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38"/>
  </p:notes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32" r:id="rId22"/>
    <p:sldId id="333" r:id="rId23"/>
    <p:sldId id="328" r:id="rId24"/>
    <p:sldId id="329" r:id="rId25"/>
    <p:sldId id="330" r:id="rId26"/>
    <p:sldId id="331" r:id="rId27"/>
    <p:sldId id="334" r:id="rId28"/>
    <p:sldId id="335" r:id="rId29"/>
    <p:sldId id="336" r:id="rId30"/>
    <p:sldId id="337" r:id="rId31"/>
    <p:sldId id="338" r:id="rId32"/>
    <p:sldId id="339" r:id="rId33"/>
    <p:sldId id="340" r:id="rId34"/>
    <p:sldId id="341" r:id="rId35"/>
    <p:sldId id="342" r:id="rId36"/>
    <p:sldId id="34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13" autoAdjust="0"/>
    <p:restoredTop sz="94434" autoAdjust="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D752A-3408-43A5-8F88-3EF4690FC141}" type="datetimeFigureOut">
              <a:rPr lang="en-US" smtClean="0"/>
              <a:pPr/>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52380-184A-4A57-82BB-4F916CF933C8}" type="slidenum">
              <a:rPr lang="en-US" smtClean="0"/>
              <a:pPr/>
              <a:t>‹#›</a:t>
            </a:fld>
            <a:endParaRPr lang="en-US"/>
          </a:p>
        </p:txBody>
      </p:sp>
    </p:spTree>
    <p:extLst>
      <p:ext uri="{BB962C8B-B14F-4D97-AF65-F5344CB8AC3E}">
        <p14:creationId xmlns:p14="http://schemas.microsoft.com/office/powerpoint/2010/main" xmlns="" val="232811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52380-184A-4A57-82BB-4F916CF933C8}" type="slidenum">
              <a:rPr lang="en-US" smtClean="0"/>
              <a:pPr/>
              <a:t>1</a:t>
            </a:fld>
            <a:endParaRPr lang="en-US" dirty="0"/>
          </a:p>
        </p:txBody>
      </p:sp>
    </p:spTree>
    <p:extLst>
      <p:ext uri="{BB962C8B-B14F-4D97-AF65-F5344CB8AC3E}">
        <p14:creationId xmlns:p14="http://schemas.microsoft.com/office/powerpoint/2010/main" xmlns="" val="3809346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10</a:t>
            </a:fld>
            <a:endParaRPr lang="en-US"/>
          </a:p>
        </p:txBody>
      </p:sp>
    </p:spTree>
    <p:extLst>
      <p:ext uri="{BB962C8B-B14F-4D97-AF65-F5344CB8AC3E}">
        <p14:creationId xmlns:p14="http://schemas.microsoft.com/office/powerpoint/2010/main" xmlns="" val="2720258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11</a:t>
            </a:fld>
            <a:endParaRPr lang="en-US"/>
          </a:p>
        </p:txBody>
      </p:sp>
    </p:spTree>
    <p:extLst>
      <p:ext uri="{BB962C8B-B14F-4D97-AF65-F5344CB8AC3E}">
        <p14:creationId xmlns:p14="http://schemas.microsoft.com/office/powerpoint/2010/main" xmlns="" val="3068393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12</a:t>
            </a:fld>
            <a:endParaRPr lang="en-US"/>
          </a:p>
        </p:txBody>
      </p:sp>
    </p:spTree>
    <p:extLst>
      <p:ext uri="{BB962C8B-B14F-4D97-AF65-F5344CB8AC3E}">
        <p14:creationId xmlns:p14="http://schemas.microsoft.com/office/powerpoint/2010/main" xmlns="" val="226112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13</a:t>
            </a:fld>
            <a:endParaRPr lang="en-US"/>
          </a:p>
        </p:txBody>
      </p:sp>
    </p:spTree>
    <p:extLst>
      <p:ext uri="{BB962C8B-B14F-4D97-AF65-F5344CB8AC3E}">
        <p14:creationId xmlns:p14="http://schemas.microsoft.com/office/powerpoint/2010/main" xmlns="" val="296937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14</a:t>
            </a:fld>
            <a:endParaRPr lang="en-US"/>
          </a:p>
        </p:txBody>
      </p:sp>
    </p:spTree>
    <p:extLst>
      <p:ext uri="{BB962C8B-B14F-4D97-AF65-F5344CB8AC3E}">
        <p14:creationId xmlns:p14="http://schemas.microsoft.com/office/powerpoint/2010/main" xmlns="" val="3871025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15</a:t>
            </a:fld>
            <a:endParaRPr lang="en-US"/>
          </a:p>
        </p:txBody>
      </p:sp>
    </p:spTree>
    <p:extLst>
      <p:ext uri="{BB962C8B-B14F-4D97-AF65-F5344CB8AC3E}">
        <p14:creationId xmlns:p14="http://schemas.microsoft.com/office/powerpoint/2010/main" xmlns="" val="46348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16</a:t>
            </a:fld>
            <a:endParaRPr lang="en-US"/>
          </a:p>
        </p:txBody>
      </p:sp>
    </p:spTree>
    <p:extLst>
      <p:ext uri="{BB962C8B-B14F-4D97-AF65-F5344CB8AC3E}">
        <p14:creationId xmlns:p14="http://schemas.microsoft.com/office/powerpoint/2010/main" xmlns="" val="346065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17</a:t>
            </a:fld>
            <a:endParaRPr lang="en-US"/>
          </a:p>
        </p:txBody>
      </p:sp>
    </p:spTree>
    <p:extLst>
      <p:ext uri="{BB962C8B-B14F-4D97-AF65-F5344CB8AC3E}">
        <p14:creationId xmlns:p14="http://schemas.microsoft.com/office/powerpoint/2010/main" xmlns="" val="209816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18</a:t>
            </a:fld>
            <a:endParaRPr lang="en-US"/>
          </a:p>
        </p:txBody>
      </p:sp>
    </p:spTree>
    <p:extLst>
      <p:ext uri="{BB962C8B-B14F-4D97-AF65-F5344CB8AC3E}">
        <p14:creationId xmlns:p14="http://schemas.microsoft.com/office/powerpoint/2010/main" xmlns="" val="16389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19</a:t>
            </a:fld>
            <a:endParaRPr lang="en-US"/>
          </a:p>
        </p:txBody>
      </p:sp>
    </p:spTree>
    <p:extLst>
      <p:ext uri="{BB962C8B-B14F-4D97-AF65-F5344CB8AC3E}">
        <p14:creationId xmlns:p14="http://schemas.microsoft.com/office/powerpoint/2010/main" xmlns="" val="398792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52380-184A-4A57-82BB-4F916CF933C8}" type="slidenum">
              <a:rPr lang="en-US" smtClean="0"/>
              <a:pPr/>
              <a:t>2</a:t>
            </a:fld>
            <a:endParaRPr lang="en-US" dirty="0"/>
          </a:p>
        </p:txBody>
      </p:sp>
    </p:spTree>
    <p:extLst>
      <p:ext uri="{BB962C8B-B14F-4D97-AF65-F5344CB8AC3E}">
        <p14:creationId xmlns:p14="http://schemas.microsoft.com/office/powerpoint/2010/main" xmlns="" val="380075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20</a:t>
            </a:fld>
            <a:endParaRPr lang="en-US"/>
          </a:p>
        </p:txBody>
      </p:sp>
    </p:spTree>
    <p:extLst>
      <p:ext uri="{BB962C8B-B14F-4D97-AF65-F5344CB8AC3E}">
        <p14:creationId xmlns:p14="http://schemas.microsoft.com/office/powerpoint/2010/main" xmlns="" val="74499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21</a:t>
            </a:fld>
            <a:endParaRPr lang="en-US"/>
          </a:p>
        </p:txBody>
      </p:sp>
    </p:spTree>
    <p:extLst>
      <p:ext uri="{BB962C8B-B14F-4D97-AF65-F5344CB8AC3E}">
        <p14:creationId xmlns:p14="http://schemas.microsoft.com/office/powerpoint/2010/main" xmlns="" val="4088477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22</a:t>
            </a:fld>
            <a:endParaRPr lang="en-US"/>
          </a:p>
        </p:txBody>
      </p:sp>
    </p:spTree>
    <p:extLst>
      <p:ext uri="{BB962C8B-B14F-4D97-AF65-F5344CB8AC3E}">
        <p14:creationId xmlns:p14="http://schemas.microsoft.com/office/powerpoint/2010/main" xmlns="" val="2792749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23</a:t>
            </a:fld>
            <a:endParaRPr lang="en-US"/>
          </a:p>
        </p:txBody>
      </p:sp>
    </p:spTree>
    <p:extLst>
      <p:ext uri="{BB962C8B-B14F-4D97-AF65-F5344CB8AC3E}">
        <p14:creationId xmlns:p14="http://schemas.microsoft.com/office/powerpoint/2010/main" xmlns="" val="524166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24</a:t>
            </a:fld>
            <a:endParaRPr lang="en-US"/>
          </a:p>
        </p:txBody>
      </p:sp>
    </p:spTree>
    <p:extLst>
      <p:ext uri="{BB962C8B-B14F-4D97-AF65-F5344CB8AC3E}">
        <p14:creationId xmlns:p14="http://schemas.microsoft.com/office/powerpoint/2010/main" xmlns="" val="3332707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25</a:t>
            </a:fld>
            <a:endParaRPr lang="en-US"/>
          </a:p>
        </p:txBody>
      </p:sp>
    </p:spTree>
    <p:extLst>
      <p:ext uri="{BB962C8B-B14F-4D97-AF65-F5344CB8AC3E}">
        <p14:creationId xmlns:p14="http://schemas.microsoft.com/office/powerpoint/2010/main" xmlns="" val="876433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26</a:t>
            </a:fld>
            <a:endParaRPr lang="en-US"/>
          </a:p>
        </p:txBody>
      </p:sp>
    </p:spTree>
    <p:extLst>
      <p:ext uri="{BB962C8B-B14F-4D97-AF65-F5344CB8AC3E}">
        <p14:creationId xmlns:p14="http://schemas.microsoft.com/office/powerpoint/2010/main" xmlns="" val="2688524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27</a:t>
            </a:fld>
            <a:endParaRPr lang="en-US"/>
          </a:p>
        </p:txBody>
      </p:sp>
    </p:spTree>
    <p:extLst>
      <p:ext uri="{BB962C8B-B14F-4D97-AF65-F5344CB8AC3E}">
        <p14:creationId xmlns:p14="http://schemas.microsoft.com/office/powerpoint/2010/main" xmlns="" val="330836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28</a:t>
            </a:fld>
            <a:endParaRPr lang="en-US"/>
          </a:p>
        </p:txBody>
      </p:sp>
    </p:spTree>
    <p:extLst>
      <p:ext uri="{BB962C8B-B14F-4D97-AF65-F5344CB8AC3E}">
        <p14:creationId xmlns:p14="http://schemas.microsoft.com/office/powerpoint/2010/main" xmlns="" val="1487119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29</a:t>
            </a:fld>
            <a:endParaRPr lang="en-US"/>
          </a:p>
        </p:txBody>
      </p:sp>
    </p:spTree>
    <p:extLst>
      <p:ext uri="{BB962C8B-B14F-4D97-AF65-F5344CB8AC3E}">
        <p14:creationId xmlns:p14="http://schemas.microsoft.com/office/powerpoint/2010/main" xmlns="" val="294615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52380-184A-4A57-82BB-4F916CF933C8}" type="slidenum">
              <a:rPr lang="en-US" smtClean="0"/>
              <a:pPr/>
              <a:t>3</a:t>
            </a:fld>
            <a:endParaRPr lang="en-US" dirty="0"/>
          </a:p>
        </p:txBody>
      </p:sp>
    </p:spTree>
    <p:extLst>
      <p:ext uri="{BB962C8B-B14F-4D97-AF65-F5344CB8AC3E}">
        <p14:creationId xmlns:p14="http://schemas.microsoft.com/office/powerpoint/2010/main" xmlns="" val="3326493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30</a:t>
            </a:fld>
            <a:endParaRPr lang="en-US"/>
          </a:p>
        </p:txBody>
      </p:sp>
    </p:spTree>
    <p:extLst>
      <p:ext uri="{BB962C8B-B14F-4D97-AF65-F5344CB8AC3E}">
        <p14:creationId xmlns:p14="http://schemas.microsoft.com/office/powerpoint/2010/main" xmlns="" val="678356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31</a:t>
            </a:fld>
            <a:endParaRPr lang="en-US"/>
          </a:p>
        </p:txBody>
      </p:sp>
    </p:spTree>
    <p:extLst>
      <p:ext uri="{BB962C8B-B14F-4D97-AF65-F5344CB8AC3E}">
        <p14:creationId xmlns:p14="http://schemas.microsoft.com/office/powerpoint/2010/main" xmlns="" val="288007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32</a:t>
            </a:fld>
            <a:endParaRPr lang="en-US"/>
          </a:p>
        </p:txBody>
      </p:sp>
    </p:spTree>
    <p:extLst>
      <p:ext uri="{BB962C8B-B14F-4D97-AF65-F5344CB8AC3E}">
        <p14:creationId xmlns:p14="http://schemas.microsoft.com/office/powerpoint/2010/main" xmlns="" val="1316639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33</a:t>
            </a:fld>
            <a:endParaRPr lang="en-US"/>
          </a:p>
        </p:txBody>
      </p:sp>
    </p:spTree>
    <p:extLst>
      <p:ext uri="{BB962C8B-B14F-4D97-AF65-F5344CB8AC3E}">
        <p14:creationId xmlns:p14="http://schemas.microsoft.com/office/powerpoint/2010/main" xmlns="" val="3932429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34</a:t>
            </a:fld>
            <a:endParaRPr lang="en-US"/>
          </a:p>
        </p:txBody>
      </p:sp>
    </p:spTree>
    <p:extLst>
      <p:ext uri="{BB962C8B-B14F-4D97-AF65-F5344CB8AC3E}">
        <p14:creationId xmlns:p14="http://schemas.microsoft.com/office/powerpoint/2010/main" xmlns="" val="3905121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35</a:t>
            </a:fld>
            <a:endParaRPr lang="en-US"/>
          </a:p>
        </p:txBody>
      </p:sp>
    </p:spTree>
    <p:extLst>
      <p:ext uri="{BB962C8B-B14F-4D97-AF65-F5344CB8AC3E}">
        <p14:creationId xmlns:p14="http://schemas.microsoft.com/office/powerpoint/2010/main" xmlns="" val="3297094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36</a:t>
            </a:fld>
            <a:endParaRPr lang="en-US"/>
          </a:p>
        </p:txBody>
      </p:sp>
    </p:spTree>
    <p:extLst>
      <p:ext uri="{BB962C8B-B14F-4D97-AF65-F5344CB8AC3E}">
        <p14:creationId xmlns:p14="http://schemas.microsoft.com/office/powerpoint/2010/main" xmlns="" val="56392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4</a:t>
            </a:fld>
            <a:endParaRPr lang="en-US"/>
          </a:p>
        </p:txBody>
      </p:sp>
    </p:spTree>
    <p:extLst>
      <p:ext uri="{BB962C8B-B14F-4D97-AF65-F5344CB8AC3E}">
        <p14:creationId xmlns:p14="http://schemas.microsoft.com/office/powerpoint/2010/main" xmlns="" val="89736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5</a:t>
            </a:fld>
            <a:endParaRPr lang="en-US"/>
          </a:p>
        </p:txBody>
      </p:sp>
    </p:spTree>
    <p:extLst>
      <p:ext uri="{BB962C8B-B14F-4D97-AF65-F5344CB8AC3E}">
        <p14:creationId xmlns:p14="http://schemas.microsoft.com/office/powerpoint/2010/main" xmlns="" val="269954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6</a:t>
            </a:fld>
            <a:endParaRPr lang="en-US"/>
          </a:p>
        </p:txBody>
      </p:sp>
    </p:spTree>
    <p:extLst>
      <p:ext uri="{BB962C8B-B14F-4D97-AF65-F5344CB8AC3E}">
        <p14:creationId xmlns:p14="http://schemas.microsoft.com/office/powerpoint/2010/main" xmlns="" val="95415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7</a:t>
            </a:fld>
            <a:endParaRPr lang="en-US"/>
          </a:p>
        </p:txBody>
      </p:sp>
    </p:spTree>
    <p:extLst>
      <p:ext uri="{BB962C8B-B14F-4D97-AF65-F5344CB8AC3E}">
        <p14:creationId xmlns:p14="http://schemas.microsoft.com/office/powerpoint/2010/main" xmlns="" val="17848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8</a:t>
            </a:fld>
            <a:endParaRPr lang="en-US"/>
          </a:p>
        </p:txBody>
      </p:sp>
    </p:spTree>
    <p:extLst>
      <p:ext uri="{BB962C8B-B14F-4D97-AF65-F5344CB8AC3E}">
        <p14:creationId xmlns:p14="http://schemas.microsoft.com/office/powerpoint/2010/main" xmlns="" val="2698464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752380-184A-4A57-82BB-4F916CF933C8}" type="slidenum">
              <a:rPr lang="en-US" smtClean="0"/>
              <a:pPr/>
              <a:t>9</a:t>
            </a:fld>
            <a:endParaRPr lang="en-US"/>
          </a:p>
        </p:txBody>
      </p:sp>
    </p:spTree>
    <p:extLst>
      <p:ext uri="{BB962C8B-B14F-4D97-AF65-F5344CB8AC3E}">
        <p14:creationId xmlns:p14="http://schemas.microsoft.com/office/powerpoint/2010/main" xmlns="" val="106390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5829B3-45ED-45B0-9CAB-BC86A31648A8}" type="datetime1">
              <a:rPr lang="en-US" smtClean="0"/>
              <a:pPr/>
              <a:t>3/17/2017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AD9F55-1242-419B-B2A8-DFB7A40FA659}" type="datetime1">
              <a:rPr lang="en-US" smtClean="0"/>
              <a:pPr/>
              <a:t>3/17/2017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670EB-0D8A-46A9-A790-D417AAC2FF43}" type="datetime1">
              <a:rPr lang="en-US" smtClean="0"/>
              <a:pPr/>
              <a:t>3/17/2017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548BA-67A2-4649-9199-D5FBFA66DE87}" type="datetime1">
              <a:rPr lang="en-US" smtClean="0"/>
              <a:pPr/>
              <a:t>3/17/2017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B6FBF-18E5-45B5-9D9B-A0348084E902}" type="datetime1">
              <a:rPr lang="en-US" smtClean="0"/>
              <a:pPr/>
              <a:t>3/17/2017</a:t>
            </a:fld>
            <a:endParaRPr lang="en-US" dirty="0"/>
          </a:p>
        </p:txBody>
      </p:sp>
      <p:sp>
        <p:nvSpPr>
          <p:cNvPr id="5" name="Footer Placeholder 4"/>
          <p:cNvSpPr>
            <a:spLocks noGrp="1"/>
          </p:cNvSpPr>
          <p:nvPr>
            <p:ph type="ftr" sz="quarter" idx="11"/>
          </p:nvPr>
        </p:nvSpPr>
        <p:spPr/>
        <p:txBody>
          <a:bodyPr/>
          <a:lstStyle/>
          <a:p>
            <a:r>
              <a:rPr lang="en-US" smtClean="0"/>
              <a:t>Web Designing (WIT-303)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1EF104-0356-4365-86A3-F9E6C8778CF6}" type="datetime1">
              <a:rPr lang="en-US" smtClean="0"/>
              <a:pPr/>
              <a:t>3/17/2017</a:t>
            </a:fld>
            <a:endParaRPr lang="en-US" dirty="0"/>
          </a:p>
        </p:txBody>
      </p:sp>
      <p:sp>
        <p:nvSpPr>
          <p:cNvPr id="6" name="Footer Placeholder 5"/>
          <p:cNvSpPr>
            <a:spLocks noGrp="1"/>
          </p:cNvSpPr>
          <p:nvPr>
            <p:ph type="ftr" sz="quarter" idx="11"/>
          </p:nvPr>
        </p:nvSpPr>
        <p:spPr/>
        <p:txBody>
          <a:bodyPr/>
          <a:lstStyle/>
          <a:p>
            <a:r>
              <a:rPr lang="en-US" smtClean="0"/>
              <a:t>Web Designing (WIT-303)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7AC2A7-F3AA-4891-B5BA-5BCFA7F14826}" type="datetime1">
              <a:rPr lang="en-US" smtClean="0"/>
              <a:pPr/>
              <a:t>3/17/2017</a:t>
            </a:fld>
            <a:endParaRPr lang="en-US" dirty="0"/>
          </a:p>
        </p:txBody>
      </p:sp>
      <p:sp>
        <p:nvSpPr>
          <p:cNvPr id="8" name="Footer Placeholder 7"/>
          <p:cNvSpPr>
            <a:spLocks noGrp="1"/>
          </p:cNvSpPr>
          <p:nvPr>
            <p:ph type="ftr" sz="quarter" idx="11"/>
          </p:nvPr>
        </p:nvSpPr>
        <p:spPr/>
        <p:txBody>
          <a:bodyPr/>
          <a:lstStyle/>
          <a:p>
            <a:r>
              <a:rPr lang="en-US" smtClean="0"/>
              <a:t>Web Designing (WIT-303)</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1BFD44-0F95-462F-AE16-AC10E32949EA}" type="datetime1">
              <a:rPr lang="en-US" smtClean="0"/>
              <a:pPr/>
              <a:t>3/17/2017</a:t>
            </a:fld>
            <a:endParaRPr lang="en-US" dirty="0"/>
          </a:p>
        </p:txBody>
      </p:sp>
      <p:sp>
        <p:nvSpPr>
          <p:cNvPr id="4" name="Footer Placeholder 3"/>
          <p:cNvSpPr>
            <a:spLocks noGrp="1"/>
          </p:cNvSpPr>
          <p:nvPr>
            <p:ph type="ftr" sz="quarter" idx="11"/>
          </p:nvPr>
        </p:nvSpPr>
        <p:spPr/>
        <p:txBody>
          <a:bodyPr/>
          <a:lstStyle/>
          <a:p>
            <a:r>
              <a:rPr lang="en-US" smtClean="0"/>
              <a:t>Web Designing (WIT-303)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3C4E5-C0C3-49CE-A73C-19636B5BF154}" type="datetime1">
              <a:rPr lang="en-US" smtClean="0"/>
              <a:pPr/>
              <a:t>3/17/2017</a:t>
            </a:fld>
            <a:endParaRPr lang="en-US" dirty="0"/>
          </a:p>
        </p:txBody>
      </p:sp>
      <p:sp>
        <p:nvSpPr>
          <p:cNvPr id="3" name="Footer Placeholder 2"/>
          <p:cNvSpPr>
            <a:spLocks noGrp="1"/>
          </p:cNvSpPr>
          <p:nvPr>
            <p:ph type="ftr" sz="quarter" idx="11"/>
          </p:nvPr>
        </p:nvSpPr>
        <p:spPr/>
        <p:txBody>
          <a:bodyPr/>
          <a:lstStyle/>
          <a:p>
            <a:r>
              <a:rPr lang="en-US" smtClean="0"/>
              <a:t>Web Designing (WIT-303)</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9A452-80FE-404D-B88C-D58E566FB907}" type="datetime1">
              <a:rPr lang="en-US" smtClean="0"/>
              <a:pPr/>
              <a:t>3/17/2017</a:t>
            </a:fld>
            <a:endParaRPr lang="en-US" dirty="0"/>
          </a:p>
        </p:txBody>
      </p:sp>
      <p:sp>
        <p:nvSpPr>
          <p:cNvPr id="6" name="Footer Placeholder 5"/>
          <p:cNvSpPr>
            <a:spLocks noGrp="1"/>
          </p:cNvSpPr>
          <p:nvPr>
            <p:ph type="ftr" sz="quarter" idx="11"/>
          </p:nvPr>
        </p:nvSpPr>
        <p:spPr/>
        <p:txBody>
          <a:bodyPr/>
          <a:lstStyle/>
          <a:p>
            <a:r>
              <a:rPr lang="en-US" smtClean="0"/>
              <a:t>Web Designing (WIT-303)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592E2-6AFA-42C2-B303-757BCF767B8C}" type="datetime1">
              <a:rPr lang="en-US" smtClean="0"/>
              <a:pPr/>
              <a:t>3/17/2017</a:t>
            </a:fld>
            <a:endParaRPr lang="en-US" dirty="0"/>
          </a:p>
        </p:txBody>
      </p:sp>
      <p:sp>
        <p:nvSpPr>
          <p:cNvPr id="6" name="Footer Placeholder 5"/>
          <p:cNvSpPr>
            <a:spLocks noGrp="1"/>
          </p:cNvSpPr>
          <p:nvPr>
            <p:ph type="ftr" sz="quarter" idx="11"/>
          </p:nvPr>
        </p:nvSpPr>
        <p:spPr/>
        <p:txBody>
          <a:bodyPr/>
          <a:lstStyle/>
          <a:p>
            <a:r>
              <a:rPr lang="en-US" smtClean="0"/>
              <a:t>Web Designing (WIT-303)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F3842-8C20-4F7E-96F1-CA3A4B8230A1}" type="datetime1">
              <a:rPr lang="en-US" smtClean="0"/>
              <a:pPr/>
              <a:t>3/17/2017</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Designing (WIT-303)</a:t>
            </a:r>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Overview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350546"/>
          </a:xfrm>
        </p:spPr>
        <p:txBody>
          <a:bodyPr>
            <a:normAutofit/>
          </a:bodyPr>
          <a:lstStyle/>
          <a:p>
            <a:pPr algn="just">
              <a:lnSpc>
                <a:spcPct val="100000"/>
              </a:lnSpc>
            </a:pPr>
            <a:r>
              <a:rPr lang="en-US" sz="2000" dirty="0" smtClean="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development is all about communication. In this case, </a:t>
            </a:r>
            <a:r>
              <a:rPr lang="en-US" sz="2000" dirty="0" smtClean="0">
                <a:latin typeface="Times New Roman" panose="02020603050405020304" pitchFamily="18" charset="0"/>
                <a:cs typeface="Times New Roman" panose="02020603050405020304" pitchFamily="18" charset="0"/>
              </a:rPr>
              <a:t>communication is carried </a:t>
            </a:r>
            <a:r>
              <a:rPr lang="en-US" sz="2000" dirty="0">
                <a:latin typeface="Times New Roman" panose="02020603050405020304" pitchFamily="18" charset="0"/>
                <a:cs typeface="Times New Roman" panose="02020603050405020304" pitchFamily="18" charset="0"/>
              </a:rPr>
              <a:t>between two parties, over the HTTP </a:t>
            </a:r>
            <a:r>
              <a:rPr lang="en-US" sz="2000" dirty="0" smtClean="0">
                <a:latin typeface="Times New Roman" panose="02020603050405020304" pitchFamily="18" charset="0"/>
                <a:cs typeface="Times New Roman" panose="02020603050405020304" pitchFamily="18" charset="0"/>
              </a:rPr>
              <a:t>protocol. These two parties are called as </a:t>
            </a:r>
            <a:r>
              <a:rPr lang="en-US" sz="2000" dirty="0">
                <a:latin typeface="Times New Roman" panose="02020603050405020304" pitchFamily="18" charset="0"/>
                <a:cs typeface="Times New Roman" panose="02020603050405020304" pitchFamily="18" charset="0"/>
              </a:rPr>
              <a:t>Client and </a:t>
            </a:r>
            <a:r>
              <a:rPr lang="en-US" sz="2000" dirty="0" smtClean="0">
                <a:latin typeface="Times New Roman" panose="02020603050405020304" pitchFamily="18" charset="0"/>
                <a:cs typeface="Times New Roman" panose="02020603050405020304" pitchFamily="18" charset="0"/>
              </a:rPr>
              <a:t>Server.</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b="1" i="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000" b="1" i="1" dirty="0" smtClean="0">
                <a:latin typeface="Times New Roman" panose="02020603050405020304" pitchFamily="18" charset="0"/>
                <a:cs typeface="Times New Roman" panose="02020603050405020304" pitchFamily="18" charset="0"/>
              </a:rPr>
              <a:t>The </a:t>
            </a:r>
            <a:r>
              <a:rPr lang="en-US" sz="2000" b="1" i="1" dirty="0">
                <a:latin typeface="Times New Roman" panose="02020603050405020304" pitchFamily="18" charset="0"/>
                <a:cs typeface="Times New Roman" panose="02020603050405020304" pitchFamily="18" charset="0"/>
              </a:rPr>
              <a:t>Server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This party is responsible for serving pages. </a:t>
            </a:r>
            <a:endParaRPr lang="en-US" sz="2000" dirty="0" smtClean="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They also have higher memory and hard drive space and faster processors because they store and service multiple (and often simultaneous) requests from </a:t>
            </a:r>
            <a:r>
              <a:rPr lang="en-US" sz="2000" dirty="0" smtClean="0">
                <a:latin typeface="Times New Roman" panose="02020603050405020304" pitchFamily="18" charset="0"/>
                <a:cs typeface="Times New Roman" panose="02020603050405020304" pitchFamily="18" charset="0"/>
              </a:rPr>
              <a:t>workstations/clients. </a:t>
            </a:r>
          </a:p>
          <a:p>
            <a:pPr algn="just">
              <a:lnSpc>
                <a:spcPct val="10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server can assume many roles in a client/server network. It can be a file server, a mail server, a database </a:t>
            </a:r>
            <a:r>
              <a:rPr lang="en-US" sz="2000" dirty="0" smtClean="0">
                <a:latin typeface="Times New Roman" panose="02020603050405020304" pitchFamily="18" charset="0"/>
                <a:cs typeface="Times New Roman" panose="02020603050405020304" pitchFamily="18" charset="0"/>
              </a:rPr>
              <a:t>server, a web server </a:t>
            </a:r>
            <a:r>
              <a:rPr lang="en-US" sz="2000" dirty="0">
                <a:latin typeface="Times New Roman" panose="02020603050405020304" pitchFamily="18" charset="0"/>
                <a:cs typeface="Times New Roman" panose="02020603050405020304" pitchFamily="18" charset="0"/>
              </a:rPr>
              <a:t>and domain </a:t>
            </a:r>
            <a:r>
              <a:rPr lang="en-US" sz="2000" dirty="0" smtClean="0">
                <a:latin typeface="Times New Roman" panose="02020603050405020304" pitchFamily="18" charset="0"/>
                <a:cs typeface="Times New Roman" panose="02020603050405020304" pitchFamily="18" charset="0"/>
              </a:rPr>
              <a:t>controller or </a:t>
            </a:r>
            <a:r>
              <a:rPr lang="en-US" sz="2000" dirty="0">
                <a:latin typeface="Times New Roman" panose="02020603050405020304" pitchFamily="18" charset="0"/>
                <a:cs typeface="Times New Roman" panose="02020603050405020304" pitchFamily="18" charset="0"/>
              </a:rPr>
              <a:t>all at the same time.</a:t>
            </a:r>
            <a:endParaRPr lang="en-US" sz="20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000" b="1" i="1" dirty="0" smtClean="0">
                <a:latin typeface="Times New Roman" panose="02020603050405020304" pitchFamily="18" charset="0"/>
                <a:cs typeface="Times New Roman" panose="02020603050405020304" pitchFamily="18" charset="0"/>
              </a:rPr>
              <a:t>The Client </a:t>
            </a:r>
            <a:endParaRPr lang="en-US" sz="2000" dirty="0" smtClean="0">
              <a:latin typeface="Times New Roman" panose="02020603050405020304" pitchFamily="18" charset="0"/>
              <a:cs typeface="Times New Roman" panose="02020603050405020304" pitchFamily="18" charset="0"/>
            </a:endParaRPr>
          </a:p>
          <a:p>
            <a:pPr algn="just">
              <a:lnSpc>
                <a:spcPct val="10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party requests pages from the Server, and displays them to the user. In most cases, the client is a web browser running on user’s PC. </a:t>
            </a:r>
            <a:endParaRPr lang="en-US" sz="20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a:t>
            </a:fld>
            <a:endParaRPr lang="en-US" dirty="0"/>
          </a:p>
        </p:txBody>
      </p:sp>
    </p:spTree>
    <p:extLst>
      <p:ext uri="{BB962C8B-B14F-4D97-AF65-F5344CB8AC3E}">
        <p14:creationId xmlns:p14="http://schemas.microsoft.com/office/powerpoint/2010/main" xmlns="" val="3530829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Syntax</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8212"/>
            <a:ext cx="10606825" cy="5350546"/>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JavaScript code can be embedded in:</a:t>
            </a:r>
          </a:p>
          <a:p>
            <a:pPr marL="800100" lvl="1" indent="-342900" algn="just">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header of the page </a:t>
            </a:r>
            <a:endParaRPr lang="en-US" sz="1600" dirty="0" smtClean="0">
              <a:latin typeface="Times New Roman" panose="02020603050405020304" pitchFamily="18" charset="0"/>
              <a:cs typeface="Times New Roman" panose="02020603050405020304" pitchFamily="18" charset="0"/>
            </a:endParaRPr>
          </a:p>
          <a:p>
            <a:pPr marL="800100" lvl="1" indent="-342900" algn="just">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body of the </a:t>
            </a:r>
            <a:r>
              <a:rPr lang="en-US" sz="1600" dirty="0" smtClean="0">
                <a:latin typeface="Times New Roman" panose="02020603050405020304" pitchFamily="18" charset="0"/>
                <a:cs typeface="Times New Roman" panose="02020603050405020304" pitchFamily="18" charset="0"/>
              </a:rPr>
              <a:t>page (Internal JavaScript)</a:t>
            </a:r>
          </a:p>
          <a:p>
            <a:pPr marL="800100" lvl="1"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An external </a:t>
            </a:r>
            <a:r>
              <a:rPr lang="en-US" sz="1600" dirty="0" smtClean="0">
                <a:latin typeface="Times New Roman" panose="02020603050405020304" pitchFamily="18" charset="0"/>
                <a:cs typeface="Times New Roman" panose="02020603050405020304" pitchFamily="18" charset="0"/>
              </a:rPr>
              <a:t>file</a:t>
            </a:r>
          </a:p>
          <a:p>
            <a:pPr marL="0" indent="0" algn="just">
              <a:lnSpc>
                <a:spcPct val="100000"/>
              </a:lnSpc>
              <a:buNone/>
            </a:pPr>
            <a:r>
              <a:rPr lang="en-US" sz="1800" b="1" i="1" dirty="0" smtClean="0">
                <a:latin typeface="Times New Roman" panose="02020603050405020304" pitchFamily="18" charset="0"/>
                <a:cs typeface="Times New Roman" panose="02020603050405020304" pitchFamily="18" charset="0"/>
              </a:rPr>
              <a:t>1. The Header of the page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 this example, JavaScript is embedded within the header. As soon as the page is loaded this code is executed</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html&gt; </a:t>
            </a: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head&gt; </a:t>
            </a: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title&gt;JavaScript Example&lt;/title&gt; </a:t>
            </a: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 </a:t>
            </a:r>
            <a:r>
              <a:rPr lang="en-US" sz="1800" dirty="0" smtClean="0">
                <a:latin typeface="Times New Roman" panose="02020603050405020304" pitchFamily="18" charset="0"/>
                <a:cs typeface="Times New Roman" panose="02020603050405020304" pitchFamily="18" charset="0"/>
              </a:rPr>
              <a:t>type=“text/</a:t>
            </a:r>
            <a:r>
              <a:rPr lang="en-US" sz="1800" dirty="0" err="1" smtClean="0">
                <a:latin typeface="Times New Roman" panose="02020603050405020304" pitchFamily="18" charset="0"/>
                <a:cs typeface="Times New Roman" panose="02020603050405020304" pitchFamily="18" charset="0"/>
              </a:rPr>
              <a:t>javascript</a:t>
            </a:r>
            <a:r>
              <a:rPr lang="en-US" sz="1800" dirty="0" smtClean="0">
                <a:latin typeface="Times New Roman" panose="02020603050405020304" pitchFamily="18" charset="0"/>
                <a:cs typeface="Times New Roman" panose="02020603050405020304" pitchFamily="18" charset="0"/>
              </a:rPr>
              <a:t>"&gt;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document.write</a:t>
            </a:r>
            <a:r>
              <a:rPr lang="en-US" sz="1800" dirty="0">
                <a:latin typeface="Times New Roman" panose="02020603050405020304" pitchFamily="18" charset="0"/>
                <a:cs typeface="Times New Roman" panose="02020603050405020304" pitchFamily="18" charset="0"/>
              </a:rPr>
              <a:t>("Hello World!");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 </a:t>
            </a: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head&gt; </a:t>
            </a: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body&gt;The body&lt;/body&gt; </a:t>
            </a:r>
          </a:p>
          <a:p>
            <a:pPr marL="0" indent="0">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html&gt;</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xmlns="" val="258857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Syntax</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10606825" cy="5350546"/>
          </a:xfrm>
        </p:spPr>
        <p:txBody>
          <a:bodyPr>
            <a:noAutofit/>
          </a:bodyPr>
          <a:lstStyle/>
          <a:p>
            <a:pPr marL="0" indent="0" algn="just">
              <a:lnSpc>
                <a:spcPct val="100000"/>
              </a:lnSpc>
              <a:buNone/>
            </a:pPr>
            <a:r>
              <a:rPr lang="en-US" sz="1800" b="1" i="1" dirty="0" smtClean="0">
                <a:latin typeface="Times New Roman" panose="02020603050405020304" pitchFamily="18" charset="0"/>
                <a:cs typeface="Times New Roman" panose="02020603050405020304" pitchFamily="18" charset="0"/>
              </a:rPr>
              <a:t>2. The </a:t>
            </a:r>
            <a:r>
              <a:rPr lang="en-US" sz="1800" b="1" i="1" dirty="0">
                <a:latin typeface="Times New Roman" panose="02020603050405020304" pitchFamily="18" charset="0"/>
                <a:cs typeface="Times New Roman" panose="02020603050405020304" pitchFamily="18" charset="0"/>
              </a:rPr>
              <a:t>body of the page (Internal JavaScript)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JavaScript code that is not found in a function is executed as the </a:t>
            </a:r>
            <a:r>
              <a:rPr lang="en-US" sz="1800" dirty="0" smtClean="0">
                <a:latin typeface="Times New Roman" panose="02020603050405020304" pitchFamily="18" charset="0"/>
                <a:cs typeface="Times New Roman" panose="02020603050405020304" pitchFamily="18" charset="0"/>
              </a:rPr>
              <a:t>page, </a:t>
            </a:r>
            <a:r>
              <a:rPr lang="en-US" sz="1800" dirty="0">
                <a:latin typeface="Times New Roman" panose="02020603050405020304" pitchFamily="18" charset="0"/>
                <a:cs typeface="Times New Roman" panose="02020603050405020304" pitchFamily="18" charset="0"/>
              </a:rPr>
              <a:t>containing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loaded. To illustrate this, JavaScript code is placed in the head and body section of an HTML </a:t>
            </a:r>
            <a:r>
              <a:rPr lang="en-US" sz="1800" dirty="0" smtClean="0">
                <a:latin typeface="Times New Roman" panose="02020603050405020304" pitchFamily="18" charset="0"/>
                <a:cs typeface="Times New Roman" panose="02020603050405020304" pitchFamily="18" charset="0"/>
              </a:rPr>
              <a:t>page.</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html&gt; </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head&gt; </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 </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("Hello World!");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script&gt; </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head&gt; </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body</a:t>
            </a:r>
            <a:r>
              <a:rPr lang="en-US" sz="1600" dirty="0" smtClean="0">
                <a:latin typeface="Times New Roman" panose="02020603050405020304" pitchFamily="18" charset="0"/>
                <a:cs typeface="Times New Roman" panose="02020603050405020304" pitchFamily="18" charset="0"/>
              </a:rPr>
              <a:t>&gt;</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("Execute during page load from the body&lt;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&gt;");</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a:t>
            </a:r>
            <a:r>
              <a:rPr lang="en-US" sz="1600" dirty="0" smtClean="0">
                <a:latin typeface="Times New Roman" panose="02020603050405020304" pitchFamily="18" charset="0"/>
                <a:cs typeface="Times New Roman" panose="02020603050405020304" pitchFamily="18" charset="0"/>
              </a:rPr>
              <a:t>&gt;</a:t>
            </a:r>
          </a:p>
          <a:p>
            <a:pPr marL="0" indent="0">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body&gt; </a:t>
            </a:r>
          </a:p>
          <a:p>
            <a:pPr marL="0" indent="0">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html&gt;</a:t>
            </a:r>
            <a:endParaRPr lang="en-US" sz="16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xmlns="" val="398634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Syntax</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5795493" cy="5350546"/>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JavaScript code found in a function is not executed until the function is called. If we modify the previous example by adding a function to return a string, the function is not loaded when the page is loaded</a:t>
            </a:r>
            <a:r>
              <a:rPr lang="en-US" sz="18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html&gt;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head&gt;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title&gt;JavaScript Example&lt;/title&gt;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function </a:t>
            </a:r>
            <a:r>
              <a:rPr lang="en-US" sz="1600" dirty="0" err="1">
                <a:latin typeface="Times New Roman" panose="02020603050405020304" pitchFamily="18" charset="0"/>
                <a:cs typeface="Times New Roman" panose="02020603050405020304" pitchFamily="18" charset="0"/>
              </a:rPr>
              <a:t>displayString</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return </a:t>
            </a:r>
            <a:r>
              <a:rPr lang="en-US" sz="1600" dirty="0">
                <a:latin typeface="Times New Roman" panose="02020603050405020304" pitchFamily="18" charset="0"/>
                <a:cs typeface="Times New Roman" panose="02020603050405020304" pitchFamily="18" charset="0"/>
              </a:rPr>
              <a:t>"&lt;h1&gt;Main Heading&lt;h1&gt;"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("Execute during page load from the head&lt;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a:t>
            </a:r>
            <a:r>
              <a:rPr lang="en-US" sz="1600" dirty="0" smtClean="0">
                <a:latin typeface="Times New Roman" panose="02020603050405020304" pitchFamily="18" charset="0"/>
                <a:cs typeface="Times New Roman" panose="02020603050405020304" pitchFamily="18" charset="0"/>
              </a:rPr>
              <a:t>&gt;</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&lt;/head&gt; </a:t>
            </a:r>
            <a:endParaRPr lang="en-US" sz="14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12</a:t>
            </a:fld>
            <a:endParaRPr lang="en-US" dirty="0"/>
          </a:p>
        </p:txBody>
      </p:sp>
      <p:sp>
        <p:nvSpPr>
          <p:cNvPr id="7" name="Content Placeholder 2"/>
          <p:cNvSpPr txBox="1">
            <a:spLocks/>
          </p:cNvSpPr>
          <p:nvPr/>
        </p:nvSpPr>
        <p:spPr>
          <a:xfrm>
            <a:off x="6633693" y="1005804"/>
            <a:ext cx="4872507" cy="5350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 type="text/</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document.write</a:t>
            </a:r>
            <a:r>
              <a:rPr lang="en-US" sz="1800" dirty="0">
                <a:latin typeface="Times New Roman" panose="02020603050405020304" pitchFamily="18" charset="0"/>
                <a:cs typeface="Times New Roman" panose="02020603050405020304" pitchFamily="18" charset="0"/>
              </a:rPr>
              <a:t>("Execute during page load from the body&lt;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&lt;/body&gt;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&lt;/html&gt;</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30337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Syntax: functions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5795493" cy="5350546"/>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A function consists of the function keyword followed by the name of the function , a set of open and close parentheses enclosing an optional parameter list and a body enclosed in a set of curly braces.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function </a:t>
            </a:r>
            <a:r>
              <a:rPr lang="en-US" sz="1800" dirty="0" err="1">
                <a:latin typeface="Times New Roman" panose="02020603050405020304" pitchFamily="18" charset="0"/>
                <a:cs typeface="Times New Roman" panose="02020603050405020304" pitchFamily="18" charset="0"/>
              </a:rPr>
              <a:t>functionName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parameterList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body</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A function uses the return keyword to return a value from a function.</a:t>
            </a:r>
            <a:endParaRPr lang="en-US" sz="14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13</a:t>
            </a:fld>
            <a:endParaRPr lang="en-US" dirty="0"/>
          </a:p>
        </p:txBody>
      </p:sp>
      <p:sp>
        <p:nvSpPr>
          <p:cNvPr id="7" name="Content Placeholder 2"/>
          <p:cNvSpPr txBox="1">
            <a:spLocks/>
          </p:cNvSpPr>
          <p:nvPr/>
        </p:nvSpPr>
        <p:spPr>
          <a:xfrm>
            <a:off x="6633693" y="1005804"/>
            <a:ext cx="4872507" cy="5350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head</a:t>
            </a:r>
            <a:r>
              <a:rPr lang="en-US" sz="1600" dirty="0" smtClean="0">
                <a:latin typeface="Times New Roman" panose="02020603050405020304" pitchFamily="18" charset="0"/>
                <a:cs typeface="Times New Roman" panose="02020603050405020304" pitchFamily="18" charset="0"/>
              </a:rPr>
              <a:t>&gt;</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title&gt;JavaScript Example&lt;/title&gt;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function </a:t>
            </a:r>
            <a:r>
              <a:rPr lang="en-US" sz="1600" dirty="0">
                <a:latin typeface="Times New Roman" panose="02020603050405020304" pitchFamily="18" charset="0"/>
                <a:cs typeface="Times New Roman" panose="02020603050405020304" pitchFamily="18" charset="0"/>
              </a:rPr>
              <a:t>multiply(num1, num2) </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return </a:t>
            </a:r>
            <a:r>
              <a:rPr lang="en-US" sz="1600" dirty="0">
                <a:latin typeface="Times New Roman" panose="02020603050405020304" pitchFamily="18" charset="0"/>
                <a:cs typeface="Times New Roman" panose="02020603050405020304" pitchFamily="18" charset="0"/>
              </a:rPr>
              <a:t>num1*num2;</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head&gt;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(multiply(2,4</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1477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External </a:t>
            </a:r>
            <a:r>
              <a:rPr lang="en-US" sz="4000" dirty="0">
                <a:latin typeface="Times New Roman" pitchFamily="18" charset="0"/>
                <a:cs typeface="Times New Roman" pitchFamily="18" charset="0"/>
              </a:rPr>
              <a:t>JavaScript Code</a:t>
            </a:r>
          </a:p>
        </p:txBody>
      </p:sp>
      <p:sp>
        <p:nvSpPr>
          <p:cNvPr id="3" name="Content Placeholder 2"/>
          <p:cNvSpPr>
            <a:spLocks noGrp="1"/>
          </p:cNvSpPr>
          <p:nvPr>
            <p:ph idx="1"/>
          </p:nvPr>
        </p:nvSpPr>
        <p:spPr>
          <a:xfrm>
            <a:off x="746975" y="1005804"/>
            <a:ext cx="10606825" cy="5350546"/>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It is advantageous to group common functions in an external JavaScript file. This permits the reuse of the functions in the file in multiple HTML pages.</a:t>
            </a:r>
          </a:p>
          <a:p>
            <a:pPr algn="just">
              <a:lnSpc>
                <a:spcPct val="100000"/>
              </a:lnSpc>
            </a:pPr>
            <a:r>
              <a:rPr lang="en-US" sz="1800" dirty="0">
                <a:latin typeface="Times New Roman" panose="02020603050405020304" pitchFamily="18" charset="0"/>
                <a:cs typeface="Times New Roman" panose="02020603050405020304" pitchFamily="18" charset="0"/>
              </a:rPr>
              <a:t>JavaScript functions are stored in a file using the .</a:t>
            </a:r>
            <a:r>
              <a:rPr lang="en-US" sz="1800" dirty="0" err="1">
                <a:latin typeface="Times New Roman" panose="02020603050405020304" pitchFamily="18" charset="0"/>
                <a:cs typeface="Times New Roman" panose="02020603050405020304" pitchFamily="18" charset="0"/>
              </a:rPr>
              <a:t>js</a:t>
            </a:r>
            <a:r>
              <a:rPr lang="en-US" sz="1800" dirty="0">
                <a:latin typeface="Times New Roman" panose="02020603050405020304" pitchFamily="18" charset="0"/>
                <a:cs typeface="Times New Roman" panose="02020603050405020304" pitchFamily="18" charset="0"/>
              </a:rPr>
              <a:t> extension. If we placed the following functions in a file named scripts.js we can reference and subsequently use the functions from an HTML page.</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function </a:t>
            </a:r>
            <a:r>
              <a:rPr lang="en-US" sz="1600" dirty="0" err="1">
                <a:latin typeface="Times New Roman" panose="02020603050405020304" pitchFamily="18" charset="0"/>
                <a:cs typeface="Times New Roman" panose="02020603050405020304" pitchFamily="18" charset="0"/>
              </a:rPr>
              <a:t>getHeader</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return </a:t>
            </a:r>
            <a:r>
              <a:rPr lang="en-US" sz="1600" dirty="0">
                <a:latin typeface="Times New Roman" panose="02020603050405020304" pitchFamily="18" charset="0"/>
                <a:cs typeface="Times New Roman" panose="02020603050405020304" pitchFamily="18" charset="0"/>
              </a:rPr>
              <a:t>"&lt;h1&gt;Main Heading&lt;/h1&gt;"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function multiply(num1, num2) </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return </a:t>
            </a:r>
            <a:r>
              <a:rPr lang="en-US" sz="1600" dirty="0">
                <a:latin typeface="Times New Roman" panose="02020603050405020304" pitchFamily="18" charset="0"/>
                <a:cs typeface="Times New Roman" panose="02020603050405020304" pitchFamily="18" charset="0"/>
              </a:rPr>
              <a:t>num1*num2;</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p>
          <a:p>
            <a:pPr algn="just">
              <a:lnSpc>
                <a:spcPct val="100000"/>
              </a:lnSpc>
            </a:pPr>
            <a:r>
              <a:rPr lang="en-US" sz="1600" dirty="0">
                <a:latin typeface="Times New Roman" panose="02020603050405020304" pitchFamily="18" charset="0"/>
                <a:cs typeface="Times New Roman" panose="02020603050405020304" pitchFamily="18" charset="0"/>
              </a:rPr>
              <a:t>In the HTML file, the &lt;script&gt; tag can also be used </a:t>
            </a:r>
            <a:r>
              <a:rPr lang="en-US" sz="1600" dirty="0" smtClean="0">
                <a:latin typeface="Times New Roman" panose="02020603050405020304" pitchFamily="18" charset="0"/>
                <a:cs typeface="Times New Roman" panose="02020603050405020304" pitchFamily="18" charset="0"/>
              </a:rPr>
              <a:t>to indicate </a:t>
            </a:r>
            <a:r>
              <a:rPr lang="en-US" sz="1600" dirty="0">
                <a:latin typeface="Times New Roman" panose="02020603050405020304" pitchFamily="18" charset="0"/>
                <a:cs typeface="Times New Roman" panose="02020603050405020304" pitchFamily="18" charset="0"/>
              </a:rPr>
              <a:t>the </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location </a:t>
            </a:r>
            <a:r>
              <a:rPr lang="en-US" sz="1600" dirty="0">
                <a:latin typeface="Times New Roman" panose="02020603050405020304" pitchFamily="18" charset="0"/>
                <a:cs typeface="Times New Roman" panose="02020603050405020304" pitchFamily="18" charset="0"/>
              </a:rPr>
              <a:t>of a JavaScript file. The </a:t>
            </a:r>
            <a:r>
              <a:rPr lang="en-US" sz="1600" dirty="0" err="1">
                <a:latin typeface="Times New Roman" panose="02020603050405020304" pitchFamily="18" charset="0"/>
                <a:cs typeface="Times New Roman" panose="02020603050405020304" pitchFamily="18" charset="0"/>
              </a:rPr>
              <a:t>src</a:t>
            </a:r>
            <a:r>
              <a:rPr lang="en-US" sz="1600" dirty="0">
                <a:latin typeface="Times New Roman" panose="02020603050405020304" pitchFamily="18" charset="0"/>
                <a:cs typeface="Times New Roman" panose="02020603050405020304" pitchFamily="18" charset="0"/>
              </a:rPr>
              <a:t> attribute </a:t>
            </a: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assigned the path </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filename of the file.</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14</a:t>
            </a:fld>
            <a:endParaRPr lang="en-US" dirty="0"/>
          </a:p>
        </p:txBody>
      </p:sp>
      <p:sp>
        <p:nvSpPr>
          <p:cNvPr id="8" name="Content Placeholder 2"/>
          <p:cNvSpPr txBox="1">
            <a:spLocks/>
          </p:cNvSpPr>
          <p:nvPr/>
        </p:nvSpPr>
        <p:spPr>
          <a:xfrm>
            <a:off x="6941712" y="2407564"/>
            <a:ext cx="4640687" cy="41313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&lt;html&gt;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&lt;head&gt;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&lt;title&gt;JavaScript Example&lt;/title&gt;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&lt;script type="text/</a:t>
            </a:r>
            <a:r>
              <a:rPr lang="en-US" sz="1600" dirty="0" err="1" smtClean="0">
                <a:latin typeface="Times New Roman" panose="02020603050405020304" pitchFamily="18" charset="0"/>
                <a:cs typeface="Times New Roman" panose="02020603050405020304" pitchFamily="18" charset="0"/>
              </a:rPr>
              <a:t>javascript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src</a:t>
            </a:r>
            <a:r>
              <a:rPr lang="en-US" sz="1600" dirty="0" smtClean="0">
                <a:latin typeface="Times New Roman" panose="02020603050405020304" pitchFamily="18" charset="0"/>
                <a:cs typeface="Times New Roman" panose="02020603050405020304" pitchFamily="18" charset="0"/>
              </a:rPr>
              <a:t>="functions.js"&gt; &lt;/script&gt;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&lt;/head&gt;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&lt;body&gt;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&lt;script type="text/</a:t>
            </a:r>
            <a:r>
              <a:rPr lang="en-US" sz="1600" dirty="0" err="1" smtClean="0">
                <a:latin typeface="Times New Roman" panose="02020603050405020304" pitchFamily="18" charset="0"/>
                <a:cs typeface="Times New Roman" panose="02020603050405020304" pitchFamily="18" charset="0"/>
              </a:rPr>
              <a:t>javascript</a:t>
            </a:r>
            <a:r>
              <a:rPr lang="en-US" sz="1600" dirty="0" smtClean="0">
                <a:latin typeface="Times New Roman" panose="02020603050405020304" pitchFamily="18" charset="0"/>
                <a:cs typeface="Times New Roman" panose="02020603050405020304" pitchFamily="18" charset="0"/>
              </a:rPr>
              <a:t>"&gt;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(multiply(2,4));</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&lt;/script&gt;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&lt;/body&gt;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xmlns="" val="177729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Comments in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10606825" cy="5350546"/>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JavaScript comments are meaningful way to deliver </a:t>
            </a:r>
            <a:r>
              <a:rPr lang="en-US" sz="1800" dirty="0" smtClean="0">
                <a:latin typeface="Times New Roman" panose="02020603050405020304" pitchFamily="18" charset="0"/>
                <a:cs typeface="Times New Roman" panose="02020603050405020304" pitchFamily="18" charset="0"/>
              </a:rPr>
              <a:t>messages. </a:t>
            </a:r>
            <a:r>
              <a:rPr lang="en-US" sz="1800" dirty="0">
                <a:latin typeface="Times New Roman" panose="02020603050405020304" pitchFamily="18" charset="0"/>
                <a:cs typeface="Times New Roman" panose="02020603050405020304" pitchFamily="18" charset="0"/>
              </a:rPr>
              <a:t>It is used to add information about the code, warnings or suggestions so that end user can easily interpret the </a:t>
            </a:r>
            <a:r>
              <a:rPr lang="en-US" sz="1800" dirty="0" smtClean="0">
                <a:latin typeface="Times New Roman" panose="02020603050405020304" pitchFamily="18" charset="0"/>
                <a:cs typeface="Times New Roman" panose="02020603050405020304" pitchFamily="18" charset="0"/>
              </a:rPr>
              <a:t>code.</a:t>
            </a:r>
          </a:p>
          <a:p>
            <a:pPr algn="just">
              <a:lnSpc>
                <a:spcPct val="150000"/>
              </a:lnSpc>
            </a:pPr>
            <a:r>
              <a:rPr lang="en-US" sz="1800" dirty="0">
                <a:latin typeface="Times New Roman" panose="02020603050405020304" pitchFamily="18" charset="0"/>
                <a:cs typeface="Times New Roman" panose="02020603050405020304" pitchFamily="18" charset="0"/>
              </a:rPr>
              <a:t>JavaScript comments can be used to explain JavaScript code, and to make it more readable.</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JavaScript comment is ignored by the JavaScript engine </a:t>
            </a:r>
            <a:r>
              <a:rPr lang="en-US" sz="1800" dirty="0" smtClean="0">
                <a:latin typeface="Times New Roman" panose="02020603050405020304" pitchFamily="18" charset="0"/>
                <a:cs typeface="Times New Roman" panose="02020603050405020304" pitchFamily="18" charset="0"/>
              </a:rPr>
              <a:t>embedded in the web browser.</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i="1" dirty="0">
                <a:latin typeface="Times New Roman" panose="02020603050405020304" pitchFamily="18" charset="0"/>
                <a:cs typeface="Times New Roman" panose="02020603050405020304" pitchFamily="18" charset="0"/>
              </a:rPr>
              <a:t>Advantages of JavaScript </a:t>
            </a:r>
            <a:r>
              <a:rPr lang="en-US" sz="2000" b="1" i="1" dirty="0" smtClean="0">
                <a:latin typeface="Times New Roman" panose="02020603050405020304" pitchFamily="18" charset="0"/>
                <a:cs typeface="Times New Roman" panose="02020603050405020304" pitchFamily="18" charset="0"/>
              </a:rPr>
              <a:t>comments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make code easy to </a:t>
            </a:r>
            <a:r>
              <a:rPr lang="en-US" sz="1800" dirty="0" smtClean="0">
                <a:latin typeface="Times New Roman" panose="02020603050405020304" pitchFamily="18" charset="0"/>
                <a:cs typeface="Times New Roman" panose="02020603050405020304" pitchFamily="18" charset="0"/>
              </a:rPr>
              <a:t>understand. It </a:t>
            </a:r>
            <a:r>
              <a:rPr lang="en-US" sz="1800" dirty="0">
                <a:latin typeface="Times New Roman" panose="02020603050405020304" pitchFamily="18" charset="0"/>
                <a:cs typeface="Times New Roman" panose="02020603050405020304" pitchFamily="18" charset="0"/>
              </a:rPr>
              <a:t>can be used to elaborate the code so that end user can easily understand the code.</a:t>
            </a:r>
          </a:p>
          <a:p>
            <a:pPr algn="just">
              <a:lnSpc>
                <a:spcPct val="150000"/>
              </a:lnSpc>
            </a:pPr>
            <a:r>
              <a:rPr lang="en-US" sz="1800" dirty="0">
                <a:latin typeface="Times New Roman" panose="02020603050405020304" pitchFamily="18" charset="0"/>
                <a:cs typeface="Times New Roman" panose="02020603050405020304" pitchFamily="18" charset="0"/>
              </a:rPr>
              <a:t>To avoid the unnecessary </a:t>
            </a:r>
            <a:r>
              <a:rPr lang="en-US" sz="1800" dirty="0" smtClean="0">
                <a:latin typeface="Times New Roman" panose="02020603050405020304" pitchFamily="18" charset="0"/>
                <a:cs typeface="Times New Roman" panose="02020603050405020304" pitchFamily="18" charset="0"/>
              </a:rPr>
              <a:t>code. </a:t>
            </a:r>
            <a:r>
              <a:rPr lang="en-US" sz="1800" dirty="0">
                <a:latin typeface="Times New Roman" panose="02020603050405020304" pitchFamily="18" charset="0"/>
                <a:cs typeface="Times New Roman" panose="02020603050405020304" pitchFamily="18" charset="0"/>
              </a:rPr>
              <a:t>It can also be used to avoid </a:t>
            </a:r>
            <a:r>
              <a:rPr lang="en-US" sz="1800" dirty="0" smtClean="0">
                <a:latin typeface="Times New Roman" panose="02020603050405020304" pitchFamily="18" charset="0"/>
                <a:cs typeface="Times New Roman" panose="02020603050405020304" pitchFamily="18" charset="0"/>
              </a:rPr>
              <a:t>some code </a:t>
            </a:r>
            <a:r>
              <a:rPr lang="en-US" sz="1800" dirty="0">
                <a:latin typeface="Times New Roman" panose="02020603050405020304" pitchFamily="18" charset="0"/>
                <a:cs typeface="Times New Roman" panose="02020603050405020304" pitchFamily="18" charset="0"/>
              </a:rPr>
              <a:t>being executed. Sometimes, we add the code to perform some action. But after sometime, there may be need to disable the code. In such case, it is better to use comments.</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xmlns="" val="944130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Comments in JavaScript: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10606825" cy="5350546"/>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There are two types of comments in JavaScript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Single-line Comment</a:t>
            </a:r>
          </a:p>
          <a:p>
            <a:pPr lvl="1" algn="just">
              <a:lnSpc>
                <a:spcPct val="100000"/>
              </a:lnSpc>
            </a:pPr>
            <a:r>
              <a:rPr lang="en-US" sz="1800" dirty="0">
                <a:latin typeface="Times New Roman" panose="02020603050405020304" pitchFamily="18" charset="0"/>
                <a:cs typeface="Times New Roman" panose="02020603050405020304" pitchFamily="18" charset="0"/>
              </a:rPr>
              <a:t>Multi-line </a:t>
            </a:r>
            <a:r>
              <a:rPr lang="en-US" sz="1800" dirty="0" smtClean="0">
                <a:latin typeface="Times New Roman" panose="02020603050405020304" pitchFamily="18" charset="0"/>
                <a:cs typeface="Times New Roman" panose="02020603050405020304" pitchFamily="18" charset="0"/>
              </a:rPr>
              <a:t>Comment</a:t>
            </a:r>
          </a:p>
          <a:p>
            <a:pPr algn="just">
              <a:lnSpc>
                <a:spcPct val="100000"/>
              </a:lnSpc>
            </a:pPr>
            <a:endParaRPr lang="en-US" sz="2000" b="1" i="1"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JavaScript </a:t>
            </a:r>
            <a:r>
              <a:rPr lang="en-US" sz="2000" b="1" i="1" dirty="0">
                <a:latin typeface="Times New Roman" panose="02020603050405020304" pitchFamily="18" charset="0"/>
                <a:cs typeface="Times New Roman" panose="02020603050405020304" pitchFamily="18" charset="0"/>
              </a:rPr>
              <a:t>Single line </a:t>
            </a:r>
            <a:r>
              <a:rPr lang="en-US" sz="2000" b="1" i="1" dirty="0" smtClean="0">
                <a:latin typeface="Times New Roman" panose="02020603050405020304" pitchFamily="18" charset="0"/>
                <a:cs typeface="Times New Roman" panose="02020603050405020304" pitchFamily="18" charset="0"/>
              </a:rPr>
              <a:t>Comment</a:t>
            </a:r>
            <a:endParaRPr lang="en-US" sz="2000" b="1" i="1"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It is represented by double forward slashes (//). It can be used before and after the statement</a:t>
            </a:r>
            <a:r>
              <a:rPr lang="en-US" sz="1800" dirty="0" smtClean="0">
                <a:latin typeface="Times New Roman" panose="02020603050405020304" pitchFamily="18" charset="0"/>
                <a:cs typeface="Times New Roman" panose="02020603050405020304" pitchFamily="18" charset="0"/>
              </a:rPr>
              <a:t>.</a:t>
            </a:r>
          </a:p>
          <a:p>
            <a:pPr lvl="1" algn="just">
              <a:lnSpc>
                <a:spcPct val="100000"/>
              </a:lnSpc>
            </a:pPr>
            <a:r>
              <a:rPr lang="en-US" sz="1800" dirty="0">
                <a:latin typeface="Times New Roman" panose="02020603050405020304" pitchFamily="18" charset="0"/>
                <a:cs typeface="Times New Roman" panose="02020603050405020304" pitchFamily="18" charset="0"/>
              </a:rPr>
              <a:t>Any text between // and the end of the line will be ignored by JavaScript (will not be executed).</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Example</a:t>
            </a:r>
            <a:endParaRPr lang="en-US" sz="1800" b="1" i="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It is single line comment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document.write</a:t>
            </a:r>
            <a:r>
              <a:rPr lang="en-US" sz="1800" dirty="0">
                <a:latin typeface="Times New Roman" panose="02020603050405020304" pitchFamily="18" charset="0"/>
                <a:cs typeface="Times New Roman" panose="02020603050405020304" pitchFamily="18" charset="0"/>
              </a:rPr>
              <a:t>("hello </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a:t>
            </a:r>
            <a:r>
              <a:rPr lang="en-US" sz="1800" dirty="0" smtClean="0">
                <a:latin typeface="Times New Roman" panose="02020603050405020304" pitchFamily="18" charset="0"/>
                <a:cs typeface="Times New Roman" panose="02020603050405020304" pitchFamily="18" charset="0"/>
              </a:rPr>
              <a:t>&gt;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16</a:t>
            </a:fld>
            <a:endParaRPr lang="en-US" dirty="0"/>
          </a:p>
        </p:txBody>
      </p:sp>
      <p:sp>
        <p:nvSpPr>
          <p:cNvPr id="7" name="Content Placeholder 2"/>
          <p:cNvSpPr txBox="1">
            <a:spLocks/>
          </p:cNvSpPr>
          <p:nvPr/>
        </p:nvSpPr>
        <p:spPr>
          <a:xfrm>
            <a:off x="6130344" y="3515932"/>
            <a:ext cx="5375856" cy="2992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1800" b="1" dirty="0" smtClean="0">
              <a:latin typeface="Times New Roman" panose="02020603050405020304" pitchFamily="18" charset="0"/>
              <a:cs typeface="Times New Roman" panose="02020603050405020304" pitchFamily="18" charset="0"/>
            </a:endParaRPr>
          </a:p>
          <a:p>
            <a:pPr marL="0" indent="0">
              <a:lnSpc>
                <a:spcPct val="100000"/>
              </a:lnSpc>
              <a:buNone/>
            </a:pPr>
            <a:r>
              <a:rPr lang="en-US" sz="1800" b="1" dirty="0" smtClean="0">
                <a:latin typeface="Times New Roman" panose="02020603050405020304" pitchFamily="18" charset="0"/>
                <a:cs typeface="Times New Roman" panose="02020603050405020304" pitchFamily="18" charset="0"/>
              </a:rPr>
              <a:t>&lt;script&gt;</a:t>
            </a:r>
            <a:r>
              <a:rPr lang="en-US" sz="1800" dirty="0" smtClean="0">
                <a:latin typeface="Times New Roman" panose="02020603050405020304" pitchFamily="18" charset="0"/>
                <a:cs typeface="Times New Roman" panose="02020603050405020304" pitchFamily="18" charset="0"/>
              </a:rPr>
              <a:t>  </a:t>
            </a:r>
          </a:p>
          <a:p>
            <a:pPr marL="0" indent="0">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a=10;  </a:t>
            </a:r>
          </a:p>
          <a:p>
            <a:pPr marL="0" indent="0">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b=20;  </a:t>
            </a:r>
          </a:p>
          <a:p>
            <a:pPr marL="0" indent="0">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c=</a:t>
            </a:r>
            <a:r>
              <a:rPr lang="en-US" sz="1800" dirty="0" err="1" smtClean="0">
                <a:latin typeface="Times New Roman" panose="02020603050405020304" pitchFamily="18" charset="0"/>
                <a:cs typeface="Times New Roman" panose="02020603050405020304" pitchFamily="18" charset="0"/>
              </a:rPr>
              <a:t>a+b</a:t>
            </a:r>
            <a:r>
              <a:rPr lang="en-US" sz="1800" dirty="0" smtClean="0">
                <a:latin typeface="Times New Roman" panose="02020603050405020304" pitchFamily="18" charset="0"/>
                <a:cs typeface="Times New Roman" panose="02020603050405020304" pitchFamily="18" charset="0"/>
              </a:rPr>
              <a:t>;	//It adds values of a and b variable  </a:t>
            </a:r>
          </a:p>
          <a:p>
            <a:pPr marL="0" indent="0">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document.write</a:t>
            </a:r>
            <a:r>
              <a:rPr lang="en-US" sz="1800" dirty="0" smtClean="0">
                <a:latin typeface="Times New Roman" panose="02020603050405020304" pitchFamily="18" charset="0"/>
                <a:cs typeface="Times New Roman" panose="02020603050405020304" pitchFamily="18" charset="0"/>
              </a:rPr>
              <a:t>(c);	//prints sum of 10 and 20  </a:t>
            </a:r>
          </a:p>
          <a:p>
            <a:pPr marL="0" indent="0">
              <a:lnSpc>
                <a:spcPct val="100000"/>
              </a:lnSpc>
              <a:buNone/>
            </a:pPr>
            <a:r>
              <a:rPr lang="en-US" sz="1800" b="1" dirty="0" smtClean="0">
                <a:latin typeface="Times New Roman" panose="02020603050405020304" pitchFamily="18" charset="0"/>
                <a:cs typeface="Times New Roman" panose="02020603050405020304" pitchFamily="18" charset="0"/>
              </a:rPr>
              <a:t>  &lt;/script&gt;</a:t>
            </a:r>
            <a:r>
              <a:rPr lang="en-US" sz="1800" dirty="0" smtClean="0">
                <a:latin typeface="Times New Roman" panose="02020603050405020304" pitchFamily="18" charset="0"/>
                <a:cs typeface="Times New Roman" panose="02020603050405020304" pitchFamily="18" charset="0"/>
              </a:rPr>
              <a:t>  </a:t>
            </a:r>
          </a:p>
          <a:p>
            <a:pPr algn="just">
              <a:lnSpc>
                <a:spcPct val="100000"/>
              </a:lnSpc>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45965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Comments in JavaScript: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10606825" cy="5350546"/>
          </a:xfrm>
        </p:spPr>
        <p:txBody>
          <a:bodyPr>
            <a:noAutofit/>
          </a:bodyPr>
          <a:lstStyle/>
          <a:p>
            <a:pPr algn="just">
              <a:lnSpc>
                <a:spcPct val="100000"/>
              </a:lnSpc>
            </a:pPr>
            <a:r>
              <a:rPr lang="en-US" sz="2000" b="1" i="1" dirty="0" smtClean="0">
                <a:latin typeface="Times New Roman" panose="02020603050405020304" pitchFamily="18" charset="0"/>
                <a:cs typeface="Times New Roman" panose="02020603050405020304" pitchFamily="18" charset="0"/>
              </a:rPr>
              <a:t>JavaScript Multiple line Comment</a:t>
            </a:r>
            <a:endParaRPr lang="en-US" sz="2000" b="1" i="1"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It can be used to add single as well as multi line comments. So, it is more </a:t>
            </a:r>
            <a:r>
              <a:rPr lang="en-US" sz="1800" dirty="0" smtClean="0">
                <a:latin typeface="Times New Roman" panose="02020603050405020304" pitchFamily="18" charset="0"/>
                <a:cs typeface="Times New Roman" panose="02020603050405020304" pitchFamily="18" charset="0"/>
              </a:rPr>
              <a:t>convenient.</a:t>
            </a:r>
          </a:p>
          <a:p>
            <a:pPr lvl="1" algn="just">
              <a:lnSpc>
                <a:spcPct val="100000"/>
              </a:lnSpc>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represented by forward slash with asterisk then asterisk with forward slash. </a:t>
            </a:r>
            <a:endParaRPr lang="en-US" sz="1800" dirty="0" smtClean="0">
              <a:latin typeface="Times New Roman" panose="02020603050405020304" pitchFamily="18" charset="0"/>
              <a:cs typeface="Times New Roman" panose="02020603050405020304" pitchFamily="18" charset="0"/>
            </a:endParaRPr>
          </a:p>
          <a:p>
            <a:pPr lvl="1" algn="just">
              <a:lnSpc>
                <a:spcPct val="100000"/>
              </a:lnSpc>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your </a:t>
            </a:r>
            <a:r>
              <a:rPr lang="en-US" sz="1800" dirty="0" smtClean="0">
                <a:latin typeface="Times New Roman" panose="02020603050405020304" pitchFamily="18" charset="0"/>
                <a:cs typeface="Times New Roman" panose="02020603050405020304" pitchFamily="18" charset="0"/>
              </a:rPr>
              <a:t>comment here  </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457200" lvl="1"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It can be used before, after and middle of the </a:t>
            </a:r>
            <a:r>
              <a:rPr lang="en-US" sz="1800" dirty="0" smtClean="0">
                <a:latin typeface="Times New Roman" panose="02020603050405020304" pitchFamily="18" charset="0"/>
                <a:cs typeface="Times New Roman" panose="02020603050405020304" pitchFamily="18" charset="0"/>
              </a:rPr>
              <a:t>statement.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Example</a:t>
            </a:r>
            <a:endParaRPr lang="en-US" sz="1800" b="1" i="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It is multi line comment.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It </a:t>
            </a:r>
            <a:r>
              <a:rPr lang="en-US" sz="1800" dirty="0">
                <a:latin typeface="Times New Roman" panose="02020603050405020304" pitchFamily="18" charset="0"/>
                <a:cs typeface="Times New Roman" panose="02020603050405020304" pitchFamily="18" charset="0"/>
              </a:rPr>
              <a:t>will not be displayed */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document.write</a:t>
            </a: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multiline comment</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a:t>
            </a:r>
            <a:r>
              <a:rPr lang="en-US" sz="1800" dirty="0" smtClean="0">
                <a:latin typeface="Times New Roman" panose="02020603050405020304" pitchFamily="18" charset="0"/>
                <a:cs typeface="Times New Roman" panose="02020603050405020304" pitchFamily="18" charset="0"/>
              </a:rPr>
              <a:t>&gt;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xmlns="" val="2870157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20462"/>
            <a:ext cx="10606825" cy="5235888"/>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One of the most fundamental characteristics of a programming language is </a:t>
            </a:r>
            <a:r>
              <a:rPr lang="en-US" sz="1800" dirty="0" smtClean="0">
                <a:latin typeface="Times New Roman" panose="02020603050405020304" pitchFamily="18" charset="0"/>
                <a:cs typeface="Times New Roman" panose="02020603050405020304" pitchFamily="18" charset="0"/>
              </a:rPr>
              <a:t>the set </a:t>
            </a:r>
            <a:r>
              <a:rPr lang="en-US" sz="1800" dirty="0">
                <a:latin typeface="Times New Roman" panose="02020603050405020304" pitchFamily="18" charset="0"/>
                <a:cs typeface="Times New Roman" panose="02020603050405020304" pitchFamily="18" charset="0"/>
              </a:rPr>
              <a:t>of data types it supports</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These are the type of values that can </a:t>
            </a:r>
            <a:r>
              <a:rPr lang="en-US" sz="1800" dirty="0" smtClean="0">
                <a:latin typeface="Times New Roman" panose="02020603050405020304" pitchFamily="18" charset="0"/>
                <a:cs typeface="Times New Roman" panose="02020603050405020304" pitchFamily="18" charset="0"/>
              </a:rPr>
              <a:t>be represented </a:t>
            </a:r>
            <a:r>
              <a:rPr lang="en-US" sz="1800" dirty="0">
                <a:latin typeface="Times New Roman" panose="02020603050405020304" pitchFamily="18" charset="0"/>
                <a:cs typeface="Times New Roman" panose="02020603050405020304" pitchFamily="18" charset="0"/>
              </a:rPr>
              <a:t>and manipulated in a programming language.</a:t>
            </a:r>
          </a:p>
          <a:p>
            <a:pPr marL="0" indent="0" algn="just">
              <a:lnSpc>
                <a:spcPct val="100000"/>
              </a:lnSpc>
              <a:buNone/>
            </a:pPr>
            <a:endParaRPr lang="en-US" sz="2000" b="1" i="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000" b="1" i="1" dirty="0" smtClean="0">
                <a:latin typeface="Times New Roman" panose="02020603050405020304" pitchFamily="18" charset="0"/>
                <a:cs typeface="Times New Roman" panose="02020603050405020304" pitchFamily="18" charset="0"/>
              </a:rPr>
              <a:t>There </a:t>
            </a:r>
            <a:r>
              <a:rPr lang="en-US" sz="2000" b="1" i="1" dirty="0">
                <a:latin typeface="Times New Roman" panose="02020603050405020304" pitchFamily="18" charset="0"/>
                <a:cs typeface="Times New Roman" panose="02020603050405020304" pitchFamily="18" charset="0"/>
              </a:rPr>
              <a:t>are six data types in JavaScript </a:t>
            </a:r>
          </a:p>
          <a:p>
            <a:pPr algn="just">
              <a:lnSpc>
                <a:spcPct val="100000"/>
              </a:lnSpc>
            </a:pPr>
            <a:r>
              <a:rPr lang="en-US" sz="2000" b="1" i="1" dirty="0">
                <a:latin typeface="Times New Roman" panose="02020603050405020304" pitchFamily="18" charset="0"/>
                <a:cs typeface="Times New Roman" panose="02020603050405020304" pitchFamily="18" charset="0"/>
              </a:rPr>
              <a:t>Numbers</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Integer or floating point numbers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Booleans</a:t>
            </a:r>
            <a:r>
              <a:rPr lang="en-US" sz="20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Either true/false or a number (0 being </a:t>
            </a:r>
            <a:r>
              <a:rPr lang="en-US" sz="1800" dirty="0" smtClean="0">
                <a:latin typeface="Times New Roman" panose="02020603050405020304" pitchFamily="18" charset="0"/>
                <a:cs typeface="Times New Roman" panose="02020603050405020304" pitchFamily="18" charset="0"/>
              </a:rPr>
              <a:t>false, 1 being true) </a:t>
            </a:r>
            <a:r>
              <a:rPr lang="en-US" sz="1800" dirty="0">
                <a:latin typeface="Times New Roman" panose="02020603050405020304" pitchFamily="18" charset="0"/>
                <a:cs typeface="Times New Roman" panose="02020603050405020304" pitchFamily="18" charset="0"/>
              </a:rPr>
              <a:t>can be used for </a:t>
            </a:r>
            <a:r>
              <a:rPr lang="en-US" sz="1800" dirty="0" smtClean="0">
                <a:latin typeface="Times New Roman" panose="02020603050405020304" pitchFamily="18" charset="0"/>
                <a:cs typeface="Times New Roman" panose="02020603050405020304" pitchFamily="18" charset="0"/>
              </a:rPr>
              <a:t>Boolean </a:t>
            </a:r>
            <a:r>
              <a:rPr lang="en-US" sz="1800" dirty="0">
                <a:latin typeface="Times New Roman" panose="02020603050405020304" pitchFamily="18" charset="0"/>
                <a:cs typeface="Times New Roman" panose="02020603050405020304" pitchFamily="18" charset="0"/>
              </a:rPr>
              <a:t>values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Strings</a:t>
            </a:r>
            <a:r>
              <a:rPr lang="en-US" sz="20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Sequence of characters enclosed in a set of single or double quotes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Objects</a:t>
            </a:r>
            <a:r>
              <a:rPr lang="en-US" sz="20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Entities that typically represents elements of a HTML page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Null</a:t>
            </a:r>
            <a:r>
              <a:rPr lang="en-US" sz="20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No value assigned which is different from a 0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Undefined</a:t>
            </a:r>
            <a:r>
              <a:rPr lang="en-US" sz="20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Is a special value assigned to an identifier after it has been declared but </a:t>
            </a:r>
            <a:r>
              <a:rPr lang="en-US" sz="1800" dirty="0" smtClean="0">
                <a:latin typeface="Times New Roman" panose="02020603050405020304" pitchFamily="18" charset="0"/>
                <a:cs typeface="Times New Roman" panose="02020603050405020304" pitchFamily="18" charset="0"/>
              </a:rPr>
              <a:t>used before </a:t>
            </a:r>
            <a:r>
              <a:rPr lang="en-US" sz="1800" dirty="0">
                <a:latin typeface="Times New Roman" panose="02020603050405020304" pitchFamily="18" charset="0"/>
                <a:cs typeface="Times New Roman" panose="02020603050405020304" pitchFamily="18" charset="0"/>
              </a:rPr>
              <a:t>a value has been assigned to it</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xmlns="" val="3891691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20462"/>
            <a:ext cx="10606825" cy="5235888"/>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JavaScript is a dynamically typed language.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type of the identifier is not assigned when the identifier is declared.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a value is assigned to the </a:t>
            </a:r>
            <a:r>
              <a:rPr lang="en-US" sz="1800" dirty="0" smtClean="0">
                <a:latin typeface="Times New Roman" panose="02020603050405020304" pitchFamily="18" charset="0"/>
                <a:cs typeface="Times New Roman" panose="02020603050405020304" pitchFamily="18" charset="0"/>
              </a:rPr>
              <a:t>identifier, </a:t>
            </a:r>
            <a:r>
              <a:rPr lang="en-US" sz="1800" dirty="0">
                <a:latin typeface="Times New Roman" panose="02020603050405020304" pitchFamily="18" charset="0"/>
                <a:cs typeface="Times New Roman" panose="02020603050405020304" pitchFamily="18" charset="0"/>
              </a:rPr>
              <a:t>the identifier takes on that type.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type of the variable is not important until an operator is applied to the variable.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behavior of the operator is dependent of the data type being acted upon.</a:t>
            </a:r>
          </a:p>
          <a:p>
            <a:pPr marL="0" indent="0" algn="just">
              <a:lnSpc>
                <a:spcPct val="100000"/>
              </a:lnSpc>
              <a:buNone/>
            </a:pPr>
            <a:r>
              <a:rPr lang="en-US" sz="2000" b="1" i="1" dirty="0">
                <a:latin typeface="Times New Roman" panose="02020603050405020304" pitchFamily="18" charset="0"/>
                <a:cs typeface="Times New Roman" panose="02020603050405020304" pitchFamily="18" charset="0"/>
              </a:rPr>
              <a:t>For </a:t>
            </a:r>
            <a:r>
              <a:rPr lang="en-US" sz="2000" b="1" i="1" dirty="0" smtClean="0">
                <a:latin typeface="Times New Roman" panose="02020603050405020304" pitchFamily="18" charset="0"/>
                <a:cs typeface="Times New Roman" panose="02020603050405020304" pitchFamily="18" charset="0"/>
              </a:rPr>
              <a:t>example</a:t>
            </a:r>
            <a:endParaRPr lang="en-US" sz="2000" b="1" i="1"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name = </a:t>
            </a:r>
            <a:r>
              <a:rPr lang="en-US" sz="1800" dirty="0" smtClean="0">
                <a:latin typeface="Times New Roman" panose="02020603050405020304" pitchFamily="18" charset="0"/>
                <a:cs typeface="Times New Roman" panose="02020603050405020304" pitchFamily="18" charset="0"/>
              </a:rPr>
              <a:t>“John”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name </a:t>
            </a:r>
            <a:r>
              <a:rPr lang="en-US" sz="1800" dirty="0">
                <a:latin typeface="Times New Roman" panose="02020603050405020304" pitchFamily="18" charset="0"/>
                <a:cs typeface="Times New Roman" panose="02020603050405020304" pitchFamily="18" charset="0"/>
              </a:rPr>
              <a:t>= 34</a:t>
            </a:r>
          </a:p>
          <a:p>
            <a:pPr algn="just">
              <a:lnSpc>
                <a:spcPct val="100000"/>
              </a:lnSpc>
            </a:pPr>
            <a:r>
              <a:rPr lang="en-US" sz="1800" dirty="0">
                <a:latin typeface="Times New Roman" panose="02020603050405020304" pitchFamily="18" charset="0"/>
                <a:cs typeface="Times New Roman" panose="02020603050405020304" pitchFamily="18" charset="0"/>
              </a:rPr>
              <a:t>The string, </a:t>
            </a:r>
            <a:r>
              <a:rPr lang="en-US" sz="1800" dirty="0" smtClean="0">
                <a:latin typeface="Times New Roman" panose="02020603050405020304" pitchFamily="18" charset="0"/>
                <a:cs typeface="Times New Roman" panose="02020603050405020304" pitchFamily="18" charset="0"/>
              </a:rPr>
              <a:t>John, </a:t>
            </a:r>
            <a:r>
              <a:rPr lang="en-US" sz="1800" dirty="0">
                <a:latin typeface="Times New Roman" panose="02020603050405020304" pitchFamily="18" charset="0"/>
                <a:cs typeface="Times New Roman" panose="02020603050405020304" pitchFamily="18" charset="0"/>
              </a:rPr>
              <a:t>is first assigned to the variable. Next, the integer 34 is assigned to the variable.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Both </a:t>
            </a:r>
            <a:r>
              <a:rPr lang="en-US" sz="1800" dirty="0">
                <a:latin typeface="Times New Roman" panose="02020603050405020304" pitchFamily="18" charset="0"/>
                <a:cs typeface="Times New Roman" panose="02020603050405020304" pitchFamily="18" charset="0"/>
              </a:rPr>
              <a:t>are legal but usage of the identifier is inconsistent. It is better if we are consistent when assigning a data type to a variable. This leads to less confusing code.</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xmlns="" val="4097527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Overview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79043"/>
            <a:ext cx="10606825" cy="5350546"/>
          </a:xfrm>
        </p:spPr>
        <p:txBody>
          <a:bodyPr>
            <a:normAutofit/>
          </a:bodyPr>
          <a:lstStyle/>
          <a:p>
            <a:pPr marL="0" indent="0">
              <a:buNone/>
            </a:pPr>
            <a:r>
              <a:rPr lang="en-US" sz="2000" b="1" i="1" dirty="0">
                <a:latin typeface="Times New Roman" panose="02020603050405020304" pitchFamily="18" charset="0"/>
                <a:cs typeface="Times New Roman" panose="02020603050405020304" pitchFamily="18" charset="0"/>
              </a:rPr>
              <a:t>Server side Programming </a:t>
            </a:r>
            <a:endParaRPr lang="en-US" sz="2000" dirty="0">
              <a:latin typeface="Times New Roman" panose="02020603050405020304" pitchFamily="18" charset="0"/>
              <a:cs typeface="Times New Roman" panose="02020603050405020304" pitchFamily="18" charset="0"/>
            </a:endParaRPr>
          </a:p>
          <a:p>
            <a:pPr>
              <a:lnSpc>
                <a:spcPct val="110000"/>
              </a:lnSpc>
            </a:pPr>
            <a:r>
              <a:rPr lang="en-US" sz="2000" dirty="0">
                <a:latin typeface="Times New Roman" panose="02020603050405020304" pitchFamily="18" charset="0"/>
                <a:cs typeface="Times New Roman" panose="02020603050405020304" pitchFamily="18" charset="0"/>
              </a:rPr>
              <a:t>Server side programming, is the general name for the kinds of programs which are run on the Server. </a:t>
            </a:r>
          </a:p>
          <a:p>
            <a:pPr>
              <a:lnSpc>
                <a:spcPct val="110000"/>
              </a:lnSpc>
            </a:pPr>
            <a:r>
              <a:rPr lang="en-US" sz="2000" dirty="0">
                <a:latin typeface="Times New Roman" panose="02020603050405020304" pitchFamily="18" charset="0"/>
                <a:cs typeface="Times New Roman" panose="02020603050405020304" pitchFamily="18" charset="0"/>
              </a:rPr>
              <a:t>Server side programming has to do with generating dynamic content. It runs on servers. Most web pages are not static, they search a database in order to show the user updated personalized information. This sides interacts with the back end, like say, the database. </a:t>
            </a:r>
            <a:endParaRPr lang="en-US" sz="2000" b="1" i="1" dirty="0" smtClean="0">
              <a:latin typeface="Times New Roman" panose="02020603050405020304" pitchFamily="18" charset="0"/>
              <a:cs typeface="Times New Roman" panose="02020603050405020304" pitchFamily="18" charset="0"/>
            </a:endParaRPr>
          </a:p>
          <a:p>
            <a:pPr marL="0" indent="0">
              <a:lnSpc>
                <a:spcPct val="100000"/>
              </a:lnSpc>
              <a:buNone/>
            </a:pPr>
            <a:r>
              <a:rPr lang="en-US" sz="2000" b="1" i="1" dirty="0" smtClean="0">
                <a:latin typeface="Times New Roman" panose="02020603050405020304" pitchFamily="18" charset="0"/>
                <a:cs typeface="Times New Roman" panose="02020603050405020304" pitchFamily="18" charset="0"/>
              </a:rPr>
              <a:t>Usage</a:t>
            </a:r>
            <a:endParaRPr lang="en-US" sz="2000" b="1" i="1" dirty="0">
              <a:latin typeface="Times New Roman" panose="02020603050405020304" pitchFamily="18" charset="0"/>
              <a:cs typeface="Times New Roman" panose="02020603050405020304" pitchFamily="18" charset="0"/>
            </a:endParaRPr>
          </a:p>
          <a:p>
            <a:pPr>
              <a:lnSpc>
                <a:spcPct val="110000"/>
              </a:lnSpc>
            </a:pPr>
            <a:r>
              <a:rPr lang="en-US" sz="1900" dirty="0" smtClean="0">
                <a:latin typeface="Times New Roman" panose="02020603050405020304" pitchFamily="18" charset="0"/>
                <a:cs typeface="Times New Roman" panose="02020603050405020304" pitchFamily="18" charset="0"/>
              </a:rPr>
              <a:t>Interact </a:t>
            </a:r>
            <a:r>
              <a:rPr lang="en-US" sz="1900" dirty="0">
                <a:latin typeface="Times New Roman" panose="02020603050405020304" pitchFamily="18" charset="0"/>
                <a:cs typeface="Times New Roman" panose="02020603050405020304" pitchFamily="18" charset="0"/>
              </a:rPr>
              <a:t>with permanent storage (SQL, files).</a:t>
            </a:r>
          </a:p>
          <a:p>
            <a:pPr>
              <a:lnSpc>
                <a:spcPct val="110000"/>
              </a:lnSpc>
            </a:pPr>
            <a:r>
              <a:rPr lang="en-US" sz="1900" dirty="0" smtClean="0">
                <a:latin typeface="Times New Roman" panose="02020603050405020304" pitchFamily="18" charset="0"/>
                <a:cs typeface="Times New Roman" panose="02020603050405020304" pitchFamily="18" charset="0"/>
              </a:rPr>
              <a:t>Querying </a:t>
            </a:r>
            <a:r>
              <a:rPr lang="en-US" sz="1900" dirty="0">
                <a:latin typeface="Times New Roman" panose="02020603050405020304" pitchFamily="18" charset="0"/>
                <a:cs typeface="Times New Roman" panose="02020603050405020304" pitchFamily="18" charset="0"/>
              </a:rPr>
              <a:t>the database</a:t>
            </a:r>
          </a:p>
          <a:p>
            <a:pPr>
              <a:lnSpc>
                <a:spcPct val="110000"/>
              </a:lnSpc>
            </a:pPr>
            <a:r>
              <a:rPr lang="en-US" sz="1900" dirty="0" smtClean="0">
                <a:latin typeface="Times New Roman" panose="02020603050405020304" pitchFamily="18" charset="0"/>
                <a:cs typeface="Times New Roman" panose="02020603050405020304" pitchFamily="18" charset="0"/>
              </a:rPr>
              <a:t>Encode </a:t>
            </a:r>
            <a:r>
              <a:rPr lang="en-US" sz="1900" dirty="0">
                <a:latin typeface="Times New Roman" panose="02020603050405020304" pitchFamily="18" charset="0"/>
                <a:cs typeface="Times New Roman" panose="02020603050405020304" pitchFamily="18" charset="0"/>
              </a:rPr>
              <a:t>the data into html</a:t>
            </a:r>
          </a:p>
          <a:p>
            <a:pPr>
              <a:lnSpc>
                <a:spcPct val="110000"/>
              </a:lnSpc>
            </a:pPr>
            <a:r>
              <a:rPr lang="en-US" sz="1900" dirty="0" smtClean="0">
                <a:latin typeface="Times New Roman" panose="02020603050405020304" pitchFamily="18" charset="0"/>
                <a:cs typeface="Times New Roman" panose="02020603050405020304" pitchFamily="18" charset="0"/>
              </a:rPr>
              <a:t>Insert </a:t>
            </a:r>
            <a:r>
              <a:rPr lang="en-US" sz="1900" dirty="0">
                <a:latin typeface="Times New Roman" panose="02020603050405020304" pitchFamily="18" charset="0"/>
                <a:cs typeface="Times New Roman" panose="02020603050405020304" pitchFamily="18" charset="0"/>
              </a:rPr>
              <a:t>and update information onto the database</a:t>
            </a:r>
          </a:p>
          <a:p>
            <a:pPr>
              <a:lnSpc>
                <a:spcPct val="110000"/>
              </a:lnSpc>
            </a:pPr>
            <a:r>
              <a:rPr lang="en-US" sz="1900" dirty="0" smtClean="0">
                <a:latin typeface="Times New Roman" panose="02020603050405020304" pitchFamily="18" charset="0"/>
                <a:cs typeface="Times New Roman" panose="02020603050405020304" pitchFamily="18" charset="0"/>
              </a:rPr>
              <a:t>Business </a:t>
            </a:r>
            <a:r>
              <a:rPr lang="en-US" sz="1900" dirty="0">
                <a:latin typeface="Times New Roman" panose="02020603050405020304" pitchFamily="18" charset="0"/>
                <a:cs typeface="Times New Roman" panose="02020603050405020304" pitchFamily="18" charset="0"/>
              </a:rPr>
              <a:t>rules and calculations</a:t>
            </a:r>
          </a:p>
          <a:p>
            <a:pPr>
              <a:lnSpc>
                <a:spcPct val="110000"/>
              </a:lnSpc>
            </a:pPr>
            <a:r>
              <a:rPr lang="en-US" sz="1900" dirty="0" smtClean="0">
                <a:latin typeface="Times New Roman" panose="02020603050405020304" pitchFamily="18" charset="0"/>
                <a:cs typeface="Times New Roman" panose="02020603050405020304" pitchFamily="18" charset="0"/>
              </a:rPr>
              <a:t>Process </a:t>
            </a:r>
            <a:r>
              <a:rPr lang="en-US" sz="1900" dirty="0">
                <a:latin typeface="Times New Roman" panose="02020603050405020304" pitchFamily="18" charset="0"/>
                <a:cs typeface="Times New Roman" panose="02020603050405020304" pitchFamily="18" charset="0"/>
              </a:rPr>
              <a:t>user </a:t>
            </a:r>
            <a:r>
              <a:rPr lang="en-US" sz="1900" dirty="0" smtClean="0">
                <a:latin typeface="Times New Roman" panose="02020603050405020304" pitchFamily="18" charset="0"/>
                <a:cs typeface="Times New Roman" panose="02020603050405020304" pitchFamily="18" charset="0"/>
              </a:rPr>
              <a:t>inputs</a:t>
            </a:r>
            <a:endParaRPr lang="en-US" sz="1900" dirty="0">
              <a:latin typeface="Times New Roman" panose="02020603050405020304" pitchFamily="18" charset="0"/>
              <a:cs typeface="Times New Roman" panose="02020603050405020304" pitchFamily="18" charset="0"/>
            </a:endParaRPr>
          </a:p>
          <a:p>
            <a:pPr>
              <a:lnSpc>
                <a:spcPct val="110000"/>
              </a:lnSpc>
            </a:pPr>
            <a:r>
              <a:rPr lang="en-US" sz="1900" dirty="0" smtClean="0">
                <a:latin typeface="Times New Roman" panose="02020603050405020304" pitchFamily="18" charset="0"/>
                <a:cs typeface="Times New Roman" panose="02020603050405020304" pitchFamily="18" charset="0"/>
              </a:rPr>
              <a:t>Display pages</a:t>
            </a:r>
            <a:endParaRPr lang="en-US" sz="19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xmlns="" val="3941578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Data types: Examples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326524"/>
            <a:ext cx="10606825" cy="5029826"/>
          </a:xfrm>
        </p:spPr>
        <p:txBody>
          <a:bodyPr>
            <a:noAutofit/>
          </a:bodyPr>
          <a:lstStyle/>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length = 16;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Number</a:t>
            </a: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lastName</a:t>
            </a:r>
            <a:r>
              <a:rPr lang="en-US" sz="1800" dirty="0">
                <a:latin typeface="Times New Roman" panose="02020603050405020304" pitchFamily="18" charset="0"/>
                <a:cs typeface="Times New Roman" panose="02020603050405020304" pitchFamily="18" charset="0"/>
              </a:rPr>
              <a:t> = "Johnson";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String</a:t>
            </a: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x = {</a:t>
            </a:r>
            <a:r>
              <a:rPr lang="en-US" sz="1800" dirty="0" err="1">
                <a:latin typeface="Times New Roman" panose="02020603050405020304" pitchFamily="18" charset="0"/>
                <a:cs typeface="Times New Roman" panose="02020603050405020304" pitchFamily="18" charset="0"/>
              </a:rPr>
              <a:t>firstName</a:t>
            </a:r>
            <a:r>
              <a:rPr lang="en-US" sz="1800" dirty="0">
                <a:latin typeface="Times New Roman" panose="02020603050405020304" pitchFamily="18" charset="0"/>
                <a:cs typeface="Times New Roman" panose="02020603050405020304" pitchFamily="18" charset="0"/>
              </a:rPr>
              <a:t>:"John", </a:t>
            </a:r>
            <a:r>
              <a:rPr lang="en-US" sz="1800" dirty="0" err="1">
                <a:latin typeface="Times New Roman" panose="02020603050405020304" pitchFamily="18" charset="0"/>
                <a:cs typeface="Times New Roman" panose="02020603050405020304" pitchFamily="18" charset="0"/>
              </a:rPr>
              <a:t>lastName</a:t>
            </a:r>
            <a:r>
              <a:rPr lang="en-US" sz="1800" dirty="0">
                <a:latin typeface="Times New Roman" panose="02020603050405020304" pitchFamily="18" charset="0"/>
                <a:cs typeface="Times New Roman" panose="02020603050405020304" pitchFamily="18" charset="0"/>
              </a:rPr>
              <a:t>:"Doe"};    // </a:t>
            </a:r>
            <a:r>
              <a:rPr lang="en-US" sz="1800" dirty="0" smtClean="0">
                <a:latin typeface="Times New Roman" panose="02020603050405020304" pitchFamily="18" charset="0"/>
                <a:cs typeface="Times New Roman" panose="02020603050405020304" pitchFamily="18" charset="0"/>
              </a:rPr>
              <a:t>Object</a:t>
            </a: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x = 16 + "Volvo</a:t>
            </a:r>
            <a:r>
              <a:rPr lang="en-US" sz="1800" dirty="0" smtClean="0">
                <a:latin typeface="Times New Roman" panose="02020603050405020304" pitchFamily="18" charset="0"/>
                <a:cs typeface="Times New Roman" panose="02020603050405020304" pitchFamily="18" charset="0"/>
              </a:rPr>
              <a:t>";     or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 "Volvo" + 16</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x = 16 + 4 + "Volvo</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x = "Volvo" + 16 + 4</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da-DK" sz="1800" dirty="0">
                <a:latin typeface="Times New Roman" panose="02020603050405020304" pitchFamily="18" charset="0"/>
                <a:cs typeface="Times New Roman" panose="02020603050405020304" pitchFamily="18" charset="0"/>
              </a:rPr>
              <a:t>var x = true;</a:t>
            </a:r>
          </a:p>
          <a:p>
            <a:pPr algn="just">
              <a:lnSpc>
                <a:spcPct val="100000"/>
              </a:lnSpc>
            </a:pPr>
            <a:r>
              <a:rPr lang="da-DK" sz="1800" dirty="0">
                <a:latin typeface="Times New Roman" panose="02020603050405020304" pitchFamily="18" charset="0"/>
                <a:cs typeface="Times New Roman" panose="02020603050405020304" pitchFamily="18" charset="0"/>
              </a:rPr>
              <a:t>var y = false</a:t>
            </a:r>
            <a:r>
              <a:rPr lang="da-DK"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person = {</a:t>
            </a:r>
            <a:r>
              <a:rPr lang="en-US" sz="1800" dirty="0" err="1">
                <a:latin typeface="Times New Roman" panose="02020603050405020304" pitchFamily="18" charset="0"/>
                <a:cs typeface="Times New Roman" panose="02020603050405020304" pitchFamily="18" charset="0"/>
              </a:rPr>
              <a:t>firstName</a:t>
            </a:r>
            <a:r>
              <a:rPr lang="en-US" sz="1800" dirty="0">
                <a:latin typeface="Times New Roman" panose="02020603050405020304" pitchFamily="18" charset="0"/>
                <a:cs typeface="Times New Roman" panose="02020603050405020304" pitchFamily="18" charset="0"/>
              </a:rPr>
              <a:t>:"John", </a:t>
            </a:r>
            <a:r>
              <a:rPr lang="en-US" sz="1800" dirty="0" err="1">
                <a:latin typeface="Times New Roman" panose="02020603050405020304" pitchFamily="18" charset="0"/>
                <a:cs typeface="Times New Roman" panose="02020603050405020304" pitchFamily="18" charset="0"/>
              </a:rPr>
              <a:t>lastName</a:t>
            </a:r>
            <a:r>
              <a:rPr lang="en-US" sz="1800" dirty="0">
                <a:latin typeface="Times New Roman" panose="02020603050405020304" pitchFamily="18" charset="0"/>
                <a:cs typeface="Times New Roman" panose="02020603050405020304" pitchFamily="18" charset="0"/>
              </a:rPr>
              <a:t>:"Doe", age:50, </a:t>
            </a:r>
            <a:r>
              <a:rPr lang="en-US" sz="1800" dirty="0" err="1">
                <a:latin typeface="Times New Roman" panose="02020603050405020304" pitchFamily="18" charset="0"/>
                <a:cs typeface="Times New Roman" panose="02020603050405020304" pitchFamily="18" charset="0"/>
              </a:rPr>
              <a:t>eyeColor</a:t>
            </a:r>
            <a:r>
              <a:rPr lang="en-US" sz="1800" dirty="0">
                <a:latin typeface="Times New Roman" panose="02020603050405020304" pitchFamily="18" charset="0"/>
                <a:cs typeface="Times New Roman" panose="02020603050405020304" pitchFamily="18" charset="0"/>
              </a:rPr>
              <a:t>:"blue"};</a:t>
            </a: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20</a:t>
            </a:fld>
            <a:endParaRPr lang="en-US" dirty="0"/>
          </a:p>
        </p:txBody>
      </p:sp>
    </p:spTree>
    <p:extLst>
      <p:ext uri="{BB962C8B-B14F-4D97-AF65-F5344CB8AC3E}">
        <p14:creationId xmlns:p14="http://schemas.microsoft.com/office/powerpoint/2010/main" xmlns="" val="829189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Data Conversion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365161"/>
            <a:ext cx="10606825" cy="4991189"/>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JavaScript variables can be converted to a new variable and another data </a:t>
            </a:r>
            <a:r>
              <a:rPr lang="en-US" sz="1800" dirty="0" smtClean="0">
                <a:latin typeface="Times New Roman" panose="02020603050405020304" pitchFamily="18" charset="0"/>
                <a:cs typeface="Times New Roman" panose="02020603050405020304" pitchFamily="18" charset="0"/>
              </a:rPr>
              <a:t>type.</a:t>
            </a:r>
          </a:p>
          <a:p>
            <a:pPr algn="just">
              <a:lnSpc>
                <a:spcPct val="100000"/>
              </a:lnSpc>
            </a:pPr>
            <a:r>
              <a:rPr lang="en-US" sz="1800" dirty="0">
                <a:latin typeface="Times New Roman" panose="02020603050405020304" pitchFamily="18" charset="0"/>
                <a:cs typeface="Times New Roman" panose="02020603050405020304" pitchFamily="18" charset="0"/>
              </a:rPr>
              <a:t>JavaScript tries its best to perform internal </a:t>
            </a:r>
            <a:r>
              <a:rPr lang="en-US" sz="1800" dirty="0" smtClean="0">
                <a:latin typeface="Times New Roman" panose="02020603050405020304" pitchFamily="18" charset="0"/>
                <a:cs typeface="Times New Roman" panose="02020603050405020304" pitchFamily="18" charset="0"/>
              </a:rPr>
              <a:t>conversions. </a:t>
            </a:r>
            <a:r>
              <a:rPr lang="en-US" sz="1800" dirty="0">
                <a:latin typeface="Times New Roman" panose="02020603050405020304" pitchFamily="18" charset="0"/>
                <a:cs typeface="Times New Roman" panose="02020603050405020304" pitchFamily="18" charset="0"/>
              </a:rPr>
              <a:t>If your intentions differ from the way JavaScript treats the values, you won’t get the results you expect.</a:t>
            </a:r>
          </a:p>
          <a:p>
            <a:pPr algn="just">
              <a:lnSpc>
                <a:spcPct val="10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case in point is adding numbers that may be in the form of text strings. In a simple arithmetic statement that adds two numbers together, you get the expected result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3 + 3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result = </a:t>
            </a:r>
            <a:r>
              <a:rPr lang="en-US" sz="1800" dirty="0" smtClean="0">
                <a:latin typeface="Times New Roman" panose="02020603050405020304" pitchFamily="18" charset="0"/>
                <a:cs typeface="Times New Roman" panose="02020603050405020304" pitchFamily="18" charset="0"/>
              </a:rPr>
              <a:t>6</a:t>
            </a: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But </a:t>
            </a:r>
            <a:r>
              <a:rPr lang="en-US" sz="1800" dirty="0">
                <a:latin typeface="Times New Roman" panose="02020603050405020304" pitchFamily="18" charset="0"/>
                <a:cs typeface="Times New Roman" panose="02020603050405020304" pitchFamily="18" charset="0"/>
              </a:rPr>
              <a:t>if one of those numbers is a string, JavaScript leans toward converting the other value to a </a:t>
            </a:r>
            <a:r>
              <a:rPr lang="en-US" sz="1800" dirty="0" smtClean="0">
                <a:latin typeface="Times New Roman" panose="02020603050405020304" pitchFamily="18" charset="0"/>
                <a:cs typeface="Times New Roman" panose="02020603050405020304" pitchFamily="18" charset="0"/>
              </a:rPr>
              <a:t>string, thus </a:t>
            </a:r>
            <a:r>
              <a:rPr lang="en-US" sz="1800" dirty="0">
                <a:latin typeface="Times New Roman" panose="02020603050405020304" pitchFamily="18" charset="0"/>
                <a:cs typeface="Times New Roman" panose="02020603050405020304" pitchFamily="18" charset="0"/>
              </a:rPr>
              <a:t>turning the plus sign’s action from arithmetic addition to joining strings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3 + "</a:t>
            </a:r>
            <a:r>
              <a:rPr lang="en-US" sz="1800" dirty="0" smtClean="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rPr>
              <a:t>// result = "</a:t>
            </a:r>
            <a:r>
              <a:rPr lang="en-US" sz="1800" dirty="0" smtClean="0">
                <a:latin typeface="Times New Roman" panose="02020603050405020304" pitchFamily="18" charset="0"/>
                <a:cs typeface="Times New Roman" panose="02020603050405020304" pitchFamily="18" charset="0"/>
              </a:rPr>
              <a:t>33“</a:t>
            </a:r>
          </a:p>
          <a:p>
            <a:pPr algn="just">
              <a:lnSpc>
                <a:spcPct val="100000"/>
              </a:lnSpc>
            </a:pPr>
            <a:r>
              <a:rPr lang="en-US" sz="1800" dirty="0">
                <a:latin typeface="Times New Roman" panose="02020603050405020304" pitchFamily="18" charset="0"/>
                <a:cs typeface="Times New Roman" panose="02020603050405020304" pitchFamily="18" charset="0"/>
              </a:rPr>
              <a:t>Example: 3 + 3 + "</a:t>
            </a:r>
            <a:r>
              <a:rPr lang="en-US" sz="1800" dirty="0" smtClean="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rPr>
              <a:t>// result = "</a:t>
            </a:r>
            <a:r>
              <a:rPr lang="en-US" sz="1800" dirty="0" smtClean="0">
                <a:latin typeface="Times New Roman" panose="02020603050405020304" pitchFamily="18" charset="0"/>
                <a:cs typeface="Times New Roman" panose="02020603050405020304" pitchFamily="18" charset="0"/>
              </a:rPr>
              <a:t>63“</a:t>
            </a:r>
          </a:p>
          <a:p>
            <a:pPr algn="just">
              <a:lnSpc>
                <a:spcPct val="100000"/>
              </a:lnSpc>
            </a:pP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21</a:t>
            </a:fld>
            <a:endParaRPr lang="en-US" dirty="0"/>
          </a:p>
        </p:txBody>
      </p:sp>
    </p:spTree>
    <p:extLst>
      <p:ext uri="{BB962C8B-B14F-4D97-AF65-F5344CB8AC3E}">
        <p14:creationId xmlns:p14="http://schemas.microsoft.com/office/powerpoint/2010/main" xmlns="" val="3240268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Data Conversion: Example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940159" y="1378039"/>
            <a:ext cx="10413642" cy="5074276"/>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There are a number of techniques for converting between data types. To convert from a string several parse and </a:t>
            </a:r>
            <a:r>
              <a:rPr lang="en-US" sz="1800" dirty="0" smtClean="0">
                <a:latin typeface="Times New Roman" panose="02020603050405020304" pitchFamily="18" charset="0"/>
                <a:cs typeface="Times New Roman" panose="02020603050405020304" pitchFamily="18" charset="0"/>
              </a:rPr>
              <a:t>other </a:t>
            </a:r>
            <a:r>
              <a:rPr lang="en-US" sz="1800" dirty="0">
                <a:latin typeface="Times New Roman" panose="02020603050405020304" pitchFamily="18" charset="0"/>
                <a:cs typeface="Times New Roman" panose="02020603050405020304" pitchFamily="18" charset="0"/>
              </a:rPr>
              <a:t>functions are available.</a:t>
            </a:r>
          </a:p>
          <a:p>
            <a:pPr algn="just">
              <a:lnSpc>
                <a:spcPct val="100000"/>
              </a:lnSpc>
            </a:pPr>
            <a:r>
              <a:rPr lang="en-US" sz="1800" dirty="0" err="1">
                <a:latin typeface="Times New Roman" panose="02020603050405020304" pitchFamily="18" charset="0"/>
                <a:cs typeface="Times New Roman" panose="02020603050405020304" pitchFamily="18" charset="0"/>
              </a:rPr>
              <a:t>parseFloat</a:t>
            </a:r>
            <a:r>
              <a:rPr lang="en-US" sz="1800" dirty="0">
                <a:latin typeface="Times New Roman" panose="02020603050405020304" pitchFamily="18" charset="0"/>
                <a:cs typeface="Times New Roman" panose="02020603050405020304" pitchFamily="18" charset="0"/>
              </a:rPr>
              <a:t> – Converts a string to a float </a:t>
            </a:r>
          </a:p>
          <a:p>
            <a:pPr algn="just">
              <a:lnSpc>
                <a:spcPct val="100000"/>
              </a:lnSpc>
            </a:pPr>
            <a:r>
              <a:rPr lang="en-US" sz="1800" dirty="0" err="1">
                <a:latin typeface="Times New Roman" panose="02020603050405020304" pitchFamily="18" charset="0"/>
                <a:cs typeface="Times New Roman" panose="02020603050405020304" pitchFamily="18" charset="0"/>
              </a:rPr>
              <a:t>parseInt</a:t>
            </a:r>
            <a:r>
              <a:rPr lang="en-US" sz="1800" dirty="0">
                <a:latin typeface="Times New Roman" panose="02020603050405020304" pitchFamily="18" charset="0"/>
                <a:cs typeface="Times New Roman" panose="02020603050405020304" pitchFamily="18" charset="0"/>
              </a:rPr>
              <a:t> – Converts a string to an integer </a:t>
            </a:r>
          </a:p>
          <a:p>
            <a:pPr algn="just">
              <a:lnSpc>
                <a:spcPct val="100000"/>
              </a:lnSpc>
            </a:pPr>
            <a:r>
              <a:rPr lang="en-US" sz="1800" dirty="0">
                <a:latin typeface="Times New Roman" panose="02020603050405020304" pitchFamily="18" charset="0"/>
                <a:cs typeface="Times New Roman" panose="02020603050405020304" pitchFamily="18" charset="0"/>
              </a:rPr>
              <a:t>Number – Converts a string to a number</a:t>
            </a:r>
          </a:p>
          <a:p>
            <a:pPr marL="0" indent="0" algn="just">
              <a:lnSpc>
                <a:spcPct val="100000"/>
              </a:lnSpc>
              <a:buNone/>
            </a:pPr>
            <a:r>
              <a:rPr lang="fr-FR" sz="2000" b="1" i="1" dirty="0" err="1" smtClean="0">
                <a:latin typeface="Times New Roman" panose="02020603050405020304" pitchFamily="18" charset="0"/>
                <a:cs typeface="Times New Roman" panose="02020603050405020304" pitchFamily="18" charset="0"/>
              </a:rPr>
              <a:t>Example</a:t>
            </a:r>
            <a:endParaRPr lang="fr-FR" sz="2000" b="1" i="1" dirty="0" smtClean="0">
              <a:latin typeface="Times New Roman" panose="02020603050405020304" pitchFamily="18" charset="0"/>
              <a:cs typeface="Times New Roman" panose="02020603050405020304" pitchFamily="18" charset="0"/>
            </a:endParaRPr>
          </a:p>
          <a:p>
            <a:pPr algn="just">
              <a:lnSpc>
                <a:spcPct val="100000"/>
              </a:lnSpc>
            </a:pPr>
            <a:r>
              <a:rPr lang="fr-FR" sz="1800" dirty="0" err="1" smtClean="0">
                <a:latin typeface="Times New Roman" panose="02020603050405020304" pitchFamily="18" charset="0"/>
                <a:cs typeface="Times New Roman" panose="02020603050405020304" pitchFamily="18" charset="0"/>
              </a:rPr>
              <a:t>parseInt</a:t>
            </a:r>
            <a:r>
              <a:rPr lang="fr-FR" sz="1800" dirty="0">
                <a:latin typeface="Times New Roman" panose="02020603050405020304" pitchFamily="18" charset="0"/>
                <a:cs typeface="Times New Roman" panose="02020603050405020304" pitchFamily="18" charset="0"/>
              </a:rPr>
              <a:t>("42") </a:t>
            </a:r>
            <a:r>
              <a:rPr lang="fr-FR" sz="1800" dirty="0" smtClean="0">
                <a:latin typeface="Times New Roman" panose="02020603050405020304" pitchFamily="18" charset="0"/>
                <a:cs typeface="Times New Roman" panose="02020603050405020304" pitchFamily="18" charset="0"/>
              </a:rPr>
              <a:t>		// </a:t>
            </a:r>
            <a:r>
              <a:rPr lang="fr-FR" sz="1800" dirty="0" err="1">
                <a:latin typeface="Times New Roman" panose="02020603050405020304" pitchFamily="18" charset="0"/>
                <a:cs typeface="Times New Roman" panose="02020603050405020304" pitchFamily="18" charset="0"/>
              </a:rPr>
              <a:t>result</a:t>
            </a:r>
            <a:r>
              <a:rPr lang="fr-FR" sz="1800" dirty="0">
                <a:latin typeface="Times New Roman" panose="02020603050405020304" pitchFamily="18" charset="0"/>
                <a:cs typeface="Times New Roman" panose="02020603050405020304" pitchFamily="18" charset="0"/>
              </a:rPr>
              <a:t> = 42</a:t>
            </a:r>
          </a:p>
          <a:p>
            <a:pPr algn="just">
              <a:lnSpc>
                <a:spcPct val="100000"/>
              </a:lnSpc>
            </a:pPr>
            <a:r>
              <a:rPr lang="fr-FR" sz="1800" dirty="0" err="1" smtClean="0">
                <a:latin typeface="Times New Roman" panose="02020603050405020304" pitchFamily="18" charset="0"/>
                <a:cs typeface="Times New Roman" panose="02020603050405020304" pitchFamily="18" charset="0"/>
              </a:rPr>
              <a:t>parseInt</a:t>
            </a:r>
            <a:r>
              <a:rPr lang="fr-FR" sz="1800" dirty="0">
                <a:latin typeface="Times New Roman" panose="02020603050405020304" pitchFamily="18" charset="0"/>
                <a:cs typeface="Times New Roman" panose="02020603050405020304" pitchFamily="18" charset="0"/>
              </a:rPr>
              <a:t>("42.33</a:t>
            </a:r>
            <a:r>
              <a:rPr lang="fr-FR" sz="1800" dirty="0" smtClean="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result</a:t>
            </a:r>
            <a:r>
              <a:rPr lang="fr-FR" sz="1800" dirty="0">
                <a:latin typeface="Times New Roman" panose="02020603050405020304" pitchFamily="18" charset="0"/>
                <a:cs typeface="Times New Roman" panose="02020603050405020304" pitchFamily="18" charset="0"/>
              </a:rPr>
              <a:t> = </a:t>
            </a:r>
            <a:r>
              <a:rPr lang="fr-FR" sz="1800" dirty="0" smtClean="0">
                <a:latin typeface="Times New Roman" panose="02020603050405020304" pitchFamily="18" charset="0"/>
                <a:cs typeface="Times New Roman" panose="02020603050405020304" pitchFamily="18" charset="0"/>
              </a:rPr>
              <a:t>42</a:t>
            </a:r>
          </a:p>
          <a:p>
            <a:pPr algn="just">
              <a:lnSpc>
                <a:spcPct val="100000"/>
              </a:lnSpc>
            </a:pPr>
            <a:r>
              <a:rPr lang="en-US" sz="1800" dirty="0" err="1">
                <a:latin typeface="Times New Roman" panose="02020603050405020304" pitchFamily="18" charset="0"/>
                <a:cs typeface="Times New Roman" panose="02020603050405020304" pitchFamily="18" charset="0"/>
              </a:rPr>
              <a:t>parseFloat</a:t>
            </a:r>
            <a:r>
              <a:rPr lang="en-US" sz="1800" dirty="0">
                <a:latin typeface="Times New Roman" panose="02020603050405020304" pitchFamily="18" charset="0"/>
                <a:cs typeface="Times New Roman" panose="02020603050405020304" pitchFamily="18" charset="0"/>
              </a:rPr>
              <a:t>("42</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result = 42</a:t>
            </a:r>
          </a:p>
          <a:p>
            <a:pPr algn="just">
              <a:lnSpc>
                <a:spcPct val="100000"/>
              </a:lnSpc>
            </a:pPr>
            <a:r>
              <a:rPr lang="en-US" sz="1800" dirty="0" err="1" smtClean="0">
                <a:latin typeface="Times New Roman" panose="02020603050405020304" pitchFamily="18" charset="0"/>
                <a:cs typeface="Times New Roman" panose="02020603050405020304" pitchFamily="18" charset="0"/>
              </a:rPr>
              <a:t>parseFloat</a:t>
            </a:r>
            <a:r>
              <a:rPr lang="en-US" sz="1800" dirty="0">
                <a:latin typeface="Times New Roman" panose="02020603050405020304" pitchFamily="18" charset="0"/>
                <a:cs typeface="Times New Roman" panose="02020603050405020304" pitchFamily="18" charset="0"/>
              </a:rPr>
              <a:t>("42.33")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result = </a:t>
            </a:r>
            <a:r>
              <a:rPr lang="en-US" sz="1800" dirty="0" smtClean="0">
                <a:latin typeface="Times New Roman" panose="02020603050405020304" pitchFamily="18" charset="0"/>
                <a:cs typeface="Times New Roman" panose="02020603050405020304" pitchFamily="18" charset="0"/>
              </a:rPr>
              <a:t>42.33</a:t>
            </a:r>
          </a:p>
          <a:p>
            <a:pPr algn="just">
              <a:lnSpc>
                <a:spcPct val="100000"/>
              </a:lnSpc>
            </a:pPr>
            <a:r>
              <a:rPr lang="fr-FR" sz="1800" dirty="0">
                <a:latin typeface="Times New Roman" panose="02020603050405020304" pitchFamily="18" charset="0"/>
                <a:cs typeface="Times New Roman" panose="02020603050405020304" pitchFamily="18" charset="0"/>
              </a:rPr>
              <a:t>3 + 3 + </a:t>
            </a:r>
            <a:r>
              <a:rPr lang="fr-FR" sz="1800" dirty="0" err="1">
                <a:latin typeface="Times New Roman" panose="02020603050405020304" pitchFamily="18" charset="0"/>
                <a:cs typeface="Times New Roman" panose="02020603050405020304" pitchFamily="18" charset="0"/>
              </a:rPr>
              <a:t>parseInt</a:t>
            </a:r>
            <a:r>
              <a:rPr lang="fr-FR" sz="1800" dirty="0">
                <a:latin typeface="Times New Roman" panose="02020603050405020304" pitchFamily="18" charset="0"/>
                <a:cs typeface="Times New Roman" panose="02020603050405020304" pitchFamily="18" charset="0"/>
              </a:rPr>
              <a:t>("3") </a:t>
            </a:r>
            <a:r>
              <a:rPr lang="fr-FR" sz="1800" dirty="0" smtClean="0">
                <a:latin typeface="Times New Roman" panose="02020603050405020304" pitchFamily="18" charset="0"/>
                <a:cs typeface="Times New Roman" panose="02020603050405020304" pitchFamily="18" charset="0"/>
              </a:rPr>
              <a:t>	// </a:t>
            </a:r>
            <a:r>
              <a:rPr lang="fr-FR" sz="1800" dirty="0" err="1">
                <a:latin typeface="Times New Roman" panose="02020603050405020304" pitchFamily="18" charset="0"/>
                <a:cs typeface="Times New Roman" panose="02020603050405020304" pitchFamily="18" charset="0"/>
              </a:rPr>
              <a:t>result</a:t>
            </a:r>
            <a:r>
              <a:rPr lang="fr-FR" sz="1800" dirty="0">
                <a:latin typeface="Times New Roman" panose="02020603050405020304" pitchFamily="18" charset="0"/>
                <a:cs typeface="Times New Roman" panose="02020603050405020304" pitchFamily="18" charset="0"/>
              </a:rPr>
              <a:t> = </a:t>
            </a:r>
            <a:r>
              <a:rPr lang="fr-FR" sz="1800" dirty="0" smtClean="0">
                <a:latin typeface="Times New Roman" panose="02020603050405020304" pitchFamily="18" charset="0"/>
                <a:cs typeface="Times New Roman" panose="02020603050405020304" pitchFamily="18" charset="0"/>
              </a:rPr>
              <a:t>9</a:t>
            </a:r>
          </a:p>
          <a:p>
            <a:pPr algn="just">
              <a:lnSpc>
                <a:spcPct val="100000"/>
              </a:lnSpc>
            </a:pPr>
            <a:r>
              <a:rPr lang="en-US" sz="1800" dirty="0" smtClean="0">
                <a:latin typeface="Times New Roman" panose="02020603050405020304" pitchFamily="18" charset="0"/>
                <a:cs typeface="Times New Roman" panose="02020603050405020304" pitchFamily="18" charset="0"/>
              </a:rPr>
              <a:t>number</a:t>
            </a:r>
            <a:r>
              <a:rPr lang="en-US" sz="1800" dirty="0">
                <a:latin typeface="Times New Roman" panose="02020603050405020304" pitchFamily="18" charset="0"/>
                <a:cs typeface="Times New Roman" panose="02020603050405020304" pitchFamily="18" charset="0"/>
              </a:rPr>
              <a:t>("2.34</a:t>
            </a:r>
            <a:r>
              <a:rPr lang="en-US" sz="1800" dirty="0" smtClean="0">
                <a:latin typeface="Times New Roman" panose="02020603050405020304" pitchFamily="18" charset="0"/>
                <a:cs typeface="Times New Roman" panose="02020603050405020304" pitchFamily="18" charset="0"/>
              </a:rPr>
              <a:t>")		// result = 2.34</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xmlns="" val="2740998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Variables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20462"/>
            <a:ext cx="10606825" cy="5235888"/>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Like many other programming languages, JavaScript has variables. </a:t>
            </a:r>
            <a:r>
              <a:rPr lang="en-US" sz="1800" dirty="0" smtClean="0">
                <a:latin typeface="Times New Roman" panose="02020603050405020304" pitchFamily="18" charset="0"/>
                <a:cs typeface="Times New Roman" panose="02020603050405020304" pitchFamily="18" charset="0"/>
              </a:rPr>
              <a:t>Variables can </a:t>
            </a:r>
            <a:r>
              <a:rPr lang="en-US" sz="1800" dirty="0">
                <a:latin typeface="Times New Roman" panose="02020603050405020304" pitchFamily="18" charset="0"/>
                <a:cs typeface="Times New Roman" panose="02020603050405020304" pitchFamily="18" charset="0"/>
              </a:rPr>
              <a:t>be thought of as named containers.  </a:t>
            </a:r>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can place data into these </a:t>
            </a:r>
            <a:r>
              <a:rPr lang="en-US" sz="1800" dirty="0" smtClean="0">
                <a:latin typeface="Times New Roman" panose="02020603050405020304" pitchFamily="18" charset="0"/>
                <a:cs typeface="Times New Roman" panose="02020603050405020304" pitchFamily="18" charset="0"/>
              </a:rPr>
              <a:t>containers and </a:t>
            </a:r>
            <a:r>
              <a:rPr lang="en-US" sz="1800" dirty="0">
                <a:latin typeface="Times New Roman" panose="02020603050405020304" pitchFamily="18" charset="0"/>
                <a:cs typeface="Times New Roman" panose="02020603050405020304" pitchFamily="18" charset="0"/>
              </a:rPr>
              <a:t>then refer to the data simply by naming the container</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You use variables to store, retrieve, and manipulate values that appear in your code.</a:t>
            </a:r>
          </a:p>
          <a:p>
            <a:pPr algn="just">
              <a:lnSpc>
                <a:spcPct val="100000"/>
              </a:lnSpc>
            </a:pPr>
            <a:r>
              <a:rPr lang="en-US" sz="1800" dirty="0">
                <a:latin typeface="Times New Roman" panose="02020603050405020304" pitchFamily="18" charset="0"/>
                <a:cs typeface="Times New Roman" panose="02020603050405020304" pitchFamily="18" charset="0"/>
              </a:rPr>
              <a:t>Before you use a variable in a JavaScript program, you must declare it.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Variables are </a:t>
            </a:r>
            <a:r>
              <a:rPr lang="en-US" sz="1800" dirty="0">
                <a:latin typeface="Times New Roman" panose="02020603050405020304" pitchFamily="18" charset="0"/>
                <a:cs typeface="Times New Roman" panose="02020603050405020304" pitchFamily="18" charset="0"/>
              </a:rPr>
              <a:t>declared with the </a:t>
            </a:r>
            <a:r>
              <a:rPr lang="en-US" sz="2000" b="1" i="1" dirty="0" err="1">
                <a:solidFill>
                  <a:srgbClr val="C00000"/>
                </a:solidFill>
                <a:latin typeface="Times New Roman" panose="02020603050405020304" pitchFamily="18" charset="0"/>
                <a:cs typeface="Times New Roman" panose="02020603050405020304" pitchFamily="18" charset="0"/>
              </a:rPr>
              <a:t>var</a:t>
            </a:r>
            <a:r>
              <a:rPr lang="en-US" sz="20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keyword as follows</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 type="text/</a:t>
            </a:r>
            <a:r>
              <a:rPr lang="en-US" sz="1800" dirty="0" err="1">
                <a:latin typeface="Times New Roman" panose="02020603050405020304" pitchFamily="18" charset="0"/>
                <a:cs typeface="Times New Roman" panose="02020603050405020304" pitchFamily="18" charset="0"/>
              </a:rPr>
              <a:t>javascript</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money;</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name;</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a:t>
            </a:r>
            <a:r>
              <a:rPr lang="en-US" sz="1800" dirty="0" smtClean="0">
                <a:latin typeface="Times New Roman" panose="02020603050405020304" pitchFamily="18" charset="0"/>
                <a:cs typeface="Times New Roman" panose="02020603050405020304" pitchFamily="18" charset="0"/>
              </a:rPr>
              <a:t>&gt;</a:t>
            </a:r>
          </a:p>
          <a:p>
            <a:pPr algn="just">
              <a:lnSpc>
                <a:spcPct val="100000"/>
              </a:lnSpc>
            </a:pPr>
            <a:r>
              <a:rPr lang="en-US" sz="1800" dirty="0">
                <a:latin typeface="Times New Roman" panose="02020603050405020304" pitchFamily="18" charset="0"/>
                <a:cs typeface="Times New Roman" panose="02020603050405020304" pitchFamily="18" charset="0"/>
              </a:rPr>
              <a:t>Storing a value in a variable is called variable </a:t>
            </a:r>
            <a:r>
              <a:rPr lang="en-US" sz="1800" b="1" i="1" dirty="0">
                <a:latin typeface="Times New Roman" panose="02020603050405020304" pitchFamily="18" charset="0"/>
                <a:cs typeface="Times New Roman" panose="02020603050405020304" pitchFamily="18" charset="0"/>
              </a:rPr>
              <a:t>initialization</a:t>
            </a:r>
            <a:r>
              <a:rPr lang="en-US" sz="1800" dirty="0">
                <a:latin typeface="Times New Roman" panose="02020603050405020304" pitchFamily="18" charset="0"/>
                <a:cs typeface="Times New Roman" panose="02020603050405020304" pitchFamily="18" charset="0"/>
              </a:rPr>
              <a:t>. You can do variable initialization at the time of variable creation or at a later point in time when you need that variable</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name = "Ali";</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money;</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money </a:t>
            </a:r>
            <a:r>
              <a:rPr lang="en-US" sz="1800" dirty="0">
                <a:latin typeface="Times New Roman" panose="02020603050405020304" pitchFamily="18" charset="0"/>
                <a:cs typeface="Times New Roman" panose="02020603050405020304" pitchFamily="18" charset="0"/>
              </a:rPr>
              <a:t>= 2000.50;</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xmlns="" val="473501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Variables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20462"/>
            <a:ext cx="10606825" cy="5235888"/>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JavaScript is </a:t>
            </a:r>
            <a:r>
              <a:rPr lang="en-US" sz="2000" b="1" i="1" dirty="0" err="1">
                <a:solidFill>
                  <a:srgbClr val="00B050"/>
                </a:solidFill>
                <a:latin typeface="Times New Roman" panose="02020603050405020304" pitchFamily="18" charset="0"/>
                <a:cs typeface="Times New Roman" panose="02020603050405020304" pitchFamily="18" charset="0"/>
              </a:rPr>
              <a:t>untyped</a:t>
            </a:r>
            <a:r>
              <a:rPr lang="en-US" sz="2000" dirty="0">
                <a:solidFill>
                  <a:srgbClr val="00B05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language. This means that a JavaScript variable can </a:t>
            </a:r>
            <a:r>
              <a:rPr lang="en-US" sz="1800" dirty="0" smtClean="0">
                <a:latin typeface="Times New Roman" panose="02020603050405020304" pitchFamily="18" charset="0"/>
                <a:cs typeface="Times New Roman" panose="02020603050405020304" pitchFamily="18" charset="0"/>
              </a:rPr>
              <a:t>hold a </a:t>
            </a:r>
            <a:r>
              <a:rPr lang="en-US" sz="1800" dirty="0">
                <a:latin typeface="Times New Roman" panose="02020603050405020304" pitchFamily="18" charset="0"/>
                <a:cs typeface="Times New Roman" panose="02020603050405020304" pitchFamily="18" charset="0"/>
              </a:rPr>
              <a:t>value of any data type.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Unlike </a:t>
            </a:r>
            <a:r>
              <a:rPr lang="en-US" sz="1800" dirty="0">
                <a:latin typeface="Times New Roman" panose="02020603050405020304" pitchFamily="18" charset="0"/>
                <a:cs typeface="Times New Roman" panose="02020603050405020304" pitchFamily="18" charset="0"/>
              </a:rPr>
              <a:t>many other languages, you don't have to </a:t>
            </a:r>
            <a:r>
              <a:rPr lang="en-US" sz="1800" dirty="0" smtClean="0">
                <a:latin typeface="Times New Roman" panose="02020603050405020304" pitchFamily="18" charset="0"/>
                <a:cs typeface="Times New Roman" panose="02020603050405020304" pitchFamily="18" charset="0"/>
              </a:rPr>
              <a:t>tell JavaScript </a:t>
            </a:r>
            <a:r>
              <a:rPr lang="en-US" sz="1800" dirty="0">
                <a:latin typeface="Times New Roman" panose="02020603050405020304" pitchFamily="18" charset="0"/>
                <a:cs typeface="Times New Roman" panose="02020603050405020304" pitchFamily="18" charset="0"/>
              </a:rPr>
              <a:t>during variable declaration what type of value the variable will hold.</a:t>
            </a:r>
          </a:p>
          <a:p>
            <a:pPr algn="just">
              <a:lnSpc>
                <a:spcPct val="100000"/>
              </a:lnSpc>
            </a:pPr>
            <a:r>
              <a:rPr lang="en-US" sz="1800" dirty="0">
                <a:latin typeface="Times New Roman" panose="02020603050405020304" pitchFamily="18" charset="0"/>
                <a:cs typeface="Times New Roman" panose="02020603050405020304" pitchFamily="18" charset="0"/>
              </a:rPr>
              <a:t>The value type of a variable can change during the execution of a program </a:t>
            </a:r>
            <a:r>
              <a:rPr lang="en-US" sz="1800" dirty="0" smtClean="0">
                <a:latin typeface="Times New Roman" panose="02020603050405020304" pitchFamily="18" charset="0"/>
                <a:cs typeface="Times New Roman" panose="02020603050405020304" pitchFamily="18" charset="0"/>
              </a:rPr>
              <a:t>and JavaScript </a:t>
            </a:r>
            <a:r>
              <a:rPr lang="en-US" sz="1800" dirty="0">
                <a:latin typeface="Times New Roman" panose="02020603050405020304" pitchFamily="18" charset="0"/>
                <a:cs typeface="Times New Roman" panose="02020603050405020304" pitchFamily="18" charset="0"/>
              </a:rPr>
              <a:t>takes care of it automatically</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2000" b="1" i="1" dirty="0" smtClean="0">
                <a:latin typeface="Times New Roman" panose="02020603050405020304" pitchFamily="18" charset="0"/>
                <a:cs typeface="Times New Roman" panose="02020603050405020304" pitchFamily="18" charset="0"/>
              </a:rPr>
              <a:t>JavaScript </a:t>
            </a:r>
            <a:r>
              <a:rPr lang="en-US" sz="2000" b="1" i="1" dirty="0">
                <a:latin typeface="Times New Roman" panose="02020603050405020304" pitchFamily="18" charset="0"/>
                <a:cs typeface="Times New Roman" panose="02020603050405020304" pitchFamily="18" charset="0"/>
              </a:rPr>
              <a:t>Variable Scope</a:t>
            </a:r>
          </a:p>
          <a:p>
            <a:pPr algn="just">
              <a:lnSpc>
                <a:spcPct val="100000"/>
              </a:lnSpc>
            </a:pPr>
            <a:r>
              <a:rPr lang="en-US" sz="1800" dirty="0">
                <a:latin typeface="Times New Roman" panose="02020603050405020304" pitchFamily="18" charset="0"/>
                <a:cs typeface="Times New Roman" panose="02020603050405020304" pitchFamily="18" charset="0"/>
              </a:rPr>
              <a:t>The scope of a variable is the region of your program in which it is defined. JavaScript variables have only two scopes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Global </a:t>
            </a:r>
            <a:r>
              <a:rPr lang="en-US" sz="1800" b="1" i="1" dirty="0" smtClean="0">
                <a:latin typeface="Times New Roman" panose="02020603050405020304" pitchFamily="18" charset="0"/>
                <a:cs typeface="Times New Roman" panose="02020603050405020304" pitchFamily="18" charset="0"/>
              </a:rPr>
              <a:t>Variables</a:t>
            </a:r>
            <a:endParaRPr lang="en-US" sz="1800" dirty="0" smtClean="0">
              <a:latin typeface="Times New Roman" panose="02020603050405020304" pitchFamily="18" charset="0"/>
              <a:cs typeface="Times New Roman" panose="02020603050405020304" pitchFamily="18" charset="0"/>
            </a:endParaRPr>
          </a:p>
          <a:p>
            <a:pPr lvl="1" algn="just">
              <a:lnSpc>
                <a:spcPct val="100000"/>
              </a:lnSpc>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global variable has global scope which means it can be defined anywhere in your JavaScript code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b="1" i="1" dirty="0">
                <a:latin typeface="Times New Roman" panose="02020603050405020304" pitchFamily="18" charset="0"/>
                <a:cs typeface="Times New Roman" panose="02020603050405020304" pitchFamily="18" charset="0"/>
              </a:rPr>
              <a:t>Local </a:t>
            </a:r>
            <a:r>
              <a:rPr lang="en-US" sz="1800" b="1" i="1" dirty="0" smtClean="0">
                <a:latin typeface="Times New Roman" panose="02020603050405020304" pitchFamily="18" charset="0"/>
                <a:cs typeface="Times New Roman" panose="02020603050405020304" pitchFamily="18" charset="0"/>
              </a:rPr>
              <a:t>Variables</a:t>
            </a:r>
          </a:p>
          <a:p>
            <a:pPr lvl="1" algn="just">
              <a:lnSpc>
                <a:spcPct val="100000"/>
              </a:lnSpc>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local variable will be visible only within a function where it is defined. Function parameters are always local to that function.</a:t>
            </a:r>
            <a:endParaRPr lang="en-US" sz="18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xmlns="" val="2864310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JavaScript Variables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991673"/>
            <a:ext cx="10606825" cy="536467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Within the body of a function, a local variable takes precedence over a global variable with the same name.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you declare a local variable or function parameter with the same name as a global variable, you effectively hide the global variable</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&lt;html&gt;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&lt;body </a:t>
            </a:r>
            <a:r>
              <a:rPr lang="en-US" sz="1800" dirty="0" err="1">
                <a:latin typeface="Times New Roman" panose="02020603050405020304" pitchFamily="18" charset="0"/>
                <a:cs typeface="Times New Roman" panose="02020603050405020304" pitchFamily="18" charset="0"/>
              </a:rPr>
              <a:t>onload</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checkscope</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&lt;script type = "text/</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myVar</a:t>
            </a:r>
            <a:r>
              <a:rPr lang="en-US" sz="1800" dirty="0">
                <a:latin typeface="Times New Roman" panose="02020603050405020304" pitchFamily="18" charset="0"/>
                <a:cs typeface="Times New Roman" panose="02020603050405020304" pitchFamily="18" charset="0"/>
              </a:rPr>
              <a:t> = "global";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Declare a global variable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 </a:t>
            </a:r>
            <a:r>
              <a:rPr lang="en-US" sz="1800" dirty="0" err="1">
                <a:latin typeface="Times New Roman" panose="02020603050405020304" pitchFamily="18" charset="0"/>
                <a:cs typeface="Times New Roman" panose="02020603050405020304" pitchFamily="18" charset="0"/>
              </a:rPr>
              <a:t>checkscope</a:t>
            </a:r>
            <a:r>
              <a:rPr lang="en-US" sz="1800" dirty="0">
                <a:latin typeface="Times New Roman" panose="02020603050405020304" pitchFamily="18" charset="0"/>
                <a:cs typeface="Times New Roman" panose="02020603050405020304" pitchFamily="18" charset="0"/>
              </a:rPr>
              <a:t>( )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myVar</a:t>
            </a:r>
            <a:r>
              <a:rPr lang="en-US" sz="1800" dirty="0">
                <a:latin typeface="Times New Roman" panose="02020603050405020304" pitchFamily="18" charset="0"/>
                <a:cs typeface="Times New Roman" panose="02020603050405020304" pitchFamily="18" charset="0"/>
              </a:rPr>
              <a:t> = "local";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Declare a local variable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document.write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myVar</a:t>
            </a:r>
            <a:r>
              <a:rPr lang="en-US" sz="18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&lt;/body&gt;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&lt;/html&gt;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25</a:t>
            </a:fld>
            <a:endParaRPr lang="en-US" dirty="0"/>
          </a:p>
        </p:txBody>
      </p:sp>
    </p:spTree>
    <p:extLst>
      <p:ext uri="{BB962C8B-B14F-4D97-AF65-F5344CB8AC3E}">
        <p14:creationId xmlns:p14="http://schemas.microsoft.com/office/powerpoint/2010/main" xmlns="" val="3302056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Variables: Naming Rules &amp; Convention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All JavaScript variables must be identified with unique names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These unique names are called identifiers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Identifiers can be short names (like x and y) or more descriptive names (age, sum, </a:t>
            </a:r>
            <a:r>
              <a:rPr lang="en-US" sz="1800" dirty="0" err="1">
                <a:latin typeface="Times New Roman" panose="02020603050405020304" pitchFamily="18" charset="0"/>
                <a:cs typeface="Times New Roman" panose="02020603050405020304" pitchFamily="18" charset="0"/>
              </a:rPr>
              <a:t>totalVolume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general rules for constructing names for variables (unique identifiers) are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Names can contain letters, digits, underscores, and dollar signs.</a:t>
            </a:r>
          </a:p>
          <a:p>
            <a:pPr lvl="1" algn="just">
              <a:lnSpc>
                <a:spcPct val="100000"/>
              </a:lnSpc>
            </a:pPr>
            <a:r>
              <a:rPr lang="en-US" sz="1800" dirty="0">
                <a:latin typeface="Times New Roman" panose="02020603050405020304" pitchFamily="18" charset="0"/>
                <a:cs typeface="Times New Roman" panose="02020603050405020304" pitchFamily="18" charset="0"/>
              </a:rPr>
              <a:t>Names must begin with a </a:t>
            </a:r>
            <a:r>
              <a:rPr lang="en-US" sz="1800" dirty="0" smtClean="0">
                <a:latin typeface="Times New Roman" panose="02020603050405020304" pitchFamily="18" charset="0"/>
                <a:cs typeface="Times New Roman" panose="02020603050405020304" pitchFamily="18" charset="0"/>
              </a:rPr>
              <a:t>letter</a:t>
            </a:r>
          </a:p>
          <a:p>
            <a:pPr lvl="1" algn="just">
              <a:lnSpc>
                <a:spcPct val="100000"/>
              </a:lnSpc>
            </a:pPr>
            <a:r>
              <a:rPr lang="en-US" sz="1800" dirty="0" smtClean="0">
                <a:latin typeface="Times New Roman" panose="02020603050405020304" pitchFamily="18" charset="0"/>
                <a:cs typeface="Times New Roman" panose="02020603050405020304" pitchFamily="18" charset="0"/>
              </a:rPr>
              <a:t>Names can also begin with $ and _ </a:t>
            </a:r>
          </a:p>
          <a:p>
            <a:pPr lvl="1" algn="just">
              <a:lnSpc>
                <a:spcPct val="100000"/>
              </a:lnSpc>
            </a:pPr>
            <a:r>
              <a:rPr lang="en-US" sz="1800" dirty="0">
                <a:latin typeface="Times New Roman" panose="02020603050405020304" pitchFamily="18" charset="0"/>
                <a:cs typeface="Times New Roman" panose="02020603050405020304" pitchFamily="18" charset="0"/>
              </a:rPr>
              <a:t>You can't use a number as the first </a:t>
            </a:r>
            <a:r>
              <a:rPr lang="en-US" sz="1800" dirty="0" smtClean="0">
                <a:latin typeface="Times New Roman" panose="02020603050405020304" pitchFamily="18" charset="0"/>
                <a:cs typeface="Times New Roman" panose="02020603050405020304" pitchFamily="18" charset="0"/>
              </a:rPr>
              <a:t>character. The </a:t>
            </a:r>
            <a:r>
              <a:rPr lang="en-US" sz="1800" dirty="0">
                <a:latin typeface="Times New Roman" panose="02020603050405020304" pitchFamily="18" charset="0"/>
                <a:cs typeface="Times New Roman" panose="02020603050405020304" pitchFamily="18" charset="0"/>
              </a:rPr>
              <a:t>rest of the variable name can include any letter, any number, or the underscore</a:t>
            </a:r>
            <a:r>
              <a:rPr lang="en-US" sz="1800" dirty="0" smtClean="0">
                <a:latin typeface="Times New Roman" panose="02020603050405020304" pitchFamily="18" charset="0"/>
                <a:cs typeface="Times New Roman" panose="02020603050405020304" pitchFamily="18" charset="0"/>
              </a:rPr>
              <a:t>.</a:t>
            </a:r>
          </a:p>
          <a:p>
            <a:pPr lvl="1" algn="just">
              <a:lnSpc>
                <a:spcPct val="100000"/>
              </a:lnSpc>
            </a:pPr>
            <a:r>
              <a:rPr lang="en-US" sz="1800" dirty="0">
                <a:latin typeface="Times New Roman" panose="02020603050405020304" pitchFamily="18" charset="0"/>
                <a:cs typeface="Times New Roman" panose="02020603050405020304" pitchFamily="18" charset="0"/>
              </a:rPr>
              <a:t>You can't use any other characters, including spaces, symbols, and punctuation marks.</a:t>
            </a:r>
          </a:p>
          <a:p>
            <a:pPr lvl="1" algn="just">
              <a:lnSpc>
                <a:spcPct val="100000"/>
              </a:lnSpc>
            </a:pPr>
            <a:r>
              <a:rPr lang="en-US" sz="1800" dirty="0" smtClean="0">
                <a:latin typeface="Times New Roman" panose="02020603050405020304" pitchFamily="18" charset="0"/>
                <a:cs typeface="Times New Roman" panose="02020603050405020304" pitchFamily="18" charset="0"/>
              </a:rPr>
              <a:t>Names </a:t>
            </a:r>
            <a:r>
              <a:rPr lang="en-US" sz="1800" dirty="0">
                <a:latin typeface="Times New Roman" panose="02020603050405020304" pitchFamily="18" charset="0"/>
                <a:cs typeface="Times New Roman" panose="02020603050405020304" pitchFamily="18" charset="0"/>
              </a:rPr>
              <a:t>are case sensitive (y and Y are different variables</a:t>
            </a:r>
            <a:r>
              <a:rPr lang="en-US" sz="1800" dirty="0" smtClean="0">
                <a:latin typeface="Times New Roman" panose="02020603050405020304" pitchFamily="18" charset="0"/>
                <a:cs typeface="Times New Roman" panose="02020603050405020304" pitchFamily="18" charset="0"/>
              </a:rPr>
              <a:t>)</a:t>
            </a:r>
          </a:p>
          <a:p>
            <a:pPr lvl="1" algn="just">
              <a:lnSpc>
                <a:spcPct val="100000"/>
              </a:lnSpc>
            </a:pPr>
            <a:r>
              <a:rPr lang="en-US" sz="1800" dirty="0">
                <a:latin typeface="Times New Roman" panose="02020603050405020304" pitchFamily="18" charset="0"/>
                <a:cs typeface="Times New Roman" panose="02020603050405020304" pitchFamily="18" charset="0"/>
              </a:rPr>
              <a:t>There's no limit to the length of the variable name.</a:t>
            </a:r>
          </a:p>
          <a:p>
            <a:pPr lvl="1" algn="just">
              <a:lnSpc>
                <a:spcPct val="100000"/>
              </a:lnSpc>
            </a:pPr>
            <a:r>
              <a:rPr lang="en-US" sz="1800" dirty="0">
                <a:latin typeface="Times New Roman" panose="02020603050405020304" pitchFamily="18" charset="0"/>
                <a:cs typeface="Times New Roman" panose="02020603050405020304" pitchFamily="18" charset="0"/>
              </a:rPr>
              <a:t>Reserved words (like JavaScript keywords) cannot be used as names</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26</a:t>
            </a:fld>
            <a:endParaRPr lang="en-US" dirty="0"/>
          </a:p>
        </p:txBody>
      </p:sp>
    </p:spTree>
    <p:extLst>
      <p:ext uri="{BB962C8B-B14F-4D97-AF65-F5344CB8AC3E}">
        <p14:creationId xmlns:p14="http://schemas.microsoft.com/office/powerpoint/2010/main" xmlns="" val="3711110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Constants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In JavaScript, constants are declared with </a:t>
            </a:r>
            <a:r>
              <a:rPr lang="en-US" sz="1800" b="1" i="1" dirty="0" err="1">
                <a:latin typeface="Times New Roman" panose="02020603050405020304" pitchFamily="18" charset="0"/>
                <a:cs typeface="Times New Roman" panose="02020603050405020304" pitchFamily="18" charset="0"/>
              </a:rPr>
              <a:t>const</a:t>
            </a:r>
            <a:r>
              <a:rPr lang="en-US" sz="1800" dirty="0">
                <a:latin typeface="Times New Roman" panose="02020603050405020304" pitchFamily="18" charset="0"/>
                <a:cs typeface="Times New Roman" panose="02020603050405020304" pitchFamily="18" charset="0"/>
              </a:rPr>
              <a:t> keyword and assigned at the time of the declaration. A constant can be global or local to a function where it is </a:t>
            </a:r>
            <a:r>
              <a:rPr lang="en-US" sz="1800" dirty="0" smtClean="0">
                <a:latin typeface="Times New Roman" panose="02020603050405020304" pitchFamily="18" charset="0"/>
                <a:cs typeface="Times New Roman" panose="02020603050405020304" pitchFamily="18" charset="0"/>
              </a:rPr>
              <a:t>declared</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Constants are read-only, therefore you can not modify them later 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Naming a constant in JavaScript follow the same rule of naming a variable except that the </a:t>
            </a:r>
            <a:r>
              <a:rPr lang="en-US" sz="1800" b="1" i="1" dirty="0" err="1">
                <a:latin typeface="Times New Roman" panose="02020603050405020304" pitchFamily="18" charset="0"/>
                <a:cs typeface="Times New Roman" panose="02020603050405020304" pitchFamily="18" charset="0"/>
              </a:rPr>
              <a:t>const</a:t>
            </a:r>
            <a:r>
              <a:rPr lang="en-US" sz="1800" dirty="0">
                <a:latin typeface="Times New Roman" panose="02020603050405020304" pitchFamily="18" charset="0"/>
                <a:cs typeface="Times New Roman" panose="02020603050405020304" pitchFamily="18" charset="0"/>
              </a:rPr>
              <a:t> keyword is always required, even for global constants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If the keyword is omitted, the identifier is assumed to represent a variable</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const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country = 'India';</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You cannot declare a constant with the same name as a </a:t>
            </a:r>
            <a:r>
              <a:rPr lang="en-US" sz="1800" dirty="0" smtClean="0">
                <a:latin typeface="Times New Roman" panose="02020603050405020304" pitchFamily="18" charset="0"/>
                <a:cs typeface="Times New Roman" panose="02020603050405020304" pitchFamily="18" charset="0"/>
              </a:rPr>
              <a:t>function </a:t>
            </a:r>
            <a:r>
              <a:rPr lang="en-US" sz="1800" dirty="0">
                <a:latin typeface="Times New Roman" panose="02020603050405020304" pitchFamily="18" charset="0"/>
                <a:cs typeface="Times New Roman" panose="02020603050405020304" pitchFamily="18" charset="0"/>
              </a:rPr>
              <a:t>or variable in the same scope. </a:t>
            </a: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//Following </a:t>
            </a:r>
            <a:r>
              <a:rPr lang="en-US" sz="1800" dirty="0">
                <a:latin typeface="Times New Roman" panose="02020603050405020304" pitchFamily="18" charset="0"/>
                <a:cs typeface="Times New Roman" panose="02020603050405020304" pitchFamily="18" charset="0"/>
              </a:rPr>
              <a:t>statements create error.</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abc</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const</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abc</a:t>
            </a:r>
            <a:r>
              <a:rPr lang="en-US" sz="1800" dirty="0">
                <a:latin typeface="Times New Roman" panose="02020603050405020304" pitchFamily="18" charset="0"/>
                <a:cs typeface="Times New Roman" panose="02020603050405020304" pitchFamily="18" charset="0"/>
              </a:rPr>
              <a:t> = 55;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abc</a:t>
            </a:r>
            <a:r>
              <a:rPr lang="en-US" sz="1800" dirty="0" smtClean="0">
                <a:latin typeface="Times New Roman" panose="02020603050405020304" pitchFamily="18" charset="0"/>
                <a:cs typeface="Times New Roman" panose="02020603050405020304" pitchFamily="18" charset="0"/>
              </a:rPr>
              <a:t>() {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const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 15;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a:t>
            </a: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27</a:t>
            </a:fld>
            <a:endParaRPr lang="en-US" dirty="0"/>
          </a:p>
        </p:txBody>
      </p:sp>
    </p:spTree>
    <p:extLst>
      <p:ext uri="{BB962C8B-B14F-4D97-AF65-F5344CB8AC3E}">
        <p14:creationId xmlns:p14="http://schemas.microsoft.com/office/powerpoint/2010/main" xmlns="" val="2398045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Keywords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By rule, keywords are reserved and cannot be used as variable or function names. Here is the complete list of JavaScript keywords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600" dirty="0" smtClean="0">
                <a:latin typeface="Times New Roman" panose="02020603050405020304" pitchFamily="18" charset="0"/>
                <a:cs typeface="Times New Roman" panose="02020603050405020304" pitchFamily="18" charset="0"/>
              </a:rPr>
              <a:t>break , case, catch, continue, default, delete, do, else, finally, for, function </a:t>
            </a:r>
            <a:endParaRPr lang="en-US" sz="1600" dirty="0">
              <a:latin typeface="Times New Roman" panose="02020603050405020304" pitchFamily="18" charset="0"/>
              <a:cs typeface="Times New Roman" panose="02020603050405020304" pitchFamily="18" charset="0"/>
            </a:endParaRPr>
          </a:p>
          <a:p>
            <a:pPr lvl="1" algn="just">
              <a:lnSpc>
                <a:spcPct val="100000"/>
              </a:lnSpc>
            </a:pPr>
            <a:r>
              <a:rPr lang="en-US" sz="1600" dirty="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f, in, </a:t>
            </a:r>
            <a:r>
              <a:rPr lang="en-US" sz="1600" dirty="0" err="1" smtClean="0">
                <a:latin typeface="Times New Roman" panose="02020603050405020304" pitchFamily="18" charset="0"/>
                <a:cs typeface="Times New Roman" panose="02020603050405020304" pitchFamily="18" charset="0"/>
              </a:rPr>
              <a:t>instanceof</a:t>
            </a:r>
            <a:r>
              <a:rPr lang="en-US" sz="1600" dirty="0" smtClean="0">
                <a:latin typeface="Times New Roman" panose="02020603050405020304" pitchFamily="18" charset="0"/>
                <a:cs typeface="Times New Roman" panose="02020603050405020304" pitchFamily="18" charset="0"/>
              </a:rPr>
              <a:t>, new, return, switch, this, throw, try, </a:t>
            </a:r>
            <a:r>
              <a:rPr lang="en-US" sz="1600" dirty="0" err="1" smtClean="0">
                <a:latin typeface="Times New Roman" panose="02020603050405020304" pitchFamily="18" charset="0"/>
                <a:cs typeface="Times New Roman" panose="02020603050405020304" pitchFamily="18" charset="0"/>
              </a:rPr>
              <a:t>typeof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void, while, with</a:t>
            </a:r>
            <a:endParaRPr lang="en-US" sz="16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If you use a keyword as a variable or function name, you will probably be greeted with an error message like this: “Identifier expected</a:t>
            </a:r>
            <a:r>
              <a:rPr lang="en-US"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2000" b="1" i="1" u="sng" dirty="0">
                <a:latin typeface="Times New Roman" panose="02020603050405020304" pitchFamily="18" charset="0"/>
                <a:cs typeface="Times New Roman" panose="02020603050405020304" pitchFamily="18" charset="0"/>
              </a:rPr>
              <a:t>Reserved </a:t>
            </a:r>
            <a:r>
              <a:rPr lang="en-US" sz="2000" b="1" i="1" u="sng" dirty="0" smtClean="0">
                <a:latin typeface="Times New Roman" panose="02020603050405020304" pitchFamily="18" charset="0"/>
                <a:cs typeface="Times New Roman" panose="02020603050405020304" pitchFamily="18" charset="0"/>
              </a:rPr>
              <a:t>Words</a:t>
            </a:r>
            <a:endParaRPr lang="en-US" sz="2000" b="1" i="1" u="sng"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JavaScript also defines a number of reserved words. The reserved words are, </a:t>
            </a:r>
            <a:r>
              <a:rPr lang="en-US" sz="1800" dirty="0" smtClean="0">
                <a:latin typeface="Times New Roman" panose="02020603050405020304" pitchFamily="18" charset="0"/>
                <a:cs typeface="Times New Roman" panose="02020603050405020304" pitchFamily="18" charset="0"/>
              </a:rPr>
              <a:t>in a sense, words that </a:t>
            </a:r>
            <a:r>
              <a:rPr lang="en-US" sz="1800" dirty="0">
                <a:latin typeface="Times New Roman" panose="02020603050405020304" pitchFamily="18" charset="0"/>
                <a:cs typeface="Times New Roman" panose="02020603050405020304" pitchFamily="18" charset="0"/>
              </a:rPr>
              <a:t>are reserved for future use as keywords. Because of this, reserved words cannot be used as variable or function names. </a:t>
            </a:r>
            <a:endParaRPr lang="en-US" sz="1800" dirty="0" smtClean="0">
              <a:latin typeface="Times New Roman" panose="02020603050405020304" pitchFamily="18" charset="0"/>
              <a:cs typeface="Times New Roman" panose="02020603050405020304" pitchFamily="18" charset="0"/>
            </a:endParaRPr>
          </a:p>
          <a:p>
            <a:pPr lvl="1" algn="just">
              <a:lnSpc>
                <a:spcPct val="100000"/>
              </a:lnSpc>
            </a:pPr>
            <a:r>
              <a:rPr lang="en-US" sz="1600" dirty="0" smtClean="0">
                <a:latin typeface="Times New Roman" panose="02020603050405020304" pitchFamily="18" charset="0"/>
                <a:cs typeface="Times New Roman" panose="02020603050405020304" pitchFamily="18" charset="0"/>
              </a:rPr>
              <a:t>abstract, </a:t>
            </a:r>
            <a:r>
              <a:rPr lang="en-US" sz="1600" dirty="0" err="1">
                <a:latin typeface="Times New Roman" panose="02020603050405020304" pitchFamily="18" charset="0"/>
                <a:cs typeface="Times New Roman" panose="02020603050405020304" pitchFamily="18" charset="0"/>
              </a:rPr>
              <a:t>b</a:t>
            </a:r>
            <a:r>
              <a:rPr lang="en-US" sz="1600" dirty="0" err="1" smtClean="0">
                <a:latin typeface="Times New Roman" panose="02020603050405020304" pitchFamily="18" charset="0"/>
                <a:cs typeface="Times New Roman" panose="02020603050405020304" pitchFamily="18" charset="0"/>
              </a:rPr>
              <a:t>oolean</a:t>
            </a:r>
            <a:r>
              <a:rPr lang="en-US" sz="1600" dirty="0" smtClean="0">
                <a:latin typeface="Times New Roman" panose="02020603050405020304" pitchFamily="18" charset="0"/>
                <a:cs typeface="Times New Roman" panose="02020603050405020304" pitchFamily="18" charset="0"/>
              </a:rPr>
              <a:t>, byte, char, class, </a:t>
            </a:r>
            <a:r>
              <a:rPr lang="en-US" sz="1600" dirty="0" err="1" smtClean="0">
                <a:latin typeface="Times New Roman" panose="02020603050405020304" pitchFamily="18" charset="0"/>
                <a:cs typeface="Times New Roman" panose="02020603050405020304" pitchFamily="18" charset="0"/>
              </a:rPr>
              <a:t>const</a:t>
            </a:r>
            <a:r>
              <a:rPr lang="en-US" sz="1600" dirty="0" smtClean="0">
                <a:latin typeface="Times New Roman" panose="02020603050405020304" pitchFamily="18" charset="0"/>
                <a:cs typeface="Times New Roman" panose="02020603050405020304" pitchFamily="18" charset="0"/>
              </a:rPr>
              <a:t>, debugger, double, </a:t>
            </a:r>
            <a:r>
              <a:rPr lang="en-US" sz="1600" dirty="0" err="1" smtClean="0">
                <a:latin typeface="Times New Roman" panose="02020603050405020304" pitchFamily="18" charset="0"/>
                <a:cs typeface="Times New Roman" panose="02020603050405020304" pitchFamily="18" charset="0"/>
              </a:rPr>
              <a:t>enum</a:t>
            </a:r>
            <a:r>
              <a:rPr lang="en-US" sz="1600" dirty="0" smtClean="0">
                <a:latin typeface="Times New Roman" panose="02020603050405020304" pitchFamily="18" charset="0"/>
                <a:cs typeface="Times New Roman" panose="02020603050405020304" pitchFamily="18" charset="0"/>
              </a:rPr>
              <a:t>, export, extends, final, float, </a:t>
            </a:r>
            <a:r>
              <a:rPr lang="en-US" sz="1600" dirty="0" err="1" smtClean="0">
                <a:latin typeface="Times New Roman" panose="02020603050405020304" pitchFamily="18" charset="0"/>
                <a:cs typeface="Times New Roman" panose="02020603050405020304" pitchFamily="18" charset="0"/>
              </a:rPr>
              <a:t>goto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interface, implements, import, long, native, package, private, protected, public, short, static, super, synchronized, throws, transient, volatile</a:t>
            </a:r>
          </a:p>
          <a:p>
            <a:pPr algn="just">
              <a:lnSpc>
                <a:spcPct val="100000"/>
              </a:lnSpc>
            </a:pPr>
            <a:r>
              <a:rPr lang="en-US" sz="1800" dirty="0">
                <a:latin typeface="Times New Roman" panose="02020603050405020304" pitchFamily="18" charset="0"/>
                <a:cs typeface="Times New Roman" panose="02020603050405020304" pitchFamily="18" charset="0"/>
              </a:rPr>
              <a:t>If you use a reserved word as a variable or function name, more than likely you will not receive an </a:t>
            </a:r>
            <a:r>
              <a:rPr lang="en-US" sz="1800" dirty="0" smtClean="0">
                <a:latin typeface="Times New Roman" panose="02020603050405020304" pitchFamily="18" charset="0"/>
                <a:cs typeface="Times New Roman" panose="02020603050405020304" pitchFamily="18" charset="0"/>
              </a:rPr>
              <a:t>error, until </a:t>
            </a:r>
            <a:r>
              <a:rPr lang="en-US" sz="1800" dirty="0">
                <a:latin typeface="Times New Roman" panose="02020603050405020304" pitchFamily="18" charset="0"/>
                <a:cs typeface="Times New Roman" panose="02020603050405020304" pitchFamily="18" charset="0"/>
              </a:rPr>
              <a:t>a future browser implements one of them. Then the word will be considered a keyword, and you will get a keyword error.</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28</a:t>
            </a:fld>
            <a:endParaRPr lang="en-US" dirty="0"/>
          </a:p>
        </p:txBody>
      </p:sp>
    </p:spTree>
    <p:extLst>
      <p:ext uri="{BB962C8B-B14F-4D97-AF65-F5344CB8AC3E}">
        <p14:creationId xmlns:p14="http://schemas.microsoft.com/office/powerpoint/2010/main" xmlns="" val="3371586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Operators are used to perform operation on one, two or more operands. Operator is represented by a symbol such as +, =, *, % etc. Following are the operators supported by </a:t>
            </a:r>
            <a:r>
              <a:rPr lang="en-US" sz="1800" dirty="0" smtClean="0">
                <a:latin typeface="Times New Roman" panose="02020603050405020304" pitchFamily="18" charset="0"/>
                <a:cs typeface="Times New Roman" panose="02020603050405020304" pitchFamily="18" charset="0"/>
              </a:rPr>
              <a:t>JavaScript:</a:t>
            </a:r>
          </a:p>
          <a:p>
            <a:pPr lvl="1" algn="just">
              <a:lnSpc>
                <a:spcPct val="100000"/>
              </a:lnSpc>
            </a:pPr>
            <a:r>
              <a:rPr lang="en-US" sz="1800" dirty="0" smtClean="0">
                <a:latin typeface="Times New Roman" panose="02020603050405020304" pitchFamily="18" charset="0"/>
                <a:cs typeface="Times New Roman" panose="02020603050405020304" pitchFamily="18" charset="0"/>
              </a:rPr>
              <a:t>Arithmetic Operators</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smtClean="0">
                <a:latin typeface="Times New Roman" panose="02020603050405020304" pitchFamily="18" charset="0"/>
                <a:cs typeface="Times New Roman" panose="02020603050405020304" pitchFamily="18" charset="0"/>
              </a:rPr>
              <a:t>Comparison Operators</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Logical (or Relational) </a:t>
            </a:r>
            <a:r>
              <a:rPr lang="en-US" sz="1800" dirty="0" smtClean="0">
                <a:latin typeface="Times New Roman" panose="02020603050405020304" pitchFamily="18" charset="0"/>
                <a:cs typeface="Times New Roman" panose="02020603050405020304" pitchFamily="18" charset="0"/>
              </a:rPr>
              <a:t>Operators</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Assignment </a:t>
            </a:r>
            <a:r>
              <a:rPr lang="en-US" sz="1800" dirty="0" smtClean="0">
                <a:latin typeface="Times New Roman" panose="02020603050405020304" pitchFamily="18" charset="0"/>
                <a:cs typeface="Times New Roman" panose="02020603050405020304" pitchFamily="18" charset="0"/>
              </a:rPr>
              <a:t>Operators</a:t>
            </a:r>
            <a:endParaRPr lang="en-US" sz="1800" dirty="0">
              <a:latin typeface="Times New Roman" panose="02020603050405020304" pitchFamily="18" charset="0"/>
              <a:cs typeface="Times New Roman" panose="02020603050405020304" pitchFamily="18" charset="0"/>
            </a:endParaRPr>
          </a:p>
          <a:p>
            <a:pPr lvl="1" algn="just">
              <a:lnSpc>
                <a:spcPct val="100000"/>
              </a:lnSpc>
            </a:pPr>
            <a:r>
              <a:rPr lang="en-US" sz="1800" dirty="0">
                <a:latin typeface="Times New Roman" panose="02020603050405020304" pitchFamily="18" charset="0"/>
                <a:cs typeface="Times New Roman" panose="02020603050405020304" pitchFamily="18" charset="0"/>
              </a:rPr>
              <a:t>Conditional (or ternary) Operators </a:t>
            </a:r>
            <a:endParaRPr lang="en-US" sz="1800" dirty="0" smtClean="0">
              <a:latin typeface="Times New Roman" panose="02020603050405020304" pitchFamily="18" charset="0"/>
              <a:cs typeface="Times New Roman" panose="02020603050405020304" pitchFamily="18" charset="0"/>
            </a:endParaRPr>
          </a:p>
          <a:p>
            <a:pPr algn="just">
              <a:lnSpc>
                <a:spcPct val="100000"/>
              </a:lnSpc>
            </a:pPr>
            <a:endParaRPr lang="en-US" sz="2000" b="1" i="1" u="sng" dirty="0" smtClean="0">
              <a:latin typeface="Times New Roman" panose="02020603050405020304" pitchFamily="18" charset="0"/>
              <a:cs typeface="Times New Roman" panose="02020603050405020304" pitchFamily="18" charset="0"/>
            </a:endParaRPr>
          </a:p>
          <a:p>
            <a:pPr algn="just">
              <a:lnSpc>
                <a:spcPct val="100000"/>
              </a:lnSpc>
            </a:pPr>
            <a:r>
              <a:rPr lang="en-US" sz="2000" b="1" i="1" u="sng" dirty="0" smtClean="0">
                <a:latin typeface="Times New Roman" panose="02020603050405020304" pitchFamily="18" charset="0"/>
                <a:cs typeface="Times New Roman" panose="02020603050405020304" pitchFamily="18" charset="0"/>
              </a:rPr>
              <a:t>Arithmetic Operators</a:t>
            </a:r>
          </a:p>
          <a:p>
            <a:pPr lvl="1" algn="just">
              <a:lnSpc>
                <a:spcPct val="100000"/>
              </a:lnSpc>
            </a:pPr>
            <a:r>
              <a:rPr lang="en-US" sz="1800" dirty="0">
                <a:latin typeface="Times New Roman" panose="02020603050405020304" pitchFamily="18" charset="0"/>
                <a:cs typeface="Times New Roman" panose="02020603050405020304" pitchFamily="18" charset="0"/>
              </a:rPr>
              <a:t>An arithmetic operator takes numerical values </a:t>
            </a: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their operands and returns a single numerical value. </a:t>
            </a:r>
            <a:endParaRPr lang="en-US" sz="1800" dirty="0" smtClean="0">
              <a:latin typeface="Times New Roman" panose="02020603050405020304" pitchFamily="18" charset="0"/>
              <a:cs typeface="Times New Roman" panose="02020603050405020304" pitchFamily="18" charset="0"/>
            </a:endParaRPr>
          </a:p>
          <a:p>
            <a:pPr lvl="1" algn="just">
              <a:lnSpc>
                <a:spcPct val="10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standard arithmetic operators are </a:t>
            </a:r>
            <a:r>
              <a:rPr lang="en-US" sz="1800" b="1" dirty="0">
                <a:solidFill>
                  <a:srgbClr val="FFC000"/>
                </a:solidFill>
                <a:latin typeface="Times New Roman" panose="02020603050405020304" pitchFamily="18" charset="0"/>
                <a:cs typeface="Times New Roman" panose="02020603050405020304" pitchFamily="18" charset="0"/>
              </a:rPr>
              <a:t>addition (+), subtraction (-), multiplication (*), and division (/)</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1" algn="just">
              <a:lnSpc>
                <a:spcPct val="100000"/>
              </a:lnSpc>
            </a:pPr>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operators work as they do in most other programming languages when used with floating point numbers (in particular, note that division by zero produces Infinity).</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29</a:t>
            </a:fld>
            <a:endParaRPr lang="en-US" dirty="0"/>
          </a:p>
        </p:txBody>
      </p:sp>
    </p:spTree>
    <p:extLst>
      <p:ext uri="{BB962C8B-B14F-4D97-AF65-F5344CB8AC3E}">
        <p14:creationId xmlns:p14="http://schemas.microsoft.com/office/powerpoint/2010/main" xmlns="" val="1707315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Overview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005804"/>
            <a:ext cx="10606825" cy="5350546"/>
          </a:xfrm>
        </p:spPr>
        <p:txBody>
          <a:bodyPr>
            <a:noAutofit/>
          </a:bodyPr>
          <a:lstStyle/>
          <a:p>
            <a:pPr marL="0" indent="0">
              <a:buNone/>
            </a:pPr>
            <a:r>
              <a:rPr lang="en-US" sz="1800" b="1" i="1" dirty="0" smtClean="0">
                <a:latin typeface="Times New Roman" panose="02020603050405020304" pitchFamily="18" charset="0"/>
                <a:cs typeface="Times New Roman" panose="02020603050405020304" pitchFamily="18" charset="0"/>
              </a:rPr>
              <a:t>Client </a:t>
            </a:r>
            <a:r>
              <a:rPr lang="en-US" sz="1800" b="1" i="1" dirty="0">
                <a:latin typeface="Times New Roman" panose="02020603050405020304" pitchFamily="18" charset="0"/>
                <a:cs typeface="Times New Roman" panose="02020603050405020304" pitchFamily="18" charset="0"/>
              </a:rPr>
              <a:t>side Programming </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600" dirty="0">
                <a:latin typeface="Times New Roman" panose="02020603050405020304" pitchFamily="18" charset="0"/>
                <a:cs typeface="Times New Roman" panose="02020603050405020304" pitchFamily="18" charset="0"/>
              </a:rPr>
              <a:t>Much like the server side, Client side programming is the name for all of the programs which are run on the Client.</a:t>
            </a:r>
          </a:p>
          <a:p>
            <a:pPr algn="just">
              <a:lnSpc>
                <a:spcPct val="100000"/>
              </a:lnSpc>
            </a:pPr>
            <a:r>
              <a:rPr lang="en-US" sz="1600" dirty="0">
                <a:latin typeface="Times New Roman" panose="02020603050405020304" pitchFamily="18" charset="0"/>
                <a:cs typeface="Times New Roman" panose="02020603050405020304" pitchFamily="18" charset="0"/>
              </a:rPr>
              <a:t>Client side programming has mostly to do with the user interface, with which the user interacts.</a:t>
            </a:r>
          </a:p>
          <a:p>
            <a:pPr algn="just">
              <a:lnSpc>
                <a:spcPct val="100000"/>
              </a:lnSpc>
            </a:pPr>
            <a:r>
              <a:rPr lang="en-US" sz="1600" dirty="0">
                <a:latin typeface="Times New Roman" panose="02020603050405020304" pitchFamily="18" charset="0"/>
                <a:cs typeface="Times New Roman" panose="02020603050405020304" pitchFamily="18" charset="0"/>
              </a:rPr>
              <a:t>In web development it's the browser, in the user's machine, that runs the code, and it's mainly done in JavaScript, flash, etc. This code must run in a variety of browsers</a:t>
            </a:r>
            <a:r>
              <a:rPr lang="en-US" sz="1600" dirty="0" smtClean="0">
                <a:latin typeface="Times New Roman" panose="02020603050405020304" pitchFamily="18" charset="0"/>
                <a:cs typeface="Times New Roman" panose="02020603050405020304" pitchFamily="18" charset="0"/>
              </a:rPr>
              <a:t>.</a:t>
            </a:r>
          </a:p>
          <a:p>
            <a:pPr marL="0" indent="0">
              <a:lnSpc>
                <a:spcPct val="110000"/>
              </a:lnSpc>
              <a:buNone/>
            </a:pPr>
            <a:r>
              <a:rPr lang="en-US" sz="1800" b="1" i="1" dirty="0" smtClean="0">
                <a:latin typeface="Times New Roman" panose="02020603050405020304" pitchFamily="18" charset="0"/>
                <a:cs typeface="Times New Roman" panose="02020603050405020304" pitchFamily="18" charset="0"/>
              </a:rPr>
              <a:t>Usage</a:t>
            </a:r>
          </a:p>
          <a:p>
            <a:pPr>
              <a:lnSpc>
                <a:spcPct val="110000"/>
              </a:lnSpc>
            </a:pPr>
            <a:r>
              <a:rPr lang="en-US" sz="1600" dirty="0" smtClean="0">
                <a:latin typeface="Times New Roman" panose="02020603050405020304" pitchFamily="18" charset="0"/>
                <a:cs typeface="Times New Roman" panose="02020603050405020304" pitchFamily="18" charset="0"/>
              </a:rPr>
              <a:t>Validating inputs</a:t>
            </a:r>
          </a:p>
          <a:p>
            <a:pPr>
              <a:lnSpc>
                <a:spcPct val="110000"/>
              </a:lnSpc>
            </a:pPr>
            <a:r>
              <a:rPr lang="en-US" sz="1600" dirty="0" smtClean="0">
                <a:latin typeface="Times New Roman" panose="02020603050405020304" pitchFamily="18" charset="0"/>
                <a:cs typeface="Times New Roman" panose="02020603050405020304" pitchFamily="18" charset="0"/>
              </a:rPr>
              <a:t>Animation </a:t>
            </a:r>
          </a:p>
          <a:p>
            <a:pPr>
              <a:lnSpc>
                <a:spcPct val="110000"/>
              </a:lnSpc>
            </a:pPr>
            <a:r>
              <a:rPr lang="en-US" sz="1600" dirty="0" smtClean="0">
                <a:latin typeface="Times New Roman" panose="02020603050405020304" pitchFamily="18" charset="0"/>
                <a:cs typeface="Times New Roman" panose="02020603050405020304" pitchFamily="18" charset="0"/>
              </a:rPr>
              <a:t>Manipulating </a:t>
            </a:r>
            <a:r>
              <a:rPr lang="en-US" sz="1600" dirty="0">
                <a:latin typeface="Times New Roman" panose="02020603050405020304" pitchFamily="18" charset="0"/>
                <a:cs typeface="Times New Roman" panose="02020603050405020304" pitchFamily="18" charset="0"/>
              </a:rPr>
              <a:t>UI elements</a:t>
            </a:r>
          </a:p>
          <a:p>
            <a:pPr>
              <a:lnSpc>
                <a:spcPct val="110000"/>
              </a:lnSpc>
            </a:pPr>
            <a:r>
              <a:rPr lang="en-US" sz="1600" dirty="0" smtClean="0">
                <a:latin typeface="Times New Roman" panose="02020603050405020304" pitchFamily="18" charset="0"/>
                <a:cs typeface="Times New Roman" panose="02020603050405020304" pitchFamily="18" charset="0"/>
              </a:rPr>
              <a:t>Make </a:t>
            </a:r>
            <a:r>
              <a:rPr lang="en-US" sz="1600" dirty="0">
                <a:latin typeface="Times New Roman" panose="02020603050405020304" pitchFamily="18" charset="0"/>
                <a:cs typeface="Times New Roman" panose="02020603050405020304" pitchFamily="18" charset="0"/>
              </a:rPr>
              <a:t>interactive </a:t>
            </a:r>
            <a:r>
              <a:rPr lang="en-US" sz="1600" dirty="0" smtClean="0">
                <a:latin typeface="Times New Roman" panose="02020603050405020304" pitchFamily="18" charset="0"/>
                <a:cs typeface="Times New Roman" panose="02020603050405020304" pitchFamily="18" charset="0"/>
              </a:rPr>
              <a:t>webpages</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smtClean="0">
                <a:latin typeface="Times New Roman" panose="02020603050405020304" pitchFamily="18" charset="0"/>
                <a:cs typeface="Times New Roman" panose="02020603050405020304" pitchFamily="18" charset="0"/>
              </a:rPr>
              <a:t>Make </a:t>
            </a:r>
            <a:r>
              <a:rPr lang="en-US" sz="1600" dirty="0">
                <a:latin typeface="Times New Roman" panose="02020603050405020304" pitchFamily="18" charset="0"/>
                <a:cs typeface="Times New Roman" panose="02020603050405020304" pitchFamily="18" charset="0"/>
              </a:rPr>
              <a:t>stuff happen dynamically on the web </a:t>
            </a:r>
            <a:r>
              <a:rPr lang="en-US" sz="1600" dirty="0" smtClean="0">
                <a:latin typeface="Times New Roman" panose="02020603050405020304" pitchFamily="18" charset="0"/>
                <a:cs typeface="Times New Roman" panose="02020603050405020304" pitchFamily="18" charset="0"/>
              </a:rPr>
              <a:t>page</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smtClean="0">
                <a:latin typeface="Times New Roman" panose="02020603050405020304" pitchFamily="18" charset="0"/>
                <a:cs typeface="Times New Roman" panose="02020603050405020304" pitchFamily="18" charset="0"/>
              </a:rPr>
              <a:t>Interact </a:t>
            </a:r>
            <a:r>
              <a:rPr lang="en-US" sz="1600" dirty="0">
                <a:latin typeface="Times New Roman" panose="02020603050405020304" pitchFamily="18" charset="0"/>
                <a:cs typeface="Times New Roman" panose="02020603050405020304" pitchFamily="18" charset="0"/>
              </a:rPr>
              <a:t>with temporary storage, and local storage (Cookies, local Storage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110000"/>
              </a:lnSpc>
            </a:pPr>
            <a:r>
              <a:rPr lang="en-US" sz="1600" dirty="0" smtClean="0">
                <a:latin typeface="Times New Roman" panose="02020603050405020304" pitchFamily="18" charset="0"/>
                <a:cs typeface="Times New Roman" panose="02020603050405020304" pitchFamily="18" charset="0"/>
              </a:rPr>
              <a:t>Send </a:t>
            </a:r>
            <a:r>
              <a:rPr lang="en-US" sz="1600" dirty="0">
                <a:latin typeface="Times New Roman" panose="02020603050405020304" pitchFamily="18" charset="0"/>
                <a:cs typeface="Times New Roman" panose="02020603050405020304" pitchFamily="18" charset="0"/>
              </a:rPr>
              <a:t>requests to the server, and retrieve data from </a:t>
            </a:r>
            <a:r>
              <a:rPr lang="en-US" sz="1600" dirty="0" smtClean="0">
                <a:latin typeface="Times New Roman" panose="02020603050405020304" pitchFamily="18" charset="0"/>
                <a:cs typeface="Times New Roman" panose="02020603050405020304" pitchFamily="18" charset="0"/>
              </a:rPr>
              <a:t>it</a:t>
            </a:r>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xmlns="" val="2075920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Arithmetic</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In addition to the standard arithmetic operations (+, -, * /), JavaScript provides the arithmetic operators listed in the following table</a:t>
            </a:r>
            <a:r>
              <a:rPr lang="en-US" sz="1800" dirty="0" smtClean="0">
                <a:latin typeface="Times New Roman" panose="02020603050405020304" pitchFamily="18" charset="0"/>
                <a:cs typeface="Times New Roman" panose="02020603050405020304" pitchFamily="18" charset="0"/>
              </a:rPr>
              <a:t>:</a:t>
            </a: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30</a:t>
            </a:fld>
            <a:endParaRPr lang="en-US" dirty="0"/>
          </a:p>
        </p:txBody>
      </p:sp>
      <p:pic>
        <p:nvPicPr>
          <p:cNvPr id="4" name="Picture 3"/>
          <p:cNvPicPr>
            <a:picLocks noChangeAspect="1"/>
          </p:cNvPicPr>
          <p:nvPr/>
        </p:nvPicPr>
        <p:blipFill>
          <a:blip r:embed="rId3"/>
          <a:stretch>
            <a:fillRect/>
          </a:stretch>
        </p:blipFill>
        <p:spPr>
          <a:xfrm>
            <a:off x="940158" y="1698826"/>
            <a:ext cx="10413642" cy="5022650"/>
          </a:xfrm>
          <a:prstGeom prst="rect">
            <a:avLst/>
          </a:prstGeom>
        </p:spPr>
      </p:pic>
    </p:spTree>
    <p:extLst>
      <p:ext uri="{BB962C8B-B14F-4D97-AF65-F5344CB8AC3E}">
        <p14:creationId xmlns:p14="http://schemas.microsoft.com/office/powerpoint/2010/main" xmlns="" val="4269377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Arithmetic (Example)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919767" y="1290144"/>
            <a:ext cx="3490174" cy="5248767"/>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&lt;body&gt;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 33;</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b = 10;</a:t>
            </a: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 = "&lt;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/&gt;";</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 b =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result = a + b;</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31</a:t>
            </a:fld>
            <a:endParaRPr lang="en-US" dirty="0"/>
          </a:p>
        </p:txBody>
      </p:sp>
      <p:sp>
        <p:nvSpPr>
          <p:cNvPr id="8" name="Content Placeholder 2"/>
          <p:cNvSpPr txBox="1">
            <a:spLocks/>
          </p:cNvSpPr>
          <p:nvPr/>
        </p:nvSpPr>
        <p:spPr>
          <a:xfrm>
            <a:off x="8271456" y="1290144"/>
            <a:ext cx="3490174" cy="5248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a = a++;</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result = a++;</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b </a:t>
            </a:r>
            <a:r>
              <a:rPr lang="en-US" sz="1600" dirty="0">
                <a:latin typeface="Times New Roman" panose="02020603050405020304" pitchFamily="18" charset="0"/>
                <a:cs typeface="Times New Roman" panose="02020603050405020304" pitchFamily="18" charset="0"/>
              </a:rPr>
              <a:t>= b--;</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("b-- =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result = b--;</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&lt;/script&gt;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p>
        </p:txBody>
      </p:sp>
      <p:sp>
        <p:nvSpPr>
          <p:cNvPr id="12" name="Content Placeholder 2"/>
          <p:cNvSpPr txBox="1">
            <a:spLocks/>
          </p:cNvSpPr>
          <p:nvPr/>
        </p:nvSpPr>
        <p:spPr>
          <a:xfrm>
            <a:off x="4409941" y="1208581"/>
            <a:ext cx="3490174" cy="5248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 b =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result = a - b;</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 b =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result = a / b;</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 b =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result = a % b;</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83651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Comparison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 comparison operator compares its operands and returns a logical value based on whether the </a:t>
            </a:r>
            <a:r>
              <a:rPr lang="en-US" sz="1800" dirty="0" smtClean="0">
                <a:latin typeface="Times New Roman" panose="02020603050405020304" pitchFamily="18" charset="0"/>
                <a:cs typeface="Times New Roman" panose="02020603050405020304" pitchFamily="18" charset="0"/>
              </a:rPr>
              <a:t>comparison is </a:t>
            </a:r>
            <a:r>
              <a:rPr lang="en-US" sz="1800" dirty="0">
                <a:latin typeface="Times New Roman" panose="02020603050405020304" pitchFamily="18" charset="0"/>
                <a:cs typeface="Times New Roman" panose="02020603050405020304" pitchFamily="18" charset="0"/>
              </a:rPr>
              <a:t>true. The operands can be numerical, string, logical, or object values</a:t>
            </a:r>
            <a:r>
              <a:rPr lang="en-US" sz="1800" dirty="0" smtClean="0">
                <a:latin typeface="Times New Roman" panose="02020603050405020304" pitchFamily="18" charset="0"/>
                <a:cs typeface="Times New Roman" panose="02020603050405020304" pitchFamily="18" charset="0"/>
              </a:rPr>
              <a:t>.</a:t>
            </a: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32</a:t>
            </a:fld>
            <a:endParaRPr lang="en-US" dirty="0"/>
          </a:p>
        </p:txBody>
      </p:sp>
      <p:pic>
        <p:nvPicPr>
          <p:cNvPr id="7" name="Picture 6"/>
          <p:cNvPicPr>
            <a:picLocks noChangeAspect="1"/>
          </p:cNvPicPr>
          <p:nvPr/>
        </p:nvPicPr>
        <p:blipFill>
          <a:blip r:embed="rId3"/>
          <a:stretch>
            <a:fillRect/>
          </a:stretch>
        </p:blipFill>
        <p:spPr>
          <a:xfrm>
            <a:off x="630520" y="1965576"/>
            <a:ext cx="5628613" cy="3532779"/>
          </a:xfrm>
          <a:prstGeom prst="rect">
            <a:avLst/>
          </a:prstGeom>
        </p:spPr>
      </p:pic>
      <p:pic>
        <p:nvPicPr>
          <p:cNvPr id="8" name="Picture 7"/>
          <p:cNvPicPr>
            <a:picLocks noChangeAspect="1"/>
          </p:cNvPicPr>
          <p:nvPr/>
        </p:nvPicPr>
        <p:blipFill>
          <a:blip r:embed="rId4"/>
          <a:stretch>
            <a:fillRect/>
          </a:stretch>
        </p:blipFill>
        <p:spPr>
          <a:xfrm>
            <a:off x="630521" y="5475924"/>
            <a:ext cx="5628612" cy="708659"/>
          </a:xfrm>
          <a:prstGeom prst="rect">
            <a:avLst/>
          </a:prstGeom>
        </p:spPr>
      </p:pic>
      <p:pic>
        <p:nvPicPr>
          <p:cNvPr id="12" name="Picture 11"/>
          <p:cNvPicPr>
            <a:picLocks noChangeAspect="1"/>
          </p:cNvPicPr>
          <p:nvPr/>
        </p:nvPicPr>
        <p:blipFill>
          <a:blip r:embed="rId5"/>
          <a:stretch>
            <a:fillRect/>
          </a:stretch>
        </p:blipFill>
        <p:spPr>
          <a:xfrm>
            <a:off x="6375586" y="2355905"/>
            <a:ext cx="5485855" cy="3828678"/>
          </a:xfrm>
          <a:prstGeom prst="rect">
            <a:avLst/>
          </a:prstGeom>
        </p:spPr>
      </p:pic>
    </p:spTree>
    <p:extLst>
      <p:ext uri="{BB962C8B-B14F-4D97-AF65-F5344CB8AC3E}">
        <p14:creationId xmlns:p14="http://schemas.microsoft.com/office/powerpoint/2010/main" xmlns="" val="892029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Comparison (Example)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921580" y="1336183"/>
            <a:ext cx="4121239" cy="5248767"/>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&gt;= b) =&gt;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result = (a &gt;= b);</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&lt;= b) =&gt;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result = (a &lt;= b);</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(result);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script&gt;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33</a:t>
            </a:fld>
            <a:endParaRPr lang="en-US" dirty="0"/>
          </a:p>
        </p:txBody>
      </p:sp>
      <p:sp>
        <p:nvSpPr>
          <p:cNvPr id="13" name="Content Placeholder 2"/>
          <p:cNvSpPr txBox="1">
            <a:spLocks/>
          </p:cNvSpPr>
          <p:nvPr/>
        </p:nvSpPr>
        <p:spPr>
          <a:xfrm>
            <a:off x="899375" y="1259983"/>
            <a:ext cx="4121239" cy="5248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&lt;html&gt;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&lt;body&gt;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&lt;script type="text/</a:t>
            </a:r>
            <a:r>
              <a:rPr lang="en-US" sz="1600" dirty="0" err="1" smtClean="0">
                <a:latin typeface="Times New Roman" panose="02020603050405020304" pitchFamily="18" charset="0"/>
                <a:cs typeface="Times New Roman" panose="02020603050405020304" pitchFamily="18" charset="0"/>
              </a:rPr>
              <a:t>javascript</a:t>
            </a:r>
            <a:r>
              <a:rPr lang="en-US" sz="1600" dirty="0" smtClean="0">
                <a:latin typeface="Times New Roman" panose="02020603050405020304" pitchFamily="18" charset="0"/>
                <a:cs typeface="Times New Roman" panose="02020603050405020304" pitchFamily="18" charset="0"/>
              </a:rPr>
              <a:t>"&gt;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 = 10;</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b = 20;</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 = "&lt;</a:t>
            </a:r>
            <a:r>
              <a:rPr lang="en-US" sz="1600" dirty="0" err="1" smtClean="0">
                <a:latin typeface="Times New Roman" panose="02020603050405020304" pitchFamily="18" charset="0"/>
                <a:cs typeface="Times New Roman" panose="02020603050405020304" pitchFamily="18" charset="0"/>
              </a:rPr>
              <a:t>br</a:t>
            </a:r>
            <a:r>
              <a:rPr lang="en-US" sz="1600" dirty="0" smtClean="0">
                <a:latin typeface="Times New Roman" panose="02020603050405020304" pitchFamily="18" charset="0"/>
                <a:cs typeface="Times New Roman" panose="02020603050405020304" pitchFamily="18" charset="0"/>
              </a:rPr>
              <a:t> /&gt;";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 == b) =&gt; ");</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result = (a == b);</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p>
        </p:txBody>
      </p:sp>
      <p:sp>
        <p:nvSpPr>
          <p:cNvPr id="14" name="Content Placeholder 2"/>
          <p:cNvSpPr txBox="1">
            <a:spLocks/>
          </p:cNvSpPr>
          <p:nvPr/>
        </p:nvSpPr>
        <p:spPr>
          <a:xfrm>
            <a:off x="4376670" y="1123458"/>
            <a:ext cx="4121239" cy="5248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 &lt; b) =&gt; ");</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result = (a &lt; b);</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Font typeface="Arial" panose="020B0604020202020204" pitchFamily="34" charset="0"/>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 &gt; b) =&gt; ");</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result = (a &gt; b);</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 != b) =&gt; ");</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result = (a != b);</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linebreak</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23159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Logical</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Logical operators are typically used with Boolean (logical) </a:t>
            </a:r>
            <a:r>
              <a:rPr lang="en-US" sz="1800" dirty="0" smtClean="0">
                <a:latin typeface="Times New Roman" panose="02020603050405020304" pitchFamily="18" charset="0"/>
                <a:cs typeface="Times New Roman" panose="02020603050405020304" pitchFamily="18" charset="0"/>
              </a:rPr>
              <a:t>values and return </a:t>
            </a:r>
            <a:r>
              <a:rPr lang="en-US" sz="1800" dirty="0">
                <a:latin typeface="Times New Roman" panose="02020603050405020304" pitchFamily="18" charset="0"/>
                <a:cs typeface="Times New Roman" panose="02020603050405020304" pitchFamily="18" charset="0"/>
              </a:rPr>
              <a:t>a Boolean value. However, the &amp;&amp; and || operators actually return the value of one of the specified operands, so if these operators are used with non-Boolean values, they may return a non-Boolean </a:t>
            </a:r>
            <a:r>
              <a:rPr lang="en-US" sz="1800" dirty="0" smtClean="0">
                <a:latin typeface="Times New Roman" panose="02020603050405020304" pitchFamily="18" charset="0"/>
                <a:cs typeface="Times New Roman" panose="02020603050405020304" pitchFamily="18" charset="0"/>
              </a:rPr>
              <a:t>value.</a:t>
            </a:r>
            <a:endParaRPr lang="en-US" sz="18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34</a:t>
            </a:fld>
            <a:endParaRPr lang="en-US" dirty="0"/>
          </a:p>
        </p:txBody>
      </p:sp>
      <p:pic>
        <p:nvPicPr>
          <p:cNvPr id="4" name="Picture 3"/>
          <p:cNvPicPr>
            <a:picLocks noChangeAspect="1"/>
          </p:cNvPicPr>
          <p:nvPr/>
        </p:nvPicPr>
        <p:blipFill>
          <a:blip r:embed="rId3"/>
          <a:stretch>
            <a:fillRect/>
          </a:stretch>
        </p:blipFill>
        <p:spPr>
          <a:xfrm>
            <a:off x="468399" y="2300430"/>
            <a:ext cx="4927848" cy="3831301"/>
          </a:xfrm>
          <a:prstGeom prst="rect">
            <a:avLst/>
          </a:prstGeom>
        </p:spPr>
      </p:pic>
      <p:sp>
        <p:nvSpPr>
          <p:cNvPr id="13" name="Content Placeholder 2"/>
          <p:cNvSpPr txBox="1">
            <a:spLocks/>
          </p:cNvSpPr>
          <p:nvPr/>
        </p:nvSpPr>
        <p:spPr>
          <a:xfrm>
            <a:off x="5929648" y="2198786"/>
            <a:ext cx="2943896" cy="4157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script type="text/</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 true;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 = false;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 = "&lt;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&amp;&amp; b) =&gt;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result </a:t>
            </a:r>
            <a:r>
              <a:rPr lang="en-US" sz="1600" dirty="0">
                <a:latin typeface="Times New Roman" panose="02020603050405020304" pitchFamily="18" charset="0"/>
                <a:cs typeface="Times New Roman" panose="02020603050405020304" pitchFamily="18" charset="0"/>
              </a:rPr>
              <a:t>= (a &amp;&amp; b);</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9040969" y="2075812"/>
            <a:ext cx="3026535" cy="4157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dirty="0" err="1">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 b) =&gt;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result </a:t>
            </a:r>
            <a:r>
              <a:rPr lang="en-US" sz="1600" dirty="0">
                <a:latin typeface="Times New Roman" panose="02020603050405020304" pitchFamily="18" charset="0"/>
                <a:cs typeface="Times New Roman" panose="02020603050405020304" pitchFamily="18" charset="0"/>
              </a:rPr>
              <a:t>= (a || b);</a:t>
            </a: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err="1" smtClean="0">
                <a:latin typeface="Times New Roman" panose="02020603050405020304" pitchFamily="18" charset="0"/>
                <a:cs typeface="Times New Roman" panose="02020603050405020304" pitchFamily="18" charset="0"/>
              </a:rPr>
              <a:t>document.write</a:t>
            </a:r>
            <a:r>
              <a:rPr lang="en-US" sz="1600" dirty="0">
                <a:latin typeface="Times New Roman" panose="02020603050405020304" pitchFamily="18" charset="0"/>
                <a:cs typeface="Times New Roman" panose="02020603050405020304" pitchFamily="18" charset="0"/>
              </a:rPr>
              <a:t>("!(a &amp;&amp; b) =&gt;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result </a:t>
            </a:r>
            <a:r>
              <a:rPr lang="en-US" sz="1600" dirty="0">
                <a:latin typeface="Times New Roman" panose="02020603050405020304" pitchFamily="18" charset="0"/>
                <a:cs typeface="Times New Roman" panose="02020603050405020304" pitchFamily="18" charset="0"/>
              </a:rPr>
              <a:t>= (!(a &amp;&amp; b));</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(result</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document.write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linebreak</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script</a:t>
            </a:r>
            <a:r>
              <a:rPr lang="en-US" sz="1600" dirty="0" smtClean="0">
                <a:latin typeface="Times New Roman" panose="02020603050405020304" pitchFamily="18" charset="0"/>
                <a:cs typeface="Times New Roman" panose="02020603050405020304" pitchFamily="18" charset="0"/>
              </a:rPr>
              <a:t>&gt;</a:t>
            </a:r>
          </a:p>
          <a:p>
            <a:pPr marL="0" indent="0" algn="just">
              <a:lnSpc>
                <a:spcPct val="100000"/>
              </a:lnSpc>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body&gt;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&lt;/html&gt;</a:t>
            </a:r>
            <a:endParaRPr lang="en-US" sz="1600" dirty="0" smtClean="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30478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Assignment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An assignment operator assigns a value to its left operand based on the value of its right operand. The simple assignment operator is equal (=), which assigns the value of its right operand to its left operand. That is, x = y assigns the value of y to x.</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35</a:t>
            </a:fld>
            <a:endParaRPr lang="en-US" dirty="0"/>
          </a:p>
        </p:txBody>
      </p:sp>
      <p:pic>
        <p:nvPicPr>
          <p:cNvPr id="6" name="Picture 5"/>
          <p:cNvPicPr>
            <a:picLocks noChangeAspect="1"/>
          </p:cNvPicPr>
          <p:nvPr/>
        </p:nvPicPr>
        <p:blipFill>
          <a:blip r:embed="rId3"/>
          <a:stretch>
            <a:fillRect/>
          </a:stretch>
        </p:blipFill>
        <p:spPr>
          <a:xfrm>
            <a:off x="838200" y="2230099"/>
            <a:ext cx="5726339" cy="4126251"/>
          </a:xfrm>
          <a:prstGeom prst="rect">
            <a:avLst/>
          </a:prstGeom>
        </p:spPr>
      </p:pic>
      <p:pic>
        <p:nvPicPr>
          <p:cNvPr id="7" name="Picture 6"/>
          <p:cNvPicPr>
            <a:picLocks noChangeAspect="1"/>
          </p:cNvPicPr>
          <p:nvPr/>
        </p:nvPicPr>
        <p:blipFill>
          <a:blip r:embed="rId4"/>
          <a:stretch>
            <a:fillRect/>
          </a:stretch>
        </p:blipFill>
        <p:spPr>
          <a:xfrm>
            <a:off x="6564539" y="2230099"/>
            <a:ext cx="5167043" cy="2336538"/>
          </a:xfrm>
          <a:prstGeom prst="rect">
            <a:avLst/>
          </a:prstGeom>
        </p:spPr>
      </p:pic>
      <p:pic>
        <p:nvPicPr>
          <p:cNvPr id="8" name="Picture 7"/>
          <p:cNvPicPr>
            <a:picLocks noChangeAspect="1"/>
          </p:cNvPicPr>
          <p:nvPr/>
        </p:nvPicPr>
        <p:blipFill>
          <a:blip r:embed="rId5"/>
          <a:stretch>
            <a:fillRect/>
          </a:stretch>
        </p:blipFill>
        <p:spPr>
          <a:xfrm>
            <a:off x="6564538" y="4566638"/>
            <a:ext cx="5167043" cy="1789712"/>
          </a:xfrm>
          <a:prstGeom prst="rect">
            <a:avLst/>
          </a:prstGeom>
        </p:spPr>
      </p:pic>
    </p:spTree>
    <p:extLst>
      <p:ext uri="{BB962C8B-B14F-4D97-AF65-F5344CB8AC3E}">
        <p14:creationId xmlns:p14="http://schemas.microsoft.com/office/powerpoint/2010/main" xmlns="" val="1208474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JavaScript Operators: Conditional</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107583"/>
            <a:ext cx="10606825" cy="524876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conditional operator is the only JavaScript operator that takes three operands. The operator can have one of two values based on a condition. The syntax is: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			condition </a:t>
            </a:r>
            <a:r>
              <a:rPr lang="en-US" sz="1800" dirty="0">
                <a:latin typeface="Times New Roman" panose="02020603050405020304" pitchFamily="18" charset="0"/>
                <a:cs typeface="Times New Roman" panose="02020603050405020304" pitchFamily="18" charset="0"/>
              </a:rPr>
              <a:t>? val1 : val2</a:t>
            </a:r>
          </a:p>
          <a:p>
            <a:pPr algn="just">
              <a:lnSpc>
                <a:spcPct val="100000"/>
              </a:lnSpc>
            </a:pPr>
            <a:r>
              <a:rPr lang="en-US" sz="1800" dirty="0">
                <a:latin typeface="Times New Roman" panose="02020603050405020304" pitchFamily="18" charset="0"/>
                <a:cs typeface="Times New Roman" panose="02020603050405020304" pitchFamily="18" charset="0"/>
              </a:rPr>
              <a:t>If condition is true, the operator has the value of val1. Otherwise it has the value of val2. You can use the conditional operator anywhere you would use a standard operator.</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For </a:t>
            </a:r>
            <a:r>
              <a:rPr lang="en-US" sz="1800" dirty="0" smtClean="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status = </a:t>
            </a:r>
            <a:r>
              <a:rPr lang="en-US" sz="1800" dirty="0" smtClean="0">
                <a:latin typeface="Times New Roman" panose="02020603050405020304" pitchFamily="18" charset="0"/>
                <a:cs typeface="Times New Roman" panose="02020603050405020304" pitchFamily="18" charset="0"/>
              </a:rPr>
              <a:t>(marks&gt;= 40)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‘Pass'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‘Fail';</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This statement assigns the value </a:t>
            </a:r>
            <a:r>
              <a:rPr lang="en-US" sz="1800" dirty="0" smtClean="0">
                <a:latin typeface="Times New Roman" panose="02020603050405020304" pitchFamily="18" charset="0"/>
                <a:cs typeface="Times New Roman" panose="02020603050405020304" pitchFamily="18" charset="0"/>
              </a:rPr>
              <a:t>“Pass" </a:t>
            </a:r>
            <a:r>
              <a:rPr lang="en-US" sz="1800" dirty="0">
                <a:latin typeface="Times New Roman" panose="02020603050405020304" pitchFamily="18" charset="0"/>
                <a:cs typeface="Times New Roman" panose="02020603050405020304" pitchFamily="18" charset="0"/>
              </a:rPr>
              <a:t>to the variable </a:t>
            </a:r>
            <a:r>
              <a:rPr lang="en-US" sz="1800" dirty="0" smtClean="0">
                <a:latin typeface="Times New Roman" panose="02020603050405020304" pitchFamily="18" charset="0"/>
                <a:cs typeface="Times New Roman" panose="02020603050405020304" pitchFamily="18" charset="0"/>
              </a:rPr>
              <a:t>status if marks is 40 or </a:t>
            </a:r>
            <a:r>
              <a:rPr lang="en-US" sz="1800" dirty="0">
                <a:latin typeface="Times New Roman" panose="02020603050405020304" pitchFamily="18" charset="0"/>
                <a:cs typeface="Times New Roman" panose="02020603050405020304" pitchFamily="18" charset="0"/>
              </a:rPr>
              <a:t>more. Otherwise, it assigns the value </a:t>
            </a:r>
            <a:r>
              <a:rPr lang="en-US" sz="1800" dirty="0" smtClean="0">
                <a:latin typeface="Times New Roman" panose="02020603050405020304" pitchFamily="18" charset="0"/>
                <a:cs typeface="Times New Roman" panose="02020603050405020304" pitchFamily="18" charset="0"/>
              </a:rPr>
              <a:t>“Fail" </a:t>
            </a:r>
            <a:r>
              <a:rPr lang="en-US" sz="1800" dirty="0">
                <a:latin typeface="Times New Roman" panose="02020603050405020304" pitchFamily="18" charset="0"/>
                <a:cs typeface="Times New Roman" panose="02020603050405020304" pitchFamily="18" charset="0"/>
              </a:rPr>
              <a:t>to status.</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36</a:t>
            </a:fld>
            <a:endParaRPr lang="en-US" dirty="0"/>
          </a:p>
        </p:txBody>
      </p:sp>
    </p:spTree>
    <p:extLst>
      <p:ext uri="{BB962C8B-B14F-4D97-AF65-F5344CB8AC3E}">
        <p14:creationId xmlns:p14="http://schemas.microsoft.com/office/powerpoint/2010/main" xmlns="" val="1564533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Overview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219202"/>
            <a:ext cx="10606825" cy="5137148"/>
          </a:xfrm>
        </p:spPr>
        <p:txBody>
          <a:bodyPr>
            <a:noAutofit/>
          </a:bodyPr>
          <a:lstStyle/>
          <a:p>
            <a:pPr algn="just">
              <a:lnSpc>
                <a:spcPct val="150000"/>
              </a:lnSpc>
            </a:pP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is a dynamic computer programming language. It is lightweight and most commonly used as a part of web pages, </a:t>
            </a: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interact with the user and make dynamic pages.</a:t>
            </a:r>
          </a:p>
          <a:p>
            <a:pPr algn="just">
              <a:lnSpc>
                <a:spcPct val="150000"/>
              </a:lnSpc>
            </a:pPr>
            <a:r>
              <a:rPr lang="en-US" sz="1800" dirty="0">
                <a:latin typeface="Times New Roman" panose="02020603050405020304" pitchFamily="18" charset="0"/>
                <a:cs typeface="Times New Roman" panose="02020603050405020304" pitchFamily="18" charset="0"/>
              </a:rPr>
              <a:t>JavaScript was first known as </a:t>
            </a:r>
            <a:r>
              <a:rPr lang="en-US" sz="1800" dirty="0" err="1">
                <a:latin typeface="Times New Roman" panose="02020603050405020304" pitchFamily="18" charset="0"/>
                <a:cs typeface="Times New Roman" panose="02020603050405020304" pitchFamily="18" charset="0"/>
              </a:rPr>
              <a:t>LiveScript</a:t>
            </a:r>
            <a:r>
              <a:rPr lang="en-US" sz="1800" dirty="0">
                <a:latin typeface="Times New Roman" panose="02020603050405020304" pitchFamily="18" charset="0"/>
                <a:cs typeface="Times New Roman" panose="02020603050405020304" pitchFamily="18" charset="0"/>
              </a:rPr>
              <a:t>, but Netscape changed its name to </a:t>
            </a: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JavaScript made its first appearance in Netscape 2.0 in 1995 with the name </a:t>
            </a:r>
            <a:r>
              <a:rPr lang="en-US" sz="1800" dirty="0" err="1">
                <a:latin typeface="Times New Roman" panose="02020603050405020304" pitchFamily="18" charset="0"/>
                <a:cs typeface="Times New Roman" panose="02020603050405020304" pitchFamily="18" charset="0"/>
              </a:rPr>
              <a:t>LiveScript</a:t>
            </a:r>
            <a:r>
              <a:rPr lang="en-US" sz="1800" dirty="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Client-side </a:t>
            </a:r>
            <a:r>
              <a:rPr lang="en-US" sz="1800" dirty="0">
                <a:latin typeface="Times New Roman" panose="02020603050405020304" pitchFamily="18" charset="0"/>
                <a:cs typeface="Times New Roman" panose="02020603050405020304" pitchFamily="18" charset="0"/>
              </a:rPr>
              <a:t>JavaScript is the most common form of the language. The </a:t>
            </a:r>
            <a:r>
              <a:rPr lang="en-US" sz="1800" dirty="0" smtClean="0">
                <a:latin typeface="Times New Roman" panose="02020603050405020304" pitchFamily="18" charset="0"/>
                <a:cs typeface="Times New Roman" panose="02020603050405020304" pitchFamily="18" charset="0"/>
              </a:rPr>
              <a:t>script should </a:t>
            </a:r>
            <a:r>
              <a:rPr lang="en-US" sz="1800" dirty="0">
                <a:latin typeface="Times New Roman" panose="02020603050405020304" pitchFamily="18" charset="0"/>
                <a:cs typeface="Times New Roman" panose="02020603050405020304" pitchFamily="18" charset="0"/>
              </a:rPr>
              <a:t>be included in or referenced by an HTML document for the code to </a:t>
            </a:r>
            <a:r>
              <a:rPr lang="en-US" sz="1800" dirty="0" smtClean="0">
                <a:latin typeface="Times New Roman" panose="02020603050405020304" pitchFamily="18" charset="0"/>
                <a:cs typeface="Times New Roman" panose="02020603050405020304" pitchFamily="18" charset="0"/>
              </a:rPr>
              <a:t>be interpreted </a:t>
            </a:r>
            <a:r>
              <a:rPr lang="en-US" sz="1800" dirty="0">
                <a:latin typeface="Times New Roman" panose="02020603050405020304" pitchFamily="18" charset="0"/>
                <a:cs typeface="Times New Roman" panose="02020603050405020304" pitchFamily="18" charset="0"/>
              </a:rPr>
              <a:t>by the browser.</a:t>
            </a:r>
          </a:p>
          <a:p>
            <a:pPr algn="just">
              <a:lnSpc>
                <a:spcPct val="150000"/>
              </a:lnSpc>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means that a web page need not be a static HTML, but can include programs that interact with the user, control the browser, and dynamically create HTML content</a:t>
            </a:r>
            <a:r>
              <a:rPr lang="en-US" sz="1800" dirty="0" smtClean="0">
                <a:latin typeface="Times New Roman" panose="02020603050405020304" pitchFamily="18" charset="0"/>
                <a:cs typeface="Times New Roman" panose="02020603050405020304" pitchFamily="18" charset="0"/>
              </a:rPr>
              <a: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xmlns="" val="2611741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Overview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326524"/>
            <a:ext cx="10606825" cy="5029826"/>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JavaScript is responsible for everything that has </a:t>
            </a:r>
            <a:r>
              <a:rPr lang="en-US" sz="1800" dirty="0" smtClean="0">
                <a:latin typeface="Times New Roman" panose="02020603050405020304" pitchFamily="18" charset="0"/>
                <a:cs typeface="Times New Roman" panose="02020603050405020304" pitchFamily="18" charset="0"/>
              </a:rPr>
              <a:t>to be changed </a:t>
            </a:r>
            <a:r>
              <a:rPr lang="en-US" sz="1800" dirty="0">
                <a:latin typeface="Times New Roman" panose="02020603050405020304" pitchFamily="18" charset="0"/>
                <a:cs typeface="Times New Roman" panose="02020603050405020304" pitchFamily="18" charset="0"/>
              </a:rPr>
              <a:t>or get animated after the website loaded, for example you can create a button that makes text disappear when you click on </a:t>
            </a:r>
            <a:r>
              <a:rPr lang="en-US" sz="1800" dirty="0" smtClean="0">
                <a:latin typeface="Times New Roman" panose="02020603050405020304" pitchFamily="18" charset="0"/>
                <a:cs typeface="Times New Roman" panose="02020603050405020304" pitchFamily="18" charset="0"/>
              </a:rPr>
              <a:t>it.</a:t>
            </a:r>
          </a:p>
          <a:p>
            <a:pPr algn="just">
              <a:lnSpc>
                <a:spcPct val="150000"/>
              </a:lnSpc>
            </a:pPr>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can nearly do anything with JavaScript, and you even can load more data from the server that you want to appear on the webpage.</a:t>
            </a:r>
          </a:p>
          <a:p>
            <a:pPr algn="just">
              <a:lnSpc>
                <a:spcPct val="150000"/>
              </a:lnSpc>
            </a:pPr>
            <a:r>
              <a:rPr lang="en-US" sz="1800" dirty="0">
                <a:latin typeface="Times New Roman" panose="02020603050405020304" pitchFamily="18" charset="0"/>
                <a:cs typeface="Times New Roman" panose="02020603050405020304" pitchFamily="18" charset="0"/>
              </a:rPr>
              <a:t>It gives your webpage power. Using JavaScript you can put calculations, logical conditions and all the programming functionality. HTML alone can't do that</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For example, you might use JavaScript to check if the user has entered a valid email address in a form field. The JavaScript code is executed when the user submits the form, and only if all the entries are valid, they would be submitted to the Web Server.</a:t>
            </a:r>
          </a:p>
          <a:p>
            <a:pPr algn="just">
              <a:lnSpc>
                <a:spcPct val="150000"/>
              </a:lnSpc>
            </a:pPr>
            <a:r>
              <a:rPr lang="en-US" sz="1800" dirty="0">
                <a:latin typeface="Times New Roman" panose="02020603050405020304" pitchFamily="18" charset="0"/>
                <a:cs typeface="Times New Roman" panose="02020603050405020304" pitchFamily="18" charset="0"/>
              </a:rPr>
              <a:t>JavaScript can be used to trap user-initiated events such as button clicks, link navigation, and other actions that the user initiates explicitly or implicitly.</a:t>
            </a: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xmlns="" val="2148721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Advantages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219202"/>
            <a:ext cx="10606825" cy="5350546"/>
          </a:xfrm>
        </p:spPr>
        <p:txBody>
          <a:bodyPr>
            <a:noAutofit/>
          </a:bodyPr>
          <a:lstStyle/>
          <a:p>
            <a:pPr algn="just">
              <a:lnSpc>
                <a:spcPct val="100000"/>
              </a:lnSpc>
            </a:pPr>
            <a:endParaRPr lang="en-US" sz="2000" dirty="0" smtClean="0">
              <a:latin typeface="Times New Roman" panose="02020603050405020304" pitchFamily="18" charset="0"/>
              <a:cs typeface="Times New Roman" panose="02020603050405020304" pitchFamily="18" charset="0"/>
            </a:endParaRPr>
          </a:p>
          <a:p>
            <a:pPr algn="just">
              <a:lnSpc>
                <a:spcPct val="10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merits of using JavaScript </a:t>
            </a:r>
            <a:r>
              <a:rPr lang="en-US" sz="2000" dirty="0" smtClean="0">
                <a:latin typeface="Times New Roman" panose="02020603050405020304" pitchFamily="18" charset="0"/>
                <a:cs typeface="Times New Roman" panose="02020603050405020304" pitchFamily="18" charset="0"/>
              </a:rPr>
              <a:t>are</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b="1" i="1" dirty="0" smtClean="0">
                <a:latin typeface="Times New Roman" panose="02020603050405020304" pitchFamily="18" charset="0"/>
                <a:cs typeface="Times New Roman" panose="02020603050405020304" pitchFamily="18" charset="0"/>
              </a:rPr>
              <a:t>Less </a:t>
            </a:r>
            <a:r>
              <a:rPr lang="en-US" sz="2000" b="1" i="1" dirty="0">
                <a:latin typeface="Times New Roman" panose="02020603050405020304" pitchFamily="18" charset="0"/>
                <a:cs typeface="Times New Roman" panose="02020603050405020304" pitchFamily="18" charset="0"/>
              </a:rPr>
              <a:t>server </a:t>
            </a:r>
            <a:r>
              <a:rPr lang="en-US" sz="2000" b="1" i="1" dirty="0" smtClean="0">
                <a:latin typeface="Times New Roman" panose="02020603050405020304" pitchFamily="18" charset="0"/>
                <a:cs typeface="Times New Roman" panose="02020603050405020304" pitchFamily="18" charset="0"/>
              </a:rPr>
              <a:t>interaction </a:t>
            </a:r>
          </a:p>
          <a:p>
            <a:pPr lvl="1" algn="just">
              <a:lnSpc>
                <a:spcPct val="100000"/>
              </a:lnSpc>
            </a:pPr>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can validate user input before sending </a:t>
            </a:r>
            <a:r>
              <a:rPr lang="en-US" sz="1800" dirty="0" smtClean="0">
                <a:latin typeface="Times New Roman" panose="02020603050405020304" pitchFamily="18" charset="0"/>
                <a:cs typeface="Times New Roman" panose="02020603050405020304" pitchFamily="18" charset="0"/>
              </a:rPr>
              <a:t>the page </a:t>
            </a:r>
            <a:r>
              <a:rPr lang="en-US" sz="1800" dirty="0">
                <a:latin typeface="Times New Roman" panose="02020603050405020304" pitchFamily="18" charset="0"/>
                <a:cs typeface="Times New Roman" panose="02020603050405020304" pitchFamily="18" charset="0"/>
              </a:rPr>
              <a:t>off to the server. This saves server traffic, which means less load </a:t>
            </a:r>
            <a:r>
              <a:rPr lang="en-US" sz="1800" dirty="0" smtClean="0">
                <a:latin typeface="Times New Roman" panose="02020603050405020304" pitchFamily="18" charset="0"/>
                <a:cs typeface="Times New Roman" panose="02020603050405020304" pitchFamily="18" charset="0"/>
              </a:rPr>
              <a:t>on your </a:t>
            </a:r>
            <a:r>
              <a:rPr lang="en-US" sz="1800" dirty="0">
                <a:latin typeface="Times New Roman" panose="02020603050405020304" pitchFamily="18" charset="0"/>
                <a:cs typeface="Times New Roman" panose="02020603050405020304" pitchFamily="18" charset="0"/>
              </a:rPr>
              <a:t>server.</a:t>
            </a:r>
          </a:p>
          <a:p>
            <a:pPr algn="just">
              <a:lnSpc>
                <a:spcPct val="100000"/>
              </a:lnSpc>
            </a:pPr>
            <a:r>
              <a:rPr lang="en-US" sz="1800" b="1" i="1" dirty="0" smtClean="0">
                <a:latin typeface="Times New Roman" panose="02020603050405020304" pitchFamily="18" charset="0"/>
                <a:cs typeface="Times New Roman" panose="02020603050405020304" pitchFamily="18" charset="0"/>
              </a:rPr>
              <a:t>Immediate </a:t>
            </a:r>
            <a:r>
              <a:rPr lang="en-US" sz="1800" b="1" i="1" dirty="0">
                <a:latin typeface="Times New Roman" panose="02020603050405020304" pitchFamily="18" charset="0"/>
                <a:cs typeface="Times New Roman" panose="02020603050405020304" pitchFamily="18" charset="0"/>
              </a:rPr>
              <a:t>feedback to the </a:t>
            </a:r>
            <a:r>
              <a:rPr lang="en-US" sz="1800" b="1" i="1" dirty="0" smtClean="0">
                <a:latin typeface="Times New Roman" panose="02020603050405020304" pitchFamily="18" charset="0"/>
                <a:cs typeface="Times New Roman" panose="02020603050405020304" pitchFamily="18" charset="0"/>
              </a:rPr>
              <a:t>visitors</a:t>
            </a:r>
          </a:p>
          <a:p>
            <a:pPr lvl="1" algn="just">
              <a:lnSpc>
                <a:spcPct val="100000"/>
              </a:lnSpc>
            </a:pPr>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don't have to wait for </a:t>
            </a:r>
            <a:r>
              <a:rPr lang="en-US" sz="1800" dirty="0" smtClean="0">
                <a:latin typeface="Times New Roman" panose="02020603050405020304" pitchFamily="18" charset="0"/>
                <a:cs typeface="Times New Roman" panose="02020603050405020304" pitchFamily="18" charset="0"/>
              </a:rPr>
              <a:t>a page </a:t>
            </a:r>
            <a:r>
              <a:rPr lang="en-US" sz="1800" dirty="0">
                <a:latin typeface="Times New Roman" panose="02020603050405020304" pitchFamily="18" charset="0"/>
                <a:cs typeface="Times New Roman" panose="02020603050405020304" pitchFamily="18" charset="0"/>
              </a:rPr>
              <a:t>reload to see if they have forgotten to enter something.</a:t>
            </a:r>
          </a:p>
          <a:p>
            <a:pPr algn="just">
              <a:lnSpc>
                <a:spcPct val="100000"/>
              </a:lnSpc>
            </a:pPr>
            <a:r>
              <a:rPr lang="en-US" sz="1800" b="1" i="1" dirty="0" smtClean="0">
                <a:latin typeface="Times New Roman" panose="02020603050405020304" pitchFamily="18" charset="0"/>
                <a:cs typeface="Times New Roman" panose="02020603050405020304" pitchFamily="18" charset="0"/>
              </a:rPr>
              <a:t>Increased interactivity </a:t>
            </a:r>
          </a:p>
          <a:p>
            <a:pPr lvl="1" algn="just">
              <a:lnSpc>
                <a:spcPct val="100000"/>
              </a:lnSpc>
            </a:pPr>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can create interfaces that react when </a:t>
            </a:r>
            <a:r>
              <a:rPr lang="en-US" sz="1800" dirty="0" smtClean="0">
                <a:latin typeface="Times New Roman" panose="02020603050405020304" pitchFamily="18" charset="0"/>
                <a:cs typeface="Times New Roman" panose="02020603050405020304" pitchFamily="18" charset="0"/>
              </a:rPr>
              <a:t>the user </a:t>
            </a:r>
            <a:r>
              <a:rPr lang="en-US" sz="1800" dirty="0">
                <a:latin typeface="Times New Roman" panose="02020603050405020304" pitchFamily="18" charset="0"/>
                <a:cs typeface="Times New Roman" panose="02020603050405020304" pitchFamily="18" charset="0"/>
              </a:rPr>
              <a:t>hovers over them with a </a:t>
            </a:r>
            <a:r>
              <a:rPr lang="en-US" sz="1800" dirty="0" smtClean="0">
                <a:latin typeface="Times New Roman" panose="02020603050405020304" pitchFamily="18" charset="0"/>
                <a:cs typeface="Times New Roman" panose="02020603050405020304" pitchFamily="18" charset="0"/>
              </a:rPr>
              <a:t>mouse.</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b="1" i="1" dirty="0" smtClean="0">
                <a:latin typeface="Times New Roman" panose="02020603050405020304" pitchFamily="18" charset="0"/>
                <a:cs typeface="Times New Roman" panose="02020603050405020304" pitchFamily="18" charset="0"/>
              </a:rPr>
              <a:t>Richer interfaces</a:t>
            </a:r>
          </a:p>
          <a:p>
            <a:pPr lvl="1" algn="just">
              <a:lnSpc>
                <a:spcPct val="100000"/>
              </a:lnSpc>
            </a:pPr>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can use JavaScript to include such items as </a:t>
            </a:r>
            <a:r>
              <a:rPr lang="en-US" sz="1800" dirty="0" smtClean="0">
                <a:latin typeface="Times New Roman" panose="02020603050405020304" pitchFamily="18" charset="0"/>
                <a:cs typeface="Times New Roman" panose="02020603050405020304" pitchFamily="18" charset="0"/>
              </a:rPr>
              <a:t>drag-and-drop </a:t>
            </a:r>
            <a:r>
              <a:rPr lang="en-US" sz="1800" dirty="0">
                <a:latin typeface="Times New Roman" panose="02020603050405020304" pitchFamily="18" charset="0"/>
                <a:cs typeface="Times New Roman" panose="02020603050405020304" pitchFamily="18" charset="0"/>
              </a:rPr>
              <a:t>components and sliders to give a Rich Interface to your </a:t>
            </a:r>
            <a:r>
              <a:rPr lang="en-US" sz="1800" dirty="0" smtClean="0">
                <a:latin typeface="Times New Roman" panose="02020603050405020304" pitchFamily="18" charset="0"/>
                <a:cs typeface="Times New Roman" panose="02020603050405020304" pitchFamily="18" charset="0"/>
              </a:rPr>
              <a:t>site visitors</a:t>
            </a:r>
            <a:r>
              <a:rPr lang="en-US" sz="1800" dirty="0">
                <a:latin typeface="Times New Roman" panose="02020603050405020304" pitchFamily="18" charset="0"/>
                <a:cs typeface="Times New Roman" panose="02020603050405020304" pitchFamily="18" charset="0"/>
              </a:rPr>
              <a: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xmlns="" val="4248621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Limitations of JavaScript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219202"/>
            <a:ext cx="10606825" cy="5350546"/>
          </a:xfrm>
        </p:spPr>
        <p:txBody>
          <a:bodyPr>
            <a:noAutofit/>
          </a:bodyPr>
          <a:lstStyle/>
          <a:p>
            <a:pPr algn="just">
              <a:lnSpc>
                <a:spcPct val="150000"/>
              </a:lnSpc>
            </a:pP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cannot treat JavaScript as a full-fledged programming language. It lacks </a:t>
            </a:r>
            <a:r>
              <a:rPr lang="en-US" sz="1800" dirty="0" smtClean="0">
                <a:latin typeface="Times New Roman" panose="02020603050405020304" pitchFamily="18" charset="0"/>
                <a:cs typeface="Times New Roman" panose="02020603050405020304" pitchFamily="18" charset="0"/>
              </a:rPr>
              <a:t>the following </a:t>
            </a:r>
            <a:r>
              <a:rPr lang="en-US" sz="1800" dirty="0">
                <a:latin typeface="Times New Roman" panose="02020603050405020304" pitchFamily="18" charset="0"/>
                <a:cs typeface="Times New Roman" panose="02020603050405020304" pitchFamily="18" charset="0"/>
              </a:rPr>
              <a:t>important features:</a:t>
            </a:r>
          </a:p>
          <a:p>
            <a:pPr lvl="1" algn="just">
              <a:lnSpc>
                <a:spcPct val="150000"/>
              </a:lnSpc>
            </a:pPr>
            <a:r>
              <a:rPr lang="en-US" sz="1800" dirty="0" smtClean="0">
                <a:latin typeface="Times New Roman" panose="02020603050405020304" pitchFamily="18" charset="0"/>
                <a:cs typeface="Times New Roman" panose="02020603050405020304" pitchFamily="18" charset="0"/>
              </a:rPr>
              <a:t>Client-side </a:t>
            </a:r>
            <a:r>
              <a:rPr lang="en-US" sz="1800" dirty="0">
                <a:latin typeface="Times New Roman" panose="02020603050405020304" pitchFamily="18" charset="0"/>
                <a:cs typeface="Times New Roman" panose="02020603050405020304" pitchFamily="18" charset="0"/>
              </a:rPr>
              <a:t>JavaScript does not allow the reading or writing of files. </a:t>
            </a:r>
            <a:r>
              <a:rPr lang="en-US" sz="1800" dirty="0" smtClean="0">
                <a:latin typeface="Times New Roman" panose="02020603050405020304" pitchFamily="18" charset="0"/>
                <a:cs typeface="Times New Roman" panose="02020603050405020304" pitchFamily="18" charset="0"/>
              </a:rPr>
              <a:t>This has </a:t>
            </a:r>
            <a:r>
              <a:rPr lang="en-US" sz="1800" dirty="0">
                <a:latin typeface="Times New Roman" panose="02020603050405020304" pitchFamily="18" charset="0"/>
                <a:cs typeface="Times New Roman" panose="02020603050405020304" pitchFamily="18" charset="0"/>
              </a:rPr>
              <a:t>been kept for security reason.</a:t>
            </a:r>
          </a:p>
          <a:p>
            <a:pPr lvl="1" algn="just">
              <a:lnSpc>
                <a:spcPct val="150000"/>
              </a:lnSpc>
            </a:pP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cannot be used for networking applications because there is </a:t>
            </a:r>
            <a:r>
              <a:rPr lang="en-US" sz="1800" dirty="0" smtClean="0">
                <a:latin typeface="Times New Roman" panose="02020603050405020304" pitchFamily="18" charset="0"/>
                <a:cs typeface="Times New Roman" panose="02020603050405020304" pitchFamily="18" charset="0"/>
              </a:rPr>
              <a:t>no such </a:t>
            </a:r>
            <a:r>
              <a:rPr lang="en-US" sz="1800" dirty="0">
                <a:latin typeface="Times New Roman" panose="02020603050405020304" pitchFamily="18" charset="0"/>
                <a:cs typeface="Times New Roman" panose="02020603050405020304" pitchFamily="18" charset="0"/>
              </a:rPr>
              <a:t>support available.</a:t>
            </a:r>
          </a:p>
          <a:p>
            <a:pPr lvl="1" algn="just">
              <a:lnSpc>
                <a:spcPct val="150000"/>
              </a:lnSpc>
            </a:pP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doesn't have any multithreading or multiprocessor capabilities.</a:t>
            </a:r>
          </a:p>
          <a:p>
            <a:pPr algn="just">
              <a:lnSpc>
                <a:spcPct val="150000"/>
              </a:lnSpc>
            </a:pPr>
            <a:r>
              <a:rPr lang="en-US" sz="1800" dirty="0">
                <a:latin typeface="Times New Roman" panose="02020603050405020304" pitchFamily="18" charset="0"/>
                <a:cs typeface="Times New Roman" panose="02020603050405020304" pitchFamily="18" charset="0"/>
              </a:rPr>
              <a:t>Once again, JavaScript is a lightweight, interpreted programming language </a:t>
            </a:r>
            <a:r>
              <a:rPr lang="en-US" sz="1800" dirty="0" smtClean="0">
                <a:latin typeface="Times New Roman" panose="02020603050405020304" pitchFamily="18" charset="0"/>
                <a:cs typeface="Times New Roman" panose="02020603050405020304" pitchFamily="18" charset="0"/>
              </a:rPr>
              <a:t>that allows </a:t>
            </a:r>
            <a:r>
              <a:rPr lang="en-US" sz="1800" dirty="0">
                <a:latin typeface="Times New Roman" panose="02020603050405020304" pitchFamily="18" charset="0"/>
                <a:cs typeface="Times New Roman" panose="02020603050405020304" pitchFamily="18" charset="0"/>
              </a:rPr>
              <a:t>you to build interactivity into otherwise static HTML pages.</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xmlns="" val="1222141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Syntax</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219202"/>
            <a:ext cx="10606825" cy="5350546"/>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JavaScript is a dynamic language that executes within a browser.  </a:t>
            </a: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can be implemented using JavaScript statements that are </a:t>
            </a:r>
            <a:r>
              <a:rPr lang="en-US" sz="1800" dirty="0" smtClean="0">
                <a:latin typeface="Times New Roman" panose="02020603050405020304" pitchFamily="18" charset="0"/>
                <a:cs typeface="Times New Roman" panose="02020603050405020304" pitchFamily="18" charset="0"/>
              </a:rPr>
              <a:t>placed within </a:t>
            </a:r>
            <a:r>
              <a:rPr lang="en-US" sz="1800" dirty="0">
                <a:latin typeface="Times New Roman" panose="02020603050405020304" pitchFamily="18" charset="0"/>
                <a:cs typeface="Times New Roman" panose="02020603050405020304" pitchFamily="18" charset="0"/>
              </a:rPr>
              <a:t>the &lt;script&gt;... &lt;/script&gt; HTML tags in a web page.</a:t>
            </a:r>
          </a:p>
          <a:p>
            <a:pPr algn="just">
              <a:lnSpc>
                <a:spcPct val="150000"/>
              </a:lnSpc>
            </a:pPr>
            <a:r>
              <a:rPr lang="en-US" sz="1800" dirty="0">
                <a:latin typeface="Times New Roman" panose="02020603050405020304" pitchFamily="18" charset="0"/>
                <a:cs typeface="Times New Roman" panose="02020603050405020304" pitchFamily="18" charset="0"/>
              </a:rPr>
              <a:t>You can place the &lt;script&gt; tags, containing your JavaScript, anywhere </a:t>
            </a:r>
            <a:r>
              <a:rPr lang="en-US" sz="1800" dirty="0" smtClean="0">
                <a:latin typeface="Times New Roman" panose="02020603050405020304" pitchFamily="18" charset="0"/>
                <a:cs typeface="Times New Roman" panose="02020603050405020304" pitchFamily="18" charset="0"/>
              </a:rPr>
              <a:t>within your </a:t>
            </a:r>
            <a:r>
              <a:rPr lang="en-US" sz="1800" dirty="0">
                <a:latin typeface="Times New Roman" panose="02020603050405020304" pitchFamily="18" charset="0"/>
                <a:cs typeface="Times New Roman" panose="02020603050405020304" pitchFamily="18" charset="0"/>
              </a:rPr>
              <a:t>web page, but it is normally recommended that you should keep it </a:t>
            </a:r>
            <a:r>
              <a:rPr lang="en-US" sz="1800" dirty="0" smtClean="0">
                <a:latin typeface="Times New Roman" panose="02020603050405020304" pitchFamily="18" charset="0"/>
                <a:cs typeface="Times New Roman" panose="02020603050405020304" pitchFamily="18" charset="0"/>
              </a:rPr>
              <a:t>within the </a:t>
            </a:r>
            <a:r>
              <a:rPr lang="en-US" sz="1800" dirty="0">
                <a:latin typeface="Times New Roman" panose="02020603050405020304" pitchFamily="18" charset="0"/>
                <a:cs typeface="Times New Roman" panose="02020603050405020304" pitchFamily="18" charset="0"/>
              </a:rPr>
              <a:t>&lt;head&gt; tags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The &lt;script&gt; tag alerts the browser program to start interpreting all the </a:t>
            </a:r>
            <a:r>
              <a:rPr lang="en-US" sz="1800" dirty="0" smtClean="0">
                <a:latin typeface="Times New Roman" panose="02020603050405020304" pitchFamily="18" charset="0"/>
                <a:cs typeface="Times New Roman" panose="02020603050405020304" pitchFamily="18" charset="0"/>
              </a:rPr>
              <a:t>text between </a:t>
            </a:r>
            <a:r>
              <a:rPr lang="en-US" sz="1800" dirty="0">
                <a:latin typeface="Times New Roman" panose="02020603050405020304" pitchFamily="18" charset="0"/>
                <a:cs typeface="Times New Roman" panose="02020603050405020304" pitchFamily="18" charset="0"/>
              </a:rPr>
              <a:t>these tags as a script. A simple syntax of your JavaScript will appear </a:t>
            </a:r>
            <a:r>
              <a:rPr lang="en-US" sz="1800" dirty="0" smtClean="0">
                <a:latin typeface="Times New Roman" panose="02020603050405020304" pitchFamily="18" charset="0"/>
                <a:cs typeface="Times New Roman" panose="02020603050405020304" pitchFamily="18" charset="0"/>
              </a:rPr>
              <a:t>as follows</a:t>
            </a:r>
            <a:r>
              <a:rPr lang="en-US" sz="18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 </a:t>
            </a:r>
            <a:r>
              <a:rPr lang="en-US" sz="1800" dirty="0" smtClean="0">
                <a:latin typeface="Times New Roman" panose="02020603050405020304" pitchFamily="18" charset="0"/>
                <a:cs typeface="Times New Roman" panose="02020603050405020304" pitchFamily="18" charset="0"/>
              </a:rPr>
              <a:t>...&gt; </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JavaScript code </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xmlns="" val="1436955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219199"/>
          </a:xfrm>
        </p:spPr>
        <p:txBody>
          <a:bodyPr>
            <a:normAutofit/>
          </a:bodyPr>
          <a:lstStyle/>
          <a:p>
            <a:pPr algn="ct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Syntax</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746975" y="1219202"/>
            <a:ext cx="10606825" cy="5350546"/>
          </a:xfrm>
        </p:spPr>
        <p:txBody>
          <a:bodyPr>
            <a:noAutofit/>
          </a:bodyPr>
          <a:lstStyle/>
          <a:p>
            <a:pPr marL="0" indent="0" algn="just">
              <a:lnSpc>
                <a:spcPct val="150000"/>
              </a:lnSpc>
              <a:buNone/>
            </a:pPr>
            <a:r>
              <a:rPr lang="en-US" sz="1800" b="1" i="1" dirty="0" smtClean="0">
                <a:latin typeface="Times New Roman" panose="02020603050405020304" pitchFamily="18" charset="0"/>
                <a:cs typeface="Times New Roman" panose="02020603050405020304" pitchFamily="18" charset="0"/>
              </a:rPr>
              <a:t>&lt;script&gt; Attributes</a:t>
            </a: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script tag takes two important attributes:</a:t>
            </a:r>
          </a:p>
          <a:p>
            <a:pPr lvl="1" algn="just">
              <a:lnSpc>
                <a:spcPct val="150000"/>
              </a:lnSpc>
            </a:pPr>
            <a:r>
              <a:rPr lang="en-US" sz="1800" b="1" i="1" dirty="0" smtClean="0">
                <a:latin typeface="Times New Roman" panose="02020603050405020304" pitchFamily="18" charset="0"/>
                <a:cs typeface="Times New Roman" panose="02020603050405020304" pitchFamily="18" charset="0"/>
              </a:rPr>
              <a:t>Language</a:t>
            </a:r>
            <a:r>
              <a:rPr lang="en-US" sz="1800" dirty="0">
                <a:latin typeface="Times New Roman" panose="02020603050405020304" pitchFamily="18" charset="0"/>
                <a:cs typeface="Times New Roman" panose="02020603050405020304" pitchFamily="18" charset="0"/>
              </a:rPr>
              <a:t>: This attribute specifies what scripting language you are </a:t>
            </a:r>
            <a:r>
              <a:rPr lang="en-US" sz="1800" dirty="0" smtClean="0">
                <a:latin typeface="Times New Roman" panose="02020603050405020304" pitchFamily="18" charset="0"/>
                <a:cs typeface="Times New Roman" panose="02020603050405020304" pitchFamily="18" charset="0"/>
              </a:rPr>
              <a:t>using. Typically</a:t>
            </a:r>
            <a:r>
              <a:rPr lang="en-US" sz="1800" dirty="0">
                <a:latin typeface="Times New Roman" panose="02020603050405020304" pitchFamily="18" charset="0"/>
                <a:cs typeface="Times New Roman" panose="02020603050405020304" pitchFamily="18" charset="0"/>
              </a:rPr>
              <a:t>, its value will be </a:t>
            </a:r>
            <a:r>
              <a:rPr lang="en-US" sz="1800" dirty="0" err="1" smtClean="0">
                <a:latin typeface="Times New Roman" panose="02020603050405020304" pitchFamily="18" charset="0"/>
                <a:cs typeface="Times New Roman" panose="02020603050405020304" pitchFamily="18" charset="0"/>
              </a:rPr>
              <a:t>javascript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Although recent versions of </a:t>
            </a:r>
            <a:r>
              <a:rPr lang="en-US" sz="1800" dirty="0" smtClean="0">
                <a:latin typeface="Times New Roman" panose="02020603050405020304" pitchFamily="18" charset="0"/>
                <a:cs typeface="Times New Roman" panose="02020603050405020304" pitchFamily="18" charset="0"/>
              </a:rPr>
              <a:t>HTML (and </a:t>
            </a:r>
            <a:r>
              <a:rPr lang="en-US" sz="1800" dirty="0">
                <a:latin typeface="Times New Roman" panose="02020603050405020304" pitchFamily="18" charset="0"/>
                <a:cs typeface="Times New Roman" panose="02020603050405020304" pitchFamily="18" charset="0"/>
              </a:rPr>
              <a:t>XHTML, its successor) have phased out the use of this attribute.</a:t>
            </a:r>
          </a:p>
          <a:p>
            <a:pPr lvl="1" algn="just">
              <a:lnSpc>
                <a:spcPct val="150000"/>
              </a:lnSpc>
            </a:pPr>
            <a:r>
              <a:rPr lang="en-US" sz="1800" b="1" i="1" dirty="0" smtClean="0">
                <a:latin typeface="Times New Roman" panose="02020603050405020304" pitchFamily="18" charset="0"/>
                <a:cs typeface="Times New Roman" panose="02020603050405020304" pitchFamily="18" charset="0"/>
              </a:rPr>
              <a:t>Type</a:t>
            </a:r>
            <a:r>
              <a:rPr lang="en-US" sz="1800" dirty="0">
                <a:latin typeface="Times New Roman" panose="02020603050405020304" pitchFamily="18" charset="0"/>
                <a:cs typeface="Times New Roman" panose="02020603050405020304" pitchFamily="18" charset="0"/>
              </a:rPr>
              <a:t>: This attribute is what is now recommended to indicate the </a:t>
            </a:r>
            <a:r>
              <a:rPr lang="en-US" sz="1800" dirty="0" smtClean="0">
                <a:latin typeface="Times New Roman" panose="02020603050405020304" pitchFamily="18" charset="0"/>
                <a:cs typeface="Times New Roman" panose="02020603050405020304" pitchFamily="18" charset="0"/>
              </a:rPr>
              <a:t>scripting language </a:t>
            </a:r>
            <a:r>
              <a:rPr lang="en-US" sz="1800" dirty="0">
                <a:latin typeface="Times New Roman" panose="02020603050405020304" pitchFamily="18" charset="0"/>
                <a:cs typeface="Times New Roman" panose="02020603050405020304" pitchFamily="18" charset="0"/>
              </a:rPr>
              <a:t>in use and its value should be set to "text/</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So your JavaScript syntax will look as follows.</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 language="</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type="text/</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"&gt;</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JavaScript </a:t>
            </a:r>
            <a:r>
              <a:rPr lang="en-US" sz="1800" dirty="0">
                <a:latin typeface="Times New Roman" panose="02020603050405020304" pitchFamily="18" charset="0"/>
                <a:cs typeface="Times New Roman" panose="02020603050405020304" pitchFamily="18" charset="0"/>
              </a:rPr>
              <a:t>code</a:t>
            </a: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	&lt;/</a:t>
            </a:r>
            <a:r>
              <a:rPr lang="en-US" sz="1800" dirty="0">
                <a:latin typeface="Times New Roman" panose="02020603050405020304" pitchFamily="18" charset="0"/>
                <a:cs typeface="Times New Roman" panose="02020603050405020304" pitchFamily="18" charset="0"/>
              </a:rPr>
              <a:t>script&gt;</a:t>
            </a:r>
          </a:p>
        </p:txBody>
      </p:sp>
      <p:sp>
        <p:nvSpPr>
          <p:cNvPr id="9" name="Date Placeholder 8"/>
          <p:cNvSpPr>
            <a:spLocks noGrp="1"/>
          </p:cNvSpPr>
          <p:nvPr>
            <p:ph type="dt" sz="half" idx="10"/>
          </p:nvPr>
        </p:nvSpPr>
        <p:spPr/>
        <p:txBody>
          <a:bodyPr/>
          <a:lstStyle/>
          <a:p>
            <a:fld id="{E36ADA6A-F92C-4B5C-9B05-A40F2DD08133}" type="datetime1">
              <a:rPr lang="en-US" smtClean="0"/>
              <a:pPr/>
              <a:t>3/17/2017</a:t>
            </a:fld>
            <a:endParaRPr lang="en-US" dirty="0"/>
          </a:p>
        </p:txBody>
      </p:sp>
      <p:sp>
        <p:nvSpPr>
          <p:cNvPr id="10" name="Footer Placeholder 9"/>
          <p:cNvSpPr>
            <a:spLocks noGrp="1"/>
          </p:cNvSpPr>
          <p:nvPr>
            <p:ph type="ftr" sz="quarter" idx="11"/>
          </p:nvPr>
        </p:nvSpPr>
        <p:spPr/>
        <p:txBody>
          <a:bodyPr/>
          <a:lstStyle/>
          <a:p>
            <a:r>
              <a:rPr lang="en-US" dirty="0" smtClean="0"/>
              <a:t>Web Designing (WIT-303)</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xmlns="" val="1759267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3339</TotalTime>
  <Words>4289</Words>
  <Application>Microsoft Office PowerPoint</Application>
  <PresentationFormat>Custom</PresentationFormat>
  <Paragraphs>627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Overview of JavaScript</vt:lpstr>
      <vt:lpstr>  Overview of JavaScript</vt:lpstr>
      <vt:lpstr>  Overview of JavaScript</vt:lpstr>
      <vt:lpstr>  Overview of JavaScript</vt:lpstr>
      <vt:lpstr>  Overview of JavaScript</vt:lpstr>
      <vt:lpstr>  Advantages of JavaScript</vt:lpstr>
      <vt:lpstr>  Limitations of JavaScript</vt:lpstr>
      <vt:lpstr>  Syntax</vt:lpstr>
      <vt:lpstr>  Syntax</vt:lpstr>
      <vt:lpstr>  Syntax</vt:lpstr>
      <vt:lpstr>  Syntax</vt:lpstr>
      <vt:lpstr>  Syntax</vt:lpstr>
      <vt:lpstr>  Syntax: functions</vt:lpstr>
      <vt:lpstr>  External JavaScript Code</vt:lpstr>
      <vt:lpstr>  Comments in JavaScript</vt:lpstr>
      <vt:lpstr>  Comments in JavaScript: Types</vt:lpstr>
      <vt:lpstr>  Comments in JavaScript: Types</vt:lpstr>
      <vt:lpstr>  JavaScript Data types</vt:lpstr>
      <vt:lpstr>  JavaScript Data types</vt:lpstr>
      <vt:lpstr>  JavaScript Data types: Examples</vt:lpstr>
      <vt:lpstr>  JavaScript Data Conversion</vt:lpstr>
      <vt:lpstr>  JavaScript Data Conversion: Example</vt:lpstr>
      <vt:lpstr>  JavaScript Variables</vt:lpstr>
      <vt:lpstr>  JavaScript Variables</vt:lpstr>
      <vt:lpstr>  JavaScript Variables</vt:lpstr>
      <vt:lpstr>  JavaScript Variables: Naming Rules &amp; Convention</vt:lpstr>
      <vt:lpstr>  JavaScript Constants</vt:lpstr>
      <vt:lpstr>  JavaScript Keywords</vt:lpstr>
      <vt:lpstr>  JavaScript Operators</vt:lpstr>
      <vt:lpstr>  JavaScript Operators: Arithmetic</vt:lpstr>
      <vt:lpstr>  JavaScript Operators: Arithmetic (Example)</vt:lpstr>
      <vt:lpstr>  JavaScript Operators: Comparison</vt:lpstr>
      <vt:lpstr>  JavaScript Operators: Comparison (Example)</vt:lpstr>
      <vt:lpstr>  JavaScript Operators: Logical</vt:lpstr>
      <vt:lpstr>  JavaScript Operators: Assignment</vt:lpstr>
      <vt:lpstr>  JavaScript Operators: Conditional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Topic Real -Time  Web-Snippet Clustering</dc:title>
  <dc:creator>azeem</dc:creator>
  <cp:lastModifiedBy>Dell</cp:lastModifiedBy>
  <cp:revision>1386</cp:revision>
  <dcterms:created xsi:type="dcterms:W3CDTF">2014-04-25T10:44:24Z</dcterms:created>
  <dcterms:modified xsi:type="dcterms:W3CDTF">2017-03-17T13:18:48Z</dcterms:modified>
</cp:coreProperties>
</file>