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70" r:id="rId3"/>
    <p:sldId id="271" r:id="rId4"/>
    <p:sldId id="273" r:id="rId5"/>
    <p:sldId id="269" r:id="rId6"/>
    <p:sldId id="268" r:id="rId7"/>
    <p:sldId id="267" r:id="rId8"/>
    <p:sldId id="275" r:id="rId9"/>
    <p:sldId id="276" r:id="rId10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US" altLang="de-DE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75CB49-9C48-44A1-992F-2E3FDDAD5A1C}" type="datetimeFigureOut">
              <a:rPr lang="de-AT"/>
              <a:pPr>
                <a:defRPr/>
              </a:pPr>
              <a:t>27.11.2015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FA432CD-7959-4522-AFCB-5854A0043819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910445"/>
            <a:ext cx="3052758" cy="2403835"/>
          </a:xfrm>
          <a:prstGeom prst="rect">
            <a:avLst/>
          </a:prstGeom>
        </p:spPr>
      </p:pic>
      <p:sp>
        <p:nvSpPr>
          <p:cNvPr id="7" name="Untertitel 3"/>
          <p:cNvSpPr>
            <a:spLocks noGrp="1"/>
          </p:cNvSpPr>
          <p:nvPr>
            <p:ph type="subTitle" idx="1"/>
          </p:nvPr>
        </p:nvSpPr>
        <p:spPr>
          <a:xfrm>
            <a:off x="0" y="3501009"/>
            <a:ext cx="6084168" cy="331236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de-AT" altLang="de-DE" dirty="0" smtClean="0">
                <a:ea typeface="Calibri" pitchFamily="34" charset="0"/>
              </a:rPr>
              <a:t>Als Abschluss der Ausbildung </a:t>
            </a:r>
            <a:r>
              <a:rPr lang="de-AT" altLang="de-DE" dirty="0">
                <a:ea typeface="Calibri" pitchFamily="34" charset="0"/>
              </a:rPr>
              <a:t/>
            </a:r>
            <a:br>
              <a:rPr lang="de-AT" altLang="de-DE" dirty="0">
                <a:ea typeface="Calibri" pitchFamily="34" charset="0"/>
              </a:rPr>
            </a:br>
            <a:r>
              <a:rPr lang="de-AT" altLang="de-DE" dirty="0" smtClean="0">
                <a:ea typeface="Calibri" pitchFamily="34" charset="0"/>
              </a:rPr>
              <a:t>werden von den Maturaklassen 5AHEL &amp; 5BHEL </a:t>
            </a:r>
            <a:br>
              <a:rPr lang="de-AT" altLang="de-DE" dirty="0" smtClean="0">
                <a:ea typeface="Calibri" pitchFamily="34" charset="0"/>
              </a:rPr>
            </a:br>
            <a:r>
              <a:rPr lang="de-AT" altLang="de-DE" dirty="0" smtClean="0">
                <a:ea typeface="Calibri" pitchFamily="34" charset="0"/>
              </a:rPr>
              <a:t>Diplomarbeiten erstellt.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de-AT" altLang="de-DE" dirty="0" smtClean="0">
                <a:ea typeface="Calibri" pitchFamily="34" charset="0"/>
              </a:rPr>
              <a:t>Diese Projekte werden in </a:t>
            </a:r>
            <a:br>
              <a:rPr lang="de-AT" altLang="de-DE" dirty="0" smtClean="0">
                <a:ea typeface="Calibri" pitchFamily="34" charset="0"/>
              </a:rPr>
            </a:br>
            <a:r>
              <a:rPr lang="de-AT" altLang="de-DE" dirty="0" smtClean="0">
                <a:ea typeface="Calibri" pitchFamily="34" charset="0"/>
              </a:rPr>
              <a:t>Teamarbeit von Schülerinnen </a:t>
            </a:r>
            <a:br>
              <a:rPr lang="de-AT" altLang="de-DE" dirty="0" smtClean="0">
                <a:ea typeface="Calibri" pitchFamily="34" charset="0"/>
              </a:rPr>
            </a:br>
            <a:r>
              <a:rPr lang="de-AT" altLang="de-DE" dirty="0" smtClean="0">
                <a:ea typeface="Calibri" pitchFamily="34" charset="0"/>
              </a:rPr>
              <a:t>und Schülern erstellt.</a:t>
            </a: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397285" y="3429000"/>
            <a:ext cx="8352606" cy="672072"/>
          </a:xfrm>
        </p:spPr>
        <p:txBody>
          <a:bodyPr>
            <a:noAutofit/>
          </a:bodyPr>
          <a:lstStyle/>
          <a:p>
            <a:r>
              <a:rPr lang="de-AT" sz="3600" b="1" dirty="0"/>
              <a:t>I²RC - </a:t>
            </a:r>
            <a:r>
              <a:rPr lang="de-AT" sz="3600" b="1" u="sng" dirty="0"/>
              <a:t>I</a:t>
            </a:r>
            <a:r>
              <a:rPr lang="de-AT" sz="3600" b="1" dirty="0"/>
              <a:t>ntelligent </a:t>
            </a:r>
            <a:r>
              <a:rPr lang="de-AT" sz="3600" b="1" u="sng" dirty="0"/>
              <a:t>I</a:t>
            </a:r>
            <a:r>
              <a:rPr lang="de-AT" sz="3600" b="1" dirty="0"/>
              <a:t>nfrared </a:t>
            </a:r>
            <a:r>
              <a:rPr lang="de-AT" sz="3600" b="1" u="sng" dirty="0"/>
              <a:t>R</a:t>
            </a:r>
            <a:r>
              <a:rPr lang="de-AT" sz="3600" b="1" dirty="0"/>
              <a:t>emote </a:t>
            </a:r>
            <a:r>
              <a:rPr lang="de-AT" sz="3600" b="1" u="sng" dirty="0" smtClean="0"/>
              <a:t>C</a:t>
            </a:r>
            <a:r>
              <a:rPr lang="de-AT" sz="3600" b="1" dirty="0" smtClean="0"/>
              <a:t>ontrol</a:t>
            </a:r>
            <a:endParaRPr lang="de-AT" sz="3600" b="1" dirty="0"/>
          </a:p>
        </p:txBody>
      </p:sp>
      <p:pic>
        <p:nvPicPr>
          <p:cNvPr id="14" name="Picture 18" descr="https://encrypted-tbn0.gstatic.com/images?q=tbn:ANd9GcQ-PWakxwiVTU62LmESDUgwnfOPnM9rAk025C0ctbaPt-qawZwL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7" t="14231" r="26753" b="10423"/>
          <a:stretch/>
        </p:blipFill>
        <p:spPr bwMode="auto">
          <a:xfrm>
            <a:off x="1331640" y="4366038"/>
            <a:ext cx="1296144" cy="18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Untertitel 4"/>
          <p:cNvSpPr txBox="1">
            <a:spLocks/>
          </p:cNvSpPr>
          <p:nvPr/>
        </p:nvSpPr>
        <p:spPr bwMode="auto">
          <a:xfrm>
            <a:off x="2917404" y="4433031"/>
            <a:ext cx="3312368" cy="15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Tx/>
              <a:buSzPct val="85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b="1" dirty="0" smtClean="0"/>
              <a:t>Mit einer Fernbedienung alle Infrarot steuerbaren Geräte steuern!</a:t>
            </a:r>
            <a:endParaRPr lang="de-AT" sz="2400" b="1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814522" y="3847318"/>
            <a:ext cx="2054226" cy="1443496"/>
            <a:chOff x="-98" y="15194137"/>
            <a:chExt cx="9753600" cy="6096001"/>
          </a:xfrm>
        </p:grpSpPr>
        <p:pic>
          <p:nvPicPr>
            <p:cNvPr id="18" name="Picture 2" descr="http://media2.giga.de/2014/03/mirror-beta-logo-1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8" y="15194137"/>
              <a:ext cx="9753600" cy="609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18"/>
            <p:cNvSpPr/>
            <p:nvPr/>
          </p:nvSpPr>
          <p:spPr>
            <a:xfrm>
              <a:off x="1872111" y="16274258"/>
              <a:ext cx="5497487" cy="29894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TV</a:t>
              </a:r>
              <a:endPara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0" name="Picture 4" descr="http://icons.iconarchive.com/icons/pixelkit/swanky-outlines/256/09-Radio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76" y="4816902"/>
            <a:ext cx="947824" cy="9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image.freepik.com/free-icon/home-theater-system_318-43198.jp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48" y="5448282"/>
            <a:ext cx="1131004" cy="113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213361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487920" y="4365104"/>
            <a:ext cx="4656080" cy="1800200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Netzwerkfähiges Multimediasystem</a:t>
            </a:r>
            <a:b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mit eingebautem Lautsprecher, </a:t>
            </a:r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nbindung von Smartphones und intuitiver Bedienung</a:t>
            </a:r>
            <a:endParaRPr lang="de-A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2" name="AutoShape 2" descr="https://webmail.htl.moedling.at/owa/service.svc/s/GetFileAttachment?id=AAMkADljNDAwMjdiLWYwMmMtNDRlMi04N2JjLTA5OWZkODQwNWJkOQBGAAAAAACAyE7f82YSQayRiooMwdxzBwANXet%2Bz%2BbVSZZliG6kUghsAAAAAAMlAACo337FiMwSQr4R5zlQVYGEAAAlLUPJAAABEgAQAFMe2cX9uJhOixGDggAaCEw%3D&amp;isImagePreview=True&amp;X-OWA-CANARY=tacraF2D8kK860n9Hrf3QGxgZEaq0tEIBKTPAYUSS3A9eaAqlNAmMiwdciLPlr0Dg2aubfYN93o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" name="AutoShape 4" descr="https://webmail.htl.moedling.at/owa/service.svc/s/GetFileAttachment?id=AAMkADljNDAwMjdiLWYwMmMtNDRlMi04N2JjLTA5OWZkODQwNWJkOQBGAAAAAACAyE7f82YSQayRiooMwdxzBwANXet%2Bz%2BbVSZZliG6kUghsAAAAAAMlAACo337FiMwSQr4R5zlQVYGEAAAlLUPJAAABEgAQAFMe2cX9uJhOixGDggAaCEw%3D&amp;isImagePreview=True&amp;X-OWA-CANARY=tacraF2D8kK860n9Hrf3QGxgZEaq0tEIBKTPAYUSS3A9eaAqlNAmMiwdciLPlr0Dg2aubfYN93o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grpSp>
        <p:nvGrpSpPr>
          <p:cNvPr id="6" name="Gruppieren 5"/>
          <p:cNvGrpSpPr/>
          <p:nvPr/>
        </p:nvGrpSpPr>
        <p:grpSpPr>
          <a:xfrm>
            <a:off x="5004048" y="3483314"/>
            <a:ext cx="4878668" cy="617000"/>
            <a:chOff x="3851921" y="3532081"/>
            <a:chExt cx="4878668" cy="61700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3532081"/>
              <a:ext cx="1710316" cy="61700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5562237" y="3578971"/>
              <a:ext cx="316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 smtClean="0"/>
                <a:t>Mediacenter</a:t>
              </a:r>
              <a:endParaRPr lang="de-AT" sz="2800" dirty="0"/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r="5901"/>
          <a:stretch/>
        </p:blipFill>
        <p:spPr>
          <a:xfrm>
            <a:off x="0" y="3791814"/>
            <a:ext cx="4487920" cy="27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4667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1507520" y="5656192"/>
            <a:ext cx="681742" cy="358305"/>
          </a:xfrm>
          <a:prstGeom prst="rect">
            <a:avLst/>
          </a:prstGeom>
          <a:solidFill>
            <a:srgbClr val="81502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dirty="0" smtClean="0">
                <a:ea typeface="Calibri" panose="020F0502020204030204" pitchFamily="34" charset="0"/>
              </a:rPr>
              <a:t>Diplomarbeiten</a:t>
            </a:r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3347865" y="3644900"/>
            <a:ext cx="5472286" cy="2879725"/>
          </a:xfrm>
        </p:spPr>
        <p:txBody>
          <a:bodyPr>
            <a:normAutofit/>
          </a:bodyPr>
          <a:lstStyle/>
          <a:p>
            <a:pPr algn="l" eaLnBrk="1" hangingPunct="1"/>
            <a:endParaRPr lang="de-AT" altLang="de-DE" dirty="0" smtClean="0">
              <a:ea typeface="Calibri" panose="020F0502020204030204" pitchFamily="34" charset="0"/>
            </a:endParaRPr>
          </a:p>
          <a:p>
            <a:pPr algn="l" eaLnBrk="1" hangingPunct="1"/>
            <a:endParaRPr lang="de-AT" altLang="de-DE" dirty="0">
              <a:ea typeface="Calibri" panose="020F0502020204030204" pitchFamily="34" charset="0"/>
            </a:endParaRPr>
          </a:p>
          <a:p>
            <a:pPr algn="l" eaLnBrk="1" hangingPunct="1"/>
            <a:r>
              <a:rPr lang="de-AT" altLang="de-DE" u="sng" dirty="0" smtClean="0">
                <a:ea typeface="Calibri" panose="020F0502020204030204" pitchFamily="34" charset="0"/>
              </a:rPr>
              <a:t/>
            </a:r>
            <a:br>
              <a:rPr lang="de-AT" altLang="de-DE" u="sng" dirty="0" smtClean="0">
                <a:ea typeface="Calibri" panose="020F0502020204030204" pitchFamily="34" charset="0"/>
              </a:rPr>
            </a:br>
            <a:r>
              <a:rPr lang="de-AT" altLang="de-DE" dirty="0" smtClean="0">
                <a:ea typeface="Calibri" panose="020F0502020204030204" pitchFamily="34" charset="0"/>
              </a:rPr>
              <a:t>       </a:t>
            </a:r>
            <a:r>
              <a:rPr lang="de-AT" altLang="de-DE" u="sng" dirty="0" smtClean="0">
                <a:ea typeface="Calibri" panose="020F0502020204030204" pitchFamily="34" charset="0"/>
              </a:rPr>
              <a:t>A</a:t>
            </a:r>
            <a:r>
              <a:rPr lang="de-AT" altLang="de-DE" dirty="0" smtClean="0">
                <a:ea typeface="Calibri" panose="020F0502020204030204" pitchFamily="34" charset="0"/>
              </a:rPr>
              <a:t>udiosensitive </a:t>
            </a:r>
            <a:r>
              <a:rPr lang="de-AT" altLang="de-DE" u="sng" dirty="0" err="1" smtClean="0">
                <a:ea typeface="Calibri" panose="020F0502020204030204" pitchFamily="34" charset="0"/>
              </a:rPr>
              <a:t>M</a:t>
            </a:r>
            <a:r>
              <a:rPr lang="de-AT" altLang="de-DE" dirty="0" err="1" smtClean="0">
                <a:ea typeface="Calibri" panose="020F0502020204030204" pitchFamily="34" charset="0"/>
              </a:rPr>
              <a:t>ulticolored</a:t>
            </a:r>
            <a:r>
              <a:rPr lang="de-AT" altLang="de-DE" dirty="0">
                <a:ea typeface="Calibri" panose="020F0502020204030204" pitchFamily="34" charset="0"/>
              </a:rPr>
              <a:t/>
            </a:r>
            <a:br>
              <a:rPr lang="de-AT" altLang="de-DE" dirty="0">
                <a:ea typeface="Calibri" panose="020F0502020204030204" pitchFamily="34" charset="0"/>
              </a:rPr>
            </a:br>
            <a:r>
              <a:rPr lang="de-AT" altLang="de-DE" dirty="0" smtClean="0">
                <a:ea typeface="Calibri" panose="020F0502020204030204" pitchFamily="34" charset="0"/>
              </a:rPr>
              <a:t>       </a:t>
            </a:r>
            <a:r>
              <a:rPr lang="de-AT" altLang="de-DE" u="sng" dirty="0" err="1" smtClean="0">
                <a:ea typeface="Calibri" panose="020F0502020204030204" pitchFamily="34" charset="0"/>
              </a:rPr>
              <a:t>L</a:t>
            </a:r>
            <a:r>
              <a:rPr lang="de-AT" altLang="de-DE" dirty="0" err="1" smtClean="0">
                <a:ea typeface="Calibri" panose="020F0502020204030204" pitchFamily="34" charset="0"/>
              </a:rPr>
              <a:t>ighting</a:t>
            </a:r>
            <a:r>
              <a:rPr lang="de-AT" altLang="de-DE" dirty="0" smtClean="0">
                <a:ea typeface="Calibri" panose="020F0502020204030204" pitchFamily="34" charset="0"/>
              </a:rPr>
              <a:t> </a:t>
            </a:r>
            <a:r>
              <a:rPr lang="de-AT" altLang="de-DE" u="sng" dirty="0" smtClean="0">
                <a:ea typeface="Calibri" panose="020F0502020204030204" pitchFamily="34" charset="0"/>
              </a:rPr>
              <a:t>System</a:t>
            </a:r>
            <a:endParaRPr lang="de-AT" altLang="de-DE" u="sng" dirty="0">
              <a:ea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113" y="3924534"/>
            <a:ext cx="3110320" cy="124196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" y="3924534"/>
            <a:ext cx="3767655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82308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211960" y="3645024"/>
            <a:ext cx="4932039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3200" b="1" dirty="0" err="1" smtClean="0">
                <a:latin typeface="Calibri" panose="020F0502020204030204" pitchFamily="34" charset="0"/>
              </a:rPr>
              <a:t>Infoscreen</a:t>
            </a:r>
            <a:endParaRPr lang="de-AT" altLang="de-DE" sz="28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 smtClean="0">
                <a:latin typeface="Calibri" panose="020F0502020204030204" pitchFamily="34" charset="0"/>
              </a:rPr>
              <a:t>Weiterentwicklung des Informationssystems der Abteilung Elektronik und Technische Informatik</a:t>
            </a: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 smtClean="0">
                <a:solidFill>
                  <a:srgbClr val="00B050"/>
                </a:solidFill>
                <a:latin typeface="Calibri" panose="020F0502020204030204" pitchFamily="34" charset="0"/>
                <a:sym typeface="Wingdings" pitchFamily="2" charset="2"/>
              </a:rPr>
              <a:t> Standardanzeige</a:t>
            </a:r>
            <a:endParaRPr lang="de-AT" altLang="de-DE" sz="2800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73016"/>
            <a:ext cx="403244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7394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211960" y="3645024"/>
            <a:ext cx="4932039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2400" b="1" dirty="0" smtClean="0">
                <a:latin typeface="Calibri" panose="020F0502020204030204" pitchFamily="34" charset="0"/>
              </a:rPr>
              <a:t>A.D.O. – automatic device output</a:t>
            </a:r>
            <a:endParaRPr lang="de-AT" altLang="de-DE" sz="20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200" dirty="0" smtClean="0">
                <a:latin typeface="Calibri" panose="020F0502020204030204" pitchFamily="34" charset="0"/>
              </a:rPr>
              <a:t>Im Laborunterrichts an der HTL Mödling werden wertvolle Messgeräte verwendet. Diese Messgeräte sind in versperrten Kästen gelagert. </a:t>
            </a: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200" dirty="0" smtClean="0">
                <a:latin typeface="Calibri" panose="020F0502020204030204" pitchFamily="34" charset="0"/>
              </a:rPr>
              <a:t>Ziel </a:t>
            </a:r>
            <a:r>
              <a:rPr lang="de-AT" altLang="de-DE" sz="2200" dirty="0">
                <a:latin typeface="Calibri" panose="020F0502020204030204" pitchFamily="34" charset="0"/>
              </a:rPr>
              <a:t>ist es, das Entsperren der Kästen mithilfe der Schülerausweise zu </a:t>
            </a:r>
            <a:r>
              <a:rPr lang="de-AT" altLang="de-DE" sz="2200" dirty="0" smtClean="0">
                <a:latin typeface="Calibri" panose="020F0502020204030204" pitchFamily="34" charset="0"/>
              </a:rPr>
              <a:t>ermöglichen.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8" y="3861048"/>
            <a:ext cx="4033832" cy="260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791767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211960" y="3645024"/>
            <a:ext cx="4932039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en-US" altLang="de-DE" sz="3200" b="1" dirty="0" smtClean="0">
                <a:latin typeface="Calibri" panose="020F0502020204030204" pitchFamily="34" charset="0"/>
              </a:rPr>
              <a:t>drive2HTL</a:t>
            </a:r>
            <a:r>
              <a:rPr lang="de-AT" altLang="de-DE" sz="3200" b="1" dirty="0" smtClean="0">
                <a:latin typeface="Calibri" panose="020F0502020204030204" pitchFamily="34" charset="0"/>
              </a:rPr>
              <a:t>:</a:t>
            </a:r>
            <a:endParaRPr lang="de-AT" altLang="de-DE" sz="28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endParaRPr lang="de-AT" altLang="de-DE" sz="2800" dirty="0" smtClean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 smtClean="0">
                <a:latin typeface="Calibri" panose="020F0502020204030204" pitchFamily="34" charset="0"/>
              </a:rPr>
              <a:t>An </a:t>
            </a:r>
            <a:r>
              <a:rPr lang="de-AT" altLang="de-DE" sz="2800" dirty="0">
                <a:latin typeface="Calibri" panose="020F0502020204030204" pitchFamily="34" charset="0"/>
              </a:rPr>
              <a:t>der HTL Mödling sollen Fahrgemeinschaften aktiv unterstützt </a:t>
            </a:r>
            <a:r>
              <a:rPr lang="de-AT" altLang="de-DE" sz="2800" dirty="0" smtClean="0">
                <a:latin typeface="Calibri" panose="020F0502020204030204" pitchFamily="34" charset="0"/>
              </a:rPr>
              <a:t>werden.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104455" cy="282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673959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211960" y="3645024"/>
            <a:ext cx="4932039" cy="2998788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b="1" dirty="0" smtClean="0">
                <a:latin typeface="Calibri" panose="020F0502020204030204" pitchFamily="34" charset="0"/>
              </a:rPr>
              <a:t>Elektronische Warnweste</a:t>
            </a:r>
            <a:endParaRPr lang="de-AT" altLang="de-DE" sz="28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endParaRPr lang="de-AT" altLang="de-DE" sz="2800" dirty="0" smtClean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 smtClean="0">
                <a:latin typeface="Calibri" panose="020F0502020204030204" pitchFamily="34" charset="0"/>
              </a:rPr>
              <a:t>Mit der elektronischen Warnweste wird die Sicherheit im Straßenverkehr erhöht.</a:t>
            </a:r>
            <a:endParaRPr lang="de-AT" altLang="de-DE" sz="2800" b="1" dirty="0" smtClean="0"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5593" y="3248943"/>
            <a:ext cx="3105880" cy="38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7471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el 2"/>
          <p:cNvSpPr>
            <a:spLocks noGrp="1"/>
          </p:cNvSpPr>
          <p:nvPr>
            <p:ph type="ctrTitle" idx="4294967295"/>
          </p:nvPr>
        </p:nvSpPr>
        <p:spPr>
          <a:xfrm>
            <a:off x="458788" y="2036763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Diplomarbeiten</a:t>
            </a:r>
          </a:p>
        </p:txBody>
      </p:sp>
      <p:sp>
        <p:nvSpPr>
          <p:cNvPr id="8194" name="Untertitel 1"/>
          <p:cNvSpPr>
            <a:spLocks noGrp="1"/>
          </p:cNvSpPr>
          <p:nvPr>
            <p:ph type="subTitle" idx="4294967295"/>
          </p:nvPr>
        </p:nvSpPr>
        <p:spPr>
          <a:xfrm>
            <a:off x="4211960" y="3645024"/>
            <a:ext cx="4932039" cy="3096344"/>
          </a:xfrm>
        </p:spPr>
        <p:txBody>
          <a:bodyPr/>
          <a:lstStyle/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b="1" dirty="0" smtClean="0">
                <a:latin typeface="Calibri" panose="020F0502020204030204" pitchFamily="34" charset="0"/>
              </a:rPr>
              <a:t>Smart </a:t>
            </a:r>
            <a:r>
              <a:rPr lang="de-AT" altLang="de-DE" sz="3200" b="1" dirty="0" err="1" smtClean="0">
                <a:latin typeface="Calibri" panose="020F0502020204030204" pitchFamily="34" charset="0"/>
              </a:rPr>
              <a:t>Oszi</a:t>
            </a:r>
            <a:endParaRPr lang="de-AT" altLang="de-DE" sz="28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endParaRPr lang="de-AT" altLang="de-DE" sz="1200" dirty="0" smtClean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 smtClean="0">
                <a:latin typeface="Calibri" panose="020F0502020204030204" pitchFamily="34" charset="0"/>
              </a:rPr>
              <a:t>Zum </a:t>
            </a:r>
            <a:r>
              <a:rPr lang="de-AT" altLang="de-DE" sz="2800" dirty="0">
                <a:latin typeface="Calibri" panose="020F0502020204030204" pitchFamily="34" charset="0"/>
              </a:rPr>
              <a:t>Aufzeichnen und analysieren von Spannungen in niederfrequenten </a:t>
            </a:r>
            <a:r>
              <a:rPr lang="de-AT" altLang="de-DE" sz="2800" dirty="0" smtClean="0">
                <a:latin typeface="Calibri" panose="020F0502020204030204" pitchFamily="34" charset="0"/>
              </a:rPr>
              <a:t>Schaltungen.</a:t>
            </a:r>
            <a:endParaRPr lang="de-AT" altLang="de-DE" sz="2800" dirty="0">
              <a:latin typeface="Calibri" panose="020F0502020204030204" pitchFamily="34" charset="0"/>
            </a:endParaRPr>
          </a:p>
          <a:p>
            <a:pPr marL="0" indent="0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2800" dirty="0">
                <a:latin typeface="Calibri" panose="020F0502020204030204" pitchFamily="34" charset="0"/>
              </a:rPr>
              <a:t>Verwandelt jedes </a:t>
            </a:r>
            <a:r>
              <a:rPr lang="de-AT" altLang="de-DE" sz="2800" dirty="0" smtClean="0">
                <a:latin typeface="Calibri" panose="020F0502020204030204" pitchFamily="34" charset="0"/>
              </a:rPr>
              <a:t>Smartphone</a:t>
            </a:r>
            <a:br>
              <a:rPr lang="de-AT" altLang="de-DE" sz="2800" dirty="0" smtClean="0">
                <a:latin typeface="Calibri" panose="020F0502020204030204" pitchFamily="34" charset="0"/>
              </a:rPr>
            </a:br>
            <a:r>
              <a:rPr lang="de-AT" altLang="de-DE" sz="2800" dirty="0" smtClean="0">
                <a:latin typeface="Calibri" panose="020F0502020204030204" pitchFamily="34" charset="0"/>
              </a:rPr>
              <a:t>in </a:t>
            </a:r>
            <a:r>
              <a:rPr lang="de-AT" altLang="de-DE" sz="2800" dirty="0">
                <a:latin typeface="Calibri" panose="020F0502020204030204" pitchFamily="34" charset="0"/>
              </a:rPr>
              <a:t>ein </a:t>
            </a:r>
            <a:r>
              <a:rPr lang="de-AT" altLang="de-DE" sz="2800" dirty="0" smtClean="0">
                <a:latin typeface="Calibri" panose="020F0502020204030204" pitchFamily="34" charset="0"/>
              </a:rPr>
              <a:t>Oszilloskop.</a:t>
            </a:r>
            <a:endParaRPr lang="de-AT" altLang="de-DE" sz="2800" b="1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H:\SmartOsz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104456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64682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123</Words>
  <Application>Microsoft Office PowerPoint</Application>
  <PresentationFormat>Bildschirmpräsentation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Dactylos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  <vt:lpstr>Diplomarbeiten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74</cp:revision>
  <cp:lastPrinted>2012-10-16T12:32:09Z</cp:lastPrinted>
  <dcterms:created xsi:type="dcterms:W3CDTF">2012-10-08T06:52:41Z</dcterms:created>
  <dcterms:modified xsi:type="dcterms:W3CDTF">2015-11-27T07:59:44Z</dcterms:modified>
</cp:coreProperties>
</file>