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540" autoAdjust="0"/>
  </p:normalViewPr>
  <p:slideViewPr>
    <p:cSldViewPr snapToGrid="0">
      <p:cViewPr>
        <p:scale>
          <a:sx n="50" d="100"/>
          <a:sy n="50" d="100"/>
        </p:scale>
        <p:origin x="7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854D7-8BA9-4D71-8A00-11CF8DE86419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0F54C-173B-47EC-90E0-A8FEB4871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369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Figure 1. Sketch of discrete </a:t>
            </a:r>
            <a:r>
              <a:rPr lang="en-US" altLang="zh-TW" dirty="0" err="1" smtClean="0"/>
              <a:t>fourier</a:t>
            </a:r>
            <a:r>
              <a:rPr lang="en-US" altLang="zh-TW" baseline="0" dirty="0" smtClean="0"/>
              <a:t> transform demonstrates that 12 equidistant data of </a:t>
            </a:r>
            <a:r>
              <a:rPr lang="en-US" altLang="zh-TW" dirty="0" smtClean="0"/>
              <a:t>thickness</a:t>
            </a:r>
            <a:r>
              <a:rPr lang="en-US" altLang="zh-TW" baseline="0" dirty="0" smtClean="0"/>
              <a:t> of </a:t>
            </a:r>
            <a:r>
              <a:rPr lang="en-US" altLang="zh-TW" baseline="0" dirty="0" err="1" smtClean="0"/>
              <a:t>circumpapillary</a:t>
            </a:r>
            <a:r>
              <a:rPr lang="en-US" altLang="zh-TW" baseline="0" dirty="0" smtClean="0"/>
              <a:t> retina nerve fiber layer could be represented as the combination of consecutive different frequency of the thickness. In 1 Hz, for example, the circle symbol indicates the peak, and the triangle symbol indicates the trough, so there is one cycle in a round (1 Hz).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0F54C-173B-47EC-90E0-A8FEB48712A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750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Figure</a:t>
            </a:r>
            <a:r>
              <a:rPr lang="en-US" altLang="zh-TW" baseline="0" dirty="0" smtClean="0"/>
              <a:t> </a:t>
            </a:r>
            <a:r>
              <a:rPr lang="en-US" altLang="zh-TW" baseline="0" dirty="0" smtClean="0"/>
              <a:t>2. </a:t>
            </a: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receiver operating characteristic curve analysis of 3 Hz showed that area under curve was 0.94 and 0.95 for diagnosing glaucoma in all subjects and myopia group (axial length </a:t>
            </a: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≥ 26mm)</a:t>
            </a: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respectively. In all subjects, 3 Hz showed a 84.6% and 86.0% sensitivity and specificity,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respectively, on cutoff value as 78 amplitude units. In myopia group, 3 Hz showed a 85.7% and 90.6%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sensitivity and specificity,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respectively, on cutoff value as 78 amplitude units.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0F54C-173B-47EC-90E0-A8FEB48712A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12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942B-CB70-48F3-9A5E-4776E414513B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1E73-2815-4911-9BF2-9A91A1547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40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942B-CB70-48F3-9A5E-4776E414513B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1E73-2815-4911-9BF2-9A91A1547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42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942B-CB70-48F3-9A5E-4776E414513B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1E73-2815-4911-9BF2-9A91A1547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22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942B-CB70-48F3-9A5E-4776E414513B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1E73-2815-4911-9BF2-9A91A1547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01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942B-CB70-48F3-9A5E-4776E414513B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1E73-2815-4911-9BF2-9A91A1547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18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942B-CB70-48F3-9A5E-4776E414513B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1E73-2815-4911-9BF2-9A91A1547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2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942B-CB70-48F3-9A5E-4776E414513B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1E73-2815-4911-9BF2-9A91A1547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21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942B-CB70-48F3-9A5E-4776E414513B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1E73-2815-4911-9BF2-9A91A1547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66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942B-CB70-48F3-9A5E-4776E414513B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1E73-2815-4911-9BF2-9A91A1547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8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942B-CB70-48F3-9A5E-4776E414513B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1E73-2815-4911-9BF2-9A91A1547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26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942B-CB70-48F3-9A5E-4776E414513B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1E73-2815-4911-9BF2-9A91A1547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91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5942B-CB70-48F3-9A5E-4776E414513B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91E73-2815-4911-9BF2-9A91A1547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39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3337"/>
            <a:ext cx="7040880" cy="689587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680460" y="4703544"/>
            <a:ext cx="2961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Arial Black" panose="020B0A04020102020204" pitchFamily="34" charset="0"/>
              </a:rPr>
              <a:t>AUC = 0.94</a:t>
            </a:r>
            <a:endParaRPr lang="zh-TW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92540" y="220445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Arial Black" panose="020B0A04020102020204" pitchFamily="34" charset="0"/>
              </a:rPr>
              <a:t>3 Hz</a:t>
            </a:r>
            <a:endParaRPr lang="zh-TW" alt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06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33030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680460" y="4703544"/>
            <a:ext cx="2961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Arial Black" panose="020B0A04020102020204" pitchFamily="34" charset="0"/>
              </a:rPr>
              <a:t>AUC = 0.95</a:t>
            </a:r>
            <a:endParaRPr lang="zh-TW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92540" y="220445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Arial Black" panose="020B0A04020102020204" pitchFamily="34" charset="0"/>
              </a:rPr>
              <a:t>3 Hz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775253" y="866776"/>
            <a:ext cx="1573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Arial Black" panose="020B0A04020102020204" pitchFamily="34" charset="0"/>
              </a:rPr>
              <a:t>Myopia</a:t>
            </a:r>
          </a:p>
        </p:txBody>
      </p:sp>
    </p:spTree>
    <p:extLst>
      <p:ext uri="{BB962C8B-B14F-4D97-AF65-F5344CB8AC3E}">
        <p14:creationId xmlns:p14="http://schemas.microsoft.com/office/powerpoint/2010/main" val="149245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881" y="176853"/>
            <a:ext cx="2648712" cy="264566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39" y="3668991"/>
            <a:ext cx="2642616" cy="264261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843" y="3653751"/>
            <a:ext cx="2651760" cy="265785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853"/>
            <a:ext cx="2667000" cy="266090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382" y="176853"/>
            <a:ext cx="2657856" cy="2654808"/>
          </a:xfrm>
          <a:prstGeom prst="rect">
            <a:avLst/>
          </a:prstGeom>
        </p:spPr>
      </p:pic>
      <p:sp>
        <p:nvSpPr>
          <p:cNvPr id="16" name="等腰三角形 15"/>
          <p:cNvSpPr/>
          <p:nvPr/>
        </p:nvSpPr>
        <p:spPr>
          <a:xfrm>
            <a:off x="1206277" y="2474538"/>
            <a:ext cx="276045" cy="27497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189024" y="263118"/>
            <a:ext cx="293298" cy="293298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762248" y="1207297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latin typeface="Arial Black" panose="020B0A04020102020204" pitchFamily="34" charset="0"/>
              </a:rPr>
              <a:t>1 Hz</a:t>
            </a:r>
            <a:endParaRPr lang="zh-TW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781259" y="1223103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 Black" panose="020B0A04020102020204" pitchFamily="34" charset="0"/>
              </a:rPr>
              <a:t>2</a:t>
            </a:r>
            <a:r>
              <a:rPr lang="en-US" altLang="zh-TW" sz="3200" dirty="0" smtClean="0">
                <a:latin typeface="Arial Black" panose="020B0A04020102020204" pitchFamily="34" charset="0"/>
              </a:rPr>
              <a:t> Hz</a:t>
            </a:r>
            <a:endParaRPr lang="zh-TW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848186" y="1207296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latin typeface="Arial Black" panose="020B0A04020102020204" pitchFamily="34" charset="0"/>
              </a:rPr>
              <a:t>3 Hz</a:t>
            </a:r>
            <a:endParaRPr lang="zh-TW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576396" y="469791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 Black" panose="020B0A04020102020204" pitchFamily="34" charset="0"/>
              </a:rPr>
              <a:t>4</a:t>
            </a:r>
            <a:r>
              <a:rPr lang="en-US" altLang="zh-TW" sz="3200" dirty="0" smtClean="0">
                <a:latin typeface="Arial Black" panose="020B0A04020102020204" pitchFamily="34" charset="0"/>
              </a:rPr>
              <a:t> Hz</a:t>
            </a:r>
            <a:endParaRPr lang="zh-TW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767672" y="4682670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latin typeface="Arial Black" panose="020B0A04020102020204" pitchFamily="34" charset="0"/>
              </a:rPr>
              <a:t>5 Hz</a:t>
            </a:r>
            <a:endParaRPr lang="zh-TW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23" name="十字形 22"/>
          <p:cNvSpPr/>
          <p:nvPr/>
        </p:nvSpPr>
        <p:spPr>
          <a:xfrm>
            <a:off x="2620739" y="1324799"/>
            <a:ext cx="483079" cy="483079"/>
          </a:xfrm>
          <a:prstGeom prst="plus">
            <a:avLst>
              <a:gd name="adj" fmla="val 325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十字形 23"/>
          <p:cNvSpPr/>
          <p:nvPr/>
        </p:nvSpPr>
        <p:spPr>
          <a:xfrm>
            <a:off x="5657520" y="1245644"/>
            <a:ext cx="483079" cy="483079"/>
          </a:xfrm>
          <a:prstGeom prst="plus">
            <a:avLst>
              <a:gd name="adj" fmla="val 325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十字形 24"/>
          <p:cNvSpPr/>
          <p:nvPr/>
        </p:nvSpPr>
        <p:spPr>
          <a:xfrm>
            <a:off x="214129" y="4696834"/>
            <a:ext cx="483079" cy="483079"/>
          </a:xfrm>
          <a:prstGeom prst="plus">
            <a:avLst>
              <a:gd name="adj" fmla="val 325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十字形 25"/>
          <p:cNvSpPr/>
          <p:nvPr/>
        </p:nvSpPr>
        <p:spPr>
          <a:xfrm>
            <a:off x="3511735" y="4696834"/>
            <a:ext cx="483079" cy="483079"/>
          </a:xfrm>
          <a:prstGeom prst="plus">
            <a:avLst>
              <a:gd name="adj" fmla="val 325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十字形 26"/>
          <p:cNvSpPr/>
          <p:nvPr/>
        </p:nvSpPr>
        <p:spPr>
          <a:xfrm>
            <a:off x="6736612" y="4696834"/>
            <a:ext cx="483079" cy="483079"/>
          </a:xfrm>
          <a:prstGeom prst="plus">
            <a:avLst>
              <a:gd name="adj" fmla="val 325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7419432" y="4851287"/>
            <a:ext cx="174172" cy="1741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678347" y="4851287"/>
            <a:ext cx="174172" cy="1741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8754593" y="3048349"/>
            <a:ext cx="646177" cy="1236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8754593" y="3304220"/>
            <a:ext cx="646177" cy="1236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7937262" y="4851287"/>
            <a:ext cx="174172" cy="1741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9577175" y="2071645"/>
            <a:ext cx="2465149" cy="2465149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876" y="5898603"/>
            <a:ext cx="1679448" cy="82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5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260" y="1163096"/>
            <a:ext cx="5380406" cy="524650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801098" y="5252184"/>
            <a:ext cx="2961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Arial Black" panose="020B0A04020102020204" pitchFamily="34" charset="0"/>
              </a:rPr>
              <a:t>AUC = 0.95</a:t>
            </a:r>
            <a:endParaRPr lang="zh-TW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281760" y="1272005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Arial Black" panose="020B0A04020102020204" pitchFamily="34" charset="0"/>
              </a:rPr>
              <a:t>3 Hz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248708" y="220445"/>
            <a:ext cx="3858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Arial Black" panose="020B0A04020102020204" pitchFamily="34" charset="0"/>
              </a:rPr>
              <a:t>High myopia group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99" y="1163096"/>
            <a:ext cx="5356831" cy="5246506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804158" y="5252183"/>
            <a:ext cx="2961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Arial Black" panose="020B0A04020102020204" pitchFamily="34" charset="0"/>
              </a:rPr>
              <a:t>AUC = 0.94</a:t>
            </a:r>
            <a:endParaRPr lang="zh-TW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193744" y="1272005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Arial Black" panose="020B0A04020102020204" pitchFamily="34" charset="0"/>
              </a:rPr>
              <a:t>3 Hz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339710" y="220445"/>
            <a:ext cx="2497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Arial Black" panose="020B0A04020102020204" pitchFamily="34" charset="0"/>
              </a:rPr>
              <a:t>All subjects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8265906" y="6256900"/>
            <a:ext cx="2795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False positive rate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339710" y="6256900"/>
            <a:ext cx="2795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False positive rate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 rot="16200000">
            <a:off x="-947394" y="3524738"/>
            <a:ext cx="2712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True positive rate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 rot="16200000">
            <a:off x="5034477" y="3524738"/>
            <a:ext cx="2712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True positive rate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101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211</Words>
  <Application>Microsoft Office PowerPoint</Application>
  <PresentationFormat>寬螢幕</PresentationFormat>
  <Paragraphs>24</Paragraphs>
  <Slides>4</Slides>
  <Notes>2</Notes>
  <HiddenSlides>2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新細明體</vt:lpstr>
      <vt:lpstr>Arial</vt:lpstr>
      <vt:lpstr>Arial Black</vt:lpstr>
      <vt:lpstr>Calibri</vt:lpstr>
      <vt:lpstr>Calibri Light</vt:lpstr>
      <vt:lpstr>Calisto MT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ToOBo</dc:creator>
  <cp:lastModifiedBy>ToOBo</cp:lastModifiedBy>
  <cp:revision>14</cp:revision>
  <dcterms:created xsi:type="dcterms:W3CDTF">2017-03-30T23:08:44Z</dcterms:created>
  <dcterms:modified xsi:type="dcterms:W3CDTF">2017-03-31T07:55:45Z</dcterms:modified>
</cp:coreProperties>
</file>