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8" r:id="rId3"/>
    <p:sldId id="259" r:id="rId4"/>
    <p:sldId id="257" r:id="rId5"/>
    <p:sldId id="268" r:id="rId6"/>
    <p:sldId id="260" r:id="rId7"/>
    <p:sldId id="273" r:id="rId8"/>
    <p:sldId id="272" r:id="rId9"/>
    <p:sldId id="269" r:id="rId10"/>
    <p:sldId id="270" r:id="rId11"/>
    <p:sldId id="271" r:id="rId12"/>
    <p:sldId id="274" r:id="rId13"/>
    <p:sldId id="275" r:id="rId14"/>
    <p:sldId id="276" r:id="rId15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Nunito" pitchFamily="2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6"/>
    <p:restoredTop sz="94689"/>
  </p:normalViewPr>
  <p:slideViewPr>
    <p:cSldViewPr snapToGrid="0">
      <p:cViewPr varScale="1">
        <p:scale>
          <a:sx n="144" d="100"/>
          <a:sy n="144" d="100"/>
        </p:scale>
        <p:origin x="105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fc5507a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fc5507a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24995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fc5507a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fc5507a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61389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fc5507a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fc5507a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1030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fc5507a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fc5507a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29032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635f87a34c5146cd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635f87a34c5146cd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5f87a34c5146cd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5f87a34c5146cd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055bb93555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055bb93555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fc5507a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fc5507a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3790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cfc5507a8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cfc5507a8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fc5507a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fc5507a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1962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fc5507a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fc5507a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7295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cfc5507a8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cfc5507a8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6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2"/>
          <p:cNvSpPr txBox="1">
            <a:spLocks noGrp="1"/>
          </p:cNvSpPr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35" name="Google Shape;35;p2"/>
          <p:cNvSpPr txBox="1">
            <a:spLocks noGrp="1"/>
          </p:cNvSpPr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11"/>
          <p:cNvSpPr txBox="1">
            <a:spLocks noGrp="1"/>
          </p:cNvSpPr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>
            <a:spLocks noGrp="1"/>
          </p:cNvSpPr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1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bg>
      <p:bgPr>
        <a:solidFill>
          <a:schemeClr val="dk2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54" name="Google Shape;54;p4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4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solidFill>
          <a:schemeClr val="dk2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1" name="Google Shape;61;p5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2" name="Google Shape;62;p5"/>
          <p:cNvSpPr txBox="1">
            <a:spLocks noGrp="1"/>
          </p:cNvSpPr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dk2"/>
        </a:solid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69" name="Google Shape;69;p6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75" name="Google Shape;75;p7"/>
          <p:cNvSpPr txBox="1">
            <a:spLocks noGrp="1"/>
          </p:cNvSpPr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7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94" name="Google Shape;94;p8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00" name="Google Shape;100;p9"/>
          <p:cNvSpPr txBox="1">
            <a:spLocks noGrp="1"/>
          </p:cNvSpPr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02" name="Google Shape;102;p9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10"/>
          <p:cNvSpPr txBox="1">
            <a:spLocks noGrp="1"/>
          </p:cNvSpPr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08" name="Google Shape;108;p10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hift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14.png"/><Relationship Id="rId4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ctrTitle"/>
          </p:nvPr>
        </p:nvSpPr>
        <p:spPr>
          <a:xfrm>
            <a:off x="1858700" y="1527202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捷運路線查詢系統</a:t>
            </a:r>
            <a:endParaRPr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</p:txBody>
      </p:sp>
      <p:sp>
        <p:nvSpPr>
          <p:cNvPr id="129" name="Google Shape;129;p13"/>
          <p:cNvSpPr txBox="1">
            <a:spLocks noGrp="1"/>
          </p:cNvSpPr>
          <p:nvPr>
            <p:ph type="subTitle" idx="1"/>
          </p:nvPr>
        </p:nvSpPr>
        <p:spPr>
          <a:xfrm>
            <a:off x="1858700" y="2892248"/>
            <a:ext cx="5361300" cy="174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期末專題報告</a:t>
            </a:r>
            <a:endParaRPr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蘇家雋</a:t>
            </a:r>
            <a:r>
              <a:rPr lang="en-GB" sz="1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 410106495</a:t>
            </a:r>
            <a:endParaRPr sz="140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吳姿妤</a:t>
            </a:r>
            <a:r>
              <a:rPr lang="en-GB" sz="1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 410411580</a:t>
            </a:r>
            <a:endParaRPr sz="140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林若怡</a:t>
            </a:r>
            <a:r>
              <a:rPr lang="en-GB" sz="1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 408410552</a:t>
            </a:r>
            <a:endParaRPr sz="140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沈品吟</a:t>
            </a:r>
            <a:r>
              <a:rPr lang="en-GB" sz="1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 409417119</a:t>
            </a:r>
            <a:endParaRPr sz="140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蔡景煒</a:t>
            </a:r>
            <a:r>
              <a:rPr lang="en-GB" sz="1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 410516024</a:t>
            </a:r>
            <a:endParaRPr sz="140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505999" y="411415"/>
            <a:ext cx="3250504" cy="726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Heiti TC Medium" pitchFamily="2" charset="-128"/>
                <a:ea typeface="Heiti TC Medium" pitchFamily="2" charset="-128"/>
              </a:rPr>
              <a:t>路線建議-程式碼</a:t>
            </a:r>
            <a:endParaRPr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C926E531-E098-6B43-8057-C193896EE846}"/>
              </a:ext>
            </a:extLst>
          </p:cNvPr>
          <p:cNvSpPr txBox="1"/>
          <p:nvPr/>
        </p:nvSpPr>
        <p:spPr>
          <a:xfrm>
            <a:off x="4296429" y="475153"/>
            <a:ext cx="3894688" cy="2308324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" altLang="zh-TW" sz="800" dirty="0"/>
              <a:t>//</a:t>
            </a:r>
            <a:r>
              <a:rPr lang="zh-TW" altLang="en-US" sz="800" dirty="0"/>
              <a:t>捷運網路圖</a:t>
            </a:r>
            <a:endParaRPr lang="en" altLang="zh-TW" sz="800" dirty="0"/>
          </a:p>
          <a:p>
            <a:r>
              <a:rPr lang="en" altLang="zh-TW" sz="800" dirty="0"/>
              <a:t>int G[MAX][MAX] =</a:t>
            </a:r>
          </a:p>
          <a:p>
            <a:r>
              <a:rPr lang="en" altLang="zh-TW" sz="800" dirty="0"/>
              <a:t> {{0,0,0,0,0,0,0,0,0,0,1,0,0,0,0,0,0,0,0,0,0,0,0,0,0,0,0,0,0,0,0,0,0,0,0,1,0,0,0,0},</a:t>
            </a:r>
          </a:p>
          <a:p>
            <a:r>
              <a:rPr lang="en" altLang="zh-TW" sz="800" dirty="0"/>
              <a:t>{0,0,0,0,0,0,0,0,0,0,0,0,1,0,0,0,0,0,0,0,0,0,0,0,0,0,0,0,0,0,0,0,0,0,0,0,0,0,0,0},</a:t>
            </a:r>
          </a:p>
          <a:p>
            <a:r>
              <a:rPr lang="en" altLang="zh-TW" sz="800" dirty="0"/>
              <a:t>{0,0,0,0,0,0,0,0,0,0,0,1,0,0,0,0,0,0,0,0,0,0,0,0,0,0,0,0,0,0,0,0,0,0,0,0,0,0,0,0},</a:t>
            </a:r>
          </a:p>
          <a:p>
            <a:r>
              <a:rPr lang="en" altLang="zh-TW" sz="800" dirty="0"/>
              <a:t>{0,0,0,0,0,0,1,0,0,0,0,0,0,0,0,0,0,0,0,0,0,0,0,0,0,0,0,0,0,0,0,0,0,0,0,0,0,0,0,0},</a:t>
            </a:r>
          </a:p>
          <a:p>
            <a:r>
              <a:rPr lang="en" altLang="zh-TW" sz="800" dirty="0"/>
              <a:t>{0,0,0,0,0,0,1,0,0,0,0,0,0,0,0,0,0,0,0,0,0,0,0,0,0,0,0,0,0,0,0,0,0,0,0,0,0,0,0,0},</a:t>
            </a:r>
          </a:p>
          <a:p>
            <a:r>
              <a:rPr lang="en" altLang="zh-TW" sz="800" dirty="0"/>
              <a:t>{0,0,0,0,0,0,1,0,0,0,0,1,0,0,0,0,0,0,0,0,0,0,0,0,0,0,0,0,0,0,0,0,0,0,0,0,0,0,0,0},</a:t>
            </a:r>
          </a:p>
          <a:p>
            <a:r>
              <a:rPr lang="en" altLang="zh-TW" sz="800" dirty="0"/>
              <a:t>.</a:t>
            </a:r>
          </a:p>
          <a:p>
            <a:r>
              <a:rPr lang="en" altLang="zh-TW" sz="800" dirty="0"/>
              <a:t>.</a:t>
            </a:r>
          </a:p>
          <a:p>
            <a:r>
              <a:rPr lang="en" altLang="zh-TW" sz="800" dirty="0"/>
              <a:t>.</a:t>
            </a:r>
          </a:p>
          <a:p>
            <a:r>
              <a:rPr lang="en" altLang="zh-TW" sz="800" dirty="0"/>
              <a:t>.</a:t>
            </a:r>
          </a:p>
          <a:p>
            <a:endParaRPr lang="en" altLang="zh-TW" sz="800" dirty="0"/>
          </a:p>
          <a:p>
            <a:r>
              <a:rPr lang="en" altLang="zh-TW" sz="800" dirty="0"/>
              <a:t>{0,0,0,0,0,0,0,0,0,0,0,0,0,0,0,0,0,1,0,0,0,0,0,0,0,0,0,0,0,0,0,0,0,0,0,0,0,0,0,0},</a:t>
            </a:r>
          </a:p>
          <a:p>
            <a:r>
              <a:rPr lang="en" altLang="zh-TW" sz="800" dirty="0"/>
              <a:t>{1,0,0,0,0,0,0,0,0,0,0,0,0,0,0,0,0,0,0,0,0,1,0,0,0,0,0,0,0,0,0,0,0,0,0,0,0,0,0,0},</a:t>
            </a:r>
          </a:p>
          <a:p>
            <a:r>
              <a:rPr lang="en" altLang="zh-TW" sz="800" dirty="0"/>
              <a:t>{0,0,0,0,0,0,0,0,0,0,0,0,0,0,0,0,0,0,0,0,0,0,0,0,0,0,1,0,0,0,0,0,0,0,0,0,0,0,0,0},</a:t>
            </a:r>
          </a:p>
          <a:p>
            <a:r>
              <a:rPr lang="en" altLang="zh-TW" sz="800" dirty="0"/>
              <a:t>{0,0,0,0,0,0,0,0,0,0,0,0,0,0,0,0,0,0,0,0,0,0,0,0,0,0,1,0,0,0,0,0,0,0,0,0,0,0,0,0},</a:t>
            </a:r>
          </a:p>
          <a:p>
            <a:r>
              <a:rPr lang="en" altLang="zh-TW" sz="800" dirty="0"/>
              <a:t>{0,0,0,0,0,0,0,0,0,0,0,0,0,0,0,0,0,0,0,1,1,0,0,0,0,0,0,0,0,0,1,0,0,0,0,0,0,0,0,0}};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E02C0845-9CBB-2343-8600-E99D2EE76EB3}"/>
              </a:ext>
            </a:extLst>
          </p:cNvPr>
          <p:cNvSpPr txBox="1"/>
          <p:nvPr/>
        </p:nvSpPr>
        <p:spPr>
          <a:xfrm>
            <a:off x="4296429" y="2851678"/>
            <a:ext cx="3894689" cy="1815882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" altLang="zh-TW" sz="800" dirty="0"/>
              <a:t>//</a:t>
            </a:r>
            <a:r>
              <a:rPr lang="zh-TW" altLang="en-US" sz="800" dirty="0"/>
              <a:t>不用轉車的路線當作一群</a:t>
            </a:r>
            <a:endParaRPr lang="en" altLang="zh-TW" sz="800" dirty="0"/>
          </a:p>
          <a:p>
            <a:r>
              <a:rPr lang="en" altLang="zh-TW" sz="800" dirty="0"/>
              <a:t>if(</a:t>
            </a:r>
            <a:r>
              <a:rPr lang="en" altLang="zh-TW" sz="800" dirty="0" err="1"/>
              <a:t>strncmp</a:t>
            </a:r>
            <a:r>
              <a:rPr lang="en" altLang="zh-TW" sz="800" dirty="0"/>
              <a:t>(x, "R14", 5)==0 || </a:t>
            </a:r>
            <a:r>
              <a:rPr lang="en" altLang="zh-TW" sz="800" dirty="0" err="1"/>
              <a:t>strncmp</a:t>
            </a:r>
            <a:r>
              <a:rPr lang="en" altLang="zh-TW" sz="800" dirty="0"/>
              <a:t>(x, "R15", 5)==0 || </a:t>
            </a:r>
            <a:r>
              <a:rPr lang="en" altLang="zh-TW" sz="800" dirty="0" err="1"/>
              <a:t>strncmp</a:t>
            </a:r>
            <a:r>
              <a:rPr lang="en" altLang="zh-TW" sz="800" dirty="0"/>
              <a:t>(x, "R16", 5)==0 || </a:t>
            </a:r>
            <a:r>
              <a:rPr lang="en" altLang="zh-TW" sz="800" dirty="0" err="1"/>
              <a:t>strncmp</a:t>
            </a:r>
            <a:r>
              <a:rPr lang="en" altLang="zh-TW" sz="800" dirty="0"/>
              <a:t>(x, "R17", 5)==0 || </a:t>
            </a:r>
            <a:r>
              <a:rPr lang="en" altLang="zh-TW" sz="800" dirty="0" err="1"/>
              <a:t>strncmp</a:t>
            </a:r>
            <a:r>
              <a:rPr lang="en" altLang="zh-TW" sz="800" dirty="0"/>
              <a:t>(x, "R18", 5)==0 || </a:t>
            </a:r>
            <a:r>
              <a:rPr lang="en" altLang="zh-TW" sz="800" dirty="0" err="1"/>
              <a:t>strncmp</a:t>
            </a:r>
            <a:r>
              <a:rPr lang="en" altLang="zh-TW" sz="800" dirty="0"/>
              <a:t>(x, "R19", 5)==0 || </a:t>
            </a:r>
            <a:r>
              <a:rPr lang="en" altLang="zh-TW" sz="800" dirty="0" err="1"/>
              <a:t>strncmp</a:t>
            </a:r>
            <a:r>
              <a:rPr lang="en" altLang="zh-TW" sz="800" dirty="0"/>
              <a:t>(x, "R20", 5)==0</a:t>
            </a:r>
          </a:p>
          <a:p>
            <a:r>
              <a:rPr lang="en" altLang="zh-TW" sz="800" dirty="0"/>
              <a:t>|| </a:t>
            </a:r>
            <a:r>
              <a:rPr lang="en" altLang="zh-TW" sz="800" dirty="0" err="1"/>
              <a:t>strncmp</a:t>
            </a:r>
            <a:r>
              <a:rPr lang="en" altLang="zh-TW" sz="800" dirty="0"/>
              <a:t>(x, "R21", 5)==0 || </a:t>
            </a:r>
            <a:r>
              <a:rPr lang="en" altLang="zh-TW" sz="800" dirty="0" err="1"/>
              <a:t>strncmp</a:t>
            </a:r>
            <a:r>
              <a:rPr lang="en" altLang="zh-TW" sz="800" dirty="0"/>
              <a:t>(x, "R22", 5)==0 || </a:t>
            </a:r>
            <a:r>
              <a:rPr lang="en" altLang="zh-TW" sz="800" dirty="0" err="1"/>
              <a:t>strncmp</a:t>
            </a:r>
            <a:r>
              <a:rPr lang="en" altLang="zh-TW" sz="800" dirty="0"/>
              <a:t>(x, "R23", 5)==0 || </a:t>
            </a:r>
            <a:r>
              <a:rPr lang="en" altLang="zh-TW" sz="800" dirty="0" err="1"/>
              <a:t>strncmp</a:t>
            </a:r>
            <a:r>
              <a:rPr lang="en" altLang="zh-TW" sz="800" dirty="0"/>
              <a:t>(x, "R24", 5)==0 || </a:t>
            </a:r>
            <a:r>
              <a:rPr lang="en" altLang="zh-TW" sz="800" dirty="0" err="1"/>
              <a:t>strncmp</a:t>
            </a:r>
            <a:r>
              <a:rPr lang="en" altLang="zh-TW" sz="800" dirty="0"/>
              <a:t>(x, "R25", 5)==0 || </a:t>
            </a:r>
            <a:r>
              <a:rPr lang="en" altLang="zh-TW" sz="800" dirty="0" err="1"/>
              <a:t>strncmp</a:t>
            </a:r>
            <a:r>
              <a:rPr lang="en" altLang="zh-TW" sz="800" dirty="0"/>
              <a:t>(x, "R26", 5)==0 || </a:t>
            </a:r>
            <a:r>
              <a:rPr lang="en" altLang="zh-TW" sz="800" dirty="0" err="1"/>
              <a:t>strncmp</a:t>
            </a:r>
            <a:r>
              <a:rPr lang="en" altLang="zh-TW" sz="800" dirty="0"/>
              <a:t>(x, "R27", 5)==0</a:t>
            </a:r>
          </a:p>
          <a:p>
            <a:r>
              <a:rPr lang="en" altLang="zh-TW" sz="800" dirty="0"/>
              <a:t>|| </a:t>
            </a:r>
            <a:r>
              <a:rPr lang="en" altLang="zh-TW" sz="800" dirty="0" err="1"/>
              <a:t>strncmp</a:t>
            </a:r>
            <a:r>
              <a:rPr lang="en" altLang="zh-TW" sz="800" dirty="0"/>
              <a:t>(x, "R28", 5)==0){</a:t>
            </a:r>
          </a:p>
          <a:p>
            <a:r>
              <a:rPr lang="en" altLang="zh-TW" sz="800" dirty="0"/>
              <a:t>value = 1;</a:t>
            </a:r>
          </a:p>
          <a:p>
            <a:r>
              <a:rPr lang="en" altLang="zh-TW" sz="800" dirty="0"/>
              <a:t>}</a:t>
            </a:r>
          </a:p>
          <a:p>
            <a:r>
              <a:rPr lang="en" altLang="zh-TW" sz="800" dirty="0"/>
              <a:t>else if(</a:t>
            </a:r>
            <a:r>
              <a:rPr lang="en" altLang="zh-TW" sz="800" dirty="0" err="1"/>
              <a:t>strncmp</a:t>
            </a:r>
            <a:r>
              <a:rPr lang="en" altLang="zh-TW" sz="800" dirty="0"/>
              <a:t>(x, "O50", 5)==0 || </a:t>
            </a:r>
            <a:r>
              <a:rPr lang="en" altLang="zh-TW" sz="800" dirty="0" err="1"/>
              <a:t>strncmp</a:t>
            </a:r>
            <a:r>
              <a:rPr lang="en" altLang="zh-TW" sz="800" dirty="0"/>
              <a:t>(x, "O51", 5)==0 ||</a:t>
            </a:r>
            <a:r>
              <a:rPr lang="en" altLang="zh-TW" sz="800" dirty="0" err="1"/>
              <a:t>strncmp</a:t>
            </a:r>
            <a:r>
              <a:rPr lang="en" altLang="zh-TW" sz="800" dirty="0"/>
              <a:t>(x, "O52", 5)==0 || </a:t>
            </a:r>
            <a:r>
              <a:rPr lang="en" altLang="zh-TW" sz="800" dirty="0" err="1"/>
              <a:t>strncmp</a:t>
            </a:r>
            <a:r>
              <a:rPr lang="en" altLang="zh-TW" sz="800" dirty="0"/>
              <a:t>(x, "O53", 5)==0 || </a:t>
            </a:r>
            <a:r>
              <a:rPr lang="en" altLang="zh-TW" sz="800" dirty="0" err="1"/>
              <a:t>strncmp</a:t>
            </a:r>
            <a:r>
              <a:rPr lang="en" altLang="zh-TW" sz="800" dirty="0"/>
              <a:t>(x, "O54", 5)==0){</a:t>
            </a:r>
          </a:p>
          <a:p>
            <a:r>
              <a:rPr lang="en" altLang="zh-TW" sz="800" dirty="0"/>
              <a:t>value = 2;</a:t>
            </a:r>
          </a:p>
          <a:p>
            <a:r>
              <a:rPr lang="en" altLang="zh-TW" sz="800" dirty="0"/>
              <a:t>}</a:t>
            </a: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1A703D8E-3C56-E34C-976E-81A4D2FCD7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616" y="1352811"/>
            <a:ext cx="2378979" cy="3108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494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B9FB574E-8435-9341-93B9-76E47CA2E2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236"/>
          <a:stretch/>
        </p:blipFill>
        <p:spPr>
          <a:xfrm>
            <a:off x="1008603" y="1499325"/>
            <a:ext cx="3730765" cy="2609917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49E710E-B9F6-1342-AA06-3CD08D0FFA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5620"/>
          <a:stretch/>
        </p:blipFill>
        <p:spPr>
          <a:xfrm>
            <a:off x="5003889" y="1499325"/>
            <a:ext cx="3419864" cy="2842805"/>
          </a:xfrm>
          <a:prstGeom prst="rect">
            <a:avLst/>
          </a:prstGeom>
        </p:spPr>
      </p:pic>
      <p:sp>
        <p:nvSpPr>
          <p:cNvPr id="5" name="Google Shape;167;p19">
            <a:extLst>
              <a:ext uri="{FF2B5EF4-FFF2-40B4-BE49-F238E27FC236}">
                <a16:creationId xmlns:a16="http://schemas.microsoft.com/office/drawing/2014/main" id="{38634F43-7DF7-714C-B6E0-98437E8F62A7}"/>
              </a:ext>
            </a:extLst>
          </p:cNvPr>
          <p:cNvSpPr txBox="1">
            <a:spLocks/>
          </p:cNvSpPr>
          <p:nvPr/>
        </p:nvSpPr>
        <p:spPr>
          <a:xfrm>
            <a:off x="658399" y="563815"/>
            <a:ext cx="3250504" cy="72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zh-TW" altLang="en-US">
                <a:latin typeface="Heiti TC Medium" pitchFamily="2" charset="-128"/>
                <a:ea typeface="Heiti TC Medium" pitchFamily="2" charset="-128"/>
              </a:rPr>
              <a:t>路線建議</a:t>
            </a:r>
            <a:r>
              <a:rPr lang="en-US" altLang="zh-TW">
                <a:latin typeface="Heiti TC Medium" pitchFamily="2" charset="-128"/>
                <a:ea typeface="Heiti TC Medium" pitchFamily="2" charset="-128"/>
              </a:rPr>
              <a:t>-</a:t>
            </a:r>
            <a:r>
              <a:rPr lang="zh-TW" altLang="en-US">
                <a:latin typeface="Heiti TC Medium" pitchFamily="2" charset="-128"/>
                <a:ea typeface="Heiti TC Medium" pitchFamily="2" charset="-128"/>
              </a:rPr>
              <a:t>程式碼</a:t>
            </a:r>
            <a:endParaRPr lang="zh-TW" altLang="en-US" dirty="0">
              <a:latin typeface="Heiti TC Medium" pitchFamily="2" charset="-128"/>
              <a:ea typeface="Heiti T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263053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7;p19">
            <a:extLst>
              <a:ext uri="{FF2B5EF4-FFF2-40B4-BE49-F238E27FC236}">
                <a16:creationId xmlns:a16="http://schemas.microsoft.com/office/drawing/2014/main" id="{38634F43-7DF7-714C-B6E0-98437E8F62A7}"/>
              </a:ext>
            </a:extLst>
          </p:cNvPr>
          <p:cNvSpPr txBox="1">
            <a:spLocks/>
          </p:cNvSpPr>
          <p:nvPr/>
        </p:nvSpPr>
        <p:spPr>
          <a:xfrm>
            <a:off x="658399" y="563815"/>
            <a:ext cx="3250504" cy="72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zh-TW" altLang="en-US" dirty="0">
                <a:latin typeface="Heiti TC Medium" pitchFamily="2" charset="-128"/>
                <a:ea typeface="Heiti TC Medium" pitchFamily="2" charset="-128"/>
              </a:rPr>
              <a:t>呈現結果</a:t>
            </a:r>
          </a:p>
        </p:txBody>
      </p:sp>
      <p:pic>
        <p:nvPicPr>
          <p:cNvPr id="4" name="55dbdc46-a635-45ab-ab9e-cb4462ae3fd2" descr="55dbdc46-a635-45ab-ab9e-cb4462ae3fd2">
            <a:hlinkClick r:id="" action="ppaction://media"/>
            <a:extLst>
              <a:ext uri="{FF2B5EF4-FFF2-40B4-BE49-F238E27FC236}">
                <a16:creationId xmlns:a16="http://schemas.microsoft.com/office/drawing/2014/main" id="{3430F541-8786-B349-9484-B2519409514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1622086" y="1290231"/>
            <a:ext cx="6101487" cy="3188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051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388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2224675" cy="6637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Heiti TC Medium" pitchFamily="2" charset="-128"/>
                <a:ea typeface="Heiti TC Medium" pitchFamily="2" charset="-128"/>
              </a:rPr>
              <a:t>分工表</a:t>
            </a:r>
            <a:endParaRPr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6" name="Google Shape;135;p14">
            <a:extLst>
              <a:ext uri="{FF2B5EF4-FFF2-40B4-BE49-F238E27FC236}">
                <a16:creationId xmlns:a16="http://schemas.microsoft.com/office/drawing/2014/main" id="{2D1D905F-16CC-104C-93DE-C2A135D6FF01}"/>
              </a:ext>
            </a:extLst>
          </p:cNvPr>
          <p:cNvSpPr txBox="1">
            <a:spLocks/>
          </p:cNvSpPr>
          <p:nvPr/>
        </p:nvSpPr>
        <p:spPr>
          <a:xfrm>
            <a:off x="972596" y="1440493"/>
            <a:ext cx="5002320" cy="2912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914400" indent="-304958">
              <a:lnSpc>
                <a:spcPct val="200000"/>
              </a:lnSpc>
              <a:spcBef>
                <a:spcPts val="1200"/>
              </a:spcBef>
              <a:buSzPct val="100000"/>
              <a:buFont typeface="Calibri"/>
              <a:buChar char="-"/>
            </a:pPr>
            <a:r>
              <a:rPr lang="zh-TW" altLang="en-US" sz="16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價錢查詢（</a:t>
            </a:r>
            <a:r>
              <a:rPr lang="en-GB" altLang="zh-TW" sz="16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 </a:t>
            </a:r>
            <a:r>
              <a:rPr lang="en-GB" altLang="zh-TW" sz="16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蔡景煒</a:t>
            </a:r>
            <a:r>
              <a:rPr lang="en-GB" altLang="zh-TW" sz="16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 </a:t>
            </a:r>
            <a:r>
              <a:rPr lang="zh-TW" altLang="en-US" sz="16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）</a:t>
            </a:r>
          </a:p>
          <a:p>
            <a:pPr marL="914400" indent="-304958">
              <a:lnSpc>
                <a:spcPct val="200000"/>
              </a:lnSpc>
              <a:buSzPct val="100000"/>
              <a:buFont typeface="Calibri"/>
              <a:buChar char="-"/>
            </a:pPr>
            <a:r>
              <a:rPr lang="zh-TW" altLang="en-US" sz="16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路線建議（林若怡）</a:t>
            </a:r>
          </a:p>
          <a:p>
            <a:pPr marL="914400" indent="-304958">
              <a:lnSpc>
                <a:spcPct val="200000"/>
              </a:lnSpc>
              <a:buSzPct val="100000"/>
              <a:buFont typeface="Calibri"/>
              <a:buChar char="-"/>
            </a:pPr>
            <a:r>
              <a:rPr lang="zh-TW" altLang="en-US" sz="16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預估時間（</a:t>
            </a:r>
            <a:r>
              <a:rPr lang="en-GB" altLang="zh-TW" sz="16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 </a:t>
            </a:r>
            <a:r>
              <a:rPr lang="en-GB" altLang="zh-TW" sz="16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蘇家雋</a:t>
            </a:r>
            <a:r>
              <a:rPr lang="en-GB" altLang="zh-TW" sz="16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 </a:t>
            </a:r>
            <a:r>
              <a:rPr lang="zh-TW" altLang="en-US" sz="16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）</a:t>
            </a:r>
            <a:endParaRPr lang="en-US" altLang="zh-TW" sz="160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914400" indent="-304958">
              <a:lnSpc>
                <a:spcPct val="200000"/>
              </a:lnSpc>
              <a:buSzPct val="100000"/>
              <a:buFont typeface="Calibri"/>
              <a:buChar char="-"/>
            </a:pPr>
            <a:r>
              <a:rPr lang="zh-TW" altLang="en-US" sz="16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使用者介面設計（</a:t>
            </a:r>
            <a:r>
              <a:rPr lang="en-GB" altLang="zh-TW" sz="16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吳姿妤</a:t>
            </a:r>
            <a:r>
              <a:rPr lang="en-GB" altLang="zh-TW" sz="16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 </a:t>
            </a:r>
            <a:r>
              <a:rPr lang="zh-TW" altLang="en-US" sz="16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）</a:t>
            </a:r>
            <a:endParaRPr lang="en-US" altLang="zh-TW" sz="160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914400" indent="-304958">
              <a:lnSpc>
                <a:spcPct val="200000"/>
              </a:lnSpc>
              <a:buSzPct val="100000"/>
              <a:buFont typeface="Calibri"/>
              <a:buChar char="-"/>
            </a:pPr>
            <a:r>
              <a:rPr lang="zh-TW" altLang="en-US" sz="16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系統整合（</a:t>
            </a:r>
            <a:r>
              <a:rPr lang="en-GB" altLang="zh-TW" sz="16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 </a:t>
            </a:r>
            <a:r>
              <a:rPr lang="en-GB" altLang="zh-TW" sz="16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沈品吟</a:t>
            </a:r>
            <a:r>
              <a:rPr lang="en-GB" altLang="zh-TW" sz="16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 </a:t>
            </a:r>
            <a:r>
              <a:rPr lang="zh-TW" altLang="en-US" sz="16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2709116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C50A1D0-E0F7-1546-A918-AEB5603DE2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0055" y="2097199"/>
            <a:ext cx="3003889" cy="949102"/>
          </a:xfrm>
        </p:spPr>
        <p:txBody>
          <a:bodyPr>
            <a:normAutofit fontScale="92500" lnSpcReduction="10000"/>
          </a:bodyPr>
          <a:lstStyle/>
          <a:p>
            <a:pPr marL="146050" indent="0" algn="ctr">
              <a:buNone/>
            </a:pPr>
            <a:r>
              <a:rPr kumimoji="1" lang="en-US" altLang="zh-TW" sz="4800" b="1" dirty="0">
                <a:solidFill>
                  <a:schemeClr val="bg1"/>
                </a:solidFill>
                <a:latin typeface="Heiti TC Light" panose="02000000000000000000" pitchFamily="2" charset="-128"/>
                <a:ea typeface="Heiti TC Light" panose="02000000000000000000" pitchFamily="2" charset="-128"/>
              </a:rPr>
              <a:t>End</a:t>
            </a:r>
            <a:endParaRPr kumimoji="1" lang="zh-TW" altLang="en-US" sz="4800" b="1" dirty="0">
              <a:solidFill>
                <a:schemeClr val="bg1"/>
              </a:solidFill>
              <a:latin typeface="HEITI TC LIGHT" panose="02000000000000000000" pitchFamily="2" charset="-128"/>
              <a:ea typeface="HEITI TC LIGHT" panose="02000000000000000000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821738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5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Heiti TC Medium" pitchFamily="2" charset="-128"/>
                <a:ea typeface="Heiti TC Medium" pitchFamily="2" charset="-128"/>
              </a:rPr>
              <a:t>主題發想</a:t>
            </a:r>
            <a:endParaRPr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42" name="Google Shape;142;p15"/>
          <p:cNvSpPr txBox="1">
            <a:spLocks noGrp="1"/>
          </p:cNvSpPr>
          <p:nvPr>
            <p:ph type="body" idx="1"/>
          </p:nvPr>
        </p:nvSpPr>
        <p:spPr>
          <a:xfrm>
            <a:off x="819150" y="1696364"/>
            <a:ext cx="7505700" cy="140382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捷運對淡江的學生來說搭捷運通勤</a:t>
            </a:r>
            <a:r>
              <a:rPr lang="en-GB" altLang="zh-TW" sz="14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是常見的</a:t>
            </a:r>
            <a:r>
              <a:rPr lang="zh-TW" altLang="en-US" sz="14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上課</a:t>
            </a:r>
            <a:r>
              <a:rPr lang="en-GB" sz="14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方式</a:t>
            </a:r>
            <a:endParaRPr lang="en-GB" sz="140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4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想要做一個能夠幫助到大家的東西</a:t>
            </a:r>
            <a:endParaRPr lang="en-GB" sz="140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51465846-AFC4-F24A-A4A6-78469EA334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2254" y="3187651"/>
            <a:ext cx="4062596" cy="140382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8B72E2D-321D-E945-972D-322A95D19083}"/>
              </a:ext>
            </a:extLst>
          </p:cNvPr>
          <p:cNvSpPr txBox="1"/>
          <p:nvPr/>
        </p:nvSpPr>
        <p:spPr>
          <a:xfrm rot="438904">
            <a:off x="6745266" y="3209585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TW" altLang="en-US" dirty="0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5" name="雲朵形圖說文字 4">
            <a:extLst>
              <a:ext uri="{FF2B5EF4-FFF2-40B4-BE49-F238E27FC236}">
                <a16:creationId xmlns:a16="http://schemas.microsoft.com/office/drawing/2014/main" id="{351BA6F7-8933-7140-AE7D-7B9149E7B26B}"/>
              </a:ext>
            </a:extLst>
          </p:cNvPr>
          <p:cNvSpPr/>
          <p:nvPr/>
        </p:nvSpPr>
        <p:spPr>
          <a:xfrm>
            <a:off x="2636729" y="2878089"/>
            <a:ext cx="2442575" cy="970767"/>
          </a:xfrm>
          <a:prstGeom prst="cloudCallout">
            <a:avLst>
              <a:gd name="adj1" fmla="val 40990"/>
              <a:gd name="adj2" fmla="val 59919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TW" altLang="en-US" sz="1200" dirty="0">
                <a:solidFill>
                  <a:schemeClr val="accent6">
                    <a:lumMod val="75000"/>
                  </a:schemeClr>
                </a:solidFill>
                <a:latin typeface="Heiti TC Light" panose="02000000000000000000" pitchFamily="2" charset="-128"/>
                <a:ea typeface="Heiti TC Light" panose="02000000000000000000" pitchFamily="2" charset="-128"/>
              </a:rPr>
              <a:t>因此聯想到有做有關捷運站查詢的專案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Heiti TC Medium" pitchFamily="2" charset="-128"/>
                <a:ea typeface="Heiti TC Medium" pitchFamily="2" charset="-128"/>
              </a:rPr>
              <a:t>為什麼要做這個？我們有什麼不同之處</a:t>
            </a:r>
            <a:r>
              <a:rPr lang="en-GB" dirty="0">
                <a:latin typeface="Heiti TC Medium" pitchFamily="2" charset="-128"/>
                <a:ea typeface="Heiti TC Medium" pitchFamily="2" charset="-128"/>
              </a:rPr>
              <a:t>？</a:t>
            </a:r>
            <a:endParaRPr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48" name="Google Shape;148;p16"/>
          <p:cNvSpPr txBox="1">
            <a:spLocks noGrp="1"/>
          </p:cNvSpPr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不用網路能夠方便查詢所需要的資訊</a:t>
            </a:r>
            <a:endParaRPr dirty="0"/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/>
              <a:t>不需要看複雜的捷運路線圖</a:t>
            </a:r>
            <a:endParaRPr dirty="0"/>
          </a:p>
          <a:p>
            <a:pPr marL="285750" lvl="0" indent="-285750" algn="l" rtl="0">
              <a:lnSpc>
                <a:spcPct val="2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TW" altLang="en-US" dirty="0"/>
              <a:t>輸入起點終點就能了解搭乘路線以及時間價錢等等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4278943" cy="6199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>
                <a:latin typeface="Heiti TC Medium" pitchFamily="2" charset="-128"/>
                <a:ea typeface="Heiti TC Medium" pitchFamily="2" charset="-128"/>
              </a:rPr>
              <a:t>系統功能</a:t>
            </a:r>
            <a:endParaRPr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35" name="Google Shape;135;p14"/>
          <p:cNvSpPr txBox="1">
            <a:spLocks noGrp="1"/>
          </p:cNvSpPr>
          <p:nvPr>
            <p:ph type="body" idx="1"/>
          </p:nvPr>
        </p:nvSpPr>
        <p:spPr>
          <a:xfrm>
            <a:off x="233557" y="1553227"/>
            <a:ext cx="4695435" cy="269935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914400" lvl="0" indent="-304958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ct val="100000"/>
              <a:buChar char="-"/>
            </a:pPr>
            <a:r>
              <a:rPr lang="en-GB" sz="14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價錢查詢</a:t>
            </a:r>
            <a:endParaRPr sz="140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1371600" lvl="1" indent="-2932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0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按照不同年齡</a:t>
            </a:r>
            <a:r>
              <a:rPr lang="en-GB" sz="10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/</a:t>
            </a:r>
            <a:r>
              <a:rPr lang="en-GB" sz="10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階段查詢起點到終點所需要的金額</a:t>
            </a:r>
            <a:endParaRPr sz="100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914400" lvl="0" indent="-30495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4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路線建議</a:t>
            </a:r>
            <a:endParaRPr sz="140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1371600" lvl="1" indent="-2932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0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以所需時間進行排序，將不同乘搭方式的結果表示出來</a:t>
            </a:r>
            <a:endParaRPr sz="100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1371600" lvl="1" indent="-2932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0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可提供最短路線，或是需時最短，又或是轉乘次數最少</a:t>
            </a:r>
            <a:endParaRPr sz="100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914400" lvl="0" indent="-304958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4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預估時間</a:t>
            </a:r>
            <a:endParaRPr sz="140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1371600" lvl="1" indent="-293211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-GB" sz="10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在不同的路線建議中，顯示預計所需的最少時間</a:t>
            </a:r>
            <a:r>
              <a:rPr lang="en-GB" sz="10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(</a:t>
            </a:r>
            <a:r>
              <a:rPr lang="en-GB" sz="10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不包含待車時間以及轉乘等待時間</a:t>
            </a:r>
            <a:r>
              <a:rPr lang="en-GB" sz="100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)</a:t>
            </a:r>
            <a:endParaRPr sz="100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389637F-0D9C-A348-BCC3-229695979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5880" y="1461628"/>
            <a:ext cx="3167948" cy="252477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2663086" cy="6458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Heiti TC Medium" pitchFamily="2" charset="-128"/>
                <a:ea typeface="Heiti TC Medium" pitchFamily="2" charset="-128"/>
              </a:rPr>
              <a:t>呈現結果</a:t>
            </a:r>
            <a:endParaRPr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819150" y="1849900"/>
            <a:ext cx="3020077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Input:</a:t>
            </a:r>
          </a:p>
          <a:p>
            <a:pPr marL="628650" lvl="1" indent="-171450"/>
            <a:r>
              <a:rPr lang="en-US" sz="1400" dirty="0"/>
              <a:t>Starting point</a:t>
            </a:r>
          </a:p>
          <a:p>
            <a:pPr marL="628650" lvl="1" indent="-171450"/>
            <a:r>
              <a:rPr lang="en-US" sz="1400" dirty="0"/>
              <a:t>Destination</a:t>
            </a:r>
          </a:p>
          <a:p>
            <a:pPr marL="628650" lvl="1" indent="-171450"/>
            <a:r>
              <a:rPr lang="en-US" sz="1400" dirty="0"/>
              <a:t>Identity(Adult, Child, Elder)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/>
              <a:t>Output:</a:t>
            </a:r>
          </a:p>
          <a:p>
            <a:pPr marL="628650" lvl="1" indent="-171450"/>
            <a:r>
              <a:rPr lang="en-US" sz="1400" dirty="0"/>
              <a:t>Price</a:t>
            </a:r>
          </a:p>
          <a:p>
            <a:pPr marL="628650" lvl="1" indent="-171450"/>
            <a:r>
              <a:rPr lang="en-US" sz="1400" dirty="0"/>
              <a:t>Travel time</a:t>
            </a:r>
          </a:p>
          <a:p>
            <a:pPr marL="628650" lvl="1" indent="-171450"/>
            <a:r>
              <a:rPr lang="en-US" sz="1400" dirty="0"/>
              <a:t>Route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368FABB-8817-6A41-8D5F-E1F40B2D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6288" y="1694275"/>
            <a:ext cx="3707531" cy="251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207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>
            <a:spLocks noGrp="1"/>
          </p:cNvSpPr>
          <p:nvPr>
            <p:ph type="title"/>
          </p:nvPr>
        </p:nvSpPr>
        <p:spPr>
          <a:xfrm>
            <a:off x="819150" y="750881"/>
            <a:ext cx="4019180" cy="7326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Heiti TC Medium" pitchFamily="2" charset="-128"/>
                <a:ea typeface="Heiti TC Medium" pitchFamily="2" charset="-128"/>
              </a:rPr>
              <a:t>價錢與時間查詢-流程</a:t>
            </a:r>
            <a:endParaRPr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54" name="Google Shape;154;p17"/>
          <p:cNvSpPr txBox="1">
            <a:spLocks noGrp="1"/>
          </p:cNvSpPr>
          <p:nvPr>
            <p:ph type="body" idx="1"/>
          </p:nvPr>
        </p:nvSpPr>
        <p:spPr>
          <a:xfrm>
            <a:off x="819149" y="1483559"/>
            <a:ext cx="3752852" cy="23243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價錢查詢</a:t>
            </a:r>
            <a:endParaRPr lang="en-GB" sz="150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50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下載捷運公司提供最新的票價資料</a:t>
            </a:r>
            <a:r>
              <a:rPr lang="en-GB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(csv)</a:t>
            </a:r>
            <a:endParaRPr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利用讀檔的方式來讀取其資料</a:t>
            </a:r>
            <a:endParaRPr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再進行查詢起始地點與目標地點</a:t>
            </a:r>
            <a:endParaRPr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285750" lvl="0" indent="-285750" algn="l" rtl="0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最後顯示依不同身份計算所需的價錢</a:t>
            </a:r>
            <a:endParaRPr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</p:txBody>
      </p:sp>
      <p:pic>
        <p:nvPicPr>
          <p:cNvPr id="155" name="Google Shape;155;p17"/>
          <p:cNvPicPr preferRelativeResize="0"/>
          <p:nvPr/>
        </p:nvPicPr>
        <p:blipFill rotWithShape="1">
          <a:blip r:embed="rId3">
            <a:alphaModFix/>
          </a:blip>
          <a:srcRect b="50189"/>
          <a:stretch/>
        </p:blipFill>
        <p:spPr>
          <a:xfrm>
            <a:off x="1074345" y="3609837"/>
            <a:ext cx="2401627" cy="99704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154;p17">
            <a:extLst>
              <a:ext uri="{FF2B5EF4-FFF2-40B4-BE49-F238E27FC236}">
                <a16:creationId xmlns:a16="http://schemas.microsoft.com/office/drawing/2014/main" id="{C21620E8-C5F3-BE48-B7B4-E3E8AA995E4E}"/>
              </a:ext>
            </a:extLst>
          </p:cNvPr>
          <p:cNvSpPr txBox="1">
            <a:spLocks/>
          </p:cNvSpPr>
          <p:nvPr/>
        </p:nvSpPr>
        <p:spPr>
          <a:xfrm>
            <a:off x="4754808" y="1483559"/>
            <a:ext cx="3752852" cy="1263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 b="0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>
              <a:buFont typeface="Calibri"/>
              <a:buNone/>
            </a:pPr>
            <a:r>
              <a:rPr lang="zh-TW" altLang="en-US" sz="1500" dirty="0"/>
              <a:t>搭車時間查詢</a:t>
            </a:r>
            <a:endParaRPr lang="en-GB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zh-TW" altLang="en-US" dirty="0"/>
              <a:t>利用讀檔的方式來讀取其資料</a:t>
            </a:r>
            <a:r>
              <a:rPr lang="en-US" altLang="zh-TW" dirty="0"/>
              <a:t>(txt)</a:t>
            </a:r>
            <a:endParaRPr lang="zh-TW" altLang="en-US" dirty="0"/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altLang="zh-TW" dirty="0"/>
              <a:t>.txt</a:t>
            </a:r>
            <a:r>
              <a:rPr lang="zh-TW" altLang="en-US" dirty="0"/>
              <a:t>的呈現方式：</a:t>
            </a:r>
            <a:r>
              <a:rPr lang="en-US" altLang="zh-TW" b="1" i="1" dirty="0"/>
              <a:t>{key: value, key: value}</a:t>
            </a:r>
            <a:endParaRPr lang="zh-TW" altLang="en-US" b="1" i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76E407-1703-564E-B06F-4B4158EBEA5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7390"/>
          <a:stretch/>
        </p:blipFill>
        <p:spPr>
          <a:xfrm>
            <a:off x="4754808" y="3456956"/>
            <a:ext cx="3657600" cy="11499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7;p19">
            <a:extLst>
              <a:ext uri="{FF2B5EF4-FFF2-40B4-BE49-F238E27FC236}">
                <a16:creationId xmlns:a16="http://schemas.microsoft.com/office/drawing/2014/main" id="{38634F43-7DF7-714C-B6E0-98437E8F62A7}"/>
              </a:ext>
            </a:extLst>
          </p:cNvPr>
          <p:cNvSpPr txBox="1">
            <a:spLocks/>
          </p:cNvSpPr>
          <p:nvPr/>
        </p:nvSpPr>
        <p:spPr>
          <a:xfrm>
            <a:off x="658399" y="563815"/>
            <a:ext cx="3250504" cy="72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zh-TW" altLang="en-US" dirty="0">
                <a:latin typeface="Heiti TC Medium" pitchFamily="2" charset="-128"/>
                <a:ea typeface="Heiti TC Medium" pitchFamily="2" charset="-128"/>
              </a:rPr>
              <a:t>金額查詢</a:t>
            </a:r>
            <a:r>
              <a:rPr lang="en-US" altLang="zh-TW" dirty="0">
                <a:latin typeface="Heiti TC Medium" pitchFamily="2" charset="-128"/>
                <a:ea typeface="Heiti TC Medium" pitchFamily="2" charset="-128"/>
              </a:rPr>
              <a:t>-</a:t>
            </a:r>
            <a:r>
              <a:rPr lang="zh-TW" altLang="en-US" dirty="0">
                <a:latin typeface="Heiti TC Medium" pitchFamily="2" charset="-128"/>
                <a:ea typeface="Heiti TC Medium" pitchFamily="2" charset="-128"/>
              </a:rPr>
              <a:t>程式碼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B6689F73-23DC-6543-B3C0-55857A9B79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903" y="939452"/>
            <a:ext cx="4638640" cy="384079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23DE4AF4-4627-7742-BF83-108D8FD80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7362" y="2185637"/>
            <a:ext cx="2132555" cy="259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426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67;p19">
            <a:extLst>
              <a:ext uri="{FF2B5EF4-FFF2-40B4-BE49-F238E27FC236}">
                <a16:creationId xmlns:a16="http://schemas.microsoft.com/office/drawing/2014/main" id="{38634F43-7DF7-714C-B6E0-98437E8F62A7}"/>
              </a:ext>
            </a:extLst>
          </p:cNvPr>
          <p:cNvSpPr txBox="1">
            <a:spLocks/>
          </p:cNvSpPr>
          <p:nvPr/>
        </p:nvSpPr>
        <p:spPr>
          <a:xfrm>
            <a:off x="658399" y="563815"/>
            <a:ext cx="3250504" cy="726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unito"/>
              <a:buNone/>
              <a:defRPr sz="30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r>
              <a:rPr lang="zh-TW" altLang="en-US" dirty="0">
                <a:latin typeface="Heiti TC Medium" pitchFamily="2" charset="-128"/>
                <a:ea typeface="Heiti TC Medium" pitchFamily="2" charset="-128"/>
              </a:rPr>
              <a:t>時間查詢</a:t>
            </a:r>
            <a:r>
              <a:rPr lang="en-US" altLang="zh-TW" dirty="0">
                <a:latin typeface="Heiti TC Medium" pitchFamily="2" charset="-128"/>
                <a:ea typeface="Heiti TC Medium" pitchFamily="2" charset="-128"/>
              </a:rPr>
              <a:t>-</a:t>
            </a:r>
            <a:r>
              <a:rPr lang="zh-TW" altLang="en-US" dirty="0">
                <a:latin typeface="Heiti TC Medium" pitchFamily="2" charset="-128"/>
                <a:ea typeface="Heiti TC Medium" pitchFamily="2" charset="-128"/>
              </a:rPr>
              <a:t>程式碼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E48CF21-645D-1E4C-9053-82F4BA7CD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4337" y="1290231"/>
            <a:ext cx="5969131" cy="3458053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0A6F4EBB-454A-9A4B-966D-8213A0B0D8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0992" y="2922423"/>
            <a:ext cx="3524597" cy="145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90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>
            <a:spLocks noGrp="1"/>
          </p:cNvSpPr>
          <p:nvPr>
            <p:ph type="title"/>
          </p:nvPr>
        </p:nvSpPr>
        <p:spPr>
          <a:xfrm>
            <a:off x="819150" y="845600"/>
            <a:ext cx="3636810" cy="72641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 err="1">
                <a:latin typeface="Heiti TC Medium" pitchFamily="2" charset="-128"/>
                <a:ea typeface="Heiti TC Medium" pitchFamily="2" charset="-128"/>
              </a:rPr>
              <a:t>路線建議-方法介紹</a:t>
            </a:r>
            <a:endParaRPr dirty="0">
              <a:latin typeface="Heiti TC Medium" pitchFamily="2" charset="-128"/>
              <a:ea typeface="Heiti TC Medium" pitchFamily="2" charset="-128"/>
            </a:endParaRPr>
          </a:p>
        </p:txBody>
      </p:sp>
      <p:sp>
        <p:nvSpPr>
          <p:cNvPr id="168" name="Google Shape;168;p19"/>
          <p:cNvSpPr txBox="1">
            <a:spLocks noGrp="1"/>
          </p:cNvSpPr>
          <p:nvPr>
            <p:ph type="body" idx="1"/>
          </p:nvPr>
        </p:nvSpPr>
        <p:spPr>
          <a:xfrm>
            <a:off x="717288" y="1572016"/>
            <a:ext cx="3840533" cy="3250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n-GB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利用Dijkstra</a:t>
            </a:r>
            <a:r>
              <a:rPr lang="en-GB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 Algorithm </a:t>
            </a:r>
            <a:r>
              <a:rPr lang="en-GB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尋找最佳的路徑</a:t>
            </a:r>
            <a:endParaRPr lang="en-GB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endParaRPr dirty="0">
              <a:solidFill>
                <a:srgbClr val="FF0000"/>
              </a:solidFill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488950" lvl="0" indent="-342900">
              <a:lnSpc>
                <a:spcPct val="200000"/>
              </a:lnSpc>
              <a:buFont typeface="Wingdings" pitchFamily="2" charset="2"/>
              <a:buAutoNum type="circleNumWdWhitePlain"/>
            </a:pPr>
            <a:r>
              <a:rPr lang="zh-TW" altLang="en-US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用</a:t>
            </a:r>
            <a:r>
              <a:rPr lang="en-US" altLang="zh-TW" sz="105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Gragh</a:t>
            </a:r>
            <a:r>
              <a:rPr lang="en-US" altLang="zh-TW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(</a:t>
            </a:r>
            <a:r>
              <a:rPr lang="zh-TW" altLang="en-US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二維陣列</a:t>
            </a:r>
            <a:r>
              <a:rPr lang="en-US" altLang="zh-TW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)</a:t>
            </a:r>
            <a:r>
              <a:rPr lang="zh-TW" altLang="en-US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來儲存頂點之間邊的關係</a:t>
            </a:r>
            <a:endParaRPr lang="en-US" altLang="zh-TW" sz="105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488950" lvl="0" indent="-342900">
              <a:lnSpc>
                <a:spcPct val="200000"/>
              </a:lnSpc>
              <a:buFont typeface="Wingdings" pitchFamily="2" charset="2"/>
              <a:buAutoNum type="circleNumWdWhitePlain"/>
            </a:pPr>
            <a:r>
              <a:rPr lang="zh-TW" altLang="en-US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首先先找出 </a:t>
            </a:r>
            <a:r>
              <a:rPr lang="en" altLang="zh-TW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dis </a:t>
            </a:r>
            <a:r>
              <a:rPr lang="zh-TW" altLang="en-US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陣列中離 </a:t>
            </a:r>
            <a:r>
              <a:rPr lang="en-US" altLang="zh-TW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1 </a:t>
            </a:r>
            <a:r>
              <a:rPr lang="zh-TW" altLang="en-US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號頂點最近的頂點是 </a:t>
            </a:r>
            <a:r>
              <a:rPr lang="en-US" altLang="zh-TW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2 </a:t>
            </a:r>
            <a:r>
              <a:rPr lang="zh-TW" altLang="en-US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號頂點，距離為 </a:t>
            </a:r>
            <a:r>
              <a:rPr lang="en-US" altLang="zh-TW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7 </a:t>
            </a:r>
            <a:r>
              <a:rPr lang="zh-TW" altLang="en-US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。所以我們就把 </a:t>
            </a:r>
            <a:r>
              <a:rPr lang="en" altLang="zh-TW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dis[2] </a:t>
            </a:r>
            <a:r>
              <a:rPr lang="zh-TW" altLang="en-US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的值確定為</a:t>
            </a:r>
            <a:r>
              <a:rPr lang="en-US" altLang="zh-TW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7</a:t>
            </a:r>
            <a:r>
              <a:rPr lang="zh-TW" altLang="en-US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，代表之後都不會改變。</a:t>
            </a:r>
            <a:endParaRPr lang="en-US" altLang="zh-TW" sz="105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488950" lvl="0" indent="-342900">
              <a:lnSpc>
                <a:spcPct val="200000"/>
              </a:lnSpc>
              <a:buFont typeface="Wingdings" pitchFamily="2" charset="2"/>
              <a:buAutoNum type="circleNumWdWhitePlain"/>
            </a:pPr>
            <a:r>
              <a:rPr lang="zh-TW" altLang="en-US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接下來從 </a:t>
            </a:r>
            <a:r>
              <a:rPr lang="en-US" altLang="zh-TW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2 </a:t>
            </a:r>
            <a:r>
              <a:rPr lang="zh-TW" altLang="en-US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號延伸，</a:t>
            </a:r>
            <a:r>
              <a:rPr lang="en-US" altLang="zh-TW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2 </a:t>
            </a:r>
            <a:r>
              <a:rPr lang="zh-TW" altLang="en-US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號可以走到 </a:t>
            </a:r>
            <a:r>
              <a:rPr lang="en-US" altLang="zh-TW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3 </a:t>
            </a:r>
            <a:r>
              <a:rPr lang="zh-TW" altLang="en-US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號和 </a:t>
            </a:r>
            <a:r>
              <a:rPr lang="en-US" altLang="zh-TW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4 </a:t>
            </a:r>
            <a:r>
              <a:rPr lang="zh-TW" altLang="en-US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號。</a:t>
            </a:r>
            <a:endParaRPr lang="en-US" altLang="zh-TW" sz="105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  <a:p>
            <a:pPr marL="488950" lvl="0" indent="-342900">
              <a:lnSpc>
                <a:spcPct val="200000"/>
              </a:lnSpc>
              <a:buFont typeface="Wingdings" pitchFamily="2" charset="2"/>
              <a:buAutoNum type="circleNumWdWhitePlain"/>
            </a:pPr>
            <a:r>
              <a:rPr lang="en-US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從２號走到３號距離為7+10，然而直接從１號走到３號有比較短的距離為９，因此dis[3] = 9</a:t>
            </a:r>
          </a:p>
          <a:p>
            <a:pPr marL="488950" lvl="0" indent="-342900">
              <a:lnSpc>
                <a:spcPct val="200000"/>
              </a:lnSpc>
              <a:buFont typeface="Wingdings" pitchFamily="2" charset="2"/>
              <a:buAutoNum type="circleNumWdWhitePlain"/>
            </a:pPr>
            <a:r>
              <a:rPr lang="en-US" sz="1050" dirty="0">
                <a:latin typeface="Heiti TC Light" panose="02000000000000000000" pitchFamily="2" charset="-128"/>
                <a:ea typeface="Heiti TC Light" panose="02000000000000000000" pitchFamily="2" charset="-128"/>
              </a:rPr>
              <a:t>…</a:t>
            </a:r>
            <a:r>
              <a:rPr lang="en-US" sz="1050" dirty="0" err="1">
                <a:latin typeface="Heiti TC Light" panose="02000000000000000000" pitchFamily="2" charset="-128"/>
                <a:ea typeface="Heiti TC Light" panose="02000000000000000000" pitchFamily="2" charset="-128"/>
              </a:rPr>
              <a:t>以此類推，直到所有的節點都被拜訪過一次</a:t>
            </a:r>
            <a:endParaRPr sz="1050" dirty="0">
              <a:latin typeface="Heiti TC Light" panose="02000000000000000000" pitchFamily="2" charset="-128"/>
              <a:ea typeface="Heiti TC Light" panose="02000000000000000000" pitchFamily="2" charset="-128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A75E5815-FFF8-8B40-90D9-7B6B02C77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7917" y="2416763"/>
            <a:ext cx="2630207" cy="207058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F3C1536-7B26-C841-A3E8-ABF6DF114D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042" y="845600"/>
            <a:ext cx="1865334" cy="157052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571</Words>
  <Application>Microsoft Macintosh PowerPoint</Application>
  <PresentationFormat>如螢幕大小 (16:9)</PresentationFormat>
  <Paragraphs>92</Paragraphs>
  <Slides>14</Slides>
  <Notes>13</Notes>
  <HiddenSlides>0</HiddenSlides>
  <MMClips>1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3" baseType="lpstr">
      <vt:lpstr>Calibri</vt:lpstr>
      <vt:lpstr>Heiti TC Medium</vt:lpstr>
      <vt:lpstr>Heiti TC Medium</vt:lpstr>
      <vt:lpstr>Heiti TC Light</vt:lpstr>
      <vt:lpstr>Wingdings</vt:lpstr>
      <vt:lpstr>Arial</vt:lpstr>
      <vt:lpstr>Nunito</vt:lpstr>
      <vt:lpstr>Heiti TC Light</vt:lpstr>
      <vt:lpstr>Shift</vt:lpstr>
      <vt:lpstr>捷運路線查詢系統</vt:lpstr>
      <vt:lpstr>主題發想</vt:lpstr>
      <vt:lpstr>為什麼要做這個？我們有什麼不同之處？</vt:lpstr>
      <vt:lpstr>系統功能</vt:lpstr>
      <vt:lpstr>呈現結果</vt:lpstr>
      <vt:lpstr>價錢與時間查詢-流程</vt:lpstr>
      <vt:lpstr>PowerPoint 簡報</vt:lpstr>
      <vt:lpstr>PowerPoint 簡報</vt:lpstr>
      <vt:lpstr>路線建議-方法介紹</vt:lpstr>
      <vt:lpstr>路線建議-程式碼</vt:lpstr>
      <vt:lpstr>PowerPoint 簡報</vt:lpstr>
      <vt:lpstr>PowerPoint 簡報</vt:lpstr>
      <vt:lpstr>分工表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進階C語言應用</dc:title>
  <cp:lastModifiedBy>ruoyi552@gmail.com</cp:lastModifiedBy>
  <cp:revision>7</cp:revision>
  <dcterms:modified xsi:type="dcterms:W3CDTF">2022-01-05T03:02:08Z</dcterms:modified>
</cp:coreProperties>
</file>