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18"/>
  </p:notesMasterIdLst>
  <p:sldIdLst>
    <p:sldId id="256" r:id="rId3"/>
    <p:sldId id="275" r:id="rId4"/>
    <p:sldId id="276" r:id="rId5"/>
    <p:sldId id="274" r:id="rId6"/>
    <p:sldId id="264" r:id="rId7"/>
    <p:sldId id="265" r:id="rId8"/>
    <p:sldId id="266" r:id="rId9"/>
    <p:sldId id="267" r:id="rId10"/>
    <p:sldId id="268" r:id="rId11"/>
    <p:sldId id="272" r:id="rId12"/>
    <p:sldId id="269" r:id="rId13"/>
    <p:sldId id="270" r:id="rId14"/>
    <p:sldId id="271" r:id="rId15"/>
    <p:sldId id="261" r:id="rId16"/>
    <p:sldId id="27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6" autoAdjust="0"/>
    <p:restoredTop sz="94660"/>
  </p:normalViewPr>
  <p:slideViewPr>
    <p:cSldViewPr snapToGrid="0">
      <p:cViewPr varScale="1">
        <p:scale>
          <a:sx n="113" d="100"/>
          <a:sy n="113" d="100"/>
        </p:scale>
        <p:origin x="115"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25400B-9D1B-4CCD-8E18-3A312AFA5B5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23821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089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A5AC14-F0D4-4B13-A70C-2AAFBE26F5EF}"/>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6364D82-CEC2-4CE0-8F44-9F2A383C4E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E326079-36D9-4239-A0C3-22AFF6754113}"/>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5" name="頁尾版面配置區 4">
            <a:extLst>
              <a:ext uri="{FF2B5EF4-FFF2-40B4-BE49-F238E27FC236}">
                <a16:creationId xmlns:a16="http://schemas.microsoft.com/office/drawing/2014/main" id="{865636EC-60DE-4518-A79F-9A9FCABF8A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B8C4FA-CD0B-449F-B0B2-F5D524A6F993}"/>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2376567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F753E4-74DF-423A-9F03-90A2F462B46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C1F197F-C22B-4325-9684-C812177F74A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BB1AEFE-6A07-43D5-A761-9A6760A8FC78}"/>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5" name="頁尾版面配置區 4">
            <a:extLst>
              <a:ext uri="{FF2B5EF4-FFF2-40B4-BE49-F238E27FC236}">
                <a16:creationId xmlns:a16="http://schemas.microsoft.com/office/drawing/2014/main" id="{A90D9ED4-79ED-472C-AD69-DE670B2A06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8B79AF4-EADD-4B88-A666-9DD7AF438B44}"/>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2338051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4D21BF-F23D-4EE9-9440-7D898ABD3EF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F94F7076-EBCD-47CA-A7EE-FAB780B64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1F4808E-EEA4-4E9F-B673-B8E1220F598F}"/>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5" name="頁尾版面配置區 4">
            <a:extLst>
              <a:ext uri="{FF2B5EF4-FFF2-40B4-BE49-F238E27FC236}">
                <a16:creationId xmlns:a16="http://schemas.microsoft.com/office/drawing/2014/main" id="{EA16F7CF-0B9F-4733-86D4-94E1F31ABD6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45FC27D-C120-4285-B931-1A6C9DE59792}"/>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392781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CA511E-4170-4A62-A7D4-926BAAEF5A9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5AAF238-70A0-4605-958A-F1E718BD4F7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2E73DC7-1F45-4D95-AFF4-F37029B6BC7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18FD826-00BB-4BD1-BA49-EF566438248A}"/>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6" name="頁尾版面配置區 5">
            <a:extLst>
              <a:ext uri="{FF2B5EF4-FFF2-40B4-BE49-F238E27FC236}">
                <a16:creationId xmlns:a16="http://schemas.microsoft.com/office/drawing/2014/main" id="{11C9CF8A-0E85-408A-B5AF-0BE8830EAAB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86FB08A-D6E9-4B70-93CD-3F44714C45AE}"/>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1428423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649EE5-EBAE-4335-B598-D26DC179D04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DDF9FADA-4B9A-46C0-8E8D-741DFE7AEF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4BC4CA41-11A1-4D23-AC48-8CFA85C7B55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F6FB59F-07C4-46D8-97A8-24782F5617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DD65A16F-6856-4C47-9B18-5B3C957AF9D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116E8FC-A55C-4E55-AEDB-6F53A259619D}"/>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8" name="頁尾版面配置區 7">
            <a:extLst>
              <a:ext uri="{FF2B5EF4-FFF2-40B4-BE49-F238E27FC236}">
                <a16:creationId xmlns:a16="http://schemas.microsoft.com/office/drawing/2014/main" id="{1FF7447B-BA06-4851-A33F-E838DB6BACE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5815572-2A69-4BC3-BDC5-0015BEC76387}"/>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3391564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0D7F1-AA33-492F-AB92-56702BDA0B6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CA1C26F-F2B3-4F7C-B971-FC1C8B1DA852}"/>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4" name="頁尾版面配置區 3">
            <a:extLst>
              <a:ext uri="{FF2B5EF4-FFF2-40B4-BE49-F238E27FC236}">
                <a16:creationId xmlns:a16="http://schemas.microsoft.com/office/drawing/2014/main" id="{4593C7F2-5388-48B7-A8DA-2D68DF9FD2B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EECF90F-4306-4E97-ADBF-32045DBE4965}"/>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210793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B00F7A4-21DC-4BC0-B3C0-8B0CC1B2FC27}"/>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3" name="頁尾版面配置區 2">
            <a:extLst>
              <a:ext uri="{FF2B5EF4-FFF2-40B4-BE49-F238E27FC236}">
                <a16:creationId xmlns:a16="http://schemas.microsoft.com/office/drawing/2014/main" id="{27FAEB06-6981-4250-BD06-CEC82E862F1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4A6BB1B-9C5A-4EC7-9DEF-E3EE5E9C7631}"/>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3342998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7D4980-1959-4F15-B5FA-5EE7F16467A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A72D910-2D22-4DEF-B512-8A94970D7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AFF10CA-0463-4388-9FCD-BD9D217DA6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A3C42C1-85B1-43E2-A8C5-AA48AD00FCEF}"/>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6" name="頁尾版面配置區 5">
            <a:extLst>
              <a:ext uri="{FF2B5EF4-FFF2-40B4-BE49-F238E27FC236}">
                <a16:creationId xmlns:a16="http://schemas.microsoft.com/office/drawing/2014/main" id="{29206233-974C-406D-963A-67D135435E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685B8AE-D05D-4453-B27A-F07571F2627A}"/>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1979109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6071F2-9373-4936-AE74-0BD45EBD4960}"/>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C57C7826-3874-4DBD-A8F1-BF6985151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253458-263C-4B08-B001-91946EB3B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C6572E9-B094-46A3-BADE-7EA9D76B79C5}"/>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6" name="頁尾版面配置區 5">
            <a:extLst>
              <a:ext uri="{FF2B5EF4-FFF2-40B4-BE49-F238E27FC236}">
                <a16:creationId xmlns:a16="http://schemas.microsoft.com/office/drawing/2014/main" id="{5ACC4DCE-8BF1-4CA2-A6C2-2D632408CB1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4D5CF49-3EB2-49B3-8AF3-DC0D63053A69}"/>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13727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22FE52-508C-4EF0-9F15-08F4FD7186B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956EFC7-F4E5-47DF-9FB1-14C2CC985EE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E01D12E-A045-4D5E-8CDE-2EA95D59E321}"/>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5" name="頁尾版面配置區 4">
            <a:extLst>
              <a:ext uri="{FF2B5EF4-FFF2-40B4-BE49-F238E27FC236}">
                <a16:creationId xmlns:a16="http://schemas.microsoft.com/office/drawing/2014/main" id="{B3B66CE7-2FC1-41FC-872C-F61D77ABB55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8598278-9CFD-407E-B795-4F84784EF59B}"/>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131457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15978FB-08F2-4163-8458-C9300192DD6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BF85E41-BE9E-444B-90BB-2F886E2E1962}"/>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C72DBC7-AE9B-4ECE-9716-640A0C895F2F}"/>
              </a:ext>
            </a:extLst>
          </p:cNvPr>
          <p:cNvSpPr>
            <a:spLocks noGrp="1"/>
          </p:cNvSpPr>
          <p:nvPr>
            <p:ph type="dt" sz="half" idx="10"/>
          </p:nvPr>
        </p:nvSpPr>
        <p:spPr/>
        <p:txBody>
          <a:bodyPr/>
          <a:lstStyle/>
          <a:p>
            <a:fld id="{EBE5968A-E73D-492C-A600-49AC46B186F4}" type="datetimeFigureOut">
              <a:rPr lang="zh-TW" altLang="en-US" smtClean="0"/>
              <a:t>2022/1/5</a:t>
            </a:fld>
            <a:endParaRPr lang="zh-TW" altLang="en-US"/>
          </a:p>
        </p:txBody>
      </p:sp>
      <p:sp>
        <p:nvSpPr>
          <p:cNvPr id="5" name="頁尾版面配置區 4">
            <a:extLst>
              <a:ext uri="{FF2B5EF4-FFF2-40B4-BE49-F238E27FC236}">
                <a16:creationId xmlns:a16="http://schemas.microsoft.com/office/drawing/2014/main" id="{2BDDACF3-C7F8-42F7-8B71-303E581AC7D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C09D5E-AB27-4755-94AF-039DF0320955}"/>
              </a:ext>
            </a:extLst>
          </p:cNvPr>
          <p:cNvSpPr>
            <a:spLocks noGrp="1"/>
          </p:cNvSpPr>
          <p:nvPr>
            <p:ph type="sldNum" sz="quarter" idx="12"/>
          </p:nvPr>
        </p:nvSpPr>
        <p:spPr/>
        <p:txBody>
          <a:body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209760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E4638FA-BCE4-4550-9529-27BDA6AB61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FDD48A6-E77D-4E48-91E6-494BFE2EE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DA67F79-BF49-4F30-8D1B-0A49F2D192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5968A-E73D-492C-A600-49AC46B186F4}" type="datetimeFigureOut">
              <a:rPr lang="zh-TW" altLang="en-US" smtClean="0"/>
              <a:t>2022/1/5</a:t>
            </a:fld>
            <a:endParaRPr lang="zh-TW" altLang="en-US"/>
          </a:p>
        </p:txBody>
      </p:sp>
      <p:sp>
        <p:nvSpPr>
          <p:cNvPr id="5" name="頁尾版面配置區 4">
            <a:extLst>
              <a:ext uri="{FF2B5EF4-FFF2-40B4-BE49-F238E27FC236}">
                <a16:creationId xmlns:a16="http://schemas.microsoft.com/office/drawing/2014/main" id="{75B51EDF-D6A2-4B5C-AAE8-F345BD5CA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FF926B-3167-4715-85D3-B1D166BAD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4B70C-B06D-4370-8752-6BE50A7703E0}" type="slidenum">
              <a:rPr lang="zh-TW" altLang="en-US" smtClean="0"/>
              <a:t>‹#›</a:t>
            </a:fld>
            <a:endParaRPr lang="zh-TW" altLang="en-US"/>
          </a:p>
        </p:txBody>
      </p:sp>
    </p:spTree>
    <p:extLst>
      <p:ext uri="{BB962C8B-B14F-4D97-AF65-F5344CB8AC3E}">
        <p14:creationId xmlns:p14="http://schemas.microsoft.com/office/powerpoint/2010/main" val="3435650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流程圖: 資料 25">
            <a:extLst>
              <a:ext uri="{FF2B5EF4-FFF2-40B4-BE49-F238E27FC236}">
                <a16:creationId xmlns:a16="http://schemas.microsoft.com/office/drawing/2014/main" id="{F6C288BC-8EC5-4701-8567-2872FE2E4B0D}"/>
              </a:ext>
            </a:extLst>
          </p:cNvPr>
          <p:cNvSpPr/>
          <p:nvPr/>
        </p:nvSpPr>
        <p:spPr>
          <a:xfrm>
            <a:off x="4386746" y="4077478"/>
            <a:ext cx="1790533" cy="1555405"/>
          </a:xfrm>
          <a:prstGeom prst="flowChartInputOutpu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4" name="流程圖: 資料 23">
            <a:extLst>
              <a:ext uri="{FF2B5EF4-FFF2-40B4-BE49-F238E27FC236}">
                <a16:creationId xmlns:a16="http://schemas.microsoft.com/office/drawing/2014/main" id="{8F008C73-167F-41C8-88F4-F40B269C722A}"/>
              </a:ext>
            </a:extLst>
          </p:cNvPr>
          <p:cNvSpPr/>
          <p:nvPr/>
        </p:nvSpPr>
        <p:spPr>
          <a:xfrm>
            <a:off x="2267899" y="4077478"/>
            <a:ext cx="1842549" cy="1555405"/>
          </a:xfrm>
          <a:prstGeom prst="flowChartInputOutpu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 name="流程圖: 資料 3">
            <a:extLst>
              <a:ext uri="{FF2B5EF4-FFF2-40B4-BE49-F238E27FC236}">
                <a16:creationId xmlns:a16="http://schemas.microsoft.com/office/drawing/2014/main" id="{D509C7E6-1AAE-4145-A961-A83DF5CAD7D9}"/>
              </a:ext>
            </a:extLst>
          </p:cNvPr>
          <p:cNvSpPr/>
          <p:nvPr/>
        </p:nvSpPr>
        <p:spPr>
          <a:xfrm>
            <a:off x="0" y="4077478"/>
            <a:ext cx="1929263" cy="1555405"/>
          </a:xfrm>
          <a:prstGeom prst="flowChartInputOutpu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 name="矩形 1">
            <a:extLst>
              <a:ext uri="{FF2B5EF4-FFF2-40B4-BE49-F238E27FC236}">
                <a16:creationId xmlns:a16="http://schemas.microsoft.com/office/drawing/2014/main" id="{A4CC1D97-0FCC-42EC-9A23-97FF47D9CB39}"/>
              </a:ext>
            </a:extLst>
          </p:cNvPr>
          <p:cNvSpPr/>
          <p:nvPr/>
        </p:nvSpPr>
        <p:spPr>
          <a:xfrm>
            <a:off x="0" y="1705433"/>
            <a:ext cx="4488024" cy="19389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3" name="流程圖: 資料 2">
            <a:extLst>
              <a:ext uri="{FF2B5EF4-FFF2-40B4-BE49-F238E27FC236}">
                <a16:creationId xmlns:a16="http://schemas.microsoft.com/office/drawing/2014/main" id="{6E7F5FC6-14DB-4965-A339-5FC9CBDC9B0A}"/>
              </a:ext>
            </a:extLst>
          </p:cNvPr>
          <p:cNvSpPr/>
          <p:nvPr/>
        </p:nvSpPr>
        <p:spPr>
          <a:xfrm>
            <a:off x="3181350" y="1705433"/>
            <a:ext cx="3788410" cy="1938992"/>
          </a:xfrm>
          <a:prstGeom prst="flowChartInputOutp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5" name="矩形: 圓角 4">
            <a:extLst>
              <a:ext uri="{FF2B5EF4-FFF2-40B4-BE49-F238E27FC236}">
                <a16:creationId xmlns:a16="http://schemas.microsoft.com/office/drawing/2014/main" id="{C625A71A-E7C1-42DD-8F95-242955458DA3}"/>
              </a:ext>
            </a:extLst>
          </p:cNvPr>
          <p:cNvSpPr/>
          <p:nvPr/>
        </p:nvSpPr>
        <p:spPr>
          <a:xfrm>
            <a:off x="76202" y="133350"/>
            <a:ext cx="9114451" cy="103822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endParaRPr>
          </a:p>
        </p:txBody>
      </p:sp>
      <p:sp>
        <p:nvSpPr>
          <p:cNvPr id="6" name="文字方塊 5">
            <a:extLst>
              <a:ext uri="{FF2B5EF4-FFF2-40B4-BE49-F238E27FC236}">
                <a16:creationId xmlns:a16="http://schemas.microsoft.com/office/drawing/2014/main" id="{13300FA0-756A-4EBC-A8E6-DAEE954C3DE1}"/>
              </a:ext>
            </a:extLst>
          </p:cNvPr>
          <p:cNvSpPr txBox="1"/>
          <p:nvPr/>
        </p:nvSpPr>
        <p:spPr>
          <a:xfrm>
            <a:off x="1619251" y="252866"/>
            <a:ext cx="214312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貪食蛇</a:t>
            </a:r>
          </a:p>
        </p:txBody>
      </p:sp>
      <p:pic>
        <p:nvPicPr>
          <p:cNvPr id="8" name="圖片 7">
            <a:extLst>
              <a:ext uri="{FF2B5EF4-FFF2-40B4-BE49-F238E27FC236}">
                <a16:creationId xmlns:a16="http://schemas.microsoft.com/office/drawing/2014/main" id="{78AA4111-0423-4365-AD9E-FED4CE4A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6" y="57149"/>
            <a:ext cx="1190624" cy="1190624"/>
          </a:xfrm>
          <a:prstGeom prst="rect">
            <a:avLst/>
          </a:prstGeom>
        </p:spPr>
      </p:pic>
      <p:sp>
        <p:nvSpPr>
          <p:cNvPr id="12" name="文字方塊 11">
            <a:extLst>
              <a:ext uri="{FF2B5EF4-FFF2-40B4-BE49-F238E27FC236}">
                <a16:creationId xmlns:a16="http://schemas.microsoft.com/office/drawing/2014/main" id="{8E64ECFC-7FAF-4122-ACFA-6A9D4F7B15D4}"/>
              </a:ext>
            </a:extLst>
          </p:cNvPr>
          <p:cNvSpPr txBox="1"/>
          <p:nvPr/>
        </p:nvSpPr>
        <p:spPr>
          <a:xfrm>
            <a:off x="145402" y="1781631"/>
            <a:ext cx="6031877"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使用</a:t>
            </a:r>
            <a:r>
              <a:rPr kumimoji="0" lang="en-US" altLang="zh-TW"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C</a:t>
            </a:r>
            <a:r>
              <a:rPr kumimoji="0" lang="zh-TW" altLang="en-US"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語言打造視覺化的小遊戲，再以貪食蛇的基礎上增加難度</a:t>
            </a:r>
            <a:r>
              <a:rPr kumimoji="0" lang="en-US" altLang="zh-TW"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r>
              <a:rPr kumimoji="0" lang="zh-TW" altLang="en-US"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障礙物、速度</a:t>
            </a:r>
            <a:r>
              <a:rPr kumimoji="0" lang="en-US" altLang="zh-TW"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a:t>
            </a:r>
            <a:r>
              <a:rPr kumimoji="0" lang="zh-TW" altLang="en-US" sz="2200" b="0"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，其中以迴圈和清除屏幕的程式，一張一張列印，打造出動畫效果。</a:t>
            </a:r>
          </a:p>
        </p:txBody>
      </p:sp>
      <p:cxnSp>
        <p:nvCxnSpPr>
          <p:cNvPr id="34" name="直線接點 33">
            <a:extLst>
              <a:ext uri="{FF2B5EF4-FFF2-40B4-BE49-F238E27FC236}">
                <a16:creationId xmlns:a16="http://schemas.microsoft.com/office/drawing/2014/main" id="{8595C56F-ECF4-43D5-8E15-F238BB006E60}"/>
              </a:ext>
            </a:extLst>
          </p:cNvPr>
          <p:cNvCxnSpPr>
            <a:cxnSpLocks/>
          </p:cNvCxnSpPr>
          <p:nvPr/>
        </p:nvCxnSpPr>
        <p:spPr>
          <a:xfrm>
            <a:off x="3752848" y="292126"/>
            <a:ext cx="0" cy="75247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54DBFA01-F538-4411-904C-08E5A91F63AA}"/>
              </a:ext>
            </a:extLst>
          </p:cNvPr>
          <p:cNvSpPr txBox="1"/>
          <p:nvPr/>
        </p:nvSpPr>
        <p:spPr>
          <a:xfrm>
            <a:off x="3857624" y="324266"/>
            <a:ext cx="518160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C</a:t>
            </a:r>
            <a:r>
              <a:rPr kumimoji="0" lang="zh-TW" altLang="en-US" sz="4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語言 視覺化小遊戲</a:t>
            </a:r>
          </a:p>
        </p:txBody>
      </p:sp>
      <p:pic>
        <p:nvPicPr>
          <p:cNvPr id="38" name="圖片 37">
            <a:extLst>
              <a:ext uri="{FF2B5EF4-FFF2-40B4-BE49-F238E27FC236}">
                <a16:creationId xmlns:a16="http://schemas.microsoft.com/office/drawing/2014/main" id="{4EE142A2-F04B-4EB9-BB25-ED9BA69EE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565" y="4209709"/>
            <a:ext cx="907775" cy="907775"/>
          </a:xfrm>
          <a:prstGeom prst="rect">
            <a:avLst/>
          </a:prstGeom>
        </p:spPr>
      </p:pic>
      <p:sp>
        <p:nvSpPr>
          <p:cNvPr id="44" name="文字方塊 43">
            <a:extLst>
              <a:ext uri="{FF2B5EF4-FFF2-40B4-BE49-F238E27FC236}">
                <a16:creationId xmlns:a16="http://schemas.microsoft.com/office/drawing/2014/main" id="{F1D22CB9-8826-480F-BE5F-63B99BC2C90C}"/>
              </a:ext>
            </a:extLst>
          </p:cNvPr>
          <p:cNvSpPr txBox="1"/>
          <p:nvPr/>
        </p:nvSpPr>
        <p:spPr>
          <a:xfrm>
            <a:off x="378078" y="5232773"/>
            <a:ext cx="11096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趣味性</a:t>
            </a:r>
          </a:p>
        </p:txBody>
      </p:sp>
      <p:sp>
        <p:nvSpPr>
          <p:cNvPr id="47" name="文字方塊 46">
            <a:extLst>
              <a:ext uri="{FF2B5EF4-FFF2-40B4-BE49-F238E27FC236}">
                <a16:creationId xmlns:a16="http://schemas.microsoft.com/office/drawing/2014/main" id="{798ABC32-9B43-42D0-8753-1244D0B6D81C}"/>
              </a:ext>
            </a:extLst>
          </p:cNvPr>
          <p:cNvSpPr txBox="1"/>
          <p:nvPr/>
        </p:nvSpPr>
        <p:spPr>
          <a:xfrm>
            <a:off x="2652711" y="5151447"/>
            <a:ext cx="11096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視覺化</a:t>
            </a:r>
          </a:p>
        </p:txBody>
      </p:sp>
      <p:pic>
        <p:nvPicPr>
          <p:cNvPr id="49" name="圖片 48">
            <a:extLst>
              <a:ext uri="{FF2B5EF4-FFF2-40B4-BE49-F238E27FC236}">
                <a16:creationId xmlns:a16="http://schemas.microsoft.com/office/drawing/2014/main" id="{C6C9C280-0B5D-40C3-9AC2-E87232C876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754355" y="4209709"/>
            <a:ext cx="881319" cy="881319"/>
          </a:xfrm>
          <a:prstGeom prst="rect">
            <a:avLst/>
          </a:prstGeom>
        </p:spPr>
      </p:pic>
      <p:pic>
        <p:nvPicPr>
          <p:cNvPr id="51" name="圖片 50">
            <a:extLst>
              <a:ext uri="{FF2B5EF4-FFF2-40B4-BE49-F238E27FC236}">
                <a16:creationId xmlns:a16="http://schemas.microsoft.com/office/drawing/2014/main" id="{D496353D-4D83-4B91-BB9B-54BCB245F5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2438" y="4097603"/>
            <a:ext cx="1019881" cy="1019881"/>
          </a:xfrm>
          <a:prstGeom prst="rect">
            <a:avLst/>
          </a:prstGeom>
        </p:spPr>
      </p:pic>
      <p:sp>
        <p:nvSpPr>
          <p:cNvPr id="53" name="文字方塊 52">
            <a:extLst>
              <a:ext uri="{FF2B5EF4-FFF2-40B4-BE49-F238E27FC236}">
                <a16:creationId xmlns:a16="http://schemas.microsoft.com/office/drawing/2014/main" id="{37FEC404-4D4C-470C-8D7D-14F180F85417}"/>
              </a:ext>
            </a:extLst>
          </p:cNvPr>
          <p:cNvSpPr txBox="1"/>
          <p:nvPr/>
        </p:nvSpPr>
        <p:spPr>
          <a:xfrm>
            <a:off x="4724995" y="5102881"/>
            <a:ext cx="11096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挑戰性</a:t>
            </a:r>
          </a:p>
        </p:txBody>
      </p:sp>
      <p:pic>
        <p:nvPicPr>
          <p:cNvPr id="11" name="圖片 10">
            <a:extLst>
              <a:ext uri="{FF2B5EF4-FFF2-40B4-BE49-F238E27FC236}">
                <a16:creationId xmlns:a16="http://schemas.microsoft.com/office/drawing/2014/main" id="{EDDB9DE2-4A0B-40CE-AF43-EB7B23FE538C}"/>
              </a:ext>
            </a:extLst>
          </p:cNvPr>
          <p:cNvPicPr>
            <a:picLocks noChangeAspect="1"/>
          </p:cNvPicPr>
          <p:nvPr/>
        </p:nvPicPr>
        <p:blipFill>
          <a:blip r:embed="rId7"/>
          <a:stretch>
            <a:fillRect/>
          </a:stretch>
        </p:blipFill>
        <p:spPr>
          <a:xfrm>
            <a:off x="7523971" y="1247773"/>
            <a:ext cx="3710778" cy="5369660"/>
          </a:xfrm>
          <a:prstGeom prst="rect">
            <a:avLst/>
          </a:prstGeom>
        </p:spPr>
      </p:pic>
    </p:spTree>
    <p:extLst>
      <p:ext uri="{BB962C8B-B14F-4D97-AF65-F5344CB8AC3E}">
        <p14:creationId xmlns:p14="http://schemas.microsoft.com/office/powerpoint/2010/main" val="266270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8" name="圖片 7" descr="一張含有 文字 的圖片&#10;&#10;自動產生的描述">
            <a:extLst>
              <a:ext uri="{FF2B5EF4-FFF2-40B4-BE49-F238E27FC236}">
                <a16:creationId xmlns:a16="http://schemas.microsoft.com/office/drawing/2014/main" id="{E85ED7CF-A0D1-4197-9A11-98349169900D}"/>
              </a:ext>
            </a:extLst>
          </p:cNvPr>
          <p:cNvPicPr>
            <a:picLocks noChangeAspect="1"/>
          </p:cNvPicPr>
          <p:nvPr/>
        </p:nvPicPr>
        <p:blipFill>
          <a:blip r:embed="rId2"/>
          <a:stretch>
            <a:fillRect/>
          </a:stretch>
        </p:blipFill>
        <p:spPr>
          <a:xfrm>
            <a:off x="212390" y="1522217"/>
            <a:ext cx="9754445" cy="3444538"/>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12030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7676742"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49" y="372840"/>
            <a:ext cx="441088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a:solidFill>
                  <a:schemeClr val="lt1"/>
                </a:solidFill>
                <a:latin typeface="Microsoft JhengHei"/>
                <a:ea typeface="Microsoft JhengHei"/>
                <a:sym typeface="Microsoft JhengHei"/>
              </a:rPr>
              <a:t>lose()</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576326" y="2279077"/>
            <a:ext cx="9390509" cy="132015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flipV="1">
            <a:off x="3934051" y="3599231"/>
            <a:ext cx="0" cy="1566156"/>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834856" y="5165387"/>
            <a:ext cx="4551934" cy="707886"/>
          </a:xfrm>
          <a:prstGeom prst="rect">
            <a:avLst/>
          </a:prstGeom>
          <a:noFill/>
          <a:ln w="19050">
            <a:solidFill>
              <a:srgbClr val="FFFF00"/>
            </a:solidFill>
          </a:ln>
        </p:spPr>
        <p:txBody>
          <a:bodyPr wrap="square" rtlCol="0">
            <a:spAutoFit/>
          </a:bodyPr>
          <a:lstStyle/>
          <a:p>
            <a:r>
              <a:rPr lang="zh-TW" altLang="en-US" sz="2000" b="1" dirty="0">
                <a:solidFill>
                  <a:srgbClr val="FFFF00"/>
                </a:solidFill>
              </a:rPr>
              <a:t>依照當前蛇的長度</a:t>
            </a:r>
            <a:r>
              <a:rPr lang="en-US" altLang="zh-TW" sz="2000" b="1" dirty="0">
                <a:solidFill>
                  <a:srgbClr val="FFFF00"/>
                </a:solidFill>
              </a:rPr>
              <a:t>n</a:t>
            </a:r>
            <a:r>
              <a:rPr lang="zh-TW" altLang="en-US" sz="2000" b="1" dirty="0">
                <a:solidFill>
                  <a:srgbClr val="FFFF00"/>
                </a:solidFill>
              </a:rPr>
              <a:t>，從蛇頭往前抓前</a:t>
            </a:r>
            <a:r>
              <a:rPr lang="en-US" altLang="zh-TW" sz="2000" b="1" dirty="0">
                <a:solidFill>
                  <a:srgbClr val="FFFF00"/>
                </a:solidFill>
              </a:rPr>
              <a:t>n</a:t>
            </a:r>
            <a:r>
              <a:rPr lang="zh-TW" altLang="en-US" sz="2000" b="1">
                <a:solidFill>
                  <a:srgbClr val="FFFF00"/>
                </a:solidFill>
              </a:rPr>
              <a:t>筆的資料</a:t>
            </a:r>
            <a:endParaRPr lang="en-US" altLang="zh-TW" sz="2000" b="1" dirty="0">
              <a:solidFill>
                <a:srgbClr val="FFFF00"/>
              </a:solidFill>
            </a:endParaRP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633810" y="732875"/>
            <a:ext cx="3156549" cy="369332"/>
          </a:xfrm>
          <a:prstGeom prst="rect">
            <a:avLst/>
          </a:prstGeom>
          <a:noFill/>
        </p:spPr>
        <p:txBody>
          <a:bodyPr wrap="square" rtlCol="0">
            <a:spAutoFit/>
          </a:bodyPr>
          <a:lstStyle/>
          <a:p>
            <a:pPr lvl="0">
              <a:buSzPts val="1800"/>
            </a:pPr>
            <a:r>
              <a:rPr lang="zh-TW" altLang="en-US" sz="1800" b="1" dirty="0">
                <a:solidFill>
                  <a:schemeClr val="tx1"/>
                </a:solidFill>
              </a:rPr>
              <a:t>判斷有無撞牆、身體、障礙物</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556430" y="191468"/>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68255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15"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8" name="圖片 7" descr="一張含有 文字 的圖片&#10;&#10;自動產生的描述">
            <a:extLst>
              <a:ext uri="{FF2B5EF4-FFF2-40B4-BE49-F238E27FC236}">
                <a16:creationId xmlns:a16="http://schemas.microsoft.com/office/drawing/2014/main" id="{B6D1F80C-FAA7-46C3-A74D-BD63CCB9A06D}"/>
              </a:ext>
            </a:extLst>
          </p:cNvPr>
          <p:cNvPicPr>
            <a:picLocks noChangeAspect="1"/>
          </p:cNvPicPr>
          <p:nvPr/>
        </p:nvPicPr>
        <p:blipFill>
          <a:blip r:embed="rId2"/>
          <a:stretch>
            <a:fillRect/>
          </a:stretch>
        </p:blipFill>
        <p:spPr>
          <a:xfrm>
            <a:off x="213459" y="1354323"/>
            <a:ext cx="6566720" cy="5369687"/>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41032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7676742"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50" y="372840"/>
            <a:ext cx="300597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err="1">
                <a:solidFill>
                  <a:schemeClr val="lt1"/>
                </a:solidFill>
                <a:latin typeface="Microsoft JhengHei"/>
                <a:ea typeface="Microsoft JhengHei"/>
                <a:sym typeface="Microsoft JhengHei"/>
              </a:rPr>
              <a:t>game_run</a:t>
            </a:r>
            <a:r>
              <a:rPr lang="en-US" altLang="zh-TW" sz="4000" b="1" dirty="0">
                <a:solidFill>
                  <a:schemeClr val="lt1"/>
                </a:solidFill>
                <a:latin typeface="Microsoft JhengHei"/>
                <a:ea typeface="Microsoft JhengHei"/>
                <a:sym typeface="Microsoft JhengHei"/>
              </a:rPr>
              <a:t>() </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457051" y="1953274"/>
            <a:ext cx="6148030" cy="1679347"/>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6605081" y="2180774"/>
            <a:ext cx="45720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7062281" y="1972976"/>
            <a:ext cx="4551934" cy="707886"/>
          </a:xfrm>
          <a:prstGeom prst="rect">
            <a:avLst/>
          </a:prstGeom>
          <a:noFill/>
          <a:ln w="19050">
            <a:solidFill>
              <a:srgbClr val="FFFF00"/>
            </a:solidFill>
          </a:ln>
        </p:spPr>
        <p:txBody>
          <a:bodyPr wrap="square" rtlCol="0">
            <a:spAutoFit/>
          </a:bodyPr>
          <a:lstStyle/>
          <a:p>
            <a:r>
              <a:rPr lang="zh-TW" altLang="en-US" sz="2000" b="1" dirty="0">
                <a:solidFill>
                  <a:srgbClr val="FFFF00"/>
                </a:solidFill>
              </a:rPr>
              <a:t>判斷輸入值，設</a:t>
            </a:r>
            <a:r>
              <a:rPr lang="en-US" altLang="zh-TW" sz="2000" b="1" dirty="0">
                <a:solidFill>
                  <a:srgbClr val="FFFF00"/>
                </a:solidFill>
              </a:rPr>
              <a:t>direction</a:t>
            </a:r>
            <a:r>
              <a:rPr lang="zh-TW" altLang="en-US" sz="2000" b="1" dirty="0">
                <a:solidFill>
                  <a:srgbClr val="FFFF00"/>
                </a:solidFill>
              </a:rPr>
              <a:t>為特定數字，接續判斷</a:t>
            </a:r>
          </a:p>
        </p:txBody>
      </p:sp>
      <p:sp>
        <p:nvSpPr>
          <p:cNvPr id="31" name="矩形 30">
            <a:extLst>
              <a:ext uri="{FF2B5EF4-FFF2-40B4-BE49-F238E27FC236}">
                <a16:creationId xmlns:a16="http://schemas.microsoft.com/office/drawing/2014/main" id="{E3E5D349-F0C5-413A-9CAE-CD2CEDFC38F9}"/>
              </a:ext>
            </a:extLst>
          </p:cNvPr>
          <p:cNvSpPr/>
          <p:nvPr/>
        </p:nvSpPr>
        <p:spPr>
          <a:xfrm>
            <a:off x="457051" y="3672526"/>
            <a:ext cx="5850439" cy="237581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6298161" y="4765448"/>
            <a:ext cx="76412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7062281" y="4565393"/>
            <a:ext cx="4551934" cy="400110"/>
          </a:xfrm>
          <a:prstGeom prst="rect">
            <a:avLst/>
          </a:prstGeom>
          <a:noFill/>
          <a:ln w="19050">
            <a:solidFill>
              <a:srgbClr val="00B050"/>
            </a:solidFill>
          </a:ln>
        </p:spPr>
        <p:txBody>
          <a:bodyPr wrap="square" rtlCol="0">
            <a:spAutoFit/>
          </a:bodyPr>
          <a:lstStyle/>
          <a:p>
            <a:r>
              <a:rPr lang="zh-TW" altLang="en-US" sz="2000" b="1" dirty="0">
                <a:solidFill>
                  <a:srgbClr val="00B050"/>
                </a:solidFill>
              </a:rPr>
              <a:t>依據</a:t>
            </a:r>
            <a:r>
              <a:rPr lang="en-US" altLang="zh-TW" sz="2000" b="1" dirty="0">
                <a:solidFill>
                  <a:srgbClr val="00B050"/>
                </a:solidFill>
              </a:rPr>
              <a:t>direction</a:t>
            </a:r>
            <a:r>
              <a:rPr lang="zh-TW" altLang="en-US" sz="2000" b="1" dirty="0">
                <a:solidFill>
                  <a:srgbClr val="00B050"/>
                </a:solidFill>
              </a:rPr>
              <a:t>的值，改變蛇頭的座標</a:t>
            </a: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556430" y="633959"/>
            <a:ext cx="3344731" cy="923330"/>
          </a:xfrm>
          <a:prstGeom prst="rect">
            <a:avLst/>
          </a:prstGeom>
          <a:noFill/>
        </p:spPr>
        <p:txBody>
          <a:bodyPr wrap="square" rtlCol="0">
            <a:spAutoFit/>
          </a:bodyPr>
          <a:lstStyle/>
          <a:p>
            <a:pPr lvl="0">
              <a:buSzPts val="1800"/>
            </a:pPr>
            <a:r>
              <a:rPr lang="zh-TW" altLang="en-US" sz="1800" b="1" dirty="0">
                <a:solidFill>
                  <a:schemeClr val="tx1"/>
                </a:solidFill>
              </a:rPr>
              <a:t>使用</a:t>
            </a:r>
            <a:r>
              <a:rPr lang="en-US" altLang="zh-TW" sz="1800" b="1" dirty="0" err="1">
                <a:solidFill>
                  <a:schemeClr val="tx1"/>
                </a:solidFill>
              </a:rPr>
              <a:t>windows.h</a:t>
            </a:r>
            <a:r>
              <a:rPr lang="zh-TW" altLang="en-US" sz="1800" b="1" dirty="0">
                <a:solidFill>
                  <a:schemeClr val="tx1"/>
                </a:solidFill>
              </a:rPr>
              <a:t>裡面的</a:t>
            </a:r>
            <a:r>
              <a:rPr lang="en-US" altLang="zh-TW" sz="1800" b="1" dirty="0" err="1">
                <a:solidFill>
                  <a:schemeClr val="tx1"/>
                </a:solidFill>
              </a:rPr>
              <a:t>GetAsyncKeyState</a:t>
            </a:r>
            <a:r>
              <a:rPr lang="en-US" altLang="zh-TW" sz="1800" b="1" dirty="0">
                <a:solidFill>
                  <a:schemeClr val="tx1"/>
                </a:solidFill>
              </a:rPr>
              <a:t>()</a:t>
            </a:r>
            <a:r>
              <a:rPr lang="zh-TW" altLang="en-US" sz="1800" b="1" dirty="0">
                <a:solidFill>
                  <a:schemeClr val="tx1"/>
                </a:solidFill>
              </a:rPr>
              <a:t>讀取鍵盤的輸入</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556430" y="191468"/>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4E97AF09-C78C-45E0-BD4E-391A5DAF125D}"/>
              </a:ext>
            </a:extLst>
          </p:cNvPr>
          <p:cNvSpPr/>
          <p:nvPr/>
        </p:nvSpPr>
        <p:spPr>
          <a:xfrm>
            <a:off x="457051" y="6088233"/>
            <a:ext cx="5850439" cy="6124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1" name="直線接點 20">
            <a:extLst>
              <a:ext uri="{FF2B5EF4-FFF2-40B4-BE49-F238E27FC236}">
                <a16:creationId xmlns:a16="http://schemas.microsoft.com/office/drawing/2014/main" id="{06DEB8C2-88CF-408F-8B59-6C505B7FBBC2}"/>
              </a:ext>
            </a:extLst>
          </p:cNvPr>
          <p:cNvCxnSpPr>
            <a:cxnSpLocks/>
          </p:cNvCxnSpPr>
          <p:nvPr/>
        </p:nvCxnSpPr>
        <p:spPr>
          <a:xfrm>
            <a:off x="6309119" y="6386174"/>
            <a:ext cx="6850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D1E21F4F-0397-4D07-9646-409EAC88F15C}"/>
              </a:ext>
            </a:extLst>
          </p:cNvPr>
          <p:cNvSpPr txBox="1"/>
          <p:nvPr/>
        </p:nvSpPr>
        <p:spPr>
          <a:xfrm>
            <a:off x="6994187" y="6186119"/>
            <a:ext cx="4387175" cy="400110"/>
          </a:xfrm>
          <a:prstGeom prst="rect">
            <a:avLst/>
          </a:prstGeom>
          <a:noFill/>
          <a:ln w="19050">
            <a:solidFill>
              <a:srgbClr val="FF0000"/>
            </a:solidFill>
          </a:ln>
        </p:spPr>
        <p:txBody>
          <a:bodyPr wrap="square" rtlCol="0">
            <a:spAutoFit/>
          </a:bodyPr>
          <a:lstStyle/>
          <a:p>
            <a:r>
              <a:rPr lang="zh-TW" altLang="en-US" sz="2000" b="1" dirty="0">
                <a:solidFill>
                  <a:srgbClr val="FF0000"/>
                </a:solidFill>
              </a:rPr>
              <a:t>生成新的蛇頭座標，接著存入陣列中</a:t>
            </a:r>
          </a:p>
        </p:txBody>
      </p:sp>
      <p:sp>
        <p:nvSpPr>
          <p:cNvPr id="9" name="文字方塊 8">
            <a:extLst>
              <a:ext uri="{FF2B5EF4-FFF2-40B4-BE49-F238E27FC236}">
                <a16:creationId xmlns:a16="http://schemas.microsoft.com/office/drawing/2014/main" id="{6763F13E-BD37-46D0-ABB2-E50EE8D03C91}"/>
              </a:ext>
            </a:extLst>
          </p:cNvPr>
          <p:cNvSpPr txBox="1"/>
          <p:nvPr/>
        </p:nvSpPr>
        <p:spPr>
          <a:xfrm>
            <a:off x="6706488" y="758599"/>
            <a:ext cx="1199280" cy="369332"/>
          </a:xfrm>
          <a:prstGeom prst="rect">
            <a:avLst/>
          </a:prstGeom>
          <a:noFill/>
        </p:spPr>
        <p:txBody>
          <a:bodyPr wrap="square" rtlCol="0">
            <a:spAutoFit/>
          </a:bodyPr>
          <a:lstStyle/>
          <a:p>
            <a:r>
              <a:rPr lang="zh-TW" altLang="en-US" sz="1800" b="1" dirty="0">
                <a:solidFill>
                  <a:schemeClr val="bg1"/>
                </a:solidFill>
                <a:latin typeface="+mj-lt"/>
                <a:ea typeface="微軟正黑體" panose="020B0604030504040204" pitchFamily="34" charset="-120"/>
              </a:rPr>
              <a:t>方向</a:t>
            </a:r>
            <a:r>
              <a:rPr lang="zh-TW" altLang="en-US" sz="1800" b="1" dirty="0">
                <a:solidFill>
                  <a:schemeClr val="bg1"/>
                </a:solidFill>
                <a:latin typeface="+mj-lt"/>
              </a:rPr>
              <a:t>操控</a:t>
            </a:r>
          </a:p>
        </p:txBody>
      </p:sp>
    </p:spTree>
    <p:extLst>
      <p:ext uri="{BB962C8B-B14F-4D97-AF65-F5344CB8AC3E}">
        <p14:creationId xmlns:p14="http://schemas.microsoft.com/office/powerpoint/2010/main" val="346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31" grpId="0" animBg="1"/>
      <p:bldP spid="34" grpId="0" animBg="1"/>
      <p:bldP spid="15" grpId="0"/>
      <p:bldP spid="25" grpId="0"/>
      <p:bldP spid="20"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id="{749D8CC2-D6F1-4D49-8FC9-9A0FB76D00C4}"/>
              </a:ext>
            </a:extLst>
          </p:cNvPr>
          <p:cNvPicPr>
            <a:picLocks noChangeAspect="1"/>
          </p:cNvPicPr>
          <p:nvPr/>
        </p:nvPicPr>
        <p:blipFill>
          <a:blip r:embed="rId2"/>
          <a:stretch>
            <a:fillRect/>
          </a:stretch>
        </p:blipFill>
        <p:spPr>
          <a:xfrm>
            <a:off x="262598" y="3421658"/>
            <a:ext cx="1128117" cy="388363"/>
          </a:xfrm>
          <a:prstGeom prst="rect">
            <a:avLst/>
          </a:prstGeom>
        </p:spPr>
      </p:pic>
      <p:pic>
        <p:nvPicPr>
          <p:cNvPr id="11" name="圖片 10" descr="一張含有 文字 的圖片&#10;&#10;自動產生的描述">
            <a:extLst>
              <a:ext uri="{FF2B5EF4-FFF2-40B4-BE49-F238E27FC236}">
                <a16:creationId xmlns:a16="http://schemas.microsoft.com/office/drawing/2014/main" id="{8F19A685-D132-4836-ABE8-40134152EB94}"/>
              </a:ext>
            </a:extLst>
          </p:cNvPr>
          <p:cNvPicPr>
            <a:picLocks noChangeAspect="1"/>
          </p:cNvPicPr>
          <p:nvPr/>
        </p:nvPicPr>
        <p:blipFill>
          <a:blip r:embed="rId3"/>
          <a:stretch>
            <a:fillRect/>
          </a:stretch>
        </p:blipFill>
        <p:spPr>
          <a:xfrm>
            <a:off x="262598" y="1345461"/>
            <a:ext cx="6728140" cy="2097201"/>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41032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89" y="133983"/>
            <a:ext cx="7375185"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50" y="372840"/>
            <a:ext cx="300597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err="1">
                <a:solidFill>
                  <a:schemeClr val="lt1"/>
                </a:solidFill>
                <a:latin typeface="Microsoft JhengHei"/>
                <a:ea typeface="Microsoft JhengHei"/>
                <a:sym typeface="Microsoft JhengHei"/>
              </a:rPr>
              <a:t>game_run</a:t>
            </a:r>
            <a:r>
              <a:rPr lang="en-US" altLang="zh-TW" sz="4000" b="1" dirty="0">
                <a:solidFill>
                  <a:schemeClr val="lt1"/>
                </a:solidFill>
                <a:latin typeface="Microsoft JhengHei"/>
                <a:ea typeface="Microsoft JhengHei"/>
                <a:sym typeface="Microsoft JhengHei"/>
              </a:rPr>
              <a:t>() </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355483" y="1395632"/>
            <a:ext cx="6405240" cy="954109"/>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6741268" y="1898672"/>
            <a:ext cx="321013"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7062281" y="1772405"/>
            <a:ext cx="4551934" cy="707886"/>
          </a:xfrm>
          <a:prstGeom prst="rect">
            <a:avLst/>
          </a:prstGeom>
          <a:noFill/>
          <a:ln w="19050">
            <a:solidFill>
              <a:srgbClr val="FFFF00"/>
            </a:solidFill>
          </a:ln>
        </p:spPr>
        <p:txBody>
          <a:bodyPr wrap="square" rtlCol="0">
            <a:spAutoFit/>
          </a:bodyPr>
          <a:lstStyle/>
          <a:p>
            <a:r>
              <a:rPr lang="zh-TW" altLang="en-US" sz="2000" b="1" dirty="0">
                <a:solidFill>
                  <a:srgbClr val="FFFF00"/>
                </a:solidFill>
              </a:rPr>
              <a:t>如果吃到果實，那一刻不要刪除蛇身，就能增加蛇身長度，並且重新生成果實</a:t>
            </a:r>
          </a:p>
        </p:txBody>
      </p:sp>
      <p:sp>
        <p:nvSpPr>
          <p:cNvPr id="31" name="矩形 30">
            <a:extLst>
              <a:ext uri="{FF2B5EF4-FFF2-40B4-BE49-F238E27FC236}">
                <a16:creationId xmlns:a16="http://schemas.microsoft.com/office/drawing/2014/main" id="{E3E5D349-F0C5-413A-9CAE-CD2CEDFC38F9}"/>
              </a:ext>
            </a:extLst>
          </p:cNvPr>
          <p:cNvSpPr/>
          <p:nvPr/>
        </p:nvSpPr>
        <p:spPr>
          <a:xfrm>
            <a:off x="355483" y="2389636"/>
            <a:ext cx="6405240" cy="6646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6760723" y="2888009"/>
            <a:ext cx="612843"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7377468" y="2810038"/>
            <a:ext cx="4551934" cy="707886"/>
          </a:xfrm>
          <a:prstGeom prst="rect">
            <a:avLst/>
          </a:prstGeom>
          <a:noFill/>
          <a:ln w="19050">
            <a:solidFill>
              <a:srgbClr val="00B050"/>
            </a:solidFill>
          </a:ln>
        </p:spPr>
        <p:txBody>
          <a:bodyPr wrap="square" rtlCol="0">
            <a:spAutoFit/>
          </a:bodyPr>
          <a:lstStyle/>
          <a:p>
            <a:r>
              <a:rPr lang="zh-TW" altLang="en-US" sz="2000" b="1" dirty="0">
                <a:solidFill>
                  <a:srgbClr val="00B050"/>
                </a:solidFill>
              </a:rPr>
              <a:t>如果沒吃到果實，刪除蛇身軌跡，製造視覺上往前移動的感覺</a:t>
            </a:r>
            <a:endParaRPr lang="en-US" altLang="zh-TW" sz="2000" b="1" dirty="0">
              <a:solidFill>
                <a:srgbClr val="00B050"/>
              </a:solidFill>
            </a:endParaRP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556430" y="633959"/>
            <a:ext cx="3344731" cy="830997"/>
          </a:xfrm>
          <a:prstGeom prst="rect">
            <a:avLst/>
          </a:prstGeom>
          <a:noFill/>
        </p:spPr>
        <p:txBody>
          <a:bodyPr wrap="square" rtlCol="0">
            <a:spAutoFit/>
          </a:bodyPr>
          <a:lstStyle/>
          <a:p>
            <a:pPr lvl="0">
              <a:buSzPts val="1800"/>
            </a:pPr>
            <a:r>
              <a:rPr lang="zh-TW" altLang="en-US" sz="1600" b="1" dirty="0">
                <a:solidFill>
                  <a:schemeClr val="tx1"/>
                </a:solidFill>
              </a:rPr>
              <a:t>使用之前存取蛇身座標的陣列，完成刪除蛇身軌跡的工作，使蛇有往前移動的感覺</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556430" y="191468"/>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4E97AF09-C78C-45E0-BD4E-391A5DAF125D}"/>
              </a:ext>
            </a:extLst>
          </p:cNvPr>
          <p:cNvSpPr/>
          <p:nvPr/>
        </p:nvSpPr>
        <p:spPr>
          <a:xfrm>
            <a:off x="262598" y="3094195"/>
            <a:ext cx="1264645" cy="715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1" name="直線接點 20">
            <a:extLst>
              <a:ext uri="{FF2B5EF4-FFF2-40B4-BE49-F238E27FC236}">
                <a16:creationId xmlns:a16="http://schemas.microsoft.com/office/drawing/2014/main" id="{06DEB8C2-88CF-408F-8B59-6C505B7FBBC2}"/>
              </a:ext>
            </a:extLst>
          </p:cNvPr>
          <p:cNvCxnSpPr>
            <a:cxnSpLocks/>
          </p:cNvCxnSpPr>
          <p:nvPr/>
        </p:nvCxnSpPr>
        <p:spPr>
          <a:xfrm>
            <a:off x="1036728" y="3810021"/>
            <a:ext cx="0" cy="6469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D1E21F4F-0397-4D07-9646-409EAC88F15C}"/>
              </a:ext>
            </a:extLst>
          </p:cNvPr>
          <p:cNvSpPr txBox="1"/>
          <p:nvPr/>
        </p:nvSpPr>
        <p:spPr>
          <a:xfrm>
            <a:off x="376138" y="4466001"/>
            <a:ext cx="6092755" cy="707886"/>
          </a:xfrm>
          <a:prstGeom prst="rect">
            <a:avLst/>
          </a:prstGeom>
          <a:noFill/>
          <a:ln w="19050">
            <a:solidFill>
              <a:srgbClr val="FF0000"/>
            </a:solidFill>
          </a:ln>
        </p:spPr>
        <p:txBody>
          <a:bodyPr wrap="square" rtlCol="0">
            <a:spAutoFit/>
          </a:bodyPr>
          <a:lstStyle/>
          <a:p>
            <a:r>
              <a:rPr lang="zh-TW" altLang="en-US" sz="2000" b="1" dirty="0">
                <a:solidFill>
                  <a:srgbClr val="FF0000"/>
                </a:solidFill>
              </a:rPr>
              <a:t>印出最新狀態的地圖，</a:t>
            </a:r>
            <a:r>
              <a:rPr lang="en-US" altLang="zh-TW" sz="2000" b="1" dirty="0">
                <a:solidFill>
                  <a:srgbClr val="FF0000"/>
                </a:solidFill>
              </a:rPr>
              <a:t>counter</a:t>
            </a:r>
            <a:r>
              <a:rPr lang="zh-TW" altLang="en-US" sz="2000" b="1" dirty="0">
                <a:solidFill>
                  <a:srgbClr val="FF0000"/>
                </a:solidFill>
              </a:rPr>
              <a:t>和</a:t>
            </a:r>
            <a:r>
              <a:rPr lang="en-US" altLang="zh-TW" sz="2000" b="1" dirty="0">
                <a:solidFill>
                  <a:srgbClr val="FF0000"/>
                </a:solidFill>
              </a:rPr>
              <a:t>position</a:t>
            </a:r>
            <a:r>
              <a:rPr lang="zh-TW" altLang="en-US" sz="2000" b="1" dirty="0">
                <a:solidFill>
                  <a:srgbClr val="FF0000"/>
                </a:solidFill>
              </a:rPr>
              <a:t>是 存取蛇身座標陣列的</a:t>
            </a:r>
            <a:r>
              <a:rPr lang="en-US" altLang="zh-TW" sz="2000" b="1" dirty="0">
                <a:solidFill>
                  <a:srgbClr val="FF0000"/>
                </a:solidFill>
              </a:rPr>
              <a:t>index</a:t>
            </a:r>
            <a:r>
              <a:rPr lang="zh-TW" altLang="en-US" sz="2000" b="1" dirty="0">
                <a:solidFill>
                  <a:srgbClr val="FF0000"/>
                </a:solidFill>
              </a:rPr>
              <a:t>，隨著每一次刷新畫面時 值</a:t>
            </a:r>
            <a:r>
              <a:rPr lang="en-US" altLang="zh-TW" sz="2000" b="1" dirty="0">
                <a:solidFill>
                  <a:srgbClr val="FF0000"/>
                </a:solidFill>
              </a:rPr>
              <a:t>+1</a:t>
            </a:r>
            <a:endParaRPr lang="zh-TW" altLang="en-US" sz="2000" b="1" dirty="0">
              <a:solidFill>
                <a:srgbClr val="FF0000"/>
              </a:solidFill>
            </a:endParaRPr>
          </a:p>
        </p:txBody>
      </p:sp>
      <p:sp>
        <p:nvSpPr>
          <p:cNvPr id="9" name="文字方塊 8">
            <a:extLst>
              <a:ext uri="{FF2B5EF4-FFF2-40B4-BE49-F238E27FC236}">
                <a16:creationId xmlns:a16="http://schemas.microsoft.com/office/drawing/2014/main" id="{6763F13E-BD37-46D0-ABB2-E50EE8D03C91}"/>
              </a:ext>
            </a:extLst>
          </p:cNvPr>
          <p:cNvSpPr txBox="1"/>
          <p:nvPr/>
        </p:nvSpPr>
        <p:spPr>
          <a:xfrm>
            <a:off x="6345285" y="744344"/>
            <a:ext cx="1125556" cy="369332"/>
          </a:xfrm>
          <a:prstGeom prst="rect">
            <a:avLst/>
          </a:prstGeom>
          <a:noFill/>
        </p:spPr>
        <p:txBody>
          <a:bodyPr wrap="square" rtlCol="0">
            <a:spAutoFit/>
          </a:bodyPr>
          <a:lstStyle/>
          <a:p>
            <a:r>
              <a:rPr lang="zh-TW" altLang="en-US" sz="1800" b="1" dirty="0">
                <a:solidFill>
                  <a:schemeClr val="bg1"/>
                </a:solidFill>
                <a:latin typeface="+mj-lt"/>
                <a:ea typeface="微軟正黑體" panose="020B0604030504040204" pitchFamily="34" charset="-120"/>
              </a:rPr>
              <a:t>加長蛇身 </a:t>
            </a:r>
            <a:endParaRPr lang="zh-TW" altLang="en-US" sz="1800" b="1" dirty="0">
              <a:solidFill>
                <a:schemeClr val="bg1"/>
              </a:solidFill>
              <a:latin typeface="+mj-lt"/>
            </a:endParaRPr>
          </a:p>
        </p:txBody>
      </p:sp>
    </p:spTree>
    <p:extLst>
      <p:ext uri="{BB962C8B-B14F-4D97-AF65-F5344CB8AC3E}">
        <p14:creationId xmlns:p14="http://schemas.microsoft.com/office/powerpoint/2010/main" val="359728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31" grpId="0" animBg="1"/>
      <p:bldP spid="34" grpId="0" animBg="1"/>
      <p:bldP spid="15" grpId="0"/>
      <p:bldP spid="25" grpId="0"/>
      <p:bldP spid="20"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3" name="圖片 2" descr="一張含有 文字 的圖片&#10;&#10;自動產生的描述">
            <a:extLst>
              <a:ext uri="{FF2B5EF4-FFF2-40B4-BE49-F238E27FC236}">
                <a16:creationId xmlns:a16="http://schemas.microsoft.com/office/drawing/2014/main" id="{E34F29BB-8683-4490-B6B3-820683D49BA1}"/>
              </a:ext>
            </a:extLst>
          </p:cNvPr>
          <p:cNvPicPr>
            <a:picLocks noChangeAspect="1"/>
          </p:cNvPicPr>
          <p:nvPr/>
        </p:nvPicPr>
        <p:blipFill>
          <a:blip r:embed="rId2"/>
          <a:stretch>
            <a:fillRect/>
          </a:stretch>
        </p:blipFill>
        <p:spPr>
          <a:xfrm>
            <a:off x="219374" y="1411140"/>
            <a:ext cx="6167552" cy="5334099"/>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691503" y="88445"/>
            <a:ext cx="3311311" cy="141032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8310620"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50" y="372840"/>
            <a:ext cx="3005970"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err="1">
                <a:solidFill>
                  <a:schemeClr val="lt1"/>
                </a:solidFill>
                <a:latin typeface="Microsoft JhengHei"/>
                <a:ea typeface="Microsoft JhengHei"/>
                <a:sym typeface="Microsoft JhengHei"/>
              </a:rPr>
              <a:t>game_run</a:t>
            </a:r>
            <a:r>
              <a:rPr lang="en-US" altLang="zh-TW" sz="4000" b="1" dirty="0">
                <a:solidFill>
                  <a:schemeClr val="lt1"/>
                </a:solidFill>
                <a:latin typeface="Microsoft JhengHei"/>
                <a:ea typeface="Microsoft JhengHei"/>
                <a:sym typeface="Microsoft JhengHei"/>
              </a:rPr>
              <a:t>() </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369651" y="1425531"/>
            <a:ext cx="5996584" cy="175994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6376481" y="1938290"/>
            <a:ext cx="617706"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6994187" y="1643767"/>
            <a:ext cx="4551934" cy="1015663"/>
          </a:xfrm>
          <a:prstGeom prst="rect">
            <a:avLst/>
          </a:prstGeom>
          <a:noFill/>
          <a:ln w="19050">
            <a:solidFill>
              <a:srgbClr val="FFFF00"/>
            </a:solidFill>
          </a:ln>
        </p:spPr>
        <p:txBody>
          <a:bodyPr wrap="square" rtlCol="0">
            <a:spAutoFit/>
          </a:bodyPr>
          <a:lstStyle/>
          <a:p>
            <a:r>
              <a:rPr lang="zh-TW" altLang="en-US" sz="2000" b="1" dirty="0">
                <a:solidFill>
                  <a:srgbClr val="FFFF00"/>
                </a:solidFill>
              </a:rPr>
              <a:t>使用</a:t>
            </a:r>
            <a:r>
              <a:rPr lang="en-US" altLang="zh-TW" sz="2000" b="1" dirty="0">
                <a:solidFill>
                  <a:srgbClr val="FFFF00"/>
                </a:solidFill>
              </a:rPr>
              <a:t>lose()</a:t>
            </a:r>
            <a:r>
              <a:rPr lang="zh-TW" altLang="en-US" sz="2000" b="1" dirty="0">
                <a:solidFill>
                  <a:srgbClr val="FFFF00"/>
                </a:solidFill>
              </a:rPr>
              <a:t>判斷，回傳是</a:t>
            </a:r>
            <a:r>
              <a:rPr lang="en-US" altLang="zh-TW" sz="2000" b="1" dirty="0">
                <a:solidFill>
                  <a:srgbClr val="FFFF00"/>
                </a:solidFill>
              </a:rPr>
              <a:t>1</a:t>
            </a:r>
            <a:r>
              <a:rPr lang="zh-TW" altLang="en-US" sz="2000" b="1" dirty="0">
                <a:solidFill>
                  <a:srgbClr val="FFFF00"/>
                </a:solidFill>
              </a:rPr>
              <a:t>的話代表輸，然後印出</a:t>
            </a:r>
            <a:r>
              <a:rPr lang="en-US" altLang="zh-TW" sz="2000" b="1" dirty="0">
                <a:solidFill>
                  <a:srgbClr val="FFFF00"/>
                </a:solidFill>
              </a:rPr>
              <a:t>YOU LOSE!!!</a:t>
            </a:r>
            <a:r>
              <a:rPr lang="zh-TW" altLang="en-US" sz="2000" b="1" dirty="0">
                <a:solidFill>
                  <a:srgbClr val="FFFF00"/>
                </a:solidFill>
              </a:rPr>
              <a:t>，並跳出迴圈、結束遊戲</a:t>
            </a:r>
          </a:p>
        </p:txBody>
      </p:sp>
      <p:sp>
        <p:nvSpPr>
          <p:cNvPr id="31" name="矩形 30">
            <a:extLst>
              <a:ext uri="{FF2B5EF4-FFF2-40B4-BE49-F238E27FC236}">
                <a16:creationId xmlns:a16="http://schemas.microsoft.com/office/drawing/2014/main" id="{E3E5D349-F0C5-413A-9CAE-CD2CEDFC38F9}"/>
              </a:ext>
            </a:extLst>
          </p:cNvPr>
          <p:cNvSpPr/>
          <p:nvPr/>
        </p:nvSpPr>
        <p:spPr>
          <a:xfrm>
            <a:off x="369651" y="3672526"/>
            <a:ext cx="5937839" cy="221565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6298161" y="4765448"/>
            <a:ext cx="76412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7062281" y="4565393"/>
            <a:ext cx="4551934" cy="1015663"/>
          </a:xfrm>
          <a:prstGeom prst="rect">
            <a:avLst/>
          </a:prstGeom>
          <a:noFill/>
          <a:ln w="19050">
            <a:solidFill>
              <a:srgbClr val="00B050"/>
            </a:solidFill>
          </a:ln>
        </p:spPr>
        <p:txBody>
          <a:bodyPr wrap="square" rtlCol="0">
            <a:spAutoFit/>
          </a:bodyPr>
          <a:lstStyle/>
          <a:p>
            <a:r>
              <a:rPr lang="zh-TW" altLang="en-US" sz="2000" b="1" dirty="0">
                <a:solidFill>
                  <a:srgbClr val="00B050"/>
                </a:solidFill>
              </a:rPr>
              <a:t>用</a:t>
            </a:r>
            <a:r>
              <a:rPr lang="en-US" altLang="zh-TW" sz="2000" b="1" dirty="0">
                <a:solidFill>
                  <a:srgbClr val="00B050"/>
                </a:solidFill>
              </a:rPr>
              <a:t>Sleep()</a:t>
            </a:r>
            <a:r>
              <a:rPr lang="zh-TW" altLang="en-US" sz="2000" b="1" dirty="0">
                <a:solidFill>
                  <a:srgbClr val="00B050"/>
                </a:solidFill>
              </a:rPr>
              <a:t>來自訂程式暫停幾秒，若暫停秒數越少</a:t>
            </a:r>
            <a:r>
              <a:rPr lang="en-US" altLang="zh-TW" sz="2000" b="1" dirty="0">
                <a:solidFill>
                  <a:srgbClr val="00B050"/>
                </a:solidFill>
              </a:rPr>
              <a:t>(</a:t>
            </a:r>
            <a:r>
              <a:rPr lang="zh-TW" altLang="en-US" sz="2000" b="1" dirty="0">
                <a:solidFill>
                  <a:srgbClr val="00B050"/>
                </a:solidFill>
              </a:rPr>
              <a:t>果實吃越多</a:t>
            </a:r>
            <a:r>
              <a:rPr lang="en-US" altLang="zh-TW" sz="2000" b="1" dirty="0">
                <a:solidFill>
                  <a:srgbClr val="00B050"/>
                </a:solidFill>
              </a:rPr>
              <a:t>)</a:t>
            </a:r>
            <a:r>
              <a:rPr lang="zh-TW" altLang="en-US" sz="2000" b="1" dirty="0">
                <a:solidFill>
                  <a:srgbClr val="00B050"/>
                </a:solidFill>
              </a:rPr>
              <a:t>，代表畫面刷新率越快，達成蛇移動的快慢</a:t>
            </a: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725711" y="575437"/>
            <a:ext cx="3344731" cy="923330"/>
          </a:xfrm>
          <a:prstGeom prst="rect">
            <a:avLst/>
          </a:prstGeom>
          <a:noFill/>
        </p:spPr>
        <p:txBody>
          <a:bodyPr wrap="square" rtlCol="0">
            <a:spAutoFit/>
          </a:bodyPr>
          <a:lstStyle/>
          <a:p>
            <a:pPr lvl="0">
              <a:buSzPts val="1800"/>
            </a:pPr>
            <a:r>
              <a:rPr lang="zh-TW" altLang="en-US" sz="1800" b="1" dirty="0">
                <a:solidFill>
                  <a:schemeClr val="tx1"/>
                </a:solidFill>
              </a:rPr>
              <a:t>控制畫面更新率，來達成蛇移動的快慢，讀取當前蛇頭座標，看是否有符合輸的條件</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725711" y="191468"/>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6763F13E-BD37-46D0-ABB2-E50EE8D03C91}"/>
              </a:ext>
            </a:extLst>
          </p:cNvPr>
          <p:cNvSpPr txBox="1"/>
          <p:nvPr/>
        </p:nvSpPr>
        <p:spPr>
          <a:xfrm>
            <a:off x="6263677" y="788968"/>
            <a:ext cx="2355495" cy="369332"/>
          </a:xfrm>
          <a:prstGeom prst="rect">
            <a:avLst/>
          </a:prstGeom>
          <a:noFill/>
        </p:spPr>
        <p:txBody>
          <a:bodyPr wrap="square" rtlCol="0">
            <a:spAutoFit/>
          </a:bodyPr>
          <a:lstStyle/>
          <a:p>
            <a:r>
              <a:rPr lang="zh-TW" altLang="en-US" sz="1800" b="1" dirty="0">
                <a:solidFill>
                  <a:schemeClr val="bg1"/>
                </a:solidFill>
                <a:latin typeface="+mj-lt"/>
                <a:ea typeface="微軟正黑體" panose="020B0604030504040204" pitchFamily="34" charset="-120"/>
              </a:rPr>
              <a:t>速度控制、結束畫面</a:t>
            </a:r>
            <a:endParaRPr lang="zh-TW" altLang="en-US" sz="1800" b="1" dirty="0">
              <a:solidFill>
                <a:schemeClr val="bg1"/>
              </a:solidFill>
              <a:latin typeface="+mj-lt"/>
            </a:endParaRPr>
          </a:p>
        </p:txBody>
      </p:sp>
    </p:spTree>
    <p:extLst>
      <p:ext uri="{BB962C8B-B14F-4D97-AF65-F5344CB8AC3E}">
        <p14:creationId xmlns:p14="http://schemas.microsoft.com/office/powerpoint/2010/main" val="178069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31" grpId="0" animBg="1"/>
      <p:bldP spid="34" grpId="0" animBg="1"/>
      <p:bldP spid="15"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71"/>
        <p:cNvGrpSpPr/>
        <p:nvPr/>
      </p:nvGrpSpPr>
      <p:grpSpPr>
        <a:xfrm>
          <a:off x="0" y="0"/>
          <a:ext cx="0" cy="0"/>
          <a:chOff x="0" y="0"/>
          <a:chExt cx="0" cy="0"/>
        </a:xfrm>
      </p:grpSpPr>
      <p:sp>
        <p:nvSpPr>
          <p:cNvPr id="2" name="矩形: 圓角 1">
            <a:extLst>
              <a:ext uri="{FF2B5EF4-FFF2-40B4-BE49-F238E27FC236}">
                <a16:creationId xmlns:a16="http://schemas.microsoft.com/office/drawing/2014/main" id="{385F93C4-7D4F-4D13-8CCE-DB78794267A8}"/>
              </a:ext>
            </a:extLst>
          </p:cNvPr>
          <p:cNvSpPr/>
          <p:nvPr/>
        </p:nvSpPr>
        <p:spPr>
          <a:xfrm>
            <a:off x="184826" y="100038"/>
            <a:ext cx="3365770" cy="93919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33A2B9AB-23B2-49C0-97DB-76F5FBE8C09A}"/>
              </a:ext>
            </a:extLst>
          </p:cNvPr>
          <p:cNvSpPr txBox="1"/>
          <p:nvPr/>
        </p:nvSpPr>
        <p:spPr>
          <a:xfrm>
            <a:off x="603115" y="184915"/>
            <a:ext cx="2529191" cy="769441"/>
          </a:xfrm>
          <a:prstGeom prst="rect">
            <a:avLst/>
          </a:prstGeom>
          <a:noFill/>
        </p:spPr>
        <p:txBody>
          <a:bodyPr wrap="square" rtlCol="0">
            <a:spAutoFit/>
          </a:bodyPr>
          <a:lstStyle/>
          <a:p>
            <a:r>
              <a:rPr lang="zh-TW" altLang="en-US" sz="4400" b="1" dirty="0">
                <a:solidFill>
                  <a:schemeClr val="bg1"/>
                </a:solidFill>
              </a:rPr>
              <a:t>遊戲畫面</a:t>
            </a:r>
          </a:p>
        </p:txBody>
      </p:sp>
      <p:pic>
        <p:nvPicPr>
          <p:cNvPr id="5" name="圖片 4" descr="一張含有 文字 的圖片&#10;&#10;自動產生的描述">
            <a:extLst>
              <a:ext uri="{FF2B5EF4-FFF2-40B4-BE49-F238E27FC236}">
                <a16:creationId xmlns:a16="http://schemas.microsoft.com/office/drawing/2014/main" id="{3B465A4D-5F25-47CB-B19D-49FCC8D10C1C}"/>
              </a:ext>
            </a:extLst>
          </p:cNvPr>
          <p:cNvPicPr>
            <a:picLocks noChangeAspect="1"/>
          </p:cNvPicPr>
          <p:nvPr/>
        </p:nvPicPr>
        <p:blipFill>
          <a:blip r:embed="rId3"/>
          <a:stretch>
            <a:fillRect/>
          </a:stretch>
        </p:blipFill>
        <p:spPr>
          <a:xfrm>
            <a:off x="170424" y="2634433"/>
            <a:ext cx="3180560" cy="2035622"/>
          </a:xfrm>
          <a:prstGeom prst="rect">
            <a:avLst/>
          </a:prstGeom>
        </p:spPr>
      </p:pic>
      <p:pic>
        <p:nvPicPr>
          <p:cNvPr id="7" name="圖片 6">
            <a:extLst>
              <a:ext uri="{FF2B5EF4-FFF2-40B4-BE49-F238E27FC236}">
                <a16:creationId xmlns:a16="http://schemas.microsoft.com/office/drawing/2014/main" id="{753FD7CF-E2E3-4F0D-9C43-38B9EADEC17D}"/>
              </a:ext>
            </a:extLst>
          </p:cNvPr>
          <p:cNvPicPr>
            <a:picLocks noChangeAspect="1"/>
          </p:cNvPicPr>
          <p:nvPr/>
        </p:nvPicPr>
        <p:blipFill>
          <a:blip r:embed="rId4"/>
          <a:stretch>
            <a:fillRect/>
          </a:stretch>
        </p:blipFill>
        <p:spPr>
          <a:xfrm>
            <a:off x="4617592" y="2634433"/>
            <a:ext cx="2796491" cy="4223567"/>
          </a:xfrm>
          <a:prstGeom prst="rect">
            <a:avLst/>
          </a:prstGeom>
        </p:spPr>
      </p:pic>
      <p:sp>
        <p:nvSpPr>
          <p:cNvPr id="9" name="矩形 8">
            <a:extLst>
              <a:ext uri="{FF2B5EF4-FFF2-40B4-BE49-F238E27FC236}">
                <a16:creationId xmlns:a16="http://schemas.microsoft.com/office/drawing/2014/main" id="{179D2464-2BB1-4F4B-BF2A-AACB42298929}"/>
              </a:ext>
            </a:extLst>
          </p:cNvPr>
          <p:cNvSpPr/>
          <p:nvPr/>
        </p:nvSpPr>
        <p:spPr>
          <a:xfrm>
            <a:off x="513184" y="1602131"/>
            <a:ext cx="1682837" cy="826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流程圖: 資料 9">
            <a:extLst>
              <a:ext uri="{FF2B5EF4-FFF2-40B4-BE49-F238E27FC236}">
                <a16:creationId xmlns:a16="http://schemas.microsoft.com/office/drawing/2014/main" id="{FF30E1E3-0742-414B-A869-6B13EBD768A8}"/>
              </a:ext>
            </a:extLst>
          </p:cNvPr>
          <p:cNvSpPr/>
          <p:nvPr/>
        </p:nvSpPr>
        <p:spPr>
          <a:xfrm rot="10800000">
            <a:off x="1957461" y="1602130"/>
            <a:ext cx="894945" cy="826851"/>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descr="一張含有 文字 的圖片&#10;&#10;自動產生的描述">
            <a:extLst>
              <a:ext uri="{FF2B5EF4-FFF2-40B4-BE49-F238E27FC236}">
                <a16:creationId xmlns:a16="http://schemas.microsoft.com/office/drawing/2014/main" id="{C2197C60-75F5-421D-BE55-D81404A76AD5}"/>
              </a:ext>
            </a:extLst>
          </p:cNvPr>
          <p:cNvPicPr>
            <a:picLocks noChangeAspect="1"/>
          </p:cNvPicPr>
          <p:nvPr/>
        </p:nvPicPr>
        <p:blipFill>
          <a:blip r:embed="rId5"/>
          <a:stretch>
            <a:fillRect/>
          </a:stretch>
        </p:blipFill>
        <p:spPr>
          <a:xfrm>
            <a:off x="8870942" y="2634433"/>
            <a:ext cx="2958046" cy="2373317"/>
          </a:xfrm>
          <a:prstGeom prst="rect">
            <a:avLst/>
          </a:prstGeom>
        </p:spPr>
      </p:pic>
      <p:sp>
        <p:nvSpPr>
          <p:cNvPr id="11" name="矩形 10">
            <a:extLst>
              <a:ext uri="{FF2B5EF4-FFF2-40B4-BE49-F238E27FC236}">
                <a16:creationId xmlns:a16="http://schemas.microsoft.com/office/drawing/2014/main" id="{F21DE545-F71F-42CE-9B5C-B5030814079F}"/>
              </a:ext>
            </a:extLst>
          </p:cNvPr>
          <p:cNvSpPr/>
          <p:nvPr/>
        </p:nvSpPr>
        <p:spPr>
          <a:xfrm>
            <a:off x="5032376" y="1602129"/>
            <a:ext cx="1682837" cy="826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流程圖: 資料 12">
            <a:extLst>
              <a:ext uri="{FF2B5EF4-FFF2-40B4-BE49-F238E27FC236}">
                <a16:creationId xmlns:a16="http://schemas.microsoft.com/office/drawing/2014/main" id="{00F8DD6F-5A9E-4789-B590-144B10233795}"/>
              </a:ext>
            </a:extLst>
          </p:cNvPr>
          <p:cNvSpPr/>
          <p:nvPr/>
        </p:nvSpPr>
        <p:spPr>
          <a:xfrm rot="10800000">
            <a:off x="6443901" y="1602129"/>
            <a:ext cx="894945" cy="826851"/>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A61AD9DA-A362-4216-B092-B9DFDB0F895C}"/>
              </a:ext>
            </a:extLst>
          </p:cNvPr>
          <p:cNvSpPr/>
          <p:nvPr/>
        </p:nvSpPr>
        <p:spPr>
          <a:xfrm>
            <a:off x="9687307" y="1602129"/>
            <a:ext cx="1682837" cy="8268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 name="流程圖: 資料 14">
            <a:extLst>
              <a:ext uri="{FF2B5EF4-FFF2-40B4-BE49-F238E27FC236}">
                <a16:creationId xmlns:a16="http://schemas.microsoft.com/office/drawing/2014/main" id="{0FDEF47D-4B6C-48B5-AA3B-ECE0E9261F32}"/>
              </a:ext>
            </a:extLst>
          </p:cNvPr>
          <p:cNvSpPr/>
          <p:nvPr/>
        </p:nvSpPr>
        <p:spPr>
          <a:xfrm rot="10800000">
            <a:off x="9169495" y="1602129"/>
            <a:ext cx="894945" cy="826851"/>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流程圖: 資料 15">
            <a:extLst>
              <a:ext uri="{FF2B5EF4-FFF2-40B4-BE49-F238E27FC236}">
                <a16:creationId xmlns:a16="http://schemas.microsoft.com/office/drawing/2014/main" id="{BD65F3F0-9344-427E-B087-0937A15A2A9A}"/>
              </a:ext>
            </a:extLst>
          </p:cNvPr>
          <p:cNvSpPr/>
          <p:nvPr/>
        </p:nvSpPr>
        <p:spPr>
          <a:xfrm rot="10800000">
            <a:off x="4853155" y="1602129"/>
            <a:ext cx="894945" cy="826851"/>
          </a:xfrm>
          <a:prstGeom prst="flowChartInputOutp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697BDA26-93D7-4838-98EA-13F9F376B1CB}"/>
              </a:ext>
            </a:extLst>
          </p:cNvPr>
          <p:cNvSpPr txBox="1"/>
          <p:nvPr/>
        </p:nvSpPr>
        <p:spPr>
          <a:xfrm>
            <a:off x="799976" y="1754154"/>
            <a:ext cx="1682837" cy="523220"/>
          </a:xfrm>
          <a:prstGeom prst="rect">
            <a:avLst/>
          </a:prstGeom>
          <a:noFill/>
        </p:spPr>
        <p:txBody>
          <a:bodyPr wrap="square" rtlCol="0">
            <a:spAutoFit/>
          </a:bodyPr>
          <a:lstStyle/>
          <a:p>
            <a:r>
              <a:rPr lang="zh-TW" altLang="en-US" sz="2800" b="1" dirty="0"/>
              <a:t>選擇難度</a:t>
            </a:r>
          </a:p>
        </p:txBody>
      </p:sp>
      <p:sp>
        <p:nvSpPr>
          <p:cNvPr id="17" name="文字方塊 16">
            <a:extLst>
              <a:ext uri="{FF2B5EF4-FFF2-40B4-BE49-F238E27FC236}">
                <a16:creationId xmlns:a16="http://schemas.microsoft.com/office/drawing/2014/main" id="{C9633DC4-F0C4-42F3-8330-3684792FDE17}"/>
              </a:ext>
            </a:extLst>
          </p:cNvPr>
          <p:cNvSpPr txBox="1"/>
          <p:nvPr/>
        </p:nvSpPr>
        <p:spPr>
          <a:xfrm>
            <a:off x="5300023" y="1756207"/>
            <a:ext cx="1682837" cy="523220"/>
          </a:xfrm>
          <a:prstGeom prst="rect">
            <a:avLst/>
          </a:prstGeom>
          <a:noFill/>
        </p:spPr>
        <p:txBody>
          <a:bodyPr wrap="square" rtlCol="0">
            <a:spAutoFit/>
          </a:bodyPr>
          <a:lstStyle/>
          <a:p>
            <a:r>
              <a:rPr lang="zh-TW" altLang="en-US" sz="2800" b="1" dirty="0"/>
              <a:t>遊玩畫面</a:t>
            </a:r>
          </a:p>
        </p:txBody>
      </p:sp>
      <p:sp>
        <p:nvSpPr>
          <p:cNvPr id="18" name="文字方塊 17">
            <a:extLst>
              <a:ext uri="{FF2B5EF4-FFF2-40B4-BE49-F238E27FC236}">
                <a16:creationId xmlns:a16="http://schemas.microsoft.com/office/drawing/2014/main" id="{C59713FE-CE32-4690-A791-209B6E9EDA41}"/>
              </a:ext>
            </a:extLst>
          </p:cNvPr>
          <p:cNvSpPr txBox="1"/>
          <p:nvPr/>
        </p:nvSpPr>
        <p:spPr>
          <a:xfrm>
            <a:off x="9508547" y="1746877"/>
            <a:ext cx="1682837" cy="523220"/>
          </a:xfrm>
          <a:prstGeom prst="rect">
            <a:avLst/>
          </a:prstGeom>
          <a:noFill/>
        </p:spPr>
        <p:txBody>
          <a:bodyPr wrap="square" rtlCol="0">
            <a:spAutoFit/>
          </a:bodyPr>
          <a:lstStyle/>
          <a:p>
            <a:r>
              <a:rPr lang="zh-TW" altLang="en-US" sz="2800" b="1" dirty="0"/>
              <a:t>結束畫面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171"/>
        <p:cNvGrpSpPr/>
        <p:nvPr/>
      </p:nvGrpSpPr>
      <p:grpSpPr>
        <a:xfrm>
          <a:off x="0" y="0"/>
          <a:ext cx="0" cy="0"/>
          <a:chOff x="0" y="0"/>
          <a:chExt cx="0" cy="0"/>
        </a:xfrm>
      </p:grpSpPr>
      <p:sp>
        <p:nvSpPr>
          <p:cNvPr id="2" name="矩形: 圓角 1">
            <a:extLst>
              <a:ext uri="{FF2B5EF4-FFF2-40B4-BE49-F238E27FC236}">
                <a16:creationId xmlns:a16="http://schemas.microsoft.com/office/drawing/2014/main" id="{385F93C4-7D4F-4D13-8CCE-DB78794267A8}"/>
              </a:ext>
            </a:extLst>
          </p:cNvPr>
          <p:cNvSpPr/>
          <p:nvPr/>
        </p:nvSpPr>
        <p:spPr>
          <a:xfrm>
            <a:off x="184826" y="100038"/>
            <a:ext cx="3365770" cy="93919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33A2B9AB-23B2-49C0-97DB-76F5FBE8C09A}"/>
              </a:ext>
            </a:extLst>
          </p:cNvPr>
          <p:cNvSpPr txBox="1"/>
          <p:nvPr/>
        </p:nvSpPr>
        <p:spPr>
          <a:xfrm>
            <a:off x="603115" y="184915"/>
            <a:ext cx="2529191" cy="769441"/>
          </a:xfrm>
          <a:prstGeom prst="rect">
            <a:avLst/>
          </a:prstGeom>
          <a:noFill/>
        </p:spPr>
        <p:txBody>
          <a:bodyPr wrap="square" rtlCol="0">
            <a:spAutoFit/>
          </a:bodyPr>
          <a:lstStyle/>
          <a:p>
            <a:r>
              <a:rPr lang="zh-TW" altLang="en-US" sz="4400" b="1" dirty="0">
                <a:solidFill>
                  <a:schemeClr val="bg1"/>
                </a:solidFill>
              </a:rPr>
              <a:t>遊戲畫面</a:t>
            </a:r>
          </a:p>
        </p:txBody>
      </p:sp>
      <p:pic>
        <p:nvPicPr>
          <p:cNvPr id="4" name="Final">
            <a:hlinkClick r:id="" action="ppaction://media"/>
            <a:extLst>
              <a:ext uri="{FF2B5EF4-FFF2-40B4-BE49-F238E27FC236}">
                <a16:creationId xmlns:a16="http://schemas.microsoft.com/office/drawing/2014/main" id="{96D36882-663A-4B2F-B42C-F0F3BC6DAEB2}"/>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68694" y="1124111"/>
            <a:ext cx="13047305" cy="7118674"/>
          </a:xfrm>
          <a:prstGeom prst="rect">
            <a:avLst/>
          </a:prstGeom>
        </p:spPr>
      </p:pic>
    </p:spTree>
    <p:extLst>
      <p:ext uri="{BB962C8B-B14F-4D97-AF65-F5344CB8AC3E}">
        <p14:creationId xmlns:p14="http://schemas.microsoft.com/office/powerpoint/2010/main" val="73402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7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CA86102-AD96-4B66-9CF5-0ABDE5C9794C}"/>
              </a:ext>
            </a:extLst>
          </p:cNvPr>
          <p:cNvSpPr/>
          <p:nvPr/>
        </p:nvSpPr>
        <p:spPr>
          <a:xfrm>
            <a:off x="303107" y="216747"/>
            <a:ext cx="3036147" cy="123952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4CEA2AD9-AABF-4D16-9B27-64ED56B6B97C}"/>
              </a:ext>
            </a:extLst>
          </p:cNvPr>
          <p:cNvSpPr>
            <a:spLocks noGrp="1"/>
          </p:cNvSpPr>
          <p:nvPr>
            <p:ph type="title"/>
          </p:nvPr>
        </p:nvSpPr>
        <p:spPr>
          <a:xfrm>
            <a:off x="303107" y="213802"/>
            <a:ext cx="3057939" cy="1253366"/>
          </a:xfrm>
        </p:spPr>
        <p:txBody>
          <a:bodyPr/>
          <a:lstStyle/>
          <a:p>
            <a:r>
              <a:rPr lang="zh-TW" altLang="en-US" dirty="0">
                <a:latin typeface="Arial" panose="020B0604020202020204" pitchFamily="34" charset="0"/>
                <a:cs typeface="Arial" panose="020B0604020202020204" pitchFamily="34" charset="0"/>
              </a:rPr>
              <a:t>背景與目的</a:t>
            </a:r>
          </a:p>
        </p:txBody>
      </p:sp>
      <p:sp>
        <p:nvSpPr>
          <p:cNvPr id="3" name="文字版面配置區 2">
            <a:extLst>
              <a:ext uri="{FF2B5EF4-FFF2-40B4-BE49-F238E27FC236}">
                <a16:creationId xmlns:a16="http://schemas.microsoft.com/office/drawing/2014/main" id="{629E2975-5A10-455B-B2E3-7CFB5D937898}"/>
              </a:ext>
            </a:extLst>
          </p:cNvPr>
          <p:cNvSpPr>
            <a:spLocks noGrp="1"/>
          </p:cNvSpPr>
          <p:nvPr>
            <p:ph type="body" idx="1"/>
          </p:nvPr>
        </p:nvSpPr>
        <p:spPr/>
        <p:txBody>
          <a:bodyPr>
            <a:normAutofit/>
          </a:bodyPr>
          <a:lstStyle/>
          <a:p>
            <a:pPr marL="114300" indent="0">
              <a:buNone/>
            </a:pPr>
            <a:r>
              <a:rPr lang="zh-TW" altLang="en-US"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背景</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114300" indent="0">
              <a:buNone/>
            </a:pPr>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以前寫程式大多都沒有實際用途，所以我們想做一個能實際使用的程式，當作寫程式的里程碑，而沒有哪一個程式比直接做出一個經典遊戲還要適合了，因為這個遊戲大家幾乎都玩過，也最能引起大家的共鳴，用大家熟悉的</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語言來重現一個曾經風雲一時的經典遊戲，也能讓大家在似乎看不見底的程式深淵裡得到一點成就感。</a:t>
            </a:r>
            <a:endPar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marL="114300" indent="0">
              <a:buNone/>
            </a:pPr>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目的</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a:t>
            </a:r>
          </a:p>
          <a:p>
            <a:pPr marL="114300" indent="0">
              <a:buNone/>
            </a:pPr>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做一個能用</a:t>
            </a:r>
            <a:r>
              <a:rPr lang="en-US"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C</a:t>
            </a:r>
            <a:r>
              <a:rPr lang="zh-TW" altLang="zh-TW" sz="2000" kern="100" dirty="0">
                <a:effectLst/>
                <a:latin typeface="微軟正黑體" panose="020B0604030504040204" pitchFamily="34" charset="-120"/>
                <a:ea typeface="微軟正黑體" panose="020B0604030504040204" pitchFamily="34" charset="-120"/>
                <a:cs typeface="Times New Roman" panose="02020603050405020304" pitchFamily="18" charset="0"/>
              </a:rPr>
              <a:t>語言，並且不加裝任何東西的情況下能玩的貪食蛇，也許畫面難以與原版比較，但至少除了畫面的部分可以一樣，像是規則、玩法、計分方式、結束方式等。</a:t>
            </a:r>
          </a:p>
          <a:p>
            <a:pPr marL="114300" indent="0">
              <a:buNone/>
            </a:pP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114300" indent="0">
              <a:buNone/>
            </a:pPr>
            <a:endParaRPr lang="zh-TW" altLang="en-US" sz="2000" dirty="0"/>
          </a:p>
        </p:txBody>
      </p:sp>
    </p:spTree>
    <p:extLst>
      <p:ext uri="{BB962C8B-B14F-4D97-AF65-F5344CB8AC3E}">
        <p14:creationId xmlns:p14="http://schemas.microsoft.com/office/powerpoint/2010/main" val="35256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矩形: 圓角 6">
            <a:extLst>
              <a:ext uri="{FF2B5EF4-FFF2-40B4-BE49-F238E27FC236}">
                <a16:creationId xmlns:a16="http://schemas.microsoft.com/office/drawing/2014/main" id="{43E75AF9-67BF-4C3C-93C5-04146604A93E}"/>
              </a:ext>
            </a:extLst>
          </p:cNvPr>
          <p:cNvSpPr/>
          <p:nvPr/>
        </p:nvSpPr>
        <p:spPr>
          <a:xfrm>
            <a:off x="1187355" y="484495"/>
            <a:ext cx="2422478" cy="828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圖片 4">
            <a:extLst>
              <a:ext uri="{FF2B5EF4-FFF2-40B4-BE49-F238E27FC236}">
                <a16:creationId xmlns:a16="http://schemas.microsoft.com/office/drawing/2014/main" id="{55EA9BE3-D1B5-4FA8-8FB7-D8A978F46B71}"/>
              </a:ext>
            </a:extLst>
          </p:cNvPr>
          <p:cNvPicPr>
            <a:picLocks noChangeAspect="1"/>
          </p:cNvPicPr>
          <p:nvPr/>
        </p:nvPicPr>
        <p:blipFill>
          <a:blip r:embed="rId2"/>
          <a:stretch>
            <a:fillRect/>
          </a:stretch>
        </p:blipFill>
        <p:spPr>
          <a:xfrm>
            <a:off x="523988" y="3030176"/>
            <a:ext cx="11144024" cy="1642680"/>
          </a:xfrm>
          <a:prstGeom prst="rect">
            <a:avLst/>
          </a:prstGeom>
        </p:spPr>
      </p:pic>
      <p:sp>
        <p:nvSpPr>
          <p:cNvPr id="6" name="文字方塊 5">
            <a:extLst>
              <a:ext uri="{FF2B5EF4-FFF2-40B4-BE49-F238E27FC236}">
                <a16:creationId xmlns:a16="http://schemas.microsoft.com/office/drawing/2014/main" id="{CF32F6E8-6E83-484F-9B8F-507B1BE0D0A9}"/>
              </a:ext>
            </a:extLst>
          </p:cNvPr>
          <p:cNvSpPr txBox="1"/>
          <p:nvPr/>
        </p:nvSpPr>
        <p:spPr>
          <a:xfrm>
            <a:off x="1394759" y="543636"/>
            <a:ext cx="1877437" cy="769441"/>
          </a:xfrm>
          <a:prstGeom prst="rect">
            <a:avLst/>
          </a:prstGeom>
          <a:noFill/>
        </p:spPr>
        <p:txBody>
          <a:bodyPr wrap="none" rtlCol="0">
            <a:spAutoFit/>
          </a:bodyPr>
          <a:lstStyle/>
          <a:p>
            <a:r>
              <a:rPr lang="zh-TW" altLang="en-US" sz="4400" b="1" dirty="0">
                <a:solidFill>
                  <a:schemeClr val="bg1"/>
                </a:solidFill>
              </a:rPr>
              <a:t>甘特圖</a:t>
            </a:r>
          </a:p>
        </p:txBody>
      </p:sp>
      <p:sp>
        <p:nvSpPr>
          <p:cNvPr id="8" name="文字方塊 7">
            <a:extLst>
              <a:ext uri="{FF2B5EF4-FFF2-40B4-BE49-F238E27FC236}">
                <a16:creationId xmlns:a16="http://schemas.microsoft.com/office/drawing/2014/main" id="{032CF4F6-0531-4307-B92A-D3C064A8EB48}"/>
              </a:ext>
            </a:extLst>
          </p:cNvPr>
          <p:cNvSpPr txBox="1"/>
          <p:nvPr/>
        </p:nvSpPr>
        <p:spPr>
          <a:xfrm>
            <a:off x="1061230" y="1681174"/>
            <a:ext cx="9123294" cy="923330"/>
          </a:xfrm>
          <a:prstGeom prst="rect">
            <a:avLst/>
          </a:prstGeom>
          <a:noFill/>
        </p:spPr>
        <p:txBody>
          <a:bodyPr wrap="square" rtlCol="0">
            <a:spAutoFit/>
          </a:bodyPr>
          <a:lstStyle/>
          <a:p>
            <a:r>
              <a:rPr lang="zh-TW" altLang="en-US" sz="1800" dirty="0"/>
              <a:t>這個甘特圖中間有修改幾次，因為原本覺得很難放在最後幾個禮拜的問題在前幾個禮拜的時候想出了解決辦法，又因為我們的程式與其他組不同、不需要大量資料的輸入，所以之後又再加了一些內容使程式更完整。</a:t>
            </a:r>
            <a:endParaRPr lang="en-US" altLang="zh-TW" sz="1800" dirty="0"/>
          </a:p>
        </p:txBody>
      </p:sp>
    </p:spTree>
    <p:extLst>
      <p:ext uri="{BB962C8B-B14F-4D97-AF65-F5344CB8AC3E}">
        <p14:creationId xmlns:p14="http://schemas.microsoft.com/office/powerpoint/2010/main" val="149379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C4954942-4975-42A7-9CDF-33D795FE407A}"/>
              </a:ext>
            </a:extLst>
          </p:cNvPr>
          <p:cNvSpPr/>
          <p:nvPr/>
        </p:nvSpPr>
        <p:spPr>
          <a:xfrm>
            <a:off x="1017717" y="2634822"/>
            <a:ext cx="2879374" cy="1245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5EF35F02-450C-4FB8-A959-D24EA9285BED}"/>
              </a:ext>
            </a:extLst>
          </p:cNvPr>
          <p:cNvSpPr/>
          <p:nvPr/>
        </p:nvSpPr>
        <p:spPr>
          <a:xfrm>
            <a:off x="433284" y="348038"/>
            <a:ext cx="2260059" cy="992221"/>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4AA32C6E-7B54-4B71-9E21-6A9D05451364}"/>
              </a:ext>
            </a:extLst>
          </p:cNvPr>
          <p:cNvSpPr/>
          <p:nvPr/>
        </p:nvSpPr>
        <p:spPr>
          <a:xfrm>
            <a:off x="6963381" y="1976868"/>
            <a:ext cx="2453804" cy="99222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矩形: 圓角 17">
            <a:extLst>
              <a:ext uri="{FF2B5EF4-FFF2-40B4-BE49-F238E27FC236}">
                <a16:creationId xmlns:a16="http://schemas.microsoft.com/office/drawing/2014/main" id="{38A1E9C8-CE6C-44F7-A692-FD1EE19CAE4F}"/>
              </a:ext>
            </a:extLst>
          </p:cNvPr>
          <p:cNvSpPr/>
          <p:nvPr/>
        </p:nvSpPr>
        <p:spPr>
          <a:xfrm>
            <a:off x="6942306" y="355605"/>
            <a:ext cx="2474879" cy="99222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矩形: 圓角 18">
            <a:extLst>
              <a:ext uri="{FF2B5EF4-FFF2-40B4-BE49-F238E27FC236}">
                <a16:creationId xmlns:a16="http://schemas.microsoft.com/office/drawing/2014/main" id="{DAA827C8-577C-4F76-8378-1998AE4F088F}"/>
              </a:ext>
            </a:extLst>
          </p:cNvPr>
          <p:cNvSpPr/>
          <p:nvPr/>
        </p:nvSpPr>
        <p:spPr>
          <a:xfrm>
            <a:off x="8707067" y="4881132"/>
            <a:ext cx="1556425" cy="99222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圓角 19">
            <a:extLst>
              <a:ext uri="{FF2B5EF4-FFF2-40B4-BE49-F238E27FC236}">
                <a16:creationId xmlns:a16="http://schemas.microsoft.com/office/drawing/2014/main" id="{47CB826F-4A36-4E44-AE6D-68D365A9515C}"/>
              </a:ext>
            </a:extLst>
          </p:cNvPr>
          <p:cNvSpPr/>
          <p:nvPr/>
        </p:nvSpPr>
        <p:spPr>
          <a:xfrm>
            <a:off x="3771089" y="348037"/>
            <a:ext cx="1735981" cy="992221"/>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2A769B91-2C26-4D7D-A9BB-7E119088AE61}"/>
              </a:ext>
            </a:extLst>
          </p:cNvPr>
          <p:cNvSpPr txBox="1"/>
          <p:nvPr/>
        </p:nvSpPr>
        <p:spPr>
          <a:xfrm>
            <a:off x="557313" y="520983"/>
            <a:ext cx="2093068" cy="646331"/>
          </a:xfrm>
          <a:prstGeom prst="rect">
            <a:avLst/>
          </a:prstGeom>
          <a:noFill/>
        </p:spPr>
        <p:txBody>
          <a:bodyPr wrap="square" rtlCol="0">
            <a:spAutoFit/>
          </a:bodyPr>
          <a:lstStyle/>
          <a:p>
            <a:r>
              <a:rPr lang="zh-TW" altLang="en-US" sz="1800" b="1" dirty="0"/>
              <a:t>選擇難度</a:t>
            </a:r>
            <a:endParaRPr lang="en-US" altLang="zh-TW" sz="1800" b="1" dirty="0"/>
          </a:p>
          <a:p>
            <a:r>
              <a:rPr lang="en-US" altLang="zh-TW" sz="1800" b="1" dirty="0" err="1"/>
              <a:t>Choose_difficult</a:t>
            </a:r>
            <a:r>
              <a:rPr lang="en-US" altLang="zh-TW" sz="1800" b="1" dirty="0"/>
              <a:t>()</a:t>
            </a:r>
            <a:endParaRPr lang="zh-TW" altLang="en-US" sz="1800" b="1" dirty="0"/>
          </a:p>
        </p:txBody>
      </p:sp>
      <p:sp>
        <p:nvSpPr>
          <p:cNvPr id="22" name="文字方塊 21">
            <a:extLst>
              <a:ext uri="{FF2B5EF4-FFF2-40B4-BE49-F238E27FC236}">
                <a16:creationId xmlns:a16="http://schemas.microsoft.com/office/drawing/2014/main" id="{422DB65A-DA01-4295-9E98-CED80A81D818}"/>
              </a:ext>
            </a:extLst>
          </p:cNvPr>
          <p:cNvSpPr txBox="1"/>
          <p:nvPr/>
        </p:nvSpPr>
        <p:spPr>
          <a:xfrm>
            <a:off x="4022792" y="528551"/>
            <a:ext cx="1484278" cy="646331"/>
          </a:xfrm>
          <a:prstGeom prst="rect">
            <a:avLst/>
          </a:prstGeom>
          <a:noFill/>
        </p:spPr>
        <p:txBody>
          <a:bodyPr wrap="square" rtlCol="0">
            <a:spAutoFit/>
          </a:bodyPr>
          <a:lstStyle/>
          <a:p>
            <a:r>
              <a:rPr lang="zh-TW" altLang="en-US" sz="1800" b="1" dirty="0"/>
              <a:t>初始化地圖</a:t>
            </a:r>
            <a:endParaRPr lang="en-US" altLang="zh-TW" sz="1800" b="1" dirty="0"/>
          </a:p>
          <a:p>
            <a:r>
              <a:rPr lang="en-US" altLang="zh-TW" sz="1800" b="1" dirty="0" err="1"/>
              <a:t>Init_map</a:t>
            </a:r>
            <a:r>
              <a:rPr lang="en-US" altLang="zh-TW" sz="1800" b="1" dirty="0"/>
              <a:t>()</a:t>
            </a:r>
            <a:endParaRPr lang="zh-TW" altLang="en-US" sz="1800" b="1" dirty="0"/>
          </a:p>
        </p:txBody>
      </p:sp>
      <p:sp>
        <p:nvSpPr>
          <p:cNvPr id="23" name="文字方塊 22">
            <a:extLst>
              <a:ext uri="{FF2B5EF4-FFF2-40B4-BE49-F238E27FC236}">
                <a16:creationId xmlns:a16="http://schemas.microsoft.com/office/drawing/2014/main" id="{D463B855-282C-4133-9702-A195B075439C}"/>
              </a:ext>
            </a:extLst>
          </p:cNvPr>
          <p:cNvSpPr txBox="1"/>
          <p:nvPr/>
        </p:nvSpPr>
        <p:spPr>
          <a:xfrm>
            <a:off x="6963381" y="528551"/>
            <a:ext cx="2453804" cy="646331"/>
          </a:xfrm>
          <a:prstGeom prst="rect">
            <a:avLst/>
          </a:prstGeom>
          <a:noFill/>
        </p:spPr>
        <p:txBody>
          <a:bodyPr wrap="square" rtlCol="0">
            <a:spAutoFit/>
          </a:bodyPr>
          <a:lstStyle/>
          <a:p>
            <a:r>
              <a:rPr lang="zh-TW" altLang="en-US" sz="1800" b="1" dirty="0"/>
              <a:t>判斷輸入</a:t>
            </a:r>
            <a:endParaRPr lang="en-US" altLang="zh-TW" sz="1800" b="1" dirty="0"/>
          </a:p>
          <a:p>
            <a:r>
              <a:rPr lang="en-US" altLang="zh-TW" sz="1800" b="1" dirty="0" err="1">
                <a:solidFill>
                  <a:schemeClr val="tx1"/>
                </a:solidFill>
              </a:rPr>
              <a:t>GetAsyncKeyState</a:t>
            </a:r>
            <a:r>
              <a:rPr lang="en-US" altLang="zh-TW" sz="1800" b="1" dirty="0"/>
              <a:t>()</a:t>
            </a:r>
            <a:endParaRPr lang="zh-TW" altLang="en-US" sz="1800" b="1" dirty="0"/>
          </a:p>
        </p:txBody>
      </p:sp>
      <p:sp>
        <p:nvSpPr>
          <p:cNvPr id="24" name="文字方塊 23">
            <a:extLst>
              <a:ext uri="{FF2B5EF4-FFF2-40B4-BE49-F238E27FC236}">
                <a16:creationId xmlns:a16="http://schemas.microsoft.com/office/drawing/2014/main" id="{56DFFA9E-F78D-4B32-8057-A35B8FC657DA}"/>
              </a:ext>
            </a:extLst>
          </p:cNvPr>
          <p:cNvSpPr txBox="1"/>
          <p:nvPr/>
        </p:nvSpPr>
        <p:spPr>
          <a:xfrm>
            <a:off x="6963381" y="2093603"/>
            <a:ext cx="2453804" cy="646331"/>
          </a:xfrm>
          <a:prstGeom prst="rect">
            <a:avLst/>
          </a:prstGeom>
          <a:noFill/>
        </p:spPr>
        <p:txBody>
          <a:bodyPr wrap="square" rtlCol="0">
            <a:spAutoFit/>
          </a:bodyPr>
          <a:lstStyle/>
          <a:p>
            <a:r>
              <a:rPr lang="zh-TW" altLang="en-US" sz="1800" b="1" dirty="0"/>
              <a:t>生成蛇頭、消除軌跡</a:t>
            </a:r>
            <a:endParaRPr lang="en-US" altLang="zh-TW" sz="1800" b="1" dirty="0"/>
          </a:p>
          <a:p>
            <a:r>
              <a:rPr lang="en-US" altLang="zh-TW" sz="1800" b="1" dirty="0"/>
              <a:t>produce()</a:t>
            </a:r>
            <a:endParaRPr lang="zh-TW" altLang="en-US" sz="1800" b="1" dirty="0"/>
          </a:p>
        </p:txBody>
      </p:sp>
      <p:sp>
        <p:nvSpPr>
          <p:cNvPr id="25" name="文字方塊 24">
            <a:extLst>
              <a:ext uri="{FF2B5EF4-FFF2-40B4-BE49-F238E27FC236}">
                <a16:creationId xmlns:a16="http://schemas.microsoft.com/office/drawing/2014/main" id="{1522085D-FA1B-475D-AD34-16A85E006515}"/>
              </a:ext>
            </a:extLst>
          </p:cNvPr>
          <p:cNvSpPr txBox="1"/>
          <p:nvPr/>
        </p:nvSpPr>
        <p:spPr>
          <a:xfrm>
            <a:off x="8843256" y="5054076"/>
            <a:ext cx="1420236" cy="646331"/>
          </a:xfrm>
          <a:prstGeom prst="rect">
            <a:avLst/>
          </a:prstGeom>
          <a:noFill/>
        </p:spPr>
        <p:txBody>
          <a:bodyPr wrap="square" rtlCol="0">
            <a:spAutoFit/>
          </a:bodyPr>
          <a:lstStyle/>
          <a:p>
            <a:r>
              <a:rPr lang="zh-TW" altLang="en-US" sz="1800" b="1" dirty="0"/>
              <a:t>印出地圖</a:t>
            </a:r>
            <a:endParaRPr lang="en-US" altLang="zh-TW" sz="1800" b="1" dirty="0"/>
          </a:p>
          <a:p>
            <a:r>
              <a:rPr lang="en-US" altLang="zh-TW" sz="1800" b="1" dirty="0" err="1"/>
              <a:t>print_map</a:t>
            </a:r>
            <a:r>
              <a:rPr lang="en-US" altLang="zh-TW" sz="1800" b="1" dirty="0"/>
              <a:t>()</a:t>
            </a:r>
            <a:endParaRPr lang="zh-TW" altLang="en-US" sz="1800" b="1" dirty="0"/>
          </a:p>
        </p:txBody>
      </p:sp>
      <p:sp>
        <p:nvSpPr>
          <p:cNvPr id="26" name="矩形: 圓角 25">
            <a:extLst>
              <a:ext uri="{FF2B5EF4-FFF2-40B4-BE49-F238E27FC236}">
                <a16:creationId xmlns:a16="http://schemas.microsoft.com/office/drawing/2014/main" id="{D0E2E954-C90A-4DDD-8775-4F5C6A6022E9}"/>
              </a:ext>
            </a:extLst>
          </p:cNvPr>
          <p:cNvSpPr/>
          <p:nvPr/>
        </p:nvSpPr>
        <p:spPr>
          <a:xfrm>
            <a:off x="7648676" y="3489024"/>
            <a:ext cx="1097200" cy="99222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文字方塊 27">
            <a:extLst>
              <a:ext uri="{FF2B5EF4-FFF2-40B4-BE49-F238E27FC236}">
                <a16:creationId xmlns:a16="http://schemas.microsoft.com/office/drawing/2014/main" id="{EEAE23B9-FDF4-4B7F-BE59-796C0C08D930}"/>
              </a:ext>
            </a:extLst>
          </p:cNvPr>
          <p:cNvSpPr txBox="1"/>
          <p:nvPr/>
        </p:nvSpPr>
        <p:spPr>
          <a:xfrm>
            <a:off x="7756391" y="3601944"/>
            <a:ext cx="881771" cy="646331"/>
          </a:xfrm>
          <a:prstGeom prst="rect">
            <a:avLst/>
          </a:prstGeom>
          <a:noFill/>
        </p:spPr>
        <p:txBody>
          <a:bodyPr wrap="square" rtlCol="0">
            <a:spAutoFit/>
          </a:bodyPr>
          <a:lstStyle/>
          <a:p>
            <a:r>
              <a:rPr lang="zh-TW" altLang="en-US" sz="1800" b="1" dirty="0"/>
              <a:t>判斷輸</a:t>
            </a:r>
            <a:endParaRPr lang="en-US" altLang="zh-TW" sz="1800" b="1" dirty="0"/>
          </a:p>
          <a:p>
            <a:r>
              <a:rPr lang="en-US" altLang="zh-TW" sz="1800" b="1" dirty="0"/>
              <a:t>lose()</a:t>
            </a:r>
            <a:endParaRPr lang="zh-TW" altLang="en-US" sz="1800" b="1" dirty="0"/>
          </a:p>
        </p:txBody>
      </p:sp>
      <p:sp>
        <p:nvSpPr>
          <p:cNvPr id="33" name="矩形: 圓角 32">
            <a:extLst>
              <a:ext uri="{FF2B5EF4-FFF2-40B4-BE49-F238E27FC236}">
                <a16:creationId xmlns:a16="http://schemas.microsoft.com/office/drawing/2014/main" id="{BA26EBDD-26DD-4CDB-A925-253924239892}"/>
              </a:ext>
            </a:extLst>
          </p:cNvPr>
          <p:cNvSpPr/>
          <p:nvPr/>
        </p:nvSpPr>
        <p:spPr>
          <a:xfrm>
            <a:off x="6259976" y="4881132"/>
            <a:ext cx="1413650" cy="99222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文字方塊 37">
            <a:extLst>
              <a:ext uri="{FF2B5EF4-FFF2-40B4-BE49-F238E27FC236}">
                <a16:creationId xmlns:a16="http://schemas.microsoft.com/office/drawing/2014/main" id="{85145A71-7572-4BF1-949B-38F7AD9C5C52}"/>
              </a:ext>
            </a:extLst>
          </p:cNvPr>
          <p:cNvSpPr txBox="1"/>
          <p:nvPr/>
        </p:nvSpPr>
        <p:spPr>
          <a:xfrm>
            <a:off x="6471936" y="5110287"/>
            <a:ext cx="1284455" cy="523220"/>
          </a:xfrm>
          <a:prstGeom prst="rect">
            <a:avLst/>
          </a:prstGeom>
          <a:noFill/>
        </p:spPr>
        <p:txBody>
          <a:bodyPr wrap="square" rtlCol="0">
            <a:spAutoFit/>
          </a:bodyPr>
          <a:lstStyle/>
          <a:p>
            <a:r>
              <a:rPr lang="en-US" altLang="zh-TW" sz="2800" b="1" dirty="0"/>
              <a:t>Lose</a:t>
            </a:r>
            <a:endParaRPr lang="zh-TW" altLang="en-US" sz="2800" b="1" dirty="0"/>
          </a:p>
        </p:txBody>
      </p:sp>
      <p:cxnSp>
        <p:nvCxnSpPr>
          <p:cNvPr id="10" name="直線單箭頭接點 9">
            <a:extLst>
              <a:ext uri="{FF2B5EF4-FFF2-40B4-BE49-F238E27FC236}">
                <a16:creationId xmlns:a16="http://schemas.microsoft.com/office/drawing/2014/main" id="{397154D2-85A9-4810-8A7D-F0302759AAD0}"/>
              </a:ext>
            </a:extLst>
          </p:cNvPr>
          <p:cNvCxnSpPr/>
          <p:nvPr/>
        </p:nvCxnSpPr>
        <p:spPr>
          <a:xfrm>
            <a:off x="2864498" y="834817"/>
            <a:ext cx="7371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6609B95B-77DB-4486-A5DF-4D02B5EF5216}"/>
              </a:ext>
            </a:extLst>
          </p:cNvPr>
          <p:cNvCxnSpPr/>
          <p:nvPr/>
        </p:nvCxnSpPr>
        <p:spPr>
          <a:xfrm>
            <a:off x="5900056" y="844147"/>
            <a:ext cx="7371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06D5583C-79B1-4A78-B737-206ABB33AE84}"/>
              </a:ext>
            </a:extLst>
          </p:cNvPr>
          <p:cNvCxnSpPr>
            <a:cxnSpLocks/>
          </p:cNvCxnSpPr>
          <p:nvPr/>
        </p:nvCxnSpPr>
        <p:spPr>
          <a:xfrm>
            <a:off x="8190283" y="1436914"/>
            <a:ext cx="6993" cy="4275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31C4B720-CFA3-49B0-8A76-7359971A53C2}"/>
              </a:ext>
            </a:extLst>
          </p:cNvPr>
          <p:cNvCxnSpPr>
            <a:cxnSpLocks/>
          </p:cNvCxnSpPr>
          <p:nvPr/>
        </p:nvCxnSpPr>
        <p:spPr>
          <a:xfrm>
            <a:off x="8197276" y="3001464"/>
            <a:ext cx="6993" cy="4275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D5DAF9D1-1839-4B91-832E-E482D6A0CDF8}"/>
              </a:ext>
            </a:extLst>
          </p:cNvPr>
          <p:cNvCxnSpPr>
            <a:cxnSpLocks/>
          </p:cNvCxnSpPr>
          <p:nvPr/>
        </p:nvCxnSpPr>
        <p:spPr>
          <a:xfrm flipH="1">
            <a:off x="7095625" y="4427519"/>
            <a:ext cx="598656" cy="42753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DF55B7AA-A791-458B-9869-B100C1FFCFF0}"/>
              </a:ext>
            </a:extLst>
          </p:cNvPr>
          <p:cNvCxnSpPr>
            <a:cxnSpLocks/>
          </p:cNvCxnSpPr>
          <p:nvPr/>
        </p:nvCxnSpPr>
        <p:spPr>
          <a:xfrm>
            <a:off x="8745876" y="4437225"/>
            <a:ext cx="671309" cy="4178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888F6D38-FD49-4164-A4B9-6E811B2A8526}"/>
              </a:ext>
            </a:extLst>
          </p:cNvPr>
          <p:cNvCxnSpPr/>
          <p:nvPr/>
        </p:nvCxnSpPr>
        <p:spPr>
          <a:xfrm>
            <a:off x="10375641" y="5362567"/>
            <a:ext cx="867747"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A95860E7-9FAA-4AAB-9728-50665D19144B}"/>
              </a:ext>
            </a:extLst>
          </p:cNvPr>
          <p:cNvCxnSpPr>
            <a:cxnSpLocks/>
          </p:cNvCxnSpPr>
          <p:nvPr/>
        </p:nvCxnSpPr>
        <p:spPr>
          <a:xfrm flipV="1">
            <a:off x="11243388" y="834817"/>
            <a:ext cx="0" cy="45712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9E38845-6AB5-415E-ABF0-C000039D247E}"/>
              </a:ext>
            </a:extLst>
          </p:cNvPr>
          <p:cNvCxnSpPr>
            <a:cxnSpLocks/>
          </p:cNvCxnSpPr>
          <p:nvPr/>
        </p:nvCxnSpPr>
        <p:spPr>
          <a:xfrm flipH="1">
            <a:off x="9485280" y="864034"/>
            <a:ext cx="17581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3" name="文字方塊 62">
            <a:extLst>
              <a:ext uri="{FF2B5EF4-FFF2-40B4-BE49-F238E27FC236}">
                <a16:creationId xmlns:a16="http://schemas.microsoft.com/office/drawing/2014/main" id="{44CA6CD9-E0F1-41E6-8CE1-C72B3EFE044E}"/>
              </a:ext>
            </a:extLst>
          </p:cNvPr>
          <p:cNvSpPr txBox="1"/>
          <p:nvPr/>
        </p:nvSpPr>
        <p:spPr>
          <a:xfrm>
            <a:off x="1175171" y="2748947"/>
            <a:ext cx="2931334" cy="1015663"/>
          </a:xfrm>
          <a:prstGeom prst="rect">
            <a:avLst/>
          </a:prstGeom>
          <a:noFill/>
        </p:spPr>
        <p:txBody>
          <a:bodyPr wrap="square" rtlCol="0">
            <a:spAutoFit/>
          </a:bodyPr>
          <a:lstStyle/>
          <a:p>
            <a:r>
              <a:rPr lang="zh-TW" altLang="en-US" sz="6000" b="1" dirty="0">
                <a:solidFill>
                  <a:schemeClr val="bg1"/>
                </a:solidFill>
              </a:rPr>
              <a:t>流程圖</a:t>
            </a:r>
          </a:p>
        </p:txBody>
      </p:sp>
      <p:sp>
        <p:nvSpPr>
          <p:cNvPr id="64" name="矩形 63">
            <a:extLst>
              <a:ext uri="{FF2B5EF4-FFF2-40B4-BE49-F238E27FC236}">
                <a16:creationId xmlns:a16="http://schemas.microsoft.com/office/drawing/2014/main" id="{19D4A893-E159-4F4D-8085-F3F79176B8AF}"/>
              </a:ext>
            </a:extLst>
          </p:cNvPr>
          <p:cNvSpPr/>
          <p:nvPr/>
        </p:nvSpPr>
        <p:spPr>
          <a:xfrm>
            <a:off x="6177215" y="102637"/>
            <a:ext cx="4459676" cy="6158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a:extLst>
              <a:ext uri="{FF2B5EF4-FFF2-40B4-BE49-F238E27FC236}">
                <a16:creationId xmlns:a16="http://schemas.microsoft.com/office/drawing/2014/main" id="{8971782E-D282-4CE1-AAE9-3C267FFBAD7F}"/>
              </a:ext>
            </a:extLst>
          </p:cNvPr>
          <p:cNvSpPr/>
          <p:nvPr/>
        </p:nvSpPr>
        <p:spPr>
          <a:xfrm>
            <a:off x="3238171" y="5700407"/>
            <a:ext cx="1735981" cy="4671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a:extLst>
              <a:ext uri="{FF2B5EF4-FFF2-40B4-BE49-F238E27FC236}">
                <a16:creationId xmlns:a16="http://schemas.microsoft.com/office/drawing/2014/main" id="{02A68573-E37A-4C10-B22D-75DCF19E6554}"/>
              </a:ext>
            </a:extLst>
          </p:cNvPr>
          <p:cNvSpPr txBox="1"/>
          <p:nvPr/>
        </p:nvSpPr>
        <p:spPr>
          <a:xfrm>
            <a:off x="3318710" y="5733916"/>
            <a:ext cx="1530707" cy="400110"/>
          </a:xfrm>
          <a:prstGeom prst="rect">
            <a:avLst/>
          </a:prstGeom>
          <a:noFill/>
        </p:spPr>
        <p:txBody>
          <a:bodyPr wrap="square" rtlCol="0">
            <a:spAutoFit/>
          </a:bodyPr>
          <a:lstStyle/>
          <a:p>
            <a:r>
              <a:rPr lang="en-US" altLang="zh-TW" sz="2000" b="1" dirty="0" err="1">
                <a:solidFill>
                  <a:srgbClr val="FF0000"/>
                </a:solidFill>
              </a:rPr>
              <a:t>game_run</a:t>
            </a:r>
            <a:r>
              <a:rPr lang="en-US" altLang="zh-TW" sz="2000" b="1" dirty="0">
                <a:solidFill>
                  <a:srgbClr val="FF0000"/>
                </a:solidFill>
              </a:rPr>
              <a:t>()</a:t>
            </a:r>
            <a:endParaRPr lang="zh-TW" altLang="en-US" sz="2000" b="1" dirty="0">
              <a:solidFill>
                <a:srgbClr val="FF0000"/>
              </a:solidFill>
            </a:endParaRPr>
          </a:p>
        </p:txBody>
      </p:sp>
      <p:cxnSp>
        <p:nvCxnSpPr>
          <p:cNvPr id="68" name="直線接點 67">
            <a:extLst>
              <a:ext uri="{FF2B5EF4-FFF2-40B4-BE49-F238E27FC236}">
                <a16:creationId xmlns:a16="http://schemas.microsoft.com/office/drawing/2014/main" id="{4328B533-53BB-42EF-BA24-0A6297BEC2DC}"/>
              </a:ext>
            </a:extLst>
          </p:cNvPr>
          <p:cNvCxnSpPr>
            <a:endCxn id="65" idx="3"/>
          </p:cNvCxnSpPr>
          <p:nvPr/>
        </p:nvCxnSpPr>
        <p:spPr>
          <a:xfrm flipH="1">
            <a:off x="4974152" y="5933971"/>
            <a:ext cx="12030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87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5597474"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49" y="372840"/>
            <a:ext cx="1657958"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zh-TW" altLang="en-US" sz="4000" b="1" dirty="0">
                <a:solidFill>
                  <a:schemeClr val="lt1"/>
                </a:solidFill>
                <a:latin typeface="Microsoft JhengHei"/>
                <a:ea typeface="Microsoft JhengHei"/>
                <a:sym typeface="Microsoft JhengHei"/>
              </a:rPr>
              <a:t>宣告 </a:t>
            </a:r>
            <a:endParaRPr sz="1400" b="0" i="0" u="none" strike="noStrike" cap="none" dirty="0">
              <a:solidFill>
                <a:srgbClr val="000000"/>
              </a:solidFill>
              <a:latin typeface="Arial"/>
              <a:ea typeface="Arial"/>
              <a:cs typeface="Arial"/>
              <a:sym typeface="Arial"/>
            </a:endParaRPr>
          </a:p>
        </p:txBody>
      </p:sp>
      <p:pic>
        <p:nvPicPr>
          <p:cNvPr id="8" name="圖片 7" descr="一張含有 文字 的圖片&#10;&#10;自動產生的描述">
            <a:extLst>
              <a:ext uri="{FF2B5EF4-FFF2-40B4-BE49-F238E27FC236}">
                <a16:creationId xmlns:a16="http://schemas.microsoft.com/office/drawing/2014/main" id="{700928DC-0FF4-4F9F-B54D-7F516A040494}"/>
              </a:ext>
            </a:extLst>
          </p:cNvPr>
          <p:cNvPicPr>
            <a:picLocks noChangeAspect="1"/>
          </p:cNvPicPr>
          <p:nvPr/>
        </p:nvPicPr>
        <p:blipFill>
          <a:blip r:embed="rId2"/>
          <a:stretch>
            <a:fillRect/>
          </a:stretch>
        </p:blipFill>
        <p:spPr>
          <a:xfrm>
            <a:off x="247098" y="1395040"/>
            <a:ext cx="5590406" cy="4315540"/>
          </a:xfrm>
          <a:prstGeom prst="rect">
            <a:avLst/>
          </a:prstGeom>
        </p:spPr>
      </p:pic>
      <p:sp>
        <p:nvSpPr>
          <p:cNvPr id="27" name="矩形 26">
            <a:extLst>
              <a:ext uri="{FF2B5EF4-FFF2-40B4-BE49-F238E27FC236}">
                <a16:creationId xmlns:a16="http://schemas.microsoft.com/office/drawing/2014/main" id="{EC0F28F6-0D41-4719-A86B-B0946178C270}"/>
              </a:ext>
            </a:extLst>
          </p:cNvPr>
          <p:cNvSpPr/>
          <p:nvPr/>
        </p:nvSpPr>
        <p:spPr>
          <a:xfrm>
            <a:off x="247098" y="1395040"/>
            <a:ext cx="1562247" cy="774228"/>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p:nvPr/>
        </p:nvCxnSpPr>
        <p:spPr>
          <a:xfrm>
            <a:off x="1809345" y="1760706"/>
            <a:ext cx="4286655"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6096000" y="1562640"/>
            <a:ext cx="1199745" cy="400110"/>
          </a:xfrm>
          <a:prstGeom prst="rect">
            <a:avLst/>
          </a:prstGeom>
          <a:noFill/>
          <a:ln w="19050">
            <a:solidFill>
              <a:srgbClr val="FFFF00"/>
            </a:solidFill>
          </a:ln>
        </p:spPr>
        <p:txBody>
          <a:bodyPr wrap="square" rtlCol="0">
            <a:spAutoFit/>
          </a:bodyPr>
          <a:lstStyle/>
          <a:p>
            <a:r>
              <a:rPr lang="zh-TW" altLang="en-US" sz="2000" b="1" dirty="0">
                <a:solidFill>
                  <a:srgbClr val="FFFF00"/>
                </a:solidFill>
              </a:rPr>
              <a:t>引入</a:t>
            </a:r>
            <a:r>
              <a:rPr lang="en-US" altLang="zh-TW" sz="2000" b="1" dirty="0">
                <a:solidFill>
                  <a:srgbClr val="FFFF00"/>
                </a:solidFill>
              </a:rPr>
              <a:t>.h</a:t>
            </a:r>
            <a:r>
              <a:rPr lang="zh-TW" altLang="en-US" sz="2000" b="1" dirty="0">
                <a:solidFill>
                  <a:srgbClr val="FFFF00"/>
                </a:solidFill>
              </a:rPr>
              <a:t>檔</a:t>
            </a:r>
          </a:p>
        </p:txBody>
      </p:sp>
      <p:sp>
        <p:nvSpPr>
          <p:cNvPr id="31" name="矩形 30">
            <a:extLst>
              <a:ext uri="{FF2B5EF4-FFF2-40B4-BE49-F238E27FC236}">
                <a16:creationId xmlns:a16="http://schemas.microsoft.com/office/drawing/2014/main" id="{E3E5D349-F0C5-413A-9CAE-CD2CEDFC38F9}"/>
              </a:ext>
            </a:extLst>
          </p:cNvPr>
          <p:cNvSpPr/>
          <p:nvPr/>
        </p:nvSpPr>
        <p:spPr>
          <a:xfrm>
            <a:off x="247098" y="2178996"/>
            <a:ext cx="5356034" cy="191632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5603132" y="3137158"/>
            <a:ext cx="78794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6400801" y="2937103"/>
            <a:ext cx="1770434" cy="400110"/>
          </a:xfrm>
          <a:prstGeom prst="rect">
            <a:avLst/>
          </a:prstGeom>
          <a:noFill/>
          <a:ln w="19050">
            <a:solidFill>
              <a:srgbClr val="00B050"/>
            </a:solidFill>
          </a:ln>
        </p:spPr>
        <p:txBody>
          <a:bodyPr wrap="square" rtlCol="0">
            <a:spAutoFit/>
          </a:bodyPr>
          <a:lstStyle/>
          <a:p>
            <a:r>
              <a:rPr lang="zh-TW" altLang="en-US" sz="2000" b="1" dirty="0">
                <a:solidFill>
                  <a:srgbClr val="00B050"/>
                </a:solidFill>
              </a:rPr>
              <a:t>各類變數宣告</a:t>
            </a:r>
          </a:p>
        </p:txBody>
      </p:sp>
      <p:sp>
        <p:nvSpPr>
          <p:cNvPr id="36" name="矩形 35">
            <a:extLst>
              <a:ext uri="{FF2B5EF4-FFF2-40B4-BE49-F238E27FC236}">
                <a16:creationId xmlns:a16="http://schemas.microsoft.com/office/drawing/2014/main" id="{5C11DB42-A302-43DB-AB93-5A5EF2F9ABD7}"/>
              </a:ext>
            </a:extLst>
          </p:cNvPr>
          <p:cNvSpPr/>
          <p:nvPr/>
        </p:nvSpPr>
        <p:spPr>
          <a:xfrm>
            <a:off x="247098" y="4311567"/>
            <a:ext cx="4587549" cy="1281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7" name="直線接點 36">
            <a:extLst>
              <a:ext uri="{FF2B5EF4-FFF2-40B4-BE49-F238E27FC236}">
                <a16:creationId xmlns:a16="http://schemas.microsoft.com/office/drawing/2014/main" id="{4C21D778-81C9-4949-B626-F6DAE570C565}"/>
              </a:ext>
            </a:extLst>
          </p:cNvPr>
          <p:cNvCxnSpPr>
            <a:cxnSpLocks/>
          </p:cNvCxnSpPr>
          <p:nvPr/>
        </p:nvCxnSpPr>
        <p:spPr>
          <a:xfrm>
            <a:off x="4834647" y="4943260"/>
            <a:ext cx="17217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id="{AE2876A3-53E4-4005-9081-40F85DA471AB}"/>
              </a:ext>
            </a:extLst>
          </p:cNvPr>
          <p:cNvSpPr txBox="1"/>
          <p:nvPr/>
        </p:nvSpPr>
        <p:spPr>
          <a:xfrm>
            <a:off x="6556443" y="4743205"/>
            <a:ext cx="1770434" cy="400110"/>
          </a:xfrm>
          <a:prstGeom prst="rect">
            <a:avLst/>
          </a:prstGeom>
          <a:noFill/>
          <a:ln w="19050">
            <a:solidFill>
              <a:srgbClr val="FF0000"/>
            </a:solidFill>
          </a:ln>
        </p:spPr>
        <p:txBody>
          <a:bodyPr wrap="square" rtlCol="0">
            <a:spAutoFit/>
          </a:bodyPr>
          <a:lstStyle/>
          <a:p>
            <a:r>
              <a:rPr lang="zh-TW" altLang="en-US" sz="2000" b="1" dirty="0">
                <a:solidFill>
                  <a:srgbClr val="FF0000"/>
                </a:solidFill>
              </a:rPr>
              <a:t>各類函式宣告</a:t>
            </a:r>
          </a:p>
        </p:txBody>
      </p:sp>
    </p:spTree>
    <p:extLst>
      <p:ext uri="{BB962C8B-B14F-4D97-AF65-F5344CB8AC3E}">
        <p14:creationId xmlns:p14="http://schemas.microsoft.com/office/powerpoint/2010/main" val="93491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56856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3" name="圖片 2" descr="一張含有 文字 的圖片&#10;&#10;自動產生的描述">
            <a:extLst>
              <a:ext uri="{FF2B5EF4-FFF2-40B4-BE49-F238E27FC236}">
                <a16:creationId xmlns:a16="http://schemas.microsoft.com/office/drawing/2014/main" id="{9AAB3623-6A59-4EB8-A1F0-39377C7AC960}"/>
              </a:ext>
            </a:extLst>
          </p:cNvPr>
          <p:cNvPicPr>
            <a:picLocks noChangeAspect="1"/>
          </p:cNvPicPr>
          <p:nvPr/>
        </p:nvPicPr>
        <p:blipFill>
          <a:blip r:embed="rId2"/>
          <a:stretch>
            <a:fillRect/>
          </a:stretch>
        </p:blipFill>
        <p:spPr>
          <a:xfrm>
            <a:off x="247098" y="1368682"/>
            <a:ext cx="4286655" cy="5181902"/>
          </a:xfrm>
          <a:prstGeom prst="rect">
            <a:avLst/>
          </a:prstGeom>
        </p:spPr>
      </p:pic>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7676742"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49" y="372840"/>
            <a:ext cx="441088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err="1">
                <a:solidFill>
                  <a:schemeClr val="lt1"/>
                </a:solidFill>
                <a:latin typeface="Microsoft JhengHei"/>
                <a:ea typeface="Microsoft JhengHei"/>
                <a:sym typeface="Microsoft JhengHei"/>
              </a:rPr>
              <a:t>choose_diffcult</a:t>
            </a:r>
            <a:r>
              <a:rPr lang="en-US" altLang="zh-TW" sz="4000" b="1" dirty="0">
                <a:solidFill>
                  <a:schemeClr val="lt1"/>
                </a:solidFill>
                <a:latin typeface="Microsoft JhengHei"/>
                <a:ea typeface="Microsoft JhengHei"/>
                <a:sym typeface="Microsoft JhengHei"/>
              </a:rPr>
              <a:t>()</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914400" y="1825626"/>
            <a:ext cx="3297677" cy="103430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4212077" y="2363822"/>
            <a:ext cx="1595336"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5807413" y="2124032"/>
            <a:ext cx="3570051" cy="400110"/>
          </a:xfrm>
          <a:prstGeom prst="rect">
            <a:avLst/>
          </a:prstGeom>
          <a:noFill/>
          <a:ln w="19050">
            <a:solidFill>
              <a:srgbClr val="FFFF00"/>
            </a:solidFill>
          </a:ln>
        </p:spPr>
        <p:txBody>
          <a:bodyPr wrap="square" rtlCol="0">
            <a:spAutoFit/>
          </a:bodyPr>
          <a:lstStyle/>
          <a:p>
            <a:r>
              <a:rPr lang="zh-TW" altLang="en-US" sz="2000" b="1" dirty="0">
                <a:solidFill>
                  <a:srgbClr val="FFFF00"/>
                </a:solidFill>
              </a:rPr>
              <a:t>提示使用者，並且讀取輸入值</a:t>
            </a:r>
          </a:p>
        </p:txBody>
      </p:sp>
      <p:sp>
        <p:nvSpPr>
          <p:cNvPr id="31" name="矩形 30">
            <a:extLst>
              <a:ext uri="{FF2B5EF4-FFF2-40B4-BE49-F238E27FC236}">
                <a16:creationId xmlns:a16="http://schemas.microsoft.com/office/drawing/2014/main" id="{E3E5D349-F0C5-413A-9CAE-CD2CEDFC38F9}"/>
              </a:ext>
            </a:extLst>
          </p:cNvPr>
          <p:cNvSpPr/>
          <p:nvPr/>
        </p:nvSpPr>
        <p:spPr>
          <a:xfrm>
            <a:off x="914400" y="2859931"/>
            <a:ext cx="2840477" cy="272374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3745813" y="4158562"/>
            <a:ext cx="206160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5810654" y="3949255"/>
            <a:ext cx="5055141" cy="707886"/>
          </a:xfrm>
          <a:prstGeom prst="rect">
            <a:avLst/>
          </a:prstGeom>
          <a:noFill/>
          <a:ln w="19050">
            <a:solidFill>
              <a:srgbClr val="00B050"/>
            </a:solidFill>
          </a:ln>
        </p:spPr>
        <p:txBody>
          <a:bodyPr wrap="square" rtlCol="0">
            <a:spAutoFit/>
          </a:bodyPr>
          <a:lstStyle/>
          <a:p>
            <a:r>
              <a:rPr lang="zh-TW" altLang="en-US" sz="2000" b="1" dirty="0">
                <a:solidFill>
                  <a:srgbClr val="00B050"/>
                </a:solidFill>
              </a:rPr>
              <a:t>依照讀到的值分為</a:t>
            </a:r>
            <a:r>
              <a:rPr lang="en-US" altLang="zh-TW" sz="2000" b="1" dirty="0">
                <a:solidFill>
                  <a:srgbClr val="00B050"/>
                </a:solidFill>
              </a:rPr>
              <a:t>:Easy Middle Difficulty</a:t>
            </a:r>
          </a:p>
          <a:p>
            <a:r>
              <a:rPr lang="zh-TW" altLang="en-US" sz="2000" b="1" dirty="0">
                <a:solidFill>
                  <a:srgbClr val="00B050"/>
                </a:solidFill>
              </a:rPr>
              <a:t>影響到障礙物的多寡</a:t>
            </a: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884261" y="906924"/>
            <a:ext cx="2655651" cy="400110"/>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微軟正黑體" panose="020B0604030504040204" pitchFamily="34" charset="-120"/>
                <a:ea typeface="微軟正黑體" panose="020B0604030504040204" pitchFamily="34" charset="-120"/>
              </a:rPr>
              <a:t>選擇難度</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884262" y="328251"/>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41507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31" grpId="0" animBg="1"/>
      <p:bldP spid="34" grpId="0" animBg="1"/>
      <p:bldP spid="15"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8" name="圖片 7" descr="一張含有 文字 的圖片&#10;&#10;自動產生的描述">
            <a:extLst>
              <a:ext uri="{FF2B5EF4-FFF2-40B4-BE49-F238E27FC236}">
                <a16:creationId xmlns:a16="http://schemas.microsoft.com/office/drawing/2014/main" id="{B9198AB5-8A3A-431F-B755-B464BD86620E}"/>
              </a:ext>
            </a:extLst>
          </p:cNvPr>
          <p:cNvPicPr>
            <a:picLocks noChangeAspect="1"/>
          </p:cNvPicPr>
          <p:nvPr/>
        </p:nvPicPr>
        <p:blipFill>
          <a:blip r:embed="rId2"/>
          <a:stretch>
            <a:fillRect/>
          </a:stretch>
        </p:blipFill>
        <p:spPr>
          <a:xfrm>
            <a:off x="216627" y="1366551"/>
            <a:ext cx="6224289" cy="5074020"/>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56856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7676742"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49" y="372840"/>
            <a:ext cx="441088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err="1">
                <a:solidFill>
                  <a:schemeClr val="lt1"/>
                </a:solidFill>
                <a:latin typeface="Microsoft JhengHei"/>
                <a:ea typeface="Microsoft JhengHei"/>
                <a:sym typeface="Microsoft JhengHei"/>
              </a:rPr>
              <a:t>init_map</a:t>
            </a:r>
            <a:r>
              <a:rPr lang="en-US" altLang="zh-TW" sz="4000" b="1" dirty="0">
                <a:solidFill>
                  <a:schemeClr val="lt1"/>
                </a:solidFill>
                <a:latin typeface="Microsoft JhengHei"/>
                <a:ea typeface="Microsoft JhengHei"/>
                <a:sym typeface="Microsoft JhengHei"/>
              </a:rPr>
              <a:t>()</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447724" y="1772398"/>
            <a:ext cx="3297677" cy="226775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3745401" y="2821022"/>
            <a:ext cx="2972640"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6718041" y="2568598"/>
            <a:ext cx="3433665" cy="707886"/>
          </a:xfrm>
          <a:prstGeom prst="rect">
            <a:avLst/>
          </a:prstGeom>
          <a:noFill/>
          <a:ln w="19050">
            <a:solidFill>
              <a:srgbClr val="FFFF00"/>
            </a:solidFill>
          </a:ln>
        </p:spPr>
        <p:txBody>
          <a:bodyPr wrap="square" rtlCol="0">
            <a:spAutoFit/>
          </a:bodyPr>
          <a:lstStyle/>
          <a:p>
            <a:r>
              <a:rPr lang="zh-TW" altLang="en-US" sz="2000" b="1" dirty="0">
                <a:solidFill>
                  <a:srgbClr val="FFFF00"/>
                </a:solidFill>
              </a:rPr>
              <a:t>把數字</a:t>
            </a:r>
            <a:r>
              <a:rPr lang="en-US" altLang="zh-TW" sz="2000" b="1" dirty="0">
                <a:solidFill>
                  <a:srgbClr val="FFFF00"/>
                </a:solidFill>
              </a:rPr>
              <a:t>(32</a:t>
            </a:r>
            <a:r>
              <a:rPr lang="zh-TW" altLang="en-US" sz="2000" b="1" dirty="0">
                <a:solidFill>
                  <a:srgbClr val="FFFF00"/>
                </a:solidFill>
              </a:rPr>
              <a:t>、</a:t>
            </a:r>
            <a:r>
              <a:rPr lang="en-US" altLang="zh-TW" sz="2000" b="1" dirty="0">
                <a:solidFill>
                  <a:srgbClr val="FFFF00"/>
                </a:solidFill>
              </a:rPr>
              <a:t>124</a:t>
            </a:r>
            <a:r>
              <a:rPr lang="zh-TW" altLang="en-US" sz="2000" b="1" dirty="0">
                <a:solidFill>
                  <a:srgbClr val="FFFF00"/>
                </a:solidFill>
              </a:rPr>
              <a:t>、</a:t>
            </a:r>
            <a:r>
              <a:rPr lang="en-US" altLang="zh-TW" sz="2000" b="1" dirty="0">
                <a:solidFill>
                  <a:srgbClr val="FFFF00"/>
                </a:solidFill>
              </a:rPr>
              <a:t>95)</a:t>
            </a:r>
            <a:r>
              <a:rPr lang="zh-TW" altLang="en-US" sz="2000" b="1" dirty="0">
                <a:solidFill>
                  <a:srgbClr val="FFFF00"/>
                </a:solidFill>
              </a:rPr>
              <a:t>帶入地圖的矩陣</a:t>
            </a:r>
          </a:p>
        </p:txBody>
      </p:sp>
      <p:sp>
        <p:nvSpPr>
          <p:cNvPr id="31" name="矩形 30">
            <a:extLst>
              <a:ext uri="{FF2B5EF4-FFF2-40B4-BE49-F238E27FC236}">
                <a16:creationId xmlns:a16="http://schemas.microsoft.com/office/drawing/2014/main" id="{E3E5D349-F0C5-413A-9CAE-CD2CEDFC38F9}"/>
              </a:ext>
            </a:extLst>
          </p:cNvPr>
          <p:cNvSpPr/>
          <p:nvPr/>
        </p:nvSpPr>
        <p:spPr>
          <a:xfrm>
            <a:off x="447724" y="4040154"/>
            <a:ext cx="5850439" cy="11756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6298163" y="4597101"/>
            <a:ext cx="569168"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6867331" y="4397046"/>
            <a:ext cx="4040155" cy="400110"/>
          </a:xfrm>
          <a:prstGeom prst="rect">
            <a:avLst/>
          </a:prstGeom>
          <a:noFill/>
          <a:ln w="19050">
            <a:solidFill>
              <a:srgbClr val="00B050"/>
            </a:solidFill>
          </a:ln>
        </p:spPr>
        <p:txBody>
          <a:bodyPr wrap="square" rtlCol="0">
            <a:spAutoFit/>
          </a:bodyPr>
          <a:lstStyle/>
          <a:p>
            <a:r>
              <a:rPr lang="zh-TW" altLang="en-US" sz="2000" b="1" dirty="0">
                <a:solidFill>
                  <a:srgbClr val="00B050"/>
                </a:solidFill>
              </a:rPr>
              <a:t>生成蛇、果實、障礙物最初的位置</a:t>
            </a: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556430" y="643812"/>
            <a:ext cx="3156549" cy="923330"/>
          </a:xfrm>
          <a:prstGeom prst="rect">
            <a:avLst/>
          </a:prstGeom>
          <a:noFill/>
        </p:spPr>
        <p:txBody>
          <a:bodyPr wrap="square" rtlCol="0">
            <a:spAutoFit/>
          </a:bodyPr>
          <a:lstStyle/>
          <a:p>
            <a:pPr lvl="0">
              <a:buSzPts val="1800"/>
            </a:pPr>
            <a:r>
              <a:rPr lang="zh-TW" altLang="en-US" sz="1800" b="1" dirty="0">
                <a:solidFill>
                  <a:schemeClr val="tx1"/>
                </a:solidFill>
              </a:rPr>
              <a:t>用於設定初化狀態的地圖，同時也用於生成蛇和果實的初始狀態。</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556430" y="191468"/>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4E97AF09-C78C-45E0-BD4E-391A5DAF125D}"/>
              </a:ext>
            </a:extLst>
          </p:cNvPr>
          <p:cNvSpPr/>
          <p:nvPr/>
        </p:nvSpPr>
        <p:spPr>
          <a:xfrm>
            <a:off x="447724" y="5222924"/>
            <a:ext cx="5850439" cy="8117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1" name="直線接點 20">
            <a:extLst>
              <a:ext uri="{FF2B5EF4-FFF2-40B4-BE49-F238E27FC236}">
                <a16:creationId xmlns:a16="http://schemas.microsoft.com/office/drawing/2014/main" id="{06DEB8C2-88CF-408F-8B59-6C505B7FBBC2}"/>
              </a:ext>
            </a:extLst>
          </p:cNvPr>
          <p:cNvCxnSpPr>
            <a:cxnSpLocks/>
          </p:cNvCxnSpPr>
          <p:nvPr/>
        </p:nvCxnSpPr>
        <p:spPr>
          <a:xfrm>
            <a:off x="6298163" y="5628806"/>
            <a:ext cx="5691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D1E21F4F-0397-4D07-9646-409EAC88F15C}"/>
              </a:ext>
            </a:extLst>
          </p:cNvPr>
          <p:cNvSpPr txBox="1"/>
          <p:nvPr/>
        </p:nvSpPr>
        <p:spPr>
          <a:xfrm>
            <a:off x="6867330" y="5428751"/>
            <a:ext cx="4845649" cy="400110"/>
          </a:xfrm>
          <a:prstGeom prst="rect">
            <a:avLst/>
          </a:prstGeom>
          <a:noFill/>
          <a:ln w="19050">
            <a:solidFill>
              <a:srgbClr val="FF0000"/>
            </a:solidFill>
          </a:ln>
        </p:spPr>
        <p:txBody>
          <a:bodyPr wrap="square" rtlCol="0">
            <a:spAutoFit/>
          </a:bodyPr>
          <a:lstStyle/>
          <a:p>
            <a:r>
              <a:rPr lang="zh-TW" altLang="en-US" sz="2000" b="1" dirty="0">
                <a:solidFill>
                  <a:srgbClr val="FF0000"/>
                </a:solidFill>
              </a:rPr>
              <a:t>將蛇體座標紀錄到陣列中，方便之後判斷</a:t>
            </a:r>
          </a:p>
        </p:txBody>
      </p:sp>
    </p:spTree>
    <p:extLst>
      <p:ext uri="{BB962C8B-B14F-4D97-AF65-F5344CB8AC3E}">
        <p14:creationId xmlns:p14="http://schemas.microsoft.com/office/powerpoint/2010/main" val="113953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31" grpId="0" animBg="1"/>
      <p:bldP spid="34" grpId="0" animBg="1"/>
      <p:bldP spid="15" grpId="0"/>
      <p:bldP spid="25" grpId="0"/>
      <p:bldP spid="20"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8" name="圖片 7" descr="一張含有 文字 的圖片&#10;&#10;自動產生的描述">
            <a:extLst>
              <a:ext uri="{FF2B5EF4-FFF2-40B4-BE49-F238E27FC236}">
                <a16:creationId xmlns:a16="http://schemas.microsoft.com/office/drawing/2014/main" id="{03D6DEF9-1D02-43BC-8DB2-C4C5A52AC3BD}"/>
              </a:ext>
            </a:extLst>
          </p:cNvPr>
          <p:cNvPicPr>
            <a:picLocks noChangeAspect="1"/>
          </p:cNvPicPr>
          <p:nvPr/>
        </p:nvPicPr>
        <p:blipFill>
          <a:blip r:embed="rId2"/>
          <a:stretch>
            <a:fillRect/>
          </a:stretch>
        </p:blipFill>
        <p:spPr>
          <a:xfrm>
            <a:off x="212390" y="1641003"/>
            <a:ext cx="7681626" cy="1912786"/>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56856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7676742"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49" y="372840"/>
            <a:ext cx="441088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err="1">
                <a:solidFill>
                  <a:schemeClr val="lt1"/>
                </a:solidFill>
                <a:latin typeface="Microsoft JhengHei"/>
                <a:ea typeface="Microsoft JhengHei"/>
                <a:sym typeface="Microsoft JhengHei"/>
              </a:rPr>
              <a:t>print_map</a:t>
            </a:r>
            <a:r>
              <a:rPr lang="en-US" altLang="zh-TW" sz="4000" b="1" dirty="0">
                <a:solidFill>
                  <a:schemeClr val="lt1"/>
                </a:solidFill>
                <a:latin typeface="Microsoft JhengHei"/>
                <a:ea typeface="Microsoft JhengHei"/>
                <a:sym typeface="Microsoft JhengHei"/>
              </a:rPr>
              <a:t>()</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1101012" y="2444620"/>
            <a:ext cx="2080727" cy="233266"/>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2142766" y="2677886"/>
            <a:ext cx="0" cy="13716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480710" y="4049486"/>
            <a:ext cx="3848694" cy="400110"/>
          </a:xfrm>
          <a:prstGeom prst="rect">
            <a:avLst/>
          </a:prstGeom>
          <a:noFill/>
          <a:ln w="19050">
            <a:solidFill>
              <a:srgbClr val="FFFF00"/>
            </a:solidFill>
          </a:ln>
        </p:spPr>
        <p:txBody>
          <a:bodyPr wrap="square" rtlCol="0">
            <a:spAutoFit/>
          </a:bodyPr>
          <a:lstStyle/>
          <a:p>
            <a:r>
              <a:rPr lang="zh-TW" altLang="en-US" sz="2000" b="1" dirty="0">
                <a:solidFill>
                  <a:srgbClr val="FFFF00"/>
                </a:solidFill>
              </a:rPr>
              <a:t>使用</a:t>
            </a:r>
            <a:r>
              <a:rPr lang="en-US" altLang="zh-TW" sz="2000" b="1" dirty="0">
                <a:solidFill>
                  <a:srgbClr val="FFFF00"/>
                </a:solidFill>
              </a:rPr>
              <a:t>%c</a:t>
            </a:r>
            <a:r>
              <a:rPr lang="zh-TW" altLang="en-US" sz="2000" b="1" dirty="0">
                <a:solidFill>
                  <a:srgbClr val="FFFF00"/>
                </a:solidFill>
              </a:rPr>
              <a:t>呈現可以印出特殊字元</a:t>
            </a:r>
            <a:endParaRPr lang="en-US" altLang="zh-TW" sz="2000" b="1" dirty="0">
              <a:solidFill>
                <a:srgbClr val="FFFF00"/>
              </a:solidFill>
            </a:endParaRP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884261" y="906924"/>
            <a:ext cx="2655651" cy="400110"/>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微軟正黑體" panose="020B0604030504040204" pitchFamily="34" charset="-120"/>
                <a:ea typeface="微軟正黑體" panose="020B0604030504040204" pitchFamily="34" charset="-120"/>
              </a:rPr>
              <a:t>列印地圖狀態</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884262" y="328251"/>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12118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15"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pic>
        <p:nvPicPr>
          <p:cNvPr id="3" name="圖片 2" descr="一張含有 文字 的圖片&#10;&#10;自動產生的描述">
            <a:extLst>
              <a:ext uri="{FF2B5EF4-FFF2-40B4-BE49-F238E27FC236}">
                <a16:creationId xmlns:a16="http://schemas.microsoft.com/office/drawing/2014/main" id="{3D5D253C-D435-4FB6-8CEF-35019742D7B9}"/>
              </a:ext>
            </a:extLst>
          </p:cNvPr>
          <p:cNvPicPr>
            <a:picLocks noChangeAspect="1"/>
          </p:cNvPicPr>
          <p:nvPr/>
        </p:nvPicPr>
        <p:blipFill>
          <a:blip r:embed="rId2"/>
          <a:stretch>
            <a:fillRect/>
          </a:stretch>
        </p:blipFill>
        <p:spPr>
          <a:xfrm>
            <a:off x="223348" y="1283430"/>
            <a:ext cx="6654939" cy="5449024"/>
          </a:xfrm>
          <a:prstGeom prst="rect">
            <a:avLst/>
          </a:prstGeom>
        </p:spPr>
      </p:pic>
      <p:sp>
        <p:nvSpPr>
          <p:cNvPr id="14" name="矩形: 圓角 13">
            <a:extLst>
              <a:ext uri="{FF2B5EF4-FFF2-40B4-BE49-F238E27FC236}">
                <a16:creationId xmlns:a16="http://schemas.microsoft.com/office/drawing/2014/main" id="{CAA0FEF4-6A2D-4645-8285-6D02935B417F}"/>
              </a:ext>
            </a:extLst>
          </p:cNvPr>
          <p:cNvSpPr/>
          <p:nvPr/>
        </p:nvSpPr>
        <p:spPr>
          <a:xfrm>
            <a:off x="8556430" y="146967"/>
            <a:ext cx="3311311" cy="133163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Google Shape;85;p13">
            <a:extLst>
              <a:ext uri="{FF2B5EF4-FFF2-40B4-BE49-F238E27FC236}">
                <a16:creationId xmlns:a16="http://schemas.microsoft.com/office/drawing/2014/main" id="{6C87B093-3DF4-40B0-A5BD-4BC61E2730E4}"/>
              </a:ext>
            </a:extLst>
          </p:cNvPr>
          <p:cNvSpPr/>
          <p:nvPr/>
        </p:nvSpPr>
        <p:spPr>
          <a:xfrm>
            <a:off x="212390" y="133983"/>
            <a:ext cx="7676742" cy="1038300"/>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 name="文字方塊 4">
            <a:extLst>
              <a:ext uri="{FF2B5EF4-FFF2-40B4-BE49-F238E27FC236}">
                <a16:creationId xmlns:a16="http://schemas.microsoft.com/office/drawing/2014/main" id="{E1105289-F691-427B-9A61-F15568781143}"/>
              </a:ext>
            </a:extLst>
          </p:cNvPr>
          <p:cNvSpPr txBox="1"/>
          <p:nvPr/>
        </p:nvSpPr>
        <p:spPr>
          <a:xfrm>
            <a:off x="504925" y="328251"/>
            <a:ext cx="2509736" cy="769441"/>
          </a:xfrm>
          <a:prstGeom prst="rect">
            <a:avLst/>
          </a:prstGeom>
          <a:noFill/>
        </p:spPr>
        <p:txBody>
          <a:bodyPr wrap="square" rtlCol="0">
            <a:spAutoFit/>
          </a:bodyPr>
          <a:lstStyle/>
          <a:p>
            <a:r>
              <a:rPr lang="zh-TW" altLang="en-US" sz="4400" b="1" dirty="0">
                <a:solidFill>
                  <a:schemeClr val="bg1"/>
                </a:solidFill>
                <a:latin typeface="微軟正黑體" panose="020B0604030504040204" pitchFamily="34" charset="-120"/>
                <a:ea typeface="微軟正黑體" panose="020B0604030504040204" pitchFamily="34" charset="-120"/>
              </a:rPr>
              <a:t>程式介紹</a:t>
            </a:r>
          </a:p>
        </p:txBody>
      </p:sp>
      <p:cxnSp>
        <p:nvCxnSpPr>
          <p:cNvPr id="6" name="Google Shape;93;p13">
            <a:extLst>
              <a:ext uri="{FF2B5EF4-FFF2-40B4-BE49-F238E27FC236}">
                <a16:creationId xmlns:a16="http://schemas.microsoft.com/office/drawing/2014/main" id="{01E7B8FE-248B-4432-822D-A49F854382ED}"/>
              </a:ext>
            </a:extLst>
          </p:cNvPr>
          <p:cNvCxnSpPr/>
          <p:nvPr/>
        </p:nvCxnSpPr>
        <p:spPr>
          <a:xfrm>
            <a:off x="3110823" y="328251"/>
            <a:ext cx="0" cy="752475"/>
          </a:xfrm>
          <a:prstGeom prst="straightConnector1">
            <a:avLst/>
          </a:prstGeom>
          <a:noFill/>
          <a:ln w="57150" cap="flat" cmpd="sng">
            <a:solidFill>
              <a:schemeClr val="lt1"/>
            </a:solidFill>
            <a:prstDash val="solid"/>
            <a:miter lim="800000"/>
            <a:headEnd type="none" w="sm" len="sm"/>
            <a:tailEnd type="none" w="sm" len="sm"/>
          </a:ln>
        </p:spPr>
      </p:cxnSp>
      <p:sp>
        <p:nvSpPr>
          <p:cNvPr id="7" name="Google Shape;94;p13">
            <a:extLst>
              <a:ext uri="{FF2B5EF4-FFF2-40B4-BE49-F238E27FC236}">
                <a16:creationId xmlns:a16="http://schemas.microsoft.com/office/drawing/2014/main" id="{7544F263-6510-43A7-B3FB-34995CE22589}"/>
              </a:ext>
            </a:extLst>
          </p:cNvPr>
          <p:cNvSpPr txBox="1"/>
          <p:nvPr/>
        </p:nvSpPr>
        <p:spPr>
          <a:xfrm>
            <a:off x="3303149" y="372840"/>
            <a:ext cx="4410883"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altLang="zh-TW" sz="4000" b="1" dirty="0">
                <a:solidFill>
                  <a:schemeClr val="lt1"/>
                </a:solidFill>
                <a:latin typeface="Microsoft JhengHei"/>
                <a:ea typeface="Microsoft JhengHei"/>
                <a:sym typeface="Microsoft JhengHei"/>
              </a:rPr>
              <a:t>produce()</a:t>
            </a:r>
            <a:r>
              <a:rPr lang="zh-TW" altLang="en-US" sz="4000" b="1" dirty="0">
                <a:solidFill>
                  <a:schemeClr val="lt1"/>
                </a:solidFill>
                <a:latin typeface="Microsoft JhengHei"/>
                <a:ea typeface="Microsoft JhengHei"/>
                <a:sym typeface="Microsoft JhengHei"/>
              </a:rPr>
              <a:t> </a:t>
            </a:r>
            <a:endParaRPr sz="1400" b="0" i="0" u="none" strike="noStrike" cap="none" dirty="0">
              <a:solidFill>
                <a:srgbClr val="000000"/>
              </a:solidFill>
              <a:latin typeface="Arial"/>
              <a:ea typeface="Arial"/>
              <a:cs typeface="Arial"/>
              <a:sym typeface="Arial"/>
            </a:endParaRPr>
          </a:p>
        </p:txBody>
      </p:sp>
      <p:sp>
        <p:nvSpPr>
          <p:cNvPr id="27" name="矩形 26">
            <a:extLst>
              <a:ext uri="{FF2B5EF4-FFF2-40B4-BE49-F238E27FC236}">
                <a16:creationId xmlns:a16="http://schemas.microsoft.com/office/drawing/2014/main" id="{EC0F28F6-0D41-4719-A86B-B0946178C270}"/>
              </a:ext>
            </a:extLst>
          </p:cNvPr>
          <p:cNvSpPr/>
          <p:nvPr/>
        </p:nvSpPr>
        <p:spPr>
          <a:xfrm>
            <a:off x="451549" y="1731751"/>
            <a:ext cx="3297677" cy="399944"/>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9" name="直線接點 28">
            <a:extLst>
              <a:ext uri="{FF2B5EF4-FFF2-40B4-BE49-F238E27FC236}">
                <a16:creationId xmlns:a16="http://schemas.microsoft.com/office/drawing/2014/main" id="{98F5E69C-E246-4EEB-8BC0-4D782B2FF59D}"/>
              </a:ext>
            </a:extLst>
          </p:cNvPr>
          <p:cNvCxnSpPr>
            <a:cxnSpLocks/>
          </p:cNvCxnSpPr>
          <p:nvPr/>
        </p:nvCxnSpPr>
        <p:spPr>
          <a:xfrm>
            <a:off x="3749226" y="1953275"/>
            <a:ext cx="3167751" cy="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D2AAAEE6-11D7-4A80-A8AD-C8B1491937AF}"/>
              </a:ext>
            </a:extLst>
          </p:cNvPr>
          <p:cNvSpPr txBox="1"/>
          <p:nvPr/>
        </p:nvSpPr>
        <p:spPr>
          <a:xfrm>
            <a:off x="6916977" y="1691284"/>
            <a:ext cx="4551934" cy="400110"/>
          </a:xfrm>
          <a:prstGeom prst="rect">
            <a:avLst/>
          </a:prstGeom>
          <a:noFill/>
          <a:ln w="19050">
            <a:solidFill>
              <a:srgbClr val="FFFF00"/>
            </a:solidFill>
          </a:ln>
        </p:spPr>
        <p:txBody>
          <a:bodyPr wrap="square" rtlCol="0">
            <a:spAutoFit/>
          </a:bodyPr>
          <a:lstStyle/>
          <a:p>
            <a:r>
              <a:rPr lang="zh-TW" altLang="en-US" sz="2000" b="1" dirty="0">
                <a:solidFill>
                  <a:srgbClr val="FFFF00"/>
                </a:solidFill>
              </a:rPr>
              <a:t>生成蛇體</a:t>
            </a:r>
            <a:r>
              <a:rPr lang="en-US" altLang="zh-TW" sz="2000" b="1" dirty="0">
                <a:solidFill>
                  <a:srgbClr val="FFFF00"/>
                </a:solidFill>
              </a:rPr>
              <a:t>(</a:t>
            </a:r>
            <a:r>
              <a:rPr lang="zh-TW" altLang="en-US" sz="2000" b="1" dirty="0">
                <a:solidFill>
                  <a:srgbClr val="FFFF00"/>
                </a:solidFill>
              </a:rPr>
              <a:t>蛇體是字元</a:t>
            </a:r>
            <a:r>
              <a:rPr lang="en-US" altLang="zh-TW" sz="2000" b="1" dirty="0">
                <a:solidFill>
                  <a:srgbClr val="FFFF00"/>
                </a:solidFill>
              </a:rPr>
              <a:t>0</a:t>
            </a:r>
            <a:r>
              <a:rPr lang="zh-TW" altLang="en-US" sz="2000" b="1" dirty="0">
                <a:solidFill>
                  <a:srgbClr val="FFFF00"/>
                </a:solidFill>
              </a:rPr>
              <a:t>，</a:t>
            </a:r>
            <a:r>
              <a:rPr lang="en-US" altLang="zh-TW" sz="2000" b="1" dirty="0">
                <a:solidFill>
                  <a:srgbClr val="FFFF00"/>
                </a:solidFill>
              </a:rPr>
              <a:t>ascii</a:t>
            </a:r>
            <a:r>
              <a:rPr lang="zh-TW" altLang="en-US" sz="2000" b="1" dirty="0">
                <a:solidFill>
                  <a:srgbClr val="FFFF00"/>
                </a:solidFill>
              </a:rPr>
              <a:t>碼是</a:t>
            </a:r>
            <a:r>
              <a:rPr lang="en-US" altLang="zh-TW" sz="2000" b="1" dirty="0">
                <a:solidFill>
                  <a:srgbClr val="FFFF00"/>
                </a:solidFill>
              </a:rPr>
              <a:t>48)</a:t>
            </a:r>
            <a:endParaRPr lang="zh-TW" altLang="en-US" sz="2000" b="1" dirty="0">
              <a:solidFill>
                <a:srgbClr val="FFFF00"/>
              </a:solidFill>
            </a:endParaRPr>
          </a:p>
        </p:txBody>
      </p:sp>
      <p:sp>
        <p:nvSpPr>
          <p:cNvPr id="31" name="矩形 30">
            <a:extLst>
              <a:ext uri="{FF2B5EF4-FFF2-40B4-BE49-F238E27FC236}">
                <a16:creationId xmlns:a16="http://schemas.microsoft.com/office/drawing/2014/main" id="{E3E5D349-F0C5-413A-9CAE-CD2CEDFC38F9}"/>
              </a:ext>
            </a:extLst>
          </p:cNvPr>
          <p:cNvSpPr/>
          <p:nvPr/>
        </p:nvSpPr>
        <p:spPr>
          <a:xfrm>
            <a:off x="447723" y="2146439"/>
            <a:ext cx="5850439" cy="14707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2" name="直線接點 31">
            <a:extLst>
              <a:ext uri="{FF2B5EF4-FFF2-40B4-BE49-F238E27FC236}">
                <a16:creationId xmlns:a16="http://schemas.microsoft.com/office/drawing/2014/main" id="{D4470B10-3C31-4186-91A5-C3C5F88B97EE}"/>
              </a:ext>
            </a:extLst>
          </p:cNvPr>
          <p:cNvCxnSpPr>
            <a:cxnSpLocks/>
          </p:cNvCxnSpPr>
          <p:nvPr/>
        </p:nvCxnSpPr>
        <p:spPr>
          <a:xfrm>
            <a:off x="6298161" y="2778028"/>
            <a:ext cx="764120"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676254EB-C2ED-418B-9005-4563A213810F}"/>
              </a:ext>
            </a:extLst>
          </p:cNvPr>
          <p:cNvSpPr txBox="1"/>
          <p:nvPr/>
        </p:nvSpPr>
        <p:spPr>
          <a:xfrm>
            <a:off x="7062281" y="2536600"/>
            <a:ext cx="4551934" cy="707886"/>
          </a:xfrm>
          <a:prstGeom prst="rect">
            <a:avLst/>
          </a:prstGeom>
          <a:noFill/>
          <a:ln w="19050">
            <a:solidFill>
              <a:srgbClr val="00B050"/>
            </a:solidFill>
          </a:ln>
        </p:spPr>
        <p:txBody>
          <a:bodyPr wrap="square" rtlCol="0">
            <a:spAutoFit/>
          </a:bodyPr>
          <a:lstStyle/>
          <a:p>
            <a:r>
              <a:rPr lang="zh-TW" altLang="en-US" sz="2000" b="1" dirty="0">
                <a:solidFill>
                  <a:srgbClr val="00B050"/>
                </a:solidFill>
              </a:rPr>
              <a:t>生成果實，使用</a:t>
            </a:r>
            <a:r>
              <a:rPr lang="en-US" altLang="zh-TW" sz="2000" b="1" dirty="0">
                <a:solidFill>
                  <a:srgbClr val="00B050"/>
                </a:solidFill>
              </a:rPr>
              <a:t>do-while</a:t>
            </a:r>
            <a:r>
              <a:rPr lang="zh-TW" altLang="en-US" sz="2000" b="1" dirty="0">
                <a:solidFill>
                  <a:srgbClr val="00B050"/>
                </a:solidFill>
              </a:rPr>
              <a:t>防止果實生成到錯的地方</a:t>
            </a:r>
          </a:p>
        </p:txBody>
      </p:sp>
      <p:sp>
        <p:nvSpPr>
          <p:cNvPr id="15" name="文字方塊 14">
            <a:extLst>
              <a:ext uri="{FF2B5EF4-FFF2-40B4-BE49-F238E27FC236}">
                <a16:creationId xmlns:a16="http://schemas.microsoft.com/office/drawing/2014/main" id="{D9E39C8A-8B16-47CE-B0AF-CE884EFB102C}"/>
              </a:ext>
            </a:extLst>
          </p:cNvPr>
          <p:cNvSpPr txBox="1"/>
          <p:nvPr/>
        </p:nvSpPr>
        <p:spPr>
          <a:xfrm>
            <a:off x="8633810" y="667110"/>
            <a:ext cx="3156549" cy="646331"/>
          </a:xfrm>
          <a:prstGeom prst="rect">
            <a:avLst/>
          </a:prstGeom>
          <a:noFill/>
        </p:spPr>
        <p:txBody>
          <a:bodyPr wrap="square" rtlCol="0">
            <a:spAutoFit/>
          </a:bodyPr>
          <a:lstStyle/>
          <a:p>
            <a:pPr lvl="0">
              <a:buSzPts val="1800"/>
            </a:pPr>
            <a:r>
              <a:rPr lang="zh-TW" altLang="en-US" sz="1800" b="1" dirty="0">
                <a:solidFill>
                  <a:schemeClr val="tx1"/>
                </a:solidFill>
              </a:rPr>
              <a:t>生產出蛇體、果實、障礙物和</a:t>
            </a:r>
            <a:endParaRPr lang="en-US" altLang="zh-TW" sz="1800" b="1" dirty="0">
              <a:solidFill>
                <a:schemeClr val="tx1"/>
              </a:solidFill>
            </a:endParaRPr>
          </a:p>
          <a:p>
            <a:pPr lvl="0">
              <a:buSzPts val="1800"/>
            </a:pPr>
            <a:r>
              <a:rPr lang="zh-TW" altLang="en-US" sz="1800" b="1" dirty="0">
                <a:solidFill>
                  <a:schemeClr val="tx1"/>
                </a:solidFill>
              </a:rPr>
              <a:t>刪除蛇體的函式</a:t>
            </a:r>
          </a:p>
        </p:txBody>
      </p:sp>
      <p:sp>
        <p:nvSpPr>
          <p:cNvPr id="25" name="文字方塊 24">
            <a:extLst>
              <a:ext uri="{FF2B5EF4-FFF2-40B4-BE49-F238E27FC236}">
                <a16:creationId xmlns:a16="http://schemas.microsoft.com/office/drawing/2014/main" id="{06136D19-7693-419F-9934-EA01A25DE8AF}"/>
              </a:ext>
            </a:extLst>
          </p:cNvPr>
          <p:cNvSpPr txBox="1"/>
          <p:nvPr/>
        </p:nvSpPr>
        <p:spPr>
          <a:xfrm>
            <a:off x="8556430" y="191468"/>
            <a:ext cx="2655651" cy="461665"/>
          </a:xfrm>
          <a:prstGeom prst="rect">
            <a:avLst/>
          </a:prstGeom>
          <a:noFill/>
        </p:spPr>
        <p:txBody>
          <a:bodyPr wrap="square" rtlCol="0">
            <a:spAutoFit/>
          </a:bodyPr>
          <a:lstStyle/>
          <a:p>
            <a:r>
              <a:rPr lang="zh-TW" altLang="en-US" sz="2400" b="1" dirty="0">
                <a:latin typeface="微軟正黑體" panose="020B0604030504040204" pitchFamily="34" charset="-120"/>
                <a:ea typeface="微軟正黑體" panose="020B0604030504040204" pitchFamily="34" charset="-120"/>
              </a:rPr>
              <a:t>作用</a:t>
            </a:r>
            <a:r>
              <a:rPr lang="en-US" altLang="zh-TW" sz="2400" b="1" dirty="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4E97AF09-C78C-45E0-BD4E-391A5DAF125D}"/>
              </a:ext>
            </a:extLst>
          </p:cNvPr>
          <p:cNvSpPr/>
          <p:nvPr/>
        </p:nvSpPr>
        <p:spPr>
          <a:xfrm>
            <a:off x="447723" y="3630165"/>
            <a:ext cx="5850439" cy="513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1" name="直線接點 20">
            <a:extLst>
              <a:ext uri="{FF2B5EF4-FFF2-40B4-BE49-F238E27FC236}">
                <a16:creationId xmlns:a16="http://schemas.microsoft.com/office/drawing/2014/main" id="{06DEB8C2-88CF-408F-8B59-6C505B7FBBC2}"/>
              </a:ext>
            </a:extLst>
          </p:cNvPr>
          <p:cNvCxnSpPr>
            <a:cxnSpLocks/>
          </p:cNvCxnSpPr>
          <p:nvPr/>
        </p:nvCxnSpPr>
        <p:spPr>
          <a:xfrm>
            <a:off x="6309119" y="3838917"/>
            <a:ext cx="6850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文字方塊 21">
            <a:extLst>
              <a:ext uri="{FF2B5EF4-FFF2-40B4-BE49-F238E27FC236}">
                <a16:creationId xmlns:a16="http://schemas.microsoft.com/office/drawing/2014/main" id="{D1E21F4F-0397-4D07-9646-409EAC88F15C}"/>
              </a:ext>
            </a:extLst>
          </p:cNvPr>
          <p:cNvSpPr txBox="1"/>
          <p:nvPr/>
        </p:nvSpPr>
        <p:spPr>
          <a:xfrm>
            <a:off x="6994187" y="3668496"/>
            <a:ext cx="4845649" cy="400110"/>
          </a:xfrm>
          <a:prstGeom prst="rect">
            <a:avLst/>
          </a:prstGeom>
          <a:noFill/>
          <a:ln w="19050">
            <a:solidFill>
              <a:srgbClr val="FF0000"/>
            </a:solidFill>
          </a:ln>
        </p:spPr>
        <p:txBody>
          <a:bodyPr wrap="square" rtlCol="0">
            <a:spAutoFit/>
          </a:bodyPr>
          <a:lstStyle/>
          <a:p>
            <a:r>
              <a:rPr lang="zh-TW" altLang="en-US" sz="2000" b="1" dirty="0">
                <a:solidFill>
                  <a:srgbClr val="FF0000"/>
                </a:solidFill>
              </a:rPr>
              <a:t>刪除蛇體</a:t>
            </a:r>
            <a:r>
              <a:rPr lang="en-US" altLang="zh-TW" sz="2000" b="1" dirty="0">
                <a:solidFill>
                  <a:srgbClr val="FF0000"/>
                </a:solidFill>
              </a:rPr>
              <a:t>(</a:t>
            </a:r>
            <a:r>
              <a:rPr lang="zh-TW" altLang="en-US" sz="2000" b="1" dirty="0">
                <a:solidFill>
                  <a:srgbClr val="FF0000"/>
                </a:solidFill>
              </a:rPr>
              <a:t>變成空白，</a:t>
            </a:r>
            <a:r>
              <a:rPr lang="en-US" altLang="zh-TW" sz="2000" b="1" dirty="0">
                <a:solidFill>
                  <a:srgbClr val="FF0000"/>
                </a:solidFill>
              </a:rPr>
              <a:t>ascii</a:t>
            </a:r>
            <a:r>
              <a:rPr lang="zh-TW" altLang="en-US" sz="2000" b="1" dirty="0">
                <a:solidFill>
                  <a:srgbClr val="FF0000"/>
                </a:solidFill>
              </a:rPr>
              <a:t>碼是</a:t>
            </a:r>
            <a:r>
              <a:rPr lang="en-US" altLang="zh-TW" sz="2000" b="1" dirty="0">
                <a:solidFill>
                  <a:srgbClr val="FF0000"/>
                </a:solidFill>
              </a:rPr>
              <a:t>32)</a:t>
            </a:r>
            <a:endParaRPr lang="zh-TW" altLang="en-US" sz="2000" b="1" dirty="0">
              <a:solidFill>
                <a:srgbClr val="FF0000"/>
              </a:solidFill>
            </a:endParaRPr>
          </a:p>
        </p:txBody>
      </p:sp>
      <p:sp>
        <p:nvSpPr>
          <p:cNvPr id="26" name="矩形 25">
            <a:extLst>
              <a:ext uri="{FF2B5EF4-FFF2-40B4-BE49-F238E27FC236}">
                <a16:creationId xmlns:a16="http://schemas.microsoft.com/office/drawing/2014/main" id="{A04D7912-8074-4778-8674-E1DA1C507C1C}"/>
              </a:ext>
            </a:extLst>
          </p:cNvPr>
          <p:cNvSpPr/>
          <p:nvPr/>
        </p:nvSpPr>
        <p:spPr>
          <a:xfrm>
            <a:off x="447722" y="4179482"/>
            <a:ext cx="6060082" cy="210458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8" name="直線接點 27">
            <a:extLst>
              <a:ext uri="{FF2B5EF4-FFF2-40B4-BE49-F238E27FC236}">
                <a16:creationId xmlns:a16="http://schemas.microsoft.com/office/drawing/2014/main" id="{1BC87943-F8E2-4F30-A944-24F0698ADF5E}"/>
              </a:ext>
            </a:extLst>
          </p:cNvPr>
          <p:cNvCxnSpPr>
            <a:cxnSpLocks/>
          </p:cNvCxnSpPr>
          <p:nvPr/>
        </p:nvCxnSpPr>
        <p:spPr>
          <a:xfrm>
            <a:off x="6507804" y="5372071"/>
            <a:ext cx="76412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481F2D39-63CC-443C-B109-64A2230831B7}"/>
              </a:ext>
            </a:extLst>
          </p:cNvPr>
          <p:cNvSpPr txBox="1"/>
          <p:nvPr/>
        </p:nvSpPr>
        <p:spPr>
          <a:xfrm>
            <a:off x="7271924" y="4953587"/>
            <a:ext cx="4551934" cy="707886"/>
          </a:xfrm>
          <a:prstGeom prst="rect">
            <a:avLst/>
          </a:prstGeom>
          <a:noFill/>
          <a:ln w="19050">
            <a:solidFill>
              <a:schemeClr val="accent2"/>
            </a:solidFill>
          </a:ln>
        </p:spPr>
        <p:txBody>
          <a:bodyPr wrap="square" rtlCol="0">
            <a:spAutoFit/>
          </a:bodyPr>
          <a:lstStyle/>
          <a:p>
            <a:r>
              <a:rPr lang="zh-TW" altLang="en-US" sz="2000" b="1" dirty="0">
                <a:solidFill>
                  <a:schemeClr val="accent2">
                    <a:lumMod val="75000"/>
                  </a:schemeClr>
                </a:solidFill>
              </a:rPr>
              <a:t>生成障礙物，使用</a:t>
            </a:r>
            <a:r>
              <a:rPr lang="en-US" altLang="zh-TW" sz="2000" b="1" dirty="0">
                <a:solidFill>
                  <a:schemeClr val="accent2">
                    <a:lumMod val="75000"/>
                  </a:schemeClr>
                </a:solidFill>
              </a:rPr>
              <a:t>do-while</a:t>
            </a:r>
            <a:r>
              <a:rPr lang="zh-TW" altLang="en-US" sz="2000" b="1" dirty="0">
                <a:solidFill>
                  <a:schemeClr val="accent2">
                    <a:lumMod val="75000"/>
                  </a:schemeClr>
                </a:solidFill>
              </a:rPr>
              <a:t>防止障礙物生成到錯的地方</a:t>
            </a:r>
          </a:p>
        </p:txBody>
      </p:sp>
    </p:spTree>
    <p:extLst>
      <p:ext uri="{BB962C8B-B14F-4D97-AF65-F5344CB8AC3E}">
        <p14:creationId xmlns:p14="http://schemas.microsoft.com/office/powerpoint/2010/main" val="218429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ppt_x"/>
                                          </p:val>
                                        </p:tav>
                                        <p:tav tm="100000">
                                          <p:val>
                                            <p:strVal val="#ppt_x"/>
                                          </p:val>
                                        </p:tav>
                                      </p:tavLst>
                                    </p:anim>
                                    <p:anim calcmode="lin" valueType="num">
                                      <p:cBhvr additive="base">
                                        <p:cTn id="2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fill="hold"/>
                                        <p:tgtEl>
                                          <p:spTgt spid="31"/>
                                        </p:tgtEl>
                                        <p:attrNameLst>
                                          <p:attrName>ppt_x</p:attrName>
                                        </p:attrNameLst>
                                      </p:cBhvr>
                                      <p:tavLst>
                                        <p:tav tm="0">
                                          <p:val>
                                            <p:strVal val="#ppt_x"/>
                                          </p:val>
                                        </p:tav>
                                        <p:tav tm="100000">
                                          <p:val>
                                            <p:strVal val="#ppt_x"/>
                                          </p:val>
                                        </p:tav>
                                      </p:tavLst>
                                    </p:anim>
                                    <p:anim calcmode="lin" valueType="num">
                                      <p:cBhvr additive="base">
                                        <p:cTn id="33" dur="500" fill="hold"/>
                                        <p:tgtEl>
                                          <p:spTgt spid="31"/>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ppt_x"/>
                                          </p:val>
                                        </p:tav>
                                        <p:tav tm="100000">
                                          <p:val>
                                            <p:strVal val="#ppt_x"/>
                                          </p:val>
                                        </p:tav>
                                      </p:tavLst>
                                    </p:anim>
                                    <p:anim calcmode="lin" valueType="num">
                                      <p:cBhvr additive="base">
                                        <p:cTn id="37" dur="500" fill="hold"/>
                                        <p:tgtEl>
                                          <p:spTgt spid="32"/>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500" fill="hold"/>
                                        <p:tgtEl>
                                          <p:spTgt spid="21"/>
                                        </p:tgtEl>
                                        <p:attrNameLst>
                                          <p:attrName>ppt_x</p:attrName>
                                        </p:attrNameLst>
                                      </p:cBhvr>
                                      <p:tavLst>
                                        <p:tav tm="0">
                                          <p:val>
                                            <p:strVal val="#ppt_x"/>
                                          </p:val>
                                        </p:tav>
                                        <p:tav tm="100000">
                                          <p:val>
                                            <p:strVal val="#ppt_x"/>
                                          </p:val>
                                        </p:tav>
                                      </p:tavLst>
                                    </p:anim>
                                    <p:anim calcmode="lin" valueType="num">
                                      <p:cBhvr additive="base">
                                        <p:cTn id="51" dur="500" fill="hold"/>
                                        <p:tgtEl>
                                          <p:spTgt spid="2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 calcmode="lin" valueType="num">
                                      <p:cBhvr additive="base">
                                        <p:cTn id="64" dur="500" fill="hold"/>
                                        <p:tgtEl>
                                          <p:spTgt spid="28"/>
                                        </p:tgtEl>
                                        <p:attrNameLst>
                                          <p:attrName>ppt_x</p:attrName>
                                        </p:attrNameLst>
                                      </p:cBhvr>
                                      <p:tavLst>
                                        <p:tav tm="0">
                                          <p:val>
                                            <p:strVal val="#ppt_x"/>
                                          </p:val>
                                        </p:tav>
                                        <p:tav tm="100000">
                                          <p:val>
                                            <p:strVal val="#ppt_x"/>
                                          </p:val>
                                        </p:tav>
                                      </p:tavLst>
                                    </p:anim>
                                    <p:anim calcmode="lin" valueType="num">
                                      <p:cBhvr additive="base">
                                        <p:cTn id="65" dur="500" fill="hold"/>
                                        <p:tgtEl>
                                          <p:spTgt spid="2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 calcmode="lin" valueType="num">
                                      <p:cBhvr additive="base">
                                        <p:cTn id="68" dur="500" fill="hold"/>
                                        <p:tgtEl>
                                          <p:spTgt spid="33"/>
                                        </p:tgtEl>
                                        <p:attrNameLst>
                                          <p:attrName>ppt_x</p:attrName>
                                        </p:attrNameLst>
                                      </p:cBhvr>
                                      <p:tavLst>
                                        <p:tav tm="0">
                                          <p:val>
                                            <p:strVal val="#ppt_x"/>
                                          </p:val>
                                        </p:tav>
                                        <p:tav tm="100000">
                                          <p:val>
                                            <p:strVal val="#ppt_x"/>
                                          </p:val>
                                        </p:tav>
                                      </p:tavLst>
                                    </p:anim>
                                    <p:anim calcmode="lin" valueType="num">
                                      <p:cBhvr additive="base">
                                        <p:cTn id="6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7" grpId="0" animBg="1"/>
      <p:bldP spid="30" grpId="0" animBg="1"/>
      <p:bldP spid="31" grpId="0" animBg="1"/>
      <p:bldP spid="34" grpId="0" animBg="1"/>
      <p:bldP spid="15" grpId="0"/>
      <p:bldP spid="25" grpId="0"/>
      <p:bldP spid="20" grpId="0" animBg="1"/>
      <p:bldP spid="22" grpId="0" animBg="1"/>
      <p:bldP spid="26" grpId="0" animBg="1"/>
      <p:bldP spid="33" grpId="0" animBg="1"/>
    </p:bldLst>
  </p:timing>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816</Words>
  <Application>Microsoft Office PowerPoint</Application>
  <PresentationFormat>寬螢幕</PresentationFormat>
  <Paragraphs>95</Paragraphs>
  <Slides>15</Slides>
  <Notes>3</Notes>
  <HiddenSlides>0</HiddenSlides>
  <MMClips>1</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15</vt:i4>
      </vt:variant>
    </vt:vector>
  </HeadingPairs>
  <TitlesOfParts>
    <vt:vector size="22" baseType="lpstr">
      <vt:lpstr>Microsoft JhengHei</vt:lpstr>
      <vt:lpstr>Microsoft JhengHei</vt:lpstr>
      <vt:lpstr>Arial</vt:lpstr>
      <vt:lpstr>Calibri</vt:lpstr>
      <vt:lpstr>Calibri Light</vt:lpstr>
      <vt:lpstr>Office 佈景主題</vt:lpstr>
      <vt:lpstr>1_Office 佈景主題</vt:lpstr>
      <vt:lpstr>PowerPoint 簡報</vt:lpstr>
      <vt:lpstr>背景與目的</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莊柏凱</dc:creator>
  <cp:lastModifiedBy>柏凱 莊</cp:lastModifiedBy>
  <cp:revision>13</cp:revision>
  <dcterms:modified xsi:type="dcterms:W3CDTF">2022-01-04T16:50:18Z</dcterms:modified>
</cp:coreProperties>
</file>