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1" r:id="rId4"/>
    <p:sldId id="285" r:id="rId5"/>
    <p:sldId id="284" r:id="rId6"/>
    <p:sldId id="286" r:id="rId7"/>
    <p:sldId id="287" r:id="rId8"/>
    <p:sldId id="283" r:id="rId9"/>
    <p:sldId id="292" r:id="rId10"/>
    <p:sldId id="293" r:id="rId11"/>
    <p:sldId id="282" r:id="rId12"/>
    <p:sldId id="294" r:id="rId13"/>
    <p:sldId id="295" r:id="rId14"/>
    <p:sldId id="296" r:id="rId15"/>
    <p:sldId id="298" r:id="rId16"/>
    <p:sldId id="299" r:id="rId17"/>
    <p:sldId id="300" r:id="rId18"/>
    <p:sldId id="288" r:id="rId19"/>
    <p:sldId id="289" r:id="rId20"/>
    <p:sldId id="290" r:id="rId21"/>
    <p:sldId id="291" r:id="rId22"/>
    <p:sldId id="302" r:id="rId23"/>
    <p:sldId id="303" r:id="rId24"/>
    <p:sldId id="297" r:id="rId25"/>
    <p:sldId id="281" r:id="rId26"/>
    <p:sldId id="304" r:id="rId27"/>
    <p:sldId id="305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竣翔 詹" userId="08aaf6c2-db64-469b-ac07-b0cc132e33d0" providerId="ADAL" clId="{EC1E87C7-7693-4880-8B09-6FD693F33809}"/>
    <pc:docChg chg="modSld">
      <pc:chgData name="竣翔 詹" userId="08aaf6c2-db64-469b-ac07-b0cc132e33d0" providerId="ADAL" clId="{EC1E87C7-7693-4880-8B09-6FD693F33809}" dt="2021-11-14T05:25:51.651" v="9" actId="207"/>
      <pc:docMkLst>
        <pc:docMk/>
      </pc:docMkLst>
      <pc:sldChg chg="modSp">
        <pc:chgData name="竣翔 詹" userId="08aaf6c2-db64-469b-ac07-b0cc132e33d0" providerId="ADAL" clId="{EC1E87C7-7693-4880-8B09-6FD693F33809}" dt="2021-11-14T05:25:51.651" v="9" actId="207"/>
        <pc:sldMkLst>
          <pc:docMk/>
          <pc:sldMk cId="4025181288" sldId="281"/>
        </pc:sldMkLst>
        <pc:spChg chg="mod">
          <ac:chgData name="竣翔 詹" userId="08aaf6c2-db64-469b-ac07-b0cc132e33d0" providerId="ADAL" clId="{EC1E87C7-7693-4880-8B09-6FD693F33809}" dt="2021-11-14T05:25:51.651" v="9" actId="207"/>
          <ac:spMkLst>
            <pc:docMk/>
            <pc:sldMk cId="4025181288" sldId="281"/>
            <ac:spMk id="7" creationId="{3460270E-B5CB-4DA3-8CB1-61BAD592952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89E80-8272-4DEB-9ECC-D5A21B14A21F}" type="datetimeFigureOut">
              <a:rPr lang="zh-TW" altLang="en-US" smtClean="0"/>
              <a:t>2021/11/14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24727-31FB-425A-94AF-998E8E3DA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64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E6018-7AED-4104-BDAC-AF871568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442EDD-23E9-44E0-98E9-30094E8EC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C7ABE5-4063-4466-A5E6-1A2FD570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2021/11/10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2310F4-5F17-41E7-91BA-E3095C31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2F8A38-4BDE-4903-856C-9D778561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59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ECD42B-454A-48D8-B97D-84FC4F8C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B77C20-C2C0-407E-87F0-AF69EA301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DFA45A-596E-4CE1-BB8B-86FBF954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2021/11/10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9EB507-7106-4DB4-85A9-6AA0E0C6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6270DC-9A77-47BE-BFC0-E3823A4C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3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1ED446A-52FE-4689-A429-38ABB109D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71C9D9-48D5-430C-92EF-045213C7D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606029-4261-48C6-8772-E26ABD58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2021/11/10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FB9E44-022C-4F06-90C3-56C13567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B122A2-AE17-461D-BCE3-A14EB2C2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55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68AF88-7036-4203-BDEF-28AB1EED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BFE896-8575-4B5A-B9EE-ACA350287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D8CB0-FCFD-4366-B1FA-9F7414F1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69818" cy="365125"/>
          </a:xfrm>
        </p:spPr>
        <p:txBody>
          <a:bodyPr/>
          <a:lstStyle/>
          <a:p>
            <a:r>
              <a:rPr lang="en-US" altLang="zh-TW"/>
              <a:t>2021/11/10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962B1C-B8A9-4201-A451-C3FD30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B8B5E1-71A5-49E0-9D20-5D37EC0F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9346" y="182562"/>
            <a:ext cx="385618" cy="365125"/>
          </a:xfrm>
        </p:spPr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97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9E625-0297-454D-9203-CA4345AC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F2B93F-1AEB-40EC-9406-DA4B4431D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4550A8-16D8-4471-B491-0E2976C7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2021/11/10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5BE732-6F52-4345-8DCB-31BF835E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A98675-1880-4BD2-88C8-1A47E0C8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98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EDA56-3169-4D77-8E80-13D93C29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96DF8D-7372-45C4-A00C-4E87A1EB3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5068B0-DD77-44FA-95A3-652822274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EC5F15-F0BF-4B6B-82D7-11C492FA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2021/11/10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E1EF4F-5760-438F-B990-B0CEE2C1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FD83E2-4916-4CBA-961B-3B76C26F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64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6985C-57EB-4D81-A249-EFD8C8CC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AA8DB4-1363-4798-AC10-7324F754F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0AC498-BD9A-42B3-BBCD-208D129EA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D7A18C-A581-45EE-AE80-19BE3F3B0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A9565A-C32F-40A3-8572-88D77D082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27FD44B-6B50-4175-B37A-1364EFAF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2021/11/10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F897C45-4C87-4241-BFEC-425B4CC1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DFD9E57-AD87-474D-BF2E-128449CA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1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00B5DB-B0DE-4149-9377-8288B58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54DECE-07FF-4F38-9F03-020863DB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2021/11/10</a:t>
            </a:r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64713A0-82EB-465A-B4FB-7F909887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329BA8-56F3-4213-9AF3-EE8F6D14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04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07C715-E2B5-446D-8B9E-F7148F6F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2021/11/10</a:t>
            </a:r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A9F13D-8888-4BEC-9F76-386D76EA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82FE50-2558-424C-ADB1-CDD02061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96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3B4A5-3D72-4D82-92EB-2F9294DCA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927C9E-A9EF-4FCA-8CF9-775399233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4DC68F-D345-4D6B-BAB3-579F55305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E0C661-EC92-4B29-914C-CD488418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2021/11/10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D77BE3-C457-4632-AFFF-F2C90821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26E9B1-4023-4613-B045-20E06D2C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41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E9133-0AC1-4C25-BB3C-73F38EEE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FB4C80F-23F9-462B-BBBF-265C2A333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FBEEF2-7E64-4A3C-8E3B-74A62F048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7D633E-80E0-446E-BDDD-2B6DCBD4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2021/11/10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20F390-D595-42FC-9DF2-6A9B791A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F7E93F-C82B-4336-A6C7-A12A6C3F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81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E17FDA8-5C1B-45E8-B2E4-7F2AC13DB515}"/>
              </a:ext>
            </a:extLst>
          </p:cNvPr>
          <p:cNvSpPr/>
          <p:nvPr userDrawn="1"/>
        </p:nvSpPr>
        <p:spPr>
          <a:xfrm>
            <a:off x="142043" y="142829"/>
            <a:ext cx="11900886" cy="6572342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5AC5759-387E-4229-A165-68526BC0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CF374B-0E1B-4D3C-9FFD-6655E8D86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96BAF-4178-4638-BA1E-9D41BBDFE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2021/11/10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956EB5-4DF2-4BF1-BF4F-4809E5E18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DAB120-7860-487D-8F4E-6690DF50B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74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veriq.com/c-programming-101/array-of-pointers-in-c/" TargetMode="External"/><Relationship Id="rId2" Type="http://schemas.openxmlformats.org/officeDocument/2006/relationships/hyperlink" Target="https://www.dummies.com/programming/c/how-to-build-an-array-of-pointers-in-c-programm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ackgrass.blogspot.com/2018/03/c-pointerint-foo-int-bar.html" TargetMode="External"/><Relationship Id="rId4" Type="http://schemas.openxmlformats.org/officeDocument/2006/relationships/hyperlink" Target="https://www.tutorialspoint.com/cprogramming/c_pointer_to_an_array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45E5047B-767B-48F8-A332-C2D3DEC1E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7000" contrast="-70000"/>
          </a:blip>
          <a:srcRect l="15625" t="21562" r="12735" b="25706"/>
          <a:stretch/>
        </p:blipFill>
        <p:spPr>
          <a:xfrm>
            <a:off x="3143541" y="228522"/>
            <a:ext cx="8734425" cy="321450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D7B6F68-3E92-4D07-8FC9-D58B43BEBDF6}"/>
              </a:ext>
            </a:extLst>
          </p:cNvPr>
          <p:cNvSpPr txBox="1"/>
          <p:nvPr/>
        </p:nvSpPr>
        <p:spPr>
          <a:xfrm>
            <a:off x="314033" y="2039520"/>
            <a:ext cx="110796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Advanced C Programming</a:t>
            </a:r>
          </a:p>
          <a:p>
            <a:r>
              <a:rPr lang="en-US" altLang="zh-TW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And It’s Application</a:t>
            </a:r>
            <a:endParaRPr lang="zh-TW" altLang="en-US" sz="40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12C011-900D-474D-9CC3-66C0B3924DD3}"/>
              </a:ext>
            </a:extLst>
          </p:cNvPr>
          <p:cNvSpPr/>
          <p:nvPr/>
        </p:nvSpPr>
        <p:spPr>
          <a:xfrm>
            <a:off x="314033" y="4029402"/>
            <a:ext cx="11728895" cy="242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667ED9-C922-400C-AC30-FF400F3FBD33}"/>
              </a:ext>
            </a:extLst>
          </p:cNvPr>
          <p:cNvSpPr/>
          <p:nvPr/>
        </p:nvSpPr>
        <p:spPr>
          <a:xfrm>
            <a:off x="314033" y="4423493"/>
            <a:ext cx="11728895" cy="242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F8B288E1-6E23-43C8-8C1F-4E260B999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033" y="3801963"/>
            <a:ext cx="11776679" cy="1107996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TW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III: Array of Pointers &amp; Pointer to 2D Array</a:t>
            </a:r>
            <a:endParaRPr lang="zh-TW" altLang="en-US" sz="28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F0439762-4CE2-4EA3-A3B2-288C20E7D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033" y="4855471"/>
            <a:ext cx="9144000" cy="1642985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Prof.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Chan, Chun-Hsiang</a:t>
            </a:r>
          </a:p>
          <a:p>
            <a:pPr algn="just"/>
            <a:r>
              <a:rPr lang="en-US" altLang="zh-TW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of Artificial Intelligence, </a:t>
            </a:r>
            <a:r>
              <a:rPr lang="en-US" altLang="zh-TW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Tamkang</a:t>
            </a:r>
            <a:r>
              <a:rPr lang="en-US" altLang="zh-TW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University</a:t>
            </a:r>
          </a:p>
          <a:p>
            <a:pPr algn="just"/>
            <a:r>
              <a:rPr lang="en-US" altLang="zh-TW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Nov. 10, 2021</a:t>
            </a:r>
            <a:endParaRPr lang="zh-TW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911804-D7EE-4D65-9366-11C656CA4CF5}"/>
              </a:ext>
            </a:extLst>
          </p:cNvPr>
          <p:cNvSpPr txBox="1"/>
          <p:nvPr/>
        </p:nvSpPr>
        <p:spPr>
          <a:xfrm>
            <a:off x="314034" y="142829"/>
            <a:ext cx="2999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&lt;Adv C &amp; App/&gt;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26040ED-9E38-4782-993A-C9F42272806E}"/>
              </a:ext>
            </a:extLst>
          </p:cNvPr>
          <p:cNvSpPr txBox="1"/>
          <p:nvPr/>
        </p:nvSpPr>
        <p:spPr>
          <a:xfrm>
            <a:off x="8970677" y="6214490"/>
            <a:ext cx="3072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 Adv C &amp; App 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31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2021/11/10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of Pointers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847263" y="6225733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9102D3C-2EF1-41F0-ADEF-FA51319B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17" y="1581639"/>
            <a:ext cx="10944329" cy="516731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#include &lt;</a:t>
            </a:r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stdio.h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int </a:t>
            </a:r>
            <a:r>
              <a:rPr lang="en-US" altLang="zh-TW" b="1" dirty="0">
                <a:solidFill>
                  <a:srgbClr val="FF0000"/>
                </a:solidFill>
              </a:rPr>
              <a:t>main</a:t>
            </a:r>
            <a:r>
              <a:rPr lang="en-US" altLang="zh-TW" b="1" dirty="0"/>
              <a:t>(){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/*Ex 7-5: array of pointers: print */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Ex 7-5: array of pointers: print\n</a:t>
            </a:r>
            <a:r>
              <a:rPr lang="en-US" altLang="zh-TW" b="1" dirty="0"/>
              <a:t>");</a:t>
            </a:r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arr1[</a:t>
            </a:r>
            <a:r>
              <a:rPr lang="en-US" altLang="zh-TW" b="1" dirty="0">
                <a:solidFill>
                  <a:srgbClr val="FFC000"/>
                </a:solidFill>
              </a:rPr>
              <a:t>10</a:t>
            </a:r>
            <a:r>
              <a:rPr lang="en-US" altLang="zh-TW" b="1" dirty="0"/>
              <a:t>] = {</a:t>
            </a:r>
            <a:r>
              <a:rPr lang="en-US" altLang="zh-TW" b="1" dirty="0">
                <a:solidFill>
                  <a:srgbClr val="FFC000"/>
                </a:solidFill>
              </a:rPr>
              <a:t>10</a:t>
            </a:r>
            <a:r>
              <a:rPr lang="en-US" altLang="zh-TW" b="1" dirty="0"/>
              <a:t>, </a:t>
            </a:r>
            <a:r>
              <a:rPr lang="en-US" altLang="zh-TW" b="1" dirty="0">
                <a:solidFill>
                  <a:srgbClr val="FFC000"/>
                </a:solidFill>
              </a:rPr>
              <a:t>20</a:t>
            </a:r>
            <a:r>
              <a:rPr lang="en-US" altLang="zh-TW" b="1" dirty="0"/>
              <a:t>, </a:t>
            </a:r>
            <a:r>
              <a:rPr lang="en-US" altLang="zh-TW" b="1" dirty="0">
                <a:solidFill>
                  <a:srgbClr val="FFC000"/>
                </a:solidFill>
              </a:rPr>
              <a:t>30</a:t>
            </a:r>
            <a:r>
              <a:rPr lang="en-US" altLang="zh-TW" b="1" dirty="0"/>
              <a:t>, </a:t>
            </a:r>
            <a:r>
              <a:rPr lang="en-US" altLang="zh-TW" b="1" dirty="0">
                <a:solidFill>
                  <a:srgbClr val="FFC000"/>
                </a:solidFill>
              </a:rPr>
              <a:t>40</a:t>
            </a:r>
            <a:r>
              <a:rPr lang="en-US" altLang="zh-TW" b="1" dirty="0"/>
              <a:t>, </a:t>
            </a:r>
            <a:r>
              <a:rPr lang="en-US" altLang="zh-TW" b="1" dirty="0">
                <a:solidFill>
                  <a:srgbClr val="FFC000"/>
                </a:solidFill>
              </a:rPr>
              <a:t>50</a:t>
            </a:r>
            <a:r>
              <a:rPr lang="en-US" altLang="zh-TW" b="1" dirty="0"/>
              <a:t>, </a:t>
            </a:r>
            <a:r>
              <a:rPr lang="en-US" altLang="zh-TW" b="1" dirty="0">
                <a:solidFill>
                  <a:srgbClr val="FFC000"/>
                </a:solidFill>
              </a:rPr>
              <a:t>60</a:t>
            </a:r>
            <a:r>
              <a:rPr lang="en-US" altLang="zh-TW" b="1" dirty="0"/>
              <a:t>, </a:t>
            </a:r>
            <a:r>
              <a:rPr lang="en-US" altLang="zh-TW" b="1" dirty="0">
                <a:solidFill>
                  <a:srgbClr val="FFC000"/>
                </a:solidFill>
              </a:rPr>
              <a:t>70</a:t>
            </a:r>
            <a:r>
              <a:rPr lang="en-US" altLang="zh-TW" b="1" dirty="0"/>
              <a:t>, </a:t>
            </a:r>
            <a:r>
              <a:rPr lang="en-US" altLang="zh-TW" b="1" dirty="0">
                <a:solidFill>
                  <a:srgbClr val="FFC000"/>
                </a:solidFill>
              </a:rPr>
              <a:t>80</a:t>
            </a:r>
            <a:r>
              <a:rPr lang="en-US" altLang="zh-TW" b="1" dirty="0"/>
              <a:t>, </a:t>
            </a:r>
            <a:r>
              <a:rPr lang="en-US" altLang="zh-TW" b="1" dirty="0">
                <a:solidFill>
                  <a:srgbClr val="FFC000"/>
                </a:solidFill>
              </a:rPr>
              <a:t>90</a:t>
            </a:r>
            <a:r>
              <a:rPr lang="en-US" altLang="zh-TW" b="1" dirty="0"/>
              <a:t>, </a:t>
            </a:r>
            <a:r>
              <a:rPr lang="en-US" altLang="zh-TW" b="1" dirty="0">
                <a:solidFill>
                  <a:srgbClr val="FFC000"/>
                </a:solidFill>
              </a:rPr>
              <a:t>100</a:t>
            </a:r>
            <a:r>
              <a:rPr lang="en-US" altLang="zh-TW" b="1" dirty="0"/>
              <a:t>}, arr2[</a:t>
            </a:r>
            <a:r>
              <a:rPr lang="en-US" altLang="zh-TW" b="1" dirty="0">
                <a:solidFill>
                  <a:srgbClr val="FFC000"/>
                </a:solidFill>
              </a:rPr>
              <a:t>5</a:t>
            </a:r>
            <a:r>
              <a:rPr lang="en-US" altLang="zh-TW" b="1" dirty="0"/>
              <a:t>] = {</a:t>
            </a:r>
            <a:r>
              <a:rPr lang="en-US" altLang="zh-TW" b="1" dirty="0">
                <a:solidFill>
                  <a:srgbClr val="FFC000"/>
                </a:solidFill>
              </a:rPr>
              <a:t>11</a:t>
            </a:r>
            <a:r>
              <a:rPr lang="en-US" altLang="zh-TW" b="1" dirty="0"/>
              <a:t>,</a:t>
            </a:r>
            <a:r>
              <a:rPr lang="en-US" altLang="zh-TW" b="1" dirty="0">
                <a:solidFill>
                  <a:srgbClr val="FFC000"/>
                </a:solidFill>
              </a:rPr>
              <a:t>12</a:t>
            </a:r>
            <a:r>
              <a:rPr lang="en-US" altLang="zh-TW" b="1" dirty="0"/>
              <a:t>,</a:t>
            </a:r>
            <a:r>
              <a:rPr lang="en-US" altLang="zh-TW" b="1" dirty="0">
                <a:solidFill>
                  <a:srgbClr val="FFC000"/>
                </a:solidFill>
              </a:rPr>
              <a:t>13</a:t>
            </a:r>
            <a:r>
              <a:rPr lang="en-US" altLang="zh-TW" b="1" dirty="0"/>
              <a:t>,</a:t>
            </a:r>
            <a:r>
              <a:rPr lang="en-US" altLang="zh-TW" b="1" dirty="0">
                <a:solidFill>
                  <a:srgbClr val="FFC000"/>
                </a:solidFill>
              </a:rPr>
              <a:t>14</a:t>
            </a:r>
            <a:r>
              <a:rPr lang="en-US" altLang="zh-TW" b="1" dirty="0"/>
              <a:t>,</a:t>
            </a:r>
            <a:r>
              <a:rPr lang="en-US" altLang="zh-TW" b="1" dirty="0">
                <a:solidFill>
                  <a:srgbClr val="FFC000"/>
                </a:solidFill>
              </a:rPr>
              <a:t>15</a:t>
            </a:r>
            <a:r>
              <a:rPr lang="en-US" altLang="zh-TW" b="1" dirty="0"/>
              <a:t>};</a:t>
            </a:r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arr3[</a:t>
            </a:r>
            <a:r>
              <a:rPr lang="en-US" altLang="zh-TW" b="1" dirty="0">
                <a:solidFill>
                  <a:srgbClr val="FFC000"/>
                </a:solidFill>
              </a:rPr>
              <a:t>3</a:t>
            </a:r>
            <a:r>
              <a:rPr lang="en-US" altLang="zh-TW" b="1" dirty="0"/>
              <a:t>] = {</a:t>
            </a:r>
            <a:r>
              <a:rPr lang="en-US" altLang="zh-TW" b="1" dirty="0">
                <a:solidFill>
                  <a:srgbClr val="FFC000"/>
                </a:solidFill>
              </a:rPr>
              <a:t>111</a:t>
            </a:r>
            <a:r>
              <a:rPr lang="en-US" altLang="zh-TW" b="1" dirty="0"/>
              <a:t>,</a:t>
            </a:r>
            <a:r>
              <a:rPr lang="en-US" altLang="zh-TW" b="1" dirty="0">
                <a:solidFill>
                  <a:srgbClr val="FFC000"/>
                </a:solidFill>
              </a:rPr>
              <a:t>112</a:t>
            </a:r>
            <a:r>
              <a:rPr lang="en-US" altLang="zh-TW" b="1" dirty="0"/>
              <a:t>,</a:t>
            </a:r>
            <a:r>
              <a:rPr lang="en-US" altLang="zh-TW" b="1" dirty="0">
                <a:solidFill>
                  <a:srgbClr val="FFC000"/>
                </a:solidFill>
              </a:rPr>
              <a:t>113</a:t>
            </a:r>
            <a:r>
              <a:rPr lang="en-US" altLang="zh-TW" b="1" dirty="0"/>
              <a:t>}, </a:t>
            </a:r>
            <a:r>
              <a:rPr lang="en-US" altLang="zh-TW" b="1" dirty="0" err="1"/>
              <a:t>i</a:t>
            </a:r>
            <a:r>
              <a:rPr lang="en-US" altLang="zh-TW" b="1" dirty="0"/>
              <a:t>, j;</a:t>
            </a:r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00FF"/>
                </a:solidFill>
              </a:rPr>
              <a:t>int </a:t>
            </a:r>
            <a:r>
              <a:rPr lang="en-US" altLang="zh-TW" b="1" dirty="0"/>
              <a:t>*</a:t>
            </a:r>
            <a:r>
              <a:rPr lang="en-US" altLang="zh-TW" b="1" dirty="0" err="1"/>
              <a:t>arrOfPtr</a:t>
            </a:r>
            <a:r>
              <a:rPr lang="en-US" altLang="zh-TW" b="1" dirty="0"/>
              <a:t>[</a:t>
            </a:r>
            <a:r>
              <a:rPr lang="en-US" altLang="zh-TW" b="1" dirty="0">
                <a:solidFill>
                  <a:srgbClr val="FFC000"/>
                </a:solidFill>
              </a:rPr>
              <a:t>3</a:t>
            </a:r>
            <a:r>
              <a:rPr lang="en-US" altLang="zh-TW" b="1" dirty="0"/>
              <a:t>] = {arr1, arr2, arr3};</a:t>
            </a:r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00FF"/>
                </a:solidFill>
              </a:rPr>
              <a:t>int </a:t>
            </a:r>
            <a:r>
              <a:rPr lang="en-US" altLang="zh-TW" b="1" dirty="0"/>
              <a:t>s[</a:t>
            </a:r>
            <a:r>
              <a:rPr lang="en-US" altLang="zh-TW" b="1" dirty="0">
                <a:solidFill>
                  <a:srgbClr val="FFC000"/>
                </a:solidFill>
              </a:rPr>
              <a:t>3</a:t>
            </a:r>
            <a:r>
              <a:rPr lang="en-US" altLang="zh-TW" b="1" dirty="0"/>
              <a:t>] = {</a:t>
            </a:r>
            <a:r>
              <a:rPr lang="en-US" altLang="zh-TW" b="1" dirty="0">
                <a:solidFill>
                  <a:srgbClr val="FFC000"/>
                </a:solidFill>
              </a:rPr>
              <a:t>10</a:t>
            </a:r>
            <a:r>
              <a:rPr lang="en-US" altLang="zh-TW" b="1" dirty="0"/>
              <a:t>,</a:t>
            </a:r>
            <a:r>
              <a:rPr lang="en-US" altLang="zh-TW" b="1" dirty="0">
                <a:solidFill>
                  <a:srgbClr val="FFC000"/>
                </a:solidFill>
              </a:rPr>
              <a:t>5</a:t>
            </a:r>
            <a:r>
              <a:rPr lang="en-US" altLang="zh-TW" b="1" dirty="0"/>
              <a:t>,</a:t>
            </a:r>
            <a:r>
              <a:rPr lang="en-US" altLang="zh-TW" b="1" dirty="0">
                <a:solidFill>
                  <a:srgbClr val="FFC000"/>
                </a:solidFill>
              </a:rPr>
              <a:t>3</a:t>
            </a:r>
            <a:r>
              <a:rPr lang="en-US" altLang="zh-TW" b="1" dirty="0"/>
              <a:t>};</a:t>
            </a:r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00FF"/>
                </a:solidFill>
              </a:rPr>
              <a:t>for</a:t>
            </a:r>
            <a:r>
              <a:rPr lang="en-US" altLang="zh-TW" b="1" dirty="0"/>
              <a:t> (</a:t>
            </a:r>
            <a:r>
              <a:rPr lang="en-US" altLang="zh-TW" b="1" dirty="0" err="1"/>
              <a:t>i</a:t>
            </a:r>
            <a:r>
              <a:rPr lang="en-US" altLang="zh-TW" b="1" dirty="0"/>
              <a:t>=</a:t>
            </a:r>
            <a:r>
              <a:rPr lang="en-US" altLang="zh-TW" b="1" dirty="0">
                <a:solidFill>
                  <a:srgbClr val="FFC000"/>
                </a:solidFill>
              </a:rPr>
              <a:t>0</a:t>
            </a:r>
            <a:r>
              <a:rPr lang="en-US" altLang="zh-TW" b="1" dirty="0"/>
              <a:t>; </a:t>
            </a:r>
            <a:r>
              <a:rPr lang="en-US" altLang="zh-TW" b="1" dirty="0" err="1"/>
              <a:t>i</a:t>
            </a:r>
            <a:r>
              <a:rPr lang="en-US" altLang="zh-TW" b="1" dirty="0"/>
              <a:t>&lt;</a:t>
            </a:r>
            <a:r>
              <a:rPr lang="en-US" altLang="zh-TW" b="1" dirty="0">
                <a:solidFill>
                  <a:srgbClr val="FFC000"/>
                </a:solidFill>
              </a:rPr>
              <a:t>3</a:t>
            </a:r>
            <a:r>
              <a:rPr lang="en-US" altLang="zh-TW" b="1" dirty="0"/>
              <a:t>; </a:t>
            </a:r>
            <a:r>
              <a:rPr lang="en-US" altLang="zh-TW" b="1" dirty="0" err="1"/>
              <a:t>i</a:t>
            </a:r>
            <a:r>
              <a:rPr lang="en-US" altLang="zh-TW" b="1" dirty="0"/>
              <a:t>++){</a:t>
            </a:r>
          </a:p>
          <a:p>
            <a:pPr marL="0" indent="0">
              <a:buNone/>
            </a:pPr>
            <a:r>
              <a:rPr lang="en-US" altLang="zh-TW" b="1" dirty="0"/>
              <a:t>		</a:t>
            </a:r>
            <a:r>
              <a:rPr lang="en-US" altLang="zh-TW" b="1" dirty="0">
                <a:solidFill>
                  <a:srgbClr val="0000FF"/>
                </a:solidFill>
              </a:rPr>
              <a:t>for</a:t>
            </a:r>
            <a:r>
              <a:rPr lang="en-US" altLang="zh-TW" b="1" dirty="0"/>
              <a:t> (j=</a:t>
            </a:r>
            <a:r>
              <a:rPr lang="en-US" altLang="zh-TW" b="1" dirty="0">
                <a:solidFill>
                  <a:srgbClr val="FFC000"/>
                </a:solidFill>
              </a:rPr>
              <a:t>0</a:t>
            </a:r>
            <a:r>
              <a:rPr lang="en-US" altLang="zh-TW" b="1" dirty="0"/>
              <a:t>; j&lt;s[</a:t>
            </a:r>
            <a:r>
              <a:rPr lang="en-US" altLang="zh-TW" b="1" dirty="0" err="1"/>
              <a:t>i</a:t>
            </a:r>
            <a:r>
              <a:rPr lang="en-US" altLang="zh-TW" b="1" dirty="0"/>
              <a:t>]; </a:t>
            </a:r>
            <a:r>
              <a:rPr lang="en-US" altLang="zh-TW" b="1" dirty="0" err="1"/>
              <a:t>j++</a:t>
            </a:r>
            <a:r>
              <a:rPr lang="en-US" altLang="zh-TW" b="1" dirty="0"/>
              <a:t>){</a:t>
            </a:r>
          </a:p>
          <a:p>
            <a:pPr marL="0" indent="0">
              <a:buNone/>
            </a:pPr>
            <a:r>
              <a:rPr lang="en-US" altLang="zh-TW" b="1" dirty="0"/>
              <a:t>			</a:t>
            </a:r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%d\t</a:t>
            </a:r>
            <a:r>
              <a:rPr lang="en-US" altLang="zh-TW" b="1" dirty="0"/>
              <a:t>", </a:t>
            </a:r>
            <a:r>
              <a:rPr lang="en-US" altLang="zh-TW" b="1" dirty="0" err="1"/>
              <a:t>arrOfPtr</a:t>
            </a:r>
            <a:r>
              <a:rPr lang="en-US" altLang="zh-TW" b="1" dirty="0"/>
              <a:t>[</a:t>
            </a:r>
            <a:r>
              <a:rPr lang="en-US" altLang="zh-TW" b="1" dirty="0" err="1"/>
              <a:t>i</a:t>
            </a:r>
            <a:r>
              <a:rPr lang="en-US" altLang="zh-TW" b="1" dirty="0"/>
              <a:t>][j]);</a:t>
            </a:r>
          </a:p>
          <a:p>
            <a:pPr marL="0" indent="0">
              <a:buNone/>
            </a:pPr>
            <a:r>
              <a:rPr lang="en-US" altLang="zh-TW" b="1" dirty="0"/>
              <a:t>		}</a:t>
            </a:r>
          </a:p>
          <a:p>
            <a:pPr marL="0" indent="0">
              <a:buNone/>
            </a:pPr>
            <a:r>
              <a:rPr lang="en-US" altLang="zh-TW" b="1" dirty="0"/>
              <a:t>		</a:t>
            </a:r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\n</a:t>
            </a:r>
            <a:r>
              <a:rPr lang="en-US" altLang="zh-TW" b="1" dirty="0"/>
              <a:t>");</a:t>
            </a:r>
          </a:p>
          <a:p>
            <a:pPr marL="0" indent="0">
              <a:buNone/>
            </a:pPr>
            <a:r>
              <a:rPr lang="en-US" altLang="zh-TW" b="1" dirty="0"/>
              <a:t>	}</a:t>
            </a:r>
          </a:p>
          <a:p>
            <a:pPr marL="0" indent="0">
              <a:buNone/>
            </a:pPr>
            <a:r>
              <a:rPr lang="en-US" altLang="zh-TW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834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2021/11/10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to Array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747877" y="6225733"/>
            <a:ext cx="2300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9102D3C-2EF1-41F0-ADEF-FA51319B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62736" cy="51673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en-US" b="1" dirty="0"/>
              <a:t>在</a:t>
            </a:r>
            <a:r>
              <a:rPr lang="en-US" altLang="zh-TW" b="1" dirty="0"/>
              <a:t>array of pointers</a:t>
            </a:r>
            <a:r>
              <a:rPr lang="zh-TW" altLang="en-US" b="1" dirty="0"/>
              <a:t>之後，我們就是要來看到</a:t>
            </a:r>
            <a:r>
              <a:rPr lang="en-US" altLang="zh-TW" b="1" dirty="0"/>
              <a:t>pointer to array</a:t>
            </a:r>
            <a:r>
              <a:rPr lang="zh-TW" altLang="en-US" b="1" dirty="0"/>
              <a:t>，用</a:t>
            </a:r>
            <a:r>
              <a:rPr lang="en-US" altLang="zh-TW" b="1" dirty="0"/>
              <a:t>pointer</a:t>
            </a:r>
            <a:r>
              <a:rPr lang="zh-TW" altLang="en-US" b="1" dirty="0"/>
              <a:t>指向</a:t>
            </a:r>
            <a:r>
              <a:rPr lang="en-US" altLang="zh-TW" b="1" dirty="0"/>
              <a:t>array</a:t>
            </a:r>
            <a:r>
              <a:rPr lang="zh-TW" altLang="en-US" b="1" dirty="0"/>
              <a:t>。在開始之前，為了讓大家喚起記憶，我們先做以下簡短的小練習</a:t>
            </a:r>
            <a:r>
              <a:rPr lang="en-US" altLang="zh-TW" b="1" dirty="0"/>
              <a:t>:</a:t>
            </a:r>
          </a:p>
          <a:p>
            <a:pPr marL="0" indent="0" algn="just">
              <a:buNone/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#include &lt;</a:t>
            </a:r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stdio.h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int </a:t>
            </a:r>
            <a:r>
              <a:rPr lang="en-US" altLang="zh-TW" b="1" dirty="0">
                <a:solidFill>
                  <a:srgbClr val="FF0000"/>
                </a:solidFill>
              </a:rPr>
              <a:t>main</a:t>
            </a:r>
            <a:r>
              <a:rPr lang="en-US" altLang="zh-TW" b="1" dirty="0"/>
              <a:t>(){</a:t>
            </a:r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00FF"/>
                </a:solidFill>
              </a:rPr>
              <a:t>int </a:t>
            </a:r>
            <a:r>
              <a:rPr lang="en-US" altLang="zh-TW" b="1" dirty="0" err="1"/>
              <a:t>arr</a:t>
            </a:r>
            <a:r>
              <a:rPr lang="en-US" altLang="zh-TW" b="1" dirty="0"/>
              <a:t>[</a:t>
            </a:r>
            <a:r>
              <a:rPr lang="en-US" altLang="zh-TW" b="1" dirty="0">
                <a:solidFill>
                  <a:srgbClr val="FFC000"/>
                </a:solidFill>
              </a:rPr>
              <a:t>4</a:t>
            </a:r>
            <a:r>
              <a:rPr lang="en-US" altLang="zh-TW" b="1" dirty="0"/>
              <a:t>];</a:t>
            </a:r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*p = </a:t>
            </a:r>
            <a:r>
              <a:rPr lang="en-US" altLang="zh-TW" b="1" dirty="0" err="1"/>
              <a:t>arr</a:t>
            </a:r>
            <a:r>
              <a:rPr lang="en-US" altLang="zh-TW" b="1" dirty="0"/>
              <a:t>;</a:t>
            </a:r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p      is %p, while p+1    </a:t>
            </a:r>
            <a:r>
              <a:rPr lang="en-US" altLang="zh-TW" sz="2000" b="1" dirty="0">
                <a:solidFill>
                  <a:srgbClr val="00B050"/>
                </a:solidFill>
              </a:rPr>
              <a:t>  </a:t>
            </a:r>
            <a:r>
              <a:rPr lang="en-US" altLang="zh-TW" b="1" dirty="0">
                <a:solidFill>
                  <a:srgbClr val="00B050"/>
                </a:solidFill>
              </a:rPr>
              <a:t> is %p\n</a:t>
            </a:r>
            <a:r>
              <a:rPr lang="en-US" altLang="zh-TW" b="1" dirty="0"/>
              <a:t>", p, p+</a:t>
            </a:r>
            <a:r>
              <a:rPr lang="en-US" altLang="zh-TW" b="1" dirty="0">
                <a:solidFill>
                  <a:srgbClr val="FFC000"/>
                </a:solidFill>
              </a:rPr>
              <a:t>1</a:t>
            </a:r>
            <a:r>
              <a:rPr lang="en-US" altLang="zh-TW" b="1" dirty="0"/>
              <a:t>);</a:t>
            </a:r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&amp;</a:t>
            </a:r>
            <a:r>
              <a:rPr lang="en-US" altLang="zh-TW" b="1" dirty="0" err="1">
                <a:solidFill>
                  <a:srgbClr val="00B050"/>
                </a:solidFill>
              </a:rPr>
              <a:t>arr</a:t>
            </a:r>
            <a:r>
              <a:rPr lang="en-US" altLang="zh-TW" b="1" dirty="0">
                <a:solidFill>
                  <a:srgbClr val="00B050"/>
                </a:solidFill>
              </a:rPr>
              <a:t> is %p, while &amp;arr+1 is %p\n</a:t>
            </a:r>
            <a:r>
              <a:rPr lang="en-US" altLang="zh-TW" b="1" dirty="0"/>
              <a:t>", &amp;</a:t>
            </a:r>
            <a:r>
              <a:rPr lang="en-US" altLang="zh-TW" b="1" dirty="0" err="1"/>
              <a:t>arr</a:t>
            </a:r>
            <a:r>
              <a:rPr lang="en-US" altLang="zh-TW" b="1" dirty="0"/>
              <a:t>, &amp;arr+</a:t>
            </a:r>
            <a:r>
              <a:rPr lang="en-US" altLang="zh-TW" b="1" dirty="0">
                <a:solidFill>
                  <a:srgbClr val="FFC000"/>
                </a:solidFill>
              </a:rPr>
              <a:t>1</a:t>
            </a:r>
            <a:r>
              <a:rPr lang="en-US" altLang="zh-TW" b="1" dirty="0"/>
              <a:t>);</a:t>
            </a:r>
          </a:p>
          <a:p>
            <a:pPr marL="0" indent="0">
              <a:buNone/>
            </a:pPr>
            <a:r>
              <a:rPr lang="en-US" altLang="zh-TW" b="1" dirty="0"/>
              <a:t>}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081AD6E4-27B5-4947-852C-EFCBDFCA8C85}"/>
              </a:ext>
            </a:extLst>
          </p:cNvPr>
          <p:cNvSpPr/>
          <p:nvPr/>
        </p:nvSpPr>
        <p:spPr>
          <a:xfrm>
            <a:off x="7427343" y="2900841"/>
            <a:ext cx="4373593" cy="1990336"/>
          </a:xfrm>
          <a:prstGeom prst="roundRect">
            <a:avLst>
              <a:gd name="adj" fmla="val 7147"/>
            </a:avLst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Lab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7-2:</a:t>
            </a:r>
          </a:p>
          <a:p>
            <a:pPr algn="just">
              <a:spcBef>
                <a:spcPts val="600"/>
              </a:spcBef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思考這下列兩題的物理意義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algn="just">
              <a:spcBef>
                <a:spcPts val="600"/>
              </a:spcBef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(1) (&amp;p+1)-&amp;p</a:t>
            </a:r>
          </a:p>
          <a:p>
            <a:pPr algn="just">
              <a:spcBef>
                <a:spcPts val="600"/>
              </a:spcBef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(2) (&amp;arr+1) - &amp;</a:t>
            </a:r>
            <a:r>
              <a:rPr lang="en-US" altLang="zh-TW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arr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695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2021/11/10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to Array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747877" y="6225733"/>
            <a:ext cx="2300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8FC708CC-FB22-43C2-844B-291E1A5EB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10558"/>
              </p:ext>
            </p:extLst>
          </p:nvPr>
        </p:nvGraphicFramePr>
        <p:xfrm>
          <a:off x="6391736" y="2291989"/>
          <a:ext cx="5227610" cy="52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761">
                  <a:extLst>
                    <a:ext uri="{9D8B030D-6E8A-4147-A177-3AD203B41FA5}">
                      <a16:colId xmlns:a16="http://schemas.microsoft.com/office/drawing/2014/main" val="1218905569"/>
                    </a:ext>
                  </a:extLst>
                </a:gridCol>
                <a:gridCol w="522761">
                  <a:extLst>
                    <a:ext uri="{9D8B030D-6E8A-4147-A177-3AD203B41FA5}">
                      <a16:colId xmlns:a16="http://schemas.microsoft.com/office/drawing/2014/main" val="2389492072"/>
                    </a:ext>
                  </a:extLst>
                </a:gridCol>
                <a:gridCol w="522761">
                  <a:extLst>
                    <a:ext uri="{9D8B030D-6E8A-4147-A177-3AD203B41FA5}">
                      <a16:colId xmlns:a16="http://schemas.microsoft.com/office/drawing/2014/main" val="2692366415"/>
                    </a:ext>
                  </a:extLst>
                </a:gridCol>
                <a:gridCol w="522761">
                  <a:extLst>
                    <a:ext uri="{9D8B030D-6E8A-4147-A177-3AD203B41FA5}">
                      <a16:colId xmlns:a16="http://schemas.microsoft.com/office/drawing/2014/main" val="4209758839"/>
                    </a:ext>
                  </a:extLst>
                </a:gridCol>
                <a:gridCol w="522761">
                  <a:extLst>
                    <a:ext uri="{9D8B030D-6E8A-4147-A177-3AD203B41FA5}">
                      <a16:colId xmlns:a16="http://schemas.microsoft.com/office/drawing/2014/main" val="2332680918"/>
                    </a:ext>
                  </a:extLst>
                </a:gridCol>
                <a:gridCol w="522761">
                  <a:extLst>
                    <a:ext uri="{9D8B030D-6E8A-4147-A177-3AD203B41FA5}">
                      <a16:colId xmlns:a16="http://schemas.microsoft.com/office/drawing/2014/main" val="1323698911"/>
                    </a:ext>
                  </a:extLst>
                </a:gridCol>
                <a:gridCol w="522761">
                  <a:extLst>
                    <a:ext uri="{9D8B030D-6E8A-4147-A177-3AD203B41FA5}">
                      <a16:colId xmlns:a16="http://schemas.microsoft.com/office/drawing/2014/main" val="1318377529"/>
                    </a:ext>
                  </a:extLst>
                </a:gridCol>
                <a:gridCol w="522761">
                  <a:extLst>
                    <a:ext uri="{9D8B030D-6E8A-4147-A177-3AD203B41FA5}">
                      <a16:colId xmlns:a16="http://schemas.microsoft.com/office/drawing/2014/main" val="312614000"/>
                    </a:ext>
                  </a:extLst>
                </a:gridCol>
                <a:gridCol w="522761">
                  <a:extLst>
                    <a:ext uri="{9D8B030D-6E8A-4147-A177-3AD203B41FA5}">
                      <a16:colId xmlns:a16="http://schemas.microsoft.com/office/drawing/2014/main" val="918506237"/>
                    </a:ext>
                  </a:extLst>
                </a:gridCol>
                <a:gridCol w="522761">
                  <a:extLst>
                    <a:ext uri="{9D8B030D-6E8A-4147-A177-3AD203B41FA5}">
                      <a16:colId xmlns:a16="http://schemas.microsoft.com/office/drawing/2014/main" val="941644092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485357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BC5F5E2B-F47C-4C89-B9B9-F9D1A307079F}"/>
              </a:ext>
            </a:extLst>
          </p:cNvPr>
          <p:cNvSpPr txBox="1"/>
          <p:nvPr/>
        </p:nvSpPr>
        <p:spPr>
          <a:xfrm>
            <a:off x="6288657" y="3186251"/>
            <a:ext cx="55985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0000FF"/>
                </a:solidFill>
              </a:rPr>
              <a:t>Note:</a:t>
            </a:r>
          </a:p>
          <a:p>
            <a:r>
              <a:rPr lang="en-US" altLang="zh-TW" sz="2000" b="1" dirty="0" err="1"/>
              <a:t>arr</a:t>
            </a:r>
            <a:r>
              <a:rPr lang="en-US" altLang="zh-TW" sz="2000" b="1" dirty="0"/>
              <a:t>[</a:t>
            </a:r>
            <a:r>
              <a:rPr lang="en-US" altLang="zh-TW" sz="2000" b="1" dirty="0" err="1"/>
              <a:t>i</a:t>
            </a:r>
            <a:r>
              <a:rPr lang="en-US" altLang="zh-TW" sz="2000" b="1" dirty="0"/>
              <a:t>] </a:t>
            </a:r>
            <a:r>
              <a:rPr lang="en-US" altLang="zh-TW" sz="2000" b="1" dirty="0">
                <a:sym typeface="Wingdings" panose="05000000000000000000" pitchFamily="2" charset="2"/>
              </a:rPr>
              <a:t> int *</a:t>
            </a:r>
          </a:p>
          <a:p>
            <a:r>
              <a:rPr lang="en-US" altLang="zh-TW" sz="2000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∴ </a:t>
            </a:r>
            <a:r>
              <a:rPr lang="en-US" altLang="zh-TW" sz="2000" b="1" dirty="0">
                <a:sym typeface="Wingdings" panose="05000000000000000000" pitchFamily="2" charset="2"/>
              </a:rPr>
              <a:t>an array is consisted of several pointers</a:t>
            </a:r>
          </a:p>
          <a:p>
            <a:r>
              <a:rPr lang="en-US" altLang="zh-TW" sz="2000" b="1" dirty="0" err="1">
                <a:sym typeface="Wingdings" panose="05000000000000000000" pitchFamily="2" charset="2"/>
              </a:rPr>
              <a:t>s.t.</a:t>
            </a:r>
            <a:r>
              <a:rPr lang="en-US" altLang="zh-TW" sz="2000" b="1" dirty="0">
                <a:sym typeface="Wingdings" panose="05000000000000000000" pitchFamily="2" charset="2"/>
              </a:rPr>
              <a:t> we can use (*p)[10] to represent arr.</a:t>
            </a:r>
          </a:p>
          <a:p>
            <a:endParaRPr lang="en-US" altLang="zh-TW" sz="2000" b="1" dirty="0">
              <a:sym typeface="Wingdings" panose="05000000000000000000" pitchFamily="2" charset="2"/>
            </a:endParaRPr>
          </a:p>
          <a:p>
            <a:r>
              <a:rPr lang="en-US" altLang="zh-TW" sz="2000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∵ </a:t>
            </a:r>
            <a:r>
              <a:rPr lang="en-US" altLang="zh-TW" sz="2000" b="1" dirty="0">
                <a:sym typeface="Wingdings" panose="05000000000000000000" pitchFamily="2" charset="2"/>
              </a:rPr>
              <a:t>an array in C has two characteristics:</a:t>
            </a:r>
          </a:p>
          <a:p>
            <a:pPr marL="457200" indent="-457200">
              <a:buAutoNum type="arabicPeriod"/>
            </a:pPr>
            <a:r>
              <a:rPr lang="en-US" altLang="zh-TW" sz="2000" b="1" dirty="0">
                <a:sym typeface="Wingdings" panose="05000000000000000000" pitchFamily="2" charset="2"/>
              </a:rPr>
              <a:t>“Array of pointers” to store all element</a:t>
            </a:r>
            <a:r>
              <a:rPr lang="zh-TW" altLang="en-US" sz="2000" b="1" dirty="0">
                <a:sym typeface="Wingdings" panose="05000000000000000000" pitchFamily="2" charset="2"/>
              </a:rPr>
              <a:t> </a:t>
            </a:r>
            <a:r>
              <a:rPr lang="en-US" altLang="zh-TW" sz="2000" b="1" dirty="0">
                <a:sym typeface="Wingdings" panose="05000000000000000000" pitchFamily="2" charset="2"/>
              </a:rPr>
              <a:t>locations</a:t>
            </a:r>
          </a:p>
          <a:p>
            <a:pPr marL="457200" indent="-457200">
              <a:buAutoNum type="arabicPeriod"/>
            </a:pPr>
            <a:r>
              <a:rPr lang="en-US" altLang="zh-TW" sz="2000" b="1" dirty="0">
                <a:sym typeface="Wingdings" panose="05000000000000000000" pitchFamily="2" charset="2"/>
              </a:rPr>
              <a:t>“Pointer to array” to indicate the first element of the array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59A2BF6-0E57-46A6-BEF7-2F828B895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4596442" cy="47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8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2021/11/10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to Array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747877" y="6225733"/>
            <a:ext cx="2300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8280385-9D3B-40F4-BCB2-BDD6C878E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79798"/>
            <a:ext cx="7425906" cy="4687020"/>
          </a:xfrm>
          <a:prstGeom prst="rect">
            <a:avLst/>
          </a:prstGeom>
        </p:spPr>
      </p:pic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AAAAB39-C2D2-45D7-9D47-8031B1443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014248"/>
              </p:ext>
            </p:extLst>
          </p:nvPr>
        </p:nvGraphicFramePr>
        <p:xfrm>
          <a:off x="5678763" y="1952298"/>
          <a:ext cx="6133392" cy="52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116">
                  <a:extLst>
                    <a:ext uri="{9D8B030D-6E8A-4147-A177-3AD203B41FA5}">
                      <a16:colId xmlns:a16="http://schemas.microsoft.com/office/drawing/2014/main" val="1218905569"/>
                    </a:ext>
                  </a:extLst>
                </a:gridCol>
                <a:gridCol w="511116">
                  <a:extLst>
                    <a:ext uri="{9D8B030D-6E8A-4147-A177-3AD203B41FA5}">
                      <a16:colId xmlns:a16="http://schemas.microsoft.com/office/drawing/2014/main" val="2389492072"/>
                    </a:ext>
                  </a:extLst>
                </a:gridCol>
                <a:gridCol w="511116">
                  <a:extLst>
                    <a:ext uri="{9D8B030D-6E8A-4147-A177-3AD203B41FA5}">
                      <a16:colId xmlns:a16="http://schemas.microsoft.com/office/drawing/2014/main" val="2692366415"/>
                    </a:ext>
                  </a:extLst>
                </a:gridCol>
                <a:gridCol w="511116">
                  <a:extLst>
                    <a:ext uri="{9D8B030D-6E8A-4147-A177-3AD203B41FA5}">
                      <a16:colId xmlns:a16="http://schemas.microsoft.com/office/drawing/2014/main" val="4209758839"/>
                    </a:ext>
                  </a:extLst>
                </a:gridCol>
                <a:gridCol w="511116">
                  <a:extLst>
                    <a:ext uri="{9D8B030D-6E8A-4147-A177-3AD203B41FA5}">
                      <a16:colId xmlns:a16="http://schemas.microsoft.com/office/drawing/2014/main" val="2332680918"/>
                    </a:ext>
                  </a:extLst>
                </a:gridCol>
                <a:gridCol w="511116">
                  <a:extLst>
                    <a:ext uri="{9D8B030D-6E8A-4147-A177-3AD203B41FA5}">
                      <a16:colId xmlns:a16="http://schemas.microsoft.com/office/drawing/2014/main" val="1323698911"/>
                    </a:ext>
                  </a:extLst>
                </a:gridCol>
                <a:gridCol w="511116">
                  <a:extLst>
                    <a:ext uri="{9D8B030D-6E8A-4147-A177-3AD203B41FA5}">
                      <a16:colId xmlns:a16="http://schemas.microsoft.com/office/drawing/2014/main" val="1318377529"/>
                    </a:ext>
                  </a:extLst>
                </a:gridCol>
                <a:gridCol w="511116">
                  <a:extLst>
                    <a:ext uri="{9D8B030D-6E8A-4147-A177-3AD203B41FA5}">
                      <a16:colId xmlns:a16="http://schemas.microsoft.com/office/drawing/2014/main" val="312614000"/>
                    </a:ext>
                  </a:extLst>
                </a:gridCol>
                <a:gridCol w="511116">
                  <a:extLst>
                    <a:ext uri="{9D8B030D-6E8A-4147-A177-3AD203B41FA5}">
                      <a16:colId xmlns:a16="http://schemas.microsoft.com/office/drawing/2014/main" val="918506237"/>
                    </a:ext>
                  </a:extLst>
                </a:gridCol>
                <a:gridCol w="511116">
                  <a:extLst>
                    <a:ext uri="{9D8B030D-6E8A-4147-A177-3AD203B41FA5}">
                      <a16:colId xmlns:a16="http://schemas.microsoft.com/office/drawing/2014/main" val="941644092"/>
                    </a:ext>
                  </a:extLst>
                </a:gridCol>
                <a:gridCol w="511116">
                  <a:extLst>
                    <a:ext uri="{9D8B030D-6E8A-4147-A177-3AD203B41FA5}">
                      <a16:colId xmlns:a16="http://schemas.microsoft.com/office/drawing/2014/main" val="2643625244"/>
                    </a:ext>
                  </a:extLst>
                </a:gridCol>
                <a:gridCol w="511116">
                  <a:extLst>
                    <a:ext uri="{9D8B030D-6E8A-4147-A177-3AD203B41FA5}">
                      <a16:colId xmlns:a16="http://schemas.microsoft.com/office/drawing/2014/main" val="3234807817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485357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57E2ADEF-6FE6-4D77-BD68-38FF7576D8F6}"/>
              </a:ext>
            </a:extLst>
          </p:cNvPr>
          <p:cNvSpPr/>
          <p:nvPr/>
        </p:nvSpPr>
        <p:spPr>
          <a:xfrm>
            <a:off x="5607170" y="1880558"/>
            <a:ext cx="2182483" cy="67286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E10C21-1A6B-4803-88A9-7A3C54F91593}"/>
              </a:ext>
            </a:extLst>
          </p:cNvPr>
          <p:cNvSpPr/>
          <p:nvPr/>
        </p:nvSpPr>
        <p:spPr>
          <a:xfrm>
            <a:off x="7654217" y="1873856"/>
            <a:ext cx="2182483" cy="67286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BBAE18-AEE7-4249-8D4D-1B6822274917}"/>
              </a:ext>
            </a:extLst>
          </p:cNvPr>
          <p:cNvSpPr/>
          <p:nvPr/>
        </p:nvSpPr>
        <p:spPr>
          <a:xfrm>
            <a:off x="9701264" y="1869160"/>
            <a:ext cx="2182483" cy="67286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787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2021/11/10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to Array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747877" y="6225733"/>
            <a:ext cx="2300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94A47A7-64ED-4A4B-8320-A7F47AAEB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753045" cy="4706904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B0E8135-99AA-430A-8601-08EA70760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624062"/>
              </p:ext>
            </p:extLst>
          </p:nvPr>
        </p:nvGraphicFramePr>
        <p:xfrm>
          <a:off x="5602866" y="3437319"/>
          <a:ext cx="6133392" cy="52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116">
                  <a:extLst>
                    <a:ext uri="{9D8B030D-6E8A-4147-A177-3AD203B41FA5}">
                      <a16:colId xmlns:a16="http://schemas.microsoft.com/office/drawing/2014/main" val="1218905569"/>
                    </a:ext>
                  </a:extLst>
                </a:gridCol>
                <a:gridCol w="511116">
                  <a:extLst>
                    <a:ext uri="{9D8B030D-6E8A-4147-A177-3AD203B41FA5}">
                      <a16:colId xmlns:a16="http://schemas.microsoft.com/office/drawing/2014/main" val="2389492072"/>
                    </a:ext>
                  </a:extLst>
                </a:gridCol>
                <a:gridCol w="511116">
                  <a:extLst>
                    <a:ext uri="{9D8B030D-6E8A-4147-A177-3AD203B41FA5}">
                      <a16:colId xmlns:a16="http://schemas.microsoft.com/office/drawing/2014/main" val="2692366415"/>
                    </a:ext>
                  </a:extLst>
                </a:gridCol>
                <a:gridCol w="511116">
                  <a:extLst>
                    <a:ext uri="{9D8B030D-6E8A-4147-A177-3AD203B41FA5}">
                      <a16:colId xmlns:a16="http://schemas.microsoft.com/office/drawing/2014/main" val="4209758839"/>
                    </a:ext>
                  </a:extLst>
                </a:gridCol>
                <a:gridCol w="511116">
                  <a:extLst>
                    <a:ext uri="{9D8B030D-6E8A-4147-A177-3AD203B41FA5}">
                      <a16:colId xmlns:a16="http://schemas.microsoft.com/office/drawing/2014/main" val="2332680918"/>
                    </a:ext>
                  </a:extLst>
                </a:gridCol>
                <a:gridCol w="511116">
                  <a:extLst>
                    <a:ext uri="{9D8B030D-6E8A-4147-A177-3AD203B41FA5}">
                      <a16:colId xmlns:a16="http://schemas.microsoft.com/office/drawing/2014/main" val="1323698911"/>
                    </a:ext>
                  </a:extLst>
                </a:gridCol>
                <a:gridCol w="511116">
                  <a:extLst>
                    <a:ext uri="{9D8B030D-6E8A-4147-A177-3AD203B41FA5}">
                      <a16:colId xmlns:a16="http://schemas.microsoft.com/office/drawing/2014/main" val="1318377529"/>
                    </a:ext>
                  </a:extLst>
                </a:gridCol>
                <a:gridCol w="511116">
                  <a:extLst>
                    <a:ext uri="{9D8B030D-6E8A-4147-A177-3AD203B41FA5}">
                      <a16:colId xmlns:a16="http://schemas.microsoft.com/office/drawing/2014/main" val="312614000"/>
                    </a:ext>
                  </a:extLst>
                </a:gridCol>
                <a:gridCol w="511116">
                  <a:extLst>
                    <a:ext uri="{9D8B030D-6E8A-4147-A177-3AD203B41FA5}">
                      <a16:colId xmlns:a16="http://schemas.microsoft.com/office/drawing/2014/main" val="918506237"/>
                    </a:ext>
                  </a:extLst>
                </a:gridCol>
                <a:gridCol w="511116">
                  <a:extLst>
                    <a:ext uri="{9D8B030D-6E8A-4147-A177-3AD203B41FA5}">
                      <a16:colId xmlns:a16="http://schemas.microsoft.com/office/drawing/2014/main" val="941644092"/>
                    </a:ext>
                  </a:extLst>
                </a:gridCol>
                <a:gridCol w="511116">
                  <a:extLst>
                    <a:ext uri="{9D8B030D-6E8A-4147-A177-3AD203B41FA5}">
                      <a16:colId xmlns:a16="http://schemas.microsoft.com/office/drawing/2014/main" val="2643625244"/>
                    </a:ext>
                  </a:extLst>
                </a:gridCol>
                <a:gridCol w="511116">
                  <a:extLst>
                    <a:ext uri="{9D8B030D-6E8A-4147-A177-3AD203B41FA5}">
                      <a16:colId xmlns:a16="http://schemas.microsoft.com/office/drawing/2014/main" val="3234807817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485357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F4561F34-19FD-425D-BB31-973A046535FF}"/>
              </a:ext>
            </a:extLst>
          </p:cNvPr>
          <p:cNvSpPr/>
          <p:nvPr/>
        </p:nvSpPr>
        <p:spPr>
          <a:xfrm>
            <a:off x="5531273" y="3365579"/>
            <a:ext cx="2182483" cy="67286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24B41B-F51C-48B0-B732-DB5CB3265D9C}"/>
              </a:ext>
            </a:extLst>
          </p:cNvPr>
          <p:cNvSpPr/>
          <p:nvPr/>
        </p:nvSpPr>
        <p:spPr>
          <a:xfrm>
            <a:off x="7578320" y="3358877"/>
            <a:ext cx="2182483" cy="67286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26259F-89C3-481E-924E-0FDC98DA27E9}"/>
              </a:ext>
            </a:extLst>
          </p:cNvPr>
          <p:cNvSpPr/>
          <p:nvPr/>
        </p:nvSpPr>
        <p:spPr>
          <a:xfrm>
            <a:off x="9625367" y="3354181"/>
            <a:ext cx="2182483" cy="67286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5AF4F8D-2489-4304-B293-3FD46F0D35E7}"/>
              </a:ext>
            </a:extLst>
          </p:cNvPr>
          <p:cNvSpPr/>
          <p:nvPr/>
        </p:nvSpPr>
        <p:spPr>
          <a:xfrm>
            <a:off x="5444558" y="3287678"/>
            <a:ext cx="6442642" cy="8271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666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2021/11/10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to Array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747877" y="6225733"/>
            <a:ext cx="2300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EAA64F-B2D6-4C1A-A7FD-5D5B74AAE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0343" cy="2635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前面提過</a:t>
            </a:r>
            <a:r>
              <a:rPr lang="en-US" altLang="zh-TW" b="1" dirty="0"/>
              <a:t>array</a:t>
            </a:r>
            <a:r>
              <a:rPr lang="zh-TW" altLang="en-US" b="1" dirty="0"/>
              <a:t>擁有兩個特性</a:t>
            </a:r>
            <a:r>
              <a:rPr lang="en-US" altLang="zh-TW" b="1" dirty="0"/>
              <a:t>:</a:t>
            </a:r>
          </a:p>
          <a:p>
            <a:pPr marL="514350" indent="-514350">
              <a:buAutoNum type="arabicParenBoth"/>
            </a:pPr>
            <a:r>
              <a:rPr lang="en-US" altLang="zh-TW" b="1" dirty="0"/>
              <a:t>Pointer to array</a:t>
            </a:r>
          </a:p>
          <a:p>
            <a:pPr marL="514350" indent="-514350">
              <a:buAutoNum type="arabicParenBoth"/>
            </a:pPr>
            <a:r>
              <a:rPr lang="en-US" altLang="zh-TW" b="1" dirty="0"/>
              <a:t>Array of pointers</a:t>
            </a:r>
          </a:p>
          <a:p>
            <a:pPr marL="0" indent="0">
              <a:buNone/>
            </a:pPr>
            <a:r>
              <a:rPr lang="zh-TW" altLang="en-US" b="1" dirty="0"/>
              <a:t>也因為如此，不同表示式代表著不同的意義</a:t>
            </a:r>
            <a:r>
              <a:rPr lang="en-US" altLang="zh-TW" b="1" dirty="0"/>
              <a:t>…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BDD1FB2-D52B-4A61-A206-801382D22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003656"/>
              </p:ext>
            </p:extLst>
          </p:nvPr>
        </p:nvGraphicFramePr>
        <p:xfrm>
          <a:off x="5901906" y="2745508"/>
          <a:ext cx="374705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29">
                  <a:extLst>
                    <a:ext uri="{9D8B030D-6E8A-4147-A177-3AD203B41FA5}">
                      <a16:colId xmlns:a16="http://schemas.microsoft.com/office/drawing/2014/main" val="243997745"/>
                    </a:ext>
                  </a:extLst>
                </a:gridCol>
                <a:gridCol w="1873529">
                  <a:extLst>
                    <a:ext uri="{9D8B030D-6E8A-4147-A177-3AD203B41FA5}">
                      <a16:colId xmlns:a16="http://schemas.microsoft.com/office/drawing/2014/main" val="3550161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Expression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6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???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84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arr+0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???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7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arr+2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???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40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???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87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[1]+1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???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21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[2][3]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???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052473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8248AAF6-3315-4471-AE91-A3A180455F93}"/>
              </a:ext>
            </a:extLst>
          </p:cNvPr>
          <p:cNvSpPr txBox="1"/>
          <p:nvPr/>
        </p:nvSpPr>
        <p:spPr>
          <a:xfrm>
            <a:off x="5750260" y="1825625"/>
            <a:ext cx="4411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66FF"/>
                </a:solidFill>
              </a:rPr>
              <a:t>以</a:t>
            </a:r>
            <a:r>
              <a:rPr lang="en-US" altLang="zh-TW" sz="2400" b="1" dirty="0">
                <a:solidFill>
                  <a:srgbClr val="0066FF"/>
                </a:solidFill>
              </a:rPr>
              <a:t>Ex 7-7 </a:t>
            </a:r>
            <a:r>
              <a:rPr lang="zh-TW" altLang="en-US" sz="2400" b="1" dirty="0">
                <a:solidFill>
                  <a:srgbClr val="0066FF"/>
                </a:solidFill>
              </a:rPr>
              <a:t>為例，</a:t>
            </a:r>
            <a:r>
              <a:rPr lang="en-US" altLang="zh-TW" sz="2400" b="1" dirty="0">
                <a:solidFill>
                  <a:srgbClr val="0000FF"/>
                </a:solidFill>
              </a:rPr>
              <a:t>int </a:t>
            </a:r>
            <a:r>
              <a:rPr lang="en-US" altLang="zh-TW" sz="2400" b="1" dirty="0" err="1"/>
              <a:t>arr</a:t>
            </a:r>
            <a:r>
              <a:rPr lang="en-US" altLang="zh-TW" sz="2400" b="1" dirty="0"/>
              <a:t>[3][4] =</a:t>
            </a:r>
            <a:endParaRPr lang="zh-TW" altLang="en-US" sz="2400" b="1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A9CA66A-7B43-4914-9319-D59E0E9FF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112" y="1585966"/>
            <a:ext cx="1300134" cy="94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63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026456D-9723-4145-B654-C40FA5D159A5}"/>
              </a:ext>
            </a:extLst>
          </p:cNvPr>
          <p:cNvCxnSpPr/>
          <p:nvPr/>
        </p:nvCxnSpPr>
        <p:spPr>
          <a:xfrm>
            <a:off x="4849841" y="3275410"/>
            <a:ext cx="4584129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430DD6E-84B5-42CE-9525-1FACE0894FBA}"/>
              </a:ext>
            </a:extLst>
          </p:cNvPr>
          <p:cNvCxnSpPr/>
          <p:nvPr/>
        </p:nvCxnSpPr>
        <p:spPr>
          <a:xfrm flipV="1">
            <a:off x="9433970" y="2566762"/>
            <a:ext cx="0" cy="73643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05EAFC6-DB59-40D7-816F-01DD274F1B34}"/>
              </a:ext>
            </a:extLst>
          </p:cNvPr>
          <p:cNvSpPr/>
          <p:nvPr/>
        </p:nvSpPr>
        <p:spPr>
          <a:xfrm>
            <a:off x="776377" y="3019245"/>
            <a:ext cx="3808881" cy="4917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2021/11/10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to Array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747877" y="6225733"/>
            <a:ext cx="2300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BDD1FB2-D52B-4A61-A206-801382D22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69692"/>
              </p:ext>
            </p:extLst>
          </p:nvPr>
        </p:nvGraphicFramePr>
        <p:xfrm>
          <a:off x="838200" y="2559350"/>
          <a:ext cx="374705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29">
                  <a:extLst>
                    <a:ext uri="{9D8B030D-6E8A-4147-A177-3AD203B41FA5}">
                      <a16:colId xmlns:a16="http://schemas.microsoft.com/office/drawing/2014/main" val="243997745"/>
                    </a:ext>
                  </a:extLst>
                </a:gridCol>
                <a:gridCol w="1873529">
                  <a:extLst>
                    <a:ext uri="{9D8B030D-6E8A-4147-A177-3AD203B41FA5}">
                      <a16:colId xmlns:a16="http://schemas.microsoft.com/office/drawing/2014/main" val="3550161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Expression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6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int [3][4]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84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arr+0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int (*)[4]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7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arr+2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int (*)[4]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40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int [4]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87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[1]+1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int *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21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[2][3]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052473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8248AAF6-3315-4471-AE91-A3A180455F93}"/>
              </a:ext>
            </a:extLst>
          </p:cNvPr>
          <p:cNvSpPr txBox="1"/>
          <p:nvPr/>
        </p:nvSpPr>
        <p:spPr>
          <a:xfrm>
            <a:off x="838200" y="1825623"/>
            <a:ext cx="629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以</a:t>
            </a:r>
            <a:r>
              <a:rPr lang="en-US" altLang="zh-TW" sz="2400" b="1" dirty="0"/>
              <a:t>Ex 7-7 </a:t>
            </a:r>
            <a:r>
              <a:rPr lang="zh-TW" altLang="en-US" sz="2400" b="1" dirty="0"/>
              <a:t>為例，</a:t>
            </a:r>
            <a:r>
              <a:rPr lang="en-US" altLang="zh-TW" sz="2400" b="1" dirty="0">
                <a:solidFill>
                  <a:srgbClr val="0000FF"/>
                </a:solidFill>
              </a:rPr>
              <a:t>int </a:t>
            </a:r>
            <a:r>
              <a:rPr lang="en-US" altLang="zh-TW" sz="2400" b="1" dirty="0" err="1"/>
              <a:t>arr</a:t>
            </a:r>
            <a:r>
              <a:rPr lang="en-US" altLang="zh-TW" sz="2400" b="1" dirty="0"/>
              <a:t>[</a:t>
            </a:r>
            <a:r>
              <a:rPr lang="en-US" altLang="zh-TW" sz="2400" b="1" dirty="0">
                <a:solidFill>
                  <a:srgbClr val="FFC000"/>
                </a:solidFill>
              </a:rPr>
              <a:t>3</a:t>
            </a:r>
            <a:r>
              <a:rPr lang="en-US" altLang="zh-TW" sz="2400" b="1" dirty="0"/>
              <a:t>][</a:t>
            </a:r>
            <a:r>
              <a:rPr lang="en-US" altLang="zh-TW" sz="2400" b="1" dirty="0">
                <a:solidFill>
                  <a:srgbClr val="FFC000"/>
                </a:solidFill>
              </a:rPr>
              <a:t>4</a:t>
            </a:r>
            <a:r>
              <a:rPr lang="en-US" altLang="zh-TW" sz="2400" b="1" dirty="0"/>
              <a:t>] =</a:t>
            </a:r>
            <a:r>
              <a:rPr lang="zh-TW" altLang="en-US" sz="2400" b="1" dirty="0"/>
              <a:t>                   </a:t>
            </a:r>
            <a:r>
              <a:rPr lang="en-US" altLang="zh-TW" sz="2400" b="1" dirty="0"/>
              <a:t>=</a:t>
            </a:r>
            <a:endParaRPr lang="zh-TW" altLang="en-US" sz="2400" b="1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8623CD3-080E-4DF9-8E3E-80D05F02B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642698"/>
              </p:ext>
            </p:extLst>
          </p:nvPr>
        </p:nvGraphicFramePr>
        <p:xfrm>
          <a:off x="6931988" y="1862311"/>
          <a:ext cx="5003964" cy="38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997">
                  <a:extLst>
                    <a:ext uri="{9D8B030D-6E8A-4147-A177-3AD203B41FA5}">
                      <a16:colId xmlns:a16="http://schemas.microsoft.com/office/drawing/2014/main" val="4041524120"/>
                    </a:ext>
                  </a:extLst>
                </a:gridCol>
                <a:gridCol w="416997">
                  <a:extLst>
                    <a:ext uri="{9D8B030D-6E8A-4147-A177-3AD203B41FA5}">
                      <a16:colId xmlns:a16="http://schemas.microsoft.com/office/drawing/2014/main" val="2561488832"/>
                    </a:ext>
                  </a:extLst>
                </a:gridCol>
                <a:gridCol w="416997">
                  <a:extLst>
                    <a:ext uri="{9D8B030D-6E8A-4147-A177-3AD203B41FA5}">
                      <a16:colId xmlns:a16="http://schemas.microsoft.com/office/drawing/2014/main" val="3872564511"/>
                    </a:ext>
                  </a:extLst>
                </a:gridCol>
                <a:gridCol w="416997">
                  <a:extLst>
                    <a:ext uri="{9D8B030D-6E8A-4147-A177-3AD203B41FA5}">
                      <a16:colId xmlns:a16="http://schemas.microsoft.com/office/drawing/2014/main" val="4097195694"/>
                    </a:ext>
                  </a:extLst>
                </a:gridCol>
                <a:gridCol w="416997">
                  <a:extLst>
                    <a:ext uri="{9D8B030D-6E8A-4147-A177-3AD203B41FA5}">
                      <a16:colId xmlns:a16="http://schemas.microsoft.com/office/drawing/2014/main" val="3952194504"/>
                    </a:ext>
                  </a:extLst>
                </a:gridCol>
                <a:gridCol w="416997">
                  <a:extLst>
                    <a:ext uri="{9D8B030D-6E8A-4147-A177-3AD203B41FA5}">
                      <a16:colId xmlns:a16="http://schemas.microsoft.com/office/drawing/2014/main" val="988198639"/>
                    </a:ext>
                  </a:extLst>
                </a:gridCol>
                <a:gridCol w="416997">
                  <a:extLst>
                    <a:ext uri="{9D8B030D-6E8A-4147-A177-3AD203B41FA5}">
                      <a16:colId xmlns:a16="http://schemas.microsoft.com/office/drawing/2014/main" val="970238272"/>
                    </a:ext>
                  </a:extLst>
                </a:gridCol>
                <a:gridCol w="416997">
                  <a:extLst>
                    <a:ext uri="{9D8B030D-6E8A-4147-A177-3AD203B41FA5}">
                      <a16:colId xmlns:a16="http://schemas.microsoft.com/office/drawing/2014/main" val="3833649955"/>
                    </a:ext>
                  </a:extLst>
                </a:gridCol>
                <a:gridCol w="416997">
                  <a:extLst>
                    <a:ext uri="{9D8B030D-6E8A-4147-A177-3AD203B41FA5}">
                      <a16:colId xmlns:a16="http://schemas.microsoft.com/office/drawing/2014/main" val="4125997028"/>
                    </a:ext>
                  </a:extLst>
                </a:gridCol>
                <a:gridCol w="416997">
                  <a:extLst>
                    <a:ext uri="{9D8B030D-6E8A-4147-A177-3AD203B41FA5}">
                      <a16:colId xmlns:a16="http://schemas.microsoft.com/office/drawing/2014/main" val="2838709903"/>
                    </a:ext>
                  </a:extLst>
                </a:gridCol>
                <a:gridCol w="416997">
                  <a:extLst>
                    <a:ext uri="{9D8B030D-6E8A-4147-A177-3AD203B41FA5}">
                      <a16:colId xmlns:a16="http://schemas.microsoft.com/office/drawing/2014/main" val="1107873086"/>
                    </a:ext>
                  </a:extLst>
                </a:gridCol>
                <a:gridCol w="416997">
                  <a:extLst>
                    <a:ext uri="{9D8B030D-6E8A-4147-A177-3AD203B41FA5}">
                      <a16:colId xmlns:a16="http://schemas.microsoft.com/office/drawing/2014/main" val="3359516297"/>
                    </a:ext>
                  </a:extLst>
                </a:gridCol>
              </a:tblGrid>
              <a:tr h="3882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10763" marR="110763" marT="55382" marB="553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10763" marR="110763" marT="55382" marB="55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10763" marR="110763" marT="55382" marB="55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10763" marR="110763" marT="55382" marB="55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10763" marR="110763" marT="55382" marB="553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10763" marR="110763" marT="55382" marB="55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10763" marR="110763" marT="55382" marB="55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10763" marR="110763" marT="55382" marB="55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10763" marR="110763" marT="55382" marB="553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10763" marR="110763" marT="55382" marB="55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10763" marR="110763" marT="55382" marB="55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10763" marR="110763" marT="55382" marB="55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108094"/>
                  </a:ext>
                </a:extLst>
              </a:tr>
            </a:tbl>
          </a:graphicData>
        </a:graphic>
      </p:graphicFrame>
      <p:pic>
        <p:nvPicPr>
          <p:cNvPr id="14" name="圖片 13">
            <a:extLst>
              <a:ext uri="{FF2B5EF4-FFF2-40B4-BE49-F238E27FC236}">
                <a16:creationId xmlns:a16="http://schemas.microsoft.com/office/drawing/2014/main" id="{69CB48E0-83F4-412F-B735-D5877BF8D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353" y="1581651"/>
            <a:ext cx="1312053" cy="949607"/>
          </a:xfrm>
          <a:prstGeom prst="rect">
            <a:avLst/>
          </a:prstGeom>
        </p:spPr>
      </p:pic>
      <p:sp>
        <p:nvSpPr>
          <p:cNvPr id="31" name="左中括弧 30">
            <a:extLst>
              <a:ext uri="{FF2B5EF4-FFF2-40B4-BE49-F238E27FC236}">
                <a16:creationId xmlns:a16="http://schemas.microsoft.com/office/drawing/2014/main" id="{734728CF-9860-4FB3-BFA2-307DB90CCAE9}"/>
              </a:ext>
            </a:extLst>
          </p:cNvPr>
          <p:cNvSpPr/>
          <p:nvPr/>
        </p:nvSpPr>
        <p:spPr>
          <a:xfrm rot="16200000">
            <a:off x="9384477" y="-128512"/>
            <a:ext cx="98990" cy="5003965"/>
          </a:xfrm>
          <a:prstGeom prst="leftBracket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5438B1B9-C650-4AA9-AAAB-53E3759BFB4A}"/>
              </a:ext>
            </a:extLst>
          </p:cNvPr>
          <p:cNvSpPr/>
          <p:nvPr/>
        </p:nvSpPr>
        <p:spPr>
          <a:xfrm>
            <a:off x="6855399" y="2305734"/>
            <a:ext cx="153178" cy="153178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5664F1D6-5508-4B20-ABF0-958C772C7F03}"/>
              </a:ext>
            </a:extLst>
          </p:cNvPr>
          <p:cNvSpPr/>
          <p:nvPr/>
        </p:nvSpPr>
        <p:spPr>
          <a:xfrm>
            <a:off x="10199572" y="2322368"/>
            <a:ext cx="153178" cy="153178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B7570C55-B307-4303-87C8-90B4FC90C4BE}"/>
              </a:ext>
            </a:extLst>
          </p:cNvPr>
          <p:cNvCxnSpPr/>
          <p:nvPr/>
        </p:nvCxnSpPr>
        <p:spPr>
          <a:xfrm>
            <a:off x="4849842" y="4251834"/>
            <a:ext cx="542631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ADD478C-66DC-497C-9CD9-4C10F25A5A2C}"/>
              </a:ext>
            </a:extLst>
          </p:cNvPr>
          <p:cNvCxnSpPr/>
          <p:nvPr/>
        </p:nvCxnSpPr>
        <p:spPr>
          <a:xfrm flipV="1">
            <a:off x="10276161" y="2641162"/>
            <a:ext cx="0" cy="163129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4C89216D-D062-43F5-96FC-AFAFD390D96E}"/>
              </a:ext>
            </a:extLst>
          </p:cNvPr>
          <p:cNvCxnSpPr>
            <a:cxnSpLocks/>
          </p:cNvCxnSpPr>
          <p:nvPr/>
        </p:nvCxnSpPr>
        <p:spPr>
          <a:xfrm>
            <a:off x="4849841" y="3756534"/>
            <a:ext cx="2082147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9961901-574E-4ED4-B160-5535283F2D19}"/>
              </a:ext>
            </a:extLst>
          </p:cNvPr>
          <p:cNvCxnSpPr>
            <a:cxnSpLocks/>
          </p:cNvCxnSpPr>
          <p:nvPr/>
        </p:nvCxnSpPr>
        <p:spPr>
          <a:xfrm flipV="1">
            <a:off x="6933848" y="2521733"/>
            <a:ext cx="0" cy="1254136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D532CAF1-5D8D-49E2-A424-8CDC3015F11F}"/>
              </a:ext>
            </a:extLst>
          </p:cNvPr>
          <p:cNvCxnSpPr>
            <a:cxnSpLocks/>
          </p:cNvCxnSpPr>
          <p:nvPr/>
        </p:nvCxnSpPr>
        <p:spPr>
          <a:xfrm>
            <a:off x="4849841" y="4650806"/>
            <a:ext cx="378896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5B8AACF9-C61F-4EA7-83BA-1E72B75C45F2}"/>
              </a:ext>
            </a:extLst>
          </p:cNvPr>
          <p:cNvCxnSpPr>
            <a:cxnSpLocks/>
          </p:cNvCxnSpPr>
          <p:nvPr/>
        </p:nvCxnSpPr>
        <p:spPr>
          <a:xfrm flipV="1">
            <a:off x="8638810" y="2528662"/>
            <a:ext cx="0" cy="215071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5001FA74-294D-4D06-B94F-0B4E0C1DF156}"/>
              </a:ext>
            </a:extLst>
          </p:cNvPr>
          <p:cNvCxnSpPr>
            <a:cxnSpLocks/>
          </p:cNvCxnSpPr>
          <p:nvPr/>
        </p:nvCxnSpPr>
        <p:spPr>
          <a:xfrm>
            <a:off x="4849841" y="5096504"/>
            <a:ext cx="4408459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橢圓 52">
            <a:extLst>
              <a:ext uri="{FF2B5EF4-FFF2-40B4-BE49-F238E27FC236}">
                <a16:creationId xmlns:a16="http://schemas.microsoft.com/office/drawing/2014/main" id="{DF2A12FB-2BBE-41D7-989E-27FDFAE50211}"/>
              </a:ext>
            </a:extLst>
          </p:cNvPr>
          <p:cNvSpPr/>
          <p:nvPr/>
        </p:nvSpPr>
        <p:spPr>
          <a:xfrm>
            <a:off x="8562221" y="2293215"/>
            <a:ext cx="153178" cy="153178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C8F339A2-0FB8-423F-A93A-DD5D69B1E727}"/>
              </a:ext>
            </a:extLst>
          </p:cNvPr>
          <p:cNvCxnSpPr>
            <a:cxnSpLocks/>
          </p:cNvCxnSpPr>
          <p:nvPr/>
        </p:nvCxnSpPr>
        <p:spPr>
          <a:xfrm flipV="1">
            <a:off x="9229360" y="2322369"/>
            <a:ext cx="0" cy="27806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B707A6E-EECE-4E0A-9772-5080618815B6}"/>
              </a:ext>
            </a:extLst>
          </p:cNvPr>
          <p:cNvCxnSpPr>
            <a:cxnSpLocks/>
          </p:cNvCxnSpPr>
          <p:nvPr/>
        </p:nvCxnSpPr>
        <p:spPr>
          <a:xfrm>
            <a:off x="4849841" y="5563229"/>
            <a:ext cx="691586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D8895694-96B7-4C3B-A106-2DC16B841191}"/>
              </a:ext>
            </a:extLst>
          </p:cNvPr>
          <p:cNvCxnSpPr>
            <a:cxnSpLocks/>
          </p:cNvCxnSpPr>
          <p:nvPr/>
        </p:nvCxnSpPr>
        <p:spPr>
          <a:xfrm flipV="1">
            <a:off x="11765706" y="2322368"/>
            <a:ext cx="0" cy="326943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8C9DD663-EBD2-4368-9645-38DD0382A5AB}"/>
              </a:ext>
            </a:extLst>
          </p:cNvPr>
          <p:cNvSpPr/>
          <p:nvPr/>
        </p:nvSpPr>
        <p:spPr>
          <a:xfrm>
            <a:off x="6836349" y="1806573"/>
            <a:ext cx="1841790" cy="4918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4847529-6D35-4474-A710-9F4D846AF017}"/>
              </a:ext>
            </a:extLst>
          </p:cNvPr>
          <p:cNvSpPr/>
          <p:nvPr/>
        </p:nvSpPr>
        <p:spPr>
          <a:xfrm>
            <a:off x="10182310" y="1805625"/>
            <a:ext cx="1841790" cy="4918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EB738639-CEA6-4138-908C-FB8EF2C9C92A}"/>
              </a:ext>
            </a:extLst>
          </p:cNvPr>
          <p:cNvSpPr/>
          <p:nvPr/>
        </p:nvSpPr>
        <p:spPr>
          <a:xfrm>
            <a:off x="6238346" y="314574"/>
            <a:ext cx="5381000" cy="1036376"/>
          </a:xfrm>
          <a:prstGeom prst="roundRect">
            <a:avLst>
              <a:gd name="adj" fmla="val 7147"/>
            </a:avLst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Lab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7-3:</a:t>
            </a:r>
          </a:p>
          <a:p>
            <a:pPr algn="just">
              <a:spcBef>
                <a:spcPts val="600"/>
              </a:spcBef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思考一下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*(</a:t>
            </a:r>
            <a:r>
              <a:rPr lang="en-US" altLang="zh-TW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arr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[1]+3)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≡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*(*(arr+1)+3)?</a:t>
            </a:r>
          </a:p>
        </p:txBody>
      </p:sp>
    </p:spTree>
    <p:extLst>
      <p:ext uri="{BB962C8B-B14F-4D97-AF65-F5344CB8AC3E}">
        <p14:creationId xmlns:p14="http://schemas.microsoft.com/office/powerpoint/2010/main" val="53098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-0.00026 0.0613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6135 L -0.00026 0.13078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13079 L -0.00026 0.19953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19954 L -0.00026 0.2669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2669 L -0.00104 0.32523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31" grpId="0" animBg="1"/>
      <p:bldP spid="31" grpId="1" animBg="1"/>
      <p:bldP spid="33" grpId="0" animBg="1"/>
      <p:bldP spid="33" grpId="1" animBg="1"/>
      <p:bldP spid="36" grpId="0" animBg="1"/>
      <p:bldP spid="36" grpId="1" animBg="1"/>
      <p:bldP spid="53" grpId="0" animBg="1"/>
      <p:bldP spid="53" grpId="1" animBg="1"/>
      <p:bldP spid="68" grpId="0" animBg="1"/>
      <p:bldP spid="68" grpId="1" animBg="1"/>
      <p:bldP spid="69" grpId="0" animBg="1"/>
      <p:bldP spid="6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2021/11/10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to Array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747877" y="6225733"/>
            <a:ext cx="2300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EB738639-CEA6-4138-908C-FB8EF2C9C92A}"/>
              </a:ext>
            </a:extLst>
          </p:cNvPr>
          <p:cNvSpPr/>
          <p:nvPr/>
        </p:nvSpPr>
        <p:spPr>
          <a:xfrm>
            <a:off x="838199" y="1695720"/>
            <a:ext cx="10620375" cy="4381230"/>
          </a:xfrm>
          <a:prstGeom prst="roundRect">
            <a:avLst>
              <a:gd name="adj" fmla="val 7147"/>
            </a:avLst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Lab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7-4:</a:t>
            </a:r>
          </a:p>
          <a:p>
            <a:pPr algn="just">
              <a:spcBef>
                <a:spcPts val="600"/>
              </a:spcBef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依照上一頁的做法，完成下表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682704C-E739-4D83-B7C5-6281E90E6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36440"/>
              </p:ext>
            </p:extLst>
          </p:nvPr>
        </p:nvGraphicFramePr>
        <p:xfrm>
          <a:off x="1046019" y="2862791"/>
          <a:ext cx="605963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877">
                  <a:extLst>
                    <a:ext uri="{9D8B030D-6E8A-4147-A177-3AD203B41FA5}">
                      <a16:colId xmlns:a16="http://schemas.microsoft.com/office/drawing/2014/main" val="1239807628"/>
                    </a:ext>
                  </a:extLst>
                </a:gridCol>
                <a:gridCol w="2019877">
                  <a:extLst>
                    <a:ext uri="{9D8B030D-6E8A-4147-A177-3AD203B41FA5}">
                      <a16:colId xmlns:a16="http://schemas.microsoft.com/office/drawing/2014/main" val="2968554262"/>
                    </a:ext>
                  </a:extLst>
                </a:gridCol>
                <a:gridCol w="2019877">
                  <a:extLst>
                    <a:ext uri="{9D8B030D-6E8A-4147-A177-3AD203B41FA5}">
                      <a16:colId xmlns:a16="http://schemas.microsoft.com/office/drawing/2014/main" val="1976673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Expression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98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(1)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+1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513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(2) *(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+ 1)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45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(3)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3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(4)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[2]+1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14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(5) *(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[2]+1)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56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(6) *(*(arr+1)+1)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7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(7)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[1]+0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547055"/>
                  </a:ext>
                </a:extLst>
              </a:tr>
            </a:tbl>
          </a:graphicData>
        </a:graphic>
      </p:graphicFrame>
      <p:pic>
        <p:nvPicPr>
          <p:cNvPr id="32" name="圖片 31">
            <a:extLst>
              <a:ext uri="{FF2B5EF4-FFF2-40B4-BE49-F238E27FC236}">
                <a16:creationId xmlns:a16="http://schemas.microsoft.com/office/drawing/2014/main" id="{52C7E21A-4836-4AAF-8920-4DEA2D4ED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267" y="1839471"/>
            <a:ext cx="1312053" cy="94960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E95999D4-46B5-4C1C-90FD-23C9765EBF03}"/>
              </a:ext>
            </a:extLst>
          </p:cNvPr>
          <p:cNvSpPr txBox="1"/>
          <p:nvPr/>
        </p:nvSpPr>
        <p:spPr>
          <a:xfrm>
            <a:off x="6857276" y="2052664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00FF"/>
                </a:solidFill>
              </a:rPr>
              <a:t>int</a:t>
            </a:r>
            <a:r>
              <a:rPr lang="en-US" altLang="zh-TW" sz="2800" b="1" dirty="0"/>
              <a:t> </a:t>
            </a:r>
            <a:r>
              <a:rPr lang="en-US" altLang="zh-TW" sz="2800" b="1" dirty="0" err="1"/>
              <a:t>arr</a:t>
            </a:r>
            <a:r>
              <a:rPr lang="en-US" altLang="zh-TW" sz="2800" b="1" dirty="0"/>
              <a:t>[</a:t>
            </a:r>
            <a:r>
              <a:rPr lang="en-US" altLang="zh-TW" sz="2800" b="1" dirty="0">
                <a:solidFill>
                  <a:srgbClr val="FFC000"/>
                </a:solidFill>
              </a:rPr>
              <a:t>3</a:t>
            </a:r>
            <a:r>
              <a:rPr lang="en-US" altLang="zh-TW" sz="2800" b="1" dirty="0"/>
              <a:t>][</a:t>
            </a:r>
            <a:r>
              <a:rPr lang="en-US" altLang="zh-TW" sz="2800" b="1" dirty="0">
                <a:solidFill>
                  <a:srgbClr val="FFC000"/>
                </a:solidFill>
              </a:rPr>
              <a:t>4</a:t>
            </a:r>
            <a:r>
              <a:rPr lang="en-US" altLang="zh-TW" sz="2800" b="1" dirty="0"/>
              <a:t>] = </a:t>
            </a:r>
            <a:endParaRPr lang="zh-TW" altLang="en-US" sz="2800" b="1" dirty="0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2CEDD91D-B233-4466-8D3B-08A258E2B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011326"/>
              </p:ext>
            </p:extLst>
          </p:nvPr>
        </p:nvGraphicFramePr>
        <p:xfrm>
          <a:off x="7313470" y="3286311"/>
          <a:ext cx="4022184" cy="312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82">
                  <a:extLst>
                    <a:ext uri="{9D8B030D-6E8A-4147-A177-3AD203B41FA5}">
                      <a16:colId xmlns:a16="http://schemas.microsoft.com/office/drawing/2014/main" val="4041524120"/>
                    </a:ext>
                  </a:extLst>
                </a:gridCol>
                <a:gridCol w="335182">
                  <a:extLst>
                    <a:ext uri="{9D8B030D-6E8A-4147-A177-3AD203B41FA5}">
                      <a16:colId xmlns:a16="http://schemas.microsoft.com/office/drawing/2014/main" val="2561488832"/>
                    </a:ext>
                  </a:extLst>
                </a:gridCol>
                <a:gridCol w="335182">
                  <a:extLst>
                    <a:ext uri="{9D8B030D-6E8A-4147-A177-3AD203B41FA5}">
                      <a16:colId xmlns:a16="http://schemas.microsoft.com/office/drawing/2014/main" val="3872564511"/>
                    </a:ext>
                  </a:extLst>
                </a:gridCol>
                <a:gridCol w="335182">
                  <a:extLst>
                    <a:ext uri="{9D8B030D-6E8A-4147-A177-3AD203B41FA5}">
                      <a16:colId xmlns:a16="http://schemas.microsoft.com/office/drawing/2014/main" val="4097195694"/>
                    </a:ext>
                  </a:extLst>
                </a:gridCol>
                <a:gridCol w="335182">
                  <a:extLst>
                    <a:ext uri="{9D8B030D-6E8A-4147-A177-3AD203B41FA5}">
                      <a16:colId xmlns:a16="http://schemas.microsoft.com/office/drawing/2014/main" val="3952194504"/>
                    </a:ext>
                  </a:extLst>
                </a:gridCol>
                <a:gridCol w="335182">
                  <a:extLst>
                    <a:ext uri="{9D8B030D-6E8A-4147-A177-3AD203B41FA5}">
                      <a16:colId xmlns:a16="http://schemas.microsoft.com/office/drawing/2014/main" val="988198639"/>
                    </a:ext>
                  </a:extLst>
                </a:gridCol>
                <a:gridCol w="335182">
                  <a:extLst>
                    <a:ext uri="{9D8B030D-6E8A-4147-A177-3AD203B41FA5}">
                      <a16:colId xmlns:a16="http://schemas.microsoft.com/office/drawing/2014/main" val="970238272"/>
                    </a:ext>
                  </a:extLst>
                </a:gridCol>
                <a:gridCol w="335182">
                  <a:extLst>
                    <a:ext uri="{9D8B030D-6E8A-4147-A177-3AD203B41FA5}">
                      <a16:colId xmlns:a16="http://schemas.microsoft.com/office/drawing/2014/main" val="3833649955"/>
                    </a:ext>
                  </a:extLst>
                </a:gridCol>
                <a:gridCol w="335182">
                  <a:extLst>
                    <a:ext uri="{9D8B030D-6E8A-4147-A177-3AD203B41FA5}">
                      <a16:colId xmlns:a16="http://schemas.microsoft.com/office/drawing/2014/main" val="4125997028"/>
                    </a:ext>
                  </a:extLst>
                </a:gridCol>
                <a:gridCol w="335182">
                  <a:extLst>
                    <a:ext uri="{9D8B030D-6E8A-4147-A177-3AD203B41FA5}">
                      <a16:colId xmlns:a16="http://schemas.microsoft.com/office/drawing/2014/main" val="2838709903"/>
                    </a:ext>
                  </a:extLst>
                </a:gridCol>
                <a:gridCol w="335182">
                  <a:extLst>
                    <a:ext uri="{9D8B030D-6E8A-4147-A177-3AD203B41FA5}">
                      <a16:colId xmlns:a16="http://schemas.microsoft.com/office/drawing/2014/main" val="1107873086"/>
                    </a:ext>
                  </a:extLst>
                </a:gridCol>
                <a:gridCol w="335182">
                  <a:extLst>
                    <a:ext uri="{9D8B030D-6E8A-4147-A177-3AD203B41FA5}">
                      <a16:colId xmlns:a16="http://schemas.microsoft.com/office/drawing/2014/main" val="3359516297"/>
                    </a:ext>
                  </a:extLst>
                </a:gridCol>
              </a:tblGrid>
              <a:tr h="3121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89031" marR="89031" marT="44516" marB="4451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89031" marR="89031" marT="44516" marB="44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89031" marR="89031" marT="44516" marB="44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89031" marR="89031" marT="44516" marB="44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89031" marR="89031" marT="44516" marB="4451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89031" marR="89031" marT="44516" marB="44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89031" marR="89031" marT="44516" marB="44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89031" marR="89031" marT="44516" marB="44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89031" marR="89031" marT="44516" marB="4451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89031" marR="89031" marT="44516" marB="44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89031" marR="89031" marT="44516" marB="44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89031" marR="89031" marT="44516" marB="44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108094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46E2EE5D-06D7-400F-B05D-BAD409B3E8E8}"/>
              </a:ext>
            </a:extLst>
          </p:cNvPr>
          <p:cNvSpPr txBox="1"/>
          <p:nvPr/>
        </p:nvSpPr>
        <p:spPr>
          <a:xfrm rot="5400000">
            <a:off x="9808963" y="276973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65287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2021/11/10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 of Array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241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807188" y="6225733"/>
            <a:ext cx="2241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DF390B-1D37-4ADE-BD37-1372330BD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2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我們知道矩陣也是一個指標的時候，假設我今天對某個矩陣做了很多運算，然而我忘記剛剛在哪裡宣告這個矩陣，但是我想知道它的長度時該怎麼做</a:t>
            </a:r>
            <a:r>
              <a:rPr lang="en-US" altLang="zh-TW" b="1" dirty="0"/>
              <a:t>?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int </a:t>
            </a:r>
            <a:r>
              <a:rPr lang="en-US" altLang="zh-TW" b="1" dirty="0" err="1"/>
              <a:t>arr</a:t>
            </a:r>
            <a:r>
              <a:rPr lang="en-US" altLang="zh-TW" b="1" dirty="0"/>
              <a:t>[</a:t>
            </a:r>
            <a:r>
              <a:rPr lang="en-US" altLang="zh-TW" b="1" dirty="0">
                <a:solidFill>
                  <a:srgbClr val="FFC000"/>
                </a:solidFill>
              </a:rPr>
              <a:t>5</a:t>
            </a:r>
            <a:r>
              <a:rPr lang="en-US" altLang="zh-TW" b="1" dirty="0"/>
              <a:t>] = {</a:t>
            </a:r>
            <a:r>
              <a:rPr lang="en-US" altLang="zh-TW" b="1" dirty="0">
                <a:solidFill>
                  <a:srgbClr val="FFC000"/>
                </a:solidFill>
              </a:rPr>
              <a:t>4</a:t>
            </a:r>
            <a:r>
              <a:rPr lang="en-US" altLang="zh-TW" b="1" dirty="0"/>
              <a:t>,</a:t>
            </a:r>
            <a:r>
              <a:rPr lang="en-US" altLang="zh-TW" b="1" dirty="0">
                <a:solidFill>
                  <a:srgbClr val="FFC000"/>
                </a:solidFill>
              </a:rPr>
              <a:t>7</a:t>
            </a:r>
            <a:r>
              <a:rPr lang="en-US" altLang="zh-TW" b="1" dirty="0"/>
              <a:t>,</a:t>
            </a:r>
            <a:r>
              <a:rPr lang="en-US" altLang="zh-TW" b="1" dirty="0">
                <a:solidFill>
                  <a:srgbClr val="FFC000"/>
                </a:solidFill>
              </a:rPr>
              <a:t>5</a:t>
            </a:r>
            <a:r>
              <a:rPr lang="en-US" altLang="zh-TW" b="1" dirty="0"/>
              <a:t>,</a:t>
            </a:r>
            <a:r>
              <a:rPr lang="en-US" altLang="zh-TW" b="1" dirty="0">
                <a:solidFill>
                  <a:srgbClr val="FFC000"/>
                </a:solidFill>
              </a:rPr>
              <a:t>8</a:t>
            </a:r>
            <a:r>
              <a:rPr lang="en-US" altLang="zh-TW" b="1" dirty="0"/>
              <a:t>,</a:t>
            </a:r>
            <a:r>
              <a:rPr lang="en-US" altLang="zh-TW" b="1" dirty="0">
                <a:solidFill>
                  <a:srgbClr val="FFC000"/>
                </a:solidFill>
              </a:rPr>
              <a:t>1</a:t>
            </a:r>
            <a:r>
              <a:rPr lang="en-US" altLang="zh-TW" b="1" dirty="0"/>
              <a:t>};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b="1" dirty="0"/>
              <a:t>設計一個方法可以計算出來</a:t>
            </a:r>
            <a:r>
              <a:rPr lang="en-US" altLang="zh-TW" b="1" dirty="0" err="1"/>
              <a:t>arr</a:t>
            </a:r>
            <a:r>
              <a:rPr lang="zh-TW" altLang="en-US" b="1" dirty="0"/>
              <a:t>的長度</a:t>
            </a:r>
            <a:r>
              <a:rPr lang="en-US" altLang="zh-TW" b="1" dirty="0"/>
              <a:t>!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76F3B2F-610E-4045-B816-B89500593B61}"/>
              </a:ext>
            </a:extLst>
          </p:cNvPr>
          <p:cNvSpPr/>
          <p:nvPr/>
        </p:nvSpPr>
        <p:spPr>
          <a:xfrm>
            <a:off x="7910423" y="2961225"/>
            <a:ext cx="3976777" cy="3264507"/>
          </a:xfrm>
          <a:prstGeom prst="roundRect">
            <a:avLst>
              <a:gd name="adj" fmla="val 7147"/>
            </a:avLst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Lab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7-5:</a:t>
            </a:r>
          </a:p>
          <a:p>
            <a:pPr algn="just">
              <a:spcBef>
                <a:spcPts val="600"/>
              </a:spcBef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思考下列程式碼的回傳值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marL="457200" indent="-457200" algn="just">
              <a:spcBef>
                <a:spcPts val="600"/>
              </a:spcBef>
              <a:buAutoNum type="arabicParenBoth"/>
            </a:pPr>
            <a:r>
              <a:rPr lang="en-US" altLang="zh-TW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arr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 algn="just">
              <a:spcBef>
                <a:spcPts val="600"/>
              </a:spcBef>
              <a:buAutoNum type="arabicParenBoth"/>
            </a:pPr>
            <a:r>
              <a:rPr lang="en-US" altLang="zh-TW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arr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[1]</a:t>
            </a:r>
          </a:p>
          <a:p>
            <a:pPr marL="457200" indent="-457200" algn="just">
              <a:spcBef>
                <a:spcPts val="600"/>
              </a:spcBef>
              <a:buAutoNum type="arabicParenBoth"/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arr+1</a:t>
            </a:r>
          </a:p>
          <a:p>
            <a:pPr marL="457200" indent="-457200" algn="just">
              <a:spcBef>
                <a:spcPts val="600"/>
              </a:spcBef>
              <a:buAutoNum type="arabicParenBoth"/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</a:t>
            </a:r>
            <a:r>
              <a:rPr lang="en-US" altLang="zh-TW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arr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 algn="just">
              <a:spcBef>
                <a:spcPts val="600"/>
              </a:spcBef>
              <a:buAutoNum type="arabicParenBoth"/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</a:t>
            </a:r>
            <a:r>
              <a:rPr lang="en-US" altLang="zh-TW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arr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0A6FAE4-E128-4FD1-A982-55136B687F30}"/>
              </a:ext>
            </a:extLst>
          </p:cNvPr>
          <p:cNvSpPr/>
          <p:nvPr/>
        </p:nvSpPr>
        <p:spPr>
          <a:xfrm>
            <a:off x="2513803" y="4869693"/>
            <a:ext cx="423511" cy="423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51F2D1-C328-40E9-903E-48A73B337A51}"/>
              </a:ext>
            </a:extLst>
          </p:cNvPr>
          <p:cNvSpPr/>
          <p:nvPr/>
        </p:nvSpPr>
        <p:spPr>
          <a:xfrm>
            <a:off x="2937314" y="4869692"/>
            <a:ext cx="423511" cy="423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7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FD01377-A2F3-4C7C-A85C-25A1A06B3F86}"/>
              </a:ext>
            </a:extLst>
          </p:cNvPr>
          <p:cNvSpPr/>
          <p:nvPr/>
        </p:nvSpPr>
        <p:spPr>
          <a:xfrm>
            <a:off x="3360825" y="4869692"/>
            <a:ext cx="423511" cy="423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5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85B575-02FB-4D6B-8E4D-1BAEF4D45636}"/>
              </a:ext>
            </a:extLst>
          </p:cNvPr>
          <p:cNvSpPr/>
          <p:nvPr/>
        </p:nvSpPr>
        <p:spPr>
          <a:xfrm>
            <a:off x="3784336" y="4869691"/>
            <a:ext cx="423511" cy="423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8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0E509F-6C9F-4E15-B168-6C8A32FD6432}"/>
              </a:ext>
            </a:extLst>
          </p:cNvPr>
          <p:cNvSpPr/>
          <p:nvPr/>
        </p:nvSpPr>
        <p:spPr>
          <a:xfrm>
            <a:off x="4207847" y="4869692"/>
            <a:ext cx="423511" cy="423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ED85200-D9A4-403D-85AF-48F86D64D7CE}"/>
              </a:ext>
            </a:extLst>
          </p:cNvPr>
          <p:cNvSpPr/>
          <p:nvPr/>
        </p:nvSpPr>
        <p:spPr>
          <a:xfrm>
            <a:off x="4631358" y="4869691"/>
            <a:ext cx="423511" cy="423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B87E346-9C4B-4593-A4F6-FA6229024E0C}"/>
              </a:ext>
            </a:extLst>
          </p:cNvPr>
          <p:cNvSpPr txBox="1"/>
          <p:nvPr/>
        </p:nvSpPr>
        <p:spPr>
          <a:xfrm>
            <a:off x="924286" y="4888157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00FF"/>
                </a:solidFill>
              </a:rPr>
              <a:t>int</a:t>
            </a:r>
            <a:r>
              <a:rPr lang="en-US" altLang="zh-TW" sz="2000" b="1" dirty="0"/>
              <a:t> </a:t>
            </a:r>
            <a:r>
              <a:rPr lang="en-US" altLang="zh-TW" sz="2000" b="1" dirty="0" err="1"/>
              <a:t>arr</a:t>
            </a:r>
            <a:r>
              <a:rPr lang="en-US" altLang="zh-TW" sz="2000" b="1" dirty="0"/>
              <a:t>[5]</a:t>
            </a:r>
            <a:endParaRPr lang="zh-TW" altLang="en-US" sz="2000" b="1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00072E2-58DA-462A-9258-CDA519CF73EE}"/>
              </a:ext>
            </a:extLst>
          </p:cNvPr>
          <p:cNvSpPr txBox="1"/>
          <p:nvPr/>
        </p:nvSpPr>
        <p:spPr>
          <a:xfrm>
            <a:off x="2513803" y="434111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66FF"/>
                </a:solidFill>
              </a:rPr>
              <a:t>61FE10</a:t>
            </a:r>
            <a:endParaRPr lang="zh-TW" altLang="en-US" b="1" dirty="0">
              <a:solidFill>
                <a:srgbClr val="0066FF"/>
              </a:solidFill>
            </a:endParaRPr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1BCEE995-F12B-4145-BB3F-05DD4E15E3A4}"/>
              </a:ext>
            </a:extLst>
          </p:cNvPr>
          <p:cNvCxnSpPr>
            <a:stCxn id="2" idx="1"/>
            <a:endCxn id="11" idx="1"/>
          </p:cNvCxnSpPr>
          <p:nvPr/>
        </p:nvCxnSpPr>
        <p:spPr>
          <a:xfrm rot="10800000" flipV="1">
            <a:off x="2513803" y="4525783"/>
            <a:ext cx="12700" cy="555666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45722B7D-753B-40B3-BD61-01C3F6C376D1}"/>
              </a:ext>
            </a:extLst>
          </p:cNvPr>
          <p:cNvCxnSpPr>
            <a:stCxn id="17" idx="3"/>
            <a:endCxn id="11" idx="1"/>
          </p:cNvCxnSpPr>
          <p:nvPr/>
        </p:nvCxnSpPr>
        <p:spPr>
          <a:xfrm flipV="1">
            <a:off x="2146095" y="5081449"/>
            <a:ext cx="367708" cy="67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482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2021/11/10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 of Array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241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807188" y="6225733"/>
            <a:ext cx="2241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DF390B-1D37-4ADE-BD37-1372330BD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24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b="1" dirty="0"/>
              <a:t>作法一</a:t>
            </a:r>
            <a:r>
              <a:rPr lang="en-US" altLang="zh-TW" b="1" dirty="0"/>
              <a:t>:</a:t>
            </a:r>
            <a:r>
              <a:rPr lang="zh-TW" altLang="en-US" b="1" dirty="0"/>
              <a:t> 利用內建函數</a:t>
            </a:r>
            <a:r>
              <a:rPr lang="en-US" altLang="zh-TW" b="1" dirty="0" err="1"/>
              <a:t>sizeof</a:t>
            </a:r>
            <a:r>
              <a:rPr lang="en-US" altLang="zh-TW" b="1" dirty="0"/>
              <a:t>()</a:t>
            </a: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</a:rPr>
              <a:t>#include &lt;</a:t>
            </a:r>
            <a:r>
              <a:rPr lang="en-US" altLang="zh-TW" b="1" dirty="0" err="1">
                <a:solidFill>
                  <a:schemeClr val="bg1">
                    <a:lumMod val="50000"/>
                  </a:schemeClr>
                </a:solidFill>
              </a:rPr>
              <a:t>stdio.h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main</a:t>
            </a:r>
            <a:r>
              <a:rPr lang="en-US" altLang="zh-TW" b="1" dirty="0"/>
              <a:t>(){</a:t>
            </a:r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/*Ex 7-8: length of array :: </a:t>
            </a:r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sizeof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()*/</a:t>
            </a:r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Ex 7-8: length of array :: </a:t>
            </a:r>
            <a:r>
              <a:rPr lang="en-US" altLang="zh-TW" b="1" dirty="0" err="1">
                <a:solidFill>
                  <a:srgbClr val="00B050"/>
                </a:solidFill>
              </a:rPr>
              <a:t>sizeof</a:t>
            </a:r>
            <a:r>
              <a:rPr lang="en-US" altLang="zh-TW" b="1" dirty="0">
                <a:solidFill>
                  <a:srgbClr val="00B050"/>
                </a:solidFill>
              </a:rPr>
              <a:t>()\n</a:t>
            </a:r>
            <a:r>
              <a:rPr lang="en-US" altLang="zh-TW" b="1" dirty="0"/>
              <a:t>");</a:t>
            </a:r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00FF"/>
                </a:solidFill>
              </a:rPr>
              <a:t>int </a:t>
            </a:r>
            <a:r>
              <a:rPr lang="en-US" altLang="zh-TW" b="1" dirty="0" err="1"/>
              <a:t>arr</a:t>
            </a:r>
            <a:r>
              <a:rPr lang="en-US" altLang="zh-TW" b="1" dirty="0"/>
              <a:t>[</a:t>
            </a:r>
            <a:r>
              <a:rPr lang="en-US" altLang="zh-TW" b="1" dirty="0">
                <a:solidFill>
                  <a:srgbClr val="FFC000"/>
                </a:solidFill>
              </a:rPr>
              <a:t>4</a:t>
            </a:r>
            <a:r>
              <a:rPr lang="en-US" altLang="zh-TW" b="1" dirty="0"/>
              <a:t>] = {</a:t>
            </a:r>
            <a:r>
              <a:rPr lang="en-US" altLang="zh-TW" b="1" dirty="0">
                <a:solidFill>
                  <a:srgbClr val="FFC000"/>
                </a:solidFill>
              </a:rPr>
              <a:t>10</a:t>
            </a:r>
            <a:r>
              <a:rPr lang="en-US" altLang="zh-TW" b="1" dirty="0"/>
              <a:t>, </a:t>
            </a:r>
            <a:r>
              <a:rPr lang="en-US" altLang="zh-TW" b="1" dirty="0">
                <a:solidFill>
                  <a:srgbClr val="FFC000"/>
                </a:solidFill>
              </a:rPr>
              <a:t>20</a:t>
            </a:r>
            <a:r>
              <a:rPr lang="en-US" altLang="zh-TW" b="1" dirty="0"/>
              <a:t>, </a:t>
            </a:r>
            <a:r>
              <a:rPr lang="en-US" altLang="zh-TW" b="1" dirty="0">
                <a:solidFill>
                  <a:srgbClr val="FFC000"/>
                </a:solidFill>
              </a:rPr>
              <a:t>30</a:t>
            </a:r>
            <a:r>
              <a:rPr lang="en-US" altLang="zh-TW" b="1" dirty="0"/>
              <a:t>, </a:t>
            </a:r>
            <a:r>
              <a:rPr lang="en-US" altLang="zh-TW" b="1" dirty="0">
                <a:solidFill>
                  <a:srgbClr val="FFC000"/>
                </a:solidFill>
              </a:rPr>
              <a:t>40</a:t>
            </a:r>
            <a:r>
              <a:rPr lang="en-US" altLang="zh-TW" b="1" dirty="0"/>
              <a:t>};</a:t>
            </a:r>
          </a:p>
          <a:p>
            <a:pPr marL="0" indent="0">
              <a:buNone/>
            </a:pPr>
            <a:r>
              <a:rPr lang="en-US" altLang="zh-TW" b="1" dirty="0"/>
              <a:t>	</a:t>
            </a:r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 length = %d\n</a:t>
            </a:r>
            <a:r>
              <a:rPr lang="en-US" altLang="zh-TW" b="1" dirty="0"/>
              <a:t>", </a:t>
            </a:r>
            <a:r>
              <a:rPr lang="en-US" altLang="zh-TW" b="1" dirty="0" err="1">
                <a:solidFill>
                  <a:srgbClr val="0000FF"/>
                </a:solidFill>
              </a:rPr>
              <a:t>sizeof</a:t>
            </a:r>
            <a:r>
              <a:rPr lang="en-US" altLang="zh-TW" b="1" dirty="0"/>
              <a:t>(</a:t>
            </a:r>
            <a:r>
              <a:rPr lang="en-US" altLang="zh-TW" b="1" dirty="0" err="1"/>
              <a:t>arr</a:t>
            </a:r>
            <a:r>
              <a:rPr lang="en-US" altLang="zh-TW" b="1" dirty="0"/>
              <a:t>)/</a:t>
            </a:r>
            <a:r>
              <a:rPr lang="en-US" altLang="zh-TW" b="1" dirty="0" err="1">
                <a:solidFill>
                  <a:srgbClr val="0000FF"/>
                </a:solidFill>
              </a:rPr>
              <a:t>sizeof</a:t>
            </a:r>
            <a:r>
              <a:rPr lang="en-US" altLang="zh-TW" b="1" dirty="0"/>
              <a:t>(</a:t>
            </a:r>
            <a:r>
              <a:rPr lang="en-US" altLang="zh-TW" b="1" dirty="0" err="1"/>
              <a:t>arr</a:t>
            </a:r>
            <a:r>
              <a:rPr lang="en-US" altLang="zh-TW" b="1" dirty="0"/>
              <a:t>[</a:t>
            </a:r>
            <a:r>
              <a:rPr lang="en-US" altLang="zh-TW" b="1" dirty="0">
                <a:solidFill>
                  <a:srgbClr val="FFC000"/>
                </a:solidFill>
              </a:rPr>
              <a:t>0</a:t>
            </a:r>
            <a:r>
              <a:rPr lang="en-US" altLang="zh-TW" b="1" dirty="0"/>
              <a:t>]));</a:t>
            </a:r>
          </a:p>
          <a:p>
            <a:pPr marL="0" indent="0">
              <a:buNone/>
            </a:pPr>
            <a:r>
              <a:rPr lang="en-US" altLang="zh-TW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516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77238D7-9C62-4CD1-96F4-B6ABDA79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74" y="673190"/>
            <a:ext cx="10049646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大綱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AB19EF9-875C-444C-9239-702305D2A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73" y="1690688"/>
            <a:ext cx="64830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[1] Recall: Pointer to Pointer</a:t>
            </a:r>
          </a:p>
          <a:p>
            <a:pPr marL="0" indent="0">
              <a:buNone/>
            </a:pPr>
            <a:r>
              <a:rPr lang="en-US" altLang="zh-TW" b="1" dirty="0"/>
              <a:t>[2] Array of Pointers</a:t>
            </a:r>
          </a:p>
          <a:p>
            <a:pPr marL="0" indent="0">
              <a:buNone/>
            </a:pPr>
            <a:r>
              <a:rPr lang="en-US" altLang="zh-TW" b="1" dirty="0"/>
              <a:t>[3] Pointer to Array</a:t>
            </a:r>
          </a:p>
          <a:p>
            <a:pPr marL="0" indent="0">
              <a:buNone/>
            </a:pPr>
            <a:r>
              <a:rPr lang="en-US" altLang="zh-TW" b="1" dirty="0"/>
              <a:t>[4] Length of Array</a:t>
            </a:r>
          </a:p>
          <a:p>
            <a:pPr marL="0" indent="0">
              <a:buNone/>
            </a:pPr>
            <a:r>
              <a:rPr lang="en-US" altLang="zh-TW" b="1" dirty="0"/>
              <a:t>[5]</a:t>
            </a:r>
            <a:r>
              <a:rPr lang="zh-TW" altLang="en-US" b="1" dirty="0"/>
              <a:t> </a:t>
            </a:r>
            <a:r>
              <a:rPr lang="en-US" altLang="zh-TW" b="1" dirty="0"/>
              <a:t>Summary of ptr2arr and </a:t>
            </a:r>
            <a:r>
              <a:rPr lang="en-US" altLang="zh-TW" b="1" dirty="0" err="1"/>
              <a:t>arrOfptr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b="1" dirty="0"/>
              <a:t>[6]</a:t>
            </a:r>
            <a:r>
              <a:rPr lang="zh-TW" altLang="en-US" b="1" dirty="0"/>
              <a:t> </a:t>
            </a:r>
            <a:r>
              <a:rPr lang="en-US" altLang="zh-TW" b="1" dirty="0"/>
              <a:t>2D Array to Function</a:t>
            </a:r>
          </a:p>
          <a:p>
            <a:pPr marL="0" indent="0">
              <a:buNone/>
            </a:pPr>
            <a:r>
              <a:rPr lang="en-US" altLang="zh-TW" b="1" dirty="0"/>
              <a:t>[7] Assignments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024432-1508-4484-9F65-49D89F9FCED8}"/>
              </a:ext>
            </a:extLst>
          </p:cNvPr>
          <p:cNvSpPr/>
          <p:nvPr/>
        </p:nvSpPr>
        <p:spPr>
          <a:xfrm>
            <a:off x="187036" y="149970"/>
            <a:ext cx="1941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&lt;Outline/&gt;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54BC5B-8F4A-4A60-828A-24FF65AF908F}"/>
              </a:ext>
            </a:extLst>
          </p:cNvPr>
          <p:cNvSpPr/>
          <p:nvPr/>
        </p:nvSpPr>
        <p:spPr>
          <a:xfrm>
            <a:off x="10106950" y="6225733"/>
            <a:ext cx="1941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&lt;/Outline&gt;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353230CD-DB92-4E3C-B47E-48DBFDE7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2021/11/10</a:t>
            </a:r>
            <a:endParaRPr lang="zh-TW" altLang="en-US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3916EC6-B7B2-4802-AD1B-37A3445C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3EA1BD-377B-430F-8089-F49759489A24}"/>
              </a:ext>
            </a:extLst>
          </p:cNvPr>
          <p:cNvSpPr/>
          <p:nvPr/>
        </p:nvSpPr>
        <p:spPr>
          <a:xfrm>
            <a:off x="6690449" y="2167353"/>
            <a:ext cx="184056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</a:t>
            </a:r>
            <a:endParaRPr lang="zh-TW" altLang="en-US" sz="16600" dirty="0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B985C38C-6E9A-4CB2-B2CA-C36283C7BD95}"/>
              </a:ext>
            </a:extLst>
          </p:cNvPr>
          <p:cNvSpPr/>
          <p:nvPr/>
        </p:nvSpPr>
        <p:spPr>
          <a:xfrm rot="14519702">
            <a:off x="9546896" y="577822"/>
            <a:ext cx="474647" cy="3002477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EC21FEDC-FD4A-40E2-9E4B-1B9F94EC0D39}"/>
              </a:ext>
            </a:extLst>
          </p:cNvPr>
          <p:cNvSpPr/>
          <p:nvPr/>
        </p:nvSpPr>
        <p:spPr>
          <a:xfrm rot="18543297">
            <a:off x="8926800" y="3803052"/>
            <a:ext cx="499794" cy="2010181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142F5CB4-F9B6-42ED-95CD-874532146B70}"/>
              </a:ext>
            </a:extLst>
          </p:cNvPr>
          <p:cNvSpPr/>
          <p:nvPr/>
        </p:nvSpPr>
        <p:spPr>
          <a:xfrm rot="5400000">
            <a:off x="5408686" y="2423910"/>
            <a:ext cx="370110" cy="2010181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338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 of Array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241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807188" y="6225733"/>
            <a:ext cx="2241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DF390B-1D37-4ADE-BD37-1372330BD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7"/>
            <a:ext cx="8603164" cy="51673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 b="1" dirty="0"/>
              <a:t>作法二</a:t>
            </a:r>
            <a:r>
              <a:rPr lang="en-US" altLang="zh-TW" sz="2400" b="1" dirty="0"/>
              <a:t>:</a:t>
            </a:r>
            <a:r>
              <a:rPr lang="zh-TW" altLang="en-US" sz="2400" b="1" dirty="0"/>
              <a:t> 利用矩陣的記憶體位置</a:t>
            </a:r>
            <a:endParaRPr lang="en-US" altLang="zh-TW" sz="2400" b="1" dirty="0"/>
          </a:p>
          <a:p>
            <a:pPr marL="0" indent="0">
              <a:buNone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#include &lt;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stdio.h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0000FF"/>
                </a:solidFill>
              </a:rPr>
              <a:t>int </a:t>
            </a:r>
            <a:r>
              <a:rPr lang="en-US" altLang="zh-TW" sz="2400" b="1" dirty="0">
                <a:solidFill>
                  <a:srgbClr val="FF0000"/>
                </a:solidFill>
              </a:rPr>
              <a:t>main</a:t>
            </a:r>
            <a:r>
              <a:rPr lang="en-US" altLang="zh-TW" sz="2400" b="1" dirty="0"/>
              <a:t>(){</a:t>
            </a:r>
          </a:p>
          <a:p>
            <a:pPr marL="0" indent="0">
              <a:buNone/>
            </a:pPr>
            <a:r>
              <a:rPr lang="en-US" altLang="zh-TW" sz="2400" b="1" dirty="0"/>
              <a:t>	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/*Ex 7-9: length of array :: address*/</a:t>
            </a:r>
          </a:p>
          <a:p>
            <a:pPr marL="0" indent="0">
              <a:buNone/>
            </a:pPr>
            <a:r>
              <a:rPr lang="en-US" altLang="zh-TW" sz="2400" b="1" dirty="0"/>
              <a:t>	</a:t>
            </a:r>
            <a:r>
              <a:rPr lang="en-US" altLang="zh-TW" sz="24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Ex 7-9: length of array :: address\n</a:t>
            </a:r>
            <a:r>
              <a:rPr lang="en-US" altLang="zh-TW" sz="2400" b="1" dirty="0"/>
              <a:t>");</a:t>
            </a:r>
          </a:p>
          <a:p>
            <a:pPr marL="0" indent="0">
              <a:buNone/>
            </a:pPr>
            <a:r>
              <a:rPr lang="en-US" altLang="zh-TW" sz="2400" b="1" dirty="0"/>
              <a:t>	</a:t>
            </a:r>
            <a:r>
              <a:rPr lang="en-US" altLang="zh-TW" sz="2400" b="1" dirty="0">
                <a:solidFill>
                  <a:srgbClr val="0000FF"/>
                </a:solidFill>
              </a:rPr>
              <a:t>int</a:t>
            </a:r>
            <a:r>
              <a:rPr lang="en-US" altLang="zh-TW" sz="2400" b="1" dirty="0"/>
              <a:t> </a:t>
            </a:r>
            <a:r>
              <a:rPr lang="en-US" altLang="zh-TW" sz="2400" b="1" dirty="0" err="1"/>
              <a:t>arr</a:t>
            </a:r>
            <a:r>
              <a:rPr lang="en-US" altLang="zh-TW" sz="2400" b="1" dirty="0"/>
              <a:t>[</a:t>
            </a:r>
            <a:r>
              <a:rPr lang="en-US" altLang="zh-TW" sz="2400" b="1" dirty="0">
                <a:solidFill>
                  <a:srgbClr val="FFC000"/>
                </a:solidFill>
              </a:rPr>
              <a:t>4</a:t>
            </a:r>
            <a:r>
              <a:rPr lang="en-US" altLang="zh-TW" sz="2400" b="1" dirty="0"/>
              <a:t>] = {</a:t>
            </a:r>
            <a:r>
              <a:rPr lang="en-US" altLang="zh-TW" sz="2400" b="1" dirty="0">
                <a:solidFill>
                  <a:srgbClr val="FFC000"/>
                </a:solidFill>
              </a:rPr>
              <a:t>10</a:t>
            </a:r>
            <a:r>
              <a:rPr lang="en-US" altLang="zh-TW" sz="2400" b="1" dirty="0"/>
              <a:t>, </a:t>
            </a:r>
            <a:r>
              <a:rPr lang="en-US" altLang="zh-TW" sz="2400" b="1" dirty="0">
                <a:solidFill>
                  <a:srgbClr val="FFC000"/>
                </a:solidFill>
              </a:rPr>
              <a:t>20</a:t>
            </a:r>
            <a:r>
              <a:rPr lang="en-US" altLang="zh-TW" sz="2400" b="1" dirty="0"/>
              <a:t>, </a:t>
            </a:r>
            <a:r>
              <a:rPr lang="en-US" altLang="zh-TW" sz="2400" b="1" dirty="0">
                <a:solidFill>
                  <a:srgbClr val="FFC000"/>
                </a:solidFill>
              </a:rPr>
              <a:t>30</a:t>
            </a:r>
            <a:r>
              <a:rPr lang="en-US" altLang="zh-TW" sz="2400" b="1" dirty="0"/>
              <a:t>, </a:t>
            </a:r>
            <a:r>
              <a:rPr lang="en-US" altLang="zh-TW" sz="2400" b="1" dirty="0">
                <a:solidFill>
                  <a:srgbClr val="FFC000"/>
                </a:solidFill>
              </a:rPr>
              <a:t>40</a:t>
            </a:r>
            <a:r>
              <a:rPr lang="en-US" altLang="zh-TW" sz="2400" b="1" dirty="0"/>
              <a:t>};</a:t>
            </a:r>
          </a:p>
          <a:p>
            <a:pPr marL="0" indent="0">
              <a:buNone/>
            </a:pPr>
            <a:r>
              <a:rPr lang="en-US" altLang="zh-TW" sz="2400" b="1" dirty="0"/>
              <a:t>	</a:t>
            </a:r>
            <a:r>
              <a:rPr lang="en-US" altLang="zh-TW" sz="24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 err="1">
                <a:solidFill>
                  <a:srgbClr val="00B050"/>
                </a:solidFill>
              </a:rPr>
              <a:t>arr</a:t>
            </a:r>
            <a:r>
              <a:rPr lang="en-US" altLang="zh-TW" sz="2400" b="1" dirty="0">
                <a:solidFill>
                  <a:srgbClr val="00B050"/>
                </a:solidFill>
              </a:rPr>
              <a:t>:       %p\n</a:t>
            </a:r>
            <a:r>
              <a:rPr lang="en-US" altLang="zh-TW" sz="2400" b="1" dirty="0"/>
              <a:t>", </a:t>
            </a:r>
            <a:r>
              <a:rPr lang="en-US" altLang="zh-TW" sz="2400" b="1" dirty="0" err="1"/>
              <a:t>arr</a:t>
            </a:r>
            <a:r>
              <a:rPr lang="en-US" altLang="zh-TW" sz="2400" b="1" dirty="0"/>
              <a:t>);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int (*)[4]</a:t>
            </a:r>
          </a:p>
          <a:p>
            <a:pPr marL="0" indent="0">
              <a:buNone/>
            </a:pPr>
            <a:r>
              <a:rPr lang="en-US" altLang="zh-TW" sz="2400" b="1" dirty="0"/>
              <a:t>	</a:t>
            </a:r>
            <a:r>
              <a:rPr lang="en-US" altLang="zh-TW" sz="24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arr+1:     %p\n</a:t>
            </a:r>
            <a:r>
              <a:rPr lang="en-US" altLang="zh-TW" sz="2400" b="1" dirty="0"/>
              <a:t>", arr+</a:t>
            </a:r>
            <a:r>
              <a:rPr lang="en-US" altLang="zh-TW" sz="2400" b="1" dirty="0">
                <a:solidFill>
                  <a:srgbClr val="FFC000"/>
                </a:solidFill>
              </a:rPr>
              <a:t>1</a:t>
            </a:r>
            <a:r>
              <a:rPr lang="en-US" altLang="zh-TW" sz="2400" b="1" dirty="0"/>
              <a:t>);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int *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0000FF"/>
                </a:solidFill>
              </a:rPr>
              <a:t>	</a:t>
            </a:r>
            <a:r>
              <a:rPr lang="en-US" altLang="zh-TW" sz="24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&amp;arr+1:    %p\n</a:t>
            </a:r>
            <a:r>
              <a:rPr lang="en-US" altLang="zh-TW" sz="2400" b="1" dirty="0"/>
              <a:t>", &amp;arr+</a:t>
            </a:r>
            <a:r>
              <a:rPr lang="en-US" altLang="zh-TW" sz="2400" b="1" dirty="0">
                <a:solidFill>
                  <a:srgbClr val="FFC000"/>
                </a:solidFill>
              </a:rPr>
              <a:t>1</a:t>
            </a:r>
            <a:r>
              <a:rPr lang="en-US" altLang="zh-TW" sz="2400" b="1" dirty="0"/>
              <a:t>);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int (*)[4]</a:t>
            </a:r>
          </a:p>
          <a:p>
            <a:pPr marL="0" indent="0">
              <a:buNone/>
            </a:pPr>
            <a:r>
              <a:rPr lang="en-US" altLang="zh-TW" sz="2400" b="1" dirty="0"/>
              <a:t>	</a:t>
            </a:r>
            <a:r>
              <a:rPr lang="en-US" altLang="zh-TW" sz="24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*(&amp;arr+1): %p\n</a:t>
            </a:r>
            <a:r>
              <a:rPr lang="en-US" altLang="zh-TW" sz="2400" b="1" dirty="0"/>
              <a:t>", *(&amp;arr+</a:t>
            </a:r>
            <a:r>
              <a:rPr lang="en-US" altLang="zh-TW" sz="2400" b="1" dirty="0">
                <a:solidFill>
                  <a:srgbClr val="FFC000"/>
                </a:solidFill>
              </a:rPr>
              <a:t>1</a:t>
            </a:r>
            <a:r>
              <a:rPr lang="en-US" altLang="zh-TW" sz="2400" b="1" dirty="0"/>
              <a:t>));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int *</a:t>
            </a:r>
          </a:p>
          <a:p>
            <a:pPr marL="0" indent="0">
              <a:buNone/>
            </a:pPr>
            <a:r>
              <a:rPr lang="en-US" altLang="zh-TW" sz="2400" b="1" dirty="0"/>
              <a:t>	</a:t>
            </a:r>
            <a:r>
              <a:rPr lang="en-US" altLang="zh-TW" sz="24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length = *(&amp;arr+1)-</a:t>
            </a:r>
            <a:r>
              <a:rPr lang="en-US" altLang="zh-TW" sz="2400" b="1" dirty="0" err="1">
                <a:solidFill>
                  <a:srgbClr val="00B050"/>
                </a:solidFill>
              </a:rPr>
              <a:t>arr</a:t>
            </a:r>
            <a:r>
              <a:rPr lang="en-US" altLang="zh-TW" sz="2400" b="1" dirty="0">
                <a:solidFill>
                  <a:srgbClr val="00B050"/>
                </a:solidFill>
              </a:rPr>
              <a:t>: %d\n</a:t>
            </a:r>
            <a:r>
              <a:rPr lang="en-US" altLang="zh-TW" sz="2400" b="1" dirty="0"/>
              <a:t>", *(&amp;arr+</a:t>
            </a:r>
            <a:r>
              <a:rPr lang="en-US" altLang="zh-TW" sz="2400" b="1" dirty="0">
                <a:solidFill>
                  <a:srgbClr val="FFC000"/>
                </a:solidFill>
              </a:rPr>
              <a:t>1</a:t>
            </a:r>
            <a:r>
              <a:rPr lang="en-US" altLang="zh-TW" sz="2400" b="1" dirty="0"/>
              <a:t>)-</a:t>
            </a:r>
            <a:r>
              <a:rPr lang="en-US" altLang="zh-TW" sz="2400" b="1" dirty="0" err="1"/>
              <a:t>arr</a:t>
            </a:r>
            <a:r>
              <a:rPr lang="en-US" altLang="zh-TW" sz="2400" b="1" dirty="0"/>
              <a:t>);</a:t>
            </a:r>
          </a:p>
          <a:p>
            <a:pPr marL="0" indent="0">
              <a:buNone/>
            </a:pPr>
            <a:r>
              <a:rPr lang="en-US" altLang="zh-TW" sz="2400" b="1" dirty="0"/>
              <a:t>}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36233A5-C2D1-49BB-A256-6F3597C22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00086"/>
              </p:ext>
            </p:extLst>
          </p:nvPr>
        </p:nvGraphicFramePr>
        <p:xfrm>
          <a:off x="8698345" y="2989178"/>
          <a:ext cx="2644776" cy="64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194">
                  <a:extLst>
                    <a:ext uri="{9D8B030D-6E8A-4147-A177-3AD203B41FA5}">
                      <a16:colId xmlns:a16="http://schemas.microsoft.com/office/drawing/2014/main" val="1968084197"/>
                    </a:ext>
                  </a:extLst>
                </a:gridCol>
                <a:gridCol w="661194">
                  <a:extLst>
                    <a:ext uri="{9D8B030D-6E8A-4147-A177-3AD203B41FA5}">
                      <a16:colId xmlns:a16="http://schemas.microsoft.com/office/drawing/2014/main" val="3325576030"/>
                    </a:ext>
                  </a:extLst>
                </a:gridCol>
                <a:gridCol w="661194">
                  <a:extLst>
                    <a:ext uri="{9D8B030D-6E8A-4147-A177-3AD203B41FA5}">
                      <a16:colId xmlns:a16="http://schemas.microsoft.com/office/drawing/2014/main" val="2177912490"/>
                    </a:ext>
                  </a:extLst>
                </a:gridCol>
                <a:gridCol w="661194">
                  <a:extLst>
                    <a:ext uri="{9D8B030D-6E8A-4147-A177-3AD203B41FA5}">
                      <a16:colId xmlns:a16="http://schemas.microsoft.com/office/drawing/2014/main" val="3044880035"/>
                    </a:ext>
                  </a:extLst>
                </a:gridCol>
              </a:tblGrid>
              <a:tr h="6424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10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20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30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40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740909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2E6A5B37-AC1C-4CCB-B1E7-512730C7A609}"/>
              </a:ext>
            </a:extLst>
          </p:cNvPr>
          <p:cNvSpPr/>
          <p:nvPr/>
        </p:nvSpPr>
        <p:spPr>
          <a:xfrm>
            <a:off x="8610600" y="2889657"/>
            <a:ext cx="2828925" cy="82509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A002578-945A-467E-B27F-7562E0CA7CC5}"/>
              </a:ext>
            </a:extLst>
          </p:cNvPr>
          <p:cNvSpPr txBox="1"/>
          <p:nvPr/>
        </p:nvSpPr>
        <p:spPr>
          <a:xfrm>
            <a:off x="8254573" y="2118631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&amp;</a:t>
            </a:r>
            <a:r>
              <a:rPr lang="en-US" altLang="zh-TW" sz="2000" b="1" dirty="0" err="1"/>
              <a:t>arr</a:t>
            </a:r>
            <a:endParaRPr lang="zh-TW" altLang="en-US" sz="2000" b="1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9AAACD6-6CCF-4128-8E6D-F75A20F6D265}"/>
              </a:ext>
            </a:extLst>
          </p:cNvPr>
          <p:cNvCxnSpPr/>
          <p:nvPr/>
        </p:nvCxnSpPr>
        <p:spPr>
          <a:xfrm>
            <a:off x="8610600" y="2505075"/>
            <a:ext cx="0" cy="24104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1AEA42A-C629-403D-90F8-6DF119494B5B}"/>
              </a:ext>
            </a:extLst>
          </p:cNvPr>
          <p:cNvSpPr txBox="1"/>
          <p:nvPr/>
        </p:nvSpPr>
        <p:spPr>
          <a:xfrm>
            <a:off x="10929944" y="2118631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&amp;arr+1</a:t>
            </a:r>
            <a:endParaRPr lang="zh-TW" altLang="en-US" sz="2000" b="1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91B5795-67D9-4B25-B0F2-A8E15E55F277}"/>
              </a:ext>
            </a:extLst>
          </p:cNvPr>
          <p:cNvCxnSpPr/>
          <p:nvPr/>
        </p:nvCxnSpPr>
        <p:spPr>
          <a:xfrm>
            <a:off x="11431844" y="2505075"/>
            <a:ext cx="0" cy="24104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F410E7-2037-4613-B67B-A7725D1EF84A}"/>
              </a:ext>
            </a:extLst>
          </p:cNvPr>
          <p:cNvSpPr txBox="1"/>
          <p:nvPr/>
        </p:nvSpPr>
        <p:spPr>
          <a:xfrm>
            <a:off x="8642154" y="1560123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*(arr+1) = </a:t>
            </a:r>
            <a:r>
              <a:rPr lang="en-US" altLang="zh-TW" sz="2000" b="1" dirty="0" err="1"/>
              <a:t>arr</a:t>
            </a:r>
            <a:r>
              <a:rPr lang="en-US" altLang="zh-TW" sz="2000" b="1" dirty="0"/>
              <a:t>[1]</a:t>
            </a:r>
            <a:endParaRPr lang="zh-TW" altLang="en-US" sz="2000" b="1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6CDDC13-86FC-4FB5-B0DC-63A28F0F6F0D}"/>
              </a:ext>
            </a:extLst>
          </p:cNvPr>
          <p:cNvCxnSpPr>
            <a:cxnSpLocks/>
          </p:cNvCxnSpPr>
          <p:nvPr/>
        </p:nvCxnSpPr>
        <p:spPr>
          <a:xfrm>
            <a:off x="9657817" y="2000250"/>
            <a:ext cx="0" cy="113347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E64EA433-3A5D-4693-A93C-D510682DDBCD}"/>
              </a:ext>
            </a:extLst>
          </p:cNvPr>
          <p:cNvSpPr/>
          <p:nvPr/>
        </p:nvSpPr>
        <p:spPr>
          <a:xfrm>
            <a:off x="9266908" y="2795295"/>
            <a:ext cx="829592" cy="1024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850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 of Array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241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807188" y="6225733"/>
            <a:ext cx="2241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DF390B-1D37-4ADE-BD37-1372330BD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1210307" cy="51673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sz="2400" b="1" dirty="0"/>
              <a:t>作法三</a:t>
            </a:r>
            <a:r>
              <a:rPr lang="en-US" altLang="zh-TW" sz="2400" b="1" dirty="0"/>
              <a:t>:</a:t>
            </a:r>
            <a:r>
              <a:rPr lang="zh-TW" altLang="en-US" sz="2400" b="1" dirty="0"/>
              <a:t> 利用矩陣的指標</a:t>
            </a:r>
            <a:endParaRPr lang="en-US" altLang="zh-TW" sz="2400" b="1" dirty="0"/>
          </a:p>
          <a:p>
            <a:pPr marL="0" indent="0">
              <a:buNone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#include &lt;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stdio.h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0000FF"/>
                </a:solidFill>
              </a:rPr>
              <a:t>int </a:t>
            </a:r>
            <a:r>
              <a:rPr lang="en-US" altLang="zh-TW" sz="2400" b="1" dirty="0">
                <a:solidFill>
                  <a:srgbClr val="FF0000"/>
                </a:solidFill>
              </a:rPr>
              <a:t>main</a:t>
            </a:r>
            <a:r>
              <a:rPr lang="en-US" altLang="zh-TW" sz="2400" b="1" dirty="0"/>
              <a:t>(){</a:t>
            </a:r>
          </a:p>
          <a:p>
            <a:pPr marL="0" indent="0">
              <a:buNone/>
            </a:pPr>
            <a:r>
              <a:rPr lang="en-US" altLang="zh-TW" sz="2400" b="1" dirty="0"/>
              <a:t>	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/*Ex 7-10: length of array :: pointer*/</a:t>
            </a:r>
          </a:p>
          <a:p>
            <a:pPr marL="0" indent="0">
              <a:buNone/>
            </a:pPr>
            <a:r>
              <a:rPr lang="en-US" altLang="zh-TW" sz="2400" b="1" dirty="0"/>
              <a:t>	</a:t>
            </a:r>
            <a:r>
              <a:rPr lang="en-US" altLang="zh-TW" sz="24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Ex 7-10: length of array :: pointer\n</a:t>
            </a:r>
            <a:r>
              <a:rPr lang="en-US" altLang="zh-TW" sz="2400" b="1" dirty="0"/>
              <a:t>");</a:t>
            </a:r>
          </a:p>
          <a:p>
            <a:pPr marL="0" indent="0">
              <a:buNone/>
            </a:pPr>
            <a:r>
              <a:rPr lang="en-US" altLang="zh-TW" sz="2400" b="1" dirty="0"/>
              <a:t>	</a:t>
            </a:r>
            <a:r>
              <a:rPr lang="en-US" altLang="zh-TW" sz="2400" b="1" dirty="0">
                <a:solidFill>
                  <a:srgbClr val="0000FF"/>
                </a:solidFill>
              </a:rPr>
              <a:t>int</a:t>
            </a:r>
            <a:r>
              <a:rPr lang="en-US" altLang="zh-TW" sz="2400" b="1" dirty="0"/>
              <a:t> </a:t>
            </a:r>
            <a:r>
              <a:rPr lang="en-US" altLang="zh-TW" sz="2400" b="1" dirty="0" err="1"/>
              <a:t>arr</a:t>
            </a:r>
            <a:r>
              <a:rPr lang="en-US" altLang="zh-TW" sz="2400" b="1" dirty="0"/>
              <a:t>[</a:t>
            </a:r>
            <a:r>
              <a:rPr lang="en-US" altLang="zh-TW" sz="2400" b="1" dirty="0">
                <a:solidFill>
                  <a:srgbClr val="FFC000"/>
                </a:solidFill>
              </a:rPr>
              <a:t>4</a:t>
            </a:r>
            <a:r>
              <a:rPr lang="en-US" altLang="zh-TW" sz="2400" b="1" dirty="0"/>
              <a:t>] = {</a:t>
            </a:r>
            <a:r>
              <a:rPr lang="en-US" altLang="zh-TW" sz="2400" b="1" dirty="0">
                <a:solidFill>
                  <a:srgbClr val="FFC000"/>
                </a:solidFill>
              </a:rPr>
              <a:t>10</a:t>
            </a:r>
            <a:r>
              <a:rPr lang="en-US" altLang="zh-TW" sz="2400" b="1" dirty="0"/>
              <a:t>, </a:t>
            </a:r>
            <a:r>
              <a:rPr lang="en-US" altLang="zh-TW" sz="2400" b="1" dirty="0">
                <a:solidFill>
                  <a:srgbClr val="FFC000"/>
                </a:solidFill>
              </a:rPr>
              <a:t>20</a:t>
            </a:r>
            <a:r>
              <a:rPr lang="en-US" altLang="zh-TW" sz="2400" b="1" dirty="0"/>
              <a:t>, </a:t>
            </a:r>
            <a:r>
              <a:rPr lang="en-US" altLang="zh-TW" sz="2400" b="1" dirty="0">
                <a:solidFill>
                  <a:srgbClr val="FFC000"/>
                </a:solidFill>
              </a:rPr>
              <a:t>30</a:t>
            </a:r>
            <a:r>
              <a:rPr lang="en-US" altLang="zh-TW" sz="2400" b="1" dirty="0"/>
              <a:t>, </a:t>
            </a:r>
            <a:r>
              <a:rPr lang="en-US" altLang="zh-TW" sz="2400" b="1" dirty="0">
                <a:solidFill>
                  <a:srgbClr val="FFC000"/>
                </a:solidFill>
              </a:rPr>
              <a:t>40</a:t>
            </a:r>
            <a:r>
              <a:rPr lang="en-US" altLang="zh-TW" sz="2400" b="1" dirty="0"/>
              <a:t>};</a:t>
            </a:r>
          </a:p>
          <a:p>
            <a:pPr marL="0" indent="0">
              <a:buNone/>
            </a:pPr>
            <a:r>
              <a:rPr lang="en-US" altLang="zh-TW" sz="2400" b="1" dirty="0"/>
              <a:t>	</a:t>
            </a:r>
            <a:r>
              <a:rPr lang="en-US" altLang="zh-TW" sz="2400" b="1" dirty="0">
                <a:solidFill>
                  <a:srgbClr val="0000FF"/>
                </a:solidFill>
              </a:rPr>
              <a:t>int</a:t>
            </a:r>
            <a:r>
              <a:rPr lang="en-US" altLang="zh-TW" sz="2400" b="1" dirty="0"/>
              <a:t> *p = </a:t>
            </a:r>
            <a:r>
              <a:rPr lang="en-US" altLang="zh-TW" sz="2400" b="1" dirty="0" err="1"/>
              <a:t>arr</a:t>
            </a:r>
            <a:r>
              <a:rPr lang="en-US" altLang="zh-TW" sz="2400" b="1" dirty="0"/>
              <a:t>;</a:t>
            </a:r>
          </a:p>
          <a:p>
            <a:pPr marL="0" indent="0">
              <a:buNone/>
            </a:pPr>
            <a:r>
              <a:rPr lang="en-US" altLang="zh-TW" sz="2400" b="1" dirty="0"/>
              <a:t>	</a:t>
            </a:r>
            <a:r>
              <a:rPr lang="en-US" altLang="zh-TW" sz="24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p  : %p\n</a:t>
            </a:r>
            <a:r>
              <a:rPr lang="en-US" altLang="zh-TW" sz="2400" b="1" dirty="0"/>
              <a:t>", p);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int *</a:t>
            </a:r>
          </a:p>
          <a:p>
            <a:pPr marL="0" indent="0">
              <a:buNone/>
            </a:pPr>
            <a:r>
              <a:rPr lang="en-US" altLang="zh-TW" sz="2400" b="1" dirty="0"/>
              <a:t>	</a:t>
            </a:r>
            <a:r>
              <a:rPr lang="en-US" altLang="zh-TW" sz="24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p+1: %p\n</a:t>
            </a:r>
            <a:r>
              <a:rPr lang="en-US" altLang="zh-TW" sz="2400" b="1" dirty="0"/>
              <a:t>", p+</a:t>
            </a:r>
            <a:r>
              <a:rPr lang="en-US" altLang="zh-TW" sz="2400" b="1" dirty="0">
                <a:solidFill>
                  <a:srgbClr val="FFC000"/>
                </a:solidFill>
              </a:rPr>
              <a:t>1</a:t>
            </a:r>
            <a:r>
              <a:rPr lang="en-US" altLang="zh-TW" sz="2400" b="1" dirty="0"/>
              <a:t>);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int *</a:t>
            </a:r>
          </a:p>
          <a:p>
            <a:pPr marL="0" indent="0">
              <a:buNone/>
            </a:pPr>
            <a:r>
              <a:rPr lang="en-US" altLang="zh-TW" sz="2400" b="1" dirty="0"/>
              <a:t>	</a:t>
            </a:r>
            <a:r>
              <a:rPr lang="en-US" altLang="zh-TW" sz="2400" b="1" dirty="0">
                <a:solidFill>
                  <a:srgbClr val="0000FF"/>
                </a:solidFill>
              </a:rPr>
              <a:t>int</a:t>
            </a:r>
            <a:r>
              <a:rPr lang="en-US" altLang="zh-TW" sz="2400" b="1" dirty="0"/>
              <a:t> (*q)[</a:t>
            </a:r>
            <a:r>
              <a:rPr lang="en-US" altLang="zh-TW" sz="2400" b="1" dirty="0">
                <a:solidFill>
                  <a:srgbClr val="FFC000"/>
                </a:solidFill>
              </a:rPr>
              <a:t>4</a:t>
            </a:r>
            <a:r>
              <a:rPr lang="en-US" altLang="zh-TW" sz="2400" b="1" dirty="0"/>
              <a:t>] = &amp;</a:t>
            </a:r>
            <a:r>
              <a:rPr lang="en-US" altLang="zh-TW" sz="2400" b="1" dirty="0" err="1"/>
              <a:t>arr</a:t>
            </a:r>
            <a:r>
              <a:rPr lang="en-US" altLang="zh-TW" sz="2400" b="1" dirty="0"/>
              <a:t>;</a:t>
            </a:r>
          </a:p>
          <a:p>
            <a:pPr marL="0" indent="0">
              <a:buNone/>
            </a:pPr>
            <a:r>
              <a:rPr lang="en-US" altLang="zh-TW" sz="2400" b="1" dirty="0"/>
              <a:t>	</a:t>
            </a:r>
            <a:r>
              <a:rPr lang="en-US" altLang="zh-TW" sz="24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q  : %p\n</a:t>
            </a:r>
            <a:r>
              <a:rPr lang="en-US" altLang="zh-TW" sz="2400" b="1" dirty="0"/>
              <a:t>", *q);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int *</a:t>
            </a:r>
          </a:p>
          <a:p>
            <a:pPr marL="0" indent="0">
              <a:buNone/>
            </a:pPr>
            <a:r>
              <a:rPr lang="en-US" altLang="zh-TW" sz="2400" b="1" dirty="0"/>
              <a:t>	</a:t>
            </a:r>
            <a:r>
              <a:rPr lang="en-US" altLang="zh-TW" sz="24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q+1: %p\n</a:t>
            </a:r>
            <a:r>
              <a:rPr lang="en-US" altLang="zh-TW" sz="2400" b="1" dirty="0"/>
              <a:t>", *(q+</a:t>
            </a:r>
            <a:r>
              <a:rPr lang="en-US" altLang="zh-TW" sz="2400" b="1" dirty="0">
                <a:solidFill>
                  <a:srgbClr val="FFC000"/>
                </a:solidFill>
              </a:rPr>
              <a:t>1</a:t>
            </a:r>
            <a:r>
              <a:rPr lang="en-US" altLang="zh-TW" sz="2400" b="1" dirty="0"/>
              <a:t>));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int *</a:t>
            </a:r>
          </a:p>
          <a:p>
            <a:pPr marL="0" indent="0">
              <a:buNone/>
            </a:pPr>
            <a:r>
              <a:rPr lang="en-US" altLang="zh-TW" sz="2400" b="1" dirty="0"/>
              <a:t>	</a:t>
            </a:r>
            <a:r>
              <a:rPr lang="en-US" altLang="zh-TW" sz="24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length = *(q+1)-*(q+0): %d\n</a:t>
            </a:r>
            <a:r>
              <a:rPr lang="en-US" altLang="zh-TW" sz="2400" b="1" dirty="0"/>
              <a:t>", *(q+</a:t>
            </a:r>
            <a:r>
              <a:rPr lang="en-US" altLang="zh-TW" sz="2400" b="1" dirty="0">
                <a:solidFill>
                  <a:srgbClr val="FFC000"/>
                </a:solidFill>
              </a:rPr>
              <a:t>1</a:t>
            </a:r>
            <a:r>
              <a:rPr lang="en-US" altLang="zh-TW" sz="2400" b="1" dirty="0"/>
              <a:t>)-*(q+</a:t>
            </a:r>
            <a:r>
              <a:rPr lang="en-US" altLang="zh-TW" sz="2400" b="1" dirty="0">
                <a:solidFill>
                  <a:srgbClr val="FFC000"/>
                </a:solidFill>
              </a:rPr>
              <a:t>0</a:t>
            </a:r>
            <a:r>
              <a:rPr lang="en-US" altLang="zh-TW" sz="2400" b="1" dirty="0"/>
              <a:t>));</a:t>
            </a:r>
          </a:p>
          <a:p>
            <a:pPr marL="0" indent="0">
              <a:buNone/>
            </a:pPr>
            <a:r>
              <a:rPr lang="en-US" altLang="zh-TW" sz="2400" b="1" dirty="0"/>
              <a:t>}</a:t>
            </a: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999B1055-96D3-4295-9BFD-799AEBFC1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543390"/>
              </p:ext>
            </p:extLst>
          </p:nvPr>
        </p:nvGraphicFramePr>
        <p:xfrm>
          <a:off x="8698345" y="2989178"/>
          <a:ext cx="2644776" cy="64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194">
                  <a:extLst>
                    <a:ext uri="{9D8B030D-6E8A-4147-A177-3AD203B41FA5}">
                      <a16:colId xmlns:a16="http://schemas.microsoft.com/office/drawing/2014/main" val="1968084197"/>
                    </a:ext>
                  </a:extLst>
                </a:gridCol>
                <a:gridCol w="661194">
                  <a:extLst>
                    <a:ext uri="{9D8B030D-6E8A-4147-A177-3AD203B41FA5}">
                      <a16:colId xmlns:a16="http://schemas.microsoft.com/office/drawing/2014/main" val="3325576030"/>
                    </a:ext>
                  </a:extLst>
                </a:gridCol>
                <a:gridCol w="661194">
                  <a:extLst>
                    <a:ext uri="{9D8B030D-6E8A-4147-A177-3AD203B41FA5}">
                      <a16:colId xmlns:a16="http://schemas.microsoft.com/office/drawing/2014/main" val="2177912490"/>
                    </a:ext>
                  </a:extLst>
                </a:gridCol>
                <a:gridCol w="661194">
                  <a:extLst>
                    <a:ext uri="{9D8B030D-6E8A-4147-A177-3AD203B41FA5}">
                      <a16:colId xmlns:a16="http://schemas.microsoft.com/office/drawing/2014/main" val="3044880035"/>
                    </a:ext>
                  </a:extLst>
                </a:gridCol>
              </a:tblGrid>
              <a:tr h="6424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10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20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30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40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740909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E5584B12-ED2B-4AE4-BC45-8B4B9A1DCC09}"/>
              </a:ext>
            </a:extLst>
          </p:cNvPr>
          <p:cNvSpPr/>
          <p:nvPr/>
        </p:nvSpPr>
        <p:spPr>
          <a:xfrm>
            <a:off x="8610600" y="2889657"/>
            <a:ext cx="2828925" cy="82509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A65DC6E-0025-464F-8D75-EEB778571B39}"/>
              </a:ext>
            </a:extLst>
          </p:cNvPr>
          <p:cNvSpPr txBox="1"/>
          <p:nvPr/>
        </p:nvSpPr>
        <p:spPr>
          <a:xfrm>
            <a:off x="8015500" y="2080592"/>
            <a:ext cx="115929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&amp;</a:t>
            </a:r>
            <a:r>
              <a:rPr lang="en-US" altLang="zh-TW" sz="2000" b="1" dirty="0" err="1"/>
              <a:t>arr</a:t>
            </a:r>
            <a:r>
              <a:rPr lang="en-US" altLang="zh-TW" sz="2000" b="1" dirty="0"/>
              <a:t> = q</a:t>
            </a:r>
            <a:endParaRPr lang="zh-TW" altLang="en-US" sz="2000" b="1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73FEF69-B903-49B4-9022-662CE29B72F0}"/>
              </a:ext>
            </a:extLst>
          </p:cNvPr>
          <p:cNvCxnSpPr/>
          <p:nvPr/>
        </p:nvCxnSpPr>
        <p:spPr>
          <a:xfrm>
            <a:off x="8610600" y="2505075"/>
            <a:ext cx="0" cy="24104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6F7607C-AAE4-49D5-8932-9FF8298C8D87}"/>
              </a:ext>
            </a:extLst>
          </p:cNvPr>
          <p:cNvSpPr txBox="1"/>
          <p:nvPr/>
        </p:nvSpPr>
        <p:spPr>
          <a:xfrm>
            <a:off x="10262179" y="2080531"/>
            <a:ext cx="174278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&amp;arr+1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=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q+1</a:t>
            </a:r>
            <a:endParaRPr lang="zh-TW" altLang="en-US" sz="2000" b="1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48D17A0-2849-4D60-BDD9-F635A044F642}"/>
              </a:ext>
            </a:extLst>
          </p:cNvPr>
          <p:cNvCxnSpPr/>
          <p:nvPr/>
        </p:nvCxnSpPr>
        <p:spPr>
          <a:xfrm>
            <a:off x="11431844" y="2505075"/>
            <a:ext cx="0" cy="24104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68176F3-9908-49C8-AC2E-B9E782AD87E6}"/>
              </a:ext>
            </a:extLst>
          </p:cNvPr>
          <p:cNvSpPr txBox="1"/>
          <p:nvPr/>
        </p:nvSpPr>
        <p:spPr>
          <a:xfrm>
            <a:off x="7239593" y="911035"/>
            <a:ext cx="4708340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*</a:t>
            </a:r>
            <a:r>
              <a:rPr lang="en-US" altLang="zh-TW" sz="2000" b="1" dirty="0"/>
              <a:t>(arr+1) = </a:t>
            </a:r>
            <a:r>
              <a:rPr lang="en-US" altLang="zh-TW" sz="2000" b="1" dirty="0" err="1"/>
              <a:t>arr</a:t>
            </a:r>
            <a:r>
              <a:rPr lang="en-US" altLang="zh-TW" sz="2000" b="1" dirty="0"/>
              <a:t>[1] = </a:t>
            </a:r>
            <a:r>
              <a:rPr lang="zh-TW" altLang="en-US" sz="2000" b="1" dirty="0"/>
              <a:t>*</a:t>
            </a:r>
            <a:r>
              <a:rPr lang="en-US" altLang="zh-TW" sz="2000" b="1" dirty="0"/>
              <a:t>(p+1) </a:t>
            </a:r>
          </a:p>
          <a:p>
            <a:r>
              <a:rPr lang="en-US" altLang="zh-TW" sz="2000" b="1" dirty="0"/>
              <a:t>	 = *(*q+1) = *(q[0]+1) = q[0][1]</a:t>
            </a:r>
            <a:endParaRPr lang="zh-TW" altLang="en-US" sz="2000" b="1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8967A66-4C00-4519-AF20-3A1DC68AD291}"/>
              </a:ext>
            </a:extLst>
          </p:cNvPr>
          <p:cNvCxnSpPr>
            <a:cxnSpLocks/>
          </p:cNvCxnSpPr>
          <p:nvPr/>
        </p:nvCxnSpPr>
        <p:spPr>
          <a:xfrm>
            <a:off x="9657817" y="1690687"/>
            <a:ext cx="0" cy="143351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605BE80-72C4-4297-B683-20801E04B33E}"/>
              </a:ext>
            </a:extLst>
          </p:cNvPr>
          <p:cNvSpPr/>
          <p:nvPr/>
        </p:nvSpPr>
        <p:spPr>
          <a:xfrm>
            <a:off x="9266908" y="2795295"/>
            <a:ext cx="829592" cy="1024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DC5EB2D-43D9-4D00-B454-DD1F9636BFF5}"/>
              </a:ext>
            </a:extLst>
          </p:cNvPr>
          <p:cNvCxnSpPr>
            <a:cxnSpLocks/>
          </p:cNvCxnSpPr>
          <p:nvPr/>
        </p:nvCxnSpPr>
        <p:spPr>
          <a:xfrm flipV="1">
            <a:off x="9657817" y="3929063"/>
            <a:ext cx="0" cy="38576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B77973B-0EE6-4A17-8556-B10F728968DF}"/>
              </a:ext>
            </a:extLst>
          </p:cNvPr>
          <p:cNvSpPr txBox="1"/>
          <p:nvPr/>
        </p:nvSpPr>
        <p:spPr>
          <a:xfrm>
            <a:off x="7934428" y="4386591"/>
            <a:ext cx="344677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arr+1 = p+1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= *q+1 = q[0]+1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0878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群組 65">
            <a:extLst>
              <a:ext uri="{FF2B5EF4-FFF2-40B4-BE49-F238E27FC236}">
                <a16:creationId xmlns:a16="http://schemas.microsoft.com/office/drawing/2014/main" id="{69640621-80A7-4FEE-A686-59B85BA77B7B}"/>
              </a:ext>
            </a:extLst>
          </p:cNvPr>
          <p:cNvGrpSpPr/>
          <p:nvPr/>
        </p:nvGrpSpPr>
        <p:grpSpPr>
          <a:xfrm>
            <a:off x="7671171" y="5252370"/>
            <a:ext cx="1720011" cy="862785"/>
            <a:chOff x="7671171" y="5252370"/>
            <a:chExt cx="1720011" cy="862785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38405332-06D4-4D4A-BC5C-3A7BC4731713}"/>
                </a:ext>
              </a:extLst>
            </p:cNvPr>
            <p:cNvGrpSpPr/>
            <p:nvPr/>
          </p:nvGrpSpPr>
          <p:grpSpPr>
            <a:xfrm>
              <a:off x="7714782" y="5252370"/>
              <a:ext cx="1676400" cy="419100"/>
              <a:chOff x="8865822" y="2095886"/>
              <a:chExt cx="1676400" cy="4191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27F1AED-0501-442F-8099-B53216590212}"/>
                  </a:ext>
                </a:extLst>
              </p:cNvPr>
              <p:cNvSpPr/>
              <p:nvPr/>
            </p:nvSpPr>
            <p:spPr>
              <a:xfrm>
                <a:off x="8865822" y="2095886"/>
                <a:ext cx="419100" cy="4191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BF9601A-01BF-4585-94D3-8725DD476849}"/>
                  </a:ext>
                </a:extLst>
              </p:cNvPr>
              <p:cNvSpPr/>
              <p:nvPr/>
            </p:nvSpPr>
            <p:spPr>
              <a:xfrm>
                <a:off x="9284922" y="2095886"/>
                <a:ext cx="419100" cy="4191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8FE064E-292B-492A-BBE5-06E850F4D654}"/>
                  </a:ext>
                </a:extLst>
              </p:cNvPr>
              <p:cNvSpPr/>
              <p:nvPr/>
            </p:nvSpPr>
            <p:spPr>
              <a:xfrm>
                <a:off x="9704022" y="2095886"/>
                <a:ext cx="419100" cy="4191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4D90FC2-6453-4E8E-A481-8AFB0B22375C}"/>
                  </a:ext>
                </a:extLst>
              </p:cNvPr>
              <p:cNvSpPr/>
              <p:nvPr/>
            </p:nvSpPr>
            <p:spPr>
              <a:xfrm>
                <a:off x="10123122" y="2095886"/>
                <a:ext cx="419100" cy="4191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0D51278-9F5E-43A2-8EB4-35280D596BD2}"/>
                </a:ext>
              </a:extLst>
            </p:cNvPr>
            <p:cNvSpPr txBox="1"/>
            <p:nvPr/>
          </p:nvSpPr>
          <p:spPr>
            <a:xfrm>
              <a:off x="7671171" y="574582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err="1"/>
                <a:t>arrOfptr</a:t>
              </a:r>
              <a:endParaRPr lang="zh-TW" altLang="en-US" b="1" dirty="0"/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ptr2arr and </a:t>
            </a:r>
            <a:r>
              <a:rPr lang="en-US" altLang="zh-TW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arrOfptr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302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&lt;summary/&gt;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746274" y="6225733"/>
            <a:ext cx="2302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&lt;/summary&gt;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DF390B-1D37-4ADE-BD37-1372330BD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4772023" cy="1904614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altLang="zh-TW" sz="2400" b="1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zh-TW" sz="2400" b="1" dirty="0">
                <a:latin typeface="+mj-lt"/>
              </a:rPr>
              <a:t> </a:t>
            </a:r>
            <a:r>
              <a:rPr lang="en-US" altLang="zh-TW" sz="2400" b="1" dirty="0" err="1">
                <a:latin typeface="+mj-lt"/>
              </a:rPr>
              <a:t>arr</a:t>
            </a:r>
            <a:r>
              <a:rPr lang="en-US" altLang="zh-TW" sz="2400" b="1" dirty="0">
                <a:latin typeface="+mj-lt"/>
              </a:rPr>
              <a:t>[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</a:rPr>
              <a:t>4</a:t>
            </a:r>
            <a:r>
              <a:rPr lang="en-US" altLang="zh-TW" sz="2400" b="1" dirty="0">
                <a:latin typeface="+mj-lt"/>
              </a:rPr>
              <a:t>] = {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</a:rPr>
              <a:t>11</a:t>
            </a:r>
            <a:r>
              <a:rPr lang="en-US" altLang="zh-TW" sz="2400" b="1" dirty="0">
                <a:latin typeface="+mj-lt"/>
              </a:rPr>
              <a:t>, 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</a:rPr>
              <a:t>22</a:t>
            </a:r>
            <a:r>
              <a:rPr lang="en-US" altLang="zh-TW" sz="2400" b="1" dirty="0">
                <a:latin typeface="+mj-lt"/>
              </a:rPr>
              <a:t>, 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</a:rPr>
              <a:t>33</a:t>
            </a:r>
            <a:r>
              <a:rPr lang="en-US" altLang="zh-TW" sz="2400" b="1" dirty="0">
                <a:latin typeface="+mj-lt"/>
              </a:rPr>
              <a:t>, 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</a:rPr>
              <a:t>44</a:t>
            </a:r>
            <a:r>
              <a:rPr lang="en-US" altLang="zh-TW" sz="2400" b="1" dirty="0">
                <a:latin typeface="+mj-lt"/>
              </a:rPr>
              <a:t>};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TW" sz="2400" b="1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zh-TW" sz="2400" b="1" dirty="0">
                <a:latin typeface="+mj-lt"/>
              </a:rPr>
              <a:t> (*ptr2arr)[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</a:rPr>
              <a:t>4</a:t>
            </a:r>
            <a:r>
              <a:rPr lang="en-US" altLang="zh-TW" sz="2400" b="1" dirty="0">
                <a:latin typeface="+mj-lt"/>
              </a:rPr>
              <a:t>] = &amp;</a:t>
            </a:r>
            <a:r>
              <a:rPr lang="en-US" altLang="zh-TW" sz="2400" b="1" dirty="0" err="1">
                <a:latin typeface="+mj-lt"/>
              </a:rPr>
              <a:t>arr</a:t>
            </a:r>
            <a:r>
              <a:rPr lang="en-US" altLang="zh-TW" sz="2400" b="1" dirty="0">
                <a:latin typeface="+mj-lt"/>
              </a:rPr>
              <a:t>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TW" sz="2400" b="1" dirty="0">
                <a:solidFill>
                  <a:srgbClr val="0000FF"/>
                </a:solidFill>
                <a:latin typeface="+mj-lt"/>
              </a:rPr>
              <a:t>int </a:t>
            </a:r>
            <a:r>
              <a:rPr lang="en-US" altLang="zh-TW" sz="2400" b="1" dirty="0">
                <a:latin typeface="+mj-lt"/>
              </a:rPr>
              <a:t>*</a:t>
            </a:r>
            <a:r>
              <a:rPr lang="en-US" altLang="zh-TW" sz="2400" b="1" dirty="0" err="1">
                <a:latin typeface="+mj-lt"/>
              </a:rPr>
              <a:t>arrOfptr</a:t>
            </a:r>
            <a:r>
              <a:rPr lang="en-US" altLang="zh-TW" sz="2400" b="1" dirty="0">
                <a:latin typeface="+mj-lt"/>
              </a:rPr>
              <a:t>[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</a:rPr>
              <a:t>4</a:t>
            </a:r>
            <a:r>
              <a:rPr lang="en-US" altLang="zh-TW" sz="2400" b="1" dirty="0">
                <a:latin typeface="+mj-lt"/>
              </a:rPr>
              <a:t>];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TW" sz="2400" b="1" dirty="0" err="1">
                <a:latin typeface="+mj-lt"/>
              </a:rPr>
              <a:t>arrOfptr</a:t>
            </a:r>
            <a:r>
              <a:rPr lang="en-US" altLang="zh-TW" sz="2400" b="1" dirty="0">
                <a:latin typeface="+mj-lt"/>
              </a:rPr>
              <a:t>[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</a:rPr>
              <a:t>0</a:t>
            </a:r>
            <a:r>
              <a:rPr lang="en-US" altLang="zh-TW" sz="2400" b="1" dirty="0">
                <a:latin typeface="+mj-lt"/>
              </a:rPr>
              <a:t>] = </a:t>
            </a:r>
            <a:r>
              <a:rPr lang="en-US" altLang="zh-TW" sz="2400" b="1" dirty="0" err="1">
                <a:latin typeface="+mj-lt"/>
              </a:rPr>
              <a:t>arr</a:t>
            </a:r>
            <a:r>
              <a:rPr lang="en-US" altLang="zh-TW" sz="2400" b="1" dirty="0">
                <a:latin typeface="+mj-lt"/>
              </a:rPr>
              <a:t>;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69A76F0-6F2A-4667-AF61-D077DAB5C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01361"/>
              </p:ext>
            </p:extLst>
          </p:nvPr>
        </p:nvGraphicFramePr>
        <p:xfrm>
          <a:off x="6961799" y="3467690"/>
          <a:ext cx="2644776" cy="64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194">
                  <a:extLst>
                    <a:ext uri="{9D8B030D-6E8A-4147-A177-3AD203B41FA5}">
                      <a16:colId xmlns:a16="http://schemas.microsoft.com/office/drawing/2014/main" val="1968084197"/>
                    </a:ext>
                  </a:extLst>
                </a:gridCol>
                <a:gridCol w="661194">
                  <a:extLst>
                    <a:ext uri="{9D8B030D-6E8A-4147-A177-3AD203B41FA5}">
                      <a16:colId xmlns:a16="http://schemas.microsoft.com/office/drawing/2014/main" val="3325576030"/>
                    </a:ext>
                  </a:extLst>
                </a:gridCol>
                <a:gridCol w="661194">
                  <a:extLst>
                    <a:ext uri="{9D8B030D-6E8A-4147-A177-3AD203B41FA5}">
                      <a16:colId xmlns:a16="http://schemas.microsoft.com/office/drawing/2014/main" val="2177912490"/>
                    </a:ext>
                  </a:extLst>
                </a:gridCol>
                <a:gridCol w="661194">
                  <a:extLst>
                    <a:ext uri="{9D8B030D-6E8A-4147-A177-3AD203B41FA5}">
                      <a16:colId xmlns:a16="http://schemas.microsoft.com/office/drawing/2014/main" val="3044880035"/>
                    </a:ext>
                  </a:extLst>
                </a:gridCol>
              </a:tblGrid>
              <a:tr h="6424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11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22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33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44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74090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E8BE9B71-FDFB-4A81-8B84-80CBAB3860EA}"/>
              </a:ext>
            </a:extLst>
          </p:cNvPr>
          <p:cNvSpPr/>
          <p:nvPr/>
        </p:nvSpPr>
        <p:spPr>
          <a:xfrm>
            <a:off x="6869724" y="3376348"/>
            <a:ext cx="2828925" cy="82509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2BFD69EF-1E5C-4B10-9872-E5F1D0E094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87429" y="2791881"/>
            <a:ext cx="92075" cy="997014"/>
          </a:xfrm>
          <a:prstGeom prst="bentConnector3">
            <a:avLst>
              <a:gd name="adj1" fmla="val 477379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38AE5857-0186-4C6B-8704-90E9D57606B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67516" y="4386694"/>
            <a:ext cx="1502728" cy="660107"/>
          </a:xfrm>
          <a:prstGeom prst="bentConnector3">
            <a:avLst>
              <a:gd name="adj1" fmla="val 132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3B5C3A04-F87B-4A02-A474-B23EE6A282A3}"/>
              </a:ext>
            </a:extLst>
          </p:cNvPr>
          <p:cNvGrpSpPr/>
          <p:nvPr/>
        </p:nvGrpSpPr>
        <p:grpSpPr>
          <a:xfrm>
            <a:off x="6961799" y="2582331"/>
            <a:ext cx="1407238" cy="419100"/>
            <a:chOff x="6961799" y="2702027"/>
            <a:chExt cx="1407238" cy="4191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9883178-FA48-4FC1-9743-DFACDE46593C}"/>
                </a:ext>
              </a:extLst>
            </p:cNvPr>
            <p:cNvSpPr/>
            <p:nvPr/>
          </p:nvSpPr>
          <p:spPr>
            <a:xfrm>
              <a:off x="6961799" y="2702027"/>
              <a:ext cx="419100" cy="4191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738B76D4-33D9-48E4-BB21-87CE01065265}"/>
                </a:ext>
              </a:extLst>
            </p:cNvPr>
            <p:cNvSpPr txBox="1"/>
            <p:nvPr/>
          </p:nvSpPr>
          <p:spPr>
            <a:xfrm>
              <a:off x="7440578" y="2726911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ptr2arr</a:t>
              </a:r>
              <a:endParaRPr lang="zh-TW" altLang="en-US" b="1" dirty="0"/>
            </a:p>
          </p:txBody>
        </p:sp>
      </p:grp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7B8D8C5C-667A-4799-BBE9-CDAF68B6C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41646"/>
              </p:ext>
            </p:extLst>
          </p:nvPr>
        </p:nvGraphicFramePr>
        <p:xfrm>
          <a:off x="927568" y="3623571"/>
          <a:ext cx="2958632" cy="2977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382">
                  <a:extLst>
                    <a:ext uri="{9D8B030D-6E8A-4147-A177-3AD203B41FA5}">
                      <a16:colId xmlns:a16="http://schemas.microsoft.com/office/drawing/2014/main" val="1239807628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968554262"/>
                    </a:ext>
                  </a:extLst>
                </a:gridCol>
              </a:tblGrid>
              <a:tr h="42532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Expression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982971"/>
                  </a:ext>
                </a:extLst>
              </a:tr>
              <a:tr h="42532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(1) ptr2arr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int (*)[4]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5138066"/>
                  </a:ext>
                </a:extLst>
              </a:tr>
              <a:tr h="425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(2) ptr2arr+0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int (*)[4]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457371"/>
                  </a:ext>
                </a:extLst>
              </a:tr>
              <a:tr h="425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(3) ptr2arr+1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int (*)[4]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32937"/>
                  </a:ext>
                </a:extLst>
              </a:tr>
              <a:tr h="425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(4) ptr2arr[0]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int [4]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140591"/>
                  </a:ext>
                </a:extLst>
              </a:tr>
              <a:tr h="425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(5) ptr2arr[0]+2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int 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569582"/>
                  </a:ext>
                </a:extLst>
              </a:tr>
              <a:tr h="425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(6) ptr2arr[0][2]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71292"/>
                  </a:ext>
                </a:extLst>
              </a:tr>
            </a:tbl>
          </a:graphicData>
        </a:graphic>
      </p:graphicFrame>
      <p:sp>
        <p:nvSpPr>
          <p:cNvPr id="27" name="文字方塊 26">
            <a:extLst>
              <a:ext uri="{FF2B5EF4-FFF2-40B4-BE49-F238E27FC236}">
                <a16:creationId xmlns:a16="http://schemas.microsoft.com/office/drawing/2014/main" id="{F4C61CD7-BAF6-4FF1-8748-A6B16906A4B3}"/>
              </a:ext>
            </a:extLst>
          </p:cNvPr>
          <p:cNvSpPr txBox="1"/>
          <p:nvPr/>
        </p:nvSpPr>
        <p:spPr>
          <a:xfrm>
            <a:off x="4572929" y="44767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(1) &amp; (2)</a:t>
            </a:r>
            <a:endParaRPr lang="zh-TW" altLang="en-US" b="1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7169F719-7BD5-4019-B646-97C47C5B1A79}"/>
              </a:ext>
            </a:extLst>
          </p:cNvPr>
          <p:cNvSpPr/>
          <p:nvPr/>
        </p:nvSpPr>
        <p:spPr>
          <a:xfrm>
            <a:off x="6753876" y="4092976"/>
            <a:ext cx="216932" cy="216932"/>
          </a:xfrm>
          <a:prstGeom prst="ellipse">
            <a:avLst/>
          </a:prstGeom>
          <a:solidFill>
            <a:srgbClr val="FFC00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FA7617F1-CA18-4A29-8D9D-E3F92506C6B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616805" y="4367058"/>
            <a:ext cx="1245537" cy="294358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BB1CD9F-BD87-4837-B7CA-2A576C508D09}"/>
              </a:ext>
            </a:extLst>
          </p:cNvPr>
          <p:cNvSpPr txBox="1"/>
          <p:nvPr/>
        </p:nvSpPr>
        <p:spPr>
          <a:xfrm>
            <a:off x="10709945" y="355312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(3)</a:t>
            </a:r>
            <a:endParaRPr lang="zh-TW" altLang="en-US" b="1" dirty="0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9379443-2252-406D-8E25-ADAA83785D5C}"/>
              </a:ext>
            </a:extLst>
          </p:cNvPr>
          <p:cNvSpPr/>
          <p:nvPr/>
        </p:nvSpPr>
        <p:spPr>
          <a:xfrm>
            <a:off x="9578229" y="4068630"/>
            <a:ext cx="216932" cy="216932"/>
          </a:xfrm>
          <a:prstGeom prst="ellipse">
            <a:avLst/>
          </a:prstGeom>
          <a:solidFill>
            <a:srgbClr val="FFC00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B0D29590-202D-46D8-8965-CBE8EF6C5FBB}"/>
              </a:ext>
            </a:extLst>
          </p:cNvPr>
          <p:cNvCxnSpPr>
            <a:cxnSpLocks/>
          </p:cNvCxnSpPr>
          <p:nvPr/>
        </p:nvCxnSpPr>
        <p:spPr>
          <a:xfrm rot="5400000">
            <a:off x="10264032" y="3497786"/>
            <a:ext cx="258064" cy="1100556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3EE4968-47F2-4141-ACEB-F41BFFB0CE58}"/>
              </a:ext>
            </a:extLst>
          </p:cNvPr>
          <p:cNvSpPr txBox="1"/>
          <p:nvPr/>
        </p:nvSpPr>
        <p:spPr>
          <a:xfrm>
            <a:off x="10460808" y="296064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(4)</a:t>
            </a:r>
            <a:endParaRPr lang="zh-TW" altLang="en-US" b="1" dirty="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C78705E9-A04F-441F-AFDA-120F72BCD966}"/>
              </a:ext>
            </a:extLst>
          </p:cNvPr>
          <p:cNvSpPr/>
          <p:nvPr/>
        </p:nvSpPr>
        <p:spPr>
          <a:xfrm flipV="1">
            <a:off x="7236585" y="3525708"/>
            <a:ext cx="101293" cy="101293"/>
          </a:xfrm>
          <a:prstGeom prst="ellipse">
            <a:avLst/>
          </a:prstGeom>
          <a:solidFill>
            <a:srgbClr val="FFFF0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5775FE29-3545-4419-9864-A7F1DCB54C6B}"/>
              </a:ext>
            </a:extLst>
          </p:cNvPr>
          <p:cNvSpPr/>
          <p:nvPr/>
        </p:nvSpPr>
        <p:spPr>
          <a:xfrm flipV="1">
            <a:off x="7898286" y="3523624"/>
            <a:ext cx="101293" cy="101293"/>
          </a:xfrm>
          <a:prstGeom prst="ellipse">
            <a:avLst/>
          </a:prstGeom>
          <a:solidFill>
            <a:srgbClr val="FFFF0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689DC339-993C-48D9-AA65-DA2C925C664E}"/>
              </a:ext>
            </a:extLst>
          </p:cNvPr>
          <p:cNvSpPr/>
          <p:nvPr/>
        </p:nvSpPr>
        <p:spPr>
          <a:xfrm flipV="1">
            <a:off x="8550529" y="3523624"/>
            <a:ext cx="101293" cy="101293"/>
          </a:xfrm>
          <a:prstGeom prst="ellipse">
            <a:avLst/>
          </a:prstGeom>
          <a:solidFill>
            <a:srgbClr val="FFFF0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4806A50D-0664-40EB-A4D8-306E04F81845}"/>
              </a:ext>
            </a:extLst>
          </p:cNvPr>
          <p:cNvSpPr/>
          <p:nvPr/>
        </p:nvSpPr>
        <p:spPr>
          <a:xfrm flipV="1">
            <a:off x="9212230" y="3521540"/>
            <a:ext cx="101293" cy="101293"/>
          </a:xfrm>
          <a:prstGeom prst="ellipse">
            <a:avLst/>
          </a:prstGeom>
          <a:solidFill>
            <a:srgbClr val="FFFF0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BA9F7F8F-6433-4A16-B1B9-26D0935CA8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10856" y="1725856"/>
            <a:ext cx="319433" cy="3166681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44CE9A26-494C-46B5-BBBD-95251B6C8D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40665" y="2055665"/>
            <a:ext cx="321517" cy="2504980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C68475E7-A319-4A15-BFA5-BD83D9D5A58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366786" y="2381786"/>
            <a:ext cx="321517" cy="1852737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91FBC051-0A9E-439E-B0DB-32B8B27AAF9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96595" y="2711595"/>
            <a:ext cx="323601" cy="1191036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B8D47DE-361D-4A4F-BEF2-100B5D1038E2}"/>
              </a:ext>
            </a:extLst>
          </p:cNvPr>
          <p:cNvSpPr txBox="1"/>
          <p:nvPr/>
        </p:nvSpPr>
        <p:spPr>
          <a:xfrm>
            <a:off x="8651822" y="443203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(5)</a:t>
            </a:r>
            <a:endParaRPr lang="zh-TW" altLang="en-US" b="1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2335D441-C004-449A-865F-156BC2CDB104}"/>
              </a:ext>
            </a:extLst>
          </p:cNvPr>
          <p:cNvSpPr/>
          <p:nvPr/>
        </p:nvSpPr>
        <p:spPr>
          <a:xfrm>
            <a:off x="8334680" y="3927800"/>
            <a:ext cx="132188" cy="132188"/>
          </a:xfrm>
          <a:prstGeom prst="ellipse">
            <a:avLst/>
          </a:prstGeom>
          <a:solidFill>
            <a:srgbClr val="FFC00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FCAB0DF3-D1FC-4E30-ABC3-0DA541F78B49}"/>
              </a:ext>
            </a:extLst>
          </p:cNvPr>
          <p:cNvCxnSpPr>
            <a:cxnSpLocks/>
          </p:cNvCxnSpPr>
          <p:nvPr/>
        </p:nvCxnSpPr>
        <p:spPr>
          <a:xfrm rot="10800000">
            <a:off x="8390832" y="4083803"/>
            <a:ext cx="287060" cy="529173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885C9FE-E521-4013-A93E-5E1AF272A44B}"/>
              </a:ext>
            </a:extLst>
          </p:cNvPr>
          <p:cNvSpPr txBox="1"/>
          <p:nvPr/>
        </p:nvSpPr>
        <p:spPr>
          <a:xfrm>
            <a:off x="9394160" y="209333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(6)</a:t>
            </a:r>
            <a:endParaRPr lang="zh-TW" altLang="en-US" b="1" dirty="0"/>
          </a:p>
        </p:txBody>
      </p: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8566D646-8772-4B76-97EC-8EF24760C675}"/>
              </a:ext>
            </a:extLst>
          </p:cNvPr>
          <p:cNvCxnSpPr>
            <a:cxnSpLocks/>
            <a:stCxn id="62" idx="1"/>
          </p:cNvCxnSpPr>
          <p:nvPr/>
        </p:nvCxnSpPr>
        <p:spPr>
          <a:xfrm rot="10800000" flipV="1">
            <a:off x="8601176" y="2277998"/>
            <a:ext cx="792984" cy="1190761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195C8C0B-9981-4F44-986C-38A47AD6B350}"/>
              </a:ext>
            </a:extLst>
          </p:cNvPr>
          <p:cNvSpPr/>
          <p:nvPr/>
        </p:nvSpPr>
        <p:spPr>
          <a:xfrm>
            <a:off x="8278618" y="3471157"/>
            <a:ext cx="679770" cy="61264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/>
              <a:t>33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4873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31" grpId="0"/>
      <p:bldP spid="33" grpId="0" animBg="1"/>
      <p:bldP spid="37" grpId="0"/>
      <p:bldP spid="38" grpId="0" animBg="1"/>
      <p:bldP spid="39" grpId="0" animBg="1"/>
      <p:bldP spid="40" grpId="0" animBg="1"/>
      <p:bldP spid="40" grpId="1" animBg="1"/>
      <p:bldP spid="41" grpId="0" animBg="1"/>
      <p:bldP spid="52" grpId="0"/>
      <p:bldP spid="59" grpId="0" animBg="1"/>
      <p:bldP spid="62" grpId="0"/>
      <p:bldP spid="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38405332-06D4-4D4A-BC5C-3A7BC4731713}"/>
              </a:ext>
            </a:extLst>
          </p:cNvPr>
          <p:cNvGrpSpPr/>
          <p:nvPr/>
        </p:nvGrpSpPr>
        <p:grpSpPr>
          <a:xfrm>
            <a:off x="7714782" y="5252370"/>
            <a:ext cx="1676400" cy="419100"/>
            <a:chOff x="8865822" y="2095886"/>
            <a:chExt cx="1676400" cy="4191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27F1AED-0501-442F-8099-B53216590212}"/>
                </a:ext>
              </a:extLst>
            </p:cNvPr>
            <p:cNvSpPr/>
            <p:nvPr/>
          </p:nvSpPr>
          <p:spPr>
            <a:xfrm>
              <a:off x="8865822" y="2095886"/>
              <a:ext cx="419100" cy="4191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BF9601A-01BF-4585-94D3-8725DD476849}"/>
                </a:ext>
              </a:extLst>
            </p:cNvPr>
            <p:cNvSpPr/>
            <p:nvPr/>
          </p:nvSpPr>
          <p:spPr>
            <a:xfrm>
              <a:off x="9284922" y="2095886"/>
              <a:ext cx="419100" cy="4191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8FE064E-292B-492A-BBE5-06E850F4D654}"/>
                </a:ext>
              </a:extLst>
            </p:cNvPr>
            <p:cNvSpPr/>
            <p:nvPr/>
          </p:nvSpPr>
          <p:spPr>
            <a:xfrm>
              <a:off x="9704022" y="2095886"/>
              <a:ext cx="419100" cy="4191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4D90FC2-6453-4E8E-A481-8AFB0B22375C}"/>
                </a:ext>
              </a:extLst>
            </p:cNvPr>
            <p:cNvSpPr/>
            <p:nvPr/>
          </p:nvSpPr>
          <p:spPr>
            <a:xfrm>
              <a:off x="10123122" y="2095886"/>
              <a:ext cx="419100" cy="4191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ptr2arr and </a:t>
            </a:r>
            <a:r>
              <a:rPr lang="en-US" altLang="zh-TW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arrOfptr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302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&lt;summary/&gt;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746274" y="6225733"/>
            <a:ext cx="2302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&lt;/summary&gt;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DF390B-1D37-4ADE-BD37-1372330BD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4772023" cy="1904614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altLang="zh-TW" sz="2400" b="1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zh-TW" sz="2400" b="1" dirty="0">
                <a:latin typeface="+mj-lt"/>
              </a:rPr>
              <a:t> </a:t>
            </a:r>
            <a:r>
              <a:rPr lang="en-US" altLang="zh-TW" sz="2400" b="1" dirty="0" err="1">
                <a:latin typeface="+mj-lt"/>
              </a:rPr>
              <a:t>arr</a:t>
            </a:r>
            <a:r>
              <a:rPr lang="en-US" altLang="zh-TW" sz="2400" b="1" dirty="0">
                <a:latin typeface="+mj-lt"/>
              </a:rPr>
              <a:t>[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</a:rPr>
              <a:t>4</a:t>
            </a:r>
            <a:r>
              <a:rPr lang="en-US" altLang="zh-TW" sz="2400" b="1" dirty="0">
                <a:latin typeface="+mj-lt"/>
              </a:rPr>
              <a:t>] = {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</a:rPr>
              <a:t>11</a:t>
            </a:r>
            <a:r>
              <a:rPr lang="en-US" altLang="zh-TW" sz="2400" b="1" dirty="0">
                <a:latin typeface="+mj-lt"/>
              </a:rPr>
              <a:t>, 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</a:rPr>
              <a:t>22</a:t>
            </a:r>
            <a:r>
              <a:rPr lang="en-US" altLang="zh-TW" sz="2400" b="1" dirty="0">
                <a:latin typeface="+mj-lt"/>
              </a:rPr>
              <a:t>, 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</a:rPr>
              <a:t>33</a:t>
            </a:r>
            <a:r>
              <a:rPr lang="en-US" altLang="zh-TW" sz="2400" b="1" dirty="0">
                <a:latin typeface="+mj-lt"/>
              </a:rPr>
              <a:t>, 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</a:rPr>
              <a:t>44</a:t>
            </a:r>
            <a:r>
              <a:rPr lang="en-US" altLang="zh-TW" sz="2400" b="1" dirty="0">
                <a:latin typeface="+mj-lt"/>
              </a:rPr>
              <a:t>};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TW" sz="2400" b="1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zh-TW" sz="2400" b="1" dirty="0">
                <a:latin typeface="+mj-lt"/>
              </a:rPr>
              <a:t> (*ptr2arr)[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</a:rPr>
              <a:t>4</a:t>
            </a:r>
            <a:r>
              <a:rPr lang="en-US" altLang="zh-TW" sz="2400" b="1" dirty="0">
                <a:latin typeface="+mj-lt"/>
              </a:rPr>
              <a:t>] = &amp;</a:t>
            </a:r>
            <a:r>
              <a:rPr lang="en-US" altLang="zh-TW" sz="2400" b="1" dirty="0" err="1">
                <a:latin typeface="+mj-lt"/>
              </a:rPr>
              <a:t>arr</a:t>
            </a:r>
            <a:r>
              <a:rPr lang="en-US" altLang="zh-TW" sz="2400" b="1" dirty="0">
                <a:latin typeface="+mj-lt"/>
              </a:rPr>
              <a:t>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TW" sz="2400" b="1" dirty="0">
                <a:solidFill>
                  <a:srgbClr val="0000FF"/>
                </a:solidFill>
                <a:latin typeface="+mj-lt"/>
              </a:rPr>
              <a:t>int </a:t>
            </a:r>
            <a:r>
              <a:rPr lang="en-US" altLang="zh-TW" sz="2400" b="1" dirty="0">
                <a:latin typeface="+mj-lt"/>
              </a:rPr>
              <a:t>*</a:t>
            </a:r>
            <a:r>
              <a:rPr lang="en-US" altLang="zh-TW" sz="2400" b="1" dirty="0" err="1">
                <a:latin typeface="+mj-lt"/>
              </a:rPr>
              <a:t>arrOfptr</a:t>
            </a:r>
            <a:r>
              <a:rPr lang="en-US" altLang="zh-TW" sz="2400" b="1" dirty="0">
                <a:latin typeface="+mj-lt"/>
              </a:rPr>
              <a:t>[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</a:rPr>
              <a:t>4</a:t>
            </a:r>
            <a:r>
              <a:rPr lang="en-US" altLang="zh-TW" sz="2400" b="1" dirty="0">
                <a:latin typeface="+mj-lt"/>
              </a:rPr>
              <a:t>];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TW" sz="2400" b="1" dirty="0" err="1">
                <a:latin typeface="+mj-lt"/>
              </a:rPr>
              <a:t>arrOfptr</a:t>
            </a:r>
            <a:r>
              <a:rPr lang="en-US" altLang="zh-TW" sz="2400" b="1" dirty="0">
                <a:latin typeface="+mj-lt"/>
              </a:rPr>
              <a:t>[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</a:rPr>
              <a:t>0</a:t>
            </a:r>
            <a:r>
              <a:rPr lang="en-US" altLang="zh-TW" sz="2400" b="1" dirty="0">
                <a:latin typeface="+mj-lt"/>
              </a:rPr>
              <a:t>] = </a:t>
            </a:r>
            <a:r>
              <a:rPr lang="en-US" altLang="zh-TW" sz="2400" b="1" dirty="0" err="1">
                <a:latin typeface="+mj-lt"/>
              </a:rPr>
              <a:t>arr</a:t>
            </a:r>
            <a:r>
              <a:rPr lang="en-US" altLang="zh-TW" sz="2400" b="1" dirty="0">
                <a:latin typeface="+mj-lt"/>
              </a:rPr>
              <a:t>;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69A76F0-6F2A-4667-AF61-D077DAB5CBB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61799" y="3467690"/>
          <a:ext cx="2644776" cy="64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194">
                  <a:extLst>
                    <a:ext uri="{9D8B030D-6E8A-4147-A177-3AD203B41FA5}">
                      <a16:colId xmlns:a16="http://schemas.microsoft.com/office/drawing/2014/main" val="1968084197"/>
                    </a:ext>
                  </a:extLst>
                </a:gridCol>
                <a:gridCol w="661194">
                  <a:extLst>
                    <a:ext uri="{9D8B030D-6E8A-4147-A177-3AD203B41FA5}">
                      <a16:colId xmlns:a16="http://schemas.microsoft.com/office/drawing/2014/main" val="3325576030"/>
                    </a:ext>
                  </a:extLst>
                </a:gridCol>
                <a:gridCol w="661194">
                  <a:extLst>
                    <a:ext uri="{9D8B030D-6E8A-4147-A177-3AD203B41FA5}">
                      <a16:colId xmlns:a16="http://schemas.microsoft.com/office/drawing/2014/main" val="2177912490"/>
                    </a:ext>
                  </a:extLst>
                </a:gridCol>
                <a:gridCol w="661194">
                  <a:extLst>
                    <a:ext uri="{9D8B030D-6E8A-4147-A177-3AD203B41FA5}">
                      <a16:colId xmlns:a16="http://schemas.microsoft.com/office/drawing/2014/main" val="3044880035"/>
                    </a:ext>
                  </a:extLst>
                </a:gridCol>
              </a:tblGrid>
              <a:tr h="6424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11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22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33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44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74090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E8BE9B71-FDFB-4A81-8B84-80CBAB3860EA}"/>
              </a:ext>
            </a:extLst>
          </p:cNvPr>
          <p:cNvSpPr/>
          <p:nvPr/>
        </p:nvSpPr>
        <p:spPr>
          <a:xfrm>
            <a:off x="6869724" y="3376348"/>
            <a:ext cx="2828925" cy="82509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2BFD69EF-1E5C-4B10-9872-E5F1D0E094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87429" y="2791881"/>
            <a:ext cx="92075" cy="997014"/>
          </a:xfrm>
          <a:prstGeom prst="bentConnector3">
            <a:avLst>
              <a:gd name="adj1" fmla="val 477379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38AE5857-0186-4C6B-8704-90E9D57606B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51670" y="4402540"/>
            <a:ext cx="1496536" cy="622224"/>
          </a:xfrm>
          <a:prstGeom prst="bentConnector3">
            <a:avLst>
              <a:gd name="adj1" fmla="val 1119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3B5C3A04-F87B-4A02-A474-B23EE6A282A3}"/>
              </a:ext>
            </a:extLst>
          </p:cNvPr>
          <p:cNvGrpSpPr/>
          <p:nvPr/>
        </p:nvGrpSpPr>
        <p:grpSpPr>
          <a:xfrm>
            <a:off x="6961799" y="2582331"/>
            <a:ext cx="1407238" cy="419100"/>
            <a:chOff x="6961799" y="2702027"/>
            <a:chExt cx="1407238" cy="4191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9883178-FA48-4FC1-9743-DFACDE46593C}"/>
                </a:ext>
              </a:extLst>
            </p:cNvPr>
            <p:cNvSpPr/>
            <p:nvPr/>
          </p:nvSpPr>
          <p:spPr>
            <a:xfrm>
              <a:off x="6961799" y="2702027"/>
              <a:ext cx="419100" cy="4191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738B76D4-33D9-48E4-BB21-87CE01065265}"/>
                </a:ext>
              </a:extLst>
            </p:cNvPr>
            <p:cNvSpPr txBox="1"/>
            <p:nvPr/>
          </p:nvSpPr>
          <p:spPr>
            <a:xfrm>
              <a:off x="7440578" y="2726911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ptr2arr</a:t>
              </a:r>
              <a:endParaRPr lang="zh-TW" altLang="en-US" b="1" dirty="0"/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0D51278-9F5E-43A2-8EB4-35280D596BD2}"/>
              </a:ext>
            </a:extLst>
          </p:cNvPr>
          <p:cNvSpPr txBox="1"/>
          <p:nvPr/>
        </p:nvSpPr>
        <p:spPr>
          <a:xfrm>
            <a:off x="7671171" y="574582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arrOfptr</a:t>
            </a:r>
            <a:endParaRPr lang="zh-TW" altLang="en-US" b="1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7B8D8C5C-667A-4799-BBE9-CDAF68B6C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281639"/>
              </p:ext>
            </p:extLst>
          </p:nvPr>
        </p:nvGraphicFramePr>
        <p:xfrm>
          <a:off x="927568" y="3623571"/>
          <a:ext cx="3333536" cy="2977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381">
                  <a:extLst>
                    <a:ext uri="{9D8B030D-6E8A-4147-A177-3AD203B41FA5}">
                      <a16:colId xmlns:a16="http://schemas.microsoft.com/office/drawing/2014/main" val="1239807628"/>
                    </a:ext>
                  </a:extLst>
                </a:gridCol>
                <a:gridCol w="1395155">
                  <a:extLst>
                    <a:ext uri="{9D8B030D-6E8A-4147-A177-3AD203B41FA5}">
                      <a16:colId xmlns:a16="http://schemas.microsoft.com/office/drawing/2014/main" val="2968554262"/>
                    </a:ext>
                  </a:extLst>
                </a:gridCol>
              </a:tblGrid>
              <a:tr h="42532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Expression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982971"/>
                  </a:ext>
                </a:extLst>
              </a:tr>
              <a:tr h="425322"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arrOfptr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int *[4]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5138066"/>
                  </a:ext>
                </a:extLst>
              </a:tr>
              <a:tr h="425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(2) arrOfptr+0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int **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457371"/>
                  </a:ext>
                </a:extLst>
              </a:tr>
              <a:tr h="425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(3) arrOfptr+1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int **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32937"/>
                  </a:ext>
                </a:extLst>
              </a:tr>
              <a:tr h="425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(4)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arrOfptr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int 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140591"/>
                  </a:ext>
                </a:extLst>
              </a:tr>
              <a:tr h="425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(5)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arrOfptr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[0]+2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int 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569582"/>
                  </a:ext>
                </a:extLst>
              </a:tr>
              <a:tr h="425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(6)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arrOfptr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[0][2]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71292"/>
                  </a:ext>
                </a:extLst>
              </a:tr>
            </a:tbl>
          </a:graphicData>
        </a:graphic>
      </p:graphicFrame>
      <p:sp>
        <p:nvSpPr>
          <p:cNvPr id="27" name="文字方塊 26">
            <a:extLst>
              <a:ext uri="{FF2B5EF4-FFF2-40B4-BE49-F238E27FC236}">
                <a16:creationId xmlns:a16="http://schemas.microsoft.com/office/drawing/2014/main" id="{F4C61CD7-BAF6-4FF1-8748-A6B16906A4B3}"/>
              </a:ext>
            </a:extLst>
          </p:cNvPr>
          <p:cNvSpPr txBox="1"/>
          <p:nvPr/>
        </p:nvSpPr>
        <p:spPr>
          <a:xfrm>
            <a:off x="9746274" y="527725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(1)</a:t>
            </a:r>
            <a:endParaRPr lang="zh-TW" altLang="en-US" b="1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4BF8C4B-0740-4F98-A150-3EB6B960FFB7}"/>
              </a:ext>
            </a:extLst>
          </p:cNvPr>
          <p:cNvCxnSpPr>
            <a:stCxn id="27" idx="1"/>
          </p:cNvCxnSpPr>
          <p:nvPr/>
        </p:nvCxnSpPr>
        <p:spPr>
          <a:xfrm flipH="1">
            <a:off x="9471988" y="5461920"/>
            <a:ext cx="274286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2848427-FE21-457C-ADEF-0B711B19C8BA}"/>
              </a:ext>
            </a:extLst>
          </p:cNvPr>
          <p:cNvSpPr txBox="1"/>
          <p:nvPr/>
        </p:nvSpPr>
        <p:spPr>
          <a:xfrm>
            <a:off x="7481834" y="447754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(2)</a:t>
            </a:r>
            <a:endParaRPr lang="zh-TW" altLang="en-US" b="1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7358C1C-F30A-4AD0-8EE8-F1835DDB81B1}"/>
              </a:ext>
            </a:extLst>
          </p:cNvPr>
          <p:cNvCxnSpPr>
            <a:cxnSpLocks/>
          </p:cNvCxnSpPr>
          <p:nvPr/>
        </p:nvCxnSpPr>
        <p:spPr>
          <a:xfrm>
            <a:off x="7714782" y="4841616"/>
            <a:ext cx="0" cy="29536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A0D2EEFA-9C52-44AB-9668-9C1152EC774D}"/>
              </a:ext>
            </a:extLst>
          </p:cNvPr>
          <p:cNvSpPr txBox="1"/>
          <p:nvPr/>
        </p:nvSpPr>
        <p:spPr>
          <a:xfrm>
            <a:off x="7913664" y="448558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(3)</a:t>
            </a:r>
            <a:endParaRPr lang="zh-TW" altLang="en-US" b="1" dirty="0"/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4677D82E-6FD7-4648-A128-36B58841D928}"/>
              </a:ext>
            </a:extLst>
          </p:cNvPr>
          <p:cNvCxnSpPr>
            <a:cxnSpLocks/>
          </p:cNvCxnSpPr>
          <p:nvPr/>
        </p:nvCxnSpPr>
        <p:spPr>
          <a:xfrm>
            <a:off x="8132427" y="4841616"/>
            <a:ext cx="0" cy="29536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橢圓 69">
            <a:extLst>
              <a:ext uri="{FF2B5EF4-FFF2-40B4-BE49-F238E27FC236}">
                <a16:creationId xmlns:a16="http://schemas.microsoft.com/office/drawing/2014/main" id="{788AD429-A377-4A72-B860-BF1E77DD4A66}"/>
              </a:ext>
            </a:extLst>
          </p:cNvPr>
          <p:cNvSpPr/>
          <p:nvPr/>
        </p:nvSpPr>
        <p:spPr>
          <a:xfrm>
            <a:off x="8343615" y="3510210"/>
            <a:ext cx="132188" cy="132188"/>
          </a:xfrm>
          <a:prstGeom prst="ellipse">
            <a:avLst/>
          </a:prstGeom>
          <a:solidFill>
            <a:srgbClr val="FFC00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28E55644-62AB-45AF-AF12-9D111B03C83B}"/>
              </a:ext>
            </a:extLst>
          </p:cNvPr>
          <p:cNvCxnSpPr>
            <a:cxnSpLocks/>
          </p:cNvCxnSpPr>
          <p:nvPr/>
        </p:nvCxnSpPr>
        <p:spPr>
          <a:xfrm rot="5400000">
            <a:off x="8761119" y="2595158"/>
            <a:ext cx="508779" cy="1248173"/>
          </a:xfrm>
          <a:prstGeom prst="bentConnector3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C08D926D-7EEE-4F7B-ABB1-57FA82FC830B}"/>
              </a:ext>
            </a:extLst>
          </p:cNvPr>
          <p:cNvSpPr txBox="1"/>
          <p:nvPr/>
        </p:nvSpPr>
        <p:spPr>
          <a:xfrm>
            <a:off x="9406197" y="26141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(5)</a:t>
            </a:r>
            <a:endParaRPr lang="zh-TW" altLang="en-US" b="1" dirty="0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117CDD2A-C1A6-4D9D-8433-9AC9D09C5187}"/>
              </a:ext>
            </a:extLst>
          </p:cNvPr>
          <p:cNvSpPr/>
          <p:nvPr/>
        </p:nvSpPr>
        <p:spPr>
          <a:xfrm>
            <a:off x="7004037" y="3908434"/>
            <a:ext cx="132188" cy="132188"/>
          </a:xfrm>
          <a:prstGeom prst="ellipse">
            <a:avLst/>
          </a:prstGeom>
          <a:solidFill>
            <a:srgbClr val="FFC00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DA1E36C-A1ED-4D31-8E7E-63C64076386C}"/>
              </a:ext>
            </a:extLst>
          </p:cNvPr>
          <p:cNvSpPr/>
          <p:nvPr/>
        </p:nvSpPr>
        <p:spPr>
          <a:xfrm>
            <a:off x="5813298" y="4504102"/>
            <a:ext cx="419100" cy="419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3269B69E-2937-40E0-B55B-177E025518CE}"/>
              </a:ext>
            </a:extLst>
          </p:cNvPr>
          <p:cNvSpPr txBox="1"/>
          <p:nvPr/>
        </p:nvSpPr>
        <p:spPr>
          <a:xfrm>
            <a:off x="5314500" y="452898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(4)</a:t>
            </a:r>
            <a:endParaRPr lang="zh-TW" altLang="en-US" b="1" dirty="0"/>
          </a:p>
        </p:txBody>
      </p: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345D5D37-66E9-40A9-A443-EC331E60968D}"/>
              </a:ext>
            </a:extLst>
          </p:cNvPr>
          <p:cNvCxnSpPr>
            <a:cxnSpLocks/>
          </p:cNvCxnSpPr>
          <p:nvPr/>
        </p:nvCxnSpPr>
        <p:spPr>
          <a:xfrm flipV="1">
            <a:off x="6305550" y="4058910"/>
            <a:ext cx="764581" cy="673030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9C89DBB5-FBFD-4479-8C97-6BA65C8CE707}"/>
              </a:ext>
            </a:extLst>
          </p:cNvPr>
          <p:cNvSpPr/>
          <p:nvPr/>
        </p:nvSpPr>
        <p:spPr>
          <a:xfrm>
            <a:off x="8305795" y="3459651"/>
            <a:ext cx="626345" cy="62847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33</a:t>
            </a:r>
            <a:endParaRPr lang="zh-TW" altLang="en-US" b="1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C76DFC4E-7090-478B-BB6F-ED729A853CBF}"/>
              </a:ext>
            </a:extLst>
          </p:cNvPr>
          <p:cNvSpPr txBox="1"/>
          <p:nvPr/>
        </p:nvSpPr>
        <p:spPr>
          <a:xfrm>
            <a:off x="10400208" y="42065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(6)</a:t>
            </a:r>
            <a:endParaRPr lang="zh-TW" altLang="en-US" b="1" dirty="0"/>
          </a:p>
        </p:txBody>
      </p: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A6C04F0E-CD67-4AEE-994A-40BFE4F67547}"/>
              </a:ext>
            </a:extLst>
          </p:cNvPr>
          <p:cNvCxnSpPr>
            <a:cxnSpLocks/>
            <a:stCxn id="76" idx="1"/>
          </p:cNvCxnSpPr>
          <p:nvPr/>
        </p:nvCxnSpPr>
        <p:spPr>
          <a:xfrm rot="10800000">
            <a:off x="8626896" y="3957416"/>
            <a:ext cx="1773312" cy="433755"/>
          </a:xfrm>
          <a:prstGeom prst="bentConnector3">
            <a:avLst>
              <a:gd name="adj1" fmla="val 100018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82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6" grpId="0"/>
      <p:bldP spid="60" grpId="0"/>
      <p:bldP spid="70" grpId="0" animBg="1"/>
      <p:bldP spid="71" grpId="0"/>
      <p:bldP spid="72" grpId="0" animBg="1"/>
      <p:bldP spid="73" grpId="0" animBg="1"/>
      <p:bldP spid="74" grpId="0"/>
      <p:bldP spid="45" grpId="0" animBg="1"/>
      <p:bldP spid="7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</a:t>
            </a:r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passing into Functions 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9418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&lt;2Darr to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106676" y="6225733"/>
            <a:ext cx="29418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&lt;/2Darr to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DF390B-1D37-4ADE-BD37-1372330BD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7"/>
            <a:ext cx="4017263" cy="370427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zh-TW" altLang="en-US" b="1" dirty="0">
                <a:latin typeface="+mn-ea"/>
              </a:rPr>
              <a:t>在我們目前學到靜態宣告矩陣的情況下，一但我們知道矩陣維度、大小、還有第</a:t>
            </a:r>
            <a:r>
              <a:rPr lang="en-US" altLang="zh-TW" b="1" dirty="0">
                <a:latin typeface="+mn-ea"/>
              </a:rPr>
              <a:t>0</a:t>
            </a:r>
            <a:r>
              <a:rPr lang="zh-TW" altLang="en-US" b="1" dirty="0">
                <a:latin typeface="+mn-ea"/>
              </a:rPr>
              <a:t>個元素的位置，其實我們就可以很容易在其他函數中，找到它並針對它做運算。</a:t>
            </a:r>
            <a:endParaRPr lang="en-US" altLang="zh-TW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49B2C3-C038-4E9A-A58B-44217D9B619A}"/>
              </a:ext>
            </a:extLst>
          </p:cNvPr>
          <p:cNvSpPr/>
          <p:nvPr/>
        </p:nvSpPr>
        <p:spPr>
          <a:xfrm>
            <a:off x="5040284" y="1670640"/>
            <a:ext cx="69646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#include &lt;stdio.h&gt;</a:t>
            </a:r>
          </a:p>
          <a:p>
            <a:r>
              <a:rPr lang="zh-TW" altLang="en-US" b="1" dirty="0">
                <a:solidFill>
                  <a:srgbClr val="0000FF"/>
                </a:solidFill>
              </a:rPr>
              <a:t>void</a:t>
            </a:r>
            <a:r>
              <a:rPr lang="zh-TW" altLang="en-US" b="1" dirty="0"/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print2Darr</a:t>
            </a:r>
            <a:r>
              <a:rPr lang="zh-TW" altLang="en-US" b="1" dirty="0"/>
              <a:t>(</a:t>
            </a:r>
            <a:r>
              <a:rPr lang="zh-TW" altLang="en-US" b="1" dirty="0">
                <a:solidFill>
                  <a:srgbClr val="0000FF"/>
                </a:solidFill>
              </a:rPr>
              <a:t>int </a:t>
            </a:r>
            <a:r>
              <a:rPr lang="zh-TW" altLang="en-US" b="1" dirty="0"/>
              <a:t>(*p)[</a:t>
            </a:r>
            <a:r>
              <a:rPr lang="zh-TW" altLang="en-US" b="1" dirty="0">
                <a:solidFill>
                  <a:srgbClr val="FFC000"/>
                </a:solidFill>
              </a:rPr>
              <a:t>4</a:t>
            </a:r>
            <a:r>
              <a:rPr lang="zh-TW" altLang="en-US" b="1" dirty="0"/>
              <a:t>], </a:t>
            </a:r>
            <a:r>
              <a:rPr lang="zh-TW" altLang="en-US" b="1" dirty="0">
                <a:solidFill>
                  <a:srgbClr val="0000FF"/>
                </a:solidFill>
              </a:rPr>
              <a:t>int </a:t>
            </a:r>
            <a:r>
              <a:rPr lang="zh-TW" altLang="en-US" b="1" dirty="0"/>
              <a:t>row){</a:t>
            </a:r>
          </a:p>
          <a:p>
            <a:r>
              <a:rPr lang="zh-TW" altLang="en-US" b="1" dirty="0"/>
              <a:t>	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int (*p)[4] =&gt; change to other expressions...</a:t>
            </a:r>
          </a:p>
          <a:p>
            <a:r>
              <a:rPr lang="zh-TW" altLang="en-US" b="1" dirty="0"/>
              <a:t>	</a:t>
            </a:r>
            <a:r>
              <a:rPr lang="zh-TW" altLang="en-US" b="1" dirty="0">
                <a:solidFill>
                  <a:srgbClr val="0000FF"/>
                </a:solidFill>
              </a:rPr>
              <a:t>int</a:t>
            </a:r>
            <a:r>
              <a:rPr lang="zh-TW" altLang="en-US" b="1" dirty="0"/>
              <a:t> i, j;</a:t>
            </a:r>
          </a:p>
          <a:p>
            <a:r>
              <a:rPr lang="zh-TW" altLang="en-US" b="1" dirty="0"/>
              <a:t>	</a:t>
            </a:r>
            <a:r>
              <a:rPr lang="zh-TW" altLang="en-US" b="1" dirty="0">
                <a:solidFill>
                  <a:srgbClr val="0000FF"/>
                </a:solidFill>
              </a:rPr>
              <a:t>for</a:t>
            </a:r>
            <a:r>
              <a:rPr lang="zh-TW" altLang="en-US" b="1" dirty="0"/>
              <a:t> (i=</a:t>
            </a:r>
            <a:r>
              <a:rPr lang="zh-TW" altLang="en-US" b="1" dirty="0">
                <a:solidFill>
                  <a:srgbClr val="FFC000"/>
                </a:solidFill>
              </a:rPr>
              <a:t>0</a:t>
            </a:r>
            <a:r>
              <a:rPr lang="zh-TW" altLang="en-US" b="1" dirty="0"/>
              <a:t>;i&lt;row;i++){</a:t>
            </a:r>
          </a:p>
          <a:p>
            <a:r>
              <a:rPr lang="zh-TW" altLang="en-US" b="1" dirty="0"/>
              <a:t>		</a:t>
            </a:r>
            <a:r>
              <a:rPr lang="zh-TW" altLang="en-US" b="1" dirty="0">
                <a:solidFill>
                  <a:srgbClr val="0000FF"/>
                </a:solidFill>
              </a:rPr>
              <a:t>for</a:t>
            </a:r>
            <a:r>
              <a:rPr lang="zh-TW" altLang="en-US" b="1" dirty="0"/>
              <a:t> (j=</a:t>
            </a:r>
            <a:r>
              <a:rPr lang="zh-TW" altLang="en-US" b="1" dirty="0">
                <a:solidFill>
                  <a:srgbClr val="FFC000"/>
                </a:solidFill>
              </a:rPr>
              <a:t>0</a:t>
            </a:r>
            <a:r>
              <a:rPr lang="zh-TW" altLang="en-US" b="1" dirty="0"/>
              <a:t>;j&lt;</a:t>
            </a:r>
            <a:r>
              <a:rPr lang="zh-TW" altLang="en-US" b="1" dirty="0">
                <a:solidFill>
                  <a:srgbClr val="FFC000"/>
                </a:solidFill>
              </a:rPr>
              <a:t>4</a:t>
            </a:r>
            <a:r>
              <a:rPr lang="zh-TW" altLang="en-US" b="1" dirty="0"/>
              <a:t>;j++){</a:t>
            </a:r>
          </a:p>
          <a:p>
            <a:r>
              <a:rPr lang="zh-TW" altLang="en-US" b="1" dirty="0"/>
              <a:t>			</a:t>
            </a:r>
            <a:r>
              <a:rPr lang="zh-TW" altLang="en-US" b="1" dirty="0">
                <a:solidFill>
                  <a:srgbClr val="0000FF"/>
                </a:solidFill>
              </a:rPr>
              <a:t>printf</a:t>
            </a:r>
            <a:r>
              <a:rPr lang="zh-TW" altLang="en-US" b="1" dirty="0"/>
              <a:t>("</a:t>
            </a:r>
            <a:r>
              <a:rPr lang="zh-TW" altLang="en-US" b="1" dirty="0">
                <a:solidFill>
                  <a:srgbClr val="00B050"/>
                </a:solidFill>
              </a:rPr>
              <a:t>%d\t</a:t>
            </a:r>
            <a:r>
              <a:rPr lang="zh-TW" altLang="en-US" b="1" dirty="0"/>
              <a:t>", p[i][j]); 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change here!</a:t>
            </a:r>
          </a:p>
          <a:p>
            <a:r>
              <a:rPr lang="zh-TW" altLang="en-US" b="1" dirty="0"/>
              <a:t>		}</a:t>
            </a:r>
          </a:p>
          <a:p>
            <a:r>
              <a:rPr lang="zh-TW" altLang="en-US" b="1" dirty="0"/>
              <a:t>		</a:t>
            </a:r>
            <a:r>
              <a:rPr lang="zh-TW" altLang="en-US" b="1" dirty="0">
                <a:solidFill>
                  <a:srgbClr val="0000FF"/>
                </a:solidFill>
              </a:rPr>
              <a:t>printf</a:t>
            </a:r>
            <a:r>
              <a:rPr lang="zh-TW" altLang="en-US" b="1" dirty="0"/>
              <a:t>("</a:t>
            </a:r>
            <a:r>
              <a:rPr lang="zh-TW" altLang="en-US" b="1" dirty="0">
                <a:solidFill>
                  <a:srgbClr val="00B050"/>
                </a:solidFill>
              </a:rPr>
              <a:t>\n</a:t>
            </a:r>
            <a:r>
              <a:rPr lang="zh-TW" altLang="en-US" b="1" dirty="0"/>
              <a:t>");</a:t>
            </a:r>
          </a:p>
          <a:p>
            <a:r>
              <a:rPr lang="zh-TW" altLang="en-US" b="1" dirty="0"/>
              <a:t>	}</a:t>
            </a:r>
          </a:p>
          <a:p>
            <a:r>
              <a:rPr lang="zh-TW" altLang="en-US" b="1" dirty="0"/>
              <a:t>}</a:t>
            </a:r>
          </a:p>
          <a:p>
            <a:endParaRPr lang="zh-TW" altLang="en-US" b="1" dirty="0"/>
          </a:p>
          <a:p>
            <a:r>
              <a:rPr lang="zh-TW" altLang="en-US" b="1" dirty="0">
                <a:solidFill>
                  <a:srgbClr val="0000FF"/>
                </a:solidFill>
              </a:rPr>
              <a:t>int </a:t>
            </a:r>
            <a:r>
              <a:rPr lang="zh-TW" altLang="en-US" b="1" dirty="0">
                <a:solidFill>
                  <a:srgbClr val="FF0000"/>
                </a:solidFill>
              </a:rPr>
              <a:t>main</a:t>
            </a:r>
            <a:r>
              <a:rPr lang="zh-TW" altLang="en-US" b="1" dirty="0"/>
              <a:t>(){</a:t>
            </a:r>
          </a:p>
          <a:p>
            <a:r>
              <a:rPr lang="zh-TW" altLang="en-US" b="1" dirty="0"/>
              <a:t>	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/*Ex 7-13: 2D arr passing to func*/</a:t>
            </a:r>
          </a:p>
          <a:p>
            <a:r>
              <a:rPr lang="zh-TW" altLang="en-US" b="1" dirty="0"/>
              <a:t>	</a:t>
            </a:r>
            <a:r>
              <a:rPr lang="zh-TW" altLang="en-US" b="1" dirty="0">
                <a:solidFill>
                  <a:srgbClr val="0000FF"/>
                </a:solidFill>
              </a:rPr>
              <a:t>printf</a:t>
            </a:r>
            <a:r>
              <a:rPr lang="zh-TW" altLang="en-US" b="1" dirty="0"/>
              <a:t>("</a:t>
            </a:r>
            <a:r>
              <a:rPr lang="zh-TW" altLang="en-US" b="1" dirty="0">
                <a:solidFill>
                  <a:srgbClr val="00B050"/>
                </a:solidFill>
              </a:rPr>
              <a:t>Ex 7-13: 2D arr passing to func\n</a:t>
            </a:r>
            <a:r>
              <a:rPr lang="zh-TW" altLang="en-US" b="1" dirty="0"/>
              <a:t>");</a:t>
            </a:r>
          </a:p>
          <a:p>
            <a:r>
              <a:rPr lang="zh-TW" altLang="en-US" b="1" dirty="0"/>
              <a:t>	</a:t>
            </a:r>
            <a:r>
              <a:rPr lang="zh-TW" altLang="en-US" b="1" dirty="0">
                <a:solidFill>
                  <a:srgbClr val="0000FF"/>
                </a:solidFill>
              </a:rPr>
              <a:t>int</a:t>
            </a:r>
            <a:r>
              <a:rPr lang="zh-TW" altLang="en-US" b="1" dirty="0"/>
              <a:t> arr[</a:t>
            </a:r>
            <a:r>
              <a:rPr lang="zh-TW" altLang="en-US" b="1" dirty="0">
                <a:solidFill>
                  <a:srgbClr val="FFC000"/>
                </a:solidFill>
              </a:rPr>
              <a:t>3</a:t>
            </a:r>
            <a:r>
              <a:rPr lang="zh-TW" altLang="en-US" b="1" dirty="0"/>
              <a:t>][</a:t>
            </a:r>
            <a:r>
              <a:rPr lang="zh-TW" altLang="en-US" b="1" dirty="0">
                <a:solidFill>
                  <a:srgbClr val="FFC000"/>
                </a:solidFill>
              </a:rPr>
              <a:t>4</a:t>
            </a:r>
            <a:r>
              <a:rPr lang="zh-TW" altLang="en-US" b="1" dirty="0"/>
              <a:t>] = {{</a:t>
            </a:r>
            <a:r>
              <a:rPr lang="zh-TW" altLang="en-US" b="1" dirty="0">
                <a:solidFill>
                  <a:srgbClr val="FFC000"/>
                </a:solidFill>
              </a:rPr>
              <a:t>1</a:t>
            </a:r>
            <a:r>
              <a:rPr lang="zh-TW" altLang="en-US" b="1" dirty="0"/>
              <a:t>,</a:t>
            </a:r>
            <a:r>
              <a:rPr lang="zh-TW" altLang="en-US" b="1" dirty="0">
                <a:solidFill>
                  <a:srgbClr val="FFC000"/>
                </a:solidFill>
              </a:rPr>
              <a:t>2</a:t>
            </a:r>
            <a:r>
              <a:rPr lang="zh-TW" altLang="en-US" b="1" dirty="0"/>
              <a:t>,</a:t>
            </a:r>
            <a:r>
              <a:rPr lang="zh-TW" altLang="en-US" b="1" dirty="0">
                <a:solidFill>
                  <a:srgbClr val="FFC000"/>
                </a:solidFill>
              </a:rPr>
              <a:t>3</a:t>
            </a:r>
            <a:r>
              <a:rPr lang="zh-TW" altLang="en-US" b="1" dirty="0"/>
              <a:t>,</a:t>
            </a:r>
            <a:r>
              <a:rPr lang="zh-TW" altLang="en-US" b="1" dirty="0">
                <a:solidFill>
                  <a:srgbClr val="FFC000"/>
                </a:solidFill>
              </a:rPr>
              <a:t>4</a:t>
            </a:r>
            <a:r>
              <a:rPr lang="zh-TW" altLang="en-US" b="1" dirty="0"/>
              <a:t>},{</a:t>
            </a:r>
            <a:r>
              <a:rPr lang="zh-TW" altLang="en-US" b="1" dirty="0">
                <a:solidFill>
                  <a:srgbClr val="FFC000"/>
                </a:solidFill>
              </a:rPr>
              <a:t>5</a:t>
            </a:r>
            <a:r>
              <a:rPr lang="zh-TW" altLang="en-US" b="1" dirty="0"/>
              <a:t>,</a:t>
            </a:r>
            <a:r>
              <a:rPr lang="zh-TW" altLang="en-US" b="1" dirty="0">
                <a:solidFill>
                  <a:srgbClr val="FFC000"/>
                </a:solidFill>
              </a:rPr>
              <a:t>6</a:t>
            </a:r>
            <a:r>
              <a:rPr lang="zh-TW" altLang="en-US" b="1" dirty="0"/>
              <a:t>,</a:t>
            </a:r>
            <a:r>
              <a:rPr lang="zh-TW" altLang="en-US" b="1" dirty="0">
                <a:solidFill>
                  <a:srgbClr val="FFC000"/>
                </a:solidFill>
              </a:rPr>
              <a:t>7</a:t>
            </a:r>
            <a:r>
              <a:rPr lang="zh-TW" altLang="en-US" b="1" dirty="0"/>
              <a:t>,</a:t>
            </a:r>
            <a:r>
              <a:rPr lang="zh-TW" altLang="en-US" b="1" dirty="0">
                <a:solidFill>
                  <a:srgbClr val="FFC000"/>
                </a:solidFill>
              </a:rPr>
              <a:t>8</a:t>
            </a:r>
            <a:r>
              <a:rPr lang="zh-TW" altLang="en-US" b="1" dirty="0"/>
              <a:t>},{</a:t>
            </a:r>
            <a:r>
              <a:rPr lang="zh-TW" altLang="en-US" b="1" dirty="0">
                <a:solidFill>
                  <a:srgbClr val="FFC000"/>
                </a:solidFill>
              </a:rPr>
              <a:t>9</a:t>
            </a:r>
            <a:r>
              <a:rPr lang="zh-TW" altLang="en-US" b="1" dirty="0"/>
              <a:t>,</a:t>
            </a:r>
            <a:r>
              <a:rPr lang="zh-TW" altLang="en-US" b="1" dirty="0">
                <a:solidFill>
                  <a:srgbClr val="FFC000"/>
                </a:solidFill>
              </a:rPr>
              <a:t>10</a:t>
            </a:r>
            <a:r>
              <a:rPr lang="zh-TW" altLang="en-US" b="1" dirty="0"/>
              <a:t>,</a:t>
            </a:r>
            <a:r>
              <a:rPr lang="zh-TW" altLang="en-US" b="1" dirty="0">
                <a:solidFill>
                  <a:srgbClr val="FFC000"/>
                </a:solidFill>
              </a:rPr>
              <a:t>11</a:t>
            </a:r>
            <a:r>
              <a:rPr lang="zh-TW" altLang="en-US" b="1" dirty="0"/>
              <a:t>,</a:t>
            </a:r>
            <a:r>
              <a:rPr lang="zh-TW" altLang="en-US" b="1" dirty="0">
                <a:solidFill>
                  <a:srgbClr val="FFC000"/>
                </a:solidFill>
              </a:rPr>
              <a:t>12</a:t>
            </a:r>
            <a:r>
              <a:rPr lang="zh-TW" altLang="en-US" b="1" dirty="0"/>
              <a:t>}};</a:t>
            </a:r>
          </a:p>
          <a:p>
            <a:r>
              <a:rPr lang="zh-TW" altLang="en-US" b="1" dirty="0"/>
              <a:t>	</a:t>
            </a:r>
            <a:r>
              <a:rPr lang="zh-TW" altLang="en-US" b="1" dirty="0">
                <a:solidFill>
                  <a:srgbClr val="0000FF"/>
                </a:solidFill>
              </a:rPr>
              <a:t>print2Darr</a:t>
            </a:r>
            <a:r>
              <a:rPr lang="zh-TW" altLang="en-US" b="1" dirty="0"/>
              <a:t>(arr, </a:t>
            </a:r>
            <a:r>
              <a:rPr lang="zh-TW" altLang="en-US" b="1" dirty="0">
                <a:solidFill>
                  <a:srgbClr val="FFC000"/>
                </a:solidFill>
              </a:rPr>
              <a:t>3</a:t>
            </a:r>
            <a:r>
              <a:rPr lang="zh-TW" altLang="en-US" b="1" dirty="0"/>
              <a:t>);</a:t>
            </a:r>
          </a:p>
          <a:p>
            <a:r>
              <a:rPr lang="zh-TW" altLang="en-US" b="1" dirty="0"/>
              <a:t>}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D700407-B3B7-4181-92DE-EECD1B550C82}"/>
              </a:ext>
            </a:extLst>
          </p:cNvPr>
          <p:cNvSpPr/>
          <p:nvPr/>
        </p:nvSpPr>
        <p:spPr>
          <a:xfrm>
            <a:off x="356616" y="4826601"/>
            <a:ext cx="4498849" cy="1744269"/>
          </a:xfrm>
          <a:prstGeom prst="roundRect">
            <a:avLst>
              <a:gd name="adj" fmla="val 7147"/>
            </a:avLst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Lab</a:t>
            </a:r>
            <a:r>
              <a:rPr lang="zh-TW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7-6:</a:t>
            </a:r>
          </a:p>
          <a:p>
            <a:pPr algn="just">
              <a:spcBef>
                <a:spcPts val="600"/>
              </a:spcBef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嘗試將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 7-13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的兩處修改成其它的表示方式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每處至少寫兩種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，但不會改變其輸出的結果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81229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2021/11/10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作業一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&lt;Assignments/&gt;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085836" y="6225733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&lt;/Assignments&gt;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460270E-B5CB-4DA3-8CB1-61BAD5929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zh-TW" altLang="en-US" b="1" dirty="0"/>
              <a:t>假設我們今天有一個氣象資料，它每小時會有一筆紀錄陽明山測站的氣壓、氣溫、濕度、降雨量資料，如下表所示</a:t>
            </a:r>
            <a:r>
              <a:rPr lang="en-US" altLang="zh-TW" b="1" dirty="0"/>
              <a:t>:</a:t>
            </a: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pPr marL="0" indent="0" algn="just">
              <a:buNone/>
            </a:pPr>
            <a:r>
              <a:rPr lang="zh-TW" altLang="en-US" b="1" dirty="0"/>
              <a:t>請將此資料利用一個函數</a:t>
            </a:r>
            <a:r>
              <a:rPr lang="en-US" altLang="zh-TW" b="1" dirty="0"/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printWeatherInfo</a:t>
            </a:r>
            <a:r>
              <a:rPr lang="en-US" altLang="zh-TW" b="1" dirty="0"/>
              <a:t>(</a:t>
            </a:r>
            <a:r>
              <a:rPr lang="en-US" altLang="zh-TW" b="1" dirty="0">
                <a:solidFill>
                  <a:srgbClr val="0000FF"/>
                </a:solidFill>
              </a:rPr>
              <a:t>double</a:t>
            </a:r>
            <a:r>
              <a:rPr lang="en-US" altLang="zh-TW" b="1" dirty="0"/>
              <a:t> arg1, </a:t>
            </a:r>
            <a:r>
              <a:rPr lang="en-US" altLang="zh-TW" b="1" dirty="0">
                <a:solidFill>
                  <a:srgbClr val="0000FF"/>
                </a:solidFill>
              </a:rPr>
              <a:t>int </a:t>
            </a:r>
            <a:r>
              <a:rPr lang="en-US" altLang="zh-TW" b="1" dirty="0"/>
              <a:t>arg2))</a:t>
            </a:r>
            <a:r>
              <a:rPr lang="zh-TW" altLang="en-US" b="1" dirty="0"/>
              <a:t>將氣象紀錄印出，且</a:t>
            </a:r>
            <a:r>
              <a:rPr lang="en-US" altLang="zh-TW" b="1" dirty="0"/>
              <a:t>arg1</a:t>
            </a:r>
            <a:r>
              <a:rPr lang="zh-TW" altLang="en-US" b="1" dirty="0"/>
              <a:t>以及</a:t>
            </a:r>
            <a:r>
              <a:rPr lang="en-US" altLang="zh-TW" b="1" dirty="0"/>
              <a:t>arg2</a:t>
            </a:r>
            <a:r>
              <a:rPr lang="zh-TW" altLang="en-US" b="1" dirty="0"/>
              <a:t>其中一個必須為指標。</a:t>
            </a:r>
            <a:endParaRPr lang="en-US" altLang="zh-TW" b="1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7080FA1-F575-4003-87E3-823704167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023048"/>
              </p:ext>
            </p:extLst>
          </p:nvPr>
        </p:nvGraphicFramePr>
        <p:xfrm>
          <a:off x="966216" y="2777066"/>
          <a:ext cx="1038758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140">
                  <a:extLst>
                    <a:ext uri="{9D8B030D-6E8A-4147-A177-3AD203B41FA5}">
                      <a16:colId xmlns:a16="http://schemas.microsoft.com/office/drawing/2014/main" val="128927073"/>
                    </a:ext>
                  </a:extLst>
                </a:gridCol>
                <a:gridCol w="949827">
                  <a:extLst>
                    <a:ext uri="{9D8B030D-6E8A-4147-A177-3AD203B41FA5}">
                      <a16:colId xmlns:a16="http://schemas.microsoft.com/office/drawing/2014/main" val="769974926"/>
                    </a:ext>
                  </a:extLst>
                </a:gridCol>
                <a:gridCol w="949827">
                  <a:extLst>
                    <a:ext uri="{9D8B030D-6E8A-4147-A177-3AD203B41FA5}">
                      <a16:colId xmlns:a16="http://schemas.microsoft.com/office/drawing/2014/main" val="3293732808"/>
                    </a:ext>
                  </a:extLst>
                </a:gridCol>
                <a:gridCol w="949827">
                  <a:extLst>
                    <a:ext uri="{9D8B030D-6E8A-4147-A177-3AD203B41FA5}">
                      <a16:colId xmlns:a16="http://schemas.microsoft.com/office/drawing/2014/main" val="314106882"/>
                    </a:ext>
                  </a:extLst>
                </a:gridCol>
                <a:gridCol w="949827">
                  <a:extLst>
                    <a:ext uri="{9D8B030D-6E8A-4147-A177-3AD203B41FA5}">
                      <a16:colId xmlns:a16="http://schemas.microsoft.com/office/drawing/2014/main" val="2286668632"/>
                    </a:ext>
                  </a:extLst>
                </a:gridCol>
                <a:gridCol w="949827">
                  <a:extLst>
                    <a:ext uri="{9D8B030D-6E8A-4147-A177-3AD203B41FA5}">
                      <a16:colId xmlns:a16="http://schemas.microsoft.com/office/drawing/2014/main" val="1049581233"/>
                    </a:ext>
                  </a:extLst>
                </a:gridCol>
                <a:gridCol w="949827">
                  <a:extLst>
                    <a:ext uri="{9D8B030D-6E8A-4147-A177-3AD203B41FA5}">
                      <a16:colId xmlns:a16="http://schemas.microsoft.com/office/drawing/2014/main" val="2873326496"/>
                    </a:ext>
                  </a:extLst>
                </a:gridCol>
                <a:gridCol w="949827">
                  <a:extLst>
                    <a:ext uri="{9D8B030D-6E8A-4147-A177-3AD203B41FA5}">
                      <a16:colId xmlns:a16="http://schemas.microsoft.com/office/drawing/2014/main" val="3782479869"/>
                    </a:ext>
                  </a:extLst>
                </a:gridCol>
                <a:gridCol w="949827">
                  <a:extLst>
                    <a:ext uri="{9D8B030D-6E8A-4147-A177-3AD203B41FA5}">
                      <a16:colId xmlns:a16="http://schemas.microsoft.com/office/drawing/2014/main" val="1236701548"/>
                    </a:ext>
                  </a:extLst>
                </a:gridCol>
                <a:gridCol w="949827">
                  <a:extLst>
                    <a:ext uri="{9D8B030D-6E8A-4147-A177-3AD203B41FA5}">
                      <a16:colId xmlns:a16="http://schemas.microsoft.com/office/drawing/2014/main" val="4205962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94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Pressure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992.1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991.7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992.0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993.0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992.1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992.2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992.3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992.4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992.5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06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Temperature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20.1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20.2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20.3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20.1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20.1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20.2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20.3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20.3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20.4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64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Humidity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70.0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68.2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68.0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64.0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64.3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64.0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60.1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55.1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52.0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63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Rainfall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10.0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5.0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620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181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2021/11/10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作業一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&lt;Assignments/&gt;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085836" y="6225733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&lt;/Assignments&gt;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460270E-B5CB-4DA3-8CB1-61BAD5929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zh-TW" altLang="en-US" b="1" dirty="0"/>
              <a:t>範例解答</a:t>
            </a:r>
            <a:r>
              <a:rPr lang="en-US" altLang="zh-TW" b="1" dirty="0"/>
              <a:t>: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F850BAF-B36C-46FB-B453-3D6C8804C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2687"/>
            <a:ext cx="105822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81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2021/11/10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1484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&lt;Refs/&gt;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10563805" y="6225733"/>
            <a:ext cx="1484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&lt;/Refs&gt;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460270E-B5CB-4DA3-8CB1-61BAD5929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b="1" dirty="0"/>
              <a:t>How to Build an Array of Pointers in C Programming: </a:t>
            </a:r>
            <a:r>
              <a:rPr lang="en-US" altLang="zh-TW" sz="2000" b="1" dirty="0">
                <a:hlinkClick r:id="rId2"/>
              </a:rPr>
              <a:t>https://www.dummies.com/programming/c/how-to-build-an-array-of-pointers-in-c-programming/</a:t>
            </a:r>
            <a:endParaRPr lang="en-US" altLang="zh-TW" sz="2000" b="1" dirty="0"/>
          </a:p>
          <a:p>
            <a:r>
              <a:rPr lang="en-US" altLang="zh-TW" sz="2000" b="1" dirty="0"/>
              <a:t>Array of Pointers in C:</a:t>
            </a:r>
            <a:br>
              <a:rPr lang="en-US" altLang="zh-TW" sz="2000" b="1" dirty="0"/>
            </a:br>
            <a:r>
              <a:rPr lang="en-US" altLang="zh-TW" sz="2000" b="1" dirty="0">
                <a:hlinkClick r:id="rId3"/>
              </a:rPr>
              <a:t>https://overiq.com/c-programming-101/array-of-pointers-in-c/</a:t>
            </a:r>
            <a:endParaRPr lang="en-US" altLang="zh-TW" sz="2000" b="1" dirty="0"/>
          </a:p>
          <a:p>
            <a:r>
              <a:rPr lang="en-US" altLang="zh-TW" sz="2000" b="1" dirty="0"/>
              <a:t>Pointer to an Array in C</a:t>
            </a:r>
            <a:br>
              <a:rPr lang="en-US" altLang="zh-TW" sz="2000" b="1" dirty="0"/>
            </a:br>
            <a:r>
              <a:rPr lang="en-US" altLang="zh-TW" sz="2000" b="1" dirty="0">
                <a:hlinkClick r:id="rId4"/>
              </a:rPr>
              <a:t>https://www.tutorialspoint.com/cprogramming/c_pointer_to_an_array.htm</a:t>
            </a:r>
            <a:endParaRPr lang="en-US" altLang="zh-TW" sz="2000" b="1" dirty="0"/>
          </a:p>
          <a:p>
            <a:r>
              <a:rPr lang="en-US" altLang="zh-TW" sz="2000" b="1" dirty="0"/>
              <a:t>(C) </a:t>
            </a:r>
            <a:r>
              <a:rPr lang="zh-TW" altLang="en-US" sz="2000" b="1" dirty="0"/>
              <a:t>簡單搞懂指標</a:t>
            </a:r>
            <a:r>
              <a:rPr lang="en-US" altLang="zh-TW" sz="2000" b="1" dirty="0"/>
              <a:t>(pointer)</a:t>
            </a:r>
            <a:r>
              <a:rPr lang="zh-TW" altLang="en-US" sz="2000" b="1" dirty="0"/>
              <a:t>、指標陣列</a:t>
            </a:r>
            <a:r>
              <a:rPr lang="en-US" altLang="zh-TW" sz="2000" b="1" dirty="0"/>
              <a:t>(pointers of array, int *foo[]) </a:t>
            </a:r>
            <a:r>
              <a:rPr lang="zh-TW" altLang="en-US" sz="2000" b="1" dirty="0"/>
              <a:t>與指向陣列的指標 </a:t>
            </a:r>
            <a:r>
              <a:rPr lang="en-US" altLang="zh-TW" sz="2000" b="1" dirty="0"/>
              <a:t>(pointer to array, int (*bar)[])</a:t>
            </a:r>
            <a:br>
              <a:rPr lang="en-US" altLang="zh-TW" sz="2000" b="1" dirty="0"/>
            </a:br>
            <a:r>
              <a:rPr lang="en-US" altLang="zh-TW" sz="2000" b="1" dirty="0">
                <a:hlinkClick r:id="rId5"/>
              </a:rPr>
              <a:t>http://hackgrass.blogspot.com/2018/03/c-pointerint-foo-int-bar.html</a:t>
            </a:r>
            <a:endParaRPr lang="en-US" altLang="zh-TW" sz="2000" b="1" dirty="0"/>
          </a:p>
          <a:p>
            <a:r>
              <a:rPr lang="zh-TW" altLang="en-US" sz="2000" b="1" dirty="0"/>
              <a:t>蔣宗哲教授 </a:t>
            </a:r>
            <a:r>
              <a:rPr lang="en-US" altLang="zh-TW" sz="2000" b="1" dirty="0"/>
              <a:t>–</a:t>
            </a:r>
            <a:r>
              <a:rPr lang="zh-TW" altLang="en-US" sz="2000" b="1" dirty="0"/>
              <a:t> 程式設計</a:t>
            </a:r>
            <a:r>
              <a:rPr lang="en-US" altLang="zh-TW" sz="2000" b="1" dirty="0"/>
              <a:t>(</a:t>
            </a:r>
            <a:r>
              <a:rPr lang="zh-TW" altLang="en-US" sz="2000" b="1" dirty="0"/>
              <a:t>一</a:t>
            </a:r>
            <a:r>
              <a:rPr lang="en-US" altLang="zh-TW" sz="2000" b="1" dirty="0"/>
              <a:t>)</a:t>
            </a:r>
            <a:r>
              <a:rPr lang="zh-TW" altLang="en-US" sz="2000" b="1" dirty="0"/>
              <a:t> 講義</a:t>
            </a:r>
            <a:endParaRPr lang="en-US" altLang="zh-TW" sz="2000" b="1" dirty="0"/>
          </a:p>
        </p:txBody>
      </p:sp>
    </p:spTree>
    <p:extLst>
      <p:ext uri="{BB962C8B-B14F-4D97-AF65-F5344CB8AC3E}">
        <p14:creationId xmlns:p14="http://schemas.microsoft.com/office/powerpoint/2010/main" val="178801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2021/11/10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to Pointer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847263" y="6225733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9102D3C-2EF1-41F0-ADEF-FA51319B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298502" cy="2727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en-US" altLang="zh-TW" b="1" dirty="0"/>
              <a:t>Pointer to Pointer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zh-TW" altLang="en-US" b="1" dirty="0"/>
              <a:t>到底有甚麼應用呢</a:t>
            </a:r>
            <a:r>
              <a:rPr lang="en-US" altLang="zh-TW" b="1" dirty="0"/>
              <a:t>?</a:t>
            </a:r>
          </a:p>
          <a:p>
            <a:pPr marL="0" indent="0" algn="just">
              <a:buNone/>
            </a:pPr>
            <a:r>
              <a:rPr lang="zh-TW" altLang="en-US" b="1" dirty="0"/>
              <a:t>如果我們要有一些列出矩陣的屬性資料</a:t>
            </a:r>
            <a:r>
              <a:rPr lang="en-US" altLang="zh-TW" b="1" dirty="0"/>
              <a:t>(e.g., size, max, min, &amp; sum)</a:t>
            </a:r>
            <a:r>
              <a:rPr lang="zh-TW" altLang="en-US" b="1" dirty="0"/>
              <a:t>，我們要如何將這些屬性與這個矩陣做連結</a:t>
            </a:r>
            <a:r>
              <a:rPr lang="en-US" altLang="zh-TW" b="1" dirty="0"/>
              <a:t>?</a:t>
            </a:r>
            <a:r>
              <a:rPr lang="zh-TW" altLang="en-US" b="1" dirty="0"/>
              <a:t> 同時我們又希望可以把找屬性的這件事情，變成一個函數，每次使用時都直接進來呼叫，並得到我們要的結果。</a:t>
            </a:r>
            <a:endParaRPr lang="en-US" altLang="zh-TW" b="1" dirty="0"/>
          </a:p>
          <a:p>
            <a:pPr marL="0" indent="0" algn="just">
              <a:buNone/>
            </a:pPr>
            <a:r>
              <a:rPr lang="zh-TW" altLang="en-US" b="1" dirty="0"/>
              <a:t>這個時候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en-US" altLang="zh-TW" b="1" dirty="0"/>
              <a:t>Pointer to Pointer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」就很好用了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302265-8EAA-4EEF-8074-AB311C6CEF0B}"/>
              </a:ext>
            </a:extLst>
          </p:cNvPr>
          <p:cNvSpPr/>
          <p:nvPr/>
        </p:nvSpPr>
        <p:spPr>
          <a:xfrm>
            <a:off x="3919571" y="5932839"/>
            <a:ext cx="423511" cy="423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76A06B-0F39-411B-B3A3-CB7CFDF29840}"/>
              </a:ext>
            </a:extLst>
          </p:cNvPr>
          <p:cNvSpPr/>
          <p:nvPr/>
        </p:nvSpPr>
        <p:spPr>
          <a:xfrm>
            <a:off x="4343082" y="5932838"/>
            <a:ext cx="423511" cy="423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5D59CA-28EA-4A85-9433-A32C79FE83CD}"/>
              </a:ext>
            </a:extLst>
          </p:cNvPr>
          <p:cNvSpPr/>
          <p:nvPr/>
        </p:nvSpPr>
        <p:spPr>
          <a:xfrm>
            <a:off x="4766593" y="5932838"/>
            <a:ext cx="423511" cy="423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1088845-CEEA-4838-A85B-93EBEF1C1177}"/>
              </a:ext>
            </a:extLst>
          </p:cNvPr>
          <p:cNvSpPr/>
          <p:nvPr/>
        </p:nvSpPr>
        <p:spPr>
          <a:xfrm>
            <a:off x="5190104" y="5932837"/>
            <a:ext cx="423511" cy="423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8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1772C70-0170-4B56-BE0A-DA25A3C98FBA}"/>
              </a:ext>
            </a:extLst>
          </p:cNvPr>
          <p:cNvSpPr/>
          <p:nvPr/>
        </p:nvSpPr>
        <p:spPr>
          <a:xfrm>
            <a:off x="5613615" y="5932838"/>
            <a:ext cx="423511" cy="423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6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A508A8-6B85-4A3D-9EFA-2E238358DE51}"/>
              </a:ext>
            </a:extLst>
          </p:cNvPr>
          <p:cNvSpPr/>
          <p:nvPr/>
        </p:nvSpPr>
        <p:spPr>
          <a:xfrm>
            <a:off x="6037126" y="5932837"/>
            <a:ext cx="423511" cy="423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7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A15AB00-8A33-4FD0-A434-E1FCED6C442D}"/>
              </a:ext>
            </a:extLst>
          </p:cNvPr>
          <p:cNvSpPr txBox="1"/>
          <p:nvPr/>
        </p:nvSpPr>
        <p:spPr>
          <a:xfrm>
            <a:off x="3072549" y="595992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</a:t>
            </a:r>
            <a:r>
              <a:rPr lang="en-US" altLang="zh-TW" b="1" dirty="0" err="1"/>
              <a:t>arr</a:t>
            </a:r>
            <a:endParaRPr lang="zh-TW" alt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E2ABED-FE71-4151-B0A1-5C50145BBDFA}"/>
              </a:ext>
            </a:extLst>
          </p:cNvPr>
          <p:cNvSpPr/>
          <p:nvPr/>
        </p:nvSpPr>
        <p:spPr>
          <a:xfrm>
            <a:off x="3919571" y="5256291"/>
            <a:ext cx="423511" cy="423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88D0F04-D88D-4690-990B-3AE28B9C7EBD}"/>
              </a:ext>
            </a:extLst>
          </p:cNvPr>
          <p:cNvSpPr/>
          <p:nvPr/>
        </p:nvSpPr>
        <p:spPr>
          <a:xfrm>
            <a:off x="5190103" y="5256291"/>
            <a:ext cx="423511" cy="423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68C2AEF-4567-491D-9E56-EC2ED0067348}"/>
              </a:ext>
            </a:extLst>
          </p:cNvPr>
          <p:cNvSpPr/>
          <p:nvPr/>
        </p:nvSpPr>
        <p:spPr>
          <a:xfrm>
            <a:off x="6037125" y="5256291"/>
            <a:ext cx="423511" cy="423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7100A430-9ACC-4E06-8231-FD79AB1D6F21}"/>
              </a:ext>
            </a:extLst>
          </p:cNvPr>
          <p:cNvSpPr/>
          <p:nvPr/>
        </p:nvSpPr>
        <p:spPr>
          <a:xfrm>
            <a:off x="4078388" y="5415107"/>
            <a:ext cx="105877" cy="1058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✽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DC79BD0-5183-4F49-AB72-6A23F39788CD}"/>
              </a:ext>
            </a:extLst>
          </p:cNvPr>
          <p:cNvCxnSpPr>
            <a:cxnSpLocks/>
            <a:stCxn id="23" idx="4"/>
            <a:endCxn id="2" idx="0"/>
          </p:cNvCxnSpPr>
          <p:nvPr/>
        </p:nvCxnSpPr>
        <p:spPr>
          <a:xfrm>
            <a:off x="4131327" y="5520984"/>
            <a:ext cx="0" cy="411855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A48A5A3D-1E74-41D9-98FC-ED75A67F9B4D}"/>
              </a:ext>
            </a:extLst>
          </p:cNvPr>
          <p:cNvSpPr/>
          <p:nvPr/>
        </p:nvSpPr>
        <p:spPr>
          <a:xfrm>
            <a:off x="5348919" y="5407358"/>
            <a:ext cx="105877" cy="1058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✽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BDE66195-6416-46A6-8A62-773E4BCAA925}"/>
              </a:ext>
            </a:extLst>
          </p:cNvPr>
          <p:cNvSpPr/>
          <p:nvPr/>
        </p:nvSpPr>
        <p:spPr>
          <a:xfrm>
            <a:off x="6195941" y="5407357"/>
            <a:ext cx="105877" cy="1058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✽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C44098BC-EFD2-4186-9726-C51F5384A1D1}"/>
              </a:ext>
            </a:extLst>
          </p:cNvPr>
          <p:cNvCxnSpPr>
            <a:stCxn id="29" idx="4"/>
            <a:endCxn id="2" idx="0"/>
          </p:cNvCxnSpPr>
          <p:nvPr/>
        </p:nvCxnSpPr>
        <p:spPr>
          <a:xfrm rot="5400000">
            <a:off x="4556791" y="5087772"/>
            <a:ext cx="419604" cy="1270531"/>
          </a:xfrm>
          <a:prstGeom prst="bentConnector3">
            <a:avLst>
              <a:gd name="adj1" fmla="val 54540"/>
            </a:avLst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861DE7A2-6BC6-435E-84AB-A5E75043EAB7}"/>
              </a:ext>
            </a:extLst>
          </p:cNvPr>
          <p:cNvCxnSpPr>
            <a:stCxn id="30" idx="4"/>
            <a:endCxn id="2" idx="0"/>
          </p:cNvCxnSpPr>
          <p:nvPr/>
        </p:nvCxnSpPr>
        <p:spPr>
          <a:xfrm rot="5400000">
            <a:off x="4980302" y="4664260"/>
            <a:ext cx="419605" cy="2117553"/>
          </a:xfrm>
          <a:prstGeom prst="bentConnector3">
            <a:avLst>
              <a:gd name="adj1" fmla="val 69295"/>
            </a:avLst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16F72C-7821-42FC-B044-DA4A09AD8FB0}"/>
              </a:ext>
            </a:extLst>
          </p:cNvPr>
          <p:cNvSpPr txBox="1"/>
          <p:nvPr/>
        </p:nvSpPr>
        <p:spPr>
          <a:xfrm>
            <a:off x="3820984" y="48572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max</a:t>
            </a:r>
            <a:endParaRPr lang="zh-TW" altLang="en-US" b="1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5738F29-1A79-48A8-8F9B-AB273F3AD9EA}"/>
              </a:ext>
            </a:extLst>
          </p:cNvPr>
          <p:cNvSpPr txBox="1"/>
          <p:nvPr/>
        </p:nvSpPr>
        <p:spPr>
          <a:xfrm>
            <a:off x="5919301" y="48571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sum</a:t>
            </a:r>
            <a:endParaRPr lang="zh-TW" altLang="en-US" b="1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5FB98B3-4511-4B2E-AF2E-4379B5D243CF}"/>
              </a:ext>
            </a:extLst>
          </p:cNvPr>
          <p:cNvSpPr txBox="1"/>
          <p:nvPr/>
        </p:nvSpPr>
        <p:spPr>
          <a:xfrm>
            <a:off x="5104339" y="48586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min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59647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2021/11/10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to Pointer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847263" y="6225733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9102D3C-2EF1-41F0-ADEF-FA51319B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385628" cy="46656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Find max value – return 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微軟正黑體" panose="020B0604030504040204" pitchFamily="34" charset="-120"/>
              </a:rPr>
              <a:t>#include &lt;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微軟正黑體" panose="020B0604030504040204" pitchFamily="34" charset="-120"/>
              </a:rPr>
              <a:t>stdio.h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微軟正黑體" panose="020B0604030504040204" pitchFamily="34" charset="-12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int </a:t>
            </a:r>
            <a:r>
              <a:rPr lang="en-US" altLang="zh-TW" sz="2400" b="1" dirty="0" err="1">
                <a:solidFill>
                  <a:srgbClr val="FF0000"/>
                </a:solidFill>
                <a:latin typeface="+mj-lt"/>
                <a:ea typeface="微軟正黑體" panose="020B0604030504040204" pitchFamily="34" charset="-120"/>
              </a:rPr>
              <a:t>myMax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(</a:t>
            </a:r>
            <a:r>
              <a:rPr lang="en-US" altLang="zh-TW" sz="24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int 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a[],</a:t>
            </a:r>
            <a:r>
              <a:rPr lang="en-US" altLang="zh-TW" sz="24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 int 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s){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	</a:t>
            </a:r>
            <a:r>
              <a:rPr lang="en-US" altLang="zh-TW" sz="24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int 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max = 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  <a:ea typeface="微軟正黑體" panose="020B0604030504040204" pitchFamily="34" charset="-120"/>
              </a:rPr>
              <a:t>0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,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err="1">
                <a:latin typeface="+mj-lt"/>
                <a:ea typeface="微軟正黑體" panose="020B0604030504040204" pitchFamily="34" charset="-120"/>
              </a:rPr>
              <a:t>i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	</a:t>
            </a:r>
            <a:r>
              <a:rPr lang="en-US" altLang="zh-TW" sz="24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for 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(</a:t>
            </a:r>
            <a:r>
              <a:rPr lang="en-US" altLang="zh-TW" sz="2400" b="1" dirty="0" err="1">
                <a:latin typeface="+mj-lt"/>
                <a:ea typeface="微軟正黑體" panose="020B0604030504040204" pitchFamily="34" charset="-120"/>
              </a:rPr>
              <a:t>i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=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  <a:ea typeface="微軟正黑體" panose="020B0604030504040204" pitchFamily="34" charset="-120"/>
              </a:rPr>
              <a:t>0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;i&lt;</a:t>
            </a:r>
            <a:r>
              <a:rPr lang="en-US" altLang="zh-TW" sz="2400" b="1" dirty="0" err="1">
                <a:latin typeface="+mj-lt"/>
                <a:ea typeface="微軟正黑體" panose="020B0604030504040204" pitchFamily="34" charset="-120"/>
              </a:rPr>
              <a:t>s;i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		</a:t>
            </a:r>
            <a:r>
              <a:rPr lang="en-US" altLang="zh-TW" sz="24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if 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(a[</a:t>
            </a:r>
            <a:r>
              <a:rPr lang="en-US" altLang="zh-TW" sz="2400" b="1" dirty="0" err="1">
                <a:latin typeface="+mj-lt"/>
                <a:ea typeface="微軟正黑體" panose="020B0604030504040204" pitchFamily="34" charset="-120"/>
              </a:rPr>
              <a:t>i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]&gt;max){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			max = a[</a:t>
            </a:r>
            <a:r>
              <a:rPr lang="en-US" altLang="zh-TW" sz="2400" b="1" dirty="0" err="1">
                <a:latin typeface="+mj-lt"/>
                <a:ea typeface="微軟正黑體" panose="020B0604030504040204" pitchFamily="34" charset="-120"/>
              </a:rPr>
              <a:t>i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	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	</a:t>
            </a:r>
            <a:r>
              <a:rPr lang="en-US" altLang="zh-TW" sz="24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return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 max;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401B76B-EF9A-4671-B12E-6E99060077E5}"/>
              </a:ext>
            </a:extLst>
          </p:cNvPr>
          <p:cNvSpPr/>
          <p:nvPr/>
        </p:nvSpPr>
        <p:spPr>
          <a:xfrm>
            <a:off x="6096000" y="2084527"/>
            <a:ext cx="59089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int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+mj-lt"/>
                <a:ea typeface="微軟正黑體" panose="020B0604030504040204" pitchFamily="34" charset="-120"/>
              </a:rPr>
              <a:t>main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(){</a:t>
            </a:r>
          </a:p>
          <a:p>
            <a:pPr marL="896938" indent="-896938"/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	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微軟正黑體" panose="020B0604030504040204" pitchFamily="34" charset="-120"/>
              </a:rPr>
              <a:t>/*Ex 7-1: ptr2ptr :: find max in an array*/</a:t>
            </a:r>
          </a:p>
          <a:p>
            <a:pPr marL="896938" indent="-896938"/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	</a:t>
            </a:r>
            <a:r>
              <a:rPr lang="en-US" altLang="zh-TW" sz="2400" b="1" dirty="0" err="1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printf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("</a:t>
            </a:r>
            <a:r>
              <a:rPr lang="en-US" altLang="zh-TW" sz="2400" b="1" dirty="0">
                <a:solidFill>
                  <a:srgbClr val="00B050"/>
                </a:solidFill>
                <a:latin typeface="+mj-lt"/>
                <a:ea typeface="微軟正黑體" panose="020B0604030504040204" pitchFamily="34" charset="-120"/>
              </a:rPr>
              <a:t>Ex 7-1: ptr2ptr :: find max in an array\n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");</a:t>
            </a:r>
          </a:p>
          <a:p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	</a:t>
            </a:r>
            <a:r>
              <a:rPr lang="en-US" altLang="zh-TW" sz="24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int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err="1">
                <a:latin typeface="+mj-lt"/>
                <a:ea typeface="微軟正黑體" panose="020B0604030504040204" pitchFamily="34" charset="-120"/>
              </a:rPr>
              <a:t>arr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[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  <a:ea typeface="微軟正黑體" panose="020B0604030504040204" pitchFamily="34" charset="-120"/>
              </a:rPr>
              <a:t>5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] = {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  <a:ea typeface="微軟正黑體" panose="020B0604030504040204" pitchFamily="34" charset="-120"/>
              </a:rPr>
              <a:t>51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,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  <a:ea typeface="微軟正黑體" panose="020B0604030504040204" pitchFamily="34" charset="-120"/>
              </a:rPr>
              <a:t>41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,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  <a:ea typeface="微軟正黑體" panose="020B0604030504040204" pitchFamily="34" charset="-120"/>
              </a:rPr>
              <a:t>311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,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  <a:ea typeface="微軟正黑體" panose="020B0604030504040204" pitchFamily="34" charset="-120"/>
              </a:rPr>
              <a:t>211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,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  <a:ea typeface="微軟正黑體" panose="020B0604030504040204" pitchFamily="34" charset="-120"/>
              </a:rPr>
              <a:t>110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};</a:t>
            </a:r>
          </a:p>
          <a:p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	</a:t>
            </a:r>
            <a:r>
              <a:rPr lang="en-US" altLang="zh-TW" sz="24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int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 size = 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  <a:ea typeface="微軟正黑體" panose="020B0604030504040204" pitchFamily="34" charset="-120"/>
              </a:rPr>
              <a:t>5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;</a:t>
            </a:r>
          </a:p>
          <a:p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	</a:t>
            </a:r>
            <a:r>
              <a:rPr lang="en-US" altLang="zh-TW" sz="2400" b="1" dirty="0" err="1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printf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("</a:t>
            </a:r>
            <a:r>
              <a:rPr lang="en-US" altLang="zh-TW" sz="2400" b="1" dirty="0">
                <a:solidFill>
                  <a:srgbClr val="00B050"/>
                </a:solidFill>
                <a:latin typeface="+mj-lt"/>
                <a:ea typeface="微軟正黑體" panose="020B0604030504040204" pitchFamily="34" charset="-120"/>
              </a:rPr>
              <a:t>%d\n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",</a:t>
            </a:r>
            <a:r>
              <a:rPr lang="en-US" altLang="zh-TW" sz="2400" b="1" dirty="0" err="1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my</a:t>
            </a:r>
            <a:r>
              <a:rPr lang="en-US" altLang="zh-TW" sz="2400" b="1" dirty="0" err="1">
                <a:solidFill>
                  <a:srgbClr val="0000FF"/>
                </a:solidFill>
                <a:ea typeface="微軟正黑體" panose="020B0604030504040204" pitchFamily="34" charset="-120"/>
              </a:rPr>
              <a:t>Max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(</a:t>
            </a:r>
            <a:r>
              <a:rPr lang="en-US" altLang="zh-TW" sz="2400" b="1" dirty="0" err="1">
                <a:latin typeface="+mj-lt"/>
                <a:ea typeface="微軟正黑體" panose="020B0604030504040204" pitchFamily="34" charset="-120"/>
              </a:rPr>
              <a:t>arr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, size));</a:t>
            </a:r>
          </a:p>
          <a:p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9999AD3-EB9F-439A-841A-46221E7F0C69}"/>
              </a:ext>
            </a:extLst>
          </p:cNvPr>
          <p:cNvSpPr txBox="1"/>
          <p:nvPr/>
        </p:nvSpPr>
        <p:spPr>
          <a:xfrm>
            <a:off x="2673440" y="5656346"/>
            <a:ext cx="6845119" cy="83099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b="1" dirty="0">
                <a:solidFill>
                  <a:srgbClr val="0066FF"/>
                </a:solidFill>
              </a:rPr>
              <a:t>在不會</a:t>
            </a:r>
            <a:r>
              <a:rPr lang="en-US" altLang="zh-TW" sz="2400" b="1" dirty="0">
                <a:solidFill>
                  <a:srgbClr val="0066FF"/>
                </a:solidFill>
              </a:rPr>
              <a:t>pointer</a:t>
            </a:r>
            <a:r>
              <a:rPr lang="zh-TW" altLang="en-US" sz="2400" b="1" dirty="0">
                <a:solidFill>
                  <a:srgbClr val="0066FF"/>
                </a:solidFill>
              </a:rPr>
              <a:t>之前，如果要你尋找一個矩陣的最大值，你的找法應該是會這樣</a:t>
            </a:r>
            <a:r>
              <a:rPr lang="en-US" altLang="zh-TW" sz="2400" b="1" dirty="0">
                <a:solidFill>
                  <a:srgbClr val="0066FF"/>
                </a:solidFill>
              </a:rPr>
              <a:t>!</a:t>
            </a:r>
            <a:endParaRPr lang="zh-TW" altLang="en-US" sz="24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1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2021/11/10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to Pointer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847263" y="6225733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9102D3C-2EF1-41F0-ADEF-FA51319B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385628" cy="46656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Find max value – return a pointer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微軟正黑體" panose="020B0604030504040204" pitchFamily="34" charset="-120"/>
              </a:rPr>
              <a:t>#include &lt;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微軟正黑體" panose="020B0604030504040204" pitchFamily="34" charset="-120"/>
              </a:rPr>
              <a:t>stdio.h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微軟正黑體" panose="020B0604030504040204" pitchFamily="34" charset="-12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int 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*</a:t>
            </a:r>
            <a:r>
              <a:rPr lang="en-US" altLang="zh-TW" sz="2400" b="1" dirty="0" err="1">
                <a:solidFill>
                  <a:srgbClr val="FF0000"/>
                </a:solidFill>
                <a:latin typeface="+mj-lt"/>
                <a:ea typeface="微軟正黑體" panose="020B0604030504040204" pitchFamily="34" charset="-120"/>
              </a:rPr>
              <a:t>my_max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(</a:t>
            </a:r>
            <a:r>
              <a:rPr lang="en-US" altLang="zh-TW" sz="24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int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 a[],</a:t>
            </a:r>
            <a:r>
              <a:rPr lang="en-US" altLang="zh-TW" sz="24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 int 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s){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	</a:t>
            </a:r>
            <a:r>
              <a:rPr lang="en-US" altLang="zh-TW" sz="24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int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 *max = a, </a:t>
            </a:r>
            <a:r>
              <a:rPr lang="en-US" altLang="zh-TW" sz="2400" b="1" dirty="0" err="1">
                <a:latin typeface="+mj-lt"/>
                <a:ea typeface="微軟正黑體" panose="020B0604030504040204" pitchFamily="34" charset="-120"/>
              </a:rPr>
              <a:t>i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	</a:t>
            </a:r>
            <a:r>
              <a:rPr lang="en-US" altLang="zh-TW" sz="24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for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 (</a:t>
            </a:r>
            <a:r>
              <a:rPr lang="en-US" altLang="zh-TW" sz="2400" b="1" dirty="0" err="1">
                <a:latin typeface="+mj-lt"/>
                <a:ea typeface="微軟正黑體" panose="020B0604030504040204" pitchFamily="34" charset="-120"/>
              </a:rPr>
              <a:t>i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=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  <a:ea typeface="微軟正黑體" panose="020B0604030504040204" pitchFamily="34" charset="-120"/>
              </a:rPr>
              <a:t>0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;i&lt;</a:t>
            </a:r>
            <a:r>
              <a:rPr lang="en-US" altLang="zh-TW" sz="2400" b="1" dirty="0" err="1">
                <a:latin typeface="+mj-lt"/>
                <a:ea typeface="微軟正黑體" panose="020B0604030504040204" pitchFamily="34" charset="-120"/>
              </a:rPr>
              <a:t>s;i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		</a:t>
            </a:r>
            <a:r>
              <a:rPr lang="en-US" altLang="zh-TW" sz="24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if 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(a[</a:t>
            </a:r>
            <a:r>
              <a:rPr lang="en-US" altLang="zh-TW" sz="2400" b="1" dirty="0" err="1">
                <a:latin typeface="+mj-lt"/>
                <a:ea typeface="微軟正黑體" panose="020B0604030504040204" pitchFamily="34" charset="-120"/>
              </a:rPr>
              <a:t>i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]&gt;*max){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			max = &amp;a[</a:t>
            </a:r>
            <a:r>
              <a:rPr lang="en-US" altLang="zh-TW" sz="2400" b="1" dirty="0" err="1">
                <a:latin typeface="+mj-lt"/>
                <a:ea typeface="微軟正黑體" panose="020B0604030504040204" pitchFamily="34" charset="-120"/>
              </a:rPr>
              <a:t>i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	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	</a:t>
            </a:r>
            <a:r>
              <a:rPr lang="en-US" altLang="zh-TW" sz="24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return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 max;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401B76B-EF9A-4671-B12E-6E99060077E5}"/>
              </a:ext>
            </a:extLst>
          </p:cNvPr>
          <p:cNvSpPr/>
          <p:nvPr/>
        </p:nvSpPr>
        <p:spPr>
          <a:xfrm>
            <a:off x="5884653" y="1720840"/>
            <a:ext cx="61638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int </a:t>
            </a:r>
            <a:r>
              <a:rPr lang="en-US" altLang="zh-TW" sz="2400" b="1" dirty="0">
                <a:solidFill>
                  <a:srgbClr val="FF0000"/>
                </a:solidFill>
                <a:latin typeface="+mj-lt"/>
                <a:ea typeface="微軟正黑體" panose="020B0604030504040204" pitchFamily="34" charset="-120"/>
              </a:rPr>
              <a:t>main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(){</a:t>
            </a:r>
          </a:p>
          <a:p>
            <a:pPr marL="896938" indent="-896938"/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	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微軟正黑體" panose="020B0604030504040204" pitchFamily="34" charset="-120"/>
              </a:rPr>
              <a:t>/*Ex 7-2: ptr2ptr :: find max in an array*/</a:t>
            </a:r>
          </a:p>
          <a:p>
            <a:pPr marL="896938" indent="-896938"/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	</a:t>
            </a:r>
            <a:r>
              <a:rPr lang="en-US" altLang="zh-TW" sz="2400" b="1" dirty="0" err="1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printf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("</a:t>
            </a:r>
            <a:r>
              <a:rPr lang="en-US" altLang="zh-TW" sz="2400" b="1" dirty="0">
                <a:solidFill>
                  <a:srgbClr val="00B050"/>
                </a:solidFill>
                <a:latin typeface="+mj-lt"/>
                <a:ea typeface="微軟正黑體" panose="020B0604030504040204" pitchFamily="34" charset="-120"/>
              </a:rPr>
              <a:t>Ex 7-2: ptr2ptr :: find max in an array\n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");</a:t>
            </a:r>
          </a:p>
          <a:p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	</a:t>
            </a:r>
            <a:r>
              <a:rPr lang="en-US" altLang="zh-TW" sz="24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int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err="1">
                <a:latin typeface="+mj-lt"/>
                <a:ea typeface="微軟正黑體" panose="020B0604030504040204" pitchFamily="34" charset="-120"/>
              </a:rPr>
              <a:t>arr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[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  <a:ea typeface="微軟正黑體" panose="020B0604030504040204" pitchFamily="34" charset="-120"/>
              </a:rPr>
              <a:t>5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] = {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  <a:ea typeface="微軟正黑體" panose="020B0604030504040204" pitchFamily="34" charset="-120"/>
              </a:rPr>
              <a:t>51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,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  <a:ea typeface="微軟正黑體" panose="020B0604030504040204" pitchFamily="34" charset="-120"/>
              </a:rPr>
              <a:t>41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,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  <a:ea typeface="微軟正黑體" panose="020B0604030504040204" pitchFamily="34" charset="-120"/>
              </a:rPr>
              <a:t>311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,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  <a:ea typeface="微軟正黑體" panose="020B0604030504040204" pitchFamily="34" charset="-120"/>
              </a:rPr>
              <a:t>211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,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  <a:ea typeface="微軟正黑體" panose="020B0604030504040204" pitchFamily="34" charset="-120"/>
              </a:rPr>
              <a:t>110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};</a:t>
            </a:r>
          </a:p>
          <a:p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	</a:t>
            </a:r>
            <a:r>
              <a:rPr lang="en-US" altLang="zh-TW" sz="24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int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 size = </a:t>
            </a:r>
            <a:r>
              <a:rPr lang="en-US" altLang="zh-TW" sz="2400" b="1" dirty="0">
                <a:solidFill>
                  <a:srgbClr val="FFC000"/>
                </a:solidFill>
                <a:latin typeface="+mj-lt"/>
                <a:ea typeface="微軟正黑體" panose="020B0604030504040204" pitchFamily="34" charset="-120"/>
              </a:rPr>
              <a:t>5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;</a:t>
            </a:r>
          </a:p>
          <a:p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	</a:t>
            </a:r>
            <a:r>
              <a:rPr lang="en-US" altLang="zh-TW" sz="2400" b="1" dirty="0" err="1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printf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("</a:t>
            </a:r>
            <a:r>
              <a:rPr lang="en-US" altLang="zh-TW" sz="2400" b="1" dirty="0">
                <a:solidFill>
                  <a:srgbClr val="00B050"/>
                </a:solidFill>
                <a:latin typeface="+mj-lt"/>
                <a:ea typeface="微軟正黑體" panose="020B0604030504040204" pitchFamily="34" charset="-120"/>
              </a:rPr>
              <a:t>%d\n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",*</a:t>
            </a:r>
            <a:r>
              <a:rPr lang="en-US" altLang="zh-TW" sz="2400" b="1" dirty="0" err="1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my_max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(</a:t>
            </a:r>
            <a:r>
              <a:rPr lang="en-US" altLang="zh-TW" sz="2400" b="1" dirty="0" err="1">
                <a:latin typeface="+mj-lt"/>
                <a:ea typeface="微軟正黑體" panose="020B0604030504040204" pitchFamily="34" charset="-120"/>
              </a:rPr>
              <a:t>arr,size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));</a:t>
            </a:r>
          </a:p>
          <a:p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9999AD3-EB9F-439A-841A-46221E7F0C69}"/>
              </a:ext>
            </a:extLst>
          </p:cNvPr>
          <p:cNvSpPr txBox="1"/>
          <p:nvPr/>
        </p:nvSpPr>
        <p:spPr>
          <a:xfrm>
            <a:off x="2948439" y="5923399"/>
            <a:ext cx="6295121" cy="4616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b="1" dirty="0">
                <a:solidFill>
                  <a:srgbClr val="0066FF"/>
                </a:solidFill>
              </a:rPr>
              <a:t>學過</a:t>
            </a:r>
            <a:r>
              <a:rPr lang="en-US" altLang="zh-TW" sz="2400" b="1" dirty="0">
                <a:solidFill>
                  <a:srgbClr val="0066FF"/>
                </a:solidFill>
              </a:rPr>
              <a:t>pointer</a:t>
            </a:r>
            <a:r>
              <a:rPr lang="zh-TW" altLang="en-US" sz="2400" b="1" dirty="0">
                <a:solidFill>
                  <a:srgbClr val="0066FF"/>
                </a:solidFill>
              </a:rPr>
              <a:t>之後你可以直接回傳</a:t>
            </a:r>
            <a:r>
              <a:rPr lang="en-US" altLang="zh-TW" sz="2400" b="1" dirty="0">
                <a:solidFill>
                  <a:srgbClr val="0066FF"/>
                </a:solidFill>
              </a:rPr>
              <a:t>pointer</a:t>
            </a:r>
            <a:r>
              <a:rPr lang="zh-TW" altLang="en-US" sz="2400" b="1" dirty="0">
                <a:solidFill>
                  <a:srgbClr val="0066FF"/>
                </a:solidFill>
              </a:rPr>
              <a:t>回來</a:t>
            </a:r>
            <a:r>
              <a:rPr lang="en-US" altLang="zh-TW" sz="2400" b="1" dirty="0">
                <a:solidFill>
                  <a:srgbClr val="0066FF"/>
                </a:solidFill>
              </a:rPr>
              <a:t>!</a:t>
            </a:r>
            <a:endParaRPr lang="zh-TW" altLang="en-US" sz="24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35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2021/11/10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to Pointer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847263" y="6225733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9102D3C-2EF1-41F0-ADEF-FA51319B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510842" cy="46656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Find max value</a:t>
            </a:r>
            <a:r>
              <a:rPr lang="zh-TW" altLang="en-US" sz="2400" b="1" dirty="0"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–</a:t>
            </a:r>
            <a:r>
              <a:rPr lang="zh-TW" altLang="en-US" sz="2400" b="1" dirty="0"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+mj-lt"/>
                <a:ea typeface="微軟正黑體" panose="020B0604030504040204" pitchFamily="34" charset="-120"/>
              </a:rPr>
              <a:t>pointer to pointer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微軟正黑體" panose="020B0604030504040204" pitchFamily="34" charset="-120"/>
              </a:rPr>
              <a:t>#include &lt;</a:t>
            </a:r>
            <a:r>
              <a:rPr lang="en-US" altLang="zh-TW" sz="2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微軟正黑體" panose="020B0604030504040204" pitchFamily="34" charset="-120"/>
              </a:rPr>
              <a:t>stdio.h</a:t>
            </a:r>
            <a:r>
              <a:rPr lang="en-US" altLang="zh-TW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微軟正黑體" panose="020B0604030504040204" pitchFamily="34" charset="-12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void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 sz="2200" b="1" dirty="0" err="1">
                <a:solidFill>
                  <a:srgbClr val="FF0000"/>
                </a:solidFill>
                <a:latin typeface="+mj-lt"/>
                <a:ea typeface="微軟正黑體" panose="020B0604030504040204" pitchFamily="34" charset="-120"/>
              </a:rPr>
              <a:t>my_max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(</a:t>
            </a:r>
            <a:r>
              <a:rPr lang="en-US" altLang="zh-TW" sz="22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int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 a[], </a:t>
            </a:r>
            <a:r>
              <a:rPr lang="en-US" altLang="zh-TW" sz="22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int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 s, </a:t>
            </a:r>
            <a:r>
              <a:rPr lang="en-US" altLang="zh-TW" sz="22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int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 **</a:t>
            </a:r>
            <a:r>
              <a:rPr lang="en-US" altLang="zh-TW" sz="2200" b="1" dirty="0" err="1">
                <a:latin typeface="+mj-lt"/>
                <a:ea typeface="微軟正黑體" panose="020B0604030504040204" pitchFamily="34" charset="-120"/>
              </a:rPr>
              <a:t>ptrmax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	*</a:t>
            </a:r>
            <a:r>
              <a:rPr lang="en-US" altLang="zh-TW" sz="2200" b="1" dirty="0" err="1">
                <a:latin typeface="+mj-lt"/>
                <a:ea typeface="微軟正黑體" panose="020B0604030504040204" pitchFamily="34" charset="-120"/>
              </a:rPr>
              <a:t>ptrmax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 = 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	</a:t>
            </a:r>
            <a:r>
              <a:rPr lang="en-US" altLang="zh-TW" sz="22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int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 sz="2200" b="1" dirty="0" err="1">
                <a:latin typeface="+mj-lt"/>
                <a:ea typeface="微軟正黑體" panose="020B0604030504040204" pitchFamily="34" charset="-120"/>
              </a:rPr>
              <a:t>i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	</a:t>
            </a:r>
            <a:r>
              <a:rPr lang="en-US" altLang="zh-TW" sz="22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for 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(</a:t>
            </a:r>
            <a:r>
              <a:rPr lang="en-US" altLang="zh-TW" sz="2200" b="1" dirty="0" err="1">
                <a:latin typeface="+mj-lt"/>
                <a:ea typeface="微軟正黑體" panose="020B0604030504040204" pitchFamily="34" charset="-120"/>
              </a:rPr>
              <a:t>i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=</a:t>
            </a:r>
            <a:r>
              <a:rPr lang="en-US" altLang="zh-TW" sz="2200" b="1" dirty="0">
                <a:solidFill>
                  <a:srgbClr val="FFC000"/>
                </a:solidFill>
                <a:latin typeface="+mj-lt"/>
                <a:ea typeface="微軟正黑體" panose="020B0604030504040204" pitchFamily="34" charset="-120"/>
              </a:rPr>
              <a:t>0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;i&lt;</a:t>
            </a:r>
            <a:r>
              <a:rPr lang="en-US" altLang="zh-TW" sz="2200" b="1" dirty="0" err="1">
                <a:latin typeface="+mj-lt"/>
                <a:ea typeface="微軟正黑體" panose="020B0604030504040204" pitchFamily="34" charset="-120"/>
              </a:rPr>
              <a:t>s;i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		</a:t>
            </a:r>
            <a:r>
              <a:rPr lang="en-US" altLang="zh-TW" sz="22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if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 (a[</a:t>
            </a:r>
            <a:r>
              <a:rPr lang="en-US" altLang="zh-TW" sz="2200" b="1" dirty="0" err="1">
                <a:latin typeface="+mj-lt"/>
                <a:ea typeface="微軟正黑體" panose="020B0604030504040204" pitchFamily="34" charset="-120"/>
              </a:rPr>
              <a:t>i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]&gt;**</a:t>
            </a:r>
            <a:r>
              <a:rPr lang="en-US" altLang="zh-TW" sz="2200" b="1" dirty="0" err="1">
                <a:latin typeface="+mj-lt"/>
                <a:ea typeface="微軟正黑體" panose="020B0604030504040204" pitchFamily="34" charset="-120"/>
              </a:rPr>
              <a:t>ptrmax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			*</a:t>
            </a:r>
            <a:r>
              <a:rPr lang="en-US" altLang="zh-TW" sz="2200" b="1" dirty="0" err="1">
                <a:latin typeface="+mj-lt"/>
                <a:ea typeface="微軟正黑體" panose="020B0604030504040204" pitchFamily="34" charset="-120"/>
              </a:rPr>
              <a:t>ptrmax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 = &amp;a[</a:t>
            </a:r>
            <a:r>
              <a:rPr lang="en-US" altLang="zh-TW" sz="2200" b="1" dirty="0" err="1">
                <a:latin typeface="+mj-lt"/>
                <a:ea typeface="微軟正黑體" panose="020B0604030504040204" pitchFamily="34" charset="-120"/>
              </a:rPr>
              <a:t>i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	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401B76B-EF9A-4671-B12E-6E99060077E5}"/>
              </a:ext>
            </a:extLst>
          </p:cNvPr>
          <p:cNvSpPr/>
          <p:nvPr/>
        </p:nvSpPr>
        <p:spPr>
          <a:xfrm>
            <a:off x="6349042" y="1719402"/>
            <a:ext cx="576244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int </a:t>
            </a:r>
            <a:r>
              <a:rPr lang="en-US" altLang="zh-TW" sz="2200" b="1" dirty="0">
                <a:solidFill>
                  <a:srgbClr val="FF0000"/>
                </a:solidFill>
                <a:latin typeface="+mj-lt"/>
                <a:ea typeface="微軟正黑體" panose="020B0604030504040204" pitchFamily="34" charset="-120"/>
              </a:rPr>
              <a:t>main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(){</a:t>
            </a:r>
          </a:p>
          <a:p>
            <a:pPr marL="896938" indent="-896938"/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	</a:t>
            </a:r>
            <a:r>
              <a:rPr lang="en-US" altLang="zh-TW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微軟正黑體" panose="020B0604030504040204" pitchFamily="34" charset="-120"/>
              </a:rPr>
              <a:t>/*Ex 7-3: ptr2ptr :: find max in an array*/</a:t>
            </a:r>
          </a:p>
          <a:p>
            <a:pPr marL="896938" indent="-896938"/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	</a:t>
            </a:r>
            <a:r>
              <a:rPr lang="en-US" altLang="zh-TW" sz="2200" b="1" dirty="0" err="1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printf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("</a:t>
            </a:r>
            <a:r>
              <a:rPr lang="en-US" altLang="zh-TW" sz="2200" b="1" dirty="0">
                <a:solidFill>
                  <a:srgbClr val="00B050"/>
                </a:solidFill>
                <a:latin typeface="+mj-lt"/>
                <a:ea typeface="微軟正黑體" panose="020B0604030504040204" pitchFamily="34" charset="-120"/>
              </a:rPr>
              <a:t>Ex 7-3: ptr2ptr :: find max in an array\n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");</a:t>
            </a:r>
          </a:p>
          <a:p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	</a:t>
            </a:r>
            <a:r>
              <a:rPr lang="en-US" altLang="zh-TW" sz="22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int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 sz="2200" b="1" dirty="0" err="1">
                <a:latin typeface="+mj-lt"/>
                <a:ea typeface="微軟正黑體" panose="020B0604030504040204" pitchFamily="34" charset="-120"/>
              </a:rPr>
              <a:t>arr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[</a:t>
            </a:r>
            <a:r>
              <a:rPr lang="en-US" altLang="zh-TW" sz="2200" b="1" dirty="0">
                <a:solidFill>
                  <a:srgbClr val="FFC000"/>
                </a:solidFill>
                <a:latin typeface="+mj-lt"/>
                <a:ea typeface="微軟正黑體" panose="020B0604030504040204" pitchFamily="34" charset="-120"/>
              </a:rPr>
              <a:t>5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] = {</a:t>
            </a:r>
            <a:r>
              <a:rPr lang="en-US" altLang="zh-TW" sz="2200" b="1" dirty="0">
                <a:solidFill>
                  <a:srgbClr val="FFC000"/>
                </a:solidFill>
                <a:latin typeface="+mj-lt"/>
                <a:ea typeface="微軟正黑體" panose="020B0604030504040204" pitchFamily="34" charset="-120"/>
              </a:rPr>
              <a:t>51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,</a:t>
            </a:r>
            <a:r>
              <a:rPr lang="en-US" altLang="zh-TW" sz="2200" b="1" dirty="0">
                <a:solidFill>
                  <a:srgbClr val="FFC000"/>
                </a:solidFill>
                <a:latin typeface="+mj-lt"/>
                <a:ea typeface="微軟正黑體" panose="020B0604030504040204" pitchFamily="34" charset="-120"/>
              </a:rPr>
              <a:t>41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,</a:t>
            </a:r>
            <a:r>
              <a:rPr lang="en-US" altLang="zh-TW" sz="2200" b="1" dirty="0">
                <a:solidFill>
                  <a:srgbClr val="FFC000"/>
                </a:solidFill>
                <a:latin typeface="+mj-lt"/>
                <a:ea typeface="微軟正黑體" panose="020B0604030504040204" pitchFamily="34" charset="-120"/>
              </a:rPr>
              <a:t>311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,</a:t>
            </a:r>
            <a:r>
              <a:rPr lang="en-US" altLang="zh-TW" sz="2200" b="1" dirty="0">
                <a:solidFill>
                  <a:srgbClr val="FFC000"/>
                </a:solidFill>
                <a:latin typeface="+mj-lt"/>
                <a:ea typeface="微軟正黑體" panose="020B0604030504040204" pitchFamily="34" charset="-120"/>
              </a:rPr>
              <a:t>211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,</a:t>
            </a:r>
            <a:r>
              <a:rPr lang="en-US" altLang="zh-TW" sz="2200" b="1" dirty="0">
                <a:solidFill>
                  <a:srgbClr val="FFC000"/>
                </a:solidFill>
                <a:latin typeface="+mj-lt"/>
                <a:ea typeface="微軟正黑體" panose="020B0604030504040204" pitchFamily="34" charset="-120"/>
              </a:rPr>
              <a:t>110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};</a:t>
            </a:r>
          </a:p>
          <a:p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	</a:t>
            </a:r>
            <a:r>
              <a:rPr lang="en-US" altLang="zh-TW" sz="22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int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 size = </a:t>
            </a:r>
            <a:r>
              <a:rPr lang="en-US" altLang="zh-TW" sz="2200" b="1" dirty="0">
                <a:solidFill>
                  <a:srgbClr val="FFC000"/>
                </a:solidFill>
                <a:latin typeface="+mj-lt"/>
                <a:ea typeface="微軟正黑體" panose="020B0604030504040204" pitchFamily="34" charset="-120"/>
              </a:rPr>
              <a:t>5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, *max;</a:t>
            </a:r>
          </a:p>
          <a:p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	</a:t>
            </a:r>
            <a:r>
              <a:rPr lang="en-US" altLang="zh-TW" sz="2200" b="1" dirty="0" err="1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my_max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(</a:t>
            </a:r>
            <a:r>
              <a:rPr lang="en-US" altLang="zh-TW" sz="2200" b="1" dirty="0" err="1">
                <a:latin typeface="+mj-lt"/>
                <a:ea typeface="微軟正黑體" panose="020B0604030504040204" pitchFamily="34" charset="-120"/>
              </a:rPr>
              <a:t>arr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, size, &amp;max);</a:t>
            </a:r>
          </a:p>
          <a:p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	</a:t>
            </a:r>
            <a:r>
              <a:rPr lang="en-US" altLang="zh-TW" sz="2200" b="1" dirty="0" err="1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printf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("</a:t>
            </a:r>
            <a:r>
              <a:rPr lang="en-US" altLang="zh-TW" sz="2200" b="1" dirty="0">
                <a:solidFill>
                  <a:srgbClr val="00B050"/>
                </a:solidFill>
                <a:latin typeface="+mj-lt"/>
                <a:ea typeface="微軟正黑體" panose="020B0604030504040204" pitchFamily="34" charset="-120"/>
              </a:rPr>
              <a:t>max: %d\n</a:t>
            </a:r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",*max);</a:t>
            </a:r>
          </a:p>
          <a:p>
            <a:r>
              <a:rPr lang="en-US" altLang="zh-TW" sz="2200" b="1" dirty="0">
                <a:latin typeface="+mj-lt"/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9999AD3-EB9F-439A-841A-46221E7F0C69}"/>
              </a:ext>
            </a:extLst>
          </p:cNvPr>
          <p:cNvSpPr txBox="1"/>
          <p:nvPr/>
        </p:nvSpPr>
        <p:spPr>
          <a:xfrm>
            <a:off x="2005425" y="5554067"/>
            <a:ext cx="7489669" cy="83099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b="1" dirty="0">
                <a:solidFill>
                  <a:srgbClr val="0066FF"/>
                </a:solidFill>
              </a:rPr>
              <a:t>直接</a:t>
            </a:r>
            <a:r>
              <a:rPr lang="en-US" altLang="zh-TW" sz="2400" b="1" dirty="0">
                <a:solidFill>
                  <a:srgbClr val="0066FF"/>
                </a:solidFill>
              </a:rPr>
              <a:t>call</a:t>
            </a:r>
            <a:r>
              <a:rPr lang="zh-TW" altLang="en-US" sz="2400" b="1" dirty="0">
                <a:solidFill>
                  <a:srgbClr val="0066FF"/>
                </a:solidFill>
              </a:rPr>
              <a:t>矩陣回傳的是一個地址 </a:t>
            </a:r>
            <a:r>
              <a:rPr lang="en-US" altLang="zh-TW" sz="2400" b="1" dirty="0">
                <a:solidFill>
                  <a:srgbClr val="0066FF"/>
                </a:solidFill>
                <a:sym typeface="Wingdings" panose="05000000000000000000" pitchFamily="2" charset="2"/>
              </a:rPr>
              <a:t></a:t>
            </a:r>
            <a:r>
              <a:rPr lang="zh-TW" altLang="en-US" sz="2400" b="1" dirty="0">
                <a:solidFill>
                  <a:srgbClr val="0066FF"/>
                </a:solidFill>
                <a:sym typeface="Wingdings" panose="05000000000000000000" pitchFamily="2" charset="2"/>
              </a:rPr>
              <a:t> 矩陣也是個</a:t>
            </a:r>
            <a:r>
              <a:rPr lang="en-US" altLang="zh-TW" sz="2400" b="1" dirty="0">
                <a:solidFill>
                  <a:srgbClr val="0066FF"/>
                </a:solidFill>
                <a:sym typeface="Wingdings" panose="05000000000000000000" pitchFamily="2" charset="2"/>
              </a:rPr>
              <a:t>pointer!</a:t>
            </a:r>
          </a:p>
          <a:p>
            <a:pPr algn="just"/>
            <a:r>
              <a:rPr lang="zh-TW" altLang="en-US" sz="2400" b="1" dirty="0">
                <a:solidFill>
                  <a:srgbClr val="0066FF"/>
                </a:solidFill>
                <a:sym typeface="Wingdings" panose="05000000000000000000" pitchFamily="2" charset="2"/>
              </a:rPr>
              <a:t>所以說可以用</a:t>
            </a:r>
            <a:r>
              <a:rPr lang="en-US" altLang="zh-TW" sz="2400" b="1" dirty="0">
                <a:solidFill>
                  <a:srgbClr val="0066FF"/>
                </a:solidFill>
                <a:sym typeface="Wingdings" panose="05000000000000000000" pitchFamily="2" charset="2"/>
              </a:rPr>
              <a:t>pointer to pointer</a:t>
            </a:r>
            <a:r>
              <a:rPr lang="zh-TW" altLang="en-US" sz="2400" b="1" dirty="0">
                <a:solidFill>
                  <a:srgbClr val="0066FF"/>
                </a:solidFill>
                <a:sym typeface="Wingdings" panose="05000000000000000000" pitchFamily="2" charset="2"/>
              </a:rPr>
              <a:t>指向一個矩陣變數</a:t>
            </a:r>
            <a:r>
              <a:rPr lang="en-US" altLang="zh-TW" sz="2400" b="1" dirty="0" err="1">
                <a:solidFill>
                  <a:srgbClr val="0066FF"/>
                </a:solidFill>
                <a:sym typeface="Wingdings" panose="05000000000000000000" pitchFamily="2" charset="2"/>
              </a:rPr>
              <a:t>arr</a:t>
            </a:r>
            <a:r>
              <a:rPr lang="en-US" altLang="zh-TW" sz="2400" b="1" dirty="0">
                <a:solidFill>
                  <a:srgbClr val="0066FF"/>
                </a:solidFill>
                <a:sym typeface="Wingdings" panose="05000000000000000000" pitchFamily="2" charset="2"/>
              </a:rPr>
              <a:t>!</a:t>
            </a:r>
            <a:endParaRPr lang="zh-TW" altLang="en-US" sz="24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2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2021/11/10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to Pointer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847263" y="6225733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1CF3F2F1-5C90-4A57-A8F5-385F3237DC5B}"/>
              </a:ext>
            </a:extLst>
          </p:cNvPr>
          <p:cNvSpPr/>
          <p:nvPr/>
        </p:nvSpPr>
        <p:spPr>
          <a:xfrm>
            <a:off x="838200" y="1909676"/>
            <a:ext cx="10781146" cy="4197826"/>
          </a:xfrm>
          <a:prstGeom prst="roundRect">
            <a:avLst>
              <a:gd name="adj" fmla="val 7147"/>
            </a:avLst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Lab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7-1:</a:t>
            </a:r>
          </a:p>
          <a:p>
            <a:pPr algn="just">
              <a:spcBef>
                <a:spcPts val="600"/>
              </a:spcBef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請利用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 7-1 ~ 7-3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的方式，實做出尋找最小值以及回傳最小值的位置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矩陣中的位置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>
              <a:spcBef>
                <a:spcPts val="600"/>
              </a:spcBef>
            </a:pP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>
              <a:spcBef>
                <a:spcPts val="600"/>
              </a:spcBef>
            </a:pPr>
            <a:r>
              <a:rPr lang="zh-TW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測試資料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algn="just">
              <a:spcBef>
                <a:spcPts val="600"/>
              </a:spcBef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arr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[10] = {5,7,9,3,4,0,6,1,2,8};</a:t>
            </a:r>
          </a:p>
          <a:p>
            <a:pPr algn="just">
              <a:spcBef>
                <a:spcPts val="600"/>
              </a:spcBef>
            </a:pPr>
            <a:r>
              <a:rPr lang="zh-TW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測試結果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algn="just">
              <a:spcBef>
                <a:spcPts val="600"/>
              </a:spcBef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最小值為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，位置在第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個元素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從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開始算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2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2021/11/10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of Pointers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847263" y="6225733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9102D3C-2EF1-41F0-ADEF-FA51319B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298502" cy="3303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前面我們討論過如何利用指標來存取矩陣的屬性或一些特徵，那如果今天我想要將矩陣合併，或是將同資料型別的東西串起來，那應該如何去做呢</a:t>
            </a:r>
            <a:r>
              <a:rPr lang="en-US" altLang="zh-TW" b="1" dirty="0"/>
              <a:t>?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arr1[</a:t>
            </a:r>
            <a:r>
              <a:rPr lang="en-US" altLang="zh-TW" b="1" dirty="0">
                <a:solidFill>
                  <a:srgbClr val="FFC000"/>
                </a:solidFill>
              </a:rPr>
              <a:t>5</a:t>
            </a:r>
            <a:r>
              <a:rPr lang="en-US" altLang="zh-TW" b="1" dirty="0"/>
              <a:t>] = {</a:t>
            </a:r>
            <a:r>
              <a:rPr lang="en-US" altLang="zh-TW" b="1" dirty="0">
                <a:solidFill>
                  <a:srgbClr val="FFC000"/>
                </a:solidFill>
              </a:rPr>
              <a:t>10</a:t>
            </a:r>
            <a:r>
              <a:rPr lang="en-US" altLang="zh-TW" b="1" dirty="0"/>
              <a:t>,</a:t>
            </a:r>
            <a:r>
              <a:rPr lang="en-US" altLang="zh-TW" b="1" dirty="0">
                <a:solidFill>
                  <a:srgbClr val="FFC000"/>
                </a:solidFill>
              </a:rPr>
              <a:t>20</a:t>
            </a:r>
            <a:r>
              <a:rPr lang="en-US" altLang="zh-TW" b="1" dirty="0"/>
              <a:t>,</a:t>
            </a:r>
            <a:r>
              <a:rPr lang="en-US" altLang="zh-TW" b="1" dirty="0">
                <a:solidFill>
                  <a:srgbClr val="FFC000"/>
                </a:solidFill>
              </a:rPr>
              <a:t>30</a:t>
            </a:r>
            <a:r>
              <a:rPr lang="en-US" altLang="zh-TW" b="1" dirty="0"/>
              <a:t>,</a:t>
            </a:r>
            <a:r>
              <a:rPr lang="en-US" altLang="zh-TW" b="1" dirty="0">
                <a:solidFill>
                  <a:srgbClr val="FFC000"/>
                </a:solidFill>
              </a:rPr>
              <a:t>40</a:t>
            </a:r>
            <a:r>
              <a:rPr lang="en-US" altLang="zh-TW" b="1" dirty="0"/>
              <a:t>,</a:t>
            </a:r>
            <a:r>
              <a:rPr lang="en-US" altLang="zh-TW" b="1" dirty="0">
                <a:solidFill>
                  <a:srgbClr val="FFC000"/>
                </a:solidFill>
              </a:rPr>
              <a:t>50</a:t>
            </a:r>
            <a:r>
              <a:rPr lang="en-US" altLang="zh-TW" b="1" dirty="0"/>
              <a:t>};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arr2[</a:t>
            </a:r>
            <a:r>
              <a:rPr lang="en-US" altLang="zh-TW" b="1" dirty="0">
                <a:solidFill>
                  <a:srgbClr val="FFC000"/>
                </a:solidFill>
              </a:rPr>
              <a:t>2</a:t>
            </a:r>
            <a:r>
              <a:rPr lang="en-US" altLang="zh-TW" b="1" dirty="0"/>
              <a:t>] = {</a:t>
            </a:r>
            <a:r>
              <a:rPr lang="en-US" altLang="zh-TW" b="1" dirty="0">
                <a:solidFill>
                  <a:srgbClr val="FFC000"/>
                </a:solidFill>
              </a:rPr>
              <a:t>3</a:t>
            </a:r>
            <a:r>
              <a:rPr lang="en-US" altLang="zh-TW" b="1" dirty="0"/>
              <a:t>,</a:t>
            </a:r>
            <a:r>
              <a:rPr lang="en-US" altLang="zh-TW" b="1" dirty="0">
                <a:solidFill>
                  <a:srgbClr val="FFC000"/>
                </a:solidFill>
              </a:rPr>
              <a:t>5</a:t>
            </a:r>
            <a:r>
              <a:rPr lang="en-US" altLang="zh-TW" b="1" dirty="0"/>
              <a:t>};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int </a:t>
            </a:r>
            <a:r>
              <a:rPr lang="en-US" altLang="zh-TW" b="1" dirty="0"/>
              <a:t>a = </a:t>
            </a:r>
            <a:r>
              <a:rPr lang="en-US" altLang="zh-TW" b="1" dirty="0">
                <a:solidFill>
                  <a:srgbClr val="FFC000"/>
                </a:solidFill>
              </a:rPr>
              <a:t>5</a:t>
            </a:r>
            <a:r>
              <a:rPr lang="en-US" altLang="zh-TW" b="1" dirty="0"/>
              <a:t>; 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AD00742-8207-463C-8E85-ABC8EA0A7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661323"/>
              </p:ext>
            </p:extLst>
          </p:nvPr>
        </p:nvGraphicFramePr>
        <p:xfrm>
          <a:off x="838200" y="5172565"/>
          <a:ext cx="10632660" cy="52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33">
                  <a:extLst>
                    <a:ext uri="{9D8B030D-6E8A-4147-A177-3AD203B41FA5}">
                      <a16:colId xmlns:a16="http://schemas.microsoft.com/office/drawing/2014/main" val="1414192451"/>
                    </a:ext>
                  </a:extLst>
                </a:gridCol>
                <a:gridCol w="531633">
                  <a:extLst>
                    <a:ext uri="{9D8B030D-6E8A-4147-A177-3AD203B41FA5}">
                      <a16:colId xmlns:a16="http://schemas.microsoft.com/office/drawing/2014/main" val="3216272808"/>
                    </a:ext>
                  </a:extLst>
                </a:gridCol>
                <a:gridCol w="531633">
                  <a:extLst>
                    <a:ext uri="{9D8B030D-6E8A-4147-A177-3AD203B41FA5}">
                      <a16:colId xmlns:a16="http://schemas.microsoft.com/office/drawing/2014/main" val="793724961"/>
                    </a:ext>
                  </a:extLst>
                </a:gridCol>
                <a:gridCol w="531633">
                  <a:extLst>
                    <a:ext uri="{9D8B030D-6E8A-4147-A177-3AD203B41FA5}">
                      <a16:colId xmlns:a16="http://schemas.microsoft.com/office/drawing/2014/main" val="1373821228"/>
                    </a:ext>
                  </a:extLst>
                </a:gridCol>
                <a:gridCol w="531633">
                  <a:extLst>
                    <a:ext uri="{9D8B030D-6E8A-4147-A177-3AD203B41FA5}">
                      <a16:colId xmlns:a16="http://schemas.microsoft.com/office/drawing/2014/main" val="1872673972"/>
                    </a:ext>
                  </a:extLst>
                </a:gridCol>
                <a:gridCol w="531633">
                  <a:extLst>
                    <a:ext uri="{9D8B030D-6E8A-4147-A177-3AD203B41FA5}">
                      <a16:colId xmlns:a16="http://schemas.microsoft.com/office/drawing/2014/main" val="2494170505"/>
                    </a:ext>
                  </a:extLst>
                </a:gridCol>
                <a:gridCol w="531633">
                  <a:extLst>
                    <a:ext uri="{9D8B030D-6E8A-4147-A177-3AD203B41FA5}">
                      <a16:colId xmlns:a16="http://schemas.microsoft.com/office/drawing/2014/main" val="27093714"/>
                    </a:ext>
                  </a:extLst>
                </a:gridCol>
                <a:gridCol w="531633">
                  <a:extLst>
                    <a:ext uri="{9D8B030D-6E8A-4147-A177-3AD203B41FA5}">
                      <a16:colId xmlns:a16="http://schemas.microsoft.com/office/drawing/2014/main" val="3349214424"/>
                    </a:ext>
                  </a:extLst>
                </a:gridCol>
                <a:gridCol w="531633">
                  <a:extLst>
                    <a:ext uri="{9D8B030D-6E8A-4147-A177-3AD203B41FA5}">
                      <a16:colId xmlns:a16="http://schemas.microsoft.com/office/drawing/2014/main" val="1776153813"/>
                    </a:ext>
                  </a:extLst>
                </a:gridCol>
                <a:gridCol w="531633">
                  <a:extLst>
                    <a:ext uri="{9D8B030D-6E8A-4147-A177-3AD203B41FA5}">
                      <a16:colId xmlns:a16="http://schemas.microsoft.com/office/drawing/2014/main" val="1948361200"/>
                    </a:ext>
                  </a:extLst>
                </a:gridCol>
                <a:gridCol w="531633">
                  <a:extLst>
                    <a:ext uri="{9D8B030D-6E8A-4147-A177-3AD203B41FA5}">
                      <a16:colId xmlns:a16="http://schemas.microsoft.com/office/drawing/2014/main" val="1527489669"/>
                    </a:ext>
                  </a:extLst>
                </a:gridCol>
                <a:gridCol w="531633">
                  <a:extLst>
                    <a:ext uri="{9D8B030D-6E8A-4147-A177-3AD203B41FA5}">
                      <a16:colId xmlns:a16="http://schemas.microsoft.com/office/drawing/2014/main" val="170713210"/>
                    </a:ext>
                  </a:extLst>
                </a:gridCol>
                <a:gridCol w="531633">
                  <a:extLst>
                    <a:ext uri="{9D8B030D-6E8A-4147-A177-3AD203B41FA5}">
                      <a16:colId xmlns:a16="http://schemas.microsoft.com/office/drawing/2014/main" val="4001785536"/>
                    </a:ext>
                  </a:extLst>
                </a:gridCol>
                <a:gridCol w="531633">
                  <a:extLst>
                    <a:ext uri="{9D8B030D-6E8A-4147-A177-3AD203B41FA5}">
                      <a16:colId xmlns:a16="http://schemas.microsoft.com/office/drawing/2014/main" val="1319163671"/>
                    </a:ext>
                  </a:extLst>
                </a:gridCol>
                <a:gridCol w="531633">
                  <a:extLst>
                    <a:ext uri="{9D8B030D-6E8A-4147-A177-3AD203B41FA5}">
                      <a16:colId xmlns:a16="http://schemas.microsoft.com/office/drawing/2014/main" val="608460426"/>
                    </a:ext>
                  </a:extLst>
                </a:gridCol>
                <a:gridCol w="531633">
                  <a:extLst>
                    <a:ext uri="{9D8B030D-6E8A-4147-A177-3AD203B41FA5}">
                      <a16:colId xmlns:a16="http://schemas.microsoft.com/office/drawing/2014/main" val="2377277656"/>
                    </a:ext>
                  </a:extLst>
                </a:gridCol>
                <a:gridCol w="531633">
                  <a:extLst>
                    <a:ext uri="{9D8B030D-6E8A-4147-A177-3AD203B41FA5}">
                      <a16:colId xmlns:a16="http://schemas.microsoft.com/office/drawing/2014/main" val="3191453129"/>
                    </a:ext>
                  </a:extLst>
                </a:gridCol>
                <a:gridCol w="531633">
                  <a:extLst>
                    <a:ext uri="{9D8B030D-6E8A-4147-A177-3AD203B41FA5}">
                      <a16:colId xmlns:a16="http://schemas.microsoft.com/office/drawing/2014/main" val="3696647883"/>
                    </a:ext>
                  </a:extLst>
                </a:gridCol>
                <a:gridCol w="531633">
                  <a:extLst>
                    <a:ext uri="{9D8B030D-6E8A-4147-A177-3AD203B41FA5}">
                      <a16:colId xmlns:a16="http://schemas.microsoft.com/office/drawing/2014/main" val="3941562725"/>
                    </a:ext>
                  </a:extLst>
                </a:gridCol>
                <a:gridCol w="531633">
                  <a:extLst>
                    <a:ext uri="{9D8B030D-6E8A-4147-A177-3AD203B41FA5}">
                      <a16:colId xmlns:a16="http://schemas.microsoft.com/office/drawing/2014/main" val="3874573075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18134"/>
                  </a:ext>
                </a:extLst>
              </a:tr>
            </a:tbl>
          </a:graphicData>
        </a:graphic>
      </p:graphicFrame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F49375E-419D-4FD4-9570-42DFDC98F3D5}"/>
              </a:ext>
            </a:extLst>
          </p:cNvPr>
          <p:cNvCxnSpPr/>
          <p:nvPr/>
        </p:nvCxnSpPr>
        <p:spPr>
          <a:xfrm>
            <a:off x="1112808" y="4925683"/>
            <a:ext cx="0" cy="246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59E77C2-0E16-4EEA-B2C7-894A53D0DB96}"/>
              </a:ext>
            </a:extLst>
          </p:cNvPr>
          <p:cNvCxnSpPr/>
          <p:nvPr/>
        </p:nvCxnSpPr>
        <p:spPr>
          <a:xfrm>
            <a:off x="4827917" y="4916852"/>
            <a:ext cx="0" cy="246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17D8C49-23BD-4035-9274-FE201FA73691}"/>
              </a:ext>
            </a:extLst>
          </p:cNvPr>
          <p:cNvCxnSpPr/>
          <p:nvPr/>
        </p:nvCxnSpPr>
        <p:spPr>
          <a:xfrm>
            <a:off x="9606951" y="4908021"/>
            <a:ext cx="0" cy="246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8E80730-8396-4A25-88B0-16566AFC8E18}"/>
              </a:ext>
            </a:extLst>
          </p:cNvPr>
          <p:cNvSpPr txBox="1"/>
          <p:nvPr/>
        </p:nvSpPr>
        <p:spPr>
          <a:xfrm>
            <a:off x="802466" y="455635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arr1</a:t>
            </a:r>
            <a:endParaRPr lang="zh-TW" altLang="en-US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977923E-0E2B-457F-A322-AAD6084ED996}"/>
              </a:ext>
            </a:extLst>
          </p:cNvPr>
          <p:cNvSpPr txBox="1"/>
          <p:nvPr/>
        </p:nvSpPr>
        <p:spPr>
          <a:xfrm>
            <a:off x="4517575" y="455635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arr2</a:t>
            </a:r>
            <a:endParaRPr lang="zh-TW" altLang="en-US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92BF629-77C9-4F8F-A3F1-2B9361B07E70}"/>
              </a:ext>
            </a:extLst>
          </p:cNvPr>
          <p:cNvSpPr txBox="1"/>
          <p:nvPr/>
        </p:nvSpPr>
        <p:spPr>
          <a:xfrm>
            <a:off x="9450498" y="45520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a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7532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2021/11/10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of Pointers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847263" y="6225733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9102D3C-2EF1-41F0-ADEF-FA51319B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17" y="1690686"/>
            <a:ext cx="10841966" cy="50173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#include &lt;</a:t>
            </a:r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stdio.h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int </a:t>
            </a:r>
            <a:r>
              <a:rPr lang="en-US" altLang="zh-TW" b="1" dirty="0">
                <a:solidFill>
                  <a:srgbClr val="FF0000"/>
                </a:solidFill>
              </a:rPr>
              <a:t>main</a:t>
            </a:r>
            <a:r>
              <a:rPr lang="en-US" altLang="zh-TW" b="1" dirty="0"/>
              <a:t>(){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/*Ex 7-4: array of pointers*/</a:t>
            </a:r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Ex 7-4: array of pointers\n</a:t>
            </a:r>
            <a:r>
              <a:rPr lang="en-US" altLang="zh-TW" b="1" dirty="0"/>
              <a:t>");</a:t>
            </a:r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arr1[</a:t>
            </a:r>
            <a:r>
              <a:rPr lang="en-US" altLang="zh-TW" b="1" dirty="0">
                <a:solidFill>
                  <a:srgbClr val="FFC000"/>
                </a:solidFill>
              </a:rPr>
              <a:t>5</a:t>
            </a:r>
            <a:r>
              <a:rPr lang="en-US" altLang="zh-TW" b="1" dirty="0"/>
              <a:t>] = {</a:t>
            </a:r>
            <a:r>
              <a:rPr lang="en-US" altLang="zh-TW" b="1" dirty="0">
                <a:solidFill>
                  <a:srgbClr val="FFC000"/>
                </a:solidFill>
              </a:rPr>
              <a:t>10</a:t>
            </a:r>
            <a:r>
              <a:rPr lang="en-US" altLang="zh-TW" b="1" dirty="0"/>
              <a:t>, </a:t>
            </a:r>
            <a:r>
              <a:rPr lang="en-US" altLang="zh-TW" b="1" dirty="0">
                <a:solidFill>
                  <a:srgbClr val="FFC000"/>
                </a:solidFill>
              </a:rPr>
              <a:t>20</a:t>
            </a:r>
            <a:r>
              <a:rPr lang="en-US" altLang="zh-TW" b="1" dirty="0"/>
              <a:t>, </a:t>
            </a:r>
            <a:r>
              <a:rPr lang="en-US" altLang="zh-TW" b="1" dirty="0">
                <a:solidFill>
                  <a:srgbClr val="FFC000"/>
                </a:solidFill>
              </a:rPr>
              <a:t>30</a:t>
            </a:r>
            <a:r>
              <a:rPr lang="en-US" altLang="zh-TW" b="1" dirty="0"/>
              <a:t>, </a:t>
            </a:r>
            <a:r>
              <a:rPr lang="en-US" altLang="zh-TW" b="1" dirty="0">
                <a:solidFill>
                  <a:srgbClr val="FFC000"/>
                </a:solidFill>
              </a:rPr>
              <a:t>40</a:t>
            </a:r>
            <a:r>
              <a:rPr lang="en-US" altLang="zh-TW" b="1" dirty="0"/>
              <a:t>, </a:t>
            </a:r>
            <a:r>
              <a:rPr lang="en-US" altLang="zh-TW" b="1" dirty="0">
                <a:solidFill>
                  <a:srgbClr val="FFC000"/>
                </a:solidFill>
              </a:rPr>
              <a:t>50</a:t>
            </a:r>
            <a:r>
              <a:rPr lang="en-US" altLang="zh-TW" b="1" dirty="0"/>
              <a:t>};</a:t>
            </a:r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arr2[</a:t>
            </a:r>
            <a:r>
              <a:rPr lang="en-US" altLang="zh-TW" b="1" dirty="0">
                <a:solidFill>
                  <a:srgbClr val="FFC000"/>
                </a:solidFill>
              </a:rPr>
              <a:t>2</a:t>
            </a:r>
            <a:r>
              <a:rPr lang="en-US" altLang="zh-TW" b="1" dirty="0"/>
              <a:t>] = {</a:t>
            </a:r>
            <a:r>
              <a:rPr lang="en-US" altLang="zh-TW" b="1" dirty="0">
                <a:solidFill>
                  <a:srgbClr val="FFC000"/>
                </a:solidFill>
              </a:rPr>
              <a:t>3</a:t>
            </a:r>
            <a:r>
              <a:rPr lang="en-US" altLang="zh-TW" b="1" dirty="0"/>
              <a:t>,</a:t>
            </a:r>
            <a:r>
              <a:rPr lang="en-US" altLang="zh-TW" b="1" dirty="0">
                <a:solidFill>
                  <a:srgbClr val="FFC000"/>
                </a:solidFill>
              </a:rPr>
              <a:t>5</a:t>
            </a:r>
            <a:r>
              <a:rPr lang="en-US" altLang="zh-TW" b="1" dirty="0"/>
              <a:t>};</a:t>
            </a:r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a = </a:t>
            </a:r>
            <a:r>
              <a:rPr lang="en-US" altLang="zh-TW" b="1" dirty="0">
                <a:solidFill>
                  <a:srgbClr val="FFC000"/>
                </a:solidFill>
              </a:rPr>
              <a:t>5</a:t>
            </a:r>
            <a:r>
              <a:rPr lang="en-US" altLang="zh-TW" b="1" dirty="0"/>
              <a:t>, </a:t>
            </a:r>
            <a:r>
              <a:rPr lang="en-US" altLang="zh-TW" b="1" dirty="0" err="1"/>
              <a:t>i</a:t>
            </a:r>
            <a:r>
              <a:rPr lang="en-US" altLang="zh-TW" b="1" dirty="0"/>
              <a:t>;</a:t>
            </a:r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*</a:t>
            </a:r>
            <a:r>
              <a:rPr lang="en-US" altLang="zh-TW" b="1" dirty="0" err="1"/>
              <a:t>arrOfPtr</a:t>
            </a:r>
            <a:r>
              <a:rPr lang="en-US" altLang="zh-TW" b="1" dirty="0"/>
              <a:t>[</a:t>
            </a:r>
            <a:r>
              <a:rPr lang="en-US" altLang="zh-TW" b="1" dirty="0">
                <a:solidFill>
                  <a:srgbClr val="FFC000"/>
                </a:solidFill>
              </a:rPr>
              <a:t>4</a:t>
            </a:r>
            <a:r>
              <a:rPr lang="en-US" altLang="zh-TW" b="1" dirty="0"/>
              <a:t>] = {arr1, &amp;a, arr1+</a:t>
            </a:r>
            <a:r>
              <a:rPr lang="en-US" altLang="zh-TW" b="1" dirty="0">
                <a:solidFill>
                  <a:srgbClr val="FFC000"/>
                </a:solidFill>
              </a:rPr>
              <a:t>3</a:t>
            </a:r>
            <a:r>
              <a:rPr lang="en-US" altLang="zh-TW" b="1" dirty="0"/>
              <a:t>};</a:t>
            </a:r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 err="1"/>
              <a:t>arrOfPtr</a:t>
            </a:r>
            <a:r>
              <a:rPr lang="en-US" altLang="zh-TW" b="1" dirty="0"/>
              <a:t>[</a:t>
            </a:r>
            <a:r>
              <a:rPr lang="en-US" altLang="zh-TW" b="1" dirty="0">
                <a:solidFill>
                  <a:srgbClr val="FFC000"/>
                </a:solidFill>
              </a:rPr>
              <a:t>3</a:t>
            </a:r>
            <a:r>
              <a:rPr lang="en-US" altLang="zh-TW" b="1" dirty="0"/>
              <a:t>] = arr2;</a:t>
            </a:r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00FF"/>
                </a:solidFill>
              </a:rPr>
              <a:t>for</a:t>
            </a:r>
            <a:r>
              <a:rPr lang="en-US" altLang="zh-TW" b="1" dirty="0"/>
              <a:t> (</a:t>
            </a:r>
            <a:r>
              <a:rPr lang="en-US" altLang="zh-TW" b="1" dirty="0" err="1"/>
              <a:t>i</a:t>
            </a:r>
            <a:r>
              <a:rPr lang="en-US" altLang="zh-TW" b="1" dirty="0"/>
              <a:t>=</a:t>
            </a:r>
            <a:r>
              <a:rPr lang="en-US" altLang="zh-TW" b="1" dirty="0">
                <a:solidFill>
                  <a:srgbClr val="FFC000"/>
                </a:solidFill>
              </a:rPr>
              <a:t>0</a:t>
            </a:r>
            <a:r>
              <a:rPr lang="en-US" altLang="zh-TW" b="1" dirty="0"/>
              <a:t>; </a:t>
            </a:r>
            <a:r>
              <a:rPr lang="en-US" altLang="zh-TW" b="1" dirty="0" err="1"/>
              <a:t>i</a:t>
            </a:r>
            <a:r>
              <a:rPr lang="en-US" altLang="zh-TW" b="1" dirty="0"/>
              <a:t>&lt;</a:t>
            </a:r>
            <a:r>
              <a:rPr lang="en-US" altLang="zh-TW" b="1" dirty="0">
                <a:solidFill>
                  <a:srgbClr val="FFC000"/>
                </a:solidFill>
              </a:rPr>
              <a:t>4</a:t>
            </a:r>
            <a:r>
              <a:rPr lang="en-US" altLang="zh-TW" b="1" dirty="0"/>
              <a:t>; </a:t>
            </a:r>
            <a:r>
              <a:rPr lang="en-US" altLang="zh-TW" b="1" dirty="0" err="1"/>
              <a:t>i</a:t>
            </a:r>
            <a:r>
              <a:rPr lang="en-US" altLang="zh-TW" b="1" dirty="0"/>
              <a:t>++){</a:t>
            </a:r>
          </a:p>
          <a:p>
            <a:pPr marL="0" indent="0">
              <a:buNone/>
            </a:pPr>
            <a:r>
              <a:rPr lang="en-US" altLang="zh-TW" b="1" dirty="0"/>
              <a:t>		</a:t>
            </a:r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%d\</a:t>
            </a:r>
            <a:r>
              <a:rPr lang="en-US" altLang="zh-TW" b="1" dirty="0" err="1">
                <a:solidFill>
                  <a:srgbClr val="00B050"/>
                </a:solidFill>
              </a:rPr>
              <a:t>t%p</a:t>
            </a:r>
            <a:r>
              <a:rPr lang="en-US" altLang="zh-TW" b="1" dirty="0">
                <a:solidFill>
                  <a:srgbClr val="00B050"/>
                </a:solidFill>
              </a:rPr>
              <a:t>\n</a:t>
            </a:r>
            <a:r>
              <a:rPr lang="en-US" altLang="zh-TW" b="1" dirty="0"/>
              <a:t>", *</a:t>
            </a:r>
            <a:r>
              <a:rPr lang="en-US" altLang="zh-TW" b="1" dirty="0" err="1"/>
              <a:t>arrOfPtr</a:t>
            </a:r>
            <a:r>
              <a:rPr lang="en-US" altLang="zh-TW" b="1" dirty="0"/>
              <a:t>[</a:t>
            </a:r>
            <a:r>
              <a:rPr lang="en-US" altLang="zh-TW" b="1" dirty="0" err="1"/>
              <a:t>i</a:t>
            </a:r>
            <a:r>
              <a:rPr lang="en-US" altLang="zh-TW" b="1" dirty="0"/>
              <a:t>], </a:t>
            </a:r>
            <a:r>
              <a:rPr lang="en-US" altLang="zh-TW" b="1" dirty="0" err="1"/>
              <a:t>arrOfPtr</a:t>
            </a:r>
            <a:r>
              <a:rPr lang="en-US" altLang="zh-TW" b="1" dirty="0"/>
              <a:t>[</a:t>
            </a:r>
            <a:r>
              <a:rPr lang="en-US" altLang="zh-TW" b="1" dirty="0" err="1"/>
              <a:t>i</a:t>
            </a:r>
            <a:r>
              <a:rPr lang="en-US" altLang="zh-TW" b="1" dirty="0"/>
              <a:t>]);</a:t>
            </a:r>
          </a:p>
          <a:p>
            <a:pPr marL="0" indent="0">
              <a:buNone/>
            </a:pPr>
            <a:r>
              <a:rPr lang="en-US" altLang="zh-TW" b="1" dirty="0"/>
              <a:t>	}</a:t>
            </a:r>
          </a:p>
          <a:p>
            <a:pPr marL="0" indent="0">
              <a:buNone/>
            </a:pPr>
            <a:r>
              <a:rPr lang="en-US" altLang="zh-TW" b="1" dirty="0"/>
              <a:t>}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FE9C31F-BA6F-4640-8B97-2EF66774B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432" y="867408"/>
            <a:ext cx="5651914" cy="62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1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5147</TotalTime>
  <Words>3356</Words>
  <Application>Microsoft Office PowerPoint</Application>
  <PresentationFormat>寬螢幕</PresentationFormat>
  <Paragraphs>612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5" baseType="lpstr">
      <vt:lpstr>微軟正黑體</vt:lpstr>
      <vt:lpstr>新細明體</vt:lpstr>
      <vt:lpstr>Arial</vt:lpstr>
      <vt:lpstr>Arial Black</vt:lpstr>
      <vt:lpstr>Calibri</vt:lpstr>
      <vt:lpstr>Cambria Math</vt:lpstr>
      <vt:lpstr>Wingdings</vt:lpstr>
      <vt:lpstr>Office 佈景主題</vt:lpstr>
      <vt:lpstr>Pointer III: Array of Pointers &amp; Pointer to 2D Array</vt:lpstr>
      <vt:lpstr>大綱</vt:lpstr>
      <vt:lpstr>Pointer to Pointer</vt:lpstr>
      <vt:lpstr>Pointer to Pointer</vt:lpstr>
      <vt:lpstr>Pointer to Pointer</vt:lpstr>
      <vt:lpstr>Pointer to Pointer</vt:lpstr>
      <vt:lpstr>Pointer to Pointer</vt:lpstr>
      <vt:lpstr>Array of Pointers</vt:lpstr>
      <vt:lpstr>Array of Pointers</vt:lpstr>
      <vt:lpstr>Array of Pointers</vt:lpstr>
      <vt:lpstr>Pointer to Array</vt:lpstr>
      <vt:lpstr>Pointer to Array</vt:lpstr>
      <vt:lpstr>Pointer to Array</vt:lpstr>
      <vt:lpstr>Pointer to Array</vt:lpstr>
      <vt:lpstr>Pointer to Array</vt:lpstr>
      <vt:lpstr>Pointer to Array</vt:lpstr>
      <vt:lpstr>Pointer to Array</vt:lpstr>
      <vt:lpstr>Length of Array</vt:lpstr>
      <vt:lpstr>Length of Array</vt:lpstr>
      <vt:lpstr>Length of Array</vt:lpstr>
      <vt:lpstr>Length of Array</vt:lpstr>
      <vt:lpstr>Summary of ptr2arr and arrOfptr</vt:lpstr>
      <vt:lpstr>Summary of ptr2arr and arrOfptr</vt:lpstr>
      <vt:lpstr>2D array passing into Functions </vt:lpstr>
      <vt:lpstr>作業一</vt:lpstr>
      <vt:lpstr>作業一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combination of real-time and location-based importation risk estimation in a Smartphone APP</dc:title>
  <dc:creator>TooDou</dc:creator>
  <cp:lastModifiedBy>TooDou</cp:lastModifiedBy>
  <cp:revision>129</cp:revision>
  <dcterms:created xsi:type="dcterms:W3CDTF">2021-08-06T15:11:16Z</dcterms:created>
  <dcterms:modified xsi:type="dcterms:W3CDTF">2021-11-14T05:27:09Z</dcterms:modified>
</cp:coreProperties>
</file>