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61" r:id="rId4"/>
    <p:sldId id="262" r:id="rId5"/>
    <p:sldId id="263" r:id="rId6"/>
    <p:sldId id="257" r:id="rId7"/>
    <p:sldId id="259"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600C57-3431-4076-9790-7D498B16AF5B}" v="2" dt="2023-03-22T16:47:56.961"/>
    <p1510:client id="{FE6F5D84-5D09-4391-B0DA-AC0DC4535818}" v="30" dt="2023-03-22T16:25:50.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196"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ck, Daniel Christopher" userId="11689891-56f4-4949-b568-57e2fc34c494" providerId="ADAL" clId="{FE6F5D84-5D09-4391-B0DA-AC0DC4535818}"/>
    <pc:docChg chg="undo custSel addSld delSld modSld sldOrd">
      <pc:chgData name="Brock, Daniel Christopher" userId="11689891-56f4-4949-b568-57e2fc34c494" providerId="ADAL" clId="{FE6F5D84-5D09-4391-B0DA-AC0DC4535818}" dt="2023-03-22T16:46:23.912" v="2733" actId="1076"/>
      <pc:docMkLst>
        <pc:docMk/>
      </pc:docMkLst>
      <pc:sldChg chg="addSp delSp modSp mod modAnim modNotesTx">
        <pc:chgData name="Brock, Daniel Christopher" userId="11689891-56f4-4949-b568-57e2fc34c494" providerId="ADAL" clId="{FE6F5D84-5D09-4391-B0DA-AC0DC4535818}" dt="2023-03-22T16:23:23.828" v="2687"/>
        <pc:sldMkLst>
          <pc:docMk/>
          <pc:sldMk cId="971491008" sldId="257"/>
        </pc:sldMkLst>
        <pc:spChg chg="mod">
          <ac:chgData name="Brock, Daniel Christopher" userId="11689891-56f4-4949-b568-57e2fc34c494" providerId="ADAL" clId="{FE6F5D84-5D09-4391-B0DA-AC0DC4535818}" dt="2023-03-22T15:49:25.969" v="1550" actId="14100"/>
          <ac:spMkLst>
            <pc:docMk/>
            <pc:sldMk cId="971491008" sldId="257"/>
            <ac:spMk id="2" creationId="{E03B47E8-86E8-4DDF-44E5-C122018EF34B}"/>
          </ac:spMkLst>
        </pc:spChg>
        <pc:picChg chg="del">
          <ac:chgData name="Brock, Daniel Christopher" userId="11689891-56f4-4949-b568-57e2fc34c494" providerId="ADAL" clId="{FE6F5D84-5D09-4391-B0DA-AC0DC4535818}" dt="2023-03-22T15:48:21.830" v="1511" actId="478"/>
          <ac:picMkLst>
            <pc:docMk/>
            <pc:sldMk cId="971491008" sldId="257"/>
            <ac:picMk id="4" creationId="{C81EAA57-80AA-5659-5A30-D263731EA165}"/>
          </ac:picMkLst>
        </pc:picChg>
        <pc:picChg chg="add mod">
          <ac:chgData name="Brock, Daniel Christopher" userId="11689891-56f4-4949-b568-57e2fc34c494" providerId="ADAL" clId="{FE6F5D84-5D09-4391-B0DA-AC0DC4535818}" dt="2023-03-22T15:49:20.299" v="1549" actId="1076"/>
          <ac:picMkLst>
            <pc:docMk/>
            <pc:sldMk cId="971491008" sldId="257"/>
            <ac:picMk id="6" creationId="{10428298-71EC-3577-5EA1-C7F9211F8BBA}"/>
          </ac:picMkLst>
        </pc:picChg>
      </pc:sldChg>
      <pc:sldChg chg="del">
        <pc:chgData name="Brock, Daniel Christopher" userId="11689891-56f4-4949-b568-57e2fc34c494" providerId="ADAL" clId="{FE6F5D84-5D09-4391-B0DA-AC0DC4535818}" dt="2023-03-22T15:13:10.897" v="856" actId="47"/>
        <pc:sldMkLst>
          <pc:docMk/>
          <pc:sldMk cId="3968155986" sldId="258"/>
        </pc:sldMkLst>
      </pc:sldChg>
      <pc:sldChg chg="addSp modSp mod ord modAnim modNotesTx">
        <pc:chgData name="Brock, Daniel Christopher" userId="11689891-56f4-4949-b568-57e2fc34c494" providerId="ADAL" clId="{FE6F5D84-5D09-4391-B0DA-AC0DC4535818}" dt="2023-03-22T16:24:05.038" v="2689"/>
        <pc:sldMkLst>
          <pc:docMk/>
          <pc:sldMk cId="808214399" sldId="259"/>
        </pc:sldMkLst>
        <pc:spChg chg="mod">
          <ac:chgData name="Brock, Daniel Christopher" userId="11689891-56f4-4949-b568-57e2fc34c494" providerId="ADAL" clId="{FE6F5D84-5D09-4391-B0DA-AC0DC4535818}" dt="2023-03-22T15:12:40.631" v="848" actId="14100"/>
          <ac:spMkLst>
            <pc:docMk/>
            <pc:sldMk cId="808214399" sldId="259"/>
            <ac:spMk id="2" creationId="{511ADE98-F5E4-9A6C-742B-BD34466E9B4E}"/>
          </ac:spMkLst>
        </pc:spChg>
        <pc:picChg chg="add mod">
          <ac:chgData name="Brock, Daniel Christopher" userId="11689891-56f4-4949-b568-57e2fc34c494" providerId="ADAL" clId="{FE6F5D84-5D09-4391-B0DA-AC0DC4535818}" dt="2023-03-22T15:13:03.112" v="855" actId="1076"/>
          <ac:picMkLst>
            <pc:docMk/>
            <pc:sldMk cId="808214399" sldId="259"/>
            <ac:picMk id="6" creationId="{F68F6F87-E1A5-B3B6-A33A-AD6CA56061AA}"/>
          </ac:picMkLst>
        </pc:picChg>
      </pc:sldChg>
      <pc:sldChg chg="modSp mod modNotesTx">
        <pc:chgData name="Brock, Daniel Christopher" userId="11689891-56f4-4949-b568-57e2fc34c494" providerId="ADAL" clId="{FE6F5D84-5D09-4391-B0DA-AC0DC4535818}" dt="2023-03-22T16:20:15.713" v="2686" actId="1076"/>
        <pc:sldMkLst>
          <pc:docMk/>
          <pc:sldMk cId="1747790145" sldId="260"/>
        </pc:sldMkLst>
        <pc:picChg chg="mod">
          <ac:chgData name="Brock, Daniel Christopher" userId="11689891-56f4-4949-b568-57e2fc34c494" providerId="ADAL" clId="{FE6F5D84-5D09-4391-B0DA-AC0DC4535818}" dt="2023-03-22T16:20:15.713" v="2686" actId="1076"/>
          <ac:picMkLst>
            <pc:docMk/>
            <pc:sldMk cId="1747790145" sldId="260"/>
            <ac:picMk id="7" creationId="{769E77A8-D698-8B7B-C072-163AC5335D92}"/>
          </ac:picMkLst>
        </pc:picChg>
      </pc:sldChg>
      <pc:sldChg chg="modSp mod modNotesTx">
        <pc:chgData name="Brock, Daniel Christopher" userId="11689891-56f4-4949-b568-57e2fc34c494" providerId="ADAL" clId="{FE6F5D84-5D09-4391-B0DA-AC0DC4535818}" dt="2023-03-22T15:00:25.658" v="86" actId="20577"/>
        <pc:sldMkLst>
          <pc:docMk/>
          <pc:sldMk cId="1071280112" sldId="261"/>
        </pc:sldMkLst>
        <pc:spChg chg="mod">
          <ac:chgData name="Brock, Daniel Christopher" userId="11689891-56f4-4949-b568-57e2fc34c494" providerId="ADAL" clId="{FE6F5D84-5D09-4391-B0DA-AC0DC4535818}" dt="2023-03-22T15:00:25.658" v="86" actId="20577"/>
          <ac:spMkLst>
            <pc:docMk/>
            <pc:sldMk cId="1071280112" sldId="261"/>
            <ac:spMk id="9" creationId="{00C69971-A8E0-4BB4-F320-C1CDCA1F64E2}"/>
          </ac:spMkLst>
        </pc:spChg>
      </pc:sldChg>
      <pc:sldChg chg="addSp modSp mod">
        <pc:chgData name="Brock, Daniel Christopher" userId="11689891-56f4-4949-b568-57e2fc34c494" providerId="ADAL" clId="{FE6F5D84-5D09-4391-B0DA-AC0DC4535818}" dt="2023-03-22T15:03:32.914" v="210" actId="20577"/>
        <pc:sldMkLst>
          <pc:docMk/>
          <pc:sldMk cId="4013430735" sldId="262"/>
        </pc:sldMkLst>
        <pc:spChg chg="mod">
          <ac:chgData name="Brock, Daniel Christopher" userId="11689891-56f4-4949-b568-57e2fc34c494" providerId="ADAL" clId="{FE6F5D84-5D09-4391-B0DA-AC0DC4535818}" dt="2023-03-22T15:02:56.121" v="180" actId="1038"/>
          <ac:spMkLst>
            <pc:docMk/>
            <pc:sldMk cId="4013430735" sldId="262"/>
            <ac:spMk id="3" creationId="{B1AADD15-AF19-B124-E367-9AD0F2B589AF}"/>
          </ac:spMkLst>
        </pc:spChg>
        <pc:spChg chg="add mod">
          <ac:chgData name="Brock, Daniel Christopher" userId="11689891-56f4-4949-b568-57e2fc34c494" providerId="ADAL" clId="{FE6F5D84-5D09-4391-B0DA-AC0DC4535818}" dt="2023-03-22T15:03:15.375" v="194" actId="1076"/>
          <ac:spMkLst>
            <pc:docMk/>
            <pc:sldMk cId="4013430735" sldId="262"/>
            <ac:spMk id="5" creationId="{CF957E2C-5D27-6E29-02D0-20FA2585E287}"/>
          </ac:spMkLst>
        </pc:spChg>
        <pc:spChg chg="add mod">
          <ac:chgData name="Brock, Daniel Christopher" userId="11689891-56f4-4949-b568-57e2fc34c494" providerId="ADAL" clId="{FE6F5D84-5D09-4391-B0DA-AC0DC4535818}" dt="2023-03-22T15:03:32.914" v="210" actId="20577"/>
          <ac:spMkLst>
            <pc:docMk/>
            <pc:sldMk cId="4013430735" sldId="262"/>
            <ac:spMk id="8" creationId="{B957E926-7FDE-9448-D747-8130F5102DDC}"/>
          </ac:spMkLst>
        </pc:spChg>
        <pc:picChg chg="add mod modCrop">
          <ac:chgData name="Brock, Daniel Christopher" userId="11689891-56f4-4949-b568-57e2fc34c494" providerId="ADAL" clId="{FE6F5D84-5D09-4391-B0DA-AC0DC4535818}" dt="2023-03-22T15:02:56.121" v="180" actId="1038"/>
          <ac:picMkLst>
            <pc:docMk/>
            <pc:sldMk cId="4013430735" sldId="262"/>
            <ac:picMk id="4" creationId="{5B8F43AC-62B6-D720-5B8E-028FE5C539E2}"/>
          </ac:picMkLst>
        </pc:picChg>
        <pc:picChg chg="add mod modCrop">
          <ac:chgData name="Brock, Daniel Christopher" userId="11689891-56f4-4949-b568-57e2fc34c494" providerId="ADAL" clId="{FE6F5D84-5D09-4391-B0DA-AC0DC4535818}" dt="2023-03-22T15:02:58.426" v="181" actId="1076"/>
          <ac:picMkLst>
            <pc:docMk/>
            <pc:sldMk cId="4013430735" sldId="262"/>
            <ac:picMk id="7" creationId="{BCDAD8A3-8C09-DC8A-D856-AB09D65E5C80}"/>
          </ac:picMkLst>
        </pc:picChg>
      </pc:sldChg>
      <pc:sldChg chg="addSp delSp modSp new mod modNotesTx">
        <pc:chgData name="Brock, Daniel Christopher" userId="11689891-56f4-4949-b568-57e2fc34c494" providerId="ADAL" clId="{FE6F5D84-5D09-4391-B0DA-AC0DC4535818}" dt="2023-03-22T16:46:23.912" v="2733" actId="1076"/>
        <pc:sldMkLst>
          <pc:docMk/>
          <pc:sldMk cId="745422241" sldId="263"/>
        </pc:sldMkLst>
        <pc:spChg chg="mod">
          <ac:chgData name="Brock, Daniel Christopher" userId="11689891-56f4-4949-b568-57e2fc34c494" providerId="ADAL" clId="{FE6F5D84-5D09-4391-B0DA-AC0DC4535818}" dt="2023-03-22T15:05:24.179" v="267" actId="20577"/>
          <ac:spMkLst>
            <pc:docMk/>
            <pc:sldMk cId="745422241" sldId="263"/>
            <ac:spMk id="2" creationId="{2E677626-07A1-9F84-1383-FBC4BF96E514}"/>
          </ac:spMkLst>
        </pc:spChg>
        <pc:spChg chg="mod">
          <ac:chgData name="Brock, Daniel Christopher" userId="11689891-56f4-4949-b568-57e2fc34c494" providerId="ADAL" clId="{FE6F5D84-5D09-4391-B0DA-AC0DC4535818}" dt="2023-03-22T15:09:40.843" v="572" actId="20577"/>
          <ac:spMkLst>
            <pc:docMk/>
            <pc:sldMk cId="745422241" sldId="263"/>
            <ac:spMk id="3" creationId="{4EC6236D-2327-46DA-AEF7-F7A696D10EB1}"/>
          </ac:spMkLst>
        </pc:spChg>
        <pc:spChg chg="add del mod">
          <ac:chgData name="Brock, Daniel Christopher" userId="11689891-56f4-4949-b568-57e2fc34c494" providerId="ADAL" clId="{FE6F5D84-5D09-4391-B0DA-AC0DC4535818}" dt="2023-03-22T15:07:03.437" v="380" actId="478"/>
          <ac:spMkLst>
            <pc:docMk/>
            <pc:sldMk cId="745422241" sldId="263"/>
            <ac:spMk id="5" creationId="{7BFFD868-61EF-3221-3DB2-6B9B8FDA5369}"/>
          </ac:spMkLst>
        </pc:spChg>
        <pc:spChg chg="add mod">
          <ac:chgData name="Brock, Daniel Christopher" userId="11689891-56f4-4949-b568-57e2fc34c494" providerId="ADAL" clId="{FE6F5D84-5D09-4391-B0DA-AC0DC4535818}" dt="2023-03-22T16:46:23.912" v="2733" actId="1076"/>
          <ac:spMkLst>
            <pc:docMk/>
            <pc:sldMk cId="745422241" sldId="263"/>
            <ac:spMk id="6" creationId="{7F53F0AC-66B3-1DCA-B450-C8CEA529A093}"/>
          </ac:spMkLst>
        </pc:spChg>
        <pc:picChg chg="add mod">
          <ac:chgData name="Brock, Daniel Christopher" userId="11689891-56f4-4949-b568-57e2fc34c494" providerId="ADAL" clId="{FE6F5D84-5D09-4391-B0DA-AC0DC4535818}" dt="2023-03-22T15:08:44.011" v="440" actId="1076"/>
          <ac:picMkLst>
            <pc:docMk/>
            <pc:sldMk cId="745422241" sldId="263"/>
            <ac:picMk id="4" creationId="{232D6F52-A079-6748-F77A-0604C9C4C2F7}"/>
          </ac:picMkLst>
        </pc:picChg>
      </pc:sldChg>
      <pc:sldChg chg="addSp delSp modSp add mod setBg modAnim modNotesTx">
        <pc:chgData name="Brock, Daniel Christopher" userId="11689891-56f4-4949-b568-57e2fc34c494" providerId="ADAL" clId="{FE6F5D84-5D09-4391-B0DA-AC0DC4535818}" dt="2023-03-22T16:24:55.882" v="2691"/>
        <pc:sldMkLst>
          <pc:docMk/>
          <pc:sldMk cId="107901216" sldId="264"/>
        </pc:sldMkLst>
        <pc:spChg chg="mod">
          <ac:chgData name="Brock, Daniel Christopher" userId="11689891-56f4-4949-b568-57e2fc34c494" providerId="ADAL" clId="{FE6F5D84-5D09-4391-B0DA-AC0DC4535818}" dt="2023-03-22T15:15:04.216" v="962" actId="20577"/>
          <ac:spMkLst>
            <pc:docMk/>
            <pc:sldMk cId="107901216" sldId="264"/>
            <ac:spMk id="2" creationId="{511ADE98-F5E4-9A6C-742B-BD34466E9B4E}"/>
          </ac:spMkLst>
        </pc:spChg>
        <pc:spChg chg="add">
          <ac:chgData name="Brock, Daniel Christopher" userId="11689891-56f4-4949-b568-57e2fc34c494" providerId="ADAL" clId="{FE6F5D84-5D09-4391-B0DA-AC0DC4535818}" dt="2023-03-22T15:13:53.521" v="861" actId="26606"/>
          <ac:spMkLst>
            <pc:docMk/>
            <pc:sldMk cId="107901216" sldId="264"/>
            <ac:spMk id="8" creationId="{53F29798-D584-4792-9B62-3F5F5C36D619}"/>
          </ac:spMkLst>
        </pc:spChg>
        <pc:spChg chg="add mod">
          <ac:chgData name="Brock, Daniel Christopher" userId="11689891-56f4-4949-b568-57e2fc34c494" providerId="ADAL" clId="{FE6F5D84-5D09-4391-B0DA-AC0DC4535818}" dt="2023-03-22T15:17:21.737" v="1033" actId="14100"/>
          <ac:spMkLst>
            <pc:docMk/>
            <pc:sldMk cId="107901216" sldId="264"/>
            <ac:spMk id="11" creationId="{9D2A2044-0E28-2583-5C26-26A1127ED159}"/>
          </ac:spMkLst>
        </pc:spChg>
        <pc:graphicFrameChg chg="add mod modGraphic">
          <ac:chgData name="Brock, Daniel Christopher" userId="11689891-56f4-4949-b568-57e2fc34c494" providerId="ADAL" clId="{FE6F5D84-5D09-4391-B0DA-AC0DC4535818}" dt="2023-03-22T15:20:12.011" v="1148" actId="122"/>
          <ac:graphicFrameMkLst>
            <pc:docMk/>
            <pc:sldMk cId="107901216" sldId="264"/>
            <ac:graphicFrameMk id="3" creationId="{966954CA-1AD7-0DC3-635E-D9A8BEB00FBD}"/>
          </ac:graphicFrameMkLst>
        </pc:graphicFrameChg>
        <pc:picChg chg="del">
          <ac:chgData name="Brock, Daniel Christopher" userId="11689891-56f4-4949-b568-57e2fc34c494" providerId="ADAL" clId="{FE6F5D84-5D09-4391-B0DA-AC0DC4535818}" dt="2023-03-22T15:13:13.972" v="858" actId="478"/>
          <ac:picMkLst>
            <pc:docMk/>
            <pc:sldMk cId="107901216" sldId="264"/>
            <ac:picMk id="6" creationId="{F68F6F87-E1A5-B3B6-A33A-AD6CA56061AA}"/>
          </ac:picMkLst>
        </pc:picChg>
        <pc:cxnChg chg="add del mod">
          <ac:chgData name="Brock, Daniel Christopher" userId="11689891-56f4-4949-b568-57e2fc34c494" providerId="ADAL" clId="{FE6F5D84-5D09-4391-B0DA-AC0DC4535818}" dt="2023-03-22T15:16:56.717" v="1020" actId="478"/>
          <ac:cxnSpMkLst>
            <pc:docMk/>
            <pc:sldMk cId="107901216" sldId="264"/>
            <ac:cxnSpMk id="5" creationId="{E9F8E4BB-EA82-5893-EEC6-76B99C2DA5F1}"/>
          </ac:cxnSpMkLst>
        </pc:cxnChg>
      </pc:sldChg>
      <pc:sldChg chg="addSp delSp modSp new mod modNotesTx">
        <pc:chgData name="Brock, Daniel Christopher" userId="11689891-56f4-4949-b568-57e2fc34c494" providerId="ADAL" clId="{FE6F5D84-5D09-4391-B0DA-AC0DC4535818}" dt="2023-03-22T15:25:49.117" v="1498" actId="1076"/>
        <pc:sldMkLst>
          <pc:docMk/>
          <pc:sldMk cId="1967353951" sldId="265"/>
        </pc:sldMkLst>
        <pc:spChg chg="mod">
          <ac:chgData name="Brock, Daniel Christopher" userId="11689891-56f4-4949-b568-57e2fc34c494" providerId="ADAL" clId="{FE6F5D84-5D09-4391-B0DA-AC0DC4535818}" dt="2023-03-22T15:23:27.396" v="1431" actId="20577"/>
          <ac:spMkLst>
            <pc:docMk/>
            <pc:sldMk cId="1967353951" sldId="265"/>
            <ac:spMk id="2" creationId="{8EF0D8D0-7640-73C8-5B2C-BBA4ADB69148}"/>
          </ac:spMkLst>
        </pc:spChg>
        <pc:spChg chg="del">
          <ac:chgData name="Brock, Daniel Christopher" userId="11689891-56f4-4949-b568-57e2fc34c494" providerId="ADAL" clId="{FE6F5D84-5D09-4391-B0DA-AC0DC4535818}" dt="2023-03-22T15:23:32.994" v="1432"/>
          <ac:spMkLst>
            <pc:docMk/>
            <pc:sldMk cId="1967353951" sldId="265"/>
            <ac:spMk id="3" creationId="{2DCD4E0C-4416-E071-8A3D-EE3B2BA05136}"/>
          </ac:spMkLst>
        </pc:spChg>
        <pc:spChg chg="add mod">
          <ac:chgData name="Brock, Daniel Christopher" userId="11689891-56f4-4949-b568-57e2fc34c494" providerId="ADAL" clId="{FE6F5D84-5D09-4391-B0DA-AC0DC4535818}" dt="2023-03-22T15:25:49.117" v="1498" actId="1076"/>
          <ac:spMkLst>
            <pc:docMk/>
            <pc:sldMk cId="1967353951" sldId="265"/>
            <ac:spMk id="6" creationId="{05585507-2C8E-1B13-B1E4-54F2BB6651D4}"/>
          </ac:spMkLst>
        </pc:spChg>
        <pc:picChg chg="add mod">
          <ac:chgData name="Brock, Daniel Christopher" userId="11689891-56f4-4949-b568-57e2fc34c494" providerId="ADAL" clId="{FE6F5D84-5D09-4391-B0DA-AC0DC4535818}" dt="2023-03-22T15:25:32.568" v="1494" actId="1076"/>
          <ac:picMkLst>
            <pc:docMk/>
            <pc:sldMk cId="1967353951" sldId="265"/>
            <ac:picMk id="5" creationId="{4C3C8248-2FCF-82BE-B62A-DED13DAF1281}"/>
          </ac:picMkLst>
        </pc:picChg>
      </pc:sldChg>
      <pc:sldChg chg="addSp modSp new mod modAnim modNotesTx">
        <pc:chgData name="Brock, Daniel Christopher" userId="11689891-56f4-4949-b568-57e2fc34c494" providerId="ADAL" clId="{FE6F5D84-5D09-4391-B0DA-AC0DC4535818}" dt="2023-03-22T16:25:50.310" v="2695"/>
        <pc:sldMkLst>
          <pc:docMk/>
          <pc:sldMk cId="4006740247" sldId="266"/>
        </pc:sldMkLst>
        <pc:spChg chg="mod">
          <ac:chgData name="Brock, Daniel Christopher" userId="11689891-56f4-4949-b568-57e2fc34c494" providerId="ADAL" clId="{FE6F5D84-5D09-4391-B0DA-AC0DC4535818}" dt="2023-03-22T16:01:52.733" v="1694" actId="20577"/>
          <ac:spMkLst>
            <pc:docMk/>
            <pc:sldMk cId="4006740247" sldId="266"/>
            <ac:spMk id="2" creationId="{4C91B796-9BBE-DEF1-6D13-192DCFC8F262}"/>
          </ac:spMkLst>
        </pc:spChg>
        <pc:spChg chg="mod">
          <ac:chgData name="Brock, Daniel Christopher" userId="11689891-56f4-4949-b568-57e2fc34c494" providerId="ADAL" clId="{FE6F5D84-5D09-4391-B0DA-AC0DC4535818}" dt="2023-03-22T16:03:19.440" v="1938" actId="14100"/>
          <ac:spMkLst>
            <pc:docMk/>
            <pc:sldMk cId="4006740247" sldId="266"/>
            <ac:spMk id="3" creationId="{CE6022BE-43C0-6530-439F-6C1CB2680C89}"/>
          </ac:spMkLst>
        </pc:spChg>
        <pc:spChg chg="add mod">
          <ac:chgData name="Brock, Daniel Christopher" userId="11689891-56f4-4949-b568-57e2fc34c494" providerId="ADAL" clId="{FE6F5D84-5D09-4391-B0DA-AC0DC4535818}" dt="2023-03-22T16:03:36.738" v="1941" actId="14100"/>
          <ac:spMkLst>
            <pc:docMk/>
            <pc:sldMk cId="4006740247" sldId="266"/>
            <ac:spMk id="4" creationId="{84956086-57AE-4209-1B6A-B1C5C9428B96}"/>
          </ac:spMkLst>
        </pc:spChg>
      </pc:sldChg>
      <pc:sldChg chg="addSp delSp modSp add mod modAnim modNotesTx">
        <pc:chgData name="Brock, Daniel Christopher" userId="11689891-56f4-4949-b568-57e2fc34c494" providerId="ADAL" clId="{FE6F5D84-5D09-4391-B0DA-AC0DC4535818}" dt="2023-03-22T16:13:27.975" v="2261" actId="1076"/>
        <pc:sldMkLst>
          <pc:docMk/>
          <pc:sldMk cId="2438233950" sldId="267"/>
        </pc:sldMkLst>
        <pc:spChg chg="mod">
          <ac:chgData name="Brock, Daniel Christopher" userId="11689891-56f4-4949-b568-57e2fc34c494" providerId="ADAL" clId="{FE6F5D84-5D09-4391-B0DA-AC0DC4535818}" dt="2023-03-22T16:13:16.581" v="2258" actId="122"/>
          <ac:spMkLst>
            <pc:docMk/>
            <pc:sldMk cId="2438233950" sldId="267"/>
            <ac:spMk id="2" creationId="{4C91B796-9BBE-DEF1-6D13-192DCFC8F262}"/>
          </ac:spMkLst>
        </pc:spChg>
        <pc:spChg chg="del">
          <ac:chgData name="Brock, Daniel Christopher" userId="11689891-56f4-4949-b568-57e2fc34c494" providerId="ADAL" clId="{FE6F5D84-5D09-4391-B0DA-AC0DC4535818}" dt="2023-03-22T16:03:42.421" v="1943" actId="478"/>
          <ac:spMkLst>
            <pc:docMk/>
            <pc:sldMk cId="2438233950" sldId="267"/>
            <ac:spMk id="3" creationId="{CE6022BE-43C0-6530-439F-6C1CB2680C89}"/>
          </ac:spMkLst>
        </pc:spChg>
        <pc:spChg chg="del">
          <ac:chgData name="Brock, Daniel Christopher" userId="11689891-56f4-4949-b568-57e2fc34c494" providerId="ADAL" clId="{FE6F5D84-5D09-4391-B0DA-AC0DC4535818}" dt="2023-03-22T16:03:42.421" v="1943" actId="478"/>
          <ac:spMkLst>
            <pc:docMk/>
            <pc:sldMk cId="2438233950" sldId="267"/>
            <ac:spMk id="4" creationId="{84956086-57AE-4209-1B6A-B1C5C9428B96}"/>
          </ac:spMkLst>
        </pc:spChg>
        <pc:spChg chg="add del mod">
          <ac:chgData name="Brock, Daniel Christopher" userId="11689891-56f4-4949-b568-57e2fc34c494" providerId="ADAL" clId="{FE6F5D84-5D09-4391-B0DA-AC0DC4535818}" dt="2023-03-22T16:12:45.035" v="2249" actId="478"/>
          <ac:spMkLst>
            <pc:docMk/>
            <pc:sldMk cId="2438233950" sldId="267"/>
            <ac:spMk id="6" creationId="{FFCBCBFB-7A6F-860C-6318-BDCE94660EB3}"/>
          </ac:spMkLst>
        </pc:spChg>
        <pc:picChg chg="add mod">
          <ac:chgData name="Brock, Daniel Christopher" userId="11689891-56f4-4949-b568-57e2fc34c494" providerId="ADAL" clId="{FE6F5D84-5D09-4391-B0DA-AC0DC4535818}" dt="2023-03-22T16:13:27.975" v="2261" actId="1076"/>
          <ac:picMkLst>
            <pc:docMk/>
            <pc:sldMk cId="2438233950" sldId="267"/>
            <ac:picMk id="7" creationId="{ED1CDD5F-0052-3784-2284-50BBC0831109}"/>
          </ac:picMkLst>
        </pc:picChg>
      </pc:sldChg>
      <pc:sldChg chg="addSp delSp modSp add del mod">
        <pc:chgData name="Brock, Daniel Christopher" userId="11689891-56f4-4949-b568-57e2fc34c494" providerId="ADAL" clId="{FE6F5D84-5D09-4391-B0DA-AC0DC4535818}" dt="2023-03-22T15:33:34.987" v="1510" actId="47"/>
        <pc:sldMkLst>
          <pc:docMk/>
          <pc:sldMk cId="2886781883" sldId="267"/>
        </pc:sldMkLst>
        <pc:graphicFrameChg chg="add del mod">
          <ac:chgData name="Brock, Daniel Christopher" userId="11689891-56f4-4949-b568-57e2fc34c494" providerId="ADAL" clId="{FE6F5D84-5D09-4391-B0DA-AC0DC4535818}" dt="2023-03-22T15:30:36.785" v="1503" actId="478"/>
          <ac:graphicFrameMkLst>
            <pc:docMk/>
            <pc:sldMk cId="2886781883" sldId="267"/>
            <ac:graphicFrameMk id="3" creationId="{26AB3E0C-3829-2F00-12E2-B9B948A22547}"/>
          </ac:graphicFrameMkLst>
        </pc:graphicFrameChg>
        <pc:graphicFrameChg chg="add del mod">
          <ac:chgData name="Brock, Daniel Christopher" userId="11689891-56f4-4949-b568-57e2fc34c494" providerId="ADAL" clId="{FE6F5D84-5D09-4391-B0DA-AC0DC4535818}" dt="2023-03-22T15:33:07.843" v="1507" actId="478"/>
          <ac:graphicFrameMkLst>
            <pc:docMk/>
            <pc:sldMk cId="2886781883" sldId="267"/>
            <ac:graphicFrameMk id="5" creationId="{B5D2B515-DF35-5357-6E5C-C87EC1F07FAC}"/>
          </ac:graphicFrameMkLst>
        </pc:graphicFrameChg>
        <pc:graphicFrameChg chg="add del mod">
          <ac:chgData name="Brock, Daniel Christopher" userId="11689891-56f4-4949-b568-57e2fc34c494" providerId="ADAL" clId="{FE6F5D84-5D09-4391-B0DA-AC0DC4535818}" dt="2023-03-22T15:33:33.646" v="1509" actId="478"/>
          <ac:graphicFrameMkLst>
            <pc:docMk/>
            <pc:sldMk cId="2886781883" sldId="267"/>
            <ac:graphicFrameMk id="6" creationId="{BB70158A-6DA0-215C-03E6-4D3DCD3A7A38}"/>
          </ac:graphicFrameMkLst>
        </pc:graphicFrameChg>
        <pc:picChg chg="del">
          <ac:chgData name="Brock, Daniel Christopher" userId="11689891-56f4-4949-b568-57e2fc34c494" providerId="ADAL" clId="{FE6F5D84-5D09-4391-B0DA-AC0DC4535818}" dt="2023-03-22T15:29:43.782" v="1501" actId="478"/>
          <ac:picMkLst>
            <pc:docMk/>
            <pc:sldMk cId="2886781883" sldId="267"/>
            <ac:picMk id="4" creationId="{C81EAA57-80AA-5659-5A30-D263731EA165}"/>
          </ac:picMkLst>
        </pc:picChg>
      </pc:sldChg>
      <pc:sldChg chg="addSp modSp new mod">
        <pc:chgData name="Brock, Daniel Christopher" userId="11689891-56f4-4949-b568-57e2fc34c494" providerId="ADAL" clId="{FE6F5D84-5D09-4391-B0DA-AC0DC4535818}" dt="2023-03-22T16:26:15.440" v="2696" actId="14100"/>
        <pc:sldMkLst>
          <pc:docMk/>
          <pc:sldMk cId="1132256417" sldId="268"/>
        </pc:sldMkLst>
        <pc:spChg chg="mod">
          <ac:chgData name="Brock, Daniel Christopher" userId="11689891-56f4-4949-b568-57e2fc34c494" providerId="ADAL" clId="{FE6F5D84-5D09-4391-B0DA-AC0DC4535818}" dt="2023-03-22T16:19:34.225" v="2685" actId="122"/>
          <ac:spMkLst>
            <pc:docMk/>
            <pc:sldMk cId="1132256417" sldId="268"/>
            <ac:spMk id="2" creationId="{22C82F3A-1DDB-AC60-2029-96E2A9710564}"/>
          </ac:spMkLst>
        </pc:spChg>
        <pc:spChg chg="mod">
          <ac:chgData name="Brock, Daniel Christopher" userId="11689891-56f4-4949-b568-57e2fc34c494" providerId="ADAL" clId="{FE6F5D84-5D09-4391-B0DA-AC0DC4535818}" dt="2023-03-22T16:26:15.440" v="2696" actId="14100"/>
          <ac:spMkLst>
            <pc:docMk/>
            <pc:sldMk cId="1132256417" sldId="268"/>
            <ac:spMk id="3" creationId="{51330A0E-7E7A-71D5-F50B-1DF5054B7D63}"/>
          </ac:spMkLst>
        </pc:spChg>
        <pc:spChg chg="add mod">
          <ac:chgData name="Brock, Daniel Christopher" userId="11689891-56f4-4949-b568-57e2fc34c494" providerId="ADAL" clId="{FE6F5D84-5D09-4391-B0DA-AC0DC4535818}" dt="2023-03-22T16:19:30.636" v="2684" actId="1076"/>
          <ac:spMkLst>
            <pc:docMk/>
            <pc:sldMk cId="1132256417" sldId="268"/>
            <ac:spMk id="4" creationId="{8AF94378-B6BA-C596-ABD7-654A13C8A9D7}"/>
          </ac:spMkLst>
        </pc:spChg>
      </pc:sldChg>
    </pc:docChg>
  </pc:docChgLst>
  <pc:docChgLst>
    <pc:chgData name="Brock, Daniel Christopher" userId="11689891-56f4-4949-b568-57e2fc34c494" providerId="ADAL" clId="{5F600C57-3431-4076-9790-7D498B16AF5B}"/>
    <pc:docChg chg="custSel modSld">
      <pc:chgData name="Brock, Daniel Christopher" userId="11689891-56f4-4949-b568-57e2fc34c494" providerId="ADAL" clId="{5F600C57-3431-4076-9790-7D498B16AF5B}" dt="2023-03-22T16:48:02.920" v="111" actId="1076"/>
      <pc:docMkLst>
        <pc:docMk/>
      </pc:docMkLst>
      <pc:sldChg chg="addSp delSp modSp mod delAnim">
        <pc:chgData name="Brock, Daniel Christopher" userId="11689891-56f4-4949-b568-57e2fc34c494" providerId="ADAL" clId="{5F600C57-3431-4076-9790-7D498B16AF5B}" dt="2023-03-22T16:48:02.920" v="111" actId="1076"/>
        <pc:sldMkLst>
          <pc:docMk/>
          <pc:sldMk cId="2438233950" sldId="267"/>
        </pc:sldMkLst>
        <pc:spChg chg="add mod">
          <ac:chgData name="Brock, Daniel Christopher" userId="11689891-56f4-4949-b568-57e2fc34c494" providerId="ADAL" clId="{5F600C57-3431-4076-9790-7D498B16AF5B}" dt="2023-03-22T16:48:02.920" v="111" actId="1076"/>
          <ac:spMkLst>
            <pc:docMk/>
            <pc:sldMk cId="2438233950" sldId="267"/>
            <ac:spMk id="3" creationId="{0A590AC8-8F77-7FF1-4D27-71B7D2A54DCF}"/>
          </ac:spMkLst>
        </pc:spChg>
        <pc:picChg chg="del">
          <ac:chgData name="Brock, Daniel Christopher" userId="11689891-56f4-4949-b568-57e2fc34c494" providerId="ADAL" clId="{5F600C57-3431-4076-9790-7D498B16AF5B}" dt="2023-03-22T16:47:08.701" v="0" actId="478"/>
          <ac:picMkLst>
            <pc:docMk/>
            <pc:sldMk cId="2438233950" sldId="267"/>
            <ac:picMk id="7" creationId="{ED1CDD5F-0052-3784-2284-50BBC08311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B53CC-AB0B-4E98-937D-2C5FCED6AEFE}" type="datetimeFigureOut">
              <a:rPr lang="en-US" smtClean="0"/>
              <a:t>3/22/2023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0C86-3A7F-442E-B111-29EBBBA030B1}" type="slidenum">
              <a:rPr lang="en-US" smtClean="0"/>
              <a:t>‹#›</a:t>
            </a:fld>
            <a:endParaRPr lang="en-US"/>
          </a:p>
        </p:txBody>
      </p:sp>
    </p:spTree>
    <p:extLst>
      <p:ext uri="{BB962C8B-B14F-4D97-AF65-F5344CB8AC3E}">
        <p14:creationId xmlns:p14="http://schemas.microsoft.com/office/powerpoint/2010/main" val="3348519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onduent.com/community-health/"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houstonstateofhealth.com/indexsuit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https://www.houstonstateofhealth.com/ </a:t>
            </a:r>
          </a:p>
          <a:p>
            <a:endParaRPr lang="en-US" dirty="0"/>
          </a:p>
          <a:p>
            <a:r>
              <a:rPr lang="en-US" dirty="0"/>
              <a:t>Quality of Life in Houston includes mental health</a:t>
            </a:r>
          </a:p>
        </p:txBody>
      </p:sp>
      <p:sp>
        <p:nvSpPr>
          <p:cNvPr id="4" name="Slide Number Placeholder 3"/>
          <p:cNvSpPr>
            <a:spLocks noGrp="1"/>
          </p:cNvSpPr>
          <p:nvPr>
            <p:ph type="sldNum" sz="quarter" idx="5"/>
          </p:nvPr>
        </p:nvSpPr>
        <p:spPr/>
        <p:txBody>
          <a:bodyPr/>
          <a:lstStyle/>
          <a:p>
            <a:fld id="{5C560C86-3A7F-442E-B111-29EBBBA030B1}" type="slidenum">
              <a:rPr lang="en-US" smtClean="0"/>
              <a:t>2</a:t>
            </a:fld>
            <a:endParaRPr lang="en-US"/>
          </a:p>
        </p:txBody>
      </p:sp>
    </p:spTree>
    <p:extLst>
      <p:ext uri="{BB962C8B-B14F-4D97-AF65-F5344CB8AC3E}">
        <p14:creationId xmlns:p14="http://schemas.microsoft.com/office/powerpoint/2010/main" val="2448194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https://www.houstonstateofhealth.com/indexsuite/index/mentalhealth </a:t>
            </a:r>
          </a:p>
          <a:p>
            <a:endParaRPr lang="en-US" dirty="0"/>
          </a:p>
          <a:p>
            <a:r>
              <a:rPr lang="en-US" dirty="0"/>
              <a:t>The </a:t>
            </a:r>
            <a:r>
              <a:rPr lang="en-US" b="1" dirty="0"/>
              <a:t>2021 Mental Health Index</a:t>
            </a:r>
            <a:r>
              <a:rPr lang="en-US" dirty="0"/>
              <a:t>, created by </a:t>
            </a:r>
            <a:r>
              <a:rPr lang="en-US" dirty="0">
                <a:hlinkClick r:id="rId3"/>
              </a:rPr>
              <a:t>Conduent Healthy Communities Institute</a:t>
            </a:r>
            <a:r>
              <a:rPr lang="en-US" dirty="0"/>
              <a:t>, is a measure of socioeconomic and health factors correlated with </a:t>
            </a:r>
            <a:r>
              <a:rPr lang="en-US" b="1" dirty="0"/>
              <a:t>self-reported poor mental health</a:t>
            </a:r>
            <a:r>
              <a:rPr lang="en-US" dirty="0"/>
              <a:t>. The index is part of the Conduent's </a:t>
            </a:r>
            <a:r>
              <a:rPr lang="en-US" dirty="0" err="1">
                <a:hlinkClick r:id="rId4"/>
              </a:rPr>
              <a:t>SocioNeeds</a:t>
            </a:r>
            <a:r>
              <a:rPr lang="en-US" dirty="0">
                <a:hlinkClick r:id="rId4"/>
              </a:rPr>
              <a:t> Index® Suite</a:t>
            </a:r>
            <a:r>
              <a:rPr lang="en-US" dirty="0"/>
              <a:t>, which provides analytics around social determinants of health to advance equitable outcomes for a range of topics.​ </a:t>
            </a:r>
          </a:p>
          <a:p>
            <a:pPr marL="171450" indent="-171450">
              <a:buFont typeface="Arial" panose="020B0604020202020204" pitchFamily="34" charset="0"/>
              <a:buChar char="•"/>
            </a:pPr>
            <a:r>
              <a:rPr lang="en-US" dirty="0"/>
              <a:t>Conduent Health Communities Institute </a:t>
            </a:r>
          </a:p>
          <a:p>
            <a:pPr marL="171450" indent="-171450">
              <a:buFont typeface="Arial" panose="020B0604020202020204" pitchFamily="34" charset="0"/>
              <a:buChar char="•"/>
            </a:pPr>
            <a:r>
              <a:rPr lang="en-US" dirty="0" err="1"/>
              <a:t>SocioNeeds</a:t>
            </a:r>
            <a:r>
              <a:rPr lang="en-US" dirty="0"/>
              <a:t> Index Suite </a:t>
            </a:r>
          </a:p>
          <a:p>
            <a:pPr marL="171450" indent="-171450">
              <a:buFont typeface="Arial" panose="020B0604020202020204" pitchFamily="34" charset="0"/>
              <a:buChar char="•"/>
            </a:pPr>
            <a:r>
              <a:rPr lang="en-US" dirty="0"/>
              <a:t>CDC questionnaires in public schools</a:t>
            </a:r>
          </a:p>
        </p:txBody>
      </p:sp>
      <p:sp>
        <p:nvSpPr>
          <p:cNvPr id="4" name="Slide Number Placeholder 3"/>
          <p:cNvSpPr>
            <a:spLocks noGrp="1"/>
          </p:cNvSpPr>
          <p:nvPr>
            <p:ph type="sldNum" sz="quarter" idx="5"/>
          </p:nvPr>
        </p:nvSpPr>
        <p:spPr/>
        <p:txBody>
          <a:bodyPr/>
          <a:lstStyle/>
          <a:p>
            <a:fld id="{5C560C86-3A7F-442E-B111-29EBBBA030B1}" type="slidenum">
              <a:rPr lang="en-US" smtClean="0"/>
              <a:t>3</a:t>
            </a:fld>
            <a:endParaRPr lang="en-US"/>
          </a:p>
        </p:txBody>
      </p:sp>
    </p:spTree>
    <p:extLst>
      <p:ext uri="{BB962C8B-B14F-4D97-AF65-F5344CB8AC3E}">
        <p14:creationId xmlns:p14="http://schemas.microsoft.com/office/powerpoint/2010/main" val="420408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https://www.census.gov/programs-surveys/acs/data.html </a:t>
            </a:r>
          </a:p>
          <a:p>
            <a:endParaRPr lang="en-US" dirty="0"/>
          </a:p>
          <a:p>
            <a:r>
              <a:rPr lang="en-US" dirty="0"/>
              <a:t>Data available on </a:t>
            </a:r>
            <a:r>
              <a:rPr lang="en-US" dirty="0" err="1"/>
              <a:t>github</a:t>
            </a:r>
            <a:r>
              <a:rPr lang="en-US" dirty="0"/>
              <a:t>: https://github.com/toofastdan117/SDOH_Mental-Health_PSS.git </a:t>
            </a:r>
          </a:p>
          <a:p>
            <a:endParaRPr lang="en-US" dirty="0"/>
          </a:p>
          <a:p>
            <a:r>
              <a:rPr lang="en-US" dirty="0"/>
              <a:t>Tables: </a:t>
            </a:r>
          </a:p>
          <a:p>
            <a:pPr marL="171450" indent="-171450">
              <a:buFont typeface="Arial" panose="020B0604020202020204" pitchFamily="34" charset="0"/>
              <a:buChar char="•"/>
            </a:pPr>
            <a:r>
              <a:rPr lang="en-US" dirty="0"/>
              <a:t>Selected social characteristics </a:t>
            </a:r>
          </a:p>
          <a:p>
            <a:pPr marL="171450" indent="-171450">
              <a:buFont typeface="Arial" panose="020B0604020202020204" pitchFamily="34" charset="0"/>
              <a:buChar char="•"/>
            </a:pPr>
            <a:r>
              <a:rPr lang="en-US" dirty="0"/>
              <a:t>Selected economic characteristics </a:t>
            </a:r>
          </a:p>
          <a:p>
            <a:pPr marL="171450" indent="-171450">
              <a:buFont typeface="Arial" panose="020B0604020202020204" pitchFamily="34" charset="0"/>
              <a:buChar char="•"/>
            </a:pPr>
            <a:r>
              <a:rPr lang="en-US" dirty="0"/>
              <a:t>Selected housing characteristics</a:t>
            </a:r>
          </a:p>
          <a:p>
            <a:pPr marL="171450" indent="-171450">
              <a:buFont typeface="Arial" panose="020B0604020202020204" pitchFamily="34" charset="0"/>
              <a:buChar char="•"/>
            </a:pPr>
            <a:r>
              <a:rPr lang="en-US" dirty="0"/>
              <a:t>Demographic and housing estimates </a:t>
            </a:r>
          </a:p>
        </p:txBody>
      </p:sp>
      <p:sp>
        <p:nvSpPr>
          <p:cNvPr id="4" name="Slide Number Placeholder 3"/>
          <p:cNvSpPr>
            <a:spLocks noGrp="1"/>
          </p:cNvSpPr>
          <p:nvPr>
            <p:ph type="sldNum" sz="quarter" idx="5"/>
          </p:nvPr>
        </p:nvSpPr>
        <p:spPr/>
        <p:txBody>
          <a:bodyPr/>
          <a:lstStyle/>
          <a:p>
            <a:fld id="{5C560C86-3A7F-442E-B111-29EBBBA030B1}" type="slidenum">
              <a:rPr lang="en-US" smtClean="0"/>
              <a:t>5</a:t>
            </a:fld>
            <a:endParaRPr lang="en-US"/>
          </a:p>
        </p:txBody>
      </p:sp>
    </p:spTree>
    <p:extLst>
      <p:ext uri="{BB962C8B-B14F-4D97-AF65-F5344CB8AC3E}">
        <p14:creationId xmlns:p14="http://schemas.microsoft.com/office/powerpoint/2010/main" val="1585281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converted all population-level data to percents to make things relative for different sized zip codes.</a:t>
            </a:r>
          </a:p>
          <a:p>
            <a:endParaRPr lang="en-US" dirty="0"/>
          </a:p>
          <a:p>
            <a:r>
              <a:rPr lang="en-US" dirty="0"/>
              <a:t>Outlier is Rice Village and Bellaire 🤣</a:t>
            </a:r>
          </a:p>
        </p:txBody>
      </p:sp>
      <p:sp>
        <p:nvSpPr>
          <p:cNvPr id="4" name="Slide Number Placeholder 3"/>
          <p:cNvSpPr>
            <a:spLocks noGrp="1"/>
          </p:cNvSpPr>
          <p:nvPr>
            <p:ph type="sldNum" sz="quarter" idx="5"/>
          </p:nvPr>
        </p:nvSpPr>
        <p:spPr/>
        <p:txBody>
          <a:bodyPr/>
          <a:lstStyle/>
          <a:p>
            <a:fld id="{5C560C86-3A7F-442E-B111-29EBBBA030B1}" type="slidenum">
              <a:rPr lang="en-US" smtClean="0"/>
              <a:t>6</a:t>
            </a:fld>
            <a:endParaRPr lang="en-US"/>
          </a:p>
        </p:txBody>
      </p:sp>
    </p:spTree>
    <p:extLst>
      <p:ext uri="{BB962C8B-B14F-4D97-AF65-F5344CB8AC3E}">
        <p14:creationId xmlns:p14="http://schemas.microsoft.com/office/powerpoint/2010/main" val="2393612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Pearson correlation </a:t>
            </a:r>
            <a:r>
              <a:rPr lang="en-US" b="1" dirty="0"/>
              <a:t>measures the strength of the linear relationship between two variables</a:t>
            </a:r>
            <a:r>
              <a:rPr lang="en-US" dirty="0"/>
              <a:t>. It has a value between -1 to 1, with a value of -1 meaning a total negative linear correlation, 0 being no correlation, and + 1 meaning a total positive correlation.</a:t>
            </a:r>
          </a:p>
        </p:txBody>
      </p:sp>
      <p:sp>
        <p:nvSpPr>
          <p:cNvPr id="4" name="Slide Number Placeholder 3"/>
          <p:cNvSpPr>
            <a:spLocks noGrp="1"/>
          </p:cNvSpPr>
          <p:nvPr>
            <p:ph type="sldNum" sz="quarter" idx="5"/>
          </p:nvPr>
        </p:nvSpPr>
        <p:spPr/>
        <p:txBody>
          <a:bodyPr/>
          <a:lstStyle/>
          <a:p>
            <a:fld id="{5C560C86-3A7F-442E-B111-29EBBBA030B1}" type="slidenum">
              <a:rPr lang="en-US" smtClean="0"/>
              <a:t>7</a:t>
            </a:fld>
            <a:endParaRPr lang="en-US"/>
          </a:p>
        </p:txBody>
      </p:sp>
    </p:spTree>
    <p:extLst>
      <p:ext uri="{BB962C8B-B14F-4D97-AF65-F5344CB8AC3E}">
        <p14:creationId xmlns:p14="http://schemas.microsoft.com/office/powerpoint/2010/main" val="2458887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Pearson correlation </a:t>
            </a:r>
            <a:r>
              <a:rPr lang="en-US" b="1" dirty="0"/>
              <a:t>measures the strength of the linear relationship between two variables</a:t>
            </a:r>
            <a:r>
              <a:rPr lang="en-US" dirty="0"/>
              <a:t>. It has a value between -1 to 1, with a value of -1 meaning a total negative linear correlation, 0 being no correlation, and + 1 meaning a total positive correlation.</a:t>
            </a:r>
          </a:p>
          <a:p>
            <a:endParaRPr lang="en-US" dirty="0"/>
          </a:p>
        </p:txBody>
      </p:sp>
      <p:sp>
        <p:nvSpPr>
          <p:cNvPr id="4" name="Slide Number Placeholder 3"/>
          <p:cNvSpPr>
            <a:spLocks noGrp="1"/>
          </p:cNvSpPr>
          <p:nvPr>
            <p:ph type="sldNum" sz="quarter" idx="5"/>
          </p:nvPr>
        </p:nvSpPr>
        <p:spPr/>
        <p:txBody>
          <a:bodyPr/>
          <a:lstStyle/>
          <a:p>
            <a:fld id="{5C560C86-3A7F-442E-B111-29EBBBA030B1}" type="slidenum">
              <a:rPr lang="en-US" smtClean="0"/>
              <a:t>8</a:t>
            </a:fld>
            <a:endParaRPr lang="en-US"/>
          </a:p>
        </p:txBody>
      </p:sp>
    </p:spTree>
    <p:extLst>
      <p:ext uri="{BB962C8B-B14F-4D97-AF65-F5344CB8AC3E}">
        <p14:creationId xmlns:p14="http://schemas.microsoft.com/office/powerpoint/2010/main" val="1394713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Disability is defined by the US Census Bureau as significant impairments in “</a:t>
            </a:r>
            <a:r>
              <a:rPr lang="en-US" sz="1800" dirty="0">
                <a:solidFill>
                  <a:srgbClr val="333333"/>
                </a:solidFill>
                <a:effectLst/>
                <a:latin typeface="Arial" panose="020B0604020202020204" pitchFamily="34" charset="0"/>
              </a:rPr>
              <a:t>hearing, vision, cognition, and ambulation”.</a:t>
            </a:r>
            <a:endParaRPr lang="en-US" dirty="0"/>
          </a:p>
        </p:txBody>
      </p:sp>
      <p:sp>
        <p:nvSpPr>
          <p:cNvPr id="4" name="Slide Number Placeholder 3"/>
          <p:cNvSpPr>
            <a:spLocks noGrp="1"/>
          </p:cNvSpPr>
          <p:nvPr>
            <p:ph type="sldNum" sz="quarter" idx="5"/>
          </p:nvPr>
        </p:nvSpPr>
        <p:spPr/>
        <p:txBody>
          <a:bodyPr/>
          <a:lstStyle/>
          <a:p>
            <a:fld id="{5C560C86-3A7F-442E-B111-29EBBBA030B1}" type="slidenum">
              <a:rPr lang="en-US" smtClean="0"/>
              <a:t>9</a:t>
            </a:fld>
            <a:endParaRPr lang="en-US"/>
          </a:p>
        </p:txBody>
      </p:sp>
    </p:spTree>
    <p:extLst>
      <p:ext uri="{BB962C8B-B14F-4D97-AF65-F5344CB8AC3E}">
        <p14:creationId xmlns:p14="http://schemas.microsoft.com/office/powerpoint/2010/main" val="632932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Harris Center </a:t>
            </a:r>
          </a:p>
        </p:txBody>
      </p:sp>
      <p:sp>
        <p:nvSpPr>
          <p:cNvPr id="4" name="Slide Number Placeholder 3"/>
          <p:cNvSpPr>
            <a:spLocks noGrp="1"/>
          </p:cNvSpPr>
          <p:nvPr>
            <p:ph type="sldNum" sz="quarter" idx="5"/>
          </p:nvPr>
        </p:nvSpPr>
        <p:spPr/>
        <p:txBody>
          <a:bodyPr/>
          <a:lstStyle/>
          <a:p>
            <a:fld id="{5C560C86-3A7F-442E-B111-29EBBBA030B1}" type="slidenum">
              <a:rPr lang="en-US" smtClean="0"/>
              <a:t>10</a:t>
            </a:fld>
            <a:endParaRPr lang="en-US"/>
          </a:p>
        </p:txBody>
      </p:sp>
    </p:spTree>
    <p:extLst>
      <p:ext uri="{BB962C8B-B14F-4D97-AF65-F5344CB8AC3E}">
        <p14:creationId xmlns:p14="http://schemas.microsoft.com/office/powerpoint/2010/main" val="1692730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because it offers care for substance abuse (which may be caused by or is associated with disability).  Also provides care for crisis intervention and help for those with legal issues. </a:t>
            </a:r>
          </a:p>
        </p:txBody>
      </p:sp>
      <p:sp>
        <p:nvSpPr>
          <p:cNvPr id="4" name="Slide Number Placeholder 3"/>
          <p:cNvSpPr>
            <a:spLocks noGrp="1"/>
          </p:cNvSpPr>
          <p:nvPr>
            <p:ph type="sldNum" sz="quarter" idx="5"/>
          </p:nvPr>
        </p:nvSpPr>
        <p:spPr/>
        <p:txBody>
          <a:bodyPr/>
          <a:lstStyle/>
          <a:p>
            <a:fld id="{5C560C86-3A7F-442E-B111-29EBBBA030B1}" type="slidenum">
              <a:rPr lang="en-US" smtClean="0"/>
              <a:t>11</a:t>
            </a:fld>
            <a:endParaRPr lang="en-US"/>
          </a:p>
        </p:txBody>
      </p:sp>
    </p:spTree>
    <p:extLst>
      <p:ext uri="{BB962C8B-B14F-4D97-AF65-F5344CB8AC3E}">
        <p14:creationId xmlns:p14="http://schemas.microsoft.com/office/powerpoint/2010/main" val="409187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2B3C-ADE6-3164-6E98-7845C07AB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19BAA-FB59-B13A-DE4D-E18FC1389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7FB8C1-BD78-8DF3-C7A8-72EFF0DF8E47}"/>
              </a:ext>
            </a:extLst>
          </p:cNvPr>
          <p:cNvSpPr>
            <a:spLocks noGrp="1"/>
          </p:cNvSpPr>
          <p:nvPr>
            <p:ph type="dt" sz="half" idx="10"/>
          </p:nvPr>
        </p:nvSpPr>
        <p:spPr/>
        <p:txBody>
          <a:bodyPr/>
          <a:lstStyle/>
          <a:p>
            <a:fld id="{CBAB1402-A4C6-4888-906E-8ED2FA10761E}" type="datetimeFigureOut">
              <a:rPr lang="en-US" smtClean="0"/>
              <a:t>3/22/2023</a:t>
            </a:fld>
            <a:endParaRPr lang="en-US"/>
          </a:p>
        </p:txBody>
      </p:sp>
      <p:sp>
        <p:nvSpPr>
          <p:cNvPr id="5" name="Footer Placeholder 4">
            <a:extLst>
              <a:ext uri="{FF2B5EF4-FFF2-40B4-BE49-F238E27FC236}">
                <a16:creationId xmlns:a16="http://schemas.microsoft.com/office/drawing/2014/main" id="{0D5E99BC-5485-6203-7BCA-14E90D789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EF0E0-EB85-0E17-1B64-71DE75548F27}"/>
              </a:ext>
            </a:extLst>
          </p:cNvPr>
          <p:cNvSpPr>
            <a:spLocks noGrp="1"/>
          </p:cNvSpPr>
          <p:nvPr>
            <p:ph type="sldNum" sz="quarter" idx="12"/>
          </p:nvPr>
        </p:nvSpPr>
        <p:spPr/>
        <p:txBody>
          <a:bodyPr/>
          <a:lstStyle/>
          <a:p>
            <a:fld id="{9758BC98-D726-4CCE-9B36-920F82A7C511}" type="slidenum">
              <a:rPr lang="en-US" smtClean="0"/>
              <a:t>‹#›</a:t>
            </a:fld>
            <a:endParaRPr lang="en-US"/>
          </a:p>
        </p:txBody>
      </p:sp>
    </p:spTree>
    <p:extLst>
      <p:ext uri="{BB962C8B-B14F-4D97-AF65-F5344CB8AC3E}">
        <p14:creationId xmlns:p14="http://schemas.microsoft.com/office/powerpoint/2010/main" val="160237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B7F6-0F31-FA99-D6B4-A096960C53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AFEB4-D91C-D3CE-14D9-954BD7B5F8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220CC-9B2F-512E-F8D8-9D437F665EB5}"/>
              </a:ext>
            </a:extLst>
          </p:cNvPr>
          <p:cNvSpPr>
            <a:spLocks noGrp="1"/>
          </p:cNvSpPr>
          <p:nvPr>
            <p:ph type="dt" sz="half" idx="10"/>
          </p:nvPr>
        </p:nvSpPr>
        <p:spPr/>
        <p:txBody>
          <a:bodyPr/>
          <a:lstStyle/>
          <a:p>
            <a:fld id="{CBAB1402-A4C6-4888-906E-8ED2FA10761E}" type="datetimeFigureOut">
              <a:rPr lang="en-US" smtClean="0"/>
              <a:t>3/22/2023</a:t>
            </a:fld>
            <a:endParaRPr lang="en-US"/>
          </a:p>
        </p:txBody>
      </p:sp>
      <p:sp>
        <p:nvSpPr>
          <p:cNvPr id="5" name="Footer Placeholder 4">
            <a:extLst>
              <a:ext uri="{FF2B5EF4-FFF2-40B4-BE49-F238E27FC236}">
                <a16:creationId xmlns:a16="http://schemas.microsoft.com/office/drawing/2014/main" id="{AF723DB6-E7B6-CD96-40B5-FAB9BCF40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0529A-DDDD-AEBC-C660-D0E8C8EB91D7}"/>
              </a:ext>
            </a:extLst>
          </p:cNvPr>
          <p:cNvSpPr>
            <a:spLocks noGrp="1"/>
          </p:cNvSpPr>
          <p:nvPr>
            <p:ph type="sldNum" sz="quarter" idx="12"/>
          </p:nvPr>
        </p:nvSpPr>
        <p:spPr/>
        <p:txBody>
          <a:bodyPr/>
          <a:lstStyle/>
          <a:p>
            <a:fld id="{9758BC98-D726-4CCE-9B36-920F82A7C511}" type="slidenum">
              <a:rPr lang="en-US" smtClean="0"/>
              <a:t>‹#›</a:t>
            </a:fld>
            <a:endParaRPr lang="en-US"/>
          </a:p>
        </p:txBody>
      </p:sp>
    </p:spTree>
    <p:extLst>
      <p:ext uri="{BB962C8B-B14F-4D97-AF65-F5344CB8AC3E}">
        <p14:creationId xmlns:p14="http://schemas.microsoft.com/office/powerpoint/2010/main" val="55432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E4DEF5-6658-A154-584D-FF941755A7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FC0E1A-7C92-A8C1-FB4A-2D25BE071E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AEBB9-0BC2-58F9-F481-61B0DA99C49B}"/>
              </a:ext>
            </a:extLst>
          </p:cNvPr>
          <p:cNvSpPr>
            <a:spLocks noGrp="1"/>
          </p:cNvSpPr>
          <p:nvPr>
            <p:ph type="dt" sz="half" idx="10"/>
          </p:nvPr>
        </p:nvSpPr>
        <p:spPr/>
        <p:txBody>
          <a:bodyPr/>
          <a:lstStyle/>
          <a:p>
            <a:fld id="{CBAB1402-A4C6-4888-906E-8ED2FA10761E}" type="datetimeFigureOut">
              <a:rPr lang="en-US" smtClean="0"/>
              <a:t>3/22/2023</a:t>
            </a:fld>
            <a:endParaRPr lang="en-US"/>
          </a:p>
        </p:txBody>
      </p:sp>
      <p:sp>
        <p:nvSpPr>
          <p:cNvPr id="5" name="Footer Placeholder 4">
            <a:extLst>
              <a:ext uri="{FF2B5EF4-FFF2-40B4-BE49-F238E27FC236}">
                <a16:creationId xmlns:a16="http://schemas.microsoft.com/office/drawing/2014/main" id="{946C1A20-5C93-12BF-39DF-09A69FA17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8DEA6-93A7-3DE0-45A3-E54650EA4ADD}"/>
              </a:ext>
            </a:extLst>
          </p:cNvPr>
          <p:cNvSpPr>
            <a:spLocks noGrp="1"/>
          </p:cNvSpPr>
          <p:nvPr>
            <p:ph type="sldNum" sz="quarter" idx="12"/>
          </p:nvPr>
        </p:nvSpPr>
        <p:spPr/>
        <p:txBody>
          <a:bodyPr/>
          <a:lstStyle/>
          <a:p>
            <a:fld id="{9758BC98-D726-4CCE-9B36-920F82A7C511}" type="slidenum">
              <a:rPr lang="en-US" smtClean="0"/>
              <a:t>‹#›</a:t>
            </a:fld>
            <a:endParaRPr lang="en-US"/>
          </a:p>
        </p:txBody>
      </p:sp>
    </p:spTree>
    <p:extLst>
      <p:ext uri="{BB962C8B-B14F-4D97-AF65-F5344CB8AC3E}">
        <p14:creationId xmlns:p14="http://schemas.microsoft.com/office/powerpoint/2010/main" val="166764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2A58-8631-4189-D973-71955154D5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B8DC77-5395-A5BD-9233-639F21524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236B3-111C-0BF7-83A4-955334C82A84}"/>
              </a:ext>
            </a:extLst>
          </p:cNvPr>
          <p:cNvSpPr>
            <a:spLocks noGrp="1"/>
          </p:cNvSpPr>
          <p:nvPr>
            <p:ph type="dt" sz="half" idx="10"/>
          </p:nvPr>
        </p:nvSpPr>
        <p:spPr/>
        <p:txBody>
          <a:bodyPr/>
          <a:lstStyle/>
          <a:p>
            <a:fld id="{CBAB1402-A4C6-4888-906E-8ED2FA10761E}" type="datetimeFigureOut">
              <a:rPr lang="en-US" smtClean="0"/>
              <a:t>3/22/2023</a:t>
            </a:fld>
            <a:endParaRPr lang="en-US"/>
          </a:p>
        </p:txBody>
      </p:sp>
      <p:sp>
        <p:nvSpPr>
          <p:cNvPr id="5" name="Footer Placeholder 4">
            <a:extLst>
              <a:ext uri="{FF2B5EF4-FFF2-40B4-BE49-F238E27FC236}">
                <a16:creationId xmlns:a16="http://schemas.microsoft.com/office/drawing/2014/main" id="{F114E76C-BB40-8599-5C6E-05FF9DC43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8BA0F-67B2-660F-A8EB-EDC292ED7CB4}"/>
              </a:ext>
            </a:extLst>
          </p:cNvPr>
          <p:cNvSpPr>
            <a:spLocks noGrp="1"/>
          </p:cNvSpPr>
          <p:nvPr>
            <p:ph type="sldNum" sz="quarter" idx="12"/>
          </p:nvPr>
        </p:nvSpPr>
        <p:spPr/>
        <p:txBody>
          <a:bodyPr/>
          <a:lstStyle/>
          <a:p>
            <a:fld id="{9758BC98-D726-4CCE-9B36-920F82A7C511}" type="slidenum">
              <a:rPr lang="en-US" smtClean="0"/>
              <a:t>‹#›</a:t>
            </a:fld>
            <a:endParaRPr lang="en-US"/>
          </a:p>
        </p:txBody>
      </p:sp>
    </p:spTree>
    <p:extLst>
      <p:ext uri="{BB962C8B-B14F-4D97-AF65-F5344CB8AC3E}">
        <p14:creationId xmlns:p14="http://schemas.microsoft.com/office/powerpoint/2010/main" val="77624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43A8-3528-8DF9-1FB0-5C2A0DDB32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E18275-254E-C072-7597-5ECD9C776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4A55CB-D196-BDDE-A8C9-F983FD3D991E}"/>
              </a:ext>
            </a:extLst>
          </p:cNvPr>
          <p:cNvSpPr>
            <a:spLocks noGrp="1"/>
          </p:cNvSpPr>
          <p:nvPr>
            <p:ph type="dt" sz="half" idx="10"/>
          </p:nvPr>
        </p:nvSpPr>
        <p:spPr/>
        <p:txBody>
          <a:bodyPr/>
          <a:lstStyle/>
          <a:p>
            <a:fld id="{CBAB1402-A4C6-4888-906E-8ED2FA10761E}" type="datetimeFigureOut">
              <a:rPr lang="en-US" smtClean="0"/>
              <a:t>3/22/2023</a:t>
            </a:fld>
            <a:endParaRPr lang="en-US"/>
          </a:p>
        </p:txBody>
      </p:sp>
      <p:sp>
        <p:nvSpPr>
          <p:cNvPr id="5" name="Footer Placeholder 4">
            <a:extLst>
              <a:ext uri="{FF2B5EF4-FFF2-40B4-BE49-F238E27FC236}">
                <a16:creationId xmlns:a16="http://schemas.microsoft.com/office/drawing/2014/main" id="{D95C6263-81A5-6729-D6EA-588E57280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4074D-4903-00A0-7CF7-954B9129CAA7}"/>
              </a:ext>
            </a:extLst>
          </p:cNvPr>
          <p:cNvSpPr>
            <a:spLocks noGrp="1"/>
          </p:cNvSpPr>
          <p:nvPr>
            <p:ph type="sldNum" sz="quarter" idx="12"/>
          </p:nvPr>
        </p:nvSpPr>
        <p:spPr/>
        <p:txBody>
          <a:bodyPr/>
          <a:lstStyle/>
          <a:p>
            <a:fld id="{9758BC98-D726-4CCE-9B36-920F82A7C511}" type="slidenum">
              <a:rPr lang="en-US" smtClean="0"/>
              <a:t>‹#›</a:t>
            </a:fld>
            <a:endParaRPr lang="en-US"/>
          </a:p>
        </p:txBody>
      </p:sp>
    </p:spTree>
    <p:extLst>
      <p:ext uri="{BB962C8B-B14F-4D97-AF65-F5344CB8AC3E}">
        <p14:creationId xmlns:p14="http://schemas.microsoft.com/office/powerpoint/2010/main" val="2538043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7E53-93C6-7CD6-AD31-3154F468E9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D11C81-8832-A8FE-DFB3-65AB78A7F1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46A63B-3A42-74A3-B733-BEEFED355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3EB342-436A-4A19-E8E3-F1D57AC2664D}"/>
              </a:ext>
            </a:extLst>
          </p:cNvPr>
          <p:cNvSpPr>
            <a:spLocks noGrp="1"/>
          </p:cNvSpPr>
          <p:nvPr>
            <p:ph type="dt" sz="half" idx="10"/>
          </p:nvPr>
        </p:nvSpPr>
        <p:spPr/>
        <p:txBody>
          <a:bodyPr/>
          <a:lstStyle/>
          <a:p>
            <a:fld id="{CBAB1402-A4C6-4888-906E-8ED2FA10761E}" type="datetimeFigureOut">
              <a:rPr lang="en-US" smtClean="0"/>
              <a:t>3/22/2023</a:t>
            </a:fld>
            <a:endParaRPr lang="en-US"/>
          </a:p>
        </p:txBody>
      </p:sp>
      <p:sp>
        <p:nvSpPr>
          <p:cNvPr id="6" name="Footer Placeholder 5">
            <a:extLst>
              <a:ext uri="{FF2B5EF4-FFF2-40B4-BE49-F238E27FC236}">
                <a16:creationId xmlns:a16="http://schemas.microsoft.com/office/drawing/2014/main" id="{67361E30-7439-C88F-5661-4756452D2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9C2982-A006-A8DA-2333-1129F6429BC0}"/>
              </a:ext>
            </a:extLst>
          </p:cNvPr>
          <p:cNvSpPr>
            <a:spLocks noGrp="1"/>
          </p:cNvSpPr>
          <p:nvPr>
            <p:ph type="sldNum" sz="quarter" idx="12"/>
          </p:nvPr>
        </p:nvSpPr>
        <p:spPr/>
        <p:txBody>
          <a:bodyPr/>
          <a:lstStyle/>
          <a:p>
            <a:fld id="{9758BC98-D726-4CCE-9B36-920F82A7C511}" type="slidenum">
              <a:rPr lang="en-US" smtClean="0"/>
              <a:t>‹#›</a:t>
            </a:fld>
            <a:endParaRPr lang="en-US"/>
          </a:p>
        </p:txBody>
      </p:sp>
    </p:spTree>
    <p:extLst>
      <p:ext uri="{BB962C8B-B14F-4D97-AF65-F5344CB8AC3E}">
        <p14:creationId xmlns:p14="http://schemas.microsoft.com/office/powerpoint/2010/main" val="44448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65AD-4623-4211-F6EB-85C771B5BE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BB21F2-228E-329A-7FD1-A2B428153D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C6D5B3-91B8-1E2D-7662-F4FA70A070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C0D5A-3686-2E1D-C02A-310C86C12A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11935-A11B-69D1-8CCD-6C82EFB5AB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62D729-2AC9-4B2C-5CAF-852F4D4F9202}"/>
              </a:ext>
            </a:extLst>
          </p:cNvPr>
          <p:cNvSpPr>
            <a:spLocks noGrp="1"/>
          </p:cNvSpPr>
          <p:nvPr>
            <p:ph type="dt" sz="half" idx="10"/>
          </p:nvPr>
        </p:nvSpPr>
        <p:spPr/>
        <p:txBody>
          <a:bodyPr/>
          <a:lstStyle/>
          <a:p>
            <a:fld id="{CBAB1402-A4C6-4888-906E-8ED2FA10761E}" type="datetimeFigureOut">
              <a:rPr lang="en-US" smtClean="0"/>
              <a:t>3/22/2023</a:t>
            </a:fld>
            <a:endParaRPr lang="en-US"/>
          </a:p>
        </p:txBody>
      </p:sp>
      <p:sp>
        <p:nvSpPr>
          <p:cNvPr id="8" name="Footer Placeholder 7">
            <a:extLst>
              <a:ext uri="{FF2B5EF4-FFF2-40B4-BE49-F238E27FC236}">
                <a16:creationId xmlns:a16="http://schemas.microsoft.com/office/drawing/2014/main" id="{1FE9AC4A-287D-79A8-6132-971258FA9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84DBF6-000A-2AAF-EFB3-3C89232FCA77}"/>
              </a:ext>
            </a:extLst>
          </p:cNvPr>
          <p:cNvSpPr>
            <a:spLocks noGrp="1"/>
          </p:cNvSpPr>
          <p:nvPr>
            <p:ph type="sldNum" sz="quarter" idx="12"/>
          </p:nvPr>
        </p:nvSpPr>
        <p:spPr/>
        <p:txBody>
          <a:bodyPr/>
          <a:lstStyle/>
          <a:p>
            <a:fld id="{9758BC98-D726-4CCE-9B36-920F82A7C511}" type="slidenum">
              <a:rPr lang="en-US" smtClean="0"/>
              <a:t>‹#›</a:t>
            </a:fld>
            <a:endParaRPr lang="en-US"/>
          </a:p>
        </p:txBody>
      </p:sp>
    </p:spTree>
    <p:extLst>
      <p:ext uri="{BB962C8B-B14F-4D97-AF65-F5344CB8AC3E}">
        <p14:creationId xmlns:p14="http://schemas.microsoft.com/office/powerpoint/2010/main" val="2055619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DF98-BF69-32AA-6344-CFE43564AA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4E6366-E843-9D51-4DEF-A03E1ED70DC4}"/>
              </a:ext>
            </a:extLst>
          </p:cNvPr>
          <p:cNvSpPr>
            <a:spLocks noGrp="1"/>
          </p:cNvSpPr>
          <p:nvPr>
            <p:ph type="dt" sz="half" idx="10"/>
          </p:nvPr>
        </p:nvSpPr>
        <p:spPr/>
        <p:txBody>
          <a:bodyPr/>
          <a:lstStyle/>
          <a:p>
            <a:fld id="{CBAB1402-A4C6-4888-906E-8ED2FA10761E}" type="datetimeFigureOut">
              <a:rPr lang="en-US" smtClean="0"/>
              <a:t>3/22/2023</a:t>
            </a:fld>
            <a:endParaRPr lang="en-US"/>
          </a:p>
        </p:txBody>
      </p:sp>
      <p:sp>
        <p:nvSpPr>
          <p:cNvPr id="4" name="Footer Placeholder 3">
            <a:extLst>
              <a:ext uri="{FF2B5EF4-FFF2-40B4-BE49-F238E27FC236}">
                <a16:creationId xmlns:a16="http://schemas.microsoft.com/office/drawing/2014/main" id="{807C45E9-49D3-E672-F731-219F1126C4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405A2E-21CE-4E95-92B1-FA8EFF323B6F}"/>
              </a:ext>
            </a:extLst>
          </p:cNvPr>
          <p:cNvSpPr>
            <a:spLocks noGrp="1"/>
          </p:cNvSpPr>
          <p:nvPr>
            <p:ph type="sldNum" sz="quarter" idx="12"/>
          </p:nvPr>
        </p:nvSpPr>
        <p:spPr/>
        <p:txBody>
          <a:bodyPr/>
          <a:lstStyle/>
          <a:p>
            <a:fld id="{9758BC98-D726-4CCE-9B36-920F82A7C511}" type="slidenum">
              <a:rPr lang="en-US" smtClean="0"/>
              <a:t>‹#›</a:t>
            </a:fld>
            <a:endParaRPr lang="en-US"/>
          </a:p>
        </p:txBody>
      </p:sp>
    </p:spTree>
    <p:extLst>
      <p:ext uri="{BB962C8B-B14F-4D97-AF65-F5344CB8AC3E}">
        <p14:creationId xmlns:p14="http://schemas.microsoft.com/office/powerpoint/2010/main" val="111759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6A4D91-DD98-1A49-187B-0DE757B07972}"/>
              </a:ext>
            </a:extLst>
          </p:cNvPr>
          <p:cNvSpPr>
            <a:spLocks noGrp="1"/>
          </p:cNvSpPr>
          <p:nvPr>
            <p:ph type="dt" sz="half" idx="10"/>
          </p:nvPr>
        </p:nvSpPr>
        <p:spPr/>
        <p:txBody>
          <a:bodyPr/>
          <a:lstStyle/>
          <a:p>
            <a:fld id="{CBAB1402-A4C6-4888-906E-8ED2FA10761E}" type="datetimeFigureOut">
              <a:rPr lang="en-US" smtClean="0"/>
              <a:t>3/22/2023</a:t>
            </a:fld>
            <a:endParaRPr lang="en-US"/>
          </a:p>
        </p:txBody>
      </p:sp>
      <p:sp>
        <p:nvSpPr>
          <p:cNvPr id="3" name="Footer Placeholder 2">
            <a:extLst>
              <a:ext uri="{FF2B5EF4-FFF2-40B4-BE49-F238E27FC236}">
                <a16:creationId xmlns:a16="http://schemas.microsoft.com/office/drawing/2014/main" id="{4D2B12DA-04F1-EE6E-D995-15CA8BCDF9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1BBE79-4CD0-B1F6-08FA-ABB234A87245}"/>
              </a:ext>
            </a:extLst>
          </p:cNvPr>
          <p:cNvSpPr>
            <a:spLocks noGrp="1"/>
          </p:cNvSpPr>
          <p:nvPr>
            <p:ph type="sldNum" sz="quarter" idx="12"/>
          </p:nvPr>
        </p:nvSpPr>
        <p:spPr/>
        <p:txBody>
          <a:bodyPr/>
          <a:lstStyle/>
          <a:p>
            <a:fld id="{9758BC98-D726-4CCE-9B36-920F82A7C511}" type="slidenum">
              <a:rPr lang="en-US" smtClean="0"/>
              <a:t>‹#›</a:t>
            </a:fld>
            <a:endParaRPr lang="en-US"/>
          </a:p>
        </p:txBody>
      </p:sp>
    </p:spTree>
    <p:extLst>
      <p:ext uri="{BB962C8B-B14F-4D97-AF65-F5344CB8AC3E}">
        <p14:creationId xmlns:p14="http://schemas.microsoft.com/office/powerpoint/2010/main" val="356662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604E-D8C6-4B04-C550-24AF5DD5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2CBDCB-FE47-1DE1-8592-BEBBCA075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A0069F-B7F3-67B7-9BE5-24AD1C0CE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49DD4-8E44-2641-4E31-5CEBBA8AA086}"/>
              </a:ext>
            </a:extLst>
          </p:cNvPr>
          <p:cNvSpPr>
            <a:spLocks noGrp="1"/>
          </p:cNvSpPr>
          <p:nvPr>
            <p:ph type="dt" sz="half" idx="10"/>
          </p:nvPr>
        </p:nvSpPr>
        <p:spPr/>
        <p:txBody>
          <a:bodyPr/>
          <a:lstStyle/>
          <a:p>
            <a:fld id="{CBAB1402-A4C6-4888-906E-8ED2FA10761E}" type="datetimeFigureOut">
              <a:rPr lang="en-US" smtClean="0"/>
              <a:t>3/22/2023</a:t>
            </a:fld>
            <a:endParaRPr lang="en-US"/>
          </a:p>
        </p:txBody>
      </p:sp>
      <p:sp>
        <p:nvSpPr>
          <p:cNvPr id="6" name="Footer Placeholder 5">
            <a:extLst>
              <a:ext uri="{FF2B5EF4-FFF2-40B4-BE49-F238E27FC236}">
                <a16:creationId xmlns:a16="http://schemas.microsoft.com/office/drawing/2014/main" id="{CC24655E-9F71-F30D-2AE2-BB059FE9A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493089-FA8D-0889-DE82-E98C93799DA1}"/>
              </a:ext>
            </a:extLst>
          </p:cNvPr>
          <p:cNvSpPr>
            <a:spLocks noGrp="1"/>
          </p:cNvSpPr>
          <p:nvPr>
            <p:ph type="sldNum" sz="quarter" idx="12"/>
          </p:nvPr>
        </p:nvSpPr>
        <p:spPr/>
        <p:txBody>
          <a:bodyPr/>
          <a:lstStyle/>
          <a:p>
            <a:fld id="{9758BC98-D726-4CCE-9B36-920F82A7C511}" type="slidenum">
              <a:rPr lang="en-US" smtClean="0"/>
              <a:t>‹#›</a:t>
            </a:fld>
            <a:endParaRPr lang="en-US"/>
          </a:p>
        </p:txBody>
      </p:sp>
    </p:spTree>
    <p:extLst>
      <p:ext uri="{BB962C8B-B14F-4D97-AF65-F5344CB8AC3E}">
        <p14:creationId xmlns:p14="http://schemas.microsoft.com/office/powerpoint/2010/main" val="130757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9B81-4440-C864-9B48-E125E24C7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26516F-57B5-981D-70B0-FF73A914CF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5E1DEB-12E2-EEDD-C381-0AF86DD38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B6A0F1-7469-B1FB-97CC-4986D2586A17}"/>
              </a:ext>
            </a:extLst>
          </p:cNvPr>
          <p:cNvSpPr>
            <a:spLocks noGrp="1"/>
          </p:cNvSpPr>
          <p:nvPr>
            <p:ph type="dt" sz="half" idx="10"/>
          </p:nvPr>
        </p:nvSpPr>
        <p:spPr/>
        <p:txBody>
          <a:bodyPr/>
          <a:lstStyle/>
          <a:p>
            <a:fld id="{CBAB1402-A4C6-4888-906E-8ED2FA10761E}" type="datetimeFigureOut">
              <a:rPr lang="en-US" smtClean="0"/>
              <a:t>3/22/2023</a:t>
            </a:fld>
            <a:endParaRPr lang="en-US"/>
          </a:p>
        </p:txBody>
      </p:sp>
      <p:sp>
        <p:nvSpPr>
          <p:cNvPr id="6" name="Footer Placeholder 5">
            <a:extLst>
              <a:ext uri="{FF2B5EF4-FFF2-40B4-BE49-F238E27FC236}">
                <a16:creationId xmlns:a16="http://schemas.microsoft.com/office/drawing/2014/main" id="{48495A0F-EBEA-3919-A568-F4EBA32A8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FD41CB-8107-A7AA-9B9E-746BE526EFCC}"/>
              </a:ext>
            </a:extLst>
          </p:cNvPr>
          <p:cNvSpPr>
            <a:spLocks noGrp="1"/>
          </p:cNvSpPr>
          <p:nvPr>
            <p:ph type="sldNum" sz="quarter" idx="12"/>
          </p:nvPr>
        </p:nvSpPr>
        <p:spPr/>
        <p:txBody>
          <a:bodyPr/>
          <a:lstStyle/>
          <a:p>
            <a:fld id="{9758BC98-D726-4CCE-9B36-920F82A7C511}" type="slidenum">
              <a:rPr lang="en-US" smtClean="0"/>
              <a:t>‹#›</a:t>
            </a:fld>
            <a:endParaRPr lang="en-US"/>
          </a:p>
        </p:txBody>
      </p:sp>
    </p:spTree>
    <p:extLst>
      <p:ext uri="{BB962C8B-B14F-4D97-AF65-F5344CB8AC3E}">
        <p14:creationId xmlns:p14="http://schemas.microsoft.com/office/powerpoint/2010/main" val="316830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5C908B-9B1C-61AB-3A37-454DB02CC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B31827-882A-111F-A5F7-A9240CC31D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58304-F2C6-4D76-D7D1-A4B77468B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B1402-A4C6-4888-906E-8ED2FA10761E}" type="datetimeFigureOut">
              <a:rPr lang="en-US" smtClean="0"/>
              <a:t>3/22/2023</a:t>
            </a:fld>
            <a:endParaRPr lang="en-US"/>
          </a:p>
        </p:txBody>
      </p:sp>
      <p:sp>
        <p:nvSpPr>
          <p:cNvPr id="5" name="Footer Placeholder 4">
            <a:extLst>
              <a:ext uri="{FF2B5EF4-FFF2-40B4-BE49-F238E27FC236}">
                <a16:creationId xmlns:a16="http://schemas.microsoft.com/office/drawing/2014/main" id="{5D1BC1E3-085A-3C1E-E606-D86D12461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C1394F-5E23-BF2B-7328-1D3A83FBAC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8BC98-D726-4CCE-9B36-920F82A7C511}" type="slidenum">
              <a:rPr lang="en-US" smtClean="0"/>
              <a:t>‹#›</a:t>
            </a:fld>
            <a:endParaRPr lang="en-US"/>
          </a:p>
        </p:txBody>
      </p:sp>
    </p:spTree>
    <p:extLst>
      <p:ext uri="{BB962C8B-B14F-4D97-AF65-F5344CB8AC3E}">
        <p14:creationId xmlns:p14="http://schemas.microsoft.com/office/powerpoint/2010/main" val="2952772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heharriscenter.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584C-40C7-42A4-F0A8-466E4E8AB910}"/>
              </a:ext>
            </a:extLst>
          </p:cNvPr>
          <p:cNvSpPr>
            <a:spLocks noGrp="1"/>
          </p:cNvSpPr>
          <p:nvPr>
            <p:ph type="ctrTitle"/>
          </p:nvPr>
        </p:nvSpPr>
        <p:spPr>
          <a:xfrm>
            <a:off x="1296955" y="1122363"/>
            <a:ext cx="9598090" cy="1910086"/>
          </a:xfrm>
        </p:spPr>
        <p:txBody>
          <a:bodyPr>
            <a:normAutofit fontScale="90000"/>
          </a:bodyPr>
          <a:lstStyle/>
          <a:p>
            <a:r>
              <a:rPr lang="en-US" dirty="0"/>
              <a:t>Disability is Associated with Poor Mental Health in Harris County</a:t>
            </a:r>
          </a:p>
        </p:txBody>
      </p:sp>
      <p:sp>
        <p:nvSpPr>
          <p:cNvPr id="3" name="Subtitle 2">
            <a:extLst>
              <a:ext uri="{FF2B5EF4-FFF2-40B4-BE49-F238E27FC236}">
                <a16:creationId xmlns:a16="http://schemas.microsoft.com/office/drawing/2014/main" id="{95A20635-A98F-6547-03A8-E8B454877A1B}"/>
              </a:ext>
            </a:extLst>
          </p:cNvPr>
          <p:cNvSpPr>
            <a:spLocks noGrp="1"/>
          </p:cNvSpPr>
          <p:nvPr>
            <p:ph type="subTitle" idx="1"/>
          </p:nvPr>
        </p:nvSpPr>
        <p:spPr/>
        <p:txBody>
          <a:bodyPr/>
          <a:lstStyle/>
          <a:p>
            <a:r>
              <a:rPr lang="en-US" dirty="0"/>
              <a:t>Daniel Brock</a:t>
            </a:r>
          </a:p>
          <a:p>
            <a:r>
              <a:rPr lang="en-US" dirty="0"/>
              <a:t>3/22/2023</a:t>
            </a:r>
          </a:p>
        </p:txBody>
      </p:sp>
    </p:spTree>
    <p:extLst>
      <p:ext uri="{BB962C8B-B14F-4D97-AF65-F5344CB8AC3E}">
        <p14:creationId xmlns:p14="http://schemas.microsoft.com/office/powerpoint/2010/main" val="3151330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B796-9BBE-DEF1-6D13-192DCFC8F262}"/>
              </a:ext>
            </a:extLst>
          </p:cNvPr>
          <p:cNvSpPr>
            <a:spLocks noGrp="1"/>
          </p:cNvSpPr>
          <p:nvPr>
            <p:ph type="title"/>
          </p:nvPr>
        </p:nvSpPr>
        <p:spPr/>
        <p:txBody>
          <a:bodyPr/>
          <a:lstStyle/>
          <a:p>
            <a:r>
              <a:rPr lang="en-US" dirty="0"/>
              <a:t>Resources that Support Mental Health in Houston’s Disabled Population</a:t>
            </a:r>
          </a:p>
        </p:txBody>
      </p:sp>
      <p:sp>
        <p:nvSpPr>
          <p:cNvPr id="3" name="Content Placeholder 2">
            <a:extLst>
              <a:ext uri="{FF2B5EF4-FFF2-40B4-BE49-F238E27FC236}">
                <a16:creationId xmlns:a16="http://schemas.microsoft.com/office/drawing/2014/main" id="{CE6022BE-43C0-6530-439F-6C1CB2680C89}"/>
              </a:ext>
            </a:extLst>
          </p:cNvPr>
          <p:cNvSpPr>
            <a:spLocks noGrp="1"/>
          </p:cNvSpPr>
          <p:nvPr>
            <p:ph idx="1"/>
          </p:nvPr>
        </p:nvSpPr>
        <p:spPr>
          <a:xfrm>
            <a:off x="838200" y="2005445"/>
            <a:ext cx="10515600" cy="4171518"/>
          </a:xfrm>
        </p:spPr>
        <p:txBody>
          <a:bodyPr/>
          <a:lstStyle/>
          <a:p>
            <a:pPr marL="514350" indent="-514350">
              <a:buAutoNum type="arabicPeriod"/>
            </a:pPr>
            <a:r>
              <a:rPr lang="en-US" dirty="0"/>
              <a:t>The Harris Center for Mental Health and IDD</a:t>
            </a:r>
          </a:p>
          <a:p>
            <a:pPr marL="514350" indent="-514350">
              <a:buAutoNum type="arabicPeriod"/>
            </a:pPr>
            <a:r>
              <a:rPr lang="en-US" dirty="0"/>
              <a:t>Houston Center for Independent Living</a:t>
            </a:r>
          </a:p>
          <a:p>
            <a:pPr marL="514350" indent="-514350">
              <a:buAutoNum type="arabicPeriod"/>
            </a:pPr>
            <a:r>
              <a:rPr lang="en-US" dirty="0"/>
              <a:t>Legacy Community Health</a:t>
            </a:r>
          </a:p>
          <a:p>
            <a:pPr marL="514350" indent="-514350">
              <a:buAutoNum type="arabicPeriod"/>
            </a:pPr>
            <a:r>
              <a:rPr lang="en-US" dirty="0"/>
              <a:t>Mental Health America of Greater Houston </a:t>
            </a:r>
          </a:p>
          <a:p>
            <a:pPr marL="514350" indent="-514350">
              <a:buAutoNum type="arabicPeriod"/>
            </a:pPr>
            <a:r>
              <a:rPr lang="en-US" dirty="0"/>
              <a:t>The Montrose Center</a:t>
            </a:r>
          </a:p>
        </p:txBody>
      </p:sp>
      <p:sp>
        <p:nvSpPr>
          <p:cNvPr id="4" name="Rectangle 3">
            <a:extLst>
              <a:ext uri="{FF2B5EF4-FFF2-40B4-BE49-F238E27FC236}">
                <a16:creationId xmlns:a16="http://schemas.microsoft.com/office/drawing/2014/main" id="{84956086-57AE-4209-1B6A-B1C5C9428B96}"/>
              </a:ext>
            </a:extLst>
          </p:cNvPr>
          <p:cNvSpPr/>
          <p:nvPr/>
        </p:nvSpPr>
        <p:spPr>
          <a:xfrm>
            <a:off x="838199" y="2005445"/>
            <a:ext cx="7214755" cy="4364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674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B796-9BBE-DEF1-6D13-192DCFC8F262}"/>
              </a:ext>
            </a:extLst>
          </p:cNvPr>
          <p:cNvSpPr>
            <a:spLocks noGrp="1"/>
          </p:cNvSpPr>
          <p:nvPr>
            <p:ph type="title"/>
          </p:nvPr>
        </p:nvSpPr>
        <p:spPr>
          <a:xfrm>
            <a:off x="838200" y="226903"/>
            <a:ext cx="10515600" cy="804456"/>
          </a:xfrm>
        </p:spPr>
        <p:txBody>
          <a:bodyPr/>
          <a:lstStyle/>
          <a:p>
            <a:pPr algn="ctr"/>
            <a:r>
              <a:rPr lang="en-US" dirty="0"/>
              <a:t>The Harris Center for Mental Health</a:t>
            </a:r>
          </a:p>
        </p:txBody>
      </p:sp>
      <p:sp>
        <p:nvSpPr>
          <p:cNvPr id="3" name="TextBox 2">
            <a:extLst>
              <a:ext uri="{FF2B5EF4-FFF2-40B4-BE49-F238E27FC236}">
                <a16:creationId xmlns:a16="http://schemas.microsoft.com/office/drawing/2014/main" id="{0A590AC8-8F77-7FF1-4D27-71B7D2A54DCF}"/>
              </a:ext>
            </a:extLst>
          </p:cNvPr>
          <p:cNvSpPr txBox="1"/>
          <p:nvPr/>
        </p:nvSpPr>
        <p:spPr>
          <a:xfrm>
            <a:off x="945573" y="2967335"/>
            <a:ext cx="9746672" cy="923330"/>
          </a:xfrm>
          <a:prstGeom prst="rect">
            <a:avLst/>
          </a:prstGeom>
          <a:noFill/>
        </p:spPr>
        <p:txBody>
          <a:bodyPr wrap="square" rtlCol="0">
            <a:spAutoFit/>
          </a:bodyPr>
          <a:lstStyle/>
          <a:p>
            <a:pPr algn="ctr"/>
            <a:r>
              <a:rPr lang="en-US" dirty="0"/>
              <a:t>[Video played in class about the Harris Center]</a:t>
            </a:r>
          </a:p>
          <a:p>
            <a:pPr algn="ctr"/>
            <a:endParaRPr lang="en-US" dirty="0"/>
          </a:p>
          <a:p>
            <a:pPr algn="ctr"/>
            <a:r>
              <a:rPr lang="en-US" dirty="0"/>
              <a:t>Link to video: </a:t>
            </a:r>
            <a:r>
              <a:rPr lang="en-US" dirty="0">
                <a:hlinkClick r:id="rId3"/>
              </a:rPr>
              <a:t>https://www.theharriscenter.org/</a:t>
            </a:r>
            <a:r>
              <a:rPr lang="en-US" dirty="0"/>
              <a:t> </a:t>
            </a:r>
          </a:p>
        </p:txBody>
      </p:sp>
    </p:spTree>
    <p:extLst>
      <p:ext uri="{BB962C8B-B14F-4D97-AF65-F5344CB8AC3E}">
        <p14:creationId xmlns:p14="http://schemas.microsoft.com/office/powerpoint/2010/main" val="2438233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2F3A-1DDB-AC60-2029-96E2A9710564}"/>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51330A0E-7E7A-71D5-F50B-1DF5054B7D63}"/>
              </a:ext>
            </a:extLst>
          </p:cNvPr>
          <p:cNvSpPr>
            <a:spLocks noGrp="1"/>
          </p:cNvSpPr>
          <p:nvPr>
            <p:ph idx="1"/>
          </p:nvPr>
        </p:nvSpPr>
        <p:spPr>
          <a:xfrm>
            <a:off x="778835" y="1690688"/>
            <a:ext cx="10634330" cy="4351338"/>
          </a:xfrm>
        </p:spPr>
        <p:txBody>
          <a:bodyPr/>
          <a:lstStyle/>
          <a:p>
            <a:r>
              <a:rPr lang="en-US" dirty="0"/>
              <a:t>Mental health varies by zip code in Harris county</a:t>
            </a:r>
          </a:p>
          <a:p>
            <a:r>
              <a:rPr lang="en-US" dirty="0"/>
              <a:t>Percentage of the Population with a Disability was strongly correlated with poor mental health</a:t>
            </a:r>
          </a:p>
          <a:p>
            <a:r>
              <a:rPr lang="en-US" dirty="0"/>
              <a:t>The Harris Center for Mental Health aims to assist those in need of mental healthcare, including underprivileged and incarcerated people</a:t>
            </a:r>
          </a:p>
        </p:txBody>
      </p:sp>
      <p:sp>
        <p:nvSpPr>
          <p:cNvPr id="4" name="Title 1">
            <a:extLst>
              <a:ext uri="{FF2B5EF4-FFF2-40B4-BE49-F238E27FC236}">
                <a16:creationId xmlns:a16="http://schemas.microsoft.com/office/drawing/2014/main" id="{8AF94378-B6BA-C596-ABD7-654A13C8A9D7}"/>
              </a:ext>
            </a:extLst>
          </p:cNvPr>
          <p:cNvSpPr txBox="1">
            <a:spLocks/>
          </p:cNvSpPr>
          <p:nvPr/>
        </p:nvSpPr>
        <p:spPr>
          <a:xfrm>
            <a:off x="838200" y="45045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Questions?</a:t>
            </a:r>
          </a:p>
        </p:txBody>
      </p:sp>
    </p:spTree>
    <p:extLst>
      <p:ext uri="{BB962C8B-B14F-4D97-AF65-F5344CB8AC3E}">
        <p14:creationId xmlns:p14="http://schemas.microsoft.com/office/powerpoint/2010/main" val="113225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3B58-BF8A-E35E-32A1-6C0446B7E810}"/>
              </a:ext>
            </a:extLst>
          </p:cNvPr>
          <p:cNvSpPr>
            <a:spLocks noGrp="1"/>
          </p:cNvSpPr>
          <p:nvPr>
            <p:ph type="title"/>
          </p:nvPr>
        </p:nvSpPr>
        <p:spPr/>
        <p:txBody>
          <a:bodyPr/>
          <a:lstStyle/>
          <a:p>
            <a:r>
              <a:rPr lang="en-US" dirty="0"/>
              <a:t>Houston State of Health Data</a:t>
            </a:r>
          </a:p>
        </p:txBody>
      </p:sp>
      <p:sp>
        <p:nvSpPr>
          <p:cNvPr id="3" name="Content Placeholder 2">
            <a:extLst>
              <a:ext uri="{FF2B5EF4-FFF2-40B4-BE49-F238E27FC236}">
                <a16:creationId xmlns:a16="http://schemas.microsoft.com/office/drawing/2014/main" id="{EA19BA21-5E65-5676-2517-0BA94A5C0919}"/>
              </a:ext>
            </a:extLst>
          </p:cNvPr>
          <p:cNvSpPr>
            <a:spLocks noGrp="1"/>
          </p:cNvSpPr>
          <p:nvPr>
            <p:ph idx="1"/>
          </p:nvPr>
        </p:nvSpPr>
        <p:spPr>
          <a:xfrm>
            <a:off x="838200" y="1825625"/>
            <a:ext cx="6609443" cy="4351338"/>
          </a:xfrm>
        </p:spPr>
        <p:txBody>
          <a:bodyPr/>
          <a:lstStyle/>
          <a:p>
            <a:r>
              <a:rPr lang="en-US" dirty="0"/>
              <a:t>Collaborative project between Houston Health Department, Harris County Public Health Department, Harris Health system, Houston Methodist Hospital system and Memorial Herman Hospital system.</a:t>
            </a:r>
          </a:p>
          <a:p>
            <a:r>
              <a:rPr lang="en-US" u="sng" dirty="0"/>
              <a:t>Goal</a:t>
            </a:r>
            <a:r>
              <a:rPr lang="en-US" dirty="0"/>
              <a:t>: to understand public health indicators affecting the quality of life in Houston.</a:t>
            </a:r>
          </a:p>
        </p:txBody>
      </p:sp>
      <p:pic>
        <p:nvPicPr>
          <p:cNvPr id="7" name="Picture 6">
            <a:extLst>
              <a:ext uri="{FF2B5EF4-FFF2-40B4-BE49-F238E27FC236}">
                <a16:creationId xmlns:a16="http://schemas.microsoft.com/office/drawing/2014/main" id="{769E77A8-D698-8B7B-C072-163AC5335D92}"/>
              </a:ext>
            </a:extLst>
          </p:cNvPr>
          <p:cNvPicPr>
            <a:picLocks noChangeAspect="1"/>
          </p:cNvPicPr>
          <p:nvPr/>
        </p:nvPicPr>
        <p:blipFill>
          <a:blip r:embed="rId3"/>
          <a:stretch>
            <a:fillRect/>
          </a:stretch>
        </p:blipFill>
        <p:spPr>
          <a:xfrm>
            <a:off x="7553969" y="1825625"/>
            <a:ext cx="3906157" cy="1972856"/>
          </a:xfrm>
          <a:prstGeom prst="rect">
            <a:avLst/>
          </a:prstGeom>
        </p:spPr>
      </p:pic>
    </p:spTree>
    <p:extLst>
      <p:ext uri="{BB962C8B-B14F-4D97-AF65-F5344CB8AC3E}">
        <p14:creationId xmlns:p14="http://schemas.microsoft.com/office/powerpoint/2010/main" val="174779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3B58-BF8A-E35E-32A1-6C0446B7E810}"/>
              </a:ext>
            </a:extLst>
          </p:cNvPr>
          <p:cNvSpPr>
            <a:spLocks noGrp="1"/>
          </p:cNvSpPr>
          <p:nvPr>
            <p:ph type="title"/>
          </p:nvPr>
        </p:nvSpPr>
        <p:spPr/>
        <p:txBody>
          <a:bodyPr/>
          <a:lstStyle/>
          <a:p>
            <a:r>
              <a:rPr lang="en-US" dirty="0"/>
              <a:t>Mental Health Index</a:t>
            </a:r>
          </a:p>
        </p:txBody>
      </p:sp>
      <p:pic>
        <p:nvPicPr>
          <p:cNvPr id="8" name="Content Placeholder 7" descr="Map&#10;&#10;Description automatically generated">
            <a:extLst>
              <a:ext uri="{FF2B5EF4-FFF2-40B4-BE49-F238E27FC236}">
                <a16:creationId xmlns:a16="http://schemas.microsoft.com/office/drawing/2014/main" id="{966C84EC-5059-A5B6-18F8-97949186AF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314833"/>
            <a:ext cx="5931745" cy="6228333"/>
          </a:xfrm>
        </p:spPr>
      </p:pic>
      <p:sp>
        <p:nvSpPr>
          <p:cNvPr id="9" name="Content Placeholder 2">
            <a:extLst>
              <a:ext uri="{FF2B5EF4-FFF2-40B4-BE49-F238E27FC236}">
                <a16:creationId xmlns:a16="http://schemas.microsoft.com/office/drawing/2014/main" id="{00C69971-A8E0-4BB4-F320-C1CDCA1F64E2}"/>
              </a:ext>
            </a:extLst>
          </p:cNvPr>
          <p:cNvSpPr txBox="1">
            <a:spLocks/>
          </p:cNvSpPr>
          <p:nvPr/>
        </p:nvSpPr>
        <p:spPr>
          <a:xfrm>
            <a:off x="838201" y="1825625"/>
            <a:ext cx="53755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Zip-code level analysis of mental health: 128 zip codes.</a:t>
            </a:r>
          </a:p>
          <a:p>
            <a:r>
              <a:rPr lang="en-US" dirty="0"/>
              <a:t>Higher numbers (darker shaded zip codes) are associated with poor mental health. </a:t>
            </a:r>
          </a:p>
        </p:txBody>
      </p:sp>
    </p:spTree>
    <p:extLst>
      <p:ext uri="{BB962C8B-B14F-4D97-AF65-F5344CB8AC3E}">
        <p14:creationId xmlns:p14="http://schemas.microsoft.com/office/powerpoint/2010/main" val="107128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0B99-A74B-2300-A118-E8A2C37228AC}"/>
              </a:ext>
            </a:extLst>
          </p:cNvPr>
          <p:cNvSpPr>
            <a:spLocks noGrp="1"/>
          </p:cNvSpPr>
          <p:nvPr>
            <p:ph type="title"/>
          </p:nvPr>
        </p:nvSpPr>
        <p:spPr/>
        <p:txBody>
          <a:bodyPr>
            <a:normAutofit fontScale="90000"/>
          </a:bodyPr>
          <a:lstStyle/>
          <a:p>
            <a:pPr algn="ctr"/>
            <a:r>
              <a:rPr lang="en-US" dirty="0"/>
              <a:t>What are the most significant social determinants of health correlated with Mental Health Index?</a:t>
            </a:r>
          </a:p>
        </p:txBody>
      </p:sp>
      <p:sp>
        <p:nvSpPr>
          <p:cNvPr id="3" name="Content Placeholder 2">
            <a:extLst>
              <a:ext uri="{FF2B5EF4-FFF2-40B4-BE49-F238E27FC236}">
                <a16:creationId xmlns:a16="http://schemas.microsoft.com/office/drawing/2014/main" id="{B1AADD15-AF19-B124-E367-9AD0F2B589AF}"/>
              </a:ext>
            </a:extLst>
          </p:cNvPr>
          <p:cNvSpPr>
            <a:spLocks noGrp="1"/>
          </p:cNvSpPr>
          <p:nvPr>
            <p:ph idx="1"/>
          </p:nvPr>
        </p:nvSpPr>
        <p:spPr>
          <a:xfrm>
            <a:off x="1551713" y="5504005"/>
            <a:ext cx="3588327" cy="647411"/>
          </a:xfrm>
        </p:spPr>
        <p:txBody>
          <a:bodyPr/>
          <a:lstStyle/>
          <a:p>
            <a:pPr marL="0" indent="0" algn="ctr">
              <a:buNone/>
            </a:pPr>
            <a:r>
              <a:rPr lang="en-US" dirty="0"/>
              <a:t>Mental Health Index</a:t>
            </a:r>
          </a:p>
        </p:txBody>
      </p:sp>
      <p:pic>
        <p:nvPicPr>
          <p:cNvPr id="4" name="Content Placeholder 7" descr="Map&#10;&#10;Description automatically generated">
            <a:extLst>
              <a:ext uri="{FF2B5EF4-FFF2-40B4-BE49-F238E27FC236}">
                <a16:creationId xmlns:a16="http://schemas.microsoft.com/office/drawing/2014/main" id="{5B8F43AC-62B6-D720-5B8E-028FE5C539E2}"/>
              </a:ext>
            </a:extLst>
          </p:cNvPr>
          <p:cNvPicPr>
            <a:picLocks noChangeAspect="1"/>
          </p:cNvPicPr>
          <p:nvPr/>
        </p:nvPicPr>
        <p:blipFill rotWithShape="1">
          <a:blip r:embed="rId2">
            <a:extLst>
              <a:ext uri="{28A0092B-C50C-407E-A947-70E740481C1C}">
                <a14:useLocalDpi xmlns:a14="http://schemas.microsoft.com/office/drawing/2010/main" val="0"/>
              </a:ext>
            </a:extLst>
          </a:blip>
          <a:srcRect l="18802" t="20804" r="14982" b="26310"/>
          <a:stretch/>
        </p:blipFill>
        <p:spPr>
          <a:xfrm>
            <a:off x="1381995" y="2115342"/>
            <a:ext cx="3927764" cy="3293918"/>
          </a:xfrm>
          <a:prstGeom prst="rect">
            <a:avLst/>
          </a:prstGeom>
        </p:spPr>
      </p:pic>
      <p:sp>
        <p:nvSpPr>
          <p:cNvPr id="5" name="Content Placeholder 2">
            <a:extLst>
              <a:ext uri="{FF2B5EF4-FFF2-40B4-BE49-F238E27FC236}">
                <a16:creationId xmlns:a16="http://schemas.microsoft.com/office/drawing/2014/main" id="{CF957E2C-5D27-6E29-02D0-20FA2585E287}"/>
              </a:ext>
            </a:extLst>
          </p:cNvPr>
          <p:cNvSpPr txBox="1">
            <a:spLocks/>
          </p:cNvSpPr>
          <p:nvPr/>
        </p:nvSpPr>
        <p:spPr>
          <a:xfrm>
            <a:off x="5498730" y="3429000"/>
            <a:ext cx="1018308" cy="862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5400" b="1" dirty="0"/>
              <a:t>X</a:t>
            </a:r>
          </a:p>
        </p:txBody>
      </p:sp>
      <p:pic>
        <p:nvPicPr>
          <p:cNvPr id="7" name="Picture 6" descr="A blue sign with white text&#10;&#10;Description automatically generated with medium confidence">
            <a:extLst>
              <a:ext uri="{FF2B5EF4-FFF2-40B4-BE49-F238E27FC236}">
                <a16:creationId xmlns:a16="http://schemas.microsoft.com/office/drawing/2014/main" id="{BCDAD8A3-8C09-DC8A-D856-AB09D65E5C80}"/>
              </a:ext>
            </a:extLst>
          </p:cNvPr>
          <p:cNvPicPr>
            <a:picLocks noChangeAspect="1"/>
          </p:cNvPicPr>
          <p:nvPr/>
        </p:nvPicPr>
        <p:blipFill rotWithShape="1">
          <a:blip r:embed="rId3">
            <a:extLst>
              <a:ext uri="{28A0092B-C50C-407E-A947-70E740481C1C}">
                <a14:useLocalDpi xmlns:a14="http://schemas.microsoft.com/office/drawing/2010/main" val="0"/>
              </a:ext>
            </a:extLst>
          </a:blip>
          <a:srcRect l="7512" r="6761"/>
          <a:stretch/>
        </p:blipFill>
        <p:spPr>
          <a:xfrm>
            <a:off x="6706010" y="2806164"/>
            <a:ext cx="4647790" cy="2038554"/>
          </a:xfrm>
          <a:prstGeom prst="rect">
            <a:avLst/>
          </a:prstGeom>
        </p:spPr>
      </p:pic>
      <p:sp>
        <p:nvSpPr>
          <p:cNvPr id="8" name="Content Placeholder 2">
            <a:extLst>
              <a:ext uri="{FF2B5EF4-FFF2-40B4-BE49-F238E27FC236}">
                <a16:creationId xmlns:a16="http://schemas.microsoft.com/office/drawing/2014/main" id="{B957E926-7FDE-9448-D747-8130F5102DDC}"/>
              </a:ext>
            </a:extLst>
          </p:cNvPr>
          <p:cNvSpPr txBox="1">
            <a:spLocks/>
          </p:cNvSpPr>
          <p:nvPr/>
        </p:nvSpPr>
        <p:spPr>
          <a:xfrm>
            <a:off x="7235741" y="4844718"/>
            <a:ext cx="3588327" cy="647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SDOH Factors</a:t>
            </a:r>
          </a:p>
        </p:txBody>
      </p:sp>
    </p:spTree>
    <p:extLst>
      <p:ext uri="{BB962C8B-B14F-4D97-AF65-F5344CB8AC3E}">
        <p14:creationId xmlns:p14="http://schemas.microsoft.com/office/powerpoint/2010/main" val="401343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77626-07A1-9F84-1383-FBC4BF96E514}"/>
              </a:ext>
            </a:extLst>
          </p:cNvPr>
          <p:cNvSpPr>
            <a:spLocks noGrp="1"/>
          </p:cNvSpPr>
          <p:nvPr>
            <p:ph type="title"/>
          </p:nvPr>
        </p:nvSpPr>
        <p:spPr/>
        <p:txBody>
          <a:bodyPr/>
          <a:lstStyle/>
          <a:p>
            <a:r>
              <a:rPr lang="en-US" dirty="0"/>
              <a:t>SDOH Factors from US Census </a:t>
            </a:r>
            <a:r>
              <a:rPr lang="en-US" dirty="0" err="1"/>
              <a:t>Bereau</a:t>
            </a:r>
            <a:endParaRPr lang="en-US" dirty="0"/>
          </a:p>
        </p:txBody>
      </p:sp>
      <p:sp>
        <p:nvSpPr>
          <p:cNvPr id="3" name="Content Placeholder 2">
            <a:extLst>
              <a:ext uri="{FF2B5EF4-FFF2-40B4-BE49-F238E27FC236}">
                <a16:creationId xmlns:a16="http://schemas.microsoft.com/office/drawing/2014/main" id="{4EC6236D-2327-46DA-AEF7-F7A696D10EB1}"/>
              </a:ext>
            </a:extLst>
          </p:cNvPr>
          <p:cNvSpPr>
            <a:spLocks noGrp="1"/>
          </p:cNvSpPr>
          <p:nvPr>
            <p:ph idx="1"/>
          </p:nvPr>
        </p:nvSpPr>
        <p:spPr/>
        <p:txBody>
          <a:bodyPr/>
          <a:lstStyle/>
          <a:p>
            <a:r>
              <a:rPr lang="en-US" dirty="0"/>
              <a:t>Data from the 2021 American Community Survey Data including:</a:t>
            </a:r>
          </a:p>
          <a:p>
            <a:pPr lvl="1"/>
            <a:r>
              <a:rPr lang="en-US" dirty="0"/>
              <a:t>Employment status</a:t>
            </a:r>
          </a:p>
          <a:p>
            <a:pPr lvl="1"/>
            <a:r>
              <a:rPr lang="en-US" dirty="0"/>
              <a:t>Demographics</a:t>
            </a:r>
          </a:p>
          <a:p>
            <a:pPr lvl="1"/>
            <a:r>
              <a:rPr lang="en-US" dirty="0"/>
              <a:t>Household Income</a:t>
            </a:r>
          </a:p>
          <a:p>
            <a:pPr lvl="1"/>
            <a:r>
              <a:rPr lang="en-US" dirty="0"/>
              <a:t>Education Level</a:t>
            </a:r>
          </a:p>
          <a:p>
            <a:pPr lvl="1"/>
            <a:r>
              <a:rPr lang="en-US" dirty="0"/>
              <a:t>Transportation</a:t>
            </a:r>
          </a:p>
          <a:p>
            <a:pPr lvl="1"/>
            <a:r>
              <a:rPr lang="en-US" dirty="0"/>
              <a:t>Insurance Status</a:t>
            </a:r>
          </a:p>
          <a:p>
            <a:endParaRPr lang="en-US" dirty="0"/>
          </a:p>
        </p:txBody>
      </p:sp>
      <p:pic>
        <p:nvPicPr>
          <p:cNvPr id="4" name="Picture 3" descr="A blue sign with white text&#10;&#10;Description automatically generated with medium confidence">
            <a:extLst>
              <a:ext uri="{FF2B5EF4-FFF2-40B4-BE49-F238E27FC236}">
                <a16:creationId xmlns:a16="http://schemas.microsoft.com/office/drawing/2014/main" id="{232D6F52-A079-6748-F77A-0604C9C4C2F7}"/>
              </a:ext>
            </a:extLst>
          </p:cNvPr>
          <p:cNvPicPr>
            <a:picLocks noChangeAspect="1"/>
          </p:cNvPicPr>
          <p:nvPr/>
        </p:nvPicPr>
        <p:blipFill rotWithShape="1">
          <a:blip r:embed="rId3">
            <a:extLst>
              <a:ext uri="{28A0092B-C50C-407E-A947-70E740481C1C}">
                <a14:useLocalDpi xmlns:a14="http://schemas.microsoft.com/office/drawing/2010/main" val="0"/>
              </a:ext>
            </a:extLst>
          </a:blip>
          <a:srcRect l="7512" r="6761"/>
          <a:stretch/>
        </p:blipFill>
        <p:spPr>
          <a:xfrm>
            <a:off x="6262259" y="2555196"/>
            <a:ext cx="4647790" cy="2038554"/>
          </a:xfrm>
          <a:prstGeom prst="rect">
            <a:avLst/>
          </a:prstGeom>
        </p:spPr>
      </p:pic>
      <p:sp>
        <p:nvSpPr>
          <p:cNvPr id="6" name="TextBox 5">
            <a:extLst>
              <a:ext uri="{FF2B5EF4-FFF2-40B4-BE49-F238E27FC236}">
                <a16:creationId xmlns:a16="http://schemas.microsoft.com/office/drawing/2014/main" id="{7F53F0AC-66B3-1DCA-B450-C8CEA529A093}"/>
              </a:ext>
            </a:extLst>
          </p:cNvPr>
          <p:cNvSpPr txBox="1"/>
          <p:nvPr/>
        </p:nvSpPr>
        <p:spPr>
          <a:xfrm>
            <a:off x="2709862" y="5323321"/>
            <a:ext cx="6772275" cy="369332"/>
          </a:xfrm>
          <a:prstGeom prst="rect">
            <a:avLst/>
          </a:prstGeom>
          <a:noFill/>
        </p:spPr>
        <p:txBody>
          <a:bodyPr wrap="square">
            <a:spAutoFit/>
          </a:bodyPr>
          <a:lstStyle/>
          <a:p>
            <a:pPr algn="ctr"/>
            <a:r>
              <a:rPr lang="en-US" dirty="0"/>
              <a:t>https://github.com/toofastdan117/SDOH_Mental-Health_PSS.git </a:t>
            </a:r>
          </a:p>
        </p:txBody>
      </p:sp>
    </p:spTree>
    <p:extLst>
      <p:ext uri="{BB962C8B-B14F-4D97-AF65-F5344CB8AC3E}">
        <p14:creationId xmlns:p14="http://schemas.microsoft.com/office/powerpoint/2010/main" val="74542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47E8-86E8-4DDF-44E5-C122018EF34B}"/>
              </a:ext>
            </a:extLst>
          </p:cNvPr>
          <p:cNvSpPr>
            <a:spLocks noGrp="1"/>
          </p:cNvSpPr>
          <p:nvPr>
            <p:ph type="title"/>
          </p:nvPr>
        </p:nvSpPr>
        <p:spPr>
          <a:xfrm>
            <a:off x="512618" y="442194"/>
            <a:ext cx="4026478" cy="1532079"/>
          </a:xfrm>
        </p:spPr>
        <p:txBody>
          <a:bodyPr>
            <a:normAutofit fontScale="90000"/>
          </a:bodyPr>
          <a:lstStyle/>
          <a:p>
            <a:r>
              <a:rPr lang="en-US" sz="4000" dirty="0"/>
              <a:t>PCA of SDOH Factors per Zip Code</a:t>
            </a:r>
          </a:p>
        </p:txBody>
      </p:sp>
      <p:pic>
        <p:nvPicPr>
          <p:cNvPr id="6" name="Picture 5" descr="Chart, scatter chart&#10;&#10;Description automatically generated">
            <a:extLst>
              <a:ext uri="{FF2B5EF4-FFF2-40B4-BE49-F238E27FC236}">
                <a16:creationId xmlns:a16="http://schemas.microsoft.com/office/drawing/2014/main" id="{10428298-71EC-3577-5EA1-C7F9211F8B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690" y="725723"/>
            <a:ext cx="6425393" cy="5679692"/>
          </a:xfrm>
          <a:prstGeom prst="rect">
            <a:avLst/>
          </a:prstGeom>
        </p:spPr>
      </p:pic>
    </p:spTree>
    <p:extLst>
      <p:ext uri="{BB962C8B-B14F-4D97-AF65-F5344CB8AC3E}">
        <p14:creationId xmlns:p14="http://schemas.microsoft.com/office/powerpoint/2010/main" val="97149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DE98-F5E4-9A6C-742B-BD34466E9B4E}"/>
              </a:ext>
            </a:extLst>
          </p:cNvPr>
          <p:cNvSpPr>
            <a:spLocks noGrp="1"/>
          </p:cNvSpPr>
          <p:nvPr>
            <p:ph type="title"/>
          </p:nvPr>
        </p:nvSpPr>
        <p:spPr>
          <a:xfrm>
            <a:off x="183573" y="406689"/>
            <a:ext cx="5635336" cy="1325563"/>
          </a:xfrm>
        </p:spPr>
        <p:txBody>
          <a:bodyPr/>
          <a:lstStyle/>
          <a:p>
            <a:r>
              <a:rPr lang="en-US" dirty="0"/>
              <a:t>Correlation Analysis</a:t>
            </a:r>
          </a:p>
        </p:txBody>
      </p:sp>
      <p:pic>
        <p:nvPicPr>
          <p:cNvPr id="6" name="Picture 5" descr="A picture containing text, display&#10;&#10;Description automatically generated">
            <a:extLst>
              <a:ext uri="{FF2B5EF4-FFF2-40B4-BE49-F238E27FC236}">
                <a16:creationId xmlns:a16="http://schemas.microsoft.com/office/drawing/2014/main" id="{F68F6F87-E1A5-B3B6-A33A-AD6CA5606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2555" y="89274"/>
            <a:ext cx="7155872" cy="6679452"/>
          </a:xfrm>
          <a:prstGeom prst="rect">
            <a:avLst/>
          </a:prstGeom>
        </p:spPr>
      </p:pic>
    </p:spTree>
    <p:extLst>
      <p:ext uri="{BB962C8B-B14F-4D97-AF65-F5344CB8AC3E}">
        <p14:creationId xmlns:p14="http://schemas.microsoft.com/office/powerpoint/2010/main" val="80821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ADE98-F5E4-9A6C-742B-BD34466E9B4E}"/>
              </a:ext>
            </a:extLst>
          </p:cNvPr>
          <p:cNvSpPr>
            <a:spLocks noGrp="1"/>
          </p:cNvSpPr>
          <p:nvPr>
            <p:ph type="title"/>
          </p:nvPr>
        </p:nvSpPr>
        <p:spPr>
          <a:xfrm>
            <a:off x="838200" y="184806"/>
            <a:ext cx="10515600" cy="1238750"/>
          </a:xfrm>
        </p:spPr>
        <p:txBody>
          <a:bodyPr anchor="ctr">
            <a:noAutofit/>
          </a:bodyPr>
          <a:lstStyle/>
          <a:p>
            <a:r>
              <a:rPr lang="en-US" dirty="0"/>
              <a:t>Top 10 Most Significant Factors Correlated with Mental Health Index</a:t>
            </a:r>
          </a:p>
        </p:txBody>
      </p:sp>
      <p:graphicFrame>
        <p:nvGraphicFramePr>
          <p:cNvPr id="3" name="Table 2">
            <a:extLst>
              <a:ext uri="{FF2B5EF4-FFF2-40B4-BE49-F238E27FC236}">
                <a16:creationId xmlns:a16="http://schemas.microsoft.com/office/drawing/2014/main" id="{966954CA-1AD7-0DC3-635E-D9A8BEB00FBD}"/>
              </a:ext>
            </a:extLst>
          </p:cNvPr>
          <p:cNvGraphicFramePr>
            <a:graphicFrameLocks noGrp="1"/>
          </p:cNvGraphicFramePr>
          <p:nvPr>
            <p:extLst>
              <p:ext uri="{D42A27DB-BD31-4B8C-83A1-F6EECF244321}">
                <p14:modId xmlns:p14="http://schemas.microsoft.com/office/powerpoint/2010/main" val="1920905052"/>
              </p:ext>
            </p:extLst>
          </p:nvPr>
        </p:nvGraphicFramePr>
        <p:xfrm>
          <a:off x="1372700" y="1608362"/>
          <a:ext cx="9443552" cy="4895341"/>
        </p:xfrm>
        <a:graphic>
          <a:graphicData uri="http://schemas.openxmlformats.org/drawingml/2006/table">
            <a:tbl>
              <a:tblPr>
                <a:tableStyleId>{5C22544A-7EE6-4342-B048-85BDC9FD1C3A}</a:tableStyleId>
              </a:tblPr>
              <a:tblGrid>
                <a:gridCol w="6776840">
                  <a:extLst>
                    <a:ext uri="{9D8B030D-6E8A-4147-A177-3AD203B41FA5}">
                      <a16:colId xmlns:a16="http://schemas.microsoft.com/office/drawing/2014/main" val="1765558332"/>
                    </a:ext>
                  </a:extLst>
                </a:gridCol>
                <a:gridCol w="1366707">
                  <a:extLst>
                    <a:ext uri="{9D8B030D-6E8A-4147-A177-3AD203B41FA5}">
                      <a16:colId xmlns:a16="http://schemas.microsoft.com/office/drawing/2014/main" val="3623065841"/>
                    </a:ext>
                  </a:extLst>
                </a:gridCol>
                <a:gridCol w="1300005">
                  <a:extLst>
                    <a:ext uri="{9D8B030D-6E8A-4147-A177-3AD203B41FA5}">
                      <a16:colId xmlns:a16="http://schemas.microsoft.com/office/drawing/2014/main" val="192817207"/>
                    </a:ext>
                  </a:extLst>
                </a:gridCol>
              </a:tblGrid>
              <a:tr h="445031">
                <a:tc>
                  <a:txBody>
                    <a:bodyPr/>
                    <a:lstStyle/>
                    <a:p>
                      <a:pPr marL="0" indent="0" algn="ctr" fontAlgn="t">
                        <a:buFont typeface="Arial" panose="020B0604020202020204" pitchFamily="34" charset="0"/>
                        <a:buNone/>
                      </a:pPr>
                      <a:r>
                        <a:rPr lang="en-US" sz="2300" b="1" i="0" u="none" strike="noStrike" dirty="0">
                          <a:solidFill>
                            <a:schemeClr val="bg1"/>
                          </a:solidFill>
                          <a:effectLst/>
                          <a:latin typeface="Calibri" panose="020F0502020204030204" pitchFamily="34" charset="0"/>
                        </a:rPr>
                        <a:t>US Census Factor</a:t>
                      </a:r>
                    </a:p>
                  </a:txBody>
                  <a:tcPr marL="16008" marR="16008" marT="16008" marB="0">
                    <a:solidFill>
                      <a:schemeClr val="accent1">
                        <a:lumMod val="75000"/>
                      </a:schemeClr>
                    </a:solidFill>
                  </a:tcPr>
                </a:tc>
                <a:tc>
                  <a:txBody>
                    <a:bodyPr/>
                    <a:lstStyle/>
                    <a:p>
                      <a:pPr marL="0" indent="0" algn="ctr" fontAlgn="b">
                        <a:buFont typeface="Arial" panose="020B0604020202020204" pitchFamily="34" charset="0"/>
                        <a:buNone/>
                      </a:pPr>
                      <a:r>
                        <a:rPr lang="en-US" sz="2300" b="1" i="0" u="none" strike="noStrike" dirty="0">
                          <a:solidFill>
                            <a:schemeClr val="bg1"/>
                          </a:solidFill>
                          <a:effectLst/>
                          <a:latin typeface="Calibri" panose="020F0502020204030204" pitchFamily="34" charset="0"/>
                        </a:rPr>
                        <a:t>r</a:t>
                      </a:r>
                    </a:p>
                  </a:txBody>
                  <a:tcPr marL="16008" marR="16008" marT="16008" marB="0" anchor="b">
                    <a:solidFill>
                      <a:schemeClr val="accent1">
                        <a:lumMod val="75000"/>
                      </a:schemeClr>
                    </a:solidFill>
                  </a:tcPr>
                </a:tc>
                <a:tc>
                  <a:txBody>
                    <a:bodyPr/>
                    <a:lstStyle/>
                    <a:p>
                      <a:pPr marL="0" indent="0" algn="ctr" fontAlgn="b">
                        <a:buFont typeface="Arial" panose="020B0604020202020204" pitchFamily="34" charset="0"/>
                        <a:buNone/>
                      </a:pPr>
                      <a:r>
                        <a:rPr lang="en-US" sz="2300" b="1" i="0" u="none" strike="noStrike" dirty="0">
                          <a:solidFill>
                            <a:schemeClr val="bg1"/>
                          </a:solidFill>
                          <a:effectLst/>
                          <a:latin typeface="Calibri" panose="020F0502020204030204" pitchFamily="34" charset="0"/>
                        </a:rPr>
                        <a:t>p-value</a:t>
                      </a:r>
                    </a:p>
                  </a:txBody>
                  <a:tcPr marL="16008" marR="16008" marT="16008" marB="0" anchor="b">
                    <a:solidFill>
                      <a:schemeClr val="accent1">
                        <a:lumMod val="75000"/>
                      </a:schemeClr>
                    </a:solidFill>
                  </a:tcPr>
                </a:tc>
                <a:extLst>
                  <a:ext uri="{0D108BD9-81ED-4DB2-BD59-A6C34878D82A}">
                    <a16:rowId xmlns:a16="http://schemas.microsoft.com/office/drawing/2014/main" val="1546525022"/>
                  </a:ext>
                </a:extLst>
              </a:tr>
              <a:tr h="445031">
                <a:tc>
                  <a:txBody>
                    <a:bodyPr/>
                    <a:lstStyle/>
                    <a:p>
                      <a:pPr algn="ctr" fontAlgn="t"/>
                      <a:r>
                        <a:rPr lang="en-US" sz="2300" u="none" strike="noStrike" dirty="0">
                          <a:effectLst/>
                        </a:rPr>
                        <a:t>percent disability</a:t>
                      </a:r>
                      <a:endParaRPr lang="en-US" sz="2300" b="1" i="0" u="none" strike="noStrike" dirty="0">
                        <a:solidFill>
                          <a:srgbClr val="000000"/>
                        </a:solidFill>
                        <a:effectLst/>
                        <a:latin typeface="Calibri" panose="020F0502020204030204" pitchFamily="34" charset="0"/>
                      </a:endParaRPr>
                    </a:p>
                  </a:txBody>
                  <a:tcPr marL="16008" marR="16008" marT="16008" marB="0"/>
                </a:tc>
                <a:tc>
                  <a:txBody>
                    <a:bodyPr/>
                    <a:lstStyle/>
                    <a:p>
                      <a:pPr algn="ctr" fontAlgn="b"/>
                      <a:r>
                        <a:rPr lang="en-US" sz="2300" u="none" strike="noStrike" dirty="0">
                          <a:effectLst/>
                        </a:rPr>
                        <a:t>0.78</a:t>
                      </a:r>
                      <a:endParaRPr lang="en-US" sz="2300" b="0" i="0" u="none" strike="noStrike" dirty="0">
                        <a:solidFill>
                          <a:srgbClr val="000000"/>
                        </a:solidFill>
                        <a:effectLst/>
                        <a:latin typeface="Calibri" panose="020F0502020204030204" pitchFamily="34" charset="0"/>
                      </a:endParaRPr>
                    </a:p>
                  </a:txBody>
                  <a:tcPr marL="16008" marR="16008" marT="16008" marB="0" anchor="b"/>
                </a:tc>
                <a:tc>
                  <a:txBody>
                    <a:bodyPr/>
                    <a:lstStyle/>
                    <a:p>
                      <a:pPr algn="r" fontAlgn="b"/>
                      <a:r>
                        <a:rPr lang="en-US" sz="2300" u="none" strike="noStrike" dirty="0">
                          <a:effectLst/>
                        </a:rPr>
                        <a:t>6.88E-27</a:t>
                      </a:r>
                      <a:endParaRPr lang="en-US" sz="2300" b="0" i="0" u="none" strike="noStrike" dirty="0">
                        <a:solidFill>
                          <a:srgbClr val="000000"/>
                        </a:solidFill>
                        <a:effectLst/>
                        <a:latin typeface="Calibri" panose="020F0502020204030204" pitchFamily="34" charset="0"/>
                      </a:endParaRPr>
                    </a:p>
                  </a:txBody>
                  <a:tcPr marL="16008" marR="16008" marT="16008" marB="0" anchor="b"/>
                </a:tc>
                <a:extLst>
                  <a:ext uri="{0D108BD9-81ED-4DB2-BD59-A6C34878D82A}">
                    <a16:rowId xmlns:a16="http://schemas.microsoft.com/office/drawing/2014/main" val="812070983"/>
                  </a:ext>
                </a:extLst>
              </a:tr>
              <a:tr h="445031">
                <a:tc>
                  <a:txBody>
                    <a:bodyPr/>
                    <a:lstStyle/>
                    <a:p>
                      <a:pPr algn="ctr" fontAlgn="t"/>
                      <a:r>
                        <a:rPr lang="en-US" sz="2300" u="none" strike="noStrike">
                          <a:effectLst/>
                        </a:rPr>
                        <a:t>percent black</a:t>
                      </a:r>
                      <a:endParaRPr lang="en-US" sz="2300" b="1" i="0" u="none" strike="noStrike">
                        <a:solidFill>
                          <a:srgbClr val="000000"/>
                        </a:solidFill>
                        <a:effectLst/>
                        <a:latin typeface="Calibri" panose="020F0502020204030204" pitchFamily="34" charset="0"/>
                      </a:endParaRPr>
                    </a:p>
                  </a:txBody>
                  <a:tcPr marL="16008" marR="16008" marT="16008" marB="0"/>
                </a:tc>
                <a:tc>
                  <a:txBody>
                    <a:bodyPr/>
                    <a:lstStyle/>
                    <a:p>
                      <a:pPr algn="ctr" fontAlgn="b"/>
                      <a:r>
                        <a:rPr lang="en-US" sz="2300" u="none" strike="noStrike" dirty="0">
                          <a:effectLst/>
                        </a:rPr>
                        <a:t>0.71</a:t>
                      </a:r>
                      <a:endParaRPr lang="en-US" sz="2300" b="0" i="0" u="none" strike="noStrike" dirty="0">
                        <a:solidFill>
                          <a:srgbClr val="000000"/>
                        </a:solidFill>
                        <a:effectLst/>
                        <a:latin typeface="Calibri" panose="020F0502020204030204" pitchFamily="34" charset="0"/>
                      </a:endParaRPr>
                    </a:p>
                  </a:txBody>
                  <a:tcPr marL="16008" marR="16008" marT="16008" marB="0" anchor="b"/>
                </a:tc>
                <a:tc>
                  <a:txBody>
                    <a:bodyPr/>
                    <a:lstStyle/>
                    <a:p>
                      <a:pPr algn="r" fontAlgn="b"/>
                      <a:r>
                        <a:rPr lang="en-US" sz="2300" u="none" strike="noStrike">
                          <a:effectLst/>
                        </a:rPr>
                        <a:t>6.76E-21</a:t>
                      </a:r>
                      <a:endParaRPr lang="en-US" sz="2300" b="0" i="0" u="none" strike="noStrike">
                        <a:solidFill>
                          <a:srgbClr val="000000"/>
                        </a:solidFill>
                        <a:effectLst/>
                        <a:latin typeface="Calibri" panose="020F0502020204030204" pitchFamily="34" charset="0"/>
                      </a:endParaRPr>
                    </a:p>
                  </a:txBody>
                  <a:tcPr marL="16008" marR="16008" marT="16008" marB="0" anchor="b"/>
                </a:tc>
                <a:extLst>
                  <a:ext uri="{0D108BD9-81ED-4DB2-BD59-A6C34878D82A}">
                    <a16:rowId xmlns:a16="http://schemas.microsoft.com/office/drawing/2014/main" val="899946619"/>
                  </a:ext>
                </a:extLst>
              </a:tr>
              <a:tr h="445031">
                <a:tc>
                  <a:txBody>
                    <a:bodyPr/>
                    <a:lstStyle/>
                    <a:p>
                      <a:pPr algn="ctr" fontAlgn="t"/>
                      <a:r>
                        <a:rPr lang="en-US" sz="2300" u="none" strike="noStrike" dirty="0">
                          <a:effectLst/>
                        </a:rPr>
                        <a:t>percent public insured</a:t>
                      </a:r>
                      <a:endParaRPr lang="en-US" sz="2300" b="1" i="0" u="none" strike="noStrike" dirty="0">
                        <a:solidFill>
                          <a:srgbClr val="000000"/>
                        </a:solidFill>
                        <a:effectLst/>
                        <a:latin typeface="Calibri" panose="020F0502020204030204" pitchFamily="34" charset="0"/>
                      </a:endParaRPr>
                    </a:p>
                  </a:txBody>
                  <a:tcPr marL="16008" marR="16008" marT="16008" marB="0"/>
                </a:tc>
                <a:tc>
                  <a:txBody>
                    <a:bodyPr/>
                    <a:lstStyle/>
                    <a:p>
                      <a:pPr algn="ctr" fontAlgn="b"/>
                      <a:r>
                        <a:rPr lang="en-US" sz="2300" u="none" strike="noStrike" dirty="0">
                          <a:effectLst/>
                        </a:rPr>
                        <a:t>0.68</a:t>
                      </a:r>
                      <a:endParaRPr lang="en-US" sz="2300" b="0" i="0" u="none" strike="noStrike" dirty="0">
                        <a:solidFill>
                          <a:srgbClr val="000000"/>
                        </a:solidFill>
                        <a:effectLst/>
                        <a:latin typeface="Calibri" panose="020F0502020204030204" pitchFamily="34" charset="0"/>
                      </a:endParaRPr>
                    </a:p>
                  </a:txBody>
                  <a:tcPr marL="16008" marR="16008" marT="16008" marB="0" anchor="b"/>
                </a:tc>
                <a:tc>
                  <a:txBody>
                    <a:bodyPr/>
                    <a:lstStyle/>
                    <a:p>
                      <a:pPr algn="r" fontAlgn="b"/>
                      <a:r>
                        <a:rPr lang="en-US" sz="2300" u="none" strike="noStrike">
                          <a:effectLst/>
                        </a:rPr>
                        <a:t>5.57E-19</a:t>
                      </a:r>
                      <a:endParaRPr lang="en-US" sz="2300" b="0" i="0" u="none" strike="noStrike">
                        <a:solidFill>
                          <a:srgbClr val="000000"/>
                        </a:solidFill>
                        <a:effectLst/>
                        <a:latin typeface="Calibri" panose="020F0502020204030204" pitchFamily="34" charset="0"/>
                      </a:endParaRPr>
                    </a:p>
                  </a:txBody>
                  <a:tcPr marL="16008" marR="16008" marT="16008" marB="0" anchor="b"/>
                </a:tc>
                <a:extLst>
                  <a:ext uri="{0D108BD9-81ED-4DB2-BD59-A6C34878D82A}">
                    <a16:rowId xmlns:a16="http://schemas.microsoft.com/office/drawing/2014/main" val="2075584314"/>
                  </a:ext>
                </a:extLst>
              </a:tr>
              <a:tr h="445031">
                <a:tc>
                  <a:txBody>
                    <a:bodyPr/>
                    <a:lstStyle/>
                    <a:p>
                      <a:pPr algn="ctr" fontAlgn="t"/>
                      <a:r>
                        <a:rPr lang="en-US" sz="2300" u="none" strike="noStrike">
                          <a:effectLst/>
                        </a:rPr>
                        <a:t>percent unemployed</a:t>
                      </a:r>
                      <a:endParaRPr lang="en-US" sz="2300" b="1" i="0" u="none" strike="noStrike">
                        <a:solidFill>
                          <a:srgbClr val="000000"/>
                        </a:solidFill>
                        <a:effectLst/>
                        <a:latin typeface="Calibri" panose="020F0502020204030204" pitchFamily="34" charset="0"/>
                      </a:endParaRPr>
                    </a:p>
                  </a:txBody>
                  <a:tcPr marL="16008" marR="16008" marT="16008" marB="0"/>
                </a:tc>
                <a:tc>
                  <a:txBody>
                    <a:bodyPr/>
                    <a:lstStyle/>
                    <a:p>
                      <a:pPr algn="ctr" fontAlgn="b"/>
                      <a:r>
                        <a:rPr lang="en-US" sz="2300" u="none" strike="noStrike" dirty="0">
                          <a:effectLst/>
                        </a:rPr>
                        <a:t>0.67</a:t>
                      </a:r>
                      <a:endParaRPr lang="en-US" sz="2300" b="0" i="0" u="none" strike="noStrike" dirty="0">
                        <a:solidFill>
                          <a:srgbClr val="000000"/>
                        </a:solidFill>
                        <a:effectLst/>
                        <a:latin typeface="Calibri" panose="020F0502020204030204" pitchFamily="34" charset="0"/>
                      </a:endParaRPr>
                    </a:p>
                  </a:txBody>
                  <a:tcPr marL="16008" marR="16008" marT="16008" marB="0" anchor="b"/>
                </a:tc>
                <a:tc>
                  <a:txBody>
                    <a:bodyPr/>
                    <a:lstStyle/>
                    <a:p>
                      <a:pPr algn="r" fontAlgn="b"/>
                      <a:r>
                        <a:rPr lang="en-US" sz="2300" u="none" strike="noStrike">
                          <a:effectLst/>
                        </a:rPr>
                        <a:t>4.26E-18</a:t>
                      </a:r>
                      <a:endParaRPr lang="en-US" sz="2300" b="0" i="0" u="none" strike="noStrike">
                        <a:solidFill>
                          <a:srgbClr val="000000"/>
                        </a:solidFill>
                        <a:effectLst/>
                        <a:latin typeface="Calibri" panose="020F0502020204030204" pitchFamily="34" charset="0"/>
                      </a:endParaRPr>
                    </a:p>
                  </a:txBody>
                  <a:tcPr marL="16008" marR="16008" marT="16008" marB="0" anchor="b"/>
                </a:tc>
                <a:extLst>
                  <a:ext uri="{0D108BD9-81ED-4DB2-BD59-A6C34878D82A}">
                    <a16:rowId xmlns:a16="http://schemas.microsoft.com/office/drawing/2014/main" val="3405954555"/>
                  </a:ext>
                </a:extLst>
              </a:tr>
              <a:tr h="445031">
                <a:tc>
                  <a:txBody>
                    <a:bodyPr/>
                    <a:lstStyle/>
                    <a:p>
                      <a:pPr algn="ctr" fontAlgn="t"/>
                      <a:r>
                        <a:rPr lang="en-US" sz="2300" u="none" strike="noStrike">
                          <a:effectLst/>
                        </a:rPr>
                        <a:t>percent white</a:t>
                      </a:r>
                      <a:endParaRPr lang="en-US" sz="2300" b="1" i="0" u="none" strike="noStrike">
                        <a:solidFill>
                          <a:srgbClr val="000000"/>
                        </a:solidFill>
                        <a:effectLst/>
                        <a:latin typeface="Calibri" panose="020F0502020204030204" pitchFamily="34" charset="0"/>
                      </a:endParaRPr>
                    </a:p>
                  </a:txBody>
                  <a:tcPr marL="16008" marR="16008" marT="16008" marB="0"/>
                </a:tc>
                <a:tc>
                  <a:txBody>
                    <a:bodyPr/>
                    <a:lstStyle/>
                    <a:p>
                      <a:pPr algn="ctr" fontAlgn="b"/>
                      <a:r>
                        <a:rPr lang="en-US" sz="2300" u="none" strike="noStrike" dirty="0">
                          <a:effectLst/>
                        </a:rPr>
                        <a:t>-0.63</a:t>
                      </a:r>
                      <a:endParaRPr lang="en-US" sz="2300" b="0" i="0" u="none" strike="noStrike" dirty="0">
                        <a:solidFill>
                          <a:srgbClr val="000000"/>
                        </a:solidFill>
                        <a:effectLst/>
                        <a:latin typeface="Calibri" panose="020F0502020204030204" pitchFamily="34" charset="0"/>
                      </a:endParaRPr>
                    </a:p>
                  </a:txBody>
                  <a:tcPr marL="16008" marR="16008" marT="16008" marB="0" anchor="b"/>
                </a:tc>
                <a:tc>
                  <a:txBody>
                    <a:bodyPr/>
                    <a:lstStyle/>
                    <a:p>
                      <a:pPr algn="r" fontAlgn="b"/>
                      <a:r>
                        <a:rPr lang="en-US" sz="2300" u="none" strike="noStrike">
                          <a:effectLst/>
                        </a:rPr>
                        <a:t>1.25E-15</a:t>
                      </a:r>
                      <a:endParaRPr lang="en-US" sz="2300" b="0" i="0" u="none" strike="noStrike">
                        <a:solidFill>
                          <a:srgbClr val="000000"/>
                        </a:solidFill>
                        <a:effectLst/>
                        <a:latin typeface="Calibri" panose="020F0502020204030204" pitchFamily="34" charset="0"/>
                      </a:endParaRPr>
                    </a:p>
                  </a:txBody>
                  <a:tcPr marL="16008" marR="16008" marT="16008" marB="0" anchor="b"/>
                </a:tc>
                <a:extLst>
                  <a:ext uri="{0D108BD9-81ED-4DB2-BD59-A6C34878D82A}">
                    <a16:rowId xmlns:a16="http://schemas.microsoft.com/office/drawing/2014/main" val="1185583254"/>
                  </a:ext>
                </a:extLst>
              </a:tr>
              <a:tr h="445031">
                <a:tc>
                  <a:txBody>
                    <a:bodyPr/>
                    <a:lstStyle/>
                    <a:p>
                      <a:pPr algn="ctr" fontAlgn="t"/>
                      <a:r>
                        <a:rPr lang="en-US" sz="2300" u="none" strike="noStrike">
                          <a:effectLst/>
                        </a:rPr>
                        <a:t>percent married females</a:t>
                      </a:r>
                      <a:endParaRPr lang="en-US" sz="2300" b="1" i="0" u="none" strike="noStrike">
                        <a:solidFill>
                          <a:srgbClr val="000000"/>
                        </a:solidFill>
                        <a:effectLst/>
                        <a:latin typeface="Calibri" panose="020F0502020204030204" pitchFamily="34" charset="0"/>
                      </a:endParaRPr>
                    </a:p>
                  </a:txBody>
                  <a:tcPr marL="16008" marR="16008" marT="16008" marB="0"/>
                </a:tc>
                <a:tc>
                  <a:txBody>
                    <a:bodyPr/>
                    <a:lstStyle/>
                    <a:p>
                      <a:pPr algn="ctr" fontAlgn="b"/>
                      <a:r>
                        <a:rPr lang="en-US" sz="2300" u="none" strike="noStrike" dirty="0">
                          <a:effectLst/>
                        </a:rPr>
                        <a:t>-0.62</a:t>
                      </a:r>
                      <a:endParaRPr lang="en-US" sz="2300" b="0" i="0" u="none" strike="noStrike" dirty="0">
                        <a:solidFill>
                          <a:srgbClr val="000000"/>
                        </a:solidFill>
                        <a:effectLst/>
                        <a:latin typeface="Calibri" panose="020F0502020204030204" pitchFamily="34" charset="0"/>
                      </a:endParaRPr>
                    </a:p>
                  </a:txBody>
                  <a:tcPr marL="16008" marR="16008" marT="16008" marB="0" anchor="b"/>
                </a:tc>
                <a:tc>
                  <a:txBody>
                    <a:bodyPr/>
                    <a:lstStyle/>
                    <a:p>
                      <a:pPr algn="r" fontAlgn="b"/>
                      <a:r>
                        <a:rPr lang="en-US" sz="2300" u="none" strike="noStrike">
                          <a:effectLst/>
                        </a:rPr>
                        <a:t>3.88E-15</a:t>
                      </a:r>
                      <a:endParaRPr lang="en-US" sz="2300" b="0" i="0" u="none" strike="noStrike">
                        <a:solidFill>
                          <a:srgbClr val="000000"/>
                        </a:solidFill>
                        <a:effectLst/>
                        <a:latin typeface="Calibri" panose="020F0502020204030204" pitchFamily="34" charset="0"/>
                      </a:endParaRPr>
                    </a:p>
                  </a:txBody>
                  <a:tcPr marL="16008" marR="16008" marT="16008" marB="0" anchor="b"/>
                </a:tc>
                <a:extLst>
                  <a:ext uri="{0D108BD9-81ED-4DB2-BD59-A6C34878D82A}">
                    <a16:rowId xmlns:a16="http://schemas.microsoft.com/office/drawing/2014/main" val="3290050807"/>
                  </a:ext>
                </a:extLst>
              </a:tr>
              <a:tr h="445031">
                <a:tc>
                  <a:txBody>
                    <a:bodyPr/>
                    <a:lstStyle/>
                    <a:p>
                      <a:pPr algn="ctr" fontAlgn="t"/>
                      <a:r>
                        <a:rPr lang="en-US" sz="2300" u="none" strike="noStrike" dirty="0">
                          <a:effectLst/>
                        </a:rPr>
                        <a:t>median household income</a:t>
                      </a:r>
                      <a:endParaRPr lang="en-US" sz="2300" b="1" i="0" u="none" strike="noStrike" dirty="0">
                        <a:solidFill>
                          <a:srgbClr val="000000"/>
                        </a:solidFill>
                        <a:effectLst/>
                        <a:latin typeface="Calibri" panose="020F0502020204030204" pitchFamily="34" charset="0"/>
                      </a:endParaRPr>
                    </a:p>
                  </a:txBody>
                  <a:tcPr marL="16008" marR="16008" marT="16008" marB="0"/>
                </a:tc>
                <a:tc>
                  <a:txBody>
                    <a:bodyPr/>
                    <a:lstStyle/>
                    <a:p>
                      <a:pPr algn="ctr" fontAlgn="b"/>
                      <a:r>
                        <a:rPr lang="en-US" sz="2300" u="none" strike="noStrike" dirty="0">
                          <a:effectLst/>
                        </a:rPr>
                        <a:t>-0.62</a:t>
                      </a:r>
                      <a:endParaRPr lang="en-US" sz="2300" b="0" i="0" u="none" strike="noStrike" dirty="0">
                        <a:solidFill>
                          <a:srgbClr val="000000"/>
                        </a:solidFill>
                        <a:effectLst/>
                        <a:latin typeface="Calibri" panose="020F0502020204030204" pitchFamily="34" charset="0"/>
                      </a:endParaRPr>
                    </a:p>
                  </a:txBody>
                  <a:tcPr marL="16008" marR="16008" marT="16008" marB="0" anchor="b"/>
                </a:tc>
                <a:tc>
                  <a:txBody>
                    <a:bodyPr/>
                    <a:lstStyle/>
                    <a:p>
                      <a:pPr algn="r" fontAlgn="b"/>
                      <a:r>
                        <a:rPr lang="en-US" sz="2300" u="none" strike="noStrike">
                          <a:effectLst/>
                        </a:rPr>
                        <a:t>9.24E-15</a:t>
                      </a:r>
                      <a:endParaRPr lang="en-US" sz="2300" b="0" i="0" u="none" strike="noStrike">
                        <a:solidFill>
                          <a:srgbClr val="000000"/>
                        </a:solidFill>
                        <a:effectLst/>
                        <a:latin typeface="Calibri" panose="020F0502020204030204" pitchFamily="34" charset="0"/>
                      </a:endParaRPr>
                    </a:p>
                  </a:txBody>
                  <a:tcPr marL="16008" marR="16008" marT="16008" marB="0" anchor="b"/>
                </a:tc>
                <a:extLst>
                  <a:ext uri="{0D108BD9-81ED-4DB2-BD59-A6C34878D82A}">
                    <a16:rowId xmlns:a16="http://schemas.microsoft.com/office/drawing/2014/main" val="1920333002"/>
                  </a:ext>
                </a:extLst>
              </a:tr>
              <a:tr h="445031">
                <a:tc>
                  <a:txBody>
                    <a:bodyPr/>
                    <a:lstStyle/>
                    <a:p>
                      <a:pPr algn="ctr" fontAlgn="t"/>
                      <a:r>
                        <a:rPr lang="en-US" sz="2300" u="none" strike="noStrike" dirty="0">
                          <a:effectLst/>
                        </a:rPr>
                        <a:t>median rent</a:t>
                      </a:r>
                      <a:endParaRPr lang="en-US" sz="2300" b="1" i="0" u="none" strike="noStrike" dirty="0">
                        <a:solidFill>
                          <a:srgbClr val="000000"/>
                        </a:solidFill>
                        <a:effectLst/>
                        <a:latin typeface="Calibri" panose="020F0502020204030204" pitchFamily="34" charset="0"/>
                      </a:endParaRPr>
                    </a:p>
                  </a:txBody>
                  <a:tcPr marL="16008" marR="16008" marT="16008" marB="0"/>
                </a:tc>
                <a:tc>
                  <a:txBody>
                    <a:bodyPr/>
                    <a:lstStyle/>
                    <a:p>
                      <a:pPr algn="ctr" fontAlgn="b"/>
                      <a:r>
                        <a:rPr lang="en-US" sz="2300" u="none" strike="noStrike" dirty="0">
                          <a:effectLst/>
                        </a:rPr>
                        <a:t>-0.57</a:t>
                      </a:r>
                      <a:endParaRPr lang="en-US" sz="2300" b="0" i="0" u="none" strike="noStrike" dirty="0">
                        <a:solidFill>
                          <a:srgbClr val="000000"/>
                        </a:solidFill>
                        <a:effectLst/>
                        <a:latin typeface="Calibri" panose="020F0502020204030204" pitchFamily="34" charset="0"/>
                      </a:endParaRPr>
                    </a:p>
                  </a:txBody>
                  <a:tcPr marL="16008" marR="16008" marT="16008" marB="0" anchor="b"/>
                </a:tc>
                <a:tc>
                  <a:txBody>
                    <a:bodyPr/>
                    <a:lstStyle/>
                    <a:p>
                      <a:pPr algn="r" fontAlgn="b"/>
                      <a:r>
                        <a:rPr lang="en-US" sz="2300" u="none" strike="noStrike" dirty="0">
                          <a:effectLst/>
                        </a:rPr>
                        <a:t>1.52E-12</a:t>
                      </a:r>
                      <a:endParaRPr lang="en-US" sz="2300" b="0" i="0" u="none" strike="noStrike" dirty="0">
                        <a:solidFill>
                          <a:srgbClr val="000000"/>
                        </a:solidFill>
                        <a:effectLst/>
                        <a:latin typeface="Calibri" panose="020F0502020204030204" pitchFamily="34" charset="0"/>
                      </a:endParaRPr>
                    </a:p>
                  </a:txBody>
                  <a:tcPr marL="16008" marR="16008" marT="16008" marB="0" anchor="b"/>
                </a:tc>
                <a:extLst>
                  <a:ext uri="{0D108BD9-81ED-4DB2-BD59-A6C34878D82A}">
                    <a16:rowId xmlns:a16="http://schemas.microsoft.com/office/drawing/2014/main" val="2226553338"/>
                  </a:ext>
                </a:extLst>
              </a:tr>
              <a:tr h="445031">
                <a:tc>
                  <a:txBody>
                    <a:bodyPr/>
                    <a:lstStyle/>
                    <a:p>
                      <a:pPr algn="ctr" fontAlgn="t"/>
                      <a:r>
                        <a:rPr lang="en-US" sz="2300" u="none" strike="noStrike" dirty="0">
                          <a:effectLst/>
                        </a:rPr>
                        <a:t>percent single mother households</a:t>
                      </a:r>
                      <a:endParaRPr lang="en-US" sz="2300" b="1" i="0" u="none" strike="noStrike" dirty="0">
                        <a:solidFill>
                          <a:srgbClr val="000000"/>
                        </a:solidFill>
                        <a:effectLst/>
                        <a:latin typeface="Calibri" panose="020F0502020204030204" pitchFamily="34" charset="0"/>
                      </a:endParaRPr>
                    </a:p>
                  </a:txBody>
                  <a:tcPr marL="16008" marR="16008" marT="16008" marB="0"/>
                </a:tc>
                <a:tc>
                  <a:txBody>
                    <a:bodyPr/>
                    <a:lstStyle/>
                    <a:p>
                      <a:pPr algn="ctr" fontAlgn="b"/>
                      <a:r>
                        <a:rPr lang="en-US" sz="2300" u="none" strike="noStrike" dirty="0">
                          <a:effectLst/>
                        </a:rPr>
                        <a:t>0.56</a:t>
                      </a:r>
                      <a:endParaRPr lang="en-US" sz="2300" b="0" i="0" u="none" strike="noStrike" dirty="0">
                        <a:solidFill>
                          <a:srgbClr val="000000"/>
                        </a:solidFill>
                        <a:effectLst/>
                        <a:latin typeface="Calibri" panose="020F0502020204030204" pitchFamily="34" charset="0"/>
                      </a:endParaRPr>
                    </a:p>
                  </a:txBody>
                  <a:tcPr marL="16008" marR="16008" marT="16008" marB="0" anchor="b"/>
                </a:tc>
                <a:tc>
                  <a:txBody>
                    <a:bodyPr/>
                    <a:lstStyle/>
                    <a:p>
                      <a:pPr algn="r" fontAlgn="b"/>
                      <a:r>
                        <a:rPr lang="en-US" sz="2300" u="none" strike="noStrike" dirty="0">
                          <a:effectLst/>
                        </a:rPr>
                        <a:t>3.92E-12</a:t>
                      </a:r>
                      <a:endParaRPr lang="en-US" sz="2300" b="0" i="0" u="none" strike="noStrike" dirty="0">
                        <a:solidFill>
                          <a:srgbClr val="000000"/>
                        </a:solidFill>
                        <a:effectLst/>
                        <a:latin typeface="Calibri" panose="020F0502020204030204" pitchFamily="34" charset="0"/>
                      </a:endParaRPr>
                    </a:p>
                  </a:txBody>
                  <a:tcPr marL="16008" marR="16008" marT="16008" marB="0" anchor="b"/>
                </a:tc>
                <a:extLst>
                  <a:ext uri="{0D108BD9-81ED-4DB2-BD59-A6C34878D82A}">
                    <a16:rowId xmlns:a16="http://schemas.microsoft.com/office/drawing/2014/main" val="224654439"/>
                  </a:ext>
                </a:extLst>
              </a:tr>
              <a:tr h="445031">
                <a:tc>
                  <a:txBody>
                    <a:bodyPr/>
                    <a:lstStyle/>
                    <a:p>
                      <a:pPr algn="ctr" fontAlgn="t"/>
                      <a:r>
                        <a:rPr lang="en-US" sz="2300" b="0" i="0" u="none" strike="noStrike" dirty="0">
                          <a:solidFill>
                            <a:srgbClr val="000000"/>
                          </a:solidFill>
                          <a:effectLst/>
                          <a:latin typeface="Calibri" panose="020F0502020204030204" pitchFamily="34" charset="0"/>
                        </a:rPr>
                        <a:t>percent no vehicles</a:t>
                      </a:r>
                    </a:p>
                  </a:txBody>
                  <a:tcPr marL="16008" marR="16008" marT="16008" marB="0"/>
                </a:tc>
                <a:tc>
                  <a:txBody>
                    <a:bodyPr/>
                    <a:lstStyle/>
                    <a:p>
                      <a:pPr algn="ctr" fontAlgn="b"/>
                      <a:r>
                        <a:rPr lang="en-US" sz="2300" b="0" i="0" u="none" strike="noStrike" dirty="0">
                          <a:solidFill>
                            <a:srgbClr val="000000"/>
                          </a:solidFill>
                          <a:effectLst/>
                          <a:latin typeface="Calibri" panose="020F0502020204030204" pitchFamily="34" charset="0"/>
                        </a:rPr>
                        <a:t>0.55</a:t>
                      </a:r>
                    </a:p>
                  </a:txBody>
                  <a:tcPr marL="16008" marR="16008" marT="16008" marB="0" anchor="b"/>
                </a:tc>
                <a:tc>
                  <a:txBody>
                    <a:bodyPr/>
                    <a:lstStyle/>
                    <a:p>
                      <a:pPr algn="r" fontAlgn="b"/>
                      <a:r>
                        <a:rPr lang="en-US" sz="2300" b="0" i="0" u="none" strike="noStrike" dirty="0">
                          <a:solidFill>
                            <a:srgbClr val="000000"/>
                          </a:solidFill>
                          <a:effectLst/>
                          <a:latin typeface="Calibri" panose="020F0502020204030204" pitchFamily="34" charset="0"/>
                        </a:rPr>
                        <a:t>1.63E-11</a:t>
                      </a:r>
                    </a:p>
                  </a:txBody>
                  <a:tcPr marL="16008" marR="16008" marT="16008" marB="0" anchor="b"/>
                </a:tc>
                <a:extLst>
                  <a:ext uri="{0D108BD9-81ED-4DB2-BD59-A6C34878D82A}">
                    <a16:rowId xmlns:a16="http://schemas.microsoft.com/office/drawing/2014/main" val="978044338"/>
                  </a:ext>
                </a:extLst>
              </a:tr>
            </a:tbl>
          </a:graphicData>
        </a:graphic>
      </p:graphicFrame>
      <p:sp>
        <p:nvSpPr>
          <p:cNvPr id="11" name="Rectangle 10">
            <a:extLst>
              <a:ext uri="{FF2B5EF4-FFF2-40B4-BE49-F238E27FC236}">
                <a16:creationId xmlns:a16="http://schemas.microsoft.com/office/drawing/2014/main" id="{9D2A2044-0E28-2583-5C26-26A1127ED159}"/>
              </a:ext>
            </a:extLst>
          </p:cNvPr>
          <p:cNvSpPr/>
          <p:nvPr/>
        </p:nvSpPr>
        <p:spPr>
          <a:xfrm>
            <a:off x="3553690" y="2057399"/>
            <a:ext cx="2348346" cy="4364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0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D8D0-7640-73C8-5B2C-BBA4ADB69148}"/>
              </a:ext>
            </a:extLst>
          </p:cNvPr>
          <p:cNvSpPr>
            <a:spLocks noGrp="1"/>
          </p:cNvSpPr>
          <p:nvPr>
            <p:ph type="title"/>
          </p:nvPr>
        </p:nvSpPr>
        <p:spPr/>
        <p:txBody>
          <a:bodyPr/>
          <a:lstStyle/>
          <a:p>
            <a:r>
              <a:rPr lang="en-US" dirty="0"/>
              <a:t>Disability Status is Correlated with Mental Health Index </a:t>
            </a:r>
          </a:p>
        </p:txBody>
      </p:sp>
      <p:pic>
        <p:nvPicPr>
          <p:cNvPr id="5" name="Content Placeholder 4" descr="Chart, scatter chart&#10;&#10;Description automatically generated">
            <a:extLst>
              <a:ext uri="{FF2B5EF4-FFF2-40B4-BE49-F238E27FC236}">
                <a16:creationId xmlns:a16="http://schemas.microsoft.com/office/drawing/2014/main" id="{4C3C8248-2FCF-82BE-B62A-DED13DAF12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5712" y="1787236"/>
            <a:ext cx="5246303" cy="4800600"/>
          </a:xfrm>
        </p:spPr>
      </p:pic>
      <p:sp>
        <p:nvSpPr>
          <p:cNvPr id="6" name="Content Placeholder 2">
            <a:extLst>
              <a:ext uri="{FF2B5EF4-FFF2-40B4-BE49-F238E27FC236}">
                <a16:creationId xmlns:a16="http://schemas.microsoft.com/office/drawing/2014/main" id="{05585507-2C8E-1B13-B1E4-54F2BB6651D4}"/>
              </a:ext>
            </a:extLst>
          </p:cNvPr>
          <p:cNvSpPr txBox="1">
            <a:spLocks/>
          </p:cNvSpPr>
          <p:nvPr/>
        </p:nvSpPr>
        <p:spPr>
          <a:xfrm>
            <a:off x="8057596" y="3655002"/>
            <a:ext cx="3588327" cy="1065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 = 0.78</a:t>
            </a:r>
          </a:p>
          <a:p>
            <a:pPr marL="0" indent="0">
              <a:buFont typeface="Arial" panose="020B0604020202020204" pitchFamily="34" charset="0"/>
              <a:buNone/>
            </a:pPr>
            <a:r>
              <a:rPr lang="en-US" dirty="0"/>
              <a:t>p-value = 6.88E-27 </a:t>
            </a:r>
          </a:p>
        </p:txBody>
      </p:sp>
    </p:spTree>
    <p:extLst>
      <p:ext uri="{BB962C8B-B14F-4D97-AF65-F5344CB8AC3E}">
        <p14:creationId xmlns:p14="http://schemas.microsoft.com/office/powerpoint/2010/main" val="1967353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698</Words>
  <Application>Microsoft Office PowerPoint</Application>
  <PresentationFormat>Widescreen</PresentationFormat>
  <Paragraphs>111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Disability is Associated with Poor Mental Health in Harris County</vt:lpstr>
      <vt:lpstr>Houston State of Health Data</vt:lpstr>
      <vt:lpstr>Mental Health Index</vt:lpstr>
      <vt:lpstr>What are the most significant social determinants of health correlated with Mental Health Index?</vt:lpstr>
      <vt:lpstr>SDOH Factors from US Census Bereau</vt:lpstr>
      <vt:lpstr>PCA of SDOH Factors per Zip Code</vt:lpstr>
      <vt:lpstr>Correlation Analysis</vt:lpstr>
      <vt:lpstr>Top 10 Most Significant Factors Correlated with Mental Health Index</vt:lpstr>
      <vt:lpstr>Disability Status is Correlated with Mental Health Index </vt:lpstr>
      <vt:lpstr>Resources that Support Mental Health in Houston’s Disabled Population</vt:lpstr>
      <vt:lpstr>The Harris Center for Mental Health</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Disability is Associated with Poor Mental Health in Harris County</dc:title>
  <dc:creator>Brock, Daniel Christopher</dc:creator>
  <cp:lastModifiedBy>Brock, Daniel Christopher</cp:lastModifiedBy>
  <cp:revision>1</cp:revision>
  <dcterms:created xsi:type="dcterms:W3CDTF">2023-03-22T03:31:22Z</dcterms:created>
  <dcterms:modified xsi:type="dcterms:W3CDTF">2023-03-22T16:48:04Z</dcterms:modified>
</cp:coreProperties>
</file>