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71" r:id="rId7"/>
    <p:sldId id="263" r:id="rId8"/>
    <p:sldId id="270" r:id="rId9"/>
    <p:sldId id="264" r:id="rId10"/>
    <p:sldId id="272" r:id="rId11"/>
    <p:sldId id="273" r:id="rId12"/>
    <p:sldId id="274" r:id="rId13"/>
    <p:sldId id="275" r:id="rId14"/>
    <p:sldId id="276" r:id="rId15"/>
    <p:sldId id="266" r:id="rId16"/>
    <p:sldId id="277" r:id="rId17"/>
    <p:sldId id="267" r:id="rId18"/>
    <p:sldId id="278" r:id="rId19"/>
    <p:sldId id="279" r:id="rId20"/>
    <p:sldId id="280" r:id="rId21"/>
    <p:sldId id="268" r:id="rId22"/>
    <p:sldId id="281" r:id="rId23"/>
    <p:sldId id="282" r:id="rId24"/>
    <p:sldId id="283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9F9F"/>
    <a:srgbClr val="005A9E"/>
    <a:srgbClr val="FAD1A4"/>
    <a:srgbClr val="69A4D9"/>
    <a:srgbClr val="AED395"/>
    <a:srgbClr val="A2CD85"/>
    <a:srgbClr val="DCF0E4"/>
    <a:srgbClr val="00B0F0"/>
    <a:srgbClr val="2F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FF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bin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C2396AE4-9AA3-C7B9-05AF-14F298367030}"/>
              </a:ext>
            </a:extLst>
          </p:cNvPr>
          <p:cNvSpPr/>
          <p:nvPr/>
        </p:nvSpPr>
        <p:spPr>
          <a:xfrm>
            <a:off x="5972423" y="3241421"/>
            <a:ext cx="247648" cy="247648"/>
          </a:xfrm>
          <a:prstGeom prst="ellipse">
            <a:avLst/>
          </a:prstGeom>
          <a:solidFill>
            <a:schemeClr val="tx1">
              <a:alpha val="14000"/>
            </a:schemeClr>
          </a:solidFill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A43786-F661-0F2B-3F16-A8CB2E654E4B}"/>
              </a:ext>
            </a:extLst>
          </p:cNvPr>
          <p:cNvCxnSpPr>
            <a:cxnSpLocks/>
          </p:cNvCxnSpPr>
          <p:nvPr/>
        </p:nvCxnSpPr>
        <p:spPr>
          <a:xfrm>
            <a:off x="6096006" y="-18854"/>
            <a:ext cx="0" cy="691200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accent5">
                    <a:lumMod val="20000"/>
                    <a:lumOff val="80000"/>
                    <a:alpha val="60000"/>
                  </a:schemeClr>
                </a:gs>
                <a:gs pos="83000">
                  <a:srgbClr val="F2F7FC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EC7B54-B53F-8726-598F-5F9E050188E5}"/>
              </a:ext>
            </a:extLst>
          </p:cNvPr>
          <p:cNvSpPr/>
          <p:nvPr/>
        </p:nvSpPr>
        <p:spPr>
          <a:xfrm>
            <a:off x="5019675" y="3458114"/>
            <a:ext cx="2047875" cy="919163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75" h="91916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70013" y="268287"/>
                  <a:pt x="1711325" y="565151"/>
                  <a:pt x="2047875" y="84296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9BD99FA-2980-314B-F9B2-117D2E54D3F4}"/>
              </a:ext>
            </a:extLst>
          </p:cNvPr>
          <p:cNvSpPr/>
          <p:nvPr/>
        </p:nvSpPr>
        <p:spPr>
          <a:xfrm>
            <a:off x="-18953" y="1122739"/>
            <a:ext cx="12271670" cy="5348565"/>
          </a:xfrm>
          <a:custGeom>
            <a:avLst/>
            <a:gdLst>
              <a:gd name="connsiteX0" fmla="*/ 0 w 12211050"/>
              <a:gd name="connsiteY0" fmla="*/ 1743075 h 1743075"/>
              <a:gd name="connsiteX1" fmla="*/ 990600 w 12211050"/>
              <a:gd name="connsiteY1" fmla="*/ 847725 h 1743075"/>
              <a:gd name="connsiteX2" fmla="*/ 1590675 w 12211050"/>
              <a:gd name="connsiteY2" fmla="*/ 1638300 h 1743075"/>
              <a:gd name="connsiteX3" fmla="*/ 2371725 w 12211050"/>
              <a:gd name="connsiteY3" fmla="*/ 857250 h 1743075"/>
              <a:gd name="connsiteX4" fmla="*/ 2714625 w 12211050"/>
              <a:gd name="connsiteY4" fmla="*/ 1143000 h 1743075"/>
              <a:gd name="connsiteX5" fmla="*/ 3400425 w 12211050"/>
              <a:gd name="connsiteY5" fmla="*/ 571500 h 1743075"/>
              <a:gd name="connsiteX6" fmla="*/ 5029200 w 12211050"/>
              <a:gd name="connsiteY6" fmla="*/ 1647825 h 1743075"/>
              <a:gd name="connsiteX7" fmla="*/ 6048375 w 12211050"/>
              <a:gd name="connsiteY7" fmla="*/ 438150 h 1743075"/>
              <a:gd name="connsiteX8" fmla="*/ 7058025 w 12211050"/>
              <a:gd name="connsiteY8" fmla="*/ 1466850 h 1743075"/>
              <a:gd name="connsiteX9" fmla="*/ 7562850 w 12211050"/>
              <a:gd name="connsiteY9" fmla="*/ 819150 h 1743075"/>
              <a:gd name="connsiteX10" fmla="*/ 7934325 w 12211050"/>
              <a:gd name="connsiteY10" fmla="*/ 1000125 h 1743075"/>
              <a:gd name="connsiteX11" fmla="*/ 9124950 w 12211050"/>
              <a:gd name="connsiteY11" fmla="*/ 419100 h 1743075"/>
              <a:gd name="connsiteX12" fmla="*/ 9496425 w 12211050"/>
              <a:gd name="connsiteY12" fmla="*/ 695325 h 1743075"/>
              <a:gd name="connsiteX13" fmla="*/ 12211050 w 12211050"/>
              <a:gd name="connsiteY13" fmla="*/ 0 h 1743075"/>
              <a:gd name="connsiteX0" fmla="*/ 0 w 12220477"/>
              <a:gd name="connsiteY0" fmla="*/ 3713277 h 3713277"/>
              <a:gd name="connsiteX1" fmla="*/ 1000027 w 12220477"/>
              <a:gd name="connsiteY1" fmla="*/ 847725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4060301 w 12220477"/>
              <a:gd name="connsiteY5" fmla="*/ 957999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134377 w 12182770"/>
              <a:gd name="connsiteY11" fmla="*/ 1927388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9727 w 12182770"/>
              <a:gd name="connsiteY5" fmla="*/ 243800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119714 w 12182770"/>
              <a:gd name="connsiteY7" fmla="*/ 19083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620358 w 12271670"/>
              <a:gd name="connsiteY4" fmla="*/ 4032053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377100 w 12271670"/>
              <a:gd name="connsiteY1" fmla="*/ 3906460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71670" h="5348565">
                <a:moveTo>
                  <a:pt x="0" y="5348565"/>
                </a:moveTo>
                <a:lnTo>
                  <a:pt x="1377100" y="3906460"/>
                </a:lnTo>
                <a:lnTo>
                  <a:pt x="1741504" y="4244549"/>
                </a:lnTo>
                <a:lnTo>
                  <a:pt x="2286884" y="3680315"/>
                </a:lnTo>
                <a:lnTo>
                  <a:pt x="2724053" y="4098040"/>
                </a:lnTo>
                <a:lnTo>
                  <a:pt x="4173422" y="2527299"/>
                </a:lnTo>
                <a:lnTo>
                  <a:pt x="5038627" y="3283113"/>
                </a:lnTo>
                <a:lnTo>
                  <a:pt x="6119714" y="2035338"/>
                </a:lnTo>
                <a:lnTo>
                  <a:pt x="7067452" y="3102138"/>
                </a:lnTo>
                <a:lnTo>
                  <a:pt x="7751386" y="2473291"/>
                </a:lnTo>
                <a:lnTo>
                  <a:pt x="8038020" y="2720254"/>
                </a:lnTo>
                <a:lnTo>
                  <a:pt x="9143803" y="1705596"/>
                </a:lnTo>
                <a:lnTo>
                  <a:pt x="9628401" y="2217491"/>
                </a:lnTo>
                <a:lnTo>
                  <a:pt x="1227167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F07E1D-4EED-B4E1-F390-ECDE4BA9B0AD}"/>
              </a:ext>
            </a:extLst>
          </p:cNvPr>
          <p:cNvSpPr/>
          <p:nvPr/>
        </p:nvSpPr>
        <p:spPr>
          <a:xfrm>
            <a:off x="6005512" y="3056876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FEBE-AC52-2857-D0EE-4863871296CB}"/>
              </a:ext>
            </a:extLst>
          </p:cNvPr>
          <p:cNvSpPr txBox="1"/>
          <p:nvPr/>
        </p:nvSpPr>
        <p:spPr>
          <a:xfrm>
            <a:off x="2046509" y="562944"/>
            <a:ext cx="8098971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전 서버 </a:t>
            </a: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Top10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매치 데이터 분석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D0B74-161C-7797-B187-3C231ABB6DC0}"/>
              </a:ext>
            </a:extLst>
          </p:cNvPr>
          <p:cNvSpPr txBox="1"/>
          <p:nvPr/>
        </p:nvSpPr>
        <p:spPr>
          <a:xfrm>
            <a:off x="4981297" y="5387424"/>
            <a:ext cx="2229393" cy="744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신충섭</a:t>
            </a:r>
            <a:endParaRPr lang="en-US" altLang="ko-KR" sz="32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18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1F0A8-07CA-502F-2662-37D29F55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06" y="1246252"/>
            <a:ext cx="8879188" cy="53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7AF6A-8BDE-A82A-ECD3-2352072A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2" y="1129289"/>
            <a:ext cx="7373566" cy="5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C15B9D-88BB-71CB-DA64-D31D361A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4" y="1961132"/>
            <a:ext cx="7176387" cy="3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3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466D-97FB-C924-24FF-50F6A872FDF8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순위 상관관계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D5CA2-7695-D208-17DA-B636D353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74" y="1536970"/>
            <a:ext cx="4790643" cy="44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466D-97FB-C924-24FF-50F6A872FDF8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순위 상관관계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DA31DF-E5DF-D337-3A91-4D3B0257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67" y="1010976"/>
            <a:ext cx="6965065" cy="52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7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66F2-1AFC-CC50-8CAD-9593820C5EFA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연관규칙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12D35-240C-EBD6-FB16-2C2B05BD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42" y="1581357"/>
            <a:ext cx="9143515" cy="45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66F2-1AFC-CC50-8CAD-9593820C5EFA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연관규칙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245F1-F187-1EDE-0978-2FABF13B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6" y="1088266"/>
            <a:ext cx="7451154" cy="54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48959-4519-2EF5-A82B-1F10EE6B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72" y="1222499"/>
            <a:ext cx="7869490" cy="55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48A99-B644-DFB8-80E7-31DA4A5C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8" y="1257656"/>
            <a:ext cx="6141061" cy="5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1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2C814-64F4-C314-122C-6AAEF209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43" y="1360514"/>
            <a:ext cx="522042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EC7B54-B53F-8726-598F-5F9E050188E5}"/>
              </a:ext>
            </a:extLst>
          </p:cNvPr>
          <p:cNvSpPr/>
          <p:nvPr/>
        </p:nvSpPr>
        <p:spPr>
          <a:xfrm flipV="1">
            <a:off x="1" y="272720"/>
            <a:ext cx="1308098" cy="908379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98" h="109573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44350" y="283606"/>
                  <a:pt x="1839638" y="779623"/>
                  <a:pt x="2114598" y="109573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FEBE-AC52-2857-D0EE-4863871296CB}"/>
              </a:ext>
            </a:extLst>
          </p:cNvPr>
          <p:cNvSpPr txBox="1"/>
          <p:nvPr/>
        </p:nvSpPr>
        <p:spPr>
          <a:xfrm>
            <a:off x="2338429" y="156566"/>
            <a:ext cx="937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목차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2808B11-977D-5044-241E-2EC9F9A2EEEF}"/>
              </a:ext>
            </a:extLst>
          </p:cNvPr>
          <p:cNvSpPr/>
          <p:nvPr/>
        </p:nvSpPr>
        <p:spPr>
          <a:xfrm>
            <a:off x="-28575" y="-95250"/>
            <a:ext cx="2419350" cy="1028700"/>
          </a:xfrm>
          <a:custGeom>
            <a:avLst/>
            <a:gdLst>
              <a:gd name="connsiteX0" fmla="*/ 0 w 2419350"/>
              <a:gd name="connsiteY0" fmla="*/ 476250 h 1028700"/>
              <a:gd name="connsiteX1" fmla="*/ 628650 w 2419350"/>
              <a:gd name="connsiteY1" fmla="*/ 1028700 h 1028700"/>
              <a:gd name="connsiteX2" fmla="*/ 1343025 w 2419350"/>
              <a:gd name="connsiteY2" fmla="*/ 381000 h 1028700"/>
              <a:gd name="connsiteX3" fmla="*/ 1657350 w 2419350"/>
              <a:gd name="connsiteY3" fmla="*/ 695325 h 1028700"/>
              <a:gd name="connsiteX4" fmla="*/ 2419350 w 241935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028700">
                <a:moveTo>
                  <a:pt x="0" y="476250"/>
                </a:moveTo>
                <a:lnTo>
                  <a:pt x="628650" y="1028700"/>
                </a:lnTo>
                <a:lnTo>
                  <a:pt x="1343025" y="381000"/>
                </a:lnTo>
                <a:lnTo>
                  <a:pt x="1657350" y="695325"/>
                </a:lnTo>
                <a:lnTo>
                  <a:pt x="241935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2BB5B1-FA5D-E02D-3820-4193252BE15F}"/>
              </a:ext>
            </a:extLst>
          </p:cNvPr>
          <p:cNvCxnSpPr>
            <a:cxnSpLocks/>
          </p:cNvCxnSpPr>
          <p:nvPr/>
        </p:nvCxnSpPr>
        <p:spPr>
          <a:xfrm>
            <a:off x="1647823" y="-19046"/>
            <a:ext cx="0" cy="648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06F39E-5948-F88B-AB02-7286603E7F3D}"/>
              </a:ext>
            </a:extLst>
          </p:cNvPr>
          <p:cNvCxnSpPr>
            <a:cxnSpLocks/>
          </p:cNvCxnSpPr>
          <p:nvPr/>
        </p:nvCxnSpPr>
        <p:spPr>
          <a:xfrm>
            <a:off x="600074" y="-19046"/>
            <a:ext cx="0" cy="936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3F07E1D-4EED-B4E1-F390-ECDE4BA9B0AD}"/>
              </a:ext>
            </a:extLst>
          </p:cNvPr>
          <p:cNvSpPr/>
          <p:nvPr/>
        </p:nvSpPr>
        <p:spPr>
          <a:xfrm>
            <a:off x="1562395" y="528204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Line 302">
            <a:extLst>
              <a:ext uri="{FF2B5EF4-FFF2-40B4-BE49-F238E27FC236}">
                <a16:creationId xmlns:a16="http://schemas.microsoft.com/office/drawing/2014/main" id="{FB91EDAC-4B8E-EABE-C748-9120AF383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6567" y="1435347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CBB45F-862A-C619-7F23-A4D2D8C017D5}"/>
              </a:ext>
            </a:extLst>
          </p:cNvPr>
          <p:cNvSpPr txBox="1"/>
          <p:nvPr/>
        </p:nvSpPr>
        <p:spPr>
          <a:xfrm>
            <a:off x="2808609" y="136479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프로젝트 개요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AA653E-1365-C11F-8A1D-47772D9536D3}"/>
              </a:ext>
            </a:extLst>
          </p:cNvPr>
          <p:cNvSpPr txBox="1"/>
          <p:nvPr/>
        </p:nvSpPr>
        <p:spPr>
          <a:xfrm>
            <a:off x="1472359" y="1595754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A</a:t>
            </a:r>
            <a:endParaRPr lang="en-US" sz="4000" b="1" spc="-218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F10068-2734-E5DA-3294-4F1F5BEDC8AC}"/>
              </a:ext>
            </a:extLst>
          </p:cNvPr>
          <p:cNvSpPr txBox="1"/>
          <p:nvPr/>
        </p:nvSpPr>
        <p:spPr>
          <a:xfrm>
            <a:off x="2812692" y="177116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프로젝트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배경 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&amp;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목적</a:t>
            </a:r>
            <a:endParaRPr lang="en-US" altLang="ko-KR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6" name="Line 302">
            <a:extLst>
              <a:ext uri="{FF2B5EF4-FFF2-40B4-BE49-F238E27FC236}">
                <a16:creationId xmlns:a16="http://schemas.microsoft.com/office/drawing/2014/main" id="{4ECDE705-CEEB-4678-5BE4-3A2F0733F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484" y="3191136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CFEED-72CD-70DA-D71D-71A79D364B29}"/>
              </a:ext>
            </a:extLst>
          </p:cNvPr>
          <p:cNvSpPr txBox="1"/>
          <p:nvPr/>
        </p:nvSpPr>
        <p:spPr>
          <a:xfrm>
            <a:off x="2804526" y="3120584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분석 계획 수립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C102E-F5FF-BD5B-E3BB-8A7ADE061E1F}"/>
              </a:ext>
            </a:extLst>
          </p:cNvPr>
          <p:cNvSpPr txBox="1"/>
          <p:nvPr/>
        </p:nvSpPr>
        <p:spPr>
          <a:xfrm>
            <a:off x="1468276" y="335154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EAA8F-46E5-F4C4-9320-702B38DD01C0}"/>
              </a:ext>
            </a:extLst>
          </p:cNvPr>
          <p:cNvSpPr txBox="1"/>
          <p:nvPr/>
        </p:nvSpPr>
        <p:spPr>
          <a:xfrm>
            <a:off x="2808609" y="3526954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분석환경 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&amp;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사용기술</a:t>
            </a:r>
            <a:endParaRPr lang="en-US" altLang="ko-KR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15" name="Line 302">
            <a:extLst>
              <a:ext uri="{FF2B5EF4-FFF2-40B4-BE49-F238E27FC236}">
                <a16:creationId xmlns:a16="http://schemas.microsoft.com/office/drawing/2014/main" id="{3EDFEA77-6DF9-9E9F-E7F7-D04951950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484" y="4889866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CA3DA-76FE-B9EA-099D-7C64BFB6C49D}"/>
              </a:ext>
            </a:extLst>
          </p:cNvPr>
          <p:cNvSpPr txBox="1"/>
          <p:nvPr/>
        </p:nvSpPr>
        <p:spPr>
          <a:xfrm>
            <a:off x="2804526" y="4819314"/>
            <a:ext cx="269594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데이터 수집 및 </a:t>
            </a:r>
            <a:r>
              <a:rPr lang="ko-KR" altLang="en-US" sz="2000" b="1" spc="-23" dirty="0" err="1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전처리</a:t>
            </a:r>
            <a:endParaRPr lang="en-US" sz="2000" b="1" spc="-23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8BDC5-EB9B-E4E4-32A8-9106E840170C}"/>
              </a:ext>
            </a:extLst>
          </p:cNvPr>
          <p:cNvSpPr txBox="1"/>
          <p:nvPr/>
        </p:nvSpPr>
        <p:spPr>
          <a:xfrm>
            <a:off x="1468276" y="505027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C</a:t>
            </a:r>
            <a:endParaRPr lang="en-US" sz="4000" b="1" spc="-218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3D667-BCD1-443B-4A57-69F7D3C730DB}"/>
              </a:ext>
            </a:extLst>
          </p:cNvPr>
          <p:cNvSpPr txBox="1"/>
          <p:nvPr/>
        </p:nvSpPr>
        <p:spPr>
          <a:xfrm>
            <a:off x="2808609" y="5225684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데이터 수집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3D710-294C-A1A9-28F6-9F59CF565503}"/>
              </a:ext>
            </a:extLst>
          </p:cNvPr>
          <p:cNvSpPr txBox="1"/>
          <p:nvPr/>
        </p:nvSpPr>
        <p:spPr>
          <a:xfrm>
            <a:off x="2804526" y="5530180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이상치 검출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0" name="Line 302">
            <a:extLst>
              <a:ext uri="{FF2B5EF4-FFF2-40B4-BE49-F238E27FC236}">
                <a16:creationId xmlns:a16="http://schemas.microsoft.com/office/drawing/2014/main" id="{1EF18C3F-E2B4-3609-DBCF-5DF4133B3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1435346"/>
            <a:ext cx="0" cy="1993653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F27261-8700-CD2C-E2DD-B403B381DE75}"/>
              </a:ext>
            </a:extLst>
          </p:cNvPr>
          <p:cNvSpPr txBox="1"/>
          <p:nvPr/>
        </p:nvSpPr>
        <p:spPr>
          <a:xfrm>
            <a:off x="7896228" y="136479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데이터 분석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A1A4E-6C5B-2F69-D061-25A3AD6F51C0}"/>
              </a:ext>
            </a:extLst>
          </p:cNvPr>
          <p:cNvSpPr txBox="1"/>
          <p:nvPr/>
        </p:nvSpPr>
        <p:spPr>
          <a:xfrm>
            <a:off x="6559978" y="1595754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6A9D07-8AD3-9163-D3F5-1F8DB93AD4F4}"/>
              </a:ext>
            </a:extLst>
          </p:cNvPr>
          <p:cNvSpPr txBox="1"/>
          <p:nvPr/>
        </p:nvSpPr>
        <p:spPr>
          <a:xfrm>
            <a:off x="7900311" y="177116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플레이어 분포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25DD3F-AEB1-C05F-18FE-B8228011977C}"/>
              </a:ext>
            </a:extLst>
          </p:cNvPr>
          <p:cNvSpPr txBox="1"/>
          <p:nvPr/>
        </p:nvSpPr>
        <p:spPr>
          <a:xfrm>
            <a:off x="7896228" y="2092439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순위 상관관계 분석</a:t>
            </a:r>
          </a:p>
        </p:txBody>
      </p:sp>
      <p:sp>
        <p:nvSpPr>
          <p:cNvPr id="45" name="Line 302">
            <a:extLst>
              <a:ext uri="{FF2B5EF4-FFF2-40B4-BE49-F238E27FC236}">
                <a16:creationId xmlns:a16="http://schemas.microsoft.com/office/drawing/2014/main" id="{BA944DC0-2430-2217-572A-9D094F118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3975738"/>
            <a:ext cx="0" cy="6840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5EBB1-28C7-8E2C-0241-A8076F0D3C79}"/>
              </a:ext>
            </a:extLst>
          </p:cNvPr>
          <p:cNvSpPr txBox="1"/>
          <p:nvPr/>
        </p:nvSpPr>
        <p:spPr>
          <a:xfrm>
            <a:off x="7892145" y="4110170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결론 및 개선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CD1FF0-275B-4439-F597-A37F837D1828}"/>
              </a:ext>
            </a:extLst>
          </p:cNvPr>
          <p:cNvSpPr txBox="1"/>
          <p:nvPr/>
        </p:nvSpPr>
        <p:spPr>
          <a:xfrm>
            <a:off x="6555895" y="3956282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E</a:t>
            </a:r>
          </a:p>
        </p:txBody>
      </p:sp>
      <p:sp>
        <p:nvSpPr>
          <p:cNvPr id="50" name="Line 302">
            <a:extLst>
              <a:ext uri="{FF2B5EF4-FFF2-40B4-BE49-F238E27FC236}">
                <a16:creationId xmlns:a16="http://schemas.microsoft.com/office/drawing/2014/main" id="{09D7BCA1-8429-E14B-5961-3EC00EC7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5074159"/>
            <a:ext cx="0" cy="6840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05A4B-7968-24D2-82D2-2CAD80D396D8}"/>
              </a:ext>
            </a:extLst>
          </p:cNvPr>
          <p:cNvSpPr txBox="1"/>
          <p:nvPr/>
        </p:nvSpPr>
        <p:spPr>
          <a:xfrm>
            <a:off x="7892145" y="5204161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23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Q &amp;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ACFD1-A2C5-423C-4BB3-52C824CD9FA7}"/>
              </a:ext>
            </a:extLst>
          </p:cNvPr>
          <p:cNvSpPr txBox="1"/>
          <p:nvPr/>
        </p:nvSpPr>
        <p:spPr>
          <a:xfrm>
            <a:off x="6555895" y="505027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F</a:t>
            </a:r>
            <a:endParaRPr lang="en-US" sz="4000" b="1" spc="-218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7EFCC2-DBC5-9322-0751-B0A386946C2F}"/>
              </a:ext>
            </a:extLst>
          </p:cNvPr>
          <p:cNvSpPr txBox="1"/>
          <p:nvPr/>
        </p:nvSpPr>
        <p:spPr>
          <a:xfrm>
            <a:off x="7896228" y="2405137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특성 연관규칙 분석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8A0E1C-0F6B-69D3-5A8C-C2C4364B7993}"/>
              </a:ext>
            </a:extLst>
          </p:cNvPr>
          <p:cNvSpPr txBox="1"/>
          <p:nvPr/>
        </p:nvSpPr>
        <p:spPr>
          <a:xfrm>
            <a:off x="7896228" y="2734908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유닛 조합 통계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71263F-812C-3D20-5BF0-DADBED48A1E8}"/>
              </a:ext>
            </a:extLst>
          </p:cNvPr>
          <p:cNvSpPr txBox="1"/>
          <p:nvPr/>
        </p:nvSpPr>
        <p:spPr>
          <a:xfrm>
            <a:off x="7896228" y="305977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특성 조합 통계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81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393AC-8716-C88C-CE0C-2D1FB38B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47" y="1448800"/>
            <a:ext cx="7751506" cy="47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1E0242-07AE-E273-5235-153AE833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82" y="1252760"/>
            <a:ext cx="7523236" cy="51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2F702-9BB8-77F7-65E7-062E8A41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7" y="1171562"/>
            <a:ext cx="6358057" cy="52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CEA48-F650-405B-7E45-46A9BED0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75" y="1362118"/>
            <a:ext cx="6606619" cy="48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8511D-8BCC-96D8-09A5-979A0A02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208621"/>
            <a:ext cx="856417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C8251-2591-812B-EE37-9E4151FECAF0}"/>
              </a:ext>
            </a:extLst>
          </p:cNvPr>
          <p:cNvSpPr txBox="1"/>
          <p:nvPr/>
        </p:nvSpPr>
        <p:spPr>
          <a:xfrm>
            <a:off x="1828395" y="2374966"/>
            <a:ext cx="8098971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전 서버 </a:t>
            </a: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Top10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매치 데이터 분석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75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20ECC9-F0AA-E83A-9F78-F02F1F5B4D3E}"/>
              </a:ext>
            </a:extLst>
          </p:cNvPr>
          <p:cNvGrpSpPr/>
          <p:nvPr/>
        </p:nvGrpSpPr>
        <p:grpSpPr>
          <a:xfrm>
            <a:off x="-54770" y="-219071"/>
            <a:ext cx="12271907" cy="1073934"/>
            <a:chOff x="-54770" y="-219071"/>
            <a:chExt cx="12271907" cy="107393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B06F39E-5948-F88B-AB02-7286603E7F3D}"/>
                </a:ext>
              </a:extLst>
            </p:cNvPr>
            <p:cNvCxnSpPr>
              <a:cxnSpLocks/>
            </p:cNvCxnSpPr>
            <p:nvPr/>
          </p:nvCxnSpPr>
          <p:spPr>
            <a:xfrm>
              <a:off x="628649" y="-219071"/>
              <a:ext cx="0" cy="936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8EC7B54-B53F-8726-598F-5F9E050188E5}"/>
                </a:ext>
              </a:extLst>
            </p:cNvPr>
            <p:cNvSpPr/>
            <p:nvPr/>
          </p:nvSpPr>
          <p:spPr>
            <a:xfrm flipV="1">
              <a:off x="0" y="78754"/>
              <a:ext cx="1308098" cy="776109"/>
            </a:xfrm>
            <a:custGeom>
              <a:avLst/>
              <a:gdLst>
                <a:gd name="connsiteX0" fmla="*/ 0 w 2009775"/>
                <a:gd name="connsiteY0" fmla="*/ 885825 h 885825"/>
                <a:gd name="connsiteX1" fmla="*/ 1000125 w 2009775"/>
                <a:gd name="connsiteY1" fmla="*/ 0 h 885825"/>
                <a:gd name="connsiteX2" fmla="*/ 2009775 w 2009775"/>
                <a:gd name="connsiteY2" fmla="*/ 733425 h 885825"/>
                <a:gd name="connsiteX0" fmla="*/ 0 w 2095500"/>
                <a:gd name="connsiteY0" fmla="*/ 885825 h 885825"/>
                <a:gd name="connsiteX1" fmla="*/ 1000125 w 2095500"/>
                <a:gd name="connsiteY1" fmla="*/ 0 h 885825"/>
                <a:gd name="connsiteX2" fmla="*/ 2095500 w 2095500"/>
                <a:gd name="connsiteY2" fmla="*/ 847725 h 885825"/>
                <a:gd name="connsiteX0" fmla="*/ 0 w 2047875"/>
                <a:gd name="connsiteY0" fmla="*/ 885825 h 885825"/>
                <a:gd name="connsiteX1" fmla="*/ 1000125 w 2047875"/>
                <a:gd name="connsiteY1" fmla="*/ 0 h 885825"/>
                <a:gd name="connsiteX2" fmla="*/ 2047875 w 2047875"/>
                <a:gd name="connsiteY2" fmla="*/ 809625 h 885825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98" h="1095733">
                  <a:moveTo>
                    <a:pt x="0" y="919163"/>
                  </a:moveTo>
                  <a:cubicBezTo>
                    <a:pt x="333375" y="623888"/>
                    <a:pt x="733425" y="295275"/>
                    <a:pt x="1066800" y="0"/>
                  </a:cubicBezTo>
                  <a:cubicBezTo>
                    <a:pt x="1344350" y="283606"/>
                    <a:pt x="1839638" y="779623"/>
                    <a:pt x="2114598" y="1095733"/>
                  </a:cubicBezTo>
                </a:path>
              </a:pathLst>
            </a:custGeom>
            <a:noFill/>
            <a:ln w="212725">
              <a:solidFill>
                <a:schemeClr val="tx1">
                  <a:alpha val="14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2808B11-977D-5044-241E-2EC9F9A2EEEF}"/>
                </a:ext>
              </a:extLst>
            </p:cNvPr>
            <p:cNvSpPr/>
            <p:nvPr/>
          </p:nvSpPr>
          <p:spPr>
            <a:xfrm>
              <a:off x="-54770" y="-45244"/>
              <a:ext cx="2200276" cy="726281"/>
            </a:xfrm>
            <a:custGeom>
              <a:avLst/>
              <a:gdLst>
                <a:gd name="connsiteX0" fmla="*/ 0 w 2419350"/>
                <a:gd name="connsiteY0" fmla="*/ 476250 h 1028700"/>
                <a:gd name="connsiteX1" fmla="*/ 628650 w 2419350"/>
                <a:gd name="connsiteY1" fmla="*/ 1028700 h 1028700"/>
                <a:gd name="connsiteX2" fmla="*/ 1343025 w 2419350"/>
                <a:gd name="connsiteY2" fmla="*/ 381000 h 1028700"/>
                <a:gd name="connsiteX3" fmla="*/ 1657350 w 2419350"/>
                <a:gd name="connsiteY3" fmla="*/ 695325 h 1028700"/>
                <a:gd name="connsiteX4" fmla="*/ 2419350 w 2419350"/>
                <a:gd name="connsiteY4" fmla="*/ 0 h 1028700"/>
                <a:gd name="connsiteX0" fmla="*/ 0 w 2419350"/>
                <a:gd name="connsiteY0" fmla="*/ 476250 h 976312"/>
                <a:gd name="connsiteX1" fmla="*/ 631031 w 2419350"/>
                <a:gd name="connsiteY1" fmla="*/ 976312 h 976312"/>
                <a:gd name="connsiteX2" fmla="*/ 1343025 w 2419350"/>
                <a:gd name="connsiteY2" fmla="*/ 381000 h 976312"/>
                <a:gd name="connsiteX3" fmla="*/ 1657350 w 2419350"/>
                <a:gd name="connsiteY3" fmla="*/ 695325 h 976312"/>
                <a:gd name="connsiteX4" fmla="*/ 2419350 w 2419350"/>
                <a:gd name="connsiteY4" fmla="*/ 0 h 976312"/>
                <a:gd name="connsiteX0" fmla="*/ 0 w 2474119"/>
                <a:gd name="connsiteY0" fmla="*/ 428625 h 976312"/>
                <a:gd name="connsiteX1" fmla="*/ 685800 w 2474119"/>
                <a:gd name="connsiteY1" fmla="*/ 976312 h 976312"/>
                <a:gd name="connsiteX2" fmla="*/ 1397794 w 2474119"/>
                <a:gd name="connsiteY2" fmla="*/ 381000 h 976312"/>
                <a:gd name="connsiteX3" fmla="*/ 1712119 w 2474119"/>
                <a:gd name="connsiteY3" fmla="*/ 695325 h 976312"/>
                <a:gd name="connsiteX4" fmla="*/ 2474119 w 2474119"/>
                <a:gd name="connsiteY4" fmla="*/ 0 h 976312"/>
                <a:gd name="connsiteX0" fmla="*/ 0 w 2200276"/>
                <a:gd name="connsiteY0" fmla="*/ 178594 h 726281"/>
                <a:gd name="connsiteX1" fmla="*/ 685800 w 2200276"/>
                <a:gd name="connsiteY1" fmla="*/ 726281 h 726281"/>
                <a:gd name="connsiteX2" fmla="*/ 1397794 w 2200276"/>
                <a:gd name="connsiteY2" fmla="*/ 130969 h 726281"/>
                <a:gd name="connsiteX3" fmla="*/ 1712119 w 2200276"/>
                <a:gd name="connsiteY3" fmla="*/ 445294 h 726281"/>
                <a:gd name="connsiteX4" fmla="*/ 2200276 w 2200276"/>
                <a:gd name="connsiteY4" fmla="*/ 0 h 7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0276" h="726281">
                  <a:moveTo>
                    <a:pt x="0" y="178594"/>
                  </a:moveTo>
                  <a:lnTo>
                    <a:pt x="685800" y="726281"/>
                  </a:lnTo>
                  <a:lnTo>
                    <a:pt x="1397794" y="130969"/>
                  </a:lnTo>
                  <a:lnTo>
                    <a:pt x="1712119" y="445294"/>
                  </a:lnTo>
                  <a:lnTo>
                    <a:pt x="2200276" y="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72BB5B1-FA5D-E02D-3820-4193252BE1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98" y="-219071"/>
              <a:ext cx="0" cy="648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3F07E1D-4EED-B4E1-F390-ECDE4BA9B0AD}"/>
                </a:ext>
              </a:extLst>
            </p:cNvPr>
            <p:cNvSpPr/>
            <p:nvPr/>
          </p:nvSpPr>
          <p:spPr>
            <a:xfrm>
              <a:off x="1590970" y="328179"/>
              <a:ext cx="180975" cy="18097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94F2873-81E4-DA22-0994-92C436BCA294}"/>
                </a:ext>
              </a:extLst>
            </p:cNvPr>
            <p:cNvSpPr/>
            <p:nvPr/>
          </p:nvSpPr>
          <p:spPr>
            <a:xfrm>
              <a:off x="10652288" y="-37706"/>
              <a:ext cx="1564849" cy="707010"/>
            </a:xfrm>
            <a:custGeom>
              <a:avLst/>
              <a:gdLst>
                <a:gd name="connsiteX0" fmla="*/ 0 w 1564849"/>
                <a:gd name="connsiteY0" fmla="*/ 0 h 707010"/>
                <a:gd name="connsiteX1" fmla="*/ 443060 w 1564849"/>
                <a:gd name="connsiteY1" fmla="*/ 405352 h 707010"/>
                <a:gd name="connsiteX2" fmla="*/ 622169 w 1564849"/>
                <a:gd name="connsiteY2" fmla="*/ 226243 h 707010"/>
                <a:gd name="connsiteX3" fmla="*/ 867266 w 1564849"/>
                <a:gd name="connsiteY3" fmla="*/ 490193 h 707010"/>
                <a:gd name="connsiteX4" fmla="*/ 1112363 w 1564849"/>
                <a:gd name="connsiteY4" fmla="*/ 235670 h 707010"/>
                <a:gd name="connsiteX5" fmla="*/ 1564849 w 1564849"/>
                <a:gd name="connsiteY5" fmla="*/ 707010 h 7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4849" h="707010">
                  <a:moveTo>
                    <a:pt x="0" y="0"/>
                  </a:moveTo>
                  <a:lnTo>
                    <a:pt x="443060" y="405352"/>
                  </a:lnTo>
                  <a:lnTo>
                    <a:pt x="622169" y="226243"/>
                  </a:lnTo>
                  <a:lnTo>
                    <a:pt x="867266" y="490193"/>
                  </a:lnTo>
                  <a:lnTo>
                    <a:pt x="1112363" y="235670"/>
                  </a:lnTo>
                  <a:lnTo>
                    <a:pt x="1564849" y="70701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DC2AB9-4F7B-C1BE-60D9-8D398B6611DE}"/>
              </a:ext>
            </a:extLst>
          </p:cNvPr>
          <p:cNvSpPr txBox="1"/>
          <p:nvPr/>
        </p:nvSpPr>
        <p:spPr>
          <a:xfrm>
            <a:off x="2115565" y="126278"/>
            <a:ext cx="3381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개요 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8" name="Rounded Rectangle 67">
            <a:extLst>
              <a:ext uri="{FF2B5EF4-FFF2-40B4-BE49-F238E27FC236}">
                <a16:creationId xmlns:a16="http://schemas.microsoft.com/office/drawing/2014/main" id="{E76D5C18-94DE-259E-F1E2-94AB4597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66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0A8B94-3C1F-A904-6822-F58565721CF0}"/>
              </a:ext>
            </a:extLst>
          </p:cNvPr>
          <p:cNvSpPr txBox="1"/>
          <p:nvPr/>
        </p:nvSpPr>
        <p:spPr>
          <a:xfrm>
            <a:off x="935371" y="2884663"/>
            <a:ext cx="4591987" cy="97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최근 게임 </a:t>
            </a:r>
            <a:r>
              <a:rPr lang="ko-KR" altLang="en-US" sz="20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스트리머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사이에서 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게임의 유행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A2516-62A5-EB85-ABBC-CBE6C40BB35E}"/>
              </a:ext>
            </a:extLst>
          </p:cNvPr>
          <p:cNvSpPr txBox="1"/>
          <p:nvPr/>
        </p:nvSpPr>
        <p:spPr>
          <a:xfrm>
            <a:off x="2115565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프로젝트 배경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0B626-79F1-65E1-0694-94D2F17BE6D6}"/>
              </a:ext>
            </a:extLst>
          </p:cNvPr>
          <p:cNvSpPr txBox="1"/>
          <p:nvPr/>
        </p:nvSpPr>
        <p:spPr>
          <a:xfrm>
            <a:off x="935371" y="4110884"/>
            <a:ext cx="4591987" cy="97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그로인한 유저수의 증가와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에 대한 관심이 증가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7" name="Rounded Rectangle 67">
            <a:extLst>
              <a:ext uri="{FF2B5EF4-FFF2-40B4-BE49-F238E27FC236}">
                <a16:creationId xmlns:a16="http://schemas.microsoft.com/office/drawing/2014/main" id="{E8FA1161-2836-32C0-6C59-F1F66BAE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721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32B40-2301-CE0E-7958-2B2DC3652E92}"/>
              </a:ext>
            </a:extLst>
          </p:cNvPr>
          <p:cNvSpPr txBox="1"/>
          <p:nvPr/>
        </p:nvSpPr>
        <p:spPr>
          <a:xfrm>
            <a:off x="6441226" y="3162387"/>
            <a:ext cx="4591987" cy="189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매치 데이터로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사용자와 운영진 측면에서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게임 메타분석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특성의 연관규칙 등을 분석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54CB4-318A-7444-462F-838638337549}"/>
              </a:ext>
            </a:extLst>
          </p:cNvPr>
          <p:cNvSpPr txBox="1"/>
          <p:nvPr/>
        </p:nvSpPr>
        <p:spPr>
          <a:xfrm>
            <a:off x="7621420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프로젝트 목적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E99CE-FC1E-7DAF-EB8C-99D1F80BDAA1}"/>
              </a:ext>
            </a:extLst>
          </p:cNvPr>
          <p:cNvSpPr txBox="1"/>
          <p:nvPr/>
        </p:nvSpPr>
        <p:spPr>
          <a:xfrm>
            <a:off x="286728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분석 환경 및 사용 기술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42A9F-93D1-3961-96BA-6541304BBF50}"/>
              </a:ext>
            </a:extLst>
          </p:cNvPr>
          <p:cNvSpPr txBox="1"/>
          <p:nvPr/>
        </p:nvSpPr>
        <p:spPr>
          <a:xfrm>
            <a:off x="375064" y="279941"/>
            <a:ext cx="3381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분석 계획 수립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Rounded Rectangle 67">
            <a:extLst>
              <a:ext uri="{FF2B5EF4-FFF2-40B4-BE49-F238E27FC236}">
                <a16:creationId xmlns:a16="http://schemas.microsoft.com/office/drawing/2014/main" id="{BFEBEA79-7A52-49BB-9D1E-754F1AC3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66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011A6-6F15-C37E-D618-EF6A66A83531}"/>
              </a:ext>
            </a:extLst>
          </p:cNvPr>
          <p:cNvSpPr txBox="1"/>
          <p:nvPr/>
        </p:nvSpPr>
        <p:spPr>
          <a:xfrm>
            <a:off x="2115565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분석 툴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DC2CFED6-CF09-0AC8-BBCA-EB3ECDAD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721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CD254-C637-F256-AC9C-8FCF0779FBC5}"/>
              </a:ext>
            </a:extLst>
          </p:cNvPr>
          <p:cNvSpPr txBox="1"/>
          <p:nvPr/>
        </p:nvSpPr>
        <p:spPr>
          <a:xfrm>
            <a:off x="7621420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시각화 툴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94970529-2D95-6768-9CB9-05122CD308EA}"/>
              </a:ext>
            </a:extLst>
          </p:cNvPr>
          <p:cNvGrpSpPr/>
          <p:nvPr/>
        </p:nvGrpSpPr>
        <p:grpSpPr>
          <a:xfrm>
            <a:off x="6692640" y="2673306"/>
            <a:ext cx="1024885" cy="1024885"/>
            <a:chOff x="11781354" y="5209742"/>
            <a:chExt cx="1922534" cy="1922534"/>
          </a:xfrm>
        </p:grpSpPr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D20AC6FD-16F4-AFA7-0658-7555F82D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1354" y="5209742"/>
              <a:ext cx="1922534" cy="1922534"/>
            </a:xfrm>
            <a:prstGeom prst="rect">
              <a:avLst/>
            </a:prstGeom>
          </p:spPr>
        </p:pic>
      </p:grpSp>
      <p:grpSp>
        <p:nvGrpSpPr>
          <p:cNvPr id="19" name="그룹 1020">
            <a:extLst>
              <a:ext uri="{FF2B5EF4-FFF2-40B4-BE49-F238E27FC236}">
                <a16:creationId xmlns:a16="http://schemas.microsoft.com/office/drawing/2014/main" id="{B21BBAEB-3214-B120-286B-06D7D2FDD92B}"/>
              </a:ext>
            </a:extLst>
          </p:cNvPr>
          <p:cNvGrpSpPr/>
          <p:nvPr/>
        </p:nvGrpSpPr>
        <p:grpSpPr>
          <a:xfrm>
            <a:off x="8078598" y="2541028"/>
            <a:ext cx="3011382" cy="960429"/>
            <a:chOff x="13990255" y="5501964"/>
            <a:chExt cx="3085714" cy="960429"/>
          </a:xfrm>
        </p:grpSpPr>
        <p:pic>
          <p:nvPicPr>
            <p:cNvPr id="20" name="Object 63">
              <a:extLst>
                <a:ext uri="{FF2B5EF4-FFF2-40B4-BE49-F238E27FC236}">
                  <a16:creationId xmlns:a16="http://schemas.microsoft.com/office/drawing/2014/main" id="{18C091DE-D2DF-322A-8E30-1FD25DE7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0255" y="5501964"/>
              <a:ext cx="3085714" cy="960429"/>
            </a:xfrm>
            <a:prstGeom prst="rect">
              <a:avLst/>
            </a:prstGeom>
          </p:spPr>
        </p:pic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D44B9C1-F85D-0EB3-B01F-2F1665A95D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0443" y="3960647"/>
            <a:ext cx="2697759" cy="6474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9E64111-43DD-BBDE-69FF-4CE9A1CD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20" y="4988601"/>
            <a:ext cx="2073100" cy="7242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768BED-7664-C164-3CAE-79B69F62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92029" l="7237" r="95395">
                        <a14:foregroundMark x1="33882" y1="36232" x2="33553" y2="57971"/>
                        <a14:foregroundMark x1="52303" y1="45652" x2="48355" y2="44203"/>
                        <a14:foregroundMark x1="58553" y1="34783" x2="57566" y2="60870"/>
                        <a14:foregroundMark x1="63816" y1="36957" x2="63158" y2="35507"/>
                        <a14:foregroundMark x1="63158" y1="45652" x2="63158" y2="66667"/>
                        <a14:foregroundMark x1="68421" y1="47826" x2="68750" y2="61594"/>
                        <a14:foregroundMark x1="82566" y1="47101" x2="81579" y2="64493"/>
                        <a14:foregroundMark x1="95066" y1="47101" x2="95395" y2="57971"/>
                        <a14:foregroundMark x1="7237" y1="41304" x2="9211" y2="47101"/>
                        <a14:foregroundMark x1="12829" y1="87681" x2="14803" y2="9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22" y="3935518"/>
            <a:ext cx="1363565" cy="618987"/>
          </a:xfrm>
          <a:prstGeom prst="rect">
            <a:avLst/>
          </a:prstGeom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60B9D06C-ED08-61DA-6578-51DC0EB7A0E9}"/>
              </a:ext>
            </a:extLst>
          </p:cNvPr>
          <p:cNvGrpSpPr/>
          <p:nvPr/>
        </p:nvGrpSpPr>
        <p:grpSpPr>
          <a:xfrm>
            <a:off x="2443286" y="2915832"/>
            <a:ext cx="1253171" cy="370255"/>
            <a:chOff x="1280538" y="5715289"/>
            <a:chExt cx="1948740" cy="575764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9AE6566E-11CF-E889-B08F-6386ADFA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538" y="5715289"/>
              <a:ext cx="1948740" cy="575764"/>
            </a:xfrm>
            <a:prstGeom prst="rect">
              <a:avLst/>
            </a:prstGeom>
          </p:spPr>
        </p:pic>
      </p:grpSp>
      <p:grpSp>
        <p:nvGrpSpPr>
          <p:cNvPr id="26" name="그룹 1009">
            <a:extLst>
              <a:ext uri="{FF2B5EF4-FFF2-40B4-BE49-F238E27FC236}">
                <a16:creationId xmlns:a16="http://schemas.microsoft.com/office/drawing/2014/main" id="{AD5022BF-8932-1649-6235-825B74713332}"/>
              </a:ext>
            </a:extLst>
          </p:cNvPr>
          <p:cNvGrpSpPr/>
          <p:nvPr/>
        </p:nvGrpSpPr>
        <p:grpSpPr>
          <a:xfrm>
            <a:off x="3299005" y="3783119"/>
            <a:ext cx="1897630" cy="798069"/>
            <a:chOff x="3250186" y="6162009"/>
            <a:chExt cx="2950909" cy="1241037"/>
          </a:xfrm>
        </p:grpSpPr>
        <p:pic>
          <p:nvPicPr>
            <p:cNvPr id="27" name="Object 30">
              <a:extLst>
                <a:ext uri="{FF2B5EF4-FFF2-40B4-BE49-F238E27FC236}">
                  <a16:creationId xmlns:a16="http://schemas.microsoft.com/office/drawing/2014/main" id="{9A41C851-9C06-55DE-580E-2EC3E0EB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0186" y="6162009"/>
              <a:ext cx="2950909" cy="1241037"/>
            </a:xfrm>
            <a:prstGeom prst="rect">
              <a:avLst/>
            </a:prstGeom>
          </p:spPr>
        </p:pic>
      </p:grpSp>
      <p:grpSp>
        <p:nvGrpSpPr>
          <p:cNvPr id="29" name="그룹 1010">
            <a:extLst>
              <a:ext uri="{FF2B5EF4-FFF2-40B4-BE49-F238E27FC236}">
                <a16:creationId xmlns:a16="http://schemas.microsoft.com/office/drawing/2014/main" id="{61903CD4-A53D-C1DF-16A0-FFB02F93D926}"/>
              </a:ext>
            </a:extLst>
          </p:cNvPr>
          <p:cNvGrpSpPr/>
          <p:nvPr/>
        </p:nvGrpSpPr>
        <p:grpSpPr>
          <a:xfrm>
            <a:off x="1249850" y="3727582"/>
            <a:ext cx="1525927" cy="686667"/>
            <a:chOff x="2242061" y="8145762"/>
            <a:chExt cx="2372892" cy="1067801"/>
          </a:xfrm>
        </p:grpSpPr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27A38363-C134-AE51-BF51-5BCC9F58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2061" y="8145762"/>
              <a:ext cx="2372892" cy="1067801"/>
            </a:xfrm>
            <a:prstGeom prst="rect">
              <a:avLst/>
            </a:prstGeom>
          </p:spPr>
        </p:pic>
      </p:grpSp>
      <p:pic>
        <p:nvPicPr>
          <p:cNvPr id="35" name="Object 54">
            <a:extLst>
              <a:ext uri="{FF2B5EF4-FFF2-40B4-BE49-F238E27FC236}">
                <a16:creationId xmlns:a16="http://schemas.microsoft.com/office/drawing/2014/main" id="{C751017B-C121-B177-6319-01116098AC7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90979" y="4235215"/>
            <a:ext cx="2875139" cy="21813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4C1CCB-05F7-99AD-A03D-D212EF9D47C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2" y="4828509"/>
            <a:ext cx="1966506" cy="8682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3D2DA43-54D7-FDF9-7187-53FA21A250E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84" y="2621789"/>
            <a:ext cx="781849" cy="9061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A65FC93-CEBF-6EC8-2ADD-F1DC0CD72C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1" y="2498851"/>
            <a:ext cx="781849" cy="10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Round Same Side Corner Rectangle 27">
            <a:extLst>
              <a:ext uri="{FF2B5EF4-FFF2-40B4-BE49-F238E27FC236}">
                <a16:creationId xmlns:a16="http://schemas.microsoft.com/office/drawing/2014/main" id="{9AD7F8E0-5471-F6A9-5241-74C153E055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33730" y="-981861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 Same Side Corner Rectangle 28">
            <a:extLst>
              <a:ext uri="{FF2B5EF4-FFF2-40B4-BE49-F238E27FC236}">
                <a16:creationId xmlns:a16="http://schemas.microsoft.com/office/drawing/2014/main" id="{A9968A9D-99F4-71DB-503B-A373526BF5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60581" y="410053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 Same Side Corner Rectangle 29">
            <a:extLst>
              <a:ext uri="{FF2B5EF4-FFF2-40B4-BE49-F238E27FC236}">
                <a16:creationId xmlns:a16="http://schemas.microsoft.com/office/drawing/2014/main" id="{4E16EB95-38EF-B02B-7A30-46D3FC4A80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22194" y="1801967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9A4D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2">
            <a:extLst>
              <a:ext uri="{FF2B5EF4-FFF2-40B4-BE49-F238E27FC236}">
                <a16:creationId xmlns:a16="http://schemas.microsoft.com/office/drawing/2014/main" id="{A7F17819-514B-63F2-6206-0CB5C61A4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559" y="4015710"/>
            <a:ext cx="5493" cy="1800000"/>
          </a:xfrm>
          <a:prstGeom prst="line">
            <a:avLst/>
          </a:pr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3">
            <a:extLst>
              <a:ext uri="{FF2B5EF4-FFF2-40B4-BE49-F238E27FC236}">
                <a16:creationId xmlns:a16="http://schemas.microsoft.com/office/drawing/2014/main" id="{ED557280-356F-C505-BA34-8FC7735E6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578" y="1940856"/>
            <a:ext cx="5493" cy="1800000"/>
          </a:xfrm>
          <a:prstGeom prst="line">
            <a:avLst/>
          </a:pr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4">
            <a:extLst>
              <a:ext uri="{FF2B5EF4-FFF2-40B4-BE49-F238E27FC236}">
                <a16:creationId xmlns:a16="http://schemas.microsoft.com/office/drawing/2014/main" id="{D67DD94B-841D-D2E4-CD76-B2358888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135" y="3724322"/>
            <a:ext cx="162899" cy="309358"/>
          </a:xfrm>
          <a:custGeom>
            <a:avLst/>
            <a:gdLst>
              <a:gd name="T0" fmla="*/ 479 w 480"/>
              <a:gd name="T1" fmla="*/ 0 h 913"/>
              <a:gd name="T2" fmla="*/ 0 w 480"/>
              <a:gd name="T3" fmla="*/ 455 h 913"/>
              <a:gd name="T4" fmla="*/ 479 w 480"/>
              <a:gd name="T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13">
                <a:moveTo>
                  <a:pt x="479" y="0"/>
                </a:moveTo>
                <a:lnTo>
                  <a:pt x="0" y="455"/>
                </a:lnTo>
                <a:lnTo>
                  <a:pt x="479" y="912"/>
                </a:lnTo>
              </a:path>
            </a:pathLst>
          </a:cu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91F-9A45-CAE5-8D9C-2EBA1EFE0415}"/>
              </a:ext>
            </a:extLst>
          </p:cNvPr>
          <p:cNvSpPr txBox="1"/>
          <p:nvPr/>
        </p:nvSpPr>
        <p:spPr>
          <a:xfrm>
            <a:off x="869906" y="3399881"/>
            <a:ext cx="11990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RIOT</a:t>
            </a:r>
          </a:p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API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C5700323-C146-6137-35D0-B5D3B6EFE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177" y="2710388"/>
            <a:ext cx="1585609" cy="89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AD6D76-AA17-FED7-E8F1-9D111057AFCF}"/>
              </a:ext>
            </a:extLst>
          </p:cNvPr>
          <p:cNvSpPr txBox="1"/>
          <p:nvPr/>
        </p:nvSpPr>
        <p:spPr>
          <a:xfrm>
            <a:off x="3301822" y="2283506"/>
            <a:ext cx="279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TFT-SUMMONER-V1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71EB3-50B6-3D0E-787D-AF0676FDA25A}"/>
              </a:ext>
            </a:extLst>
          </p:cNvPr>
          <p:cNvSpPr txBox="1"/>
          <p:nvPr/>
        </p:nvSpPr>
        <p:spPr>
          <a:xfrm>
            <a:off x="4078016" y="3678945"/>
            <a:ext cx="279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TFT-LEAGUE-V1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86D8D-90AE-28A9-C9B9-1F54FD521C1A}"/>
              </a:ext>
            </a:extLst>
          </p:cNvPr>
          <p:cNvSpPr txBox="1"/>
          <p:nvPr/>
        </p:nvSpPr>
        <p:spPr>
          <a:xfrm>
            <a:off x="3591633" y="5070859"/>
            <a:ext cx="2663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TFT-MATCH-V1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C4283-164F-5A76-2423-26E1488F70D9}"/>
              </a:ext>
            </a:extLst>
          </p:cNvPr>
          <p:cNvSpPr txBox="1"/>
          <p:nvPr/>
        </p:nvSpPr>
        <p:spPr>
          <a:xfrm>
            <a:off x="6018179" y="2180176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PUUID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통해서 플레이어 이름을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PLAYER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 </a:t>
            </a:r>
            <a:endParaRPr lang="en-US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91EB9-7DAB-CE85-E591-D2502DD0CFD7}"/>
              </a:ext>
            </a:extLst>
          </p:cNvPr>
          <p:cNvSpPr txBox="1"/>
          <p:nvPr/>
        </p:nvSpPr>
        <p:spPr>
          <a:xfrm>
            <a:off x="6254885" y="4964003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PUUID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통해서 </a:t>
            </a: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TFT-MATCH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데이터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MATCH, MATCH_PLAYER, TRAIT, UNIT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590E0-B4CC-DA3E-06C2-6BFF8833431F}"/>
              </a:ext>
            </a:extLst>
          </p:cNvPr>
          <p:cNvSpPr txBox="1"/>
          <p:nvPr/>
        </p:nvSpPr>
        <p:spPr>
          <a:xfrm>
            <a:off x="7004044" y="3572089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챌린저 리그에 속한 플레이어 데이터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PLAYER, PLAYER_STAT</a:t>
            </a:r>
          </a:p>
        </p:txBody>
      </p:sp>
    </p:spTree>
    <p:extLst>
      <p:ext uri="{BB962C8B-B14F-4D97-AF65-F5344CB8AC3E}">
        <p14:creationId xmlns:p14="http://schemas.microsoft.com/office/powerpoint/2010/main" val="22597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한글화 작업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3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검출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5AFFD-D817-E097-33DC-E39CAB3A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0" y="1524445"/>
            <a:ext cx="7896933" cy="4428000"/>
          </a:xfrm>
          <a:prstGeom prst="rect">
            <a:avLst/>
          </a:prstGeom>
        </p:spPr>
      </p:pic>
      <p:sp>
        <p:nvSpPr>
          <p:cNvPr id="9" name="Line 283">
            <a:extLst>
              <a:ext uri="{FF2B5EF4-FFF2-40B4-BE49-F238E27FC236}">
                <a16:creationId xmlns:a16="http://schemas.microsoft.com/office/drawing/2014/main" id="{AC038C8A-70E8-3A92-76DC-C3B11CC70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8286" y="2328336"/>
            <a:ext cx="2265527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23E3-833E-4E9C-5B9B-D14D7E7FE53B}"/>
              </a:ext>
            </a:extLst>
          </p:cNvPr>
          <p:cNvSpPr txBox="1"/>
          <p:nvPr/>
        </p:nvSpPr>
        <p:spPr>
          <a:xfrm>
            <a:off x="9223180" y="1913228"/>
            <a:ext cx="1875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항복 </a:t>
            </a:r>
            <a:r>
              <a:rPr lang="en-US" altLang="ko-KR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&amp; </a:t>
            </a:r>
            <a:r>
              <a:rPr lang="ko-KR" altLang="en-US" sz="2000" kern="0" dirty="0" err="1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자리비움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4CCA5-375C-4C91-861B-281307B1F650}"/>
              </a:ext>
            </a:extLst>
          </p:cNvPr>
          <p:cNvSpPr txBox="1"/>
          <p:nvPr/>
        </p:nvSpPr>
        <p:spPr>
          <a:xfrm>
            <a:off x="8796358" y="2358333"/>
            <a:ext cx="2729382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비정상적인 플레이로 인한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빠른 탈락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2" name="Line 283">
            <a:extLst>
              <a:ext uri="{FF2B5EF4-FFF2-40B4-BE49-F238E27FC236}">
                <a16:creationId xmlns:a16="http://schemas.microsoft.com/office/drawing/2014/main" id="{A97A5511-B550-EE5D-3BC7-AC4993362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8286" y="4153553"/>
            <a:ext cx="2265527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29E35-47AD-B2CC-832A-0D8D39728448}"/>
              </a:ext>
            </a:extLst>
          </p:cNvPr>
          <p:cNvSpPr txBox="1"/>
          <p:nvPr/>
        </p:nvSpPr>
        <p:spPr>
          <a:xfrm>
            <a:off x="9362068" y="3738445"/>
            <a:ext cx="1597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 err="1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필트오버</a:t>
            </a: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조합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745C5-681D-C5F2-EEBB-0035104B7165}"/>
              </a:ext>
            </a:extLst>
          </p:cNvPr>
          <p:cNvSpPr txBox="1"/>
          <p:nvPr/>
        </p:nvSpPr>
        <p:spPr>
          <a:xfrm>
            <a:off x="8796358" y="4183550"/>
            <a:ext cx="2729382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정상적인 플레이지만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위험도가 높아 빠른 탈락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검출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68892-9CC1-78E0-3A62-93E1E5E6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58" y="1405088"/>
            <a:ext cx="8196284" cy="4447933"/>
          </a:xfrm>
          <a:prstGeom prst="rect">
            <a:avLst/>
          </a:prstGeom>
        </p:spPr>
      </p:pic>
      <p:sp>
        <p:nvSpPr>
          <p:cNvPr id="6" name="Rounded Rectangle 319">
            <a:extLst>
              <a:ext uri="{FF2B5EF4-FFF2-40B4-BE49-F238E27FC236}">
                <a16:creationId xmlns:a16="http://schemas.microsoft.com/office/drawing/2014/main" id="{7220673F-4653-37B4-96E2-587DE1B8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80" y="6052340"/>
            <a:ext cx="2868240" cy="37945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제거 후</a:t>
            </a:r>
            <a:endParaRPr lang="en-US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7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CD538-C2C4-671F-08BA-54A86282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1923840"/>
            <a:ext cx="1056469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79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287</Words>
  <Application>Microsoft Office PowerPoint</Application>
  <PresentationFormat>와이드스크린</PresentationFormat>
  <Paragraphs>100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Noto Sans KR Light</vt:lpstr>
      <vt:lpstr>맑은 고딕</vt:lpstr>
      <vt:lpstr>배달의민족 한나체 Air OTF</vt:lpstr>
      <vt:lpstr>배달의민족 한나체 Pro OTF</vt:lpstr>
      <vt:lpstr>Arial</vt:lpstr>
      <vt:lpstr>Poppins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신충섭</cp:lastModifiedBy>
  <cp:revision>15</cp:revision>
  <dcterms:created xsi:type="dcterms:W3CDTF">2022-10-24T19:14:58Z</dcterms:created>
  <dcterms:modified xsi:type="dcterms:W3CDTF">2023-08-24T17:25:13Z</dcterms:modified>
</cp:coreProperties>
</file>