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70" r:id="rId8"/>
    <p:sldId id="264" r:id="rId9"/>
    <p:sldId id="272" r:id="rId10"/>
    <p:sldId id="273" r:id="rId11"/>
    <p:sldId id="274" r:id="rId12"/>
    <p:sldId id="275" r:id="rId13"/>
    <p:sldId id="276" r:id="rId14"/>
    <p:sldId id="266" r:id="rId15"/>
    <p:sldId id="277" r:id="rId16"/>
    <p:sldId id="267" r:id="rId17"/>
    <p:sldId id="278" r:id="rId18"/>
    <p:sldId id="279" r:id="rId19"/>
    <p:sldId id="280" r:id="rId20"/>
    <p:sldId id="268" r:id="rId21"/>
    <p:sldId id="281" r:id="rId22"/>
    <p:sldId id="282" r:id="rId23"/>
    <p:sldId id="283" r:id="rId24"/>
    <p:sldId id="285" r:id="rId25"/>
    <p:sldId id="269" r:id="rId26"/>
    <p:sldId id="286" r:id="rId27"/>
  </p:sldIdLst>
  <p:sldSz cx="12192000" cy="6858000"/>
  <p:notesSz cx="6858000" cy="9144000"/>
  <p:embeddedFontLst>
    <p:embeddedFont>
      <p:font typeface="Noto Sans KR Light" panose="020B0200000000000000" pitchFamily="50" charset="-127"/>
      <p:regular r:id="rId28"/>
    </p:embeddedFont>
    <p:embeddedFont>
      <p:font typeface="Noto Sans KR Medium" panose="020B0200000000000000" pitchFamily="50" charset="-127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배달의민족 한나체 Air OTF" panose="020B0600000101010101" pitchFamily="34" charset="-127"/>
      <p:regular r:id="rId36"/>
    </p:embeddedFont>
    <p:embeddedFont>
      <p:font typeface="배달의민족 한나체 Pro OTF" panose="020B0600000101010101" pitchFamily="34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6"/>
    <a:srgbClr val="FF9797"/>
    <a:srgbClr val="6969FF"/>
    <a:srgbClr val="FF5D5D"/>
    <a:srgbClr val="F3F3F3"/>
    <a:srgbClr val="FFCF37"/>
    <a:srgbClr val="2F5597"/>
    <a:srgbClr val="FF9F9F"/>
    <a:srgbClr val="005A9E"/>
    <a:srgbClr val="FAD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1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5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1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1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FFB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oha289/TeamFightTactics" TargetMode="External"/><Relationship Id="rId7" Type="http://schemas.openxmlformats.org/officeDocument/2006/relationships/image" Target="../media/image39.svg"/><Relationship Id="rId2" Type="http://schemas.openxmlformats.org/officeDocument/2006/relationships/hyperlink" Target="https://wikinist.tistory.com/category/Project/TeamFightTac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bin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C2396AE4-9AA3-C7B9-05AF-14F298367030}"/>
              </a:ext>
            </a:extLst>
          </p:cNvPr>
          <p:cNvSpPr/>
          <p:nvPr/>
        </p:nvSpPr>
        <p:spPr>
          <a:xfrm>
            <a:off x="5972423" y="3241421"/>
            <a:ext cx="247648" cy="247648"/>
          </a:xfrm>
          <a:prstGeom prst="ellipse">
            <a:avLst/>
          </a:prstGeom>
          <a:solidFill>
            <a:schemeClr val="tx1">
              <a:alpha val="14000"/>
            </a:schemeClr>
          </a:solidFill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A43786-F661-0F2B-3F16-A8CB2E654E4B}"/>
              </a:ext>
            </a:extLst>
          </p:cNvPr>
          <p:cNvCxnSpPr>
            <a:cxnSpLocks/>
          </p:cNvCxnSpPr>
          <p:nvPr/>
        </p:nvCxnSpPr>
        <p:spPr>
          <a:xfrm>
            <a:off x="6096006" y="-18854"/>
            <a:ext cx="0" cy="691200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accent5">
                    <a:lumMod val="20000"/>
                    <a:lumOff val="80000"/>
                    <a:alpha val="60000"/>
                  </a:schemeClr>
                </a:gs>
                <a:gs pos="83000">
                  <a:srgbClr val="F2F7FC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8EC7B54-B53F-8726-598F-5F9E050188E5}"/>
              </a:ext>
            </a:extLst>
          </p:cNvPr>
          <p:cNvSpPr/>
          <p:nvPr/>
        </p:nvSpPr>
        <p:spPr>
          <a:xfrm>
            <a:off x="5019675" y="3458114"/>
            <a:ext cx="2047875" cy="919163"/>
          </a:xfrm>
          <a:custGeom>
            <a:avLst/>
            <a:gdLst>
              <a:gd name="connsiteX0" fmla="*/ 0 w 2009775"/>
              <a:gd name="connsiteY0" fmla="*/ 885825 h 885825"/>
              <a:gd name="connsiteX1" fmla="*/ 1000125 w 2009775"/>
              <a:gd name="connsiteY1" fmla="*/ 0 h 885825"/>
              <a:gd name="connsiteX2" fmla="*/ 2009775 w 2009775"/>
              <a:gd name="connsiteY2" fmla="*/ 733425 h 885825"/>
              <a:gd name="connsiteX0" fmla="*/ 0 w 2095500"/>
              <a:gd name="connsiteY0" fmla="*/ 885825 h 885825"/>
              <a:gd name="connsiteX1" fmla="*/ 1000125 w 2095500"/>
              <a:gd name="connsiteY1" fmla="*/ 0 h 885825"/>
              <a:gd name="connsiteX2" fmla="*/ 2095500 w 2095500"/>
              <a:gd name="connsiteY2" fmla="*/ 847725 h 885825"/>
              <a:gd name="connsiteX0" fmla="*/ 0 w 2047875"/>
              <a:gd name="connsiteY0" fmla="*/ 885825 h 885825"/>
              <a:gd name="connsiteX1" fmla="*/ 1000125 w 2047875"/>
              <a:gd name="connsiteY1" fmla="*/ 0 h 885825"/>
              <a:gd name="connsiteX2" fmla="*/ 2047875 w 2047875"/>
              <a:gd name="connsiteY2" fmla="*/ 809625 h 885825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75" h="919163">
                <a:moveTo>
                  <a:pt x="0" y="919163"/>
                </a:moveTo>
                <a:cubicBezTo>
                  <a:pt x="333375" y="623888"/>
                  <a:pt x="733425" y="295275"/>
                  <a:pt x="1066800" y="0"/>
                </a:cubicBezTo>
                <a:cubicBezTo>
                  <a:pt x="1370013" y="268287"/>
                  <a:pt x="1711325" y="565151"/>
                  <a:pt x="2047875" y="842963"/>
                </a:cubicBezTo>
              </a:path>
            </a:pathLst>
          </a:custGeom>
          <a:noFill/>
          <a:ln w="212725">
            <a:solidFill>
              <a:schemeClr val="tx1">
                <a:alpha val="14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9BD99FA-2980-314B-F9B2-117D2E54D3F4}"/>
              </a:ext>
            </a:extLst>
          </p:cNvPr>
          <p:cNvSpPr/>
          <p:nvPr/>
        </p:nvSpPr>
        <p:spPr>
          <a:xfrm>
            <a:off x="-18953" y="1122739"/>
            <a:ext cx="12271670" cy="5348565"/>
          </a:xfrm>
          <a:custGeom>
            <a:avLst/>
            <a:gdLst>
              <a:gd name="connsiteX0" fmla="*/ 0 w 12211050"/>
              <a:gd name="connsiteY0" fmla="*/ 1743075 h 1743075"/>
              <a:gd name="connsiteX1" fmla="*/ 990600 w 12211050"/>
              <a:gd name="connsiteY1" fmla="*/ 847725 h 1743075"/>
              <a:gd name="connsiteX2" fmla="*/ 1590675 w 12211050"/>
              <a:gd name="connsiteY2" fmla="*/ 1638300 h 1743075"/>
              <a:gd name="connsiteX3" fmla="*/ 2371725 w 12211050"/>
              <a:gd name="connsiteY3" fmla="*/ 857250 h 1743075"/>
              <a:gd name="connsiteX4" fmla="*/ 2714625 w 12211050"/>
              <a:gd name="connsiteY4" fmla="*/ 1143000 h 1743075"/>
              <a:gd name="connsiteX5" fmla="*/ 3400425 w 12211050"/>
              <a:gd name="connsiteY5" fmla="*/ 571500 h 1743075"/>
              <a:gd name="connsiteX6" fmla="*/ 5029200 w 12211050"/>
              <a:gd name="connsiteY6" fmla="*/ 1647825 h 1743075"/>
              <a:gd name="connsiteX7" fmla="*/ 6048375 w 12211050"/>
              <a:gd name="connsiteY7" fmla="*/ 438150 h 1743075"/>
              <a:gd name="connsiteX8" fmla="*/ 7058025 w 12211050"/>
              <a:gd name="connsiteY8" fmla="*/ 1466850 h 1743075"/>
              <a:gd name="connsiteX9" fmla="*/ 7562850 w 12211050"/>
              <a:gd name="connsiteY9" fmla="*/ 819150 h 1743075"/>
              <a:gd name="connsiteX10" fmla="*/ 7934325 w 12211050"/>
              <a:gd name="connsiteY10" fmla="*/ 1000125 h 1743075"/>
              <a:gd name="connsiteX11" fmla="*/ 9124950 w 12211050"/>
              <a:gd name="connsiteY11" fmla="*/ 419100 h 1743075"/>
              <a:gd name="connsiteX12" fmla="*/ 9496425 w 12211050"/>
              <a:gd name="connsiteY12" fmla="*/ 695325 h 1743075"/>
              <a:gd name="connsiteX13" fmla="*/ 12211050 w 12211050"/>
              <a:gd name="connsiteY13" fmla="*/ 0 h 1743075"/>
              <a:gd name="connsiteX0" fmla="*/ 0 w 12220477"/>
              <a:gd name="connsiteY0" fmla="*/ 3713277 h 3713277"/>
              <a:gd name="connsiteX1" fmla="*/ 1000027 w 12220477"/>
              <a:gd name="connsiteY1" fmla="*/ 847725 h 3713277"/>
              <a:gd name="connsiteX2" fmla="*/ 1600102 w 12220477"/>
              <a:gd name="connsiteY2" fmla="*/ 1638300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600102 w 12220477"/>
              <a:gd name="connsiteY2" fmla="*/ 1638300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381152 w 12220477"/>
              <a:gd name="connsiteY3" fmla="*/ 85725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24052 w 12220477"/>
              <a:gd name="connsiteY4" fmla="*/ 1143000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33479 w 12220477"/>
              <a:gd name="connsiteY4" fmla="*/ 2340204 h 3713277"/>
              <a:gd name="connsiteX5" fmla="*/ 3409852 w 12220477"/>
              <a:gd name="connsiteY5" fmla="*/ 571500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220477"/>
              <a:gd name="connsiteY0" fmla="*/ 3713277 h 3713277"/>
              <a:gd name="connsiteX1" fmla="*/ 1160283 w 12220477"/>
              <a:gd name="connsiteY1" fmla="*/ 2139197 h 3713277"/>
              <a:gd name="connsiteX2" fmla="*/ 1835772 w 12220477"/>
              <a:gd name="connsiteY2" fmla="*/ 2562127 h 3713277"/>
              <a:gd name="connsiteX3" fmla="*/ 2258603 w 12220477"/>
              <a:gd name="connsiteY3" fmla="*/ 2035600 h 3713277"/>
              <a:gd name="connsiteX4" fmla="*/ 2733479 w 12220477"/>
              <a:gd name="connsiteY4" fmla="*/ 2340204 h 3713277"/>
              <a:gd name="connsiteX5" fmla="*/ 4060301 w 12220477"/>
              <a:gd name="connsiteY5" fmla="*/ 957999 h 3713277"/>
              <a:gd name="connsiteX6" fmla="*/ 5038627 w 12220477"/>
              <a:gd name="connsiteY6" fmla="*/ 1647825 h 3713277"/>
              <a:gd name="connsiteX7" fmla="*/ 6057802 w 12220477"/>
              <a:gd name="connsiteY7" fmla="*/ 438150 h 3713277"/>
              <a:gd name="connsiteX8" fmla="*/ 7067452 w 12220477"/>
              <a:gd name="connsiteY8" fmla="*/ 1466850 h 3713277"/>
              <a:gd name="connsiteX9" fmla="*/ 7572277 w 12220477"/>
              <a:gd name="connsiteY9" fmla="*/ 819150 h 3713277"/>
              <a:gd name="connsiteX10" fmla="*/ 7943752 w 12220477"/>
              <a:gd name="connsiteY10" fmla="*/ 1000125 h 3713277"/>
              <a:gd name="connsiteX11" fmla="*/ 9134377 w 12220477"/>
              <a:gd name="connsiteY11" fmla="*/ 419100 h 3713277"/>
              <a:gd name="connsiteX12" fmla="*/ 9505852 w 12220477"/>
              <a:gd name="connsiteY12" fmla="*/ 695325 h 3713277"/>
              <a:gd name="connsiteX13" fmla="*/ 12220477 w 12220477"/>
              <a:gd name="connsiteY13" fmla="*/ 0 h 3713277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572277 w 12182770"/>
              <a:gd name="connsiteY9" fmla="*/ 2327438 h 5221565"/>
              <a:gd name="connsiteX10" fmla="*/ 7943752 w 12182770"/>
              <a:gd name="connsiteY10" fmla="*/ 2508413 h 5221565"/>
              <a:gd name="connsiteX11" fmla="*/ 9134377 w 12182770"/>
              <a:gd name="connsiteY11" fmla="*/ 1927388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572277 w 12182770"/>
              <a:gd name="connsiteY9" fmla="*/ 2327438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505852 w 12182770"/>
              <a:gd name="connsiteY12" fmla="*/ 2203613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7943752 w 12182770"/>
              <a:gd name="connsiteY10" fmla="*/ 2508413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666545 w 12182770"/>
              <a:gd name="connsiteY9" fmla="*/ 2270877 h 5221565"/>
              <a:gd name="connsiteX10" fmla="*/ 8038020 w 12182770"/>
              <a:gd name="connsiteY10" fmla="*/ 2593254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040109 w 12182770"/>
              <a:gd name="connsiteY11" fmla="*/ 1644584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160283 w 12182770"/>
              <a:gd name="connsiteY1" fmla="*/ 3647485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835772 w 12182770"/>
              <a:gd name="connsiteY2" fmla="*/ 4070415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733479 w 12182770"/>
              <a:gd name="connsiteY4" fmla="*/ 3848492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060301 w 12182770"/>
              <a:gd name="connsiteY5" fmla="*/ 246628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069727 w 12182770"/>
              <a:gd name="connsiteY5" fmla="*/ 2438007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339392 w 12182770"/>
              <a:gd name="connsiteY1" fmla="*/ 3741753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405380 w 12182770"/>
              <a:gd name="connsiteY1" fmla="*/ 3798314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057802 w 12182770"/>
              <a:gd name="connsiteY7" fmla="*/ 19464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182770"/>
              <a:gd name="connsiteY0" fmla="*/ 5221565 h 5221565"/>
              <a:gd name="connsiteX1" fmla="*/ 1405380 w 12182770"/>
              <a:gd name="connsiteY1" fmla="*/ 3798314 h 5221565"/>
              <a:gd name="connsiteX2" fmla="*/ 1741504 w 12182770"/>
              <a:gd name="connsiteY2" fmla="*/ 4117549 h 5221565"/>
              <a:gd name="connsiteX3" fmla="*/ 2258603 w 12182770"/>
              <a:gd name="connsiteY3" fmla="*/ 3543888 h 5221565"/>
              <a:gd name="connsiteX4" fmla="*/ 2620358 w 12182770"/>
              <a:gd name="connsiteY4" fmla="*/ 3905053 h 5221565"/>
              <a:gd name="connsiteX5" fmla="*/ 4173422 w 12182770"/>
              <a:gd name="connsiteY5" fmla="*/ 2400299 h 5221565"/>
              <a:gd name="connsiteX6" fmla="*/ 5038627 w 12182770"/>
              <a:gd name="connsiteY6" fmla="*/ 3156113 h 5221565"/>
              <a:gd name="connsiteX7" fmla="*/ 6119714 w 12182770"/>
              <a:gd name="connsiteY7" fmla="*/ 1908338 h 5221565"/>
              <a:gd name="connsiteX8" fmla="*/ 7067452 w 12182770"/>
              <a:gd name="connsiteY8" fmla="*/ 2975138 h 5221565"/>
              <a:gd name="connsiteX9" fmla="*/ 7751386 w 12182770"/>
              <a:gd name="connsiteY9" fmla="*/ 2346291 h 5221565"/>
              <a:gd name="connsiteX10" fmla="*/ 8038020 w 12182770"/>
              <a:gd name="connsiteY10" fmla="*/ 2593254 h 5221565"/>
              <a:gd name="connsiteX11" fmla="*/ 9143803 w 12182770"/>
              <a:gd name="connsiteY11" fmla="*/ 1578596 h 5221565"/>
              <a:gd name="connsiteX12" fmla="*/ 9628401 w 12182770"/>
              <a:gd name="connsiteY12" fmla="*/ 2090491 h 5221565"/>
              <a:gd name="connsiteX13" fmla="*/ 12182770 w 12182770"/>
              <a:gd name="connsiteY13" fmla="*/ 0 h 5221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58603 w 12271670"/>
              <a:gd name="connsiteY3" fmla="*/ 3670888 h 5348565"/>
              <a:gd name="connsiteX4" fmla="*/ 2620358 w 12271670"/>
              <a:gd name="connsiteY4" fmla="*/ 4032053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58603 w 12271670"/>
              <a:gd name="connsiteY3" fmla="*/ 3670888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405380 w 12271670"/>
              <a:gd name="connsiteY1" fmla="*/ 3925314 h 5348565"/>
              <a:gd name="connsiteX2" fmla="*/ 1741504 w 12271670"/>
              <a:gd name="connsiteY2" fmla="*/ 4244549 h 5348565"/>
              <a:gd name="connsiteX3" fmla="*/ 2286884 w 12271670"/>
              <a:gd name="connsiteY3" fmla="*/ 3680315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  <a:gd name="connsiteX0" fmla="*/ 0 w 12271670"/>
              <a:gd name="connsiteY0" fmla="*/ 5348565 h 5348565"/>
              <a:gd name="connsiteX1" fmla="*/ 1377100 w 12271670"/>
              <a:gd name="connsiteY1" fmla="*/ 3906460 h 5348565"/>
              <a:gd name="connsiteX2" fmla="*/ 1741504 w 12271670"/>
              <a:gd name="connsiteY2" fmla="*/ 4244549 h 5348565"/>
              <a:gd name="connsiteX3" fmla="*/ 2286884 w 12271670"/>
              <a:gd name="connsiteY3" fmla="*/ 3680315 h 5348565"/>
              <a:gd name="connsiteX4" fmla="*/ 2724053 w 12271670"/>
              <a:gd name="connsiteY4" fmla="*/ 4098040 h 5348565"/>
              <a:gd name="connsiteX5" fmla="*/ 4173422 w 12271670"/>
              <a:gd name="connsiteY5" fmla="*/ 2527299 h 5348565"/>
              <a:gd name="connsiteX6" fmla="*/ 5038627 w 12271670"/>
              <a:gd name="connsiteY6" fmla="*/ 3283113 h 5348565"/>
              <a:gd name="connsiteX7" fmla="*/ 6119714 w 12271670"/>
              <a:gd name="connsiteY7" fmla="*/ 2035338 h 5348565"/>
              <a:gd name="connsiteX8" fmla="*/ 7067452 w 12271670"/>
              <a:gd name="connsiteY8" fmla="*/ 3102138 h 5348565"/>
              <a:gd name="connsiteX9" fmla="*/ 7751386 w 12271670"/>
              <a:gd name="connsiteY9" fmla="*/ 2473291 h 5348565"/>
              <a:gd name="connsiteX10" fmla="*/ 8038020 w 12271670"/>
              <a:gd name="connsiteY10" fmla="*/ 2720254 h 5348565"/>
              <a:gd name="connsiteX11" fmla="*/ 9143803 w 12271670"/>
              <a:gd name="connsiteY11" fmla="*/ 1705596 h 5348565"/>
              <a:gd name="connsiteX12" fmla="*/ 9628401 w 12271670"/>
              <a:gd name="connsiteY12" fmla="*/ 2217491 h 5348565"/>
              <a:gd name="connsiteX13" fmla="*/ 12271670 w 12271670"/>
              <a:gd name="connsiteY13" fmla="*/ 0 h 534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71670" h="5348565">
                <a:moveTo>
                  <a:pt x="0" y="5348565"/>
                </a:moveTo>
                <a:lnTo>
                  <a:pt x="1377100" y="3906460"/>
                </a:lnTo>
                <a:lnTo>
                  <a:pt x="1741504" y="4244549"/>
                </a:lnTo>
                <a:lnTo>
                  <a:pt x="2286884" y="3680315"/>
                </a:lnTo>
                <a:lnTo>
                  <a:pt x="2724053" y="4098040"/>
                </a:lnTo>
                <a:lnTo>
                  <a:pt x="4173422" y="2527299"/>
                </a:lnTo>
                <a:lnTo>
                  <a:pt x="5038627" y="3283113"/>
                </a:lnTo>
                <a:lnTo>
                  <a:pt x="6119714" y="2035338"/>
                </a:lnTo>
                <a:lnTo>
                  <a:pt x="7067452" y="3102138"/>
                </a:lnTo>
                <a:lnTo>
                  <a:pt x="7751386" y="2473291"/>
                </a:lnTo>
                <a:lnTo>
                  <a:pt x="8038020" y="2720254"/>
                </a:lnTo>
                <a:lnTo>
                  <a:pt x="9143803" y="1705596"/>
                </a:lnTo>
                <a:lnTo>
                  <a:pt x="9628401" y="2217491"/>
                </a:lnTo>
                <a:lnTo>
                  <a:pt x="12271670" y="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F07E1D-4EED-B4E1-F390-ECDE4BA9B0AD}"/>
              </a:ext>
            </a:extLst>
          </p:cNvPr>
          <p:cNvSpPr/>
          <p:nvPr/>
        </p:nvSpPr>
        <p:spPr>
          <a:xfrm>
            <a:off x="6005512" y="3056876"/>
            <a:ext cx="180975" cy="1809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5FEBE-AC52-2857-D0EE-4863871296CB}"/>
              </a:ext>
            </a:extLst>
          </p:cNvPr>
          <p:cNvSpPr txBox="1"/>
          <p:nvPr/>
        </p:nvSpPr>
        <p:spPr>
          <a:xfrm>
            <a:off x="2046509" y="562944"/>
            <a:ext cx="8098971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 </a:t>
            </a: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게임 전 서버 </a:t>
            </a:r>
            <a:r>
              <a:rPr lang="en-US" altLang="ko-KR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Top10 </a:t>
            </a: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</a:t>
            </a:r>
            <a:endParaRPr lang="en-US" altLang="ko-KR" sz="4000" kern="0" dirty="0">
              <a:ln w="9525">
                <a:noFill/>
              </a:ln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매치 데이터 분석</a:t>
            </a:r>
            <a:endParaRPr lang="en-US" altLang="ko-KR" sz="4000" kern="0" dirty="0">
              <a:ln w="9525">
                <a:noFill/>
              </a:ln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D0B74-161C-7797-B187-3C231ABB6DC0}"/>
              </a:ext>
            </a:extLst>
          </p:cNvPr>
          <p:cNvSpPr txBox="1"/>
          <p:nvPr/>
        </p:nvSpPr>
        <p:spPr>
          <a:xfrm>
            <a:off x="4981297" y="5387424"/>
            <a:ext cx="2229393" cy="744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신충섭</a:t>
            </a:r>
            <a:endParaRPr lang="en-US" altLang="ko-KR" sz="3200" kern="0" dirty="0">
              <a:ln w="9525">
                <a:noFill/>
              </a:ln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18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분포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7AF6A-8BDE-A82A-ECD3-2352072A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37" y="1451816"/>
            <a:ext cx="6027907" cy="4433808"/>
          </a:xfrm>
          <a:prstGeom prst="rect">
            <a:avLst/>
          </a:prstGeom>
        </p:spPr>
      </p:pic>
      <p:sp>
        <p:nvSpPr>
          <p:cNvPr id="5" name="Line 283">
            <a:extLst>
              <a:ext uri="{FF2B5EF4-FFF2-40B4-BE49-F238E27FC236}">
                <a16:creationId xmlns:a16="http://schemas.microsoft.com/office/drawing/2014/main" id="{E1ACA32E-F239-1FD2-FE1B-18FF83D9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786" y="1502402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FBBFD-0E3D-3A32-7BB4-CFB64FC47650}"/>
              </a:ext>
            </a:extLst>
          </p:cNvPr>
          <p:cNvSpPr txBox="1"/>
          <p:nvPr/>
        </p:nvSpPr>
        <p:spPr>
          <a:xfrm>
            <a:off x="8699210" y="1096976"/>
            <a:ext cx="1911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범위가 좁은 </a:t>
            </a: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지역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AC28-C42E-A769-9885-04E3A91CFA47}"/>
              </a:ext>
            </a:extLst>
          </p:cNvPr>
          <p:cNvSpPr txBox="1"/>
          <p:nvPr/>
        </p:nvSpPr>
        <p:spPr>
          <a:xfrm>
            <a:off x="7952578" y="1528533"/>
            <a:ext cx="3404681" cy="48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대부분의 경기가 비슷한 날짜에 수집됨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11" name="Line 283">
            <a:extLst>
              <a:ext uri="{FF2B5EF4-FFF2-40B4-BE49-F238E27FC236}">
                <a16:creationId xmlns:a16="http://schemas.microsoft.com/office/drawing/2014/main" id="{8A36B5F0-A199-A894-EDCF-212B62C35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786" y="2697376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4649E-67F7-34C7-EB0F-528094235E86}"/>
              </a:ext>
            </a:extLst>
          </p:cNvPr>
          <p:cNvSpPr txBox="1"/>
          <p:nvPr/>
        </p:nvSpPr>
        <p:spPr>
          <a:xfrm>
            <a:off x="8491873" y="2297266"/>
            <a:ext cx="2326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수와의 관계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4" name="Rounded Rectangle 319">
            <a:extLst>
              <a:ext uri="{FF2B5EF4-FFF2-40B4-BE49-F238E27FC236}">
                <a16:creationId xmlns:a16="http://schemas.microsoft.com/office/drawing/2014/main" id="{EB597B59-B16B-71A2-E6C3-81D39AF30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478" y="6216846"/>
            <a:ext cx="2224424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서버 별 게임 날짜 분포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7E691-8674-77A0-9CCC-7456CA72139C}"/>
              </a:ext>
            </a:extLst>
          </p:cNvPr>
          <p:cNvSpPr txBox="1"/>
          <p:nvPr/>
        </p:nvSpPr>
        <p:spPr>
          <a:xfrm>
            <a:off x="7952575" y="2720148"/>
            <a:ext cx="3404681" cy="141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짧은 기간에 그만큼의 플레이어를 만남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범위가 좁고 플레이어 수가 많은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NA1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지역이 많이 활발함을 의미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17" name="Line 283">
            <a:extLst>
              <a:ext uri="{FF2B5EF4-FFF2-40B4-BE49-F238E27FC236}">
                <a16:creationId xmlns:a16="http://schemas.microsoft.com/office/drawing/2014/main" id="{4F848C26-8719-F90D-879F-236F8DC99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786" y="4693812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8D154-27A3-EB68-16F1-F92E6F6CA5E6}"/>
              </a:ext>
            </a:extLst>
          </p:cNvPr>
          <p:cNvSpPr txBox="1"/>
          <p:nvPr/>
        </p:nvSpPr>
        <p:spPr>
          <a:xfrm>
            <a:off x="9301196" y="4319833"/>
            <a:ext cx="707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결론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FE6F7-2CDA-69C7-AFA5-18FC26E97405}"/>
              </a:ext>
            </a:extLst>
          </p:cNvPr>
          <p:cNvSpPr txBox="1"/>
          <p:nvPr/>
        </p:nvSpPr>
        <p:spPr>
          <a:xfrm>
            <a:off x="7952578" y="4719943"/>
            <a:ext cx="3404681" cy="141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더욱 더 최신의 다양한 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메타 확인이 필요하다면 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활발한 서버를 선택하는 것이 유리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4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분포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C15B9D-88BB-71CB-DA64-D31D361A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06" y="1893039"/>
            <a:ext cx="7176387" cy="3464463"/>
          </a:xfrm>
          <a:prstGeom prst="rect">
            <a:avLst/>
          </a:prstGeom>
        </p:spPr>
      </p:pic>
      <p:sp>
        <p:nvSpPr>
          <p:cNvPr id="4" name="Rounded Rectangle 319">
            <a:extLst>
              <a:ext uri="{FF2B5EF4-FFF2-40B4-BE49-F238E27FC236}">
                <a16:creationId xmlns:a16="http://schemas.microsoft.com/office/drawing/2014/main" id="{365AC200-1C54-370F-20A6-7BFA1A1F3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045" y="5720736"/>
            <a:ext cx="3313908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NA1 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서버 플레이어의 게임 날짜 분포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03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4466D-97FB-C924-24FF-50F6A872FDF8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순위 상관관계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D5CA2-7695-D208-17DA-B636D353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12" y="1585608"/>
            <a:ext cx="4790643" cy="4411007"/>
          </a:xfrm>
          <a:prstGeom prst="rect">
            <a:avLst/>
          </a:prstGeom>
        </p:spPr>
      </p:pic>
      <p:sp>
        <p:nvSpPr>
          <p:cNvPr id="2" name="Line 283">
            <a:extLst>
              <a:ext uri="{FF2B5EF4-FFF2-40B4-BE49-F238E27FC236}">
                <a16:creationId xmlns:a16="http://schemas.microsoft.com/office/drawing/2014/main" id="{62E58CE5-3E54-159A-86D1-004B39B35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815" y="2980090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7D7AE-C448-782B-59BD-B2F14DEDD4EF}"/>
              </a:ext>
            </a:extLst>
          </p:cNvPr>
          <p:cNvSpPr txBox="1"/>
          <p:nvPr/>
        </p:nvSpPr>
        <p:spPr>
          <a:xfrm>
            <a:off x="8148188" y="2484583"/>
            <a:ext cx="1603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순위와의 관계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4DD4A-DCB1-E0F3-300D-2387687A3841}"/>
              </a:ext>
            </a:extLst>
          </p:cNvPr>
          <p:cNvSpPr txBox="1"/>
          <p:nvPr/>
        </p:nvSpPr>
        <p:spPr>
          <a:xfrm>
            <a:off x="7247607" y="3006221"/>
            <a:ext cx="3404681" cy="187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Poppins" panose="00000500000000000000" pitchFamily="2" charset="0"/>
              </a:rPr>
              <a:t>유닛 비용의 합</a:t>
            </a:r>
            <a:r>
              <a:rPr lang="en-US" altLang="ko-KR" sz="1600" spc="-2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600" spc="-2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Poppins" panose="00000500000000000000" pitchFamily="2" charset="0"/>
              </a:rPr>
              <a:t>유닛 개수 </a:t>
            </a:r>
            <a:endParaRPr lang="en-US" altLang="ko-KR" sz="1600" spc="-20" dirty="0">
              <a:latin typeface="Noto Sans KR Medium" panose="020B0200000000000000" pitchFamily="50" charset="-127"/>
              <a:ea typeface="Noto Sans KR Medium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중간 정도의 음의 상관관계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Poppins" panose="00000500000000000000" pitchFamily="2" charset="0"/>
              </a:rPr>
              <a:t>유닛의 평균 단계</a:t>
            </a:r>
            <a:endParaRPr lang="en-US" altLang="ko-KR" sz="1600" spc="-20" dirty="0">
              <a:latin typeface="Noto Sans KR Medium" panose="020B0200000000000000" pitchFamily="50" charset="-127"/>
              <a:ea typeface="Noto Sans KR Medium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약한 음의 상관관계</a:t>
            </a:r>
            <a:endParaRPr lang="en-US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7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4466D-97FB-C924-24FF-50F6A872FDF8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순위 상관관계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DA31DF-E5DF-D337-3A91-4D3B0257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40" y="1186075"/>
            <a:ext cx="6384720" cy="4815892"/>
          </a:xfrm>
          <a:prstGeom prst="rect">
            <a:avLst/>
          </a:prstGeom>
        </p:spPr>
      </p:pic>
      <p:sp>
        <p:nvSpPr>
          <p:cNvPr id="2" name="Rounded Rectangle 319">
            <a:extLst>
              <a:ext uri="{FF2B5EF4-FFF2-40B4-BE49-F238E27FC236}">
                <a16:creationId xmlns:a16="http://schemas.microsoft.com/office/drawing/2014/main" id="{54295E06-0E05-26AF-E1D4-E2FAD32A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046" y="6258609"/>
            <a:ext cx="3313908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각 항목의 히스토그램과 라인 그래프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17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266F2-1AFC-CC50-8CAD-9593820C5EFA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연관규칙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512D35-240C-EBD6-FB16-2C2B05BD5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84" y="1408586"/>
            <a:ext cx="7966831" cy="3612809"/>
          </a:xfrm>
          <a:prstGeom prst="rect">
            <a:avLst/>
          </a:prstGeom>
        </p:spPr>
      </p:pic>
      <p:sp>
        <p:nvSpPr>
          <p:cNvPr id="14" name="Freeform 135">
            <a:extLst>
              <a:ext uri="{FF2B5EF4-FFF2-40B4-BE49-F238E27FC236}">
                <a16:creationId xmlns:a16="http://schemas.microsoft.com/office/drawing/2014/main" id="{F5396658-63AA-68F2-8146-7CDF28F74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59" y="5213637"/>
            <a:ext cx="9066679" cy="1410899"/>
          </a:xfrm>
          <a:prstGeom prst="roundRect">
            <a:avLst>
              <a:gd name="adj" fmla="val 6484"/>
            </a:avLst>
          </a:prstGeom>
          <a:solidFill>
            <a:schemeClr val="bg1">
              <a:lumMod val="85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BEE21-EDB8-C1A9-1B06-3F690E50847F}"/>
              </a:ext>
            </a:extLst>
          </p:cNvPr>
          <p:cNvSpPr txBox="1"/>
          <p:nvPr/>
        </p:nvSpPr>
        <p:spPr>
          <a:xfrm>
            <a:off x="1028645" y="5151721"/>
            <a:ext cx="10134706" cy="141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각 플레이어가 게임에서 사용한 특성의 연관규칙을 분석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지지도 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5%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이상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신뢰도 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80%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이상의 조합의 지지도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신뢰도 </a:t>
            </a:r>
            <a:r>
              <a:rPr lang="ko-KR" altLang="en-US" sz="1600" spc="-20" dirty="0" err="1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산점도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그래프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원의 크기와 색깔은 향상도를 나타냄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2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266F2-1AFC-CC50-8CAD-9593820C5EFA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연관규칙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245F1-F187-1EDE-0978-2FABF13B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58" y="1225780"/>
            <a:ext cx="6945315" cy="5093647"/>
          </a:xfrm>
          <a:prstGeom prst="rect">
            <a:avLst/>
          </a:prstGeom>
        </p:spPr>
      </p:pic>
      <p:sp>
        <p:nvSpPr>
          <p:cNvPr id="2" name="Line 283">
            <a:extLst>
              <a:ext uri="{FF2B5EF4-FFF2-40B4-BE49-F238E27FC236}">
                <a16:creationId xmlns:a16="http://schemas.microsoft.com/office/drawing/2014/main" id="{38420912-F174-D90D-CB2A-2AAF0F98E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8066" y="1998512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49B61-FC26-DC95-81F5-914871B8ADEE}"/>
              </a:ext>
            </a:extLst>
          </p:cNvPr>
          <p:cNvSpPr txBox="1"/>
          <p:nvPr/>
        </p:nvSpPr>
        <p:spPr>
          <a:xfrm>
            <a:off x="8632288" y="1598402"/>
            <a:ext cx="2658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가장 신뢰도가 높은 조합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A5B5F-14BF-FD98-6060-4F398A0D27EC}"/>
              </a:ext>
            </a:extLst>
          </p:cNvPr>
          <p:cNvSpPr txBox="1"/>
          <p:nvPr/>
        </p:nvSpPr>
        <p:spPr>
          <a:xfrm>
            <a:off x="8156858" y="2024643"/>
            <a:ext cx="3404681" cy="94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사수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→ 자운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연쇄 마법사 → 책략가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신뢰도 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92%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로 동일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8" name="Line 283">
            <a:extLst>
              <a:ext uri="{FF2B5EF4-FFF2-40B4-BE49-F238E27FC236}">
                <a16:creationId xmlns:a16="http://schemas.microsoft.com/office/drawing/2014/main" id="{776E1F3B-DB79-4301-7A86-047F7088E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8066" y="3676048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0A82E-2569-7E68-00EC-EE3BC278DEB6}"/>
              </a:ext>
            </a:extLst>
          </p:cNvPr>
          <p:cNvSpPr txBox="1"/>
          <p:nvPr/>
        </p:nvSpPr>
        <p:spPr>
          <a:xfrm>
            <a:off x="9615792" y="3298710"/>
            <a:ext cx="6910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결론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B1B2-5078-6D9A-7A30-024AB00D64ED}"/>
              </a:ext>
            </a:extLst>
          </p:cNvPr>
          <p:cNvSpPr txBox="1"/>
          <p:nvPr/>
        </p:nvSpPr>
        <p:spPr>
          <a:xfrm>
            <a:off x="8047529" y="3698820"/>
            <a:ext cx="3623338" cy="187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신뢰도가 높은 조합의 결과 특성에 대해서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향후 버프나 </a:t>
            </a:r>
            <a:r>
              <a:rPr lang="ko-KR" altLang="en-US" sz="1600" spc="-20" dirty="0" err="1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너프를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진행한다면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조건의 특성의 승률에도 영향을 미칠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가능성이 있기에 고려가 필요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8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유닛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48959-4519-2EF5-A82B-1F10EE6B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0" y="1089723"/>
            <a:ext cx="7665279" cy="4260099"/>
          </a:xfrm>
          <a:prstGeom prst="rect">
            <a:avLst/>
          </a:prstGeom>
        </p:spPr>
      </p:pic>
      <p:sp>
        <p:nvSpPr>
          <p:cNvPr id="4" name="Freeform 135">
            <a:extLst>
              <a:ext uri="{FF2B5EF4-FFF2-40B4-BE49-F238E27FC236}">
                <a16:creationId xmlns:a16="http://schemas.microsoft.com/office/drawing/2014/main" id="{7C64F1A1-C427-8CCD-2B04-9408F458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010" y="5315045"/>
            <a:ext cx="8365978" cy="1410899"/>
          </a:xfrm>
          <a:prstGeom prst="roundRect">
            <a:avLst>
              <a:gd name="adj" fmla="val 6484"/>
            </a:avLst>
          </a:prstGeom>
          <a:solidFill>
            <a:schemeClr val="bg1">
              <a:lumMod val="85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E5371-4F5F-DED3-A59A-322C4F95A492}"/>
              </a:ext>
            </a:extLst>
          </p:cNvPr>
          <p:cNvSpPr txBox="1"/>
          <p:nvPr/>
        </p:nvSpPr>
        <p:spPr>
          <a:xfrm>
            <a:off x="2023731" y="5276669"/>
            <a:ext cx="8144536" cy="141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각 플레이어가 게임에서 사용한 유닛 조합의 모든 부분집합을 구하여 분석을 수행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각 조합의 등장 비율과 해당 조합의 평균순위의 </a:t>
            </a:r>
            <a:r>
              <a:rPr lang="ko-KR" altLang="en-US" sz="1600" spc="-20" dirty="0" err="1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산점도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그래프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원의 크기는 등장비율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색깔은 조합의 길이를 나타냄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유닛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014F1-4DD7-9AB9-E2EC-5E8395B4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69" y="1297031"/>
            <a:ext cx="6342897" cy="4972637"/>
          </a:xfrm>
          <a:prstGeom prst="rect">
            <a:avLst/>
          </a:prstGeom>
        </p:spPr>
      </p:pic>
      <p:sp>
        <p:nvSpPr>
          <p:cNvPr id="7" name="Line 283">
            <a:extLst>
              <a:ext uri="{FF2B5EF4-FFF2-40B4-BE49-F238E27FC236}">
                <a16:creationId xmlns:a16="http://schemas.microsoft.com/office/drawing/2014/main" id="{A27B39A2-3E8F-DBFE-379D-3375F648B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786" y="1502402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0CDBA-E0B0-4641-CE95-4C6F47DBCED4}"/>
              </a:ext>
            </a:extLst>
          </p:cNvPr>
          <p:cNvSpPr txBox="1"/>
          <p:nvPr/>
        </p:nvSpPr>
        <p:spPr>
          <a:xfrm>
            <a:off x="8223786" y="1096976"/>
            <a:ext cx="2862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많이 집계된 평균 순위 구간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24CE8-415D-39D1-AA96-19ADBAD88602}"/>
              </a:ext>
            </a:extLst>
          </p:cNvPr>
          <p:cNvSpPr txBox="1"/>
          <p:nvPr/>
        </p:nvSpPr>
        <p:spPr>
          <a:xfrm>
            <a:off x="7952578" y="1528533"/>
            <a:ext cx="3404681" cy="49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예상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</a:t>
            </a:r>
            <a:r>
              <a:rPr lang="ko-KR" altLang="ko-KR" sz="1600" kern="1200" spc="-20" dirty="0">
                <a:solidFill>
                  <a:srgbClr val="000000"/>
                </a:solidFill>
                <a:effectLst/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→</a:t>
            </a:r>
            <a:r>
              <a:rPr lang="en-US" altLang="ko-KR" sz="1600" kern="1200" spc="-20" dirty="0">
                <a:solidFill>
                  <a:srgbClr val="000000"/>
                </a:solidFill>
                <a:effectLst/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</a:t>
            </a:r>
            <a:r>
              <a:rPr lang="en-US" altLang="ko-KR" sz="1600" spc="-20" dirty="0">
                <a:solidFill>
                  <a:srgbClr val="0000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4.5, </a:t>
            </a:r>
            <a:r>
              <a:rPr lang="ko-KR" altLang="en-US" sz="1600" spc="-20" dirty="0">
                <a:solidFill>
                  <a:srgbClr val="0000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실제 </a:t>
            </a:r>
            <a:r>
              <a:rPr lang="ko-KR" altLang="ko-KR" sz="1600" kern="1200" spc="-20" dirty="0">
                <a:solidFill>
                  <a:srgbClr val="000000"/>
                </a:solidFill>
                <a:effectLst/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→</a:t>
            </a:r>
            <a:r>
              <a:rPr lang="en-US" altLang="ko-KR" sz="1600" spc="-20" dirty="0">
                <a:solidFill>
                  <a:srgbClr val="0000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3.5 </a:t>
            </a:r>
            <a:r>
              <a:rPr lang="ko-KR" altLang="en-US" sz="1600" spc="-20" dirty="0">
                <a:solidFill>
                  <a:srgbClr val="0000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주변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10" name="Line 283">
            <a:extLst>
              <a:ext uri="{FF2B5EF4-FFF2-40B4-BE49-F238E27FC236}">
                <a16:creationId xmlns:a16="http://schemas.microsoft.com/office/drawing/2014/main" id="{9A3D4147-6CC8-0E16-A0E8-337A14CD1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786" y="2671031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B42ED-7E5F-C3F4-BE9E-44A8FBE34C95}"/>
              </a:ext>
            </a:extLst>
          </p:cNvPr>
          <p:cNvSpPr txBox="1"/>
          <p:nvPr/>
        </p:nvSpPr>
        <p:spPr>
          <a:xfrm>
            <a:off x="9348306" y="2301188"/>
            <a:ext cx="6132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이유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FA18E-F265-6F17-335A-9008430E3007}"/>
              </a:ext>
            </a:extLst>
          </p:cNvPr>
          <p:cNvSpPr txBox="1"/>
          <p:nvPr/>
        </p:nvSpPr>
        <p:spPr>
          <a:xfrm>
            <a:off x="7393021" y="2693803"/>
            <a:ext cx="4494179" cy="13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이전에 분석한 결과에 따르면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유닛의 개수와 순위는 음의 상관관계를 가짐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유닛의 개수가 많은 조합은 상대적으로 상위 등수를 차지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kern="1200" spc="-20" dirty="0">
                <a:solidFill>
                  <a:srgbClr val="000000"/>
                </a:solidFill>
                <a:effectLst/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</a:t>
            </a: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상위 등수의 부분집합이 더 많이 등장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13" name="Line 283">
            <a:extLst>
              <a:ext uri="{FF2B5EF4-FFF2-40B4-BE49-F238E27FC236}">
                <a16:creationId xmlns:a16="http://schemas.microsoft.com/office/drawing/2014/main" id="{CF1CDDA1-3100-37F9-57AF-8AE26731E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786" y="4693812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87528-FD2F-0241-04C8-39EFA61AF8E6}"/>
              </a:ext>
            </a:extLst>
          </p:cNvPr>
          <p:cNvSpPr txBox="1"/>
          <p:nvPr/>
        </p:nvSpPr>
        <p:spPr>
          <a:xfrm>
            <a:off x="9348306" y="4319833"/>
            <a:ext cx="66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결론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7" name="Rounded Rectangle 319">
            <a:extLst>
              <a:ext uri="{FF2B5EF4-FFF2-40B4-BE49-F238E27FC236}">
                <a16:creationId xmlns:a16="http://schemas.microsoft.com/office/drawing/2014/main" id="{DC96D97D-0135-C0FE-C225-B8C27225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915" y="6378982"/>
            <a:ext cx="3588968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생성한 유닛 조합의 평균순위 히스토그램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2933491F-3364-86C9-ABB3-54F6ACE586B0}"/>
              </a:ext>
            </a:extLst>
          </p:cNvPr>
          <p:cNvSpPr/>
          <p:nvPr/>
        </p:nvSpPr>
        <p:spPr>
          <a:xfrm>
            <a:off x="8132323" y="3794808"/>
            <a:ext cx="140101" cy="156354"/>
          </a:xfrm>
          <a:prstGeom prst="chevron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F09F6-C160-1ECF-7781-15CC373ADE1A}"/>
              </a:ext>
            </a:extLst>
          </p:cNvPr>
          <p:cNvSpPr txBox="1"/>
          <p:nvPr/>
        </p:nvSpPr>
        <p:spPr>
          <a:xfrm>
            <a:off x="7407823" y="4693812"/>
            <a:ext cx="4494179" cy="13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따라서</a:t>
            </a:r>
            <a:r>
              <a:rPr lang="en-US" altLang="ko-KR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유닛 간의 밸런스를 파악하기 위해서는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가장 영향이 적은 단일 유닛에 대한 히스토그램을 확인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평균순위 </a:t>
            </a:r>
            <a:r>
              <a:rPr lang="en-US" altLang="ko-KR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4.5</a:t>
            </a: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를 기준으로</a:t>
            </a:r>
            <a:r>
              <a:rPr lang="en-US" altLang="ko-KR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</a:t>
            </a: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양끝단의 유닛들은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추후 버프</a:t>
            </a:r>
            <a:r>
              <a:rPr lang="en-US" altLang="ko-KR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400" spc="-20" dirty="0" err="1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너프의</a:t>
            </a: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대상으로 고려 가능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1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유닛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2C814-64F4-C314-122C-6AAEF209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03" y="1409915"/>
            <a:ext cx="5023463" cy="4748456"/>
          </a:xfrm>
          <a:prstGeom prst="rect">
            <a:avLst/>
          </a:prstGeom>
        </p:spPr>
      </p:pic>
      <p:sp>
        <p:nvSpPr>
          <p:cNvPr id="7" name="Rounded Rectangle 319">
            <a:extLst>
              <a:ext uri="{FF2B5EF4-FFF2-40B4-BE49-F238E27FC236}">
                <a16:creationId xmlns:a16="http://schemas.microsoft.com/office/drawing/2014/main" id="{C37012D5-4B8F-9562-F3B4-0FA1E92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544" y="6380570"/>
            <a:ext cx="4610911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단일 유닛의 평균순위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비율 기준 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TOP, BOTTOM 10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18B619-72AA-B53B-842C-25D7CC75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34" y="1478772"/>
            <a:ext cx="2448267" cy="4610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D19849-0253-54D5-913A-6355CA3E0A7C}"/>
              </a:ext>
            </a:extLst>
          </p:cNvPr>
          <p:cNvSpPr txBox="1"/>
          <p:nvPr/>
        </p:nvSpPr>
        <p:spPr>
          <a:xfrm>
            <a:off x="2801630" y="1010976"/>
            <a:ext cx="1290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kern="0" dirty="0">
                <a:ln w="9525">
                  <a:noFill/>
                </a:ln>
                <a:solidFill>
                  <a:schemeClr val="accent1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이전 패치 버전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CD72A-0505-F9C0-E1A2-85AB41AE95E3}"/>
              </a:ext>
            </a:extLst>
          </p:cNvPr>
          <p:cNvSpPr txBox="1"/>
          <p:nvPr/>
        </p:nvSpPr>
        <p:spPr>
          <a:xfrm>
            <a:off x="7431698" y="1010976"/>
            <a:ext cx="856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kern="0" dirty="0">
                <a:ln w="9525">
                  <a:noFill/>
                </a:ln>
                <a:solidFill>
                  <a:schemeClr val="accent1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현재 버전</a:t>
            </a:r>
          </a:p>
        </p:txBody>
      </p:sp>
    </p:spTree>
    <p:extLst>
      <p:ext uri="{BB962C8B-B14F-4D97-AF65-F5344CB8AC3E}">
        <p14:creationId xmlns:p14="http://schemas.microsoft.com/office/powerpoint/2010/main" val="186587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유닛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393AC-8716-C88C-CE0C-2D1FB38B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43" y="1291754"/>
            <a:ext cx="7751506" cy="4770927"/>
          </a:xfrm>
          <a:prstGeom prst="rect">
            <a:avLst/>
          </a:prstGeom>
        </p:spPr>
      </p:pic>
      <p:sp>
        <p:nvSpPr>
          <p:cNvPr id="5" name="Rounded Rectangle 319">
            <a:extLst>
              <a:ext uri="{FF2B5EF4-FFF2-40B4-BE49-F238E27FC236}">
                <a16:creationId xmlns:a16="http://schemas.microsoft.com/office/drawing/2014/main" id="{4909F9CF-1C85-2D14-5F4F-77A6E153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573" y="6210996"/>
            <a:ext cx="3660846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길이가 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7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인 유닛 조합의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비율 기준 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TOP 10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00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8EC7B54-B53F-8726-598F-5F9E050188E5}"/>
              </a:ext>
            </a:extLst>
          </p:cNvPr>
          <p:cNvSpPr/>
          <p:nvPr/>
        </p:nvSpPr>
        <p:spPr>
          <a:xfrm flipV="1">
            <a:off x="1" y="272720"/>
            <a:ext cx="1308098" cy="908379"/>
          </a:xfrm>
          <a:custGeom>
            <a:avLst/>
            <a:gdLst>
              <a:gd name="connsiteX0" fmla="*/ 0 w 2009775"/>
              <a:gd name="connsiteY0" fmla="*/ 885825 h 885825"/>
              <a:gd name="connsiteX1" fmla="*/ 1000125 w 2009775"/>
              <a:gd name="connsiteY1" fmla="*/ 0 h 885825"/>
              <a:gd name="connsiteX2" fmla="*/ 2009775 w 2009775"/>
              <a:gd name="connsiteY2" fmla="*/ 733425 h 885825"/>
              <a:gd name="connsiteX0" fmla="*/ 0 w 2095500"/>
              <a:gd name="connsiteY0" fmla="*/ 885825 h 885825"/>
              <a:gd name="connsiteX1" fmla="*/ 1000125 w 2095500"/>
              <a:gd name="connsiteY1" fmla="*/ 0 h 885825"/>
              <a:gd name="connsiteX2" fmla="*/ 2095500 w 2095500"/>
              <a:gd name="connsiteY2" fmla="*/ 847725 h 885825"/>
              <a:gd name="connsiteX0" fmla="*/ 0 w 2047875"/>
              <a:gd name="connsiteY0" fmla="*/ 885825 h 885825"/>
              <a:gd name="connsiteX1" fmla="*/ 1000125 w 2047875"/>
              <a:gd name="connsiteY1" fmla="*/ 0 h 885825"/>
              <a:gd name="connsiteX2" fmla="*/ 2047875 w 2047875"/>
              <a:gd name="connsiteY2" fmla="*/ 809625 h 885825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047875"/>
              <a:gd name="connsiteY0" fmla="*/ 919163 h 919163"/>
              <a:gd name="connsiteX1" fmla="*/ 1066800 w 2047875"/>
              <a:gd name="connsiteY1" fmla="*/ 0 h 919163"/>
              <a:gd name="connsiteX2" fmla="*/ 2047875 w 2047875"/>
              <a:gd name="connsiteY2" fmla="*/ 842963 h 91916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  <a:gd name="connsiteX0" fmla="*/ 0 w 2114598"/>
              <a:gd name="connsiteY0" fmla="*/ 919163 h 1095733"/>
              <a:gd name="connsiteX1" fmla="*/ 1066800 w 2114598"/>
              <a:gd name="connsiteY1" fmla="*/ 0 h 1095733"/>
              <a:gd name="connsiteX2" fmla="*/ 2114598 w 2114598"/>
              <a:gd name="connsiteY2" fmla="*/ 1095733 h 109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98" h="1095733">
                <a:moveTo>
                  <a:pt x="0" y="919163"/>
                </a:moveTo>
                <a:cubicBezTo>
                  <a:pt x="333375" y="623888"/>
                  <a:pt x="733425" y="295275"/>
                  <a:pt x="1066800" y="0"/>
                </a:cubicBezTo>
                <a:cubicBezTo>
                  <a:pt x="1344350" y="283606"/>
                  <a:pt x="1839638" y="779623"/>
                  <a:pt x="2114598" y="1095733"/>
                </a:cubicBezTo>
              </a:path>
            </a:pathLst>
          </a:custGeom>
          <a:noFill/>
          <a:ln w="212725">
            <a:solidFill>
              <a:schemeClr val="tx1">
                <a:alpha val="14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5FEBE-AC52-2857-D0EE-4863871296CB}"/>
              </a:ext>
            </a:extLst>
          </p:cNvPr>
          <p:cNvSpPr txBox="1"/>
          <p:nvPr/>
        </p:nvSpPr>
        <p:spPr>
          <a:xfrm>
            <a:off x="2338429" y="156566"/>
            <a:ext cx="9372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목차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2808B11-977D-5044-241E-2EC9F9A2EEEF}"/>
              </a:ext>
            </a:extLst>
          </p:cNvPr>
          <p:cNvSpPr/>
          <p:nvPr/>
        </p:nvSpPr>
        <p:spPr>
          <a:xfrm>
            <a:off x="-28575" y="-95250"/>
            <a:ext cx="2419350" cy="1028700"/>
          </a:xfrm>
          <a:custGeom>
            <a:avLst/>
            <a:gdLst>
              <a:gd name="connsiteX0" fmla="*/ 0 w 2419350"/>
              <a:gd name="connsiteY0" fmla="*/ 476250 h 1028700"/>
              <a:gd name="connsiteX1" fmla="*/ 628650 w 2419350"/>
              <a:gd name="connsiteY1" fmla="*/ 1028700 h 1028700"/>
              <a:gd name="connsiteX2" fmla="*/ 1343025 w 2419350"/>
              <a:gd name="connsiteY2" fmla="*/ 381000 h 1028700"/>
              <a:gd name="connsiteX3" fmla="*/ 1657350 w 2419350"/>
              <a:gd name="connsiteY3" fmla="*/ 695325 h 1028700"/>
              <a:gd name="connsiteX4" fmla="*/ 2419350 w 2419350"/>
              <a:gd name="connsiteY4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1028700">
                <a:moveTo>
                  <a:pt x="0" y="476250"/>
                </a:moveTo>
                <a:lnTo>
                  <a:pt x="628650" y="1028700"/>
                </a:lnTo>
                <a:lnTo>
                  <a:pt x="1343025" y="381000"/>
                </a:lnTo>
                <a:lnTo>
                  <a:pt x="1657350" y="695325"/>
                </a:lnTo>
                <a:lnTo>
                  <a:pt x="2419350" y="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2BB5B1-FA5D-E02D-3820-4193252BE15F}"/>
              </a:ext>
            </a:extLst>
          </p:cNvPr>
          <p:cNvCxnSpPr>
            <a:cxnSpLocks/>
          </p:cNvCxnSpPr>
          <p:nvPr/>
        </p:nvCxnSpPr>
        <p:spPr>
          <a:xfrm>
            <a:off x="1647823" y="-19046"/>
            <a:ext cx="0" cy="648000"/>
          </a:xfrm>
          <a:prstGeom prst="line">
            <a:avLst/>
          </a:prstGeom>
          <a:ln>
            <a:gradFill>
              <a:gsLst>
                <a:gs pos="0">
                  <a:srgbClr val="00B0F0">
                    <a:alpha val="5000"/>
                  </a:srgb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06F39E-5948-F88B-AB02-7286603E7F3D}"/>
              </a:ext>
            </a:extLst>
          </p:cNvPr>
          <p:cNvCxnSpPr>
            <a:cxnSpLocks/>
          </p:cNvCxnSpPr>
          <p:nvPr/>
        </p:nvCxnSpPr>
        <p:spPr>
          <a:xfrm>
            <a:off x="600074" y="-19046"/>
            <a:ext cx="0" cy="936000"/>
          </a:xfrm>
          <a:prstGeom prst="line">
            <a:avLst/>
          </a:prstGeom>
          <a:ln>
            <a:gradFill>
              <a:gsLst>
                <a:gs pos="0">
                  <a:srgbClr val="00B0F0">
                    <a:alpha val="5000"/>
                  </a:srgb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3F07E1D-4EED-B4E1-F390-ECDE4BA9B0AD}"/>
              </a:ext>
            </a:extLst>
          </p:cNvPr>
          <p:cNvSpPr/>
          <p:nvPr/>
        </p:nvSpPr>
        <p:spPr>
          <a:xfrm>
            <a:off x="1562395" y="528204"/>
            <a:ext cx="180975" cy="1809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Line 302">
            <a:extLst>
              <a:ext uri="{FF2B5EF4-FFF2-40B4-BE49-F238E27FC236}">
                <a16:creationId xmlns:a16="http://schemas.microsoft.com/office/drawing/2014/main" id="{FB91EDAC-4B8E-EABE-C748-9120AF383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6567" y="1435347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CBB45F-862A-C619-7F23-A4D2D8C017D5}"/>
              </a:ext>
            </a:extLst>
          </p:cNvPr>
          <p:cNvSpPr txBox="1"/>
          <p:nvPr/>
        </p:nvSpPr>
        <p:spPr>
          <a:xfrm>
            <a:off x="2808609" y="1364795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프로젝트 개요</a:t>
            </a:r>
            <a:endParaRPr lang="en-US" sz="2000" b="1" spc="-23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AA653E-1365-C11F-8A1D-47772D9536D3}"/>
              </a:ext>
            </a:extLst>
          </p:cNvPr>
          <p:cNvSpPr txBox="1"/>
          <p:nvPr/>
        </p:nvSpPr>
        <p:spPr>
          <a:xfrm>
            <a:off x="1472359" y="1595754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A</a:t>
            </a:r>
            <a:endParaRPr lang="en-US" sz="4000" b="1" spc="-218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F10068-2734-E5DA-3294-4F1F5BEDC8AC}"/>
              </a:ext>
            </a:extLst>
          </p:cNvPr>
          <p:cNvSpPr txBox="1"/>
          <p:nvPr/>
        </p:nvSpPr>
        <p:spPr>
          <a:xfrm>
            <a:off x="2812692" y="1771165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프로젝트</a:t>
            </a:r>
            <a:r>
              <a:rPr lang="en-US" altLang="ko-KR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 </a:t>
            </a:r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배경 </a:t>
            </a:r>
            <a:r>
              <a:rPr lang="en-US" altLang="ko-KR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&amp; </a:t>
            </a:r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목적</a:t>
            </a:r>
            <a:endParaRPr lang="en-US" altLang="ko-KR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6" name="Line 302">
            <a:extLst>
              <a:ext uri="{FF2B5EF4-FFF2-40B4-BE49-F238E27FC236}">
                <a16:creationId xmlns:a16="http://schemas.microsoft.com/office/drawing/2014/main" id="{4ECDE705-CEEB-4678-5BE4-3A2F0733F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484" y="3191136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CFEED-72CD-70DA-D71D-71A79D364B29}"/>
              </a:ext>
            </a:extLst>
          </p:cNvPr>
          <p:cNvSpPr txBox="1"/>
          <p:nvPr/>
        </p:nvSpPr>
        <p:spPr>
          <a:xfrm>
            <a:off x="2804526" y="3120584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분석 계획 수립</a:t>
            </a:r>
            <a:endParaRPr lang="en-US" sz="2000" b="1" spc="-23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C102E-F5FF-BD5B-E3BB-8A7ADE061E1F}"/>
              </a:ext>
            </a:extLst>
          </p:cNvPr>
          <p:cNvSpPr txBox="1"/>
          <p:nvPr/>
        </p:nvSpPr>
        <p:spPr>
          <a:xfrm>
            <a:off x="1468276" y="3351543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18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EAA8F-46E5-F4C4-9320-702B38DD01C0}"/>
              </a:ext>
            </a:extLst>
          </p:cNvPr>
          <p:cNvSpPr txBox="1"/>
          <p:nvPr/>
        </p:nvSpPr>
        <p:spPr>
          <a:xfrm>
            <a:off x="2808609" y="3526954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분석환경 </a:t>
            </a:r>
            <a:r>
              <a:rPr lang="en-US" altLang="ko-KR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&amp; </a:t>
            </a:r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사용기술</a:t>
            </a:r>
            <a:endParaRPr lang="en-US" altLang="ko-KR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15" name="Line 302">
            <a:extLst>
              <a:ext uri="{FF2B5EF4-FFF2-40B4-BE49-F238E27FC236}">
                <a16:creationId xmlns:a16="http://schemas.microsoft.com/office/drawing/2014/main" id="{3EDFEA77-6DF9-9E9F-E7F7-D04951950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484" y="4889866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CA3DA-76FE-B9EA-099D-7C64BFB6C49D}"/>
              </a:ext>
            </a:extLst>
          </p:cNvPr>
          <p:cNvSpPr txBox="1"/>
          <p:nvPr/>
        </p:nvSpPr>
        <p:spPr>
          <a:xfrm>
            <a:off x="2804526" y="4819314"/>
            <a:ext cx="269594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데이터 수집 및 </a:t>
            </a:r>
            <a:r>
              <a:rPr lang="ko-KR" altLang="en-US" sz="2000" b="1" spc="-23" dirty="0" err="1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전처리</a:t>
            </a:r>
            <a:endParaRPr lang="en-US" sz="2000" b="1" spc="-23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8BDC5-EB9B-E4E4-32A8-9106E840170C}"/>
              </a:ext>
            </a:extLst>
          </p:cNvPr>
          <p:cNvSpPr txBox="1"/>
          <p:nvPr/>
        </p:nvSpPr>
        <p:spPr>
          <a:xfrm>
            <a:off x="1468276" y="5050273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C</a:t>
            </a:r>
            <a:endParaRPr lang="en-US" sz="4000" b="1" spc="-218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3D667-BCD1-443B-4A57-69F7D3C730DB}"/>
              </a:ext>
            </a:extLst>
          </p:cNvPr>
          <p:cNvSpPr txBox="1"/>
          <p:nvPr/>
        </p:nvSpPr>
        <p:spPr>
          <a:xfrm>
            <a:off x="2808609" y="5225684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데이터 수집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D3D710-294C-A1A9-28F6-9F59CF565503}"/>
              </a:ext>
            </a:extLst>
          </p:cNvPr>
          <p:cNvSpPr txBox="1"/>
          <p:nvPr/>
        </p:nvSpPr>
        <p:spPr>
          <a:xfrm>
            <a:off x="2804526" y="5530180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이상치 검출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40" name="Line 302">
            <a:extLst>
              <a:ext uri="{FF2B5EF4-FFF2-40B4-BE49-F238E27FC236}">
                <a16:creationId xmlns:a16="http://schemas.microsoft.com/office/drawing/2014/main" id="{1EF18C3F-E2B4-3609-DBCF-5DF4133B3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4186" y="1435346"/>
            <a:ext cx="0" cy="1993653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F27261-8700-CD2C-E2DD-B403B381DE75}"/>
              </a:ext>
            </a:extLst>
          </p:cNvPr>
          <p:cNvSpPr txBox="1"/>
          <p:nvPr/>
        </p:nvSpPr>
        <p:spPr>
          <a:xfrm>
            <a:off x="7896228" y="1364795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데이터 분석</a:t>
            </a:r>
            <a:endParaRPr lang="en-US" sz="2000" b="1" spc="-23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9A1A4E-6C5B-2F69-D061-25A3AD6F51C0}"/>
              </a:ext>
            </a:extLst>
          </p:cNvPr>
          <p:cNvSpPr txBox="1"/>
          <p:nvPr/>
        </p:nvSpPr>
        <p:spPr>
          <a:xfrm>
            <a:off x="6559978" y="1595754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18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6A9D07-8AD3-9163-D3F5-1F8DB93AD4F4}"/>
              </a:ext>
            </a:extLst>
          </p:cNvPr>
          <p:cNvSpPr txBox="1"/>
          <p:nvPr/>
        </p:nvSpPr>
        <p:spPr>
          <a:xfrm>
            <a:off x="7900311" y="1771165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플레이어 분포 분석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25DD3F-AEB1-C05F-18FE-B8228011977C}"/>
              </a:ext>
            </a:extLst>
          </p:cNvPr>
          <p:cNvSpPr txBox="1"/>
          <p:nvPr/>
        </p:nvSpPr>
        <p:spPr>
          <a:xfrm>
            <a:off x="7896228" y="2092439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순위 상관관계 분석</a:t>
            </a:r>
          </a:p>
        </p:txBody>
      </p:sp>
      <p:sp>
        <p:nvSpPr>
          <p:cNvPr id="45" name="Line 302">
            <a:extLst>
              <a:ext uri="{FF2B5EF4-FFF2-40B4-BE49-F238E27FC236}">
                <a16:creationId xmlns:a16="http://schemas.microsoft.com/office/drawing/2014/main" id="{BA944DC0-2430-2217-572A-9D094F118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4186" y="3975738"/>
            <a:ext cx="0" cy="6840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5EBB1-28C7-8E2C-0241-A8076F0D3C79}"/>
              </a:ext>
            </a:extLst>
          </p:cNvPr>
          <p:cNvSpPr txBox="1"/>
          <p:nvPr/>
        </p:nvSpPr>
        <p:spPr>
          <a:xfrm>
            <a:off x="7892145" y="4110170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결론 </a:t>
            </a:r>
            <a:r>
              <a:rPr lang="en-US" altLang="ko-KR" sz="2000" b="1" spc="-23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&amp; </a:t>
            </a:r>
            <a:r>
              <a:rPr lang="ko-KR" altLang="en-US" sz="2000" b="1" spc="-23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향후 과제</a:t>
            </a:r>
            <a:endParaRPr lang="en-US" sz="2000" b="1" spc="-23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CD1FF0-275B-4439-F597-A37F837D1828}"/>
              </a:ext>
            </a:extLst>
          </p:cNvPr>
          <p:cNvSpPr txBox="1"/>
          <p:nvPr/>
        </p:nvSpPr>
        <p:spPr>
          <a:xfrm>
            <a:off x="6555895" y="3956282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18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E</a:t>
            </a:r>
          </a:p>
        </p:txBody>
      </p:sp>
      <p:sp>
        <p:nvSpPr>
          <p:cNvPr id="50" name="Line 302">
            <a:extLst>
              <a:ext uri="{FF2B5EF4-FFF2-40B4-BE49-F238E27FC236}">
                <a16:creationId xmlns:a16="http://schemas.microsoft.com/office/drawing/2014/main" id="{09D7BCA1-8429-E14B-5961-3EC00EC74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4186" y="5074159"/>
            <a:ext cx="0" cy="6840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005A4B-7968-24D2-82D2-2CAD80D396D8}"/>
              </a:ext>
            </a:extLst>
          </p:cNvPr>
          <p:cNvSpPr txBox="1"/>
          <p:nvPr/>
        </p:nvSpPr>
        <p:spPr>
          <a:xfrm>
            <a:off x="7892145" y="5204161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23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Q &amp;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0ACFD1-A2C5-423C-4BB3-52C824CD9FA7}"/>
              </a:ext>
            </a:extLst>
          </p:cNvPr>
          <p:cNvSpPr txBox="1"/>
          <p:nvPr/>
        </p:nvSpPr>
        <p:spPr>
          <a:xfrm>
            <a:off x="6555895" y="5050273"/>
            <a:ext cx="1040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F</a:t>
            </a:r>
            <a:endParaRPr lang="en-US" sz="4000" b="1" spc="-218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7EFCC2-DBC5-9322-0751-B0A386946C2F}"/>
              </a:ext>
            </a:extLst>
          </p:cNvPr>
          <p:cNvSpPr txBox="1"/>
          <p:nvPr/>
        </p:nvSpPr>
        <p:spPr>
          <a:xfrm>
            <a:off x="7896228" y="2405137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특성 연관규칙 분석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8A0E1C-0F6B-69D3-5A8C-C2C4364B7993}"/>
              </a:ext>
            </a:extLst>
          </p:cNvPr>
          <p:cNvSpPr txBox="1"/>
          <p:nvPr/>
        </p:nvSpPr>
        <p:spPr>
          <a:xfrm>
            <a:off x="7896228" y="2734908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유닛 조합 통계 분석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71263F-812C-3D20-5BF0-DADBED48A1E8}"/>
              </a:ext>
            </a:extLst>
          </p:cNvPr>
          <p:cNvSpPr txBox="1"/>
          <p:nvPr/>
        </p:nvSpPr>
        <p:spPr>
          <a:xfrm>
            <a:off x="7896228" y="3059775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특성 조합 통계 분석</a:t>
            </a:r>
            <a:endParaRPr lang="en-US" sz="1600" b="1" spc="-23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81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1E0242-07AE-E273-5235-153AE833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62" y="1222648"/>
            <a:ext cx="7743473" cy="3990449"/>
          </a:xfrm>
          <a:prstGeom prst="rect">
            <a:avLst/>
          </a:prstGeom>
        </p:spPr>
      </p:pic>
      <p:sp>
        <p:nvSpPr>
          <p:cNvPr id="19" name="Freeform 135">
            <a:extLst>
              <a:ext uri="{FF2B5EF4-FFF2-40B4-BE49-F238E27FC236}">
                <a16:creationId xmlns:a16="http://schemas.microsoft.com/office/drawing/2014/main" id="{4F19B06A-A6F8-4C56-FCDD-32D0583B8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010" y="5315045"/>
            <a:ext cx="8365978" cy="1410899"/>
          </a:xfrm>
          <a:prstGeom prst="roundRect">
            <a:avLst>
              <a:gd name="adj" fmla="val 6484"/>
            </a:avLst>
          </a:prstGeom>
          <a:solidFill>
            <a:schemeClr val="bg1">
              <a:lumMod val="85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082D3-1A2A-1D74-87A3-ECB608071C1C}"/>
              </a:ext>
            </a:extLst>
          </p:cNvPr>
          <p:cNvSpPr txBox="1"/>
          <p:nvPr/>
        </p:nvSpPr>
        <p:spPr>
          <a:xfrm>
            <a:off x="2023731" y="5276669"/>
            <a:ext cx="8144536" cy="141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각 플레이어가 게임에서 사용한 특성 조합의 모든 부분집합을 구하여 분석을 수행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각 조합의 등장 비율과 해당 조합의 평균순위의 </a:t>
            </a:r>
            <a:r>
              <a:rPr lang="ko-KR" altLang="en-US" sz="1600" spc="-20" dirty="0" err="1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산점도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그래프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원의 크기는 등장비율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색깔은 조합의 길이를 나타냄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3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350CDD-2013-089E-2522-8A26F071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6" y="1381111"/>
            <a:ext cx="6706705" cy="4854102"/>
          </a:xfrm>
          <a:prstGeom prst="rect">
            <a:avLst/>
          </a:prstGeom>
        </p:spPr>
      </p:pic>
      <p:sp>
        <p:nvSpPr>
          <p:cNvPr id="7" name="Line 283">
            <a:extLst>
              <a:ext uri="{FF2B5EF4-FFF2-40B4-BE49-F238E27FC236}">
                <a16:creationId xmlns:a16="http://schemas.microsoft.com/office/drawing/2014/main" id="{C10CA64B-A07F-A664-8B5B-2CD609077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786" y="3049837"/>
            <a:ext cx="2862268" cy="0"/>
          </a:xfrm>
          <a:prstGeom prst="line">
            <a:avLst/>
          </a:prstGeom>
          <a:noFill/>
          <a:ln w="25400" cap="rnd">
            <a:solidFill>
              <a:srgbClr val="FFC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D3C7D-C776-DF7C-8B92-655F9E471DF1}"/>
              </a:ext>
            </a:extLst>
          </p:cNvPr>
          <p:cNvSpPr txBox="1"/>
          <p:nvPr/>
        </p:nvSpPr>
        <p:spPr>
          <a:xfrm>
            <a:off x="9348306" y="2675858"/>
            <a:ext cx="66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결론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253E8-BEDA-577C-5ACE-C336129A11FD}"/>
              </a:ext>
            </a:extLst>
          </p:cNvPr>
          <p:cNvSpPr txBox="1"/>
          <p:nvPr/>
        </p:nvSpPr>
        <p:spPr>
          <a:xfrm>
            <a:off x="7407823" y="3134645"/>
            <a:ext cx="4494179" cy="13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특성 간의 밸런스를 파악하기 위해서는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가장 영향이 적은 단일 특성에 대한 히스토그램을 확인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평균순위 </a:t>
            </a:r>
            <a:r>
              <a:rPr lang="en-US" altLang="ko-KR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4.5</a:t>
            </a: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를 기준으로</a:t>
            </a:r>
            <a:r>
              <a:rPr lang="en-US" altLang="ko-KR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</a:t>
            </a: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양끝단의 특성들은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추후 버프</a:t>
            </a:r>
            <a:r>
              <a:rPr lang="en-US" altLang="ko-KR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, </a:t>
            </a:r>
            <a:r>
              <a:rPr lang="ko-KR" altLang="en-US" sz="1400" spc="-20" dirty="0" err="1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너프의</a:t>
            </a:r>
            <a:r>
              <a:rPr lang="ko-KR" altLang="en-US" sz="14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대상으로 고려 가능</a:t>
            </a:r>
            <a:endParaRPr lang="en-US" altLang="ko-KR" sz="14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10" name="Rounded Rectangle 319">
            <a:extLst>
              <a:ext uri="{FF2B5EF4-FFF2-40B4-BE49-F238E27FC236}">
                <a16:creationId xmlns:a16="http://schemas.microsoft.com/office/drawing/2014/main" id="{CE759F73-C094-ECFA-7201-37CFD1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915" y="6378982"/>
            <a:ext cx="3588968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생성한 특성 조합의 평균순위 히스토그램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3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CEA48-F650-405B-7E45-46A9BED0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87" y="1298712"/>
            <a:ext cx="6606619" cy="4892244"/>
          </a:xfrm>
          <a:prstGeom prst="rect">
            <a:avLst/>
          </a:prstGeom>
        </p:spPr>
      </p:pic>
      <p:sp>
        <p:nvSpPr>
          <p:cNvPr id="4" name="Rounded Rectangle 319">
            <a:extLst>
              <a:ext uri="{FF2B5EF4-FFF2-40B4-BE49-F238E27FC236}">
                <a16:creationId xmlns:a16="http://schemas.microsoft.com/office/drawing/2014/main" id="{535DAF3C-4100-C5FB-C318-4148EA543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542" y="6360571"/>
            <a:ext cx="4610911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단일 특성의 등장 빈도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평균순위 기준 전체 히스토그램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31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특성 조합 통계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8511D-8BCC-96D8-09A5-979A0A02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09" y="1247531"/>
            <a:ext cx="7855379" cy="4901966"/>
          </a:xfrm>
          <a:prstGeom prst="rect">
            <a:avLst/>
          </a:prstGeom>
        </p:spPr>
      </p:pic>
      <p:sp>
        <p:nvSpPr>
          <p:cNvPr id="4" name="Rounded Rectangle 319">
            <a:extLst>
              <a:ext uri="{FF2B5EF4-FFF2-40B4-BE49-F238E27FC236}">
                <a16:creationId xmlns:a16="http://schemas.microsoft.com/office/drawing/2014/main" id="{2B6C8E1E-1303-3300-3B48-3D336D57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548" y="6284657"/>
            <a:ext cx="5158903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길이가 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인 특성조합의 평균순위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비율 기준 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TOP, BOTTOM 10</a:t>
            </a:r>
            <a:r>
              <a:rPr lang="ko-KR" altLang="en-US" sz="1400" dirty="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22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결론 </a:t>
            </a:r>
            <a:r>
              <a:rPr lang="en-US" altLang="ko-KR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&amp; </a:t>
            </a: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향후 과제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96729-4405-43E7-F5AF-27E5878F0517}"/>
              </a:ext>
            </a:extLst>
          </p:cNvPr>
          <p:cNvSpPr txBox="1"/>
          <p:nvPr/>
        </p:nvSpPr>
        <p:spPr>
          <a:xfrm>
            <a:off x="2329052" y="2020685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사용자 분포 분석</a:t>
            </a:r>
            <a:endParaRPr lang="en-US" sz="2000" b="1" spc="-23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E64F4-5972-9F20-A2AE-05857BDB8BA4}"/>
              </a:ext>
            </a:extLst>
          </p:cNvPr>
          <p:cNvSpPr txBox="1"/>
          <p:nvPr/>
        </p:nvSpPr>
        <p:spPr>
          <a:xfrm>
            <a:off x="1177579" y="2286078"/>
            <a:ext cx="9630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A</a:t>
            </a:r>
            <a:endParaRPr lang="en-US" sz="4000" b="1" spc="-218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A6692-B9F3-6D88-0017-30E6DD12AAC4}"/>
              </a:ext>
            </a:extLst>
          </p:cNvPr>
          <p:cNvSpPr txBox="1"/>
          <p:nvPr/>
        </p:nvSpPr>
        <p:spPr>
          <a:xfrm>
            <a:off x="2329052" y="3409544"/>
            <a:ext cx="227978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특성 연관 규칙 분석</a:t>
            </a:r>
            <a:endParaRPr lang="en-US" sz="2000" b="1" spc="-23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A98D0-BE9C-1D6E-9A07-718F35B0A840}"/>
              </a:ext>
            </a:extLst>
          </p:cNvPr>
          <p:cNvSpPr txBox="1"/>
          <p:nvPr/>
        </p:nvSpPr>
        <p:spPr>
          <a:xfrm>
            <a:off x="1177579" y="3551598"/>
            <a:ext cx="9630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18" dirty="0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71B96-6810-AAD4-813C-0B23D5C0B249}"/>
              </a:ext>
            </a:extLst>
          </p:cNvPr>
          <p:cNvSpPr txBox="1"/>
          <p:nvPr/>
        </p:nvSpPr>
        <p:spPr>
          <a:xfrm>
            <a:off x="2329051" y="4771862"/>
            <a:ext cx="300170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유닛</a:t>
            </a:r>
            <a:r>
              <a:rPr lang="en-US" altLang="ko-KR" sz="2000" b="1" spc="-23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, </a:t>
            </a:r>
            <a:r>
              <a:rPr lang="ko-KR" altLang="en-US" sz="2000" b="1" spc="-23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특성 조합의 통계분석</a:t>
            </a:r>
            <a:endParaRPr lang="en-US" sz="2000" b="1" spc="-23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D260F-5816-904A-3003-8F9B6180979C}"/>
              </a:ext>
            </a:extLst>
          </p:cNvPr>
          <p:cNvSpPr txBox="1"/>
          <p:nvPr/>
        </p:nvSpPr>
        <p:spPr>
          <a:xfrm>
            <a:off x="1177579" y="4889866"/>
            <a:ext cx="9630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rgbClr val="004D8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C</a:t>
            </a:r>
            <a:endParaRPr lang="en-US" sz="4000" b="1" spc="-218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CFD6B1-D64F-FCC1-0F4E-4CEB1A69105F}"/>
              </a:ext>
            </a:extLst>
          </p:cNvPr>
          <p:cNvSpPr txBox="1"/>
          <p:nvPr/>
        </p:nvSpPr>
        <p:spPr>
          <a:xfrm>
            <a:off x="7312689" y="2416080"/>
            <a:ext cx="316807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chemeClr val="accent6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유닛 조합으로 평균 순위 예측</a:t>
            </a:r>
            <a:endParaRPr lang="en-US" sz="2000" b="1" spc="-23" dirty="0">
              <a:solidFill>
                <a:schemeClr val="accent6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A3F75-4B63-AD23-5856-E36695DBF9B2}"/>
              </a:ext>
            </a:extLst>
          </p:cNvPr>
          <p:cNvSpPr txBox="1"/>
          <p:nvPr/>
        </p:nvSpPr>
        <p:spPr>
          <a:xfrm>
            <a:off x="6479108" y="2262192"/>
            <a:ext cx="7724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chemeClr val="accent6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A</a:t>
            </a:r>
            <a:endParaRPr lang="en-US" sz="4000" b="1" spc="-218" dirty="0">
              <a:solidFill>
                <a:schemeClr val="accent6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196DBE-6406-9AB0-13F0-5A975A54B0F0}"/>
              </a:ext>
            </a:extLst>
          </p:cNvPr>
          <p:cNvSpPr txBox="1"/>
          <p:nvPr/>
        </p:nvSpPr>
        <p:spPr>
          <a:xfrm>
            <a:off x="7312688" y="3488083"/>
            <a:ext cx="432159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b="1" spc="-23" dirty="0">
                <a:solidFill>
                  <a:schemeClr val="accent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유닛 코스트 합</a:t>
            </a:r>
            <a:r>
              <a:rPr lang="en-US" altLang="ko-KR" b="1" spc="-23" dirty="0">
                <a:solidFill>
                  <a:schemeClr val="accent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, </a:t>
            </a:r>
            <a:r>
              <a:rPr lang="ko-KR" altLang="en-US" b="1" spc="-23" dirty="0">
                <a:solidFill>
                  <a:schemeClr val="accent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유닛의 수로 평균 순위 예측</a:t>
            </a:r>
            <a:endParaRPr lang="en-US" b="1" spc="-23" dirty="0">
              <a:solidFill>
                <a:schemeClr val="accent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E8081-5454-F0CC-661C-E329C8047E0B}"/>
              </a:ext>
            </a:extLst>
          </p:cNvPr>
          <p:cNvSpPr txBox="1"/>
          <p:nvPr/>
        </p:nvSpPr>
        <p:spPr>
          <a:xfrm>
            <a:off x="6475025" y="3351543"/>
            <a:ext cx="7724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18" dirty="0">
                <a:solidFill>
                  <a:schemeClr val="accent6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09170-A030-9633-C9ED-21B21F442971}"/>
              </a:ext>
            </a:extLst>
          </p:cNvPr>
          <p:cNvSpPr txBox="1"/>
          <p:nvPr/>
        </p:nvSpPr>
        <p:spPr>
          <a:xfrm>
            <a:off x="7312688" y="4476723"/>
            <a:ext cx="3168076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000" b="1" spc="-23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클러스터링을 통한 메타분석</a:t>
            </a:r>
            <a:endParaRPr lang="en-US" altLang="ko-KR" sz="2000" b="1" spc="-23" dirty="0">
              <a:solidFill>
                <a:schemeClr val="accent6">
                  <a:lumMod val="60000"/>
                  <a:lumOff val="40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  <a:p>
            <a:r>
              <a:rPr lang="en-US" altLang="ko-KR" sz="2000" b="1" spc="-23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(</a:t>
            </a:r>
            <a:r>
              <a:rPr lang="ko-KR" altLang="en-US" sz="2000" b="1" spc="-23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자주 등장하는 챔피언 조합</a:t>
            </a:r>
            <a:r>
              <a:rPr lang="en-US" altLang="ko-KR" sz="2000" b="1" spc="-23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)</a:t>
            </a:r>
            <a:endParaRPr lang="en-US" sz="2000" b="1" spc="-23" dirty="0">
              <a:solidFill>
                <a:schemeClr val="accent6">
                  <a:lumMod val="60000"/>
                  <a:lumOff val="40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2D3026-D0E5-2976-4910-A298A00BA16F}"/>
              </a:ext>
            </a:extLst>
          </p:cNvPr>
          <p:cNvSpPr txBox="1"/>
          <p:nvPr/>
        </p:nvSpPr>
        <p:spPr>
          <a:xfrm>
            <a:off x="6475025" y="4464780"/>
            <a:ext cx="7724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4000" b="1" spc="-218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C</a:t>
            </a:r>
            <a:endParaRPr lang="en-US" sz="4000" b="1" spc="-218" dirty="0">
              <a:solidFill>
                <a:schemeClr val="accent6">
                  <a:lumMod val="60000"/>
                  <a:lumOff val="40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29" name="Line 302">
            <a:extLst>
              <a:ext uri="{FF2B5EF4-FFF2-40B4-BE49-F238E27FC236}">
                <a16:creationId xmlns:a16="http://schemas.microsoft.com/office/drawing/2014/main" id="{F6C9C177-B534-1823-DE19-08D4283AE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5439" y="2286078"/>
            <a:ext cx="0" cy="684000"/>
          </a:xfrm>
          <a:prstGeom prst="line">
            <a:avLst/>
          </a:prstGeom>
          <a:noFill/>
          <a:ln w="38100" cap="flat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0" name="Line 302">
            <a:extLst>
              <a:ext uri="{FF2B5EF4-FFF2-40B4-BE49-F238E27FC236}">
                <a16:creationId xmlns:a16="http://schemas.microsoft.com/office/drawing/2014/main" id="{7DFE4975-AF3D-201F-607E-39C362F64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5439" y="3375429"/>
            <a:ext cx="0" cy="684000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1" name="Line 302">
            <a:extLst>
              <a:ext uri="{FF2B5EF4-FFF2-40B4-BE49-F238E27FC236}">
                <a16:creationId xmlns:a16="http://schemas.microsoft.com/office/drawing/2014/main" id="{3F2C5F24-16D3-9A8C-EB7C-7C9875FCA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5439" y="4488666"/>
            <a:ext cx="0" cy="684000"/>
          </a:xfrm>
          <a:prstGeom prst="line">
            <a:avLst/>
          </a:prstGeom>
          <a:noFill/>
          <a:ln w="38100" cap="flat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5" name="Line 302">
            <a:extLst>
              <a:ext uri="{FF2B5EF4-FFF2-40B4-BE49-F238E27FC236}">
                <a16:creationId xmlns:a16="http://schemas.microsoft.com/office/drawing/2014/main" id="{D30E09F5-8F4D-913B-8A80-AE28B2AF7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363" y="2061311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6" name="Line 302">
            <a:extLst>
              <a:ext uri="{FF2B5EF4-FFF2-40B4-BE49-F238E27FC236}">
                <a16:creationId xmlns:a16="http://schemas.microsoft.com/office/drawing/2014/main" id="{A62D56EC-72A5-B0BA-13B1-A34DDFB4B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363" y="3429000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7" name="Line 302">
            <a:extLst>
              <a:ext uri="{FF2B5EF4-FFF2-40B4-BE49-F238E27FC236}">
                <a16:creationId xmlns:a16="http://schemas.microsoft.com/office/drawing/2014/main" id="{0D604BE8-66BE-7A23-BF67-D66B0226D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363" y="4818723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4D86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3F897F-5323-314B-8DD1-AAEDE10653A2}"/>
              </a:ext>
            </a:extLst>
          </p:cNvPr>
          <p:cNvSpPr txBox="1"/>
          <p:nvPr/>
        </p:nvSpPr>
        <p:spPr>
          <a:xfrm>
            <a:off x="2305133" y="2420795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가장 활성화된 지역 파악</a:t>
            </a:r>
            <a:endParaRPr lang="en-US" altLang="ko-KR" sz="1600" b="1" spc="-23" dirty="0">
              <a:solidFill>
                <a:schemeClr val="bg2">
                  <a:lumMod val="2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838E1F-D599-5068-7C16-6BDF93B11344}"/>
              </a:ext>
            </a:extLst>
          </p:cNvPr>
          <p:cNvSpPr txBox="1"/>
          <p:nvPr/>
        </p:nvSpPr>
        <p:spPr>
          <a:xfrm>
            <a:off x="2286303" y="2751457"/>
            <a:ext cx="244134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메타 분석 대상 지역 선택</a:t>
            </a:r>
            <a:endParaRPr lang="en-US" altLang="ko-KR" sz="1600" b="1" spc="-23" dirty="0">
              <a:solidFill>
                <a:schemeClr val="bg2">
                  <a:lumMod val="2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9D3CC-1B94-4DF2-560C-37BCE8A5781B}"/>
              </a:ext>
            </a:extLst>
          </p:cNvPr>
          <p:cNvSpPr txBox="1"/>
          <p:nvPr/>
        </p:nvSpPr>
        <p:spPr>
          <a:xfrm>
            <a:off x="2305133" y="3944679"/>
            <a:ext cx="269594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밸런스 조절 시 고려 항목 파악</a:t>
            </a:r>
            <a:endParaRPr lang="en-US" altLang="ko-KR" sz="1600" b="1" spc="-23" dirty="0">
              <a:solidFill>
                <a:schemeClr val="bg2">
                  <a:lumMod val="2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E8451F-32F2-93D0-0D4F-558A79B43C47}"/>
              </a:ext>
            </a:extLst>
          </p:cNvPr>
          <p:cNvSpPr txBox="1"/>
          <p:nvPr/>
        </p:nvSpPr>
        <p:spPr>
          <a:xfrm>
            <a:off x="2305133" y="5178207"/>
            <a:ext cx="21083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버프</a:t>
            </a:r>
            <a:r>
              <a:rPr lang="en-US" altLang="ko-KR" sz="1600" b="1" spc="-23" dirty="0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, </a:t>
            </a:r>
            <a:r>
              <a:rPr lang="ko-KR" altLang="en-US" sz="1600" b="1" spc="-23" dirty="0" err="1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너프의</a:t>
            </a:r>
            <a:r>
              <a:rPr lang="ko-KR" altLang="en-US" sz="1600" b="1" spc="-23" dirty="0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 대상 파악</a:t>
            </a:r>
            <a:endParaRPr lang="en-US" altLang="ko-KR" sz="1600" b="1" spc="-23" dirty="0">
              <a:solidFill>
                <a:schemeClr val="bg2">
                  <a:lumMod val="2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895F5E-62CF-3738-99F8-1C8DFCAA6596}"/>
              </a:ext>
            </a:extLst>
          </p:cNvPr>
          <p:cNvSpPr txBox="1"/>
          <p:nvPr/>
        </p:nvSpPr>
        <p:spPr>
          <a:xfrm>
            <a:off x="2286303" y="5508869"/>
            <a:ext cx="244134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1600" b="1" spc="-23" dirty="0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</a:rPr>
              <a:t>전체적인 밸런스 확인</a:t>
            </a:r>
            <a:endParaRPr lang="en-US" altLang="ko-KR" sz="1600" b="1" spc="-23" dirty="0">
              <a:solidFill>
                <a:schemeClr val="bg2">
                  <a:lumMod val="2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44" name="Rounded Rectangle 319">
            <a:extLst>
              <a:ext uri="{FF2B5EF4-FFF2-40B4-BE49-F238E27FC236}">
                <a16:creationId xmlns:a16="http://schemas.microsoft.com/office/drawing/2014/main" id="{27E20319-30DB-BA2D-5597-67207FFF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662" y="1374855"/>
            <a:ext cx="905060" cy="334126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결론</a:t>
            </a:r>
            <a:endParaRPr lang="en-US" sz="16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5" name="Rounded Rectangle 319">
            <a:extLst>
              <a:ext uri="{FF2B5EF4-FFF2-40B4-BE49-F238E27FC236}">
                <a16:creationId xmlns:a16="http://schemas.microsoft.com/office/drawing/2014/main" id="{2555FCE7-8D84-33F5-8129-B5E0B942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812" y="1409940"/>
            <a:ext cx="1265827" cy="334126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향후 과제</a:t>
            </a:r>
            <a:endParaRPr lang="en-US" sz="16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77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C8251-2591-812B-EE37-9E4151FECAF0}"/>
              </a:ext>
            </a:extLst>
          </p:cNvPr>
          <p:cNvSpPr txBox="1"/>
          <p:nvPr/>
        </p:nvSpPr>
        <p:spPr>
          <a:xfrm>
            <a:off x="4758244" y="2975029"/>
            <a:ext cx="267551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감사합니다</a:t>
            </a:r>
            <a:r>
              <a:rPr lang="en-US" altLang="ko-KR" sz="40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755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Site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5CCF2-6387-9DA8-393E-B1B497669C5F}"/>
              </a:ext>
            </a:extLst>
          </p:cNvPr>
          <p:cNvSpPr txBox="1"/>
          <p:nvPr/>
        </p:nvSpPr>
        <p:spPr>
          <a:xfrm>
            <a:off x="2329052" y="2020685"/>
            <a:ext cx="210839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b="1" spc="-23" dirty="0" err="1"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Tistory</a:t>
            </a:r>
            <a:endParaRPr lang="en-US" sz="2000" b="1" spc="-23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C9316-6DDC-412B-8291-BD9E896B8A25}"/>
              </a:ext>
            </a:extLst>
          </p:cNvPr>
          <p:cNvSpPr txBox="1"/>
          <p:nvPr/>
        </p:nvSpPr>
        <p:spPr>
          <a:xfrm>
            <a:off x="2329052" y="3895728"/>
            <a:ext cx="227978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b="1" spc="-23" dirty="0" err="1"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itchFamily="2" charset="77"/>
              </a:rPr>
              <a:t>Github</a:t>
            </a:r>
            <a:endParaRPr lang="en-US" sz="2000" b="1" spc="-23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itchFamily="2" charset="77"/>
            </a:endParaRPr>
          </a:p>
        </p:txBody>
      </p:sp>
      <p:sp>
        <p:nvSpPr>
          <p:cNvPr id="9" name="Line 302">
            <a:extLst>
              <a:ext uri="{FF2B5EF4-FFF2-40B4-BE49-F238E27FC236}">
                <a16:creationId xmlns:a16="http://schemas.microsoft.com/office/drawing/2014/main" id="{D00A0940-AB54-F303-BE77-DD32EF8B0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363" y="2061311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0" name="Line 302">
            <a:extLst>
              <a:ext uri="{FF2B5EF4-FFF2-40B4-BE49-F238E27FC236}">
                <a16:creationId xmlns:a16="http://schemas.microsoft.com/office/drawing/2014/main" id="{9D23B9B5-EA5C-0F57-D720-F18F02474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363" y="3915184"/>
            <a:ext cx="0" cy="102870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94683-DEAE-655E-8032-D9891EE761B4}"/>
              </a:ext>
            </a:extLst>
          </p:cNvPr>
          <p:cNvSpPr txBox="1"/>
          <p:nvPr/>
        </p:nvSpPr>
        <p:spPr>
          <a:xfrm>
            <a:off x="2305133" y="2478325"/>
            <a:ext cx="730579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b="1" spc="-23" dirty="0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https://wikinist.tistory.com/category/Project/TeamFightTactics</a:t>
            </a:r>
            <a:endParaRPr lang="en-US" altLang="ko-KR" sz="1600" b="1" spc="-23" dirty="0">
              <a:solidFill>
                <a:schemeClr val="bg2">
                  <a:lumMod val="2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5729D-B569-92E9-69DF-9B4BED1CFE77}"/>
              </a:ext>
            </a:extLst>
          </p:cNvPr>
          <p:cNvSpPr txBox="1"/>
          <p:nvPr/>
        </p:nvSpPr>
        <p:spPr>
          <a:xfrm>
            <a:off x="2305133" y="4430863"/>
            <a:ext cx="64011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b="1" spc="-23" dirty="0">
                <a:solidFill>
                  <a:schemeClr val="bg2">
                    <a:lumMod val="2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  <a:cs typeface="Poppi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https://github.com/tooha289/TeamFightTactics</a:t>
            </a:r>
            <a:endParaRPr lang="en-US" altLang="ko-KR" sz="1600" b="1" spc="-23" dirty="0">
              <a:solidFill>
                <a:schemeClr val="bg2">
                  <a:lumMod val="2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Poppins" pitchFamily="2" charset="77"/>
            </a:endParaRP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62DAD5F1-A86C-4BC2-ED4C-C9EDD9C85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202" y="2188325"/>
            <a:ext cx="774671" cy="774671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F0AD090B-56A7-3887-71C1-E389ACDF1F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202" y="4043624"/>
            <a:ext cx="774477" cy="7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8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20ECC9-F0AA-E83A-9F78-F02F1F5B4D3E}"/>
              </a:ext>
            </a:extLst>
          </p:cNvPr>
          <p:cNvGrpSpPr/>
          <p:nvPr/>
        </p:nvGrpSpPr>
        <p:grpSpPr>
          <a:xfrm>
            <a:off x="-54770" y="-219071"/>
            <a:ext cx="12271907" cy="1073934"/>
            <a:chOff x="-54770" y="-219071"/>
            <a:chExt cx="12271907" cy="107393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B06F39E-5948-F88B-AB02-7286603E7F3D}"/>
                </a:ext>
              </a:extLst>
            </p:cNvPr>
            <p:cNvCxnSpPr>
              <a:cxnSpLocks/>
            </p:cNvCxnSpPr>
            <p:nvPr/>
          </p:nvCxnSpPr>
          <p:spPr>
            <a:xfrm>
              <a:off x="628649" y="-219071"/>
              <a:ext cx="0" cy="936000"/>
            </a:xfrm>
            <a:prstGeom prst="line">
              <a:avLst/>
            </a:prstGeom>
            <a:ln>
              <a:gradFill>
                <a:gsLst>
                  <a:gs pos="0">
                    <a:srgbClr val="00B0F0">
                      <a:alpha val="5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8EC7B54-B53F-8726-598F-5F9E050188E5}"/>
                </a:ext>
              </a:extLst>
            </p:cNvPr>
            <p:cNvSpPr/>
            <p:nvPr/>
          </p:nvSpPr>
          <p:spPr>
            <a:xfrm flipV="1">
              <a:off x="0" y="78754"/>
              <a:ext cx="1308098" cy="776109"/>
            </a:xfrm>
            <a:custGeom>
              <a:avLst/>
              <a:gdLst>
                <a:gd name="connsiteX0" fmla="*/ 0 w 2009775"/>
                <a:gd name="connsiteY0" fmla="*/ 885825 h 885825"/>
                <a:gd name="connsiteX1" fmla="*/ 1000125 w 2009775"/>
                <a:gd name="connsiteY1" fmla="*/ 0 h 885825"/>
                <a:gd name="connsiteX2" fmla="*/ 2009775 w 2009775"/>
                <a:gd name="connsiteY2" fmla="*/ 733425 h 885825"/>
                <a:gd name="connsiteX0" fmla="*/ 0 w 2095500"/>
                <a:gd name="connsiteY0" fmla="*/ 885825 h 885825"/>
                <a:gd name="connsiteX1" fmla="*/ 1000125 w 2095500"/>
                <a:gd name="connsiteY1" fmla="*/ 0 h 885825"/>
                <a:gd name="connsiteX2" fmla="*/ 2095500 w 2095500"/>
                <a:gd name="connsiteY2" fmla="*/ 847725 h 885825"/>
                <a:gd name="connsiteX0" fmla="*/ 0 w 2047875"/>
                <a:gd name="connsiteY0" fmla="*/ 885825 h 885825"/>
                <a:gd name="connsiteX1" fmla="*/ 1000125 w 2047875"/>
                <a:gd name="connsiteY1" fmla="*/ 0 h 885825"/>
                <a:gd name="connsiteX2" fmla="*/ 2047875 w 2047875"/>
                <a:gd name="connsiteY2" fmla="*/ 809625 h 885825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047875"/>
                <a:gd name="connsiteY0" fmla="*/ 919163 h 919163"/>
                <a:gd name="connsiteX1" fmla="*/ 1066800 w 2047875"/>
                <a:gd name="connsiteY1" fmla="*/ 0 h 919163"/>
                <a:gd name="connsiteX2" fmla="*/ 2047875 w 2047875"/>
                <a:gd name="connsiteY2" fmla="*/ 842963 h 91916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  <a:gd name="connsiteX0" fmla="*/ 0 w 2114598"/>
                <a:gd name="connsiteY0" fmla="*/ 919163 h 1095733"/>
                <a:gd name="connsiteX1" fmla="*/ 1066800 w 2114598"/>
                <a:gd name="connsiteY1" fmla="*/ 0 h 1095733"/>
                <a:gd name="connsiteX2" fmla="*/ 2114598 w 2114598"/>
                <a:gd name="connsiteY2" fmla="*/ 1095733 h 10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98" h="1095733">
                  <a:moveTo>
                    <a:pt x="0" y="919163"/>
                  </a:moveTo>
                  <a:cubicBezTo>
                    <a:pt x="333375" y="623888"/>
                    <a:pt x="733425" y="295275"/>
                    <a:pt x="1066800" y="0"/>
                  </a:cubicBezTo>
                  <a:cubicBezTo>
                    <a:pt x="1344350" y="283606"/>
                    <a:pt x="1839638" y="779623"/>
                    <a:pt x="2114598" y="1095733"/>
                  </a:cubicBezTo>
                </a:path>
              </a:pathLst>
            </a:custGeom>
            <a:noFill/>
            <a:ln w="212725">
              <a:solidFill>
                <a:schemeClr val="tx1">
                  <a:alpha val="14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2808B11-977D-5044-241E-2EC9F9A2EEEF}"/>
                </a:ext>
              </a:extLst>
            </p:cNvPr>
            <p:cNvSpPr/>
            <p:nvPr/>
          </p:nvSpPr>
          <p:spPr>
            <a:xfrm>
              <a:off x="-54770" y="-45244"/>
              <a:ext cx="2200276" cy="726281"/>
            </a:xfrm>
            <a:custGeom>
              <a:avLst/>
              <a:gdLst>
                <a:gd name="connsiteX0" fmla="*/ 0 w 2419350"/>
                <a:gd name="connsiteY0" fmla="*/ 476250 h 1028700"/>
                <a:gd name="connsiteX1" fmla="*/ 628650 w 2419350"/>
                <a:gd name="connsiteY1" fmla="*/ 1028700 h 1028700"/>
                <a:gd name="connsiteX2" fmla="*/ 1343025 w 2419350"/>
                <a:gd name="connsiteY2" fmla="*/ 381000 h 1028700"/>
                <a:gd name="connsiteX3" fmla="*/ 1657350 w 2419350"/>
                <a:gd name="connsiteY3" fmla="*/ 695325 h 1028700"/>
                <a:gd name="connsiteX4" fmla="*/ 2419350 w 2419350"/>
                <a:gd name="connsiteY4" fmla="*/ 0 h 1028700"/>
                <a:gd name="connsiteX0" fmla="*/ 0 w 2419350"/>
                <a:gd name="connsiteY0" fmla="*/ 476250 h 976312"/>
                <a:gd name="connsiteX1" fmla="*/ 631031 w 2419350"/>
                <a:gd name="connsiteY1" fmla="*/ 976312 h 976312"/>
                <a:gd name="connsiteX2" fmla="*/ 1343025 w 2419350"/>
                <a:gd name="connsiteY2" fmla="*/ 381000 h 976312"/>
                <a:gd name="connsiteX3" fmla="*/ 1657350 w 2419350"/>
                <a:gd name="connsiteY3" fmla="*/ 695325 h 976312"/>
                <a:gd name="connsiteX4" fmla="*/ 2419350 w 2419350"/>
                <a:gd name="connsiteY4" fmla="*/ 0 h 976312"/>
                <a:gd name="connsiteX0" fmla="*/ 0 w 2474119"/>
                <a:gd name="connsiteY0" fmla="*/ 428625 h 976312"/>
                <a:gd name="connsiteX1" fmla="*/ 685800 w 2474119"/>
                <a:gd name="connsiteY1" fmla="*/ 976312 h 976312"/>
                <a:gd name="connsiteX2" fmla="*/ 1397794 w 2474119"/>
                <a:gd name="connsiteY2" fmla="*/ 381000 h 976312"/>
                <a:gd name="connsiteX3" fmla="*/ 1712119 w 2474119"/>
                <a:gd name="connsiteY3" fmla="*/ 695325 h 976312"/>
                <a:gd name="connsiteX4" fmla="*/ 2474119 w 2474119"/>
                <a:gd name="connsiteY4" fmla="*/ 0 h 976312"/>
                <a:gd name="connsiteX0" fmla="*/ 0 w 2200276"/>
                <a:gd name="connsiteY0" fmla="*/ 178594 h 726281"/>
                <a:gd name="connsiteX1" fmla="*/ 685800 w 2200276"/>
                <a:gd name="connsiteY1" fmla="*/ 726281 h 726281"/>
                <a:gd name="connsiteX2" fmla="*/ 1397794 w 2200276"/>
                <a:gd name="connsiteY2" fmla="*/ 130969 h 726281"/>
                <a:gd name="connsiteX3" fmla="*/ 1712119 w 2200276"/>
                <a:gd name="connsiteY3" fmla="*/ 445294 h 726281"/>
                <a:gd name="connsiteX4" fmla="*/ 2200276 w 2200276"/>
                <a:gd name="connsiteY4" fmla="*/ 0 h 72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0276" h="726281">
                  <a:moveTo>
                    <a:pt x="0" y="178594"/>
                  </a:moveTo>
                  <a:lnTo>
                    <a:pt x="685800" y="726281"/>
                  </a:lnTo>
                  <a:lnTo>
                    <a:pt x="1397794" y="130969"/>
                  </a:lnTo>
                  <a:lnTo>
                    <a:pt x="1712119" y="445294"/>
                  </a:lnTo>
                  <a:lnTo>
                    <a:pt x="2200276" y="0"/>
                  </a:lnTo>
                </a:path>
              </a:pathLst>
            </a:custGeom>
            <a:noFill/>
            <a:ln w="69850">
              <a:gradFill flip="none"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72BB5B1-FA5D-E02D-3820-4193252BE15F}"/>
                </a:ext>
              </a:extLst>
            </p:cNvPr>
            <p:cNvCxnSpPr>
              <a:cxnSpLocks/>
            </p:cNvCxnSpPr>
            <p:nvPr/>
          </p:nvCxnSpPr>
          <p:spPr>
            <a:xfrm>
              <a:off x="1676398" y="-219071"/>
              <a:ext cx="0" cy="648000"/>
            </a:xfrm>
            <a:prstGeom prst="line">
              <a:avLst/>
            </a:prstGeom>
            <a:ln>
              <a:gradFill>
                <a:gsLst>
                  <a:gs pos="0">
                    <a:srgbClr val="00B0F0">
                      <a:alpha val="5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3F07E1D-4EED-B4E1-F390-ECDE4BA9B0AD}"/>
                </a:ext>
              </a:extLst>
            </p:cNvPr>
            <p:cNvSpPr/>
            <p:nvPr/>
          </p:nvSpPr>
          <p:spPr>
            <a:xfrm>
              <a:off x="1590970" y="328179"/>
              <a:ext cx="180975" cy="18097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94F2873-81E4-DA22-0994-92C436BCA294}"/>
                </a:ext>
              </a:extLst>
            </p:cNvPr>
            <p:cNvSpPr/>
            <p:nvPr/>
          </p:nvSpPr>
          <p:spPr>
            <a:xfrm>
              <a:off x="10652288" y="-37706"/>
              <a:ext cx="1564849" cy="707010"/>
            </a:xfrm>
            <a:custGeom>
              <a:avLst/>
              <a:gdLst>
                <a:gd name="connsiteX0" fmla="*/ 0 w 1564849"/>
                <a:gd name="connsiteY0" fmla="*/ 0 h 707010"/>
                <a:gd name="connsiteX1" fmla="*/ 443060 w 1564849"/>
                <a:gd name="connsiteY1" fmla="*/ 405352 h 707010"/>
                <a:gd name="connsiteX2" fmla="*/ 622169 w 1564849"/>
                <a:gd name="connsiteY2" fmla="*/ 226243 h 707010"/>
                <a:gd name="connsiteX3" fmla="*/ 867266 w 1564849"/>
                <a:gd name="connsiteY3" fmla="*/ 490193 h 707010"/>
                <a:gd name="connsiteX4" fmla="*/ 1112363 w 1564849"/>
                <a:gd name="connsiteY4" fmla="*/ 235670 h 707010"/>
                <a:gd name="connsiteX5" fmla="*/ 1564849 w 1564849"/>
                <a:gd name="connsiteY5" fmla="*/ 707010 h 70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4849" h="707010">
                  <a:moveTo>
                    <a:pt x="0" y="0"/>
                  </a:moveTo>
                  <a:lnTo>
                    <a:pt x="443060" y="405352"/>
                  </a:lnTo>
                  <a:lnTo>
                    <a:pt x="622169" y="226243"/>
                  </a:lnTo>
                  <a:lnTo>
                    <a:pt x="867266" y="490193"/>
                  </a:lnTo>
                  <a:lnTo>
                    <a:pt x="1112363" y="235670"/>
                  </a:lnTo>
                  <a:lnTo>
                    <a:pt x="1564849" y="707010"/>
                  </a:lnTo>
                </a:path>
              </a:pathLst>
            </a:custGeom>
            <a:noFill/>
            <a:ln w="69850">
              <a:gradFill flip="none"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DC2AB9-4F7B-C1BE-60D9-8D398B6611DE}"/>
              </a:ext>
            </a:extLst>
          </p:cNvPr>
          <p:cNvSpPr txBox="1"/>
          <p:nvPr/>
        </p:nvSpPr>
        <p:spPr>
          <a:xfrm>
            <a:off x="2115565" y="126278"/>
            <a:ext cx="3381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개요 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8" name="Rounded Rectangle 67">
            <a:extLst>
              <a:ext uri="{FF2B5EF4-FFF2-40B4-BE49-F238E27FC236}">
                <a16:creationId xmlns:a16="http://schemas.microsoft.com/office/drawing/2014/main" id="{E76D5C18-94DE-259E-F1E2-94AB4597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621" y="2476879"/>
            <a:ext cx="4234251" cy="3487434"/>
          </a:xfrm>
          <a:prstGeom prst="roundRect">
            <a:avLst>
              <a:gd name="adj" fmla="val 6928"/>
            </a:avLst>
          </a:prstGeom>
          <a:solidFill>
            <a:schemeClr val="bg1">
              <a:lumMod val="85000"/>
              <a:alpha val="14902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0A8B94-3C1F-A904-6822-F58565721CF0}"/>
              </a:ext>
            </a:extLst>
          </p:cNvPr>
          <p:cNvSpPr txBox="1"/>
          <p:nvPr/>
        </p:nvSpPr>
        <p:spPr>
          <a:xfrm>
            <a:off x="935371" y="2884663"/>
            <a:ext cx="4591987" cy="97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최근 게임 </a:t>
            </a:r>
            <a:r>
              <a:rPr lang="ko-KR" altLang="en-US" sz="2000" spc="-20" dirty="0" err="1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스트리머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사이에서 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en-US" altLang="ko-KR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TFT 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게임의 유행</a:t>
            </a:r>
            <a:endParaRPr lang="en-US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A2516-62A5-EB85-ABBC-CBE6C40BB35E}"/>
              </a:ext>
            </a:extLst>
          </p:cNvPr>
          <p:cNvSpPr txBox="1"/>
          <p:nvPr/>
        </p:nvSpPr>
        <p:spPr>
          <a:xfrm>
            <a:off x="2115565" y="1495823"/>
            <a:ext cx="22103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프로젝트 배경</a:t>
            </a:r>
            <a:endParaRPr lang="en-US" sz="2800" dirty="0">
              <a:solidFill>
                <a:schemeClr val="accent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0B626-79F1-65E1-0694-94D2F17BE6D6}"/>
              </a:ext>
            </a:extLst>
          </p:cNvPr>
          <p:cNvSpPr txBox="1"/>
          <p:nvPr/>
        </p:nvSpPr>
        <p:spPr>
          <a:xfrm>
            <a:off x="935371" y="4110884"/>
            <a:ext cx="4591987" cy="97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그로인한 유저수의 증가와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TFT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에 대한 관심이 증가</a:t>
            </a:r>
            <a:endParaRPr lang="en-US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37" name="Rounded Rectangle 67">
            <a:extLst>
              <a:ext uri="{FF2B5EF4-FFF2-40B4-BE49-F238E27FC236}">
                <a16:creationId xmlns:a16="http://schemas.microsoft.com/office/drawing/2014/main" id="{E8FA1161-2836-32C0-6C59-F1F66BAE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893" y="2476879"/>
            <a:ext cx="4234251" cy="3487434"/>
          </a:xfrm>
          <a:prstGeom prst="roundRect">
            <a:avLst>
              <a:gd name="adj" fmla="val 6928"/>
            </a:avLst>
          </a:prstGeom>
          <a:solidFill>
            <a:schemeClr val="bg1">
              <a:lumMod val="85000"/>
              <a:alpha val="14902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632B40-2301-CE0E-7958-2B2DC3652E92}"/>
              </a:ext>
            </a:extLst>
          </p:cNvPr>
          <p:cNvSpPr txBox="1"/>
          <p:nvPr/>
        </p:nvSpPr>
        <p:spPr>
          <a:xfrm>
            <a:off x="6664643" y="3162387"/>
            <a:ext cx="4591987" cy="189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TFT 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매치 데이터로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사용자와 운영진 측면에서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게임 메타분석</a:t>
            </a:r>
            <a:endParaRPr lang="en-US" altLang="ko-KR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en-US" altLang="ko-KR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</a:t>
            </a:r>
            <a:r>
              <a:rPr lang="ko-KR" altLang="en-US" sz="20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특성의 연관규칙 등을 분석</a:t>
            </a:r>
            <a:endParaRPr lang="en-US" sz="20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F54CB4-318A-7444-462F-838638337549}"/>
              </a:ext>
            </a:extLst>
          </p:cNvPr>
          <p:cNvSpPr txBox="1"/>
          <p:nvPr/>
        </p:nvSpPr>
        <p:spPr>
          <a:xfrm>
            <a:off x="7844837" y="1495823"/>
            <a:ext cx="22103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프로젝트 목적</a:t>
            </a:r>
            <a:endParaRPr lang="en-US" sz="2800" dirty="0">
              <a:solidFill>
                <a:schemeClr val="accent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anose="000005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62AAEA-00FC-EF9B-C9BD-6FCD4A35D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82" y="3807033"/>
            <a:ext cx="2028036" cy="5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6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E99CE-FC1E-7DAF-EB8C-99D1F80BDAA1}"/>
              </a:ext>
            </a:extLst>
          </p:cNvPr>
          <p:cNvSpPr txBox="1"/>
          <p:nvPr/>
        </p:nvSpPr>
        <p:spPr>
          <a:xfrm>
            <a:off x="286728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분석 환경 및 사용 기술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42A9F-93D1-3961-96BA-6541304BBF50}"/>
              </a:ext>
            </a:extLst>
          </p:cNvPr>
          <p:cNvSpPr txBox="1"/>
          <p:nvPr/>
        </p:nvSpPr>
        <p:spPr>
          <a:xfrm>
            <a:off x="375064" y="279941"/>
            <a:ext cx="3381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분석 계획 수립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0" name="Rounded Rectangle 67">
            <a:extLst>
              <a:ext uri="{FF2B5EF4-FFF2-40B4-BE49-F238E27FC236}">
                <a16:creationId xmlns:a16="http://schemas.microsoft.com/office/drawing/2014/main" id="{BFEBEA79-7A52-49BB-9D1E-754F1AC39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66" y="2132565"/>
            <a:ext cx="4976998" cy="4099179"/>
          </a:xfrm>
          <a:prstGeom prst="roundRect">
            <a:avLst>
              <a:gd name="adj" fmla="val 6928"/>
            </a:avLst>
          </a:prstGeom>
          <a:solidFill>
            <a:schemeClr val="bg1">
              <a:lumMod val="85000"/>
              <a:alpha val="14902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011A6-6F15-C37E-D618-EF6A66A83531}"/>
              </a:ext>
            </a:extLst>
          </p:cNvPr>
          <p:cNvSpPr txBox="1"/>
          <p:nvPr/>
        </p:nvSpPr>
        <p:spPr>
          <a:xfrm>
            <a:off x="2115565" y="1495823"/>
            <a:ext cx="22103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분석 툴</a:t>
            </a:r>
            <a:endParaRPr lang="en-US" sz="2800" dirty="0">
              <a:solidFill>
                <a:schemeClr val="accent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anose="00000500000000000000" pitchFamily="2" charset="0"/>
            </a:endParaRPr>
          </a:p>
        </p:txBody>
      </p:sp>
      <p:sp>
        <p:nvSpPr>
          <p:cNvPr id="13" name="Rounded Rectangle 67">
            <a:extLst>
              <a:ext uri="{FF2B5EF4-FFF2-40B4-BE49-F238E27FC236}">
                <a16:creationId xmlns:a16="http://schemas.microsoft.com/office/drawing/2014/main" id="{DC2CFED6-CF09-0AC8-BBCA-EB3ECDAD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136" y="2132565"/>
            <a:ext cx="4976998" cy="4099179"/>
          </a:xfrm>
          <a:prstGeom prst="roundRect">
            <a:avLst>
              <a:gd name="adj" fmla="val 6928"/>
            </a:avLst>
          </a:prstGeom>
          <a:solidFill>
            <a:schemeClr val="bg1">
              <a:lumMod val="85000"/>
              <a:alpha val="14902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CD254-C637-F256-AC9C-8FCF0779FBC5}"/>
              </a:ext>
            </a:extLst>
          </p:cNvPr>
          <p:cNvSpPr txBox="1"/>
          <p:nvPr/>
        </p:nvSpPr>
        <p:spPr>
          <a:xfrm>
            <a:off x="7844835" y="1495823"/>
            <a:ext cx="22103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시각화 툴</a:t>
            </a:r>
            <a:endParaRPr lang="en-US" sz="2800" dirty="0">
              <a:solidFill>
                <a:schemeClr val="accent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Poppins" panose="00000500000000000000" pitchFamily="2" charset="0"/>
            </a:endParaRPr>
          </a:p>
        </p:txBody>
      </p: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94970529-2D95-6768-9CB9-05122CD308EA}"/>
              </a:ext>
            </a:extLst>
          </p:cNvPr>
          <p:cNvGrpSpPr/>
          <p:nvPr/>
        </p:nvGrpSpPr>
        <p:grpSpPr>
          <a:xfrm>
            <a:off x="6916055" y="2673306"/>
            <a:ext cx="1024885" cy="1024885"/>
            <a:chOff x="11781354" y="5209742"/>
            <a:chExt cx="1922534" cy="1922534"/>
          </a:xfrm>
        </p:grpSpPr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D20AC6FD-16F4-AFA7-0658-7555F82D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1354" y="5209742"/>
              <a:ext cx="1922534" cy="1922534"/>
            </a:xfrm>
            <a:prstGeom prst="rect">
              <a:avLst/>
            </a:prstGeom>
          </p:spPr>
        </p:pic>
      </p:grpSp>
      <p:grpSp>
        <p:nvGrpSpPr>
          <p:cNvPr id="19" name="그룹 1020">
            <a:extLst>
              <a:ext uri="{FF2B5EF4-FFF2-40B4-BE49-F238E27FC236}">
                <a16:creationId xmlns:a16="http://schemas.microsoft.com/office/drawing/2014/main" id="{B21BBAEB-3214-B120-286B-06D7D2FDD92B}"/>
              </a:ext>
            </a:extLst>
          </p:cNvPr>
          <p:cNvGrpSpPr/>
          <p:nvPr/>
        </p:nvGrpSpPr>
        <p:grpSpPr>
          <a:xfrm>
            <a:off x="8302013" y="2541028"/>
            <a:ext cx="3011382" cy="960429"/>
            <a:chOff x="13990255" y="5501964"/>
            <a:chExt cx="3085714" cy="960429"/>
          </a:xfrm>
        </p:grpSpPr>
        <p:pic>
          <p:nvPicPr>
            <p:cNvPr id="20" name="Object 63">
              <a:extLst>
                <a:ext uri="{FF2B5EF4-FFF2-40B4-BE49-F238E27FC236}">
                  <a16:creationId xmlns:a16="http://schemas.microsoft.com/office/drawing/2014/main" id="{18C091DE-D2DF-322A-8E30-1FD25DE7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0255" y="5501964"/>
              <a:ext cx="3085714" cy="960429"/>
            </a:xfrm>
            <a:prstGeom prst="rect">
              <a:avLst/>
            </a:prstGeom>
          </p:spPr>
        </p:pic>
      </p:grp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D44B9C1-F85D-0EB3-B01F-2F1665A95D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858" y="3960647"/>
            <a:ext cx="2697759" cy="6474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9E64111-43DD-BBDE-69FF-4CE9A1CD9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35" y="4988601"/>
            <a:ext cx="2073100" cy="7242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F768BED-7664-C164-3CAE-79B69F62B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6" b="92029" l="7237" r="95395">
                        <a14:foregroundMark x1="33882" y1="36232" x2="33553" y2="57971"/>
                        <a14:foregroundMark x1="52303" y1="45652" x2="48355" y2="44203"/>
                        <a14:foregroundMark x1="58553" y1="34783" x2="57566" y2="60870"/>
                        <a14:foregroundMark x1="63816" y1="36957" x2="63158" y2="35507"/>
                        <a14:foregroundMark x1="63158" y1="45652" x2="63158" y2="66667"/>
                        <a14:foregroundMark x1="68421" y1="47826" x2="68750" y2="61594"/>
                        <a14:foregroundMark x1="82566" y1="47101" x2="81579" y2="64493"/>
                        <a14:foregroundMark x1="95066" y1="47101" x2="95395" y2="57971"/>
                        <a14:foregroundMark x1="7237" y1="41304" x2="9211" y2="47101"/>
                        <a14:foregroundMark x1="12829" y1="87681" x2="14803" y2="92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7" y="3935518"/>
            <a:ext cx="1363565" cy="618987"/>
          </a:xfrm>
          <a:prstGeom prst="rect">
            <a:avLst/>
          </a:prstGeom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60B9D06C-ED08-61DA-6578-51DC0EB7A0E9}"/>
              </a:ext>
            </a:extLst>
          </p:cNvPr>
          <p:cNvGrpSpPr/>
          <p:nvPr/>
        </p:nvGrpSpPr>
        <p:grpSpPr>
          <a:xfrm>
            <a:off x="2443286" y="2915832"/>
            <a:ext cx="1253171" cy="370255"/>
            <a:chOff x="1280538" y="5715289"/>
            <a:chExt cx="1948740" cy="575764"/>
          </a:xfrm>
        </p:grpSpPr>
        <p:pic>
          <p:nvPicPr>
            <p:cNvPr id="25" name="Object 27">
              <a:extLst>
                <a:ext uri="{FF2B5EF4-FFF2-40B4-BE49-F238E27FC236}">
                  <a16:creationId xmlns:a16="http://schemas.microsoft.com/office/drawing/2014/main" id="{9AE6566E-11CF-E889-B08F-6386ADFA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0538" y="5715289"/>
              <a:ext cx="1948740" cy="575764"/>
            </a:xfrm>
            <a:prstGeom prst="rect">
              <a:avLst/>
            </a:prstGeom>
          </p:spPr>
        </p:pic>
      </p:grpSp>
      <p:grpSp>
        <p:nvGrpSpPr>
          <p:cNvPr id="26" name="그룹 1009">
            <a:extLst>
              <a:ext uri="{FF2B5EF4-FFF2-40B4-BE49-F238E27FC236}">
                <a16:creationId xmlns:a16="http://schemas.microsoft.com/office/drawing/2014/main" id="{AD5022BF-8932-1649-6235-825B74713332}"/>
              </a:ext>
            </a:extLst>
          </p:cNvPr>
          <p:cNvGrpSpPr/>
          <p:nvPr/>
        </p:nvGrpSpPr>
        <p:grpSpPr>
          <a:xfrm>
            <a:off x="3299005" y="3783119"/>
            <a:ext cx="1897630" cy="798069"/>
            <a:chOff x="3250186" y="6162009"/>
            <a:chExt cx="2950909" cy="1241037"/>
          </a:xfrm>
        </p:grpSpPr>
        <p:pic>
          <p:nvPicPr>
            <p:cNvPr id="27" name="Object 30">
              <a:extLst>
                <a:ext uri="{FF2B5EF4-FFF2-40B4-BE49-F238E27FC236}">
                  <a16:creationId xmlns:a16="http://schemas.microsoft.com/office/drawing/2014/main" id="{9A41C851-9C06-55DE-580E-2EC3E0EB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0186" y="6162009"/>
              <a:ext cx="2950909" cy="1241037"/>
            </a:xfrm>
            <a:prstGeom prst="rect">
              <a:avLst/>
            </a:prstGeom>
          </p:spPr>
        </p:pic>
      </p:grpSp>
      <p:grpSp>
        <p:nvGrpSpPr>
          <p:cNvPr id="29" name="그룹 1010">
            <a:extLst>
              <a:ext uri="{FF2B5EF4-FFF2-40B4-BE49-F238E27FC236}">
                <a16:creationId xmlns:a16="http://schemas.microsoft.com/office/drawing/2014/main" id="{61903CD4-A53D-C1DF-16A0-FFB02F93D926}"/>
              </a:ext>
            </a:extLst>
          </p:cNvPr>
          <p:cNvGrpSpPr/>
          <p:nvPr/>
        </p:nvGrpSpPr>
        <p:grpSpPr>
          <a:xfrm>
            <a:off x="1249850" y="3727582"/>
            <a:ext cx="1525927" cy="686667"/>
            <a:chOff x="2242061" y="8145762"/>
            <a:chExt cx="2372892" cy="1067801"/>
          </a:xfrm>
        </p:grpSpPr>
        <p:pic>
          <p:nvPicPr>
            <p:cNvPr id="33" name="Object 33">
              <a:extLst>
                <a:ext uri="{FF2B5EF4-FFF2-40B4-BE49-F238E27FC236}">
                  <a16:creationId xmlns:a16="http://schemas.microsoft.com/office/drawing/2014/main" id="{27A38363-C134-AE51-BF51-5BCC9F588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2061" y="8145762"/>
              <a:ext cx="2372892" cy="1067801"/>
            </a:xfrm>
            <a:prstGeom prst="rect">
              <a:avLst/>
            </a:prstGeom>
          </p:spPr>
        </p:pic>
      </p:grpSp>
      <p:pic>
        <p:nvPicPr>
          <p:cNvPr id="35" name="Object 54">
            <a:extLst>
              <a:ext uri="{FF2B5EF4-FFF2-40B4-BE49-F238E27FC236}">
                <a16:creationId xmlns:a16="http://schemas.microsoft.com/office/drawing/2014/main" id="{C751017B-C121-B177-6319-01116098AC7E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90979" y="4235215"/>
            <a:ext cx="2875139" cy="21813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44C1CCB-05F7-99AD-A03D-D212EF9D47C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72" y="4828509"/>
            <a:ext cx="1966506" cy="86821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3D2DA43-54D7-FDF9-7187-53FA21A250E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84" y="2621789"/>
            <a:ext cx="781849" cy="9061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A65FC93-CEBF-6EC8-2ADD-F1DC0CD72C0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11" y="2498851"/>
            <a:ext cx="781849" cy="10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402914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</a:t>
            </a: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전처리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4" name="Round Same Side Corner Rectangle 27">
            <a:extLst>
              <a:ext uri="{FF2B5EF4-FFF2-40B4-BE49-F238E27FC236}">
                <a16:creationId xmlns:a16="http://schemas.microsoft.com/office/drawing/2014/main" id="{9AD7F8E0-5471-F6A9-5241-74C153E055F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33730" y="-981861"/>
            <a:ext cx="900000" cy="69378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ound Same Side Corner Rectangle 28">
            <a:extLst>
              <a:ext uri="{FF2B5EF4-FFF2-40B4-BE49-F238E27FC236}">
                <a16:creationId xmlns:a16="http://schemas.microsoft.com/office/drawing/2014/main" id="{A9968A9D-99F4-71DB-503B-A373526BF5E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60581" y="410053"/>
            <a:ext cx="900000" cy="69378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ound Same Side Corner Rectangle 29">
            <a:extLst>
              <a:ext uri="{FF2B5EF4-FFF2-40B4-BE49-F238E27FC236}">
                <a16:creationId xmlns:a16="http://schemas.microsoft.com/office/drawing/2014/main" id="{4E16EB95-38EF-B02B-7A30-46D3FC4A80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22194" y="1801967"/>
            <a:ext cx="900000" cy="69378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9A4D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2">
            <a:extLst>
              <a:ext uri="{FF2B5EF4-FFF2-40B4-BE49-F238E27FC236}">
                <a16:creationId xmlns:a16="http://schemas.microsoft.com/office/drawing/2014/main" id="{A7F17819-514B-63F2-6206-0CB5C61A4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559" y="4015710"/>
            <a:ext cx="5493" cy="1800000"/>
          </a:xfrm>
          <a:prstGeom prst="line">
            <a:avLst/>
          </a:prstGeom>
          <a:noFill/>
          <a:ln w="1587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3">
            <a:extLst>
              <a:ext uri="{FF2B5EF4-FFF2-40B4-BE49-F238E27FC236}">
                <a16:creationId xmlns:a16="http://schemas.microsoft.com/office/drawing/2014/main" id="{ED557280-356F-C505-BA34-8FC7735E6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578" y="1940856"/>
            <a:ext cx="5493" cy="1800000"/>
          </a:xfrm>
          <a:prstGeom prst="line">
            <a:avLst/>
          </a:prstGeom>
          <a:noFill/>
          <a:ln w="1587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4">
            <a:extLst>
              <a:ext uri="{FF2B5EF4-FFF2-40B4-BE49-F238E27FC236}">
                <a16:creationId xmlns:a16="http://schemas.microsoft.com/office/drawing/2014/main" id="{D67DD94B-841D-D2E4-CD76-B2358888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135" y="3724322"/>
            <a:ext cx="162899" cy="309358"/>
          </a:xfrm>
          <a:custGeom>
            <a:avLst/>
            <a:gdLst>
              <a:gd name="T0" fmla="*/ 479 w 480"/>
              <a:gd name="T1" fmla="*/ 0 h 913"/>
              <a:gd name="T2" fmla="*/ 0 w 480"/>
              <a:gd name="T3" fmla="*/ 455 h 913"/>
              <a:gd name="T4" fmla="*/ 479 w 480"/>
              <a:gd name="T5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913">
                <a:moveTo>
                  <a:pt x="479" y="0"/>
                </a:moveTo>
                <a:lnTo>
                  <a:pt x="0" y="455"/>
                </a:lnTo>
                <a:lnTo>
                  <a:pt x="479" y="912"/>
                </a:lnTo>
              </a:path>
            </a:pathLst>
          </a:custGeom>
          <a:noFill/>
          <a:ln w="15875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91F-9A45-CAE5-8D9C-2EBA1EFE0415}"/>
              </a:ext>
            </a:extLst>
          </p:cNvPr>
          <p:cNvSpPr txBox="1"/>
          <p:nvPr/>
        </p:nvSpPr>
        <p:spPr>
          <a:xfrm>
            <a:off x="869906" y="3399881"/>
            <a:ext cx="119905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RIOT</a:t>
            </a:r>
          </a:p>
          <a:p>
            <a:pPr>
              <a:lnSpc>
                <a:spcPct val="100000"/>
              </a:lnSpc>
            </a:pPr>
            <a:r>
              <a:rPr lang="en-US" altLang="ko-KR" sz="3600" dirty="0">
                <a:solidFill>
                  <a:schemeClr val="bg2">
                    <a:lumMod val="10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Poppins" panose="00000500000000000000" pitchFamily="2" charset="0"/>
              </a:rPr>
              <a:t>API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C5700323-C146-6137-35D0-B5D3B6EFE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177" y="2710388"/>
            <a:ext cx="1585609" cy="89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AD6D76-AA17-FED7-E8F1-9D111057AFCF}"/>
              </a:ext>
            </a:extLst>
          </p:cNvPr>
          <p:cNvSpPr txBox="1"/>
          <p:nvPr/>
        </p:nvSpPr>
        <p:spPr>
          <a:xfrm>
            <a:off x="3301822" y="2283506"/>
            <a:ext cx="2794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TFT-SUMMONER-V1</a:t>
            </a:r>
            <a:endParaRPr lang="ko-KR" altLang="en-US" sz="20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971EB3-50B6-3D0E-787D-AF0676FDA25A}"/>
              </a:ext>
            </a:extLst>
          </p:cNvPr>
          <p:cNvSpPr txBox="1"/>
          <p:nvPr/>
        </p:nvSpPr>
        <p:spPr>
          <a:xfrm>
            <a:off x="4078016" y="3678945"/>
            <a:ext cx="2794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TFT-LEAGUE-V1</a:t>
            </a:r>
            <a:endParaRPr lang="ko-KR" altLang="en-US" sz="20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C86D8D-90AE-28A9-C9B9-1F54FD521C1A}"/>
              </a:ext>
            </a:extLst>
          </p:cNvPr>
          <p:cNvSpPr txBox="1"/>
          <p:nvPr/>
        </p:nvSpPr>
        <p:spPr>
          <a:xfrm>
            <a:off x="3591633" y="5070859"/>
            <a:ext cx="2663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TFT-MATCH-V1</a:t>
            </a:r>
            <a:endParaRPr lang="ko-KR" altLang="en-US" sz="20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1C4283-164F-5A76-2423-26E1488F70D9}"/>
              </a:ext>
            </a:extLst>
          </p:cNvPr>
          <p:cNvSpPr txBox="1"/>
          <p:nvPr/>
        </p:nvSpPr>
        <p:spPr>
          <a:xfrm>
            <a:off x="6018179" y="2180176"/>
            <a:ext cx="3743634" cy="61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PUUID</a:t>
            </a: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를 통해서 플레이어 이름을 수집</a:t>
            </a:r>
            <a:endParaRPr lang="en-US" altLang="ko-KR" sz="1200" spc="-20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PLAYER</a:t>
            </a: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 </a:t>
            </a:r>
            <a:endParaRPr lang="en-US" sz="1200" spc="-20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91EB9-7DAB-CE85-E591-D2502DD0CFD7}"/>
              </a:ext>
            </a:extLst>
          </p:cNvPr>
          <p:cNvSpPr txBox="1"/>
          <p:nvPr/>
        </p:nvSpPr>
        <p:spPr>
          <a:xfrm>
            <a:off x="6254885" y="4964003"/>
            <a:ext cx="3743634" cy="61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PUUID</a:t>
            </a: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를 통해서 </a:t>
            </a:r>
            <a:r>
              <a:rPr lang="en-US" altLang="ko-KR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TFT-MATCH</a:t>
            </a: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 데이터 수집</a:t>
            </a:r>
            <a:endParaRPr lang="en-US" altLang="ko-KR" sz="1200" spc="-20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MATCH, MATCH_PLAYER, TRAIT, UNIT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590E0-B4CC-DA3E-06C2-6BFF8833431F}"/>
              </a:ext>
            </a:extLst>
          </p:cNvPr>
          <p:cNvSpPr txBox="1"/>
          <p:nvPr/>
        </p:nvSpPr>
        <p:spPr>
          <a:xfrm>
            <a:off x="7004044" y="3572089"/>
            <a:ext cx="3743634" cy="61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챌린저 리그에 속한 플레이어 데이터 수집</a:t>
            </a:r>
            <a:endParaRPr lang="en-US" altLang="ko-KR" sz="1200" spc="-20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spc="-2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PLAYER, PLAYER_STAT</a:t>
            </a:r>
          </a:p>
        </p:txBody>
      </p:sp>
    </p:spTree>
    <p:extLst>
      <p:ext uri="{BB962C8B-B14F-4D97-AF65-F5344CB8AC3E}">
        <p14:creationId xmlns:p14="http://schemas.microsoft.com/office/powerpoint/2010/main" val="22597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402914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이상치 검출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</a:t>
            </a: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전처리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5AFFD-D817-E097-33DC-E39CAB3A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0" y="1524445"/>
            <a:ext cx="7896933" cy="4428000"/>
          </a:xfrm>
          <a:prstGeom prst="rect">
            <a:avLst/>
          </a:prstGeom>
        </p:spPr>
      </p:pic>
      <p:sp>
        <p:nvSpPr>
          <p:cNvPr id="9" name="Line 283">
            <a:extLst>
              <a:ext uri="{FF2B5EF4-FFF2-40B4-BE49-F238E27FC236}">
                <a16:creationId xmlns:a16="http://schemas.microsoft.com/office/drawing/2014/main" id="{AC038C8A-70E8-3A92-76DC-C3B11CC70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8286" y="2328336"/>
            <a:ext cx="2265527" cy="0"/>
          </a:xfrm>
          <a:prstGeom prst="line">
            <a:avLst/>
          </a:prstGeom>
          <a:noFill/>
          <a:ln w="254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523E3-833E-4E9C-5B9B-D14D7E7FE53B}"/>
              </a:ext>
            </a:extLst>
          </p:cNvPr>
          <p:cNvSpPr txBox="1"/>
          <p:nvPr/>
        </p:nvSpPr>
        <p:spPr>
          <a:xfrm>
            <a:off x="9223180" y="1913228"/>
            <a:ext cx="1875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항복 </a:t>
            </a:r>
            <a:r>
              <a:rPr lang="en-US" altLang="ko-KR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&amp; </a:t>
            </a:r>
            <a:r>
              <a:rPr lang="ko-KR" altLang="en-US" sz="2000" kern="0" dirty="0" err="1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자리비움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4CCA5-375C-4C91-861B-281307B1F650}"/>
              </a:ext>
            </a:extLst>
          </p:cNvPr>
          <p:cNvSpPr txBox="1"/>
          <p:nvPr/>
        </p:nvSpPr>
        <p:spPr>
          <a:xfrm>
            <a:off x="8796358" y="2358333"/>
            <a:ext cx="2729382" cy="94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비정상적인 플레이로 인한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빠른 탈락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  <p:sp>
        <p:nvSpPr>
          <p:cNvPr id="12" name="Line 283">
            <a:extLst>
              <a:ext uri="{FF2B5EF4-FFF2-40B4-BE49-F238E27FC236}">
                <a16:creationId xmlns:a16="http://schemas.microsoft.com/office/drawing/2014/main" id="{A97A5511-B550-EE5D-3BC7-AC4993362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8286" y="4153553"/>
            <a:ext cx="2265527" cy="0"/>
          </a:xfrm>
          <a:prstGeom prst="line">
            <a:avLst/>
          </a:prstGeom>
          <a:noFill/>
          <a:ln w="254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900" dirty="0">
              <a:latin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29E35-47AD-B2CC-832A-0D8D39728448}"/>
              </a:ext>
            </a:extLst>
          </p:cNvPr>
          <p:cNvSpPr txBox="1"/>
          <p:nvPr/>
        </p:nvSpPr>
        <p:spPr>
          <a:xfrm>
            <a:off x="9362068" y="3738445"/>
            <a:ext cx="1597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 err="1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필트오버</a:t>
            </a:r>
            <a:r>
              <a:rPr lang="ko-KR" altLang="en-US" sz="2000" kern="0" dirty="0">
                <a:ln w="9525">
                  <a:noFill/>
                </a:ln>
                <a:solidFill>
                  <a:srgbClr val="005A9E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 조합</a:t>
            </a:r>
            <a:endParaRPr lang="ko-KR" altLang="en-US" sz="2000" dirty="0">
              <a:solidFill>
                <a:srgbClr val="005A9E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745C5-681D-C5F2-EEBB-0035104B7165}"/>
              </a:ext>
            </a:extLst>
          </p:cNvPr>
          <p:cNvSpPr txBox="1"/>
          <p:nvPr/>
        </p:nvSpPr>
        <p:spPr>
          <a:xfrm>
            <a:off x="8796358" y="4183550"/>
            <a:ext cx="2729382" cy="94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정상적인 플레이지만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위험도가 높아 빠른 탈락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4029146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이상치 검출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수집 및 </a:t>
            </a:r>
            <a:r>
              <a:rPr lang="ko-KR" altLang="en-US" sz="3200" kern="0" dirty="0" err="1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전처리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68892-9CC1-78E0-3A62-93E1E5E6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58" y="1405088"/>
            <a:ext cx="8196284" cy="4447933"/>
          </a:xfrm>
          <a:prstGeom prst="rect">
            <a:avLst/>
          </a:prstGeom>
        </p:spPr>
      </p:pic>
      <p:sp>
        <p:nvSpPr>
          <p:cNvPr id="4" name="Rounded Rectangle 319">
            <a:extLst>
              <a:ext uri="{FF2B5EF4-FFF2-40B4-BE49-F238E27FC236}">
                <a16:creationId xmlns:a16="http://schemas.microsoft.com/office/drawing/2014/main" id="{F793A4DC-95D7-AD8D-BE25-1CADC5B2F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788" y="6149059"/>
            <a:ext cx="2224424" cy="2942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이상치 검출 후</a:t>
            </a:r>
            <a:endParaRPr lang="en-US" sz="1400" dirty="0">
              <a:solidFill>
                <a:schemeClr val="bg1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7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분포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ACD538-C2C4-671F-08BA-54A86282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1546335"/>
            <a:ext cx="10564699" cy="3010320"/>
          </a:xfrm>
          <a:prstGeom prst="rect">
            <a:avLst/>
          </a:prstGeom>
        </p:spPr>
      </p:pic>
      <p:sp>
        <p:nvSpPr>
          <p:cNvPr id="6" name="Freeform 135">
            <a:extLst>
              <a:ext uri="{FF2B5EF4-FFF2-40B4-BE49-F238E27FC236}">
                <a16:creationId xmlns:a16="http://schemas.microsoft.com/office/drawing/2014/main" id="{DA683B02-4DCC-BF4C-9297-04DADCD48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0" y="5056640"/>
            <a:ext cx="10564699" cy="1052329"/>
          </a:xfrm>
          <a:prstGeom prst="roundRect">
            <a:avLst>
              <a:gd name="adj" fmla="val 6484"/>
            </a:avLst>
          </a:prstGeom>
          <a:solidFill>
            <a:schemeClr val="bg1">
              <a:lumMod val="85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A1A11-ADB6-E438-E48C-7CC3784C416E}"/>
              </a:ext>
            </a:extLst>
          </p:cNvPr>
          <p:cNvSpPr txBox="1"/>
          <p:nvPr/>
        </p:nvSpPr>
        <p:spPr>
          <a:xfrm>
            <a:off x="1028646" y="5075957"/>
            <a:ext cx="10134706" cy="9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각 서버 별 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TOP 10 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플레이어가 최근 </a:t>
            </a:r>
            <a:r>
              <a:rPr lang="en-US" altLang="ko-KR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20</a:t>
            </a: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경기동안 만난 플레이어</a:t>
            </a:r>
            <a:endParaRPr lang="en-US" altLang="ko-KR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  <a:p>
            <a:pPr algn="ctr">
              <a:lnSpc>
                <a:spcPts val="3600"/>
              </a:lnSpc>
            </a:pPr>
            <a:r>
              <a:rPr lang="ko-KR" altLang="en-US" sz="1600" spc="-20" dirty="0">
                <a:latin typeface="Noto Sans KR Light" panose="020B0200000000000000" pitchFamily="50" charset="-127"/>
                <a:ea typeface="Noto Sans KR Light" panose="020B0200000000000000" pitchFamily="50" charset="-127"/>
                <a:cs typeface="Poppins" panose="00000500000000000000" pitchFamily="2" charset="0"/>
              </a:rPr>
              <a:t>집계가 많이 될수록 해당 서버의 상위랭크가 활발하다는 것을 뜻함</a:t>
            </a:r>
            <a:endParaRPr lang="en-US" sz="1600" spc="-20" dirty="0">
              <a:latin typeface="Noto Sans KR Light" panose="020B0200000000000000" pitchFamily="50" charset="-127"/>
              <a:ea typeface="Noto Sans KR Light" panose="020B0200000000000000" pitchFamily="50" charset="-127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7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94F2873-81E4-DA22-0994-92C436BCA294}"/>
              </a:ext>
            </a:extLst>
          </p:cNvPr>
          <p:cNvSpPr/>
          <p:nvPr/>
        </p:nvSpPr>
        <p:spPr>
          <a:xfrm>
            <a:off x="10652288" y="-37706"/>
            <a:ext cx="1564849" cy="707010"/>
          </a:xfrm>
          <a:custGeom>
            <a:avLst/>
            <a:gdLst>
              <a:gd name="connsiteX0" fmla="*/ 0 w 1564849"/>
              <a:gd name="connsiteY0" fmla="*/ 0 h 707010"/>
              <a:gd name="connsiteX1" fmla="*/ 443060 w 1564849"/>
              <a:gd name="connsiteY1" fmla="*/ 405352 h 707010"/>
              <a:gd name="connsiteX2" fmla="*/ 622169 w 1564849"/>
              <a:gd name="connsiteY2" fmla="*/ 226243 h 707010"/>
              <a:gd name="connsiteX3" fmla="*/ 867266 w 1564849"/>
              <a:gd name="connsiteY3" fmla="*/ 490193 h 707010"/>
              <a:gd name="connsiteX4" fmla="*/ 1112363 w 1564849"/>
              <a:gd name="connsiteY4" fmla="*/ 235670 h 707010"/>
              <a:gd name="connsiteX5" fmla="*/ 1564849 w 1564849"/>
              <a:gd name="connsiteY5" fmla="*/ 707010 h 7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4849" h="707010">
                <a:moveTo>
                  <a:pt x="0" y="0"/>
                </a:moveTo>
                <a:lnTo>
                  <a:pt x="443060" y="405352"/>
                </a:lnTo>
                <a:lnTo>
                  <a:pt x="622169" y="226243"/>
                </a:lnTo>
                <a:lnTo>
                  <a:pt x="867266" y="490193"/>
                </a:lnTo>
                <a:lnTo>
                  <a:pt x="1112363" y="235670"/>
                </a:lnTo>
                <a:lnTo>
                  <a:pt x="1564849" y="707010"/>
                </a:lnTo>
              </a:path>
            </a:pathLst>
          </a:custGeom>
          <a:noFill/>
          <a:ln w="69850"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74086-FAFA-F982-41E9-7673C946EE01}"/>
              </a:ext>
            </a:extLst>
          </p:cNvPr>
          <p:cNvSpPr txBox="1"/>
          <p:nvPr/>
        </p:nvSpPr>
        <p:spPr>
          <a:xfrm>
            <a:off x="2401682" y="426201"/>
            <a:ext cx="3381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플레이어 분포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43B8-3BA5-2E59-0B52-464B77ECD947}"/>
              </a:ext>
            </a:extLst>
          </p:cNvPr>
          <p:cNvSpPr txBox="1"/>
          <p:nvPr/>
        </p:nvSpPr>
        <p:spPr>
          <a:xfrm>
            <a:off x="390714" y="305108"/>
            <a:ext cx="4218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kern="0">
                <a:ln w="9525">
                  <a:noFill/>
                </a:ln>
                <a:solidFill>
                  <a:srgbClr val="0070C0"/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데이터 분석</a:t>
            </a:r>
            <a:endParaRPr lang="ko-KR" altLang="en-US" sz="3200" dirty="0">
              <a:solidFill>
                <a:srgbClr val="0070C0"/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F1F0A8-07CA-502F-2662-37D29F55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60" y="1389546"/>
            <a:ext cx="8111279" cy="48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2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678</TotalTime>
  <Words>734</Words>
  <Application>Microsoft Office PowerPoint</Application>
  <PresentationFormat>와이드스크린</PresentationFormat>
  <Paragraphs>185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Noto Sans KR Medium</vt:lpstr>
      <vt:lpstr>Arial</vt:lpstr>
      <vt:lpstr>배달의민족 한나체 Pro OTF</vt:lpstr>
      <vt:lpstr>Noto Sans KR Light</vt:lpstr>
      <vt:lpstr>맑은 고딕</vt:lpstr>
      <vt:lpstr>Poppins</vt:lpstr>
      <vt:lpstr>배달의민족 한나체 Air OTF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medici</cp:lastModifiedBy>
  <cp:revision>31</cp:revision>
  <dcterms:created xsi:type="dcterms:W3CDTF">2022-10-24T19:14:58Z</dcterms:created>
  <dcterms:modified xsi:type="dcterms:W3CDTF">2023-08-25T06:53:37Z</dcterms:modified>
</cp:coreProperties>
</file>