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16"/>
  </p:notesMasterIdLst>
  <p:handoutMasterIdLst>
    <p:handoutMasterId r:id="rId17"/>
  </p:handoutMasterIdLst>
  <p:sldIdLst>
    <p:sldId id="1725" r:id="rId7"/>
    <p:sldId id="1823" r:id="rId8"/>
    <p:sldId id="1743" r:id="rId9"/>
    <p:sldId id="1853" r:id="rId10"/>
    <p:sldId id="1854" r:id="rId11"/>
    <p:sldId id="1852" r:id="rId12"/>
    <p:sldId id="1786" r:id="rId13"/>
    <p:sldId id="1787" r:id="rId14"/>
    <p:sldId id="1845" r:id="rId15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6B9B8"/>
    <a:srgbClr val="77933C"/>
    <a:srgbClr val="D9D9D9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 autoAdjust="0"/>
    <p:restoredTop sz="95646" autoAdjust="0"/>
  </p:normalViewPr>
  <p:slideViewPr>
    <p:cSldViewPr snapToObjects="1" showGuides="1">
      <p:cViewPr varScale="1">
        <p:scale>
          <a:sx n="122" d="100"/>
          <a:sy n="122" d="100"/>
        </p:scale>
        <p:origin x="1000" y="200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4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51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05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2023. 1. 11.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2023. 1. 11.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2023. 1. 11.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ユーザー本登録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チーム作成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8">
            <a:extLst>
              <a:ext uri="{FF2B5EF4-FFF2-40B4-BE49-F238E27FC236}">
                <a16:creationId xmlns:a16="http://schemas.microsoft.com/office/drawing/2014/main" id="{7F1271C1-CCA7-04C3-082F-8491652305D8}"/>
              </a:ext>
            </a:extLst>
          </p:cNvPr>
          <p:cNvSpPr txBox="1">
            <a:spLocks/>
          </p:cNvSpPr>
          <p:nvPr/>
        </p:nvSpPr>
        <p:spPr>
          <a:xfrm>
            <a:off x="9214644" y="6657975"/>
            <a:ext cx="583009" cy="1428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DE0D32-472C-C048-A45A-52B2387CBF2A}" type="slidenum">
              <a:rPr lang="ja-JP" altLang="en-US" sz="1000" smtClean="0"/>
              <a:pPr/>
              <a:t>1</a:t>
            </a:fld>
            <a:endParaRPr lang="ja-JP" altLang="en-US" sz="100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9734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15687"/>
              </p:ext>
            </p:extLst>
          </p:nvPr>
        </p:nvGraphicFramePr>
        <p:xfrm>
          <a:off x="336550" y="790067"/>
          <a:ext cx="8978788" cy="1267616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expiration_date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users.email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users.is_enabled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詳細は次ページ参照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27645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register/user/{token}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2319273"/>
            <a:ext cx="5849678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1)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ルーティング設定は、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{token}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を含めた形で設定すること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2)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存在チェックは以下のように行うこと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temp_users.token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が存在することを確認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temp_users.token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を用いて、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temp_users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と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users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を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join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し、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　その時に、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users.email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が存在かつ、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users.is_enabled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=0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であることをチェックする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3)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バリデーションを通った場合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・対象ユーザの</a:t>
            </a:r>
            <a:r>
              <a:rPr kumimoji="1"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users.is_enabled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=1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に更新する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・上記処理後、</a:t>
            </a:r>
            <a:r>
              <a:rPr kumimoji="1"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’/login’</a:t>
            </a:r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へリダイレクトする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kumimoji="1"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　・本登録完了メッセージをセッションに一時保存・</a:t>
            </a:r>
            <a:r>
              <a:rPr lang="ja-JP" altLang="en-US" sz="1100" b="0" i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</a:rPr>
              <a:t>セットし表示させること</a:t>
            </a:r>
            <a:endParaRPr kumimoji="1"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592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80383"/>
              </p:ext>
            </p:extLst>
          </p:nvPr>
        </p:nvGraphicFramePr>
        <p:xfrm>
          <a:off x="336550" y="764704"/>
          <a:ext cx="9224962" cy="1837339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8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不正な入力がありました。</a:t>
                      </a:r>
                      <a:endParaRPr lang="en-US" altLang="ja-JP" sz="10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再度、</a:t>
                      </a:r>
                      <a:r>
                        <a:rPr lang="en" altLang="ja-JP" sz="10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URL</a:t>
                      </a: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をご確認ください。</a:t>
                      </a:r>
                      <a:endParaRPr lang="ja-JP" altLang="en-US" sz="1200" b="0" kern="120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の存在チェック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95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トークンの有効期限切れです。</a:t>
                      </a:r>
                      <a:endParaRPr lang="en-US" altLang="ja-JP" sz="10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再度、仮登録フォームより登録してください。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からユーザを取得し、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expiration_date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を現在時刻と比較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すでに本登録済みです。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temp_users.token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からユーザを取得し、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users.email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が存在しているかつ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users.is_enabled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 = 0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であることをチェック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30722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register/user/{token}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981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498971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トークンエラー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notvalid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/token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25" name="四角形">
            <a:extLst>
              <a:ext uri="{FF2B5EF4-FFF2-40B4-BE49-F238E27FC236}">
                <a16:creationId xmlns:a16="http://schemas.microsoft.com/office/drawing/2014/main" id="{44992403-A4C9-A040-E27D-ACE62EDA2E33}"/>
              </a:ext>
            </a:extLst>
          </p:cNvPr>
          <p:cNvSpPr/>
          <p:nvPr/>
        </p:nvSpPr>
        <p:spPr>
          <a:xfrm>
            <a:off x="336550" y="1124744"/>
            <a:ext cx="4824536" cy="20882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B0924E9-178E-1BBC-EAAE-35A484AFBBF3}"/>
              </a:ext>
            </a:extLst>
          </p:cNvPr>
          <p:cNvSpPr txBox="1"/>
          <p:nvPr/>
        </p:nvSpPr>
        <p:spPr>
          <a:xfrm>
            <a:off x="336550" y="737533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画面表示：トークンエラー、有効期限切れ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77B2BB0-DC05-CA97-E055-CCBC2F30BE24}"/>
              </a:ext>
            </a:extLst>
          </p:cNvPr>
          <p:cNvSpPr txBox="1"/>
          <p:nvPr/>
        </p:nvSpPr>
        <p:spPr>
          <a:xfrm>
            <a:off x="2143524" y="204574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D457FE-A18F-9BB8-98DD-77ACE17BCB02}"/>
              </a:ext>
            </a:extLst>
          </p:cNvPr>
          <p:cNvSpPr txBox="1"/>
          <p:nvPr/>
        </p:nvSpPr>
        <p:spPr>
          <a:xfrm>
            <a:off x="5253685" y="1181790"/>
            <a:ext cx="2723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・各メッセージを切り替えて表示させる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65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71925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/login</a:t>
                      </a:r>
                      <a:endParaRPr lang="en" altLang="ja-JP" sz="11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8960" y="1183540"/>
            <a:ext cx="4824536" cy="20882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636992" y="14196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022180" y="139956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636992" y="1919333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2022180" y="191967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1827137" y="258203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1970750" y="165115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1970750" y="2170890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53685" y="1181790"/>
            <a:ext cx="45576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・仮登録後のメール内リンクより、リクエストしユーザの有効化後に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‘/login’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へリダイレクトし、左図イメージが表示される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リダイレクト直後のみ、ログインボタン下に、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「本登録完了メッセージを表示する」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・メールアドレスのみ、確認するボタンを押した後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7628AEB-EBA9-3678-1F4E-37DF51D1659D}"/>
              </a:ext>
            </a:extLst>
          </p:cNvPr>
          <p:cNvSpPr txBox="1"/>
          <p:nvPr/>
        </p:nvSpPr>
        <p:spPr>
          <a:xfrm>
            <a:off x="336550" y="832484"/>
            <a:ext cx="4347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本登録後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リダイレクト後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もしくは、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’/login’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へ遷移してきた場合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81309AA-206A-92D7-8671-02D342E7D7C7}"/>
              </a:ext>
            </a:extLst>
          </p:cNvPr>
          <p:cNvSpPr txBox="1"/>
          <p:nvPr/>
        </p:nvSpPr>
        <p:spPr>
          <a:xfrm>
            <a:off x="1076032" y="3003257"/>
            <a:ext cx="3300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solidFill>
                  <a:srgbClr val="0000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本登録完了されました。こちらからログインしてください。</a:t>
            </a:r>
            <a:endParaRPr kumimoji="1" lang="ja-JP" altLang="en-US" sz="900" dirty="0">
              <a:solidFill>
                <a:srgbClr val="0000C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45039"/>
              </p:ext>
            </p:extLst>
          </p:nvPr>
        </p:nvGraphicFramePr>
        <p:xfrm>
          <a:off x="336550" y="790067"/>
          <a:ext cx="8978788" cy="119877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ログインボタン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02081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/login</a:t>
                      </a:r>
                      <a:endParaRPr lang="en" altLang="ja-JP" sz="11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2195539"/>
            <a:ext cx="6873998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ログイン後、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’/top’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59423"/>
              </p:ext>
            </p:extLst>
          </p:nvPr>
        </p:nvGraphicFramePr>
        <p:xfrm>
          <a:off x="336550" y="764704"/>
          <a:ext cx="9224962" cy="1494765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9599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このユーザは存在しません。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のユーザかをチェック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このユーザは存在しません。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で存在チェック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585631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本登録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/login</a:t>
                      </a:r>
                      <a:endParaRPr lang="en" altLang="ja-JP" sz="11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87332</TotalTime>
  <Words>746</Words>
  <Application>Microsoft Macintosh PowerPoint</Application>
  <PresentationFormat>A4 210 x 297 mm</PresentationFormat>
  <Paragraphs>284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9</vt:i4>
      </vt:variant>
    </vt:vector>
  </HeadingPairs>
  <TitlesOfParts>
    <vt:vector size="21" baseType="lpstr">
      <vt:lpstr>굴림</vt:lpstr>
      <vt:lpstr>맑은 고딕</vt:lpstr>
      <vt:lpstr>メイリオ</vt:lpstr>
      <vt:lpstr>メイリオ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2883</cp:revision>
  <cp:lastPrinted>2019-01-29T07:36:25Z</cp:lastPrinted>
  <dcterms:created xsi:type="dcterms:W3CDTF">2016-04-24T23:26:34Z</dcterms:created>
  <dcterms:modified xsi:type="dcterms:W3CDTF">2023-01-11T06:20:12Z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