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143C-3297-44AD-8AF1-82B67C674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0B621-2FD7-4188-B949-8CE708C9B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0BEC1-3F97-496E-8615-57FC9CFB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86B3-7133-4E97-898E-A945236B6F92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8FC6B-A307-4980-B685-B12D01962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595AB-5FC8-40CD-A226-D0441E64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AF07-2E92-43A9-8DCE-781E5DDB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1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43BE-3432-4B68-9869-41044DA7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A7345-3871-4438-B8F2-CE0C82CF2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E3C1F-4D56-421B-95EA-68727B5B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86B3-7133-4E97-898E-A945236B6F92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895A7-75AB-467B-B707-ED07EC20A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B99C8-6EDA-4593-8851-D77BBAE4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AF07-2E92-43A9-8DCE-781E5DDB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7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A4ED08-F0CD-4747-B308-DF035E338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94EE3-11B2-4EB9-B952-144A18009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54122-DF1E-4188-B886-F83EFA26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86B3-7133-4E97-898E-A945236B6F92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40E5A-399E-4791-82A7-6702605D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7349E-E074-4BD0-9511-65785289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AF07-2E92-43A9-8DCE-781E5DDB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9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2AFA-C05D-44F1-BE35-D23AAB83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E3A3F-4CCA-40AC-8C2D-1CAF9F85C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37817-C55C-4E1C-B8B5-E96D1C4D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86B3-7133-4E97-898E-A945236B6F92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7A775-C0C3-465F-B2D8-125C72D4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C96BE-FBEF-450C-BAB6-AB179929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AF07-2E92-43A9-8DCE-781E5DDB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8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E60-A8D4-4E7C-8510-3EA75E8D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29FB0-3E5B-43EE-83A3-3A9655540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14453-10AA-4E2C-A8C5-6FA8A47D2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86B3-7133-4E97-898E-A945236B6F92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E894A-8F74-4AF4-B2EC-23F4ECC1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D0BB3-6C3A-421B-9D40-D6814CC5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AF07-2E92-43A9-8DCE-781E5DDB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5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7D624-1CA6-4C78-85B6-6E42218E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54FB0-FC47-48B8-8A61-A45D70758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9711A-478D-4C93-A5ED-BE834F676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93EE6-1413-4686-BF8E-80071F64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86B3-7133-4E97-898E-A945236B6F92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067CB-3F15-4C90-AD9A-1C5FF1EE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7AB7F-A228-4660-8EC6-707FFF93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AF07-2E92-43A9-8DCE-781E5DDB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04B5-7DC2-418A-857E-DCC9765B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4D937-1B3B-4D2B-AE42-840D55ED1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495C2-26BA-462F-9453-46383E0DA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EE193-E9B3-4EA7-B5C5-D5229630A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B7CE5-7D63-4703-BD7D-D4063CE33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948F4-55DA-4B85-9A05-A2F68BE3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86B3-7133-4E97-898E-A945236B6F92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15B03-03D9-4658-8940-3EB4AB76C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2BB119-2393-4173-B8E3-4ACE6E28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AF07-2E92-43A9-8DCE-781E5DDB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7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4A08-E90F-470A-BE59-085372D8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19452-C646-44A0-8BA0-8A48A0BF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86B3-7133-4E97-898E-A945236B6F92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FB0B5-E24A-4AE7-B2A9-254ABB33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072B0-6298-4352-8F5D-5211A708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AF07-2E92-43A9-8DCE-781E5DDB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5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EED8A2-F79E-4921-99C7-63C8B7DF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86B3-7133-4E97-898E-A945236B6F92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3910F-82E7-4C79-83F3-DD0AD289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FB465-671D-4041-8FF7-FC3C9F5D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AF07-2E92-43A9-8DCE-781E5DDB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5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7B41C-2933-4ECB-B0A5-B46E49C61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F32C3-AC34-4165-89A7-89A1E84BE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5944-3BA3-42F3-B84A-0D14934B8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605D2-6E44-483C-92A2-568A967A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86B3-7133-4E97-898E-A945236B6F92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0317B-50B4-4144-B03F-1216B82D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A81FA-83EF-4581-9E6F-8B81AC7A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AF07-2E92-43A9-8DCE-781E5DDB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4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87F7-8B81-4AF5-9A63-3CB4C0F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548FC2-B6EA-4482-ABE4-36121EA20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F9D40-A73F-4224-BFFD-1279D70C4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AD0A2-7EA3-46D8-9941-D320CDDD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86B3-7133-4E97-898E-A945236B6F92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7E1F4-EF22-4613-A605-C17EF4A8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97892-589C-45DF-BB69-B542890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AF07-2E92-43A9-8DCE-781E5DDB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2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E82CC-CCBE-461A-93E9-DDD70CA6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014C4-0799-4D6C-BDE0-DD9857D9B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7D019-34C3-4C02-94A9-E04622B95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386B3-7133-4E97-898E-A945236B6F92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FA3E6-05CA-4E5C-AC89-259A2982B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A4CD7-AF3C-4184-A53E-77602958D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CAF07-2E92-43A9-8DCE-781E5DDB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7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0F52-69FC-4094-B689-7D86C3661C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45A16-ED30-47A0-BD5B-E5C026F376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etail of city buildings in black&amp;white">
            <a:extLst>
              <a:ext uri="{FF2B5EF4-FFF2-40B4-BE49-F238E27FC236}">
                <a16:creationId xmlns:a16="http://schemas.microsoft.com/office/drawing/2014/main" id="{EF927A85-7B63-4E76-88F3-324CA3ADDA2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8" b="53555"/>
          <a:stretch/>
        </p:blipFill>
        <p:spPr>
          <a:xfrm>
            <a:off x="0" y="-171450"/>
            <a:ext cx="12839702" cy="7219950"/>
          </a:xfrm>
          <a:prstGeom prst="rect">
            <a:avLst/>
          </a:prstGeom>
        </p:spPr>
      </p:pic>
      <p:sp>
        <p:nvSpPr>
          <p:cNvPr id="5" name="Rectangle 4" descr="colored rectangle">
            <a:extLst>
              <a:ext uri="{FF2B5EF4-FFF2-40B4-BE49-F238E27FC236}">
                <a16:creationId xmlns:a16="http://schemas.microsoft.com/office/drawing/2014/main" id="{1CCD5BB3-6176-4A7E-A31B-1B32B497F2F1}"/>
              </a:ext>
            </a:extLst>
          </p:cNvPr>
          <p:cNvSpPr/>
          <p:nvPr/>
        </p:nvSpPr>
        <p:spPr>
          <a:xfrm>
            <a:off x="0" y="-171449"/>
            <a:ext cx="9277350" cy="3427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0" b="1" u="sng" cap="all" dirty="0"/>
              <a:t>Coursera capstone</a:t>
            </a:r>
          </a:p>
          <a:p>
            <a:r>
              <a:rPr lang="en-US" sz="4400" b="1" dirty="0"/>
              <a:t>Battle of the Neighborhoods</a:t>
            </a:r>
          </a:p>
        </p:txBody>
      </p:sp>
    </p:spTree>
    <p:extLst>
      <p:ext uri="{BB962C8B-B14F-4D97-AF65-F5344CB8AC3E}">
        <p14:creationId xmlns:p14="http://schemas.microsoft.com/office/powerpoint/2010/main" val="106887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CF30-A070-4099-869A-B6826B986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Dubai is a renowned city for the wealthy. It is a popular destination for travelers on business as well as leisure. The city with its central location and warm climate on top of its capital flow presents a great opportunity for restaurants and hotel businesses.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this exercise, we will explore </a:t>
            </a:r>
            <a:r>
              <a:rPr lang="en-US" dirty="0" err="1"/>
              <a:t>FourSquare</a:t>
            </a:r>
            <a:r>
              <a:rPr lang="en-US" dirty="0"/>
              <a:t> API data to determine where a new hotel/restaurant business would succeed in Dubai. Our business will need to be based in close proximity to near high-rent areas that offer a demographic of individuals most likely to have disposable income to spend on eating out or travelling to venues geared towards commercially active areas.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venue will also need to be in a neighborhood that is commercially active but not flooding with competition.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exercise will explore venue data from </a:t>
            </a:r>
            <a:r>
              <a:rPr lang="en-US" dirty="0" err="1"/>
              <a:t>FourSquare</a:t>
            </a:r>
            <a:r>
              <a:rPr lang="en-US" dirty="0"/>
              <a:t> API and Dubai's average rent and proximity to the top high-rent areas, by neighborhood.</a:t>
            </a:r>
          </a:p>
        </p:txBody>
      </p:sp>
      <p:sp>
        <p:nvSpPr>
          <p:cNvPr id="4" name="Rectangle 3" descr="colored rectangle">
            <a:extLst>
              <a:ext uri="{FF2B5EF4-FFF2-40B4-BE49-F238E27FC236}">
                <a16:creationId xmlns:a16="http://schemas.microsoft.com/office/drawing/2014/main" id="{80174B7E-3541-4B86-9512-93B821CC2904}"/>
              </a:ext>
            </a:extLst>
          </p:cNvPr>
          <p:cNvSpPr/>
          <p:nvPr/>
        </p:nvSpPr>
        <p:spPr>
          <a:xfrm>
            <a:off x="0" y="-1"/>
            <a:ext cx="12192000" cy="15621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0" b="1" u="sng" cap="all" dirty="0"/>
              <a:t>Coursera capstone</a:t>
            </a:r>
          </a:p>
          <a:p>
            <a:r>
              <a:rPr lang="en-US" sz="4400" b="1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1592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CF30-A070-4099-869A-B6826B986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utilize two sets of data from different sources: The </a:t>
            </a:r>
            <a:r>
              <a:rPr lang="en-US" dirty="0" err="1"/>
              <a:t>FourSquare</a:t>
            </a:r>
            <a:r>
              <a:rPr lang="en-US" dirty="0"/>
              <a:t> API to explore most common venues clustered by neighborhoods, and a csv file named “Dubai_neighborhoods.csv” that contains average rent, latitude / longitude data, and distance from major airports by neighborhood.</a:t>
            </a:r>
          </a:p>
          <a:p>
            <a:r>
              <a:rPr lang="en-US" dirty="0"/>
              <a:t>Data used</a:t>
            </a:r>
          </a:p>
          <a:p>
            <a:pPr lvl="1"/>
            <a:r>
              <a:rPr lang="en-US" dirty="0" err="1"/>
              <a:t>FourSquare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Dubai_neighborhood.csv</a:t>
            </a:r>
          </a:p>
        </p:txBody>
      </p:sp>
      <p:sp>
        <p:nvSpPr>
          <p:cNvPr id="4" name="Rectangle 3" descr="colored rectangle">
            <a:extLst>
              <a:ext uri="{FF2B5EF4-FFF2-40B4-BE49-F238E27FC236}">
                <a16:creationId xmlns:a16="http://schemas.microsoft.com/office/drawing/2014/main" id="{80174B7E-3541-4B86-9512-93B821CC2904}"/>
              </a:ext>
            </a:extLst>
          </p:cNvPr>
          <p:cNvSpPr/>
          <p:nvPr/>
        </p:nvSpPr>
        <p:spPr>
          <a:xfrm>
            <a:off x="0" y="-1"/>
            <a:ext cx="12192000" cy="15621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0" b="1" u="sng" cap="all" dirty="0"/>
              <a:t>Coursera capstone</a:t>
            </a:r>
          </a:p>
          <a:p>
            <a:r>
              <a:rPr lang="en-US" sz="4400" b="1" dirty="0"/>
              <a:t>Data Overview</a:t>
            </a:r>
          </a:p>
        </p:txBody>
      </p:sp>
    </p:spTree>
    <p:extLst>
      <p:ext uri="{BB962C8B-B14F-4D97-AF65-F5344CB8AC3E}">
        <p14:creationId xmlns:p14="http://schemas.microsoft.com/office/powerpoint/2010/main" val="6406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CF30-A070-4099-869A-B6826B986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Using the </a:t>
            </a:r>
            <a:r>
              <a:rPr lang="en-US" dirty="0" err="1"/>
              <a:t>FourSquare</a:t>
            </a:r>
            <a:r>
              <a:rPr lang="en-US" dirty="0"/>
              <a:t> API, we will gather data on most common venues to determine market share viability and competition in our areas of interest, to be discussed in the next section. </a:t>
            </a:r>
          </a:p>
        </p:txBody>
      </p:sp>
      <p:sp>
        <p:nvSpPr>
          <p:cNvPr id="4" name="Rectangle 3" descr="colored rectangle">
            <a:extLst>
              <a:ext uri="{FF2B5EF4-FFF2-40B4-BE49-F238E27FC236}">
                <a16:creationId xmlns:a16="http://schemas.microsoft.com/office/drawing/2014/main" id="{80174B7E-3541-4B86-9512-93B821CC2904}"/>
              </a:ext>
            </a:extLst>
          </p:cNvPr>
          <p:cNvSpPr/>
          <p:nvPr/>
        </p:nvSpPr>
        <p:spPr>
          <a:xfrm>
            <a:off x="0" y="-1"/>
            <a:ext cx="12192000" cy="15621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0" b="1" u="sng" cap="all" dirty="0"/>
              <a:t>Coursera capstone</a:t>
            </a:r>
          </a:p>
          <a:p>
            <a:r>
              <a:rPr lang="en-US" sz="4400" b="1" dirty="0"/>
              <a:t>Data Overview – </a:t>
            </a:r>
            <a:r>
              <a:rPr lang="en-US" sz="4400" b="1" dirty="0" err="1"/>
              <a:t>FourSquare</a:t>
            </a:r>
            <a:r>
              <a:rPr lang="en-US" sz="4400" b="1" dirty="0"/>
              <a:t>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F679F2-4309-43B9-9045-235CD06B45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1390" y="1782446"/>
            <a:ext cx="5374560" cy="475520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Text Box 16">
            <a:extLst>
              <a:ext uri="{FF2B5EF4-FFF2-40B4-BE49-F238E27FC236}">
                <a16:creationId xmlns:a16="http://schemas.microsoft.com/office/drawing/2014/main" id="{EC545E6E-E732-489A-AADB-00109AC6B12F}"/>
              </a:ext>
            </a:extLst>
          </p:cNvPr>
          <p:cNvSpPr txBox="1"/>
          <p:nvPr/>
        </p:nvSpPr>
        <p:spPr>
          <a:xfrm>
            <a:off x="2113732" y="2768059"/>
            <a:ext cx="796290" cy="276225"/>
          </a:xfrm>
          <a:prstGeom prst="rect">
            <a:avLst/>
          </a:prstGeom>
          <a:solidFill>
            <a:srgbClr val="333333">
              <a:alpha val="43137"/>
            </a:srgb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FFFFFF"/>
                </a:solidFill>
                <a:effectLst/>
                <a:latin typeface="Microsoft Sans Serif" panose="020B0604020202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Jumeirah</a:t>
            </a:r>
            <a:endParaRPr lang="en-US" sz="1400">
              <a:solidFill>
                <a:srgbClr val="FFFFFF"/>
              </a:solidFill>
              <a:effectLst/>
              <a:latin typeface="Microsoft Sans Serif" panose="020B0604020202020204" pitchFamily="34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1292120B-7247-4274-8174-716D3C945327}"/>
              </a:ext>
            </a:extLst>
          </p:cNvPr>
          <p:cNvSpPr txBox="1"/>
          <p:nvPr/>
        </p:nvSpPr>
        <p:spPr>
          <a:xfrm>
            <a:off x="3507522" y="2491834"/>
            <a:ext cx="648335" cy="276225"/>
          </a:xfrm>
          <a:prstGeom prst="rect">
            <a:avLst/>
          </a:prstGeom>
          <a:solidFill>
            <a:srgbClr val="333333">
              <a:alpha val="43137"/>
            </a:srgb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FFFFFF"/>
                </a:solidFill>
                <a:effectLst/>
                <a:latin typeface="Microsoft Sans Serif" panose="020B0604020202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Zabeel</a:t>
            </a:r>
            <a:endParaRPr lang="en-US" sz="1400">
              <a:solidFill>
                <a:srgbClr val="FFFFFF"/>
              </a:solidFill>
              <a:effectLst/>
              <a:latin typeface="Microsoft Sans Serif" panose="020B0604020202020204" pitchFamily="34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F05C52FD-9F0B-46B3-AAC6-93F032588396}"/>
              </a:ext>
            </a:extLst>
          </p:cNvPr>
          <p:cNvSpPr txBox="1"/>
          <p:nvPr/>
        </p:nvSpPr>
        <p:spPr>
          <a:xfrm>
            <a:off x="776288" y="3730410"/>
            <a:ext cx="1169035" cy="276225"/>
          </a:xfrm>
          <a:prstGeom prst="rect">
            <a:avLst/>
          </a:prstGeom>
          <a:solidFill>
            <a:srgbClr val="333333">
              <a:alpha val="43137"/>
            </a:srgb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FFFFFF"/>
                </a:solidFill>
                <a:effectLst/>
                <a:latin typeface="Microsoft Sans Serif" panose="020B0604020202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Palm Jumeirah</a:t>
            </a:r>
            <a:endParaRPr lang="en-US" sz="1400">
              <a:solidFill>
                <a:srgbClr val="FFFFFF"/>
              </a:solidFill>
              <a:effectLst/>
              <a:latin typeface="Microsoft Sans Serif" panose="020B0604020202020204" pitchFamily="34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Text Box 19">
            <a:extLst>
              <a:ext uri="{FF2B5EF4-FFF2-40B4-BE49-F238E27FC236}">
                <a16:creationId xmlns:a16="http://schemas.microsoft.com/office/drawing/2014/main" id="{8262BBFE-255F-434B-A05A-B058F1FB7F37}"/>
              </a:ext>
            </a:extLst>
          </p:cNvPr>
          <p:cNvSpPr txBox="1"/>
          <p:nvPr/>
        </p:nvSpPr>
        <p:spPr>
          <a:xfrm>
            <a:off x="2928182" y="2629946"/>
            <a:ext cx="561179" cy="276225"/>
          </a:xfrm>
          <a:prstGeom prst="rect">
            <a:avLst/>
          </a:prstGeom>
          <a:solidFill>
            <a:srgbClr val="333333">
              <a:alpha val="43137"/>
            </a:srgb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FFFFFF"/>
                </a:solidFill>
                <a:effectLst/>
                <a:latin typeface="Microsoft Sans Serif" panose="020B060402020202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DIFC</a:t>
            </a:r>
            <a:endParaRPr lang="en-US" sz="1400">
              <a:solidFill>
                <a:srgbClr val="FFFFFF"/>
              </a:solidFill>
              <a:effectLst/>
              <a:latin typeface="Microsoft Sans Serif" panose="020B0604020202020204" pitchFamily="34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39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CF30-A070-4099-869A-B6826B986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From the .csv file, we can determine that, using the z-score, the most reasonable rent areas and proximity to the top three high-rent areas are from Al </a:t>
            </a:r>
            <a:r>
              <a:rPr lang="en-US" dirty="0" err="1"/>
              <a:t>Sufauh</a:t>
            </a:r>
            <a:r>
              <a:rPr lang="en-US" dirty="0"/>
              <a:t> to Dubai Marina, which have z-scores closest to 0. We will explore these areas and determine best locations</a:t>
            </a:r>
          </a:p>
        </p:txBody>
      </p:sp>
      <p:sp>
        <p:nvSpPr>
          <p:cNvPr id="4" name="Rectangle 3" descr="colored rectangle">
            <a:extLst>
              <a:ext uri="{FF2B5EF4-FFF2-40B4-BE49-F238E27FC236}">
                <a16:creationId xmlns:a16="http://schemas.microsoft.com/office/drawing/2014/main" id="{80174B7E-3541-4B86-9512-93B821CC2904}"/>
              </a:ext>
            </a:extLst>
          </p:cNvPr>
          <p:cNvSpPr/>
          <p:nvPr/>
        </p:nvSpPr>
        <p:spPr>
          <a:xfrm>
            <a:off x="0" y="-1"/>
            <a:ext cx="12192000" cy="15621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0" b="1" u="sng" cap="all" dirty="0"/>
              <a:t>Coursera capstone</a:t>
            </a:r>
          </a:p>
          <a:p>
            <a:r>
              <a:rPr lang="en-US" sz="4400" b="1" dirty="0"/>
              <a:t>Data Overview – Dubai_neighborhood.csv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BA2E8B-42E5-45CE-9D49-9FF6015410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1420" y="2031309"/>
            <a:ext cx="5760803" cy="2934973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D353F69-635B-4A4A-BDF2-BCFCC9A07058}"/>
              </a:ext>
            </a:extLst>
          </p:cNvPr>
          <p:cNvSpPr/>
          <p:nvPr/>
        </p:nvSpPr>
        <p:spPr>
          <a:xfrm>
            <a:off x="201420" y="4376057"/>
            <a:ext cx="5759330" cy="350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5E361-94EF-4F0F-A21F-57C042F62BC7}"/>
              </a:ext>
            </a:extLst>
          </p:cNvPr>
          <p:cNvSpPr/>
          <p:nvPr/>
        </p:nvSpPr>
        <p:spPr>
          <a:xfrm>
            <a:off x="201419" y="3238772"/>
            <a:ext cx="5760803" cy="6267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1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CF30-A070-4099-869A-B6826B986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After reviewing our preliminary findings, we can determine that </a:t>
            </a:r>
            <a:r>
              <a:rPr lang="en-US" b="1" dirty="0"/>
              <a:t>Al </a:t>
            </a:r>
            <a:r>
              <a:rPr lang="en-US" b="1" dirty="0" err="1"/>
              <a:t>Sufouh</a:t>
            </a:r>
            <a:r>
              <a:rPr lang="en-US" b="1" dirty="0"/>
              <a:t>, DIFC, Business Bay, Jumeirah Lake Towers, </a:t>
            </a:r>
            <a:r>
              <a:rPr lang="en-US" dirty="0"/>
              <a:t>and</a:t>
            </a:r>
            <a:r>
              <a:rPr lang="en-US" b="1" dirty="0"/>
              <a:t> Barsha Heights</a:t>
            </a:r>
            <a:r>
              <a:rPr lang="en-US" dirty="0"/>
              <a:t> best fit our targeted neighborhood, and we will focus on these neighborhoods.</a:t>
            </a:r>
          </a:p>
          <a:p>
            <a:r>
              <a:rPr lang="en-US" dirty="0"/>
              <a:t>To start, a master </a:t>
            </a:r>
            <a:r>
              <a:rPr lang="en-US" dirty="0" err="1"/>
              <a:t>dataframe</a:t>
            </a:r>
            <a:r>
              <a:rPr lang="en-US" dirty="0"/>
              <a:t> was created in Pandas for analysis and visualization. As our business will be a hotel / restaurant, I focused on the count of venues for ‘hotels’ and ‘restaurants’ in these neighborhoods. </a:t>
            </a:r>
          </a:p>
          <a:p>
            <a:r>
              <a:rPr lang="en-US" dirty="0"/>
              <a:t>We want to find a neighborhood that is </a:t>
            </a:r>
            <a:r>
              <a:rPr lang="en-US" b="1" dirty="0"/>
              <a:t>commercially active </a:t>
            </a:r>
            <a:r>
              <a:rPr lang="en-US" dirty="0"/>
              <a:t>but </a:t>
            </a:r>
            <a:r>
              <a:rPr lang="en-US" b="1" dirty="0"/>
              <a:t>not flooding with competition</a:t>
            </a:r>
            <a:r>
              <a:rPr lang="en-US" dirty="0"/>
              <a:t>. With the business being a hotel / restaurant, I focused on competitive market for hotels since that’s what our business will likely show up as a venue category. </a:t>
            </a:r>
          </a:p>
        </p:txBody>
      </p:sp>
      <p:sp>
        <p:nvSpPr>
          <p:cNvPr id="4" name="Rectangle 3" descr="colored rectangle">
            <a:extLst>
              <a:ext uri="{FF2B5EF4-FFF2-40B4-BE49-F238E27FC236}">
                <a16:creationId xmlns:a16="http://schemas.microsoft.com/office/drawing/2014/main" id="{80174B7E-3541-4B86-9512-93B821CC2904}"/>
              </a:ext>
            </a:extLst>
          </p:cNvPr>
          <p:cNvSpPr/>
          <p:nvPr/>
        </p:nvSpPr>
        <p:spPr>
          <a:xfrm>
            <a:off x="0" y="-1"/>
            <a:ext cx="12192000" cy="15621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0" b="1" u="sng" cap="all" dirty="0"/>
              <a:t>Coursera capstone</a:t>
            </a:r>
          </a:p>
          <a:p>
            <a:r>
              <a:rPr lang="en-US" sz="4400" b="1" dirty="0"/>
              <a:t>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45946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CF30-A070-4099-869A-B6826B986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7028" y="1825625"/>
            <a:ext cx="4516772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As the table on the left shows, DIFC and Barsha Heights seem to be the most commercially active and will be our two final candidates. </a:t>
            </a:r>
          </a:p>
          <a:p>
            <a:r>
              <a:rPr lang="en-US" dirty="0"/>
              <a:t>The right table shows competitive analysis of Hotels and Restaurants in the neighborhoods</a:t>
            </a:r>
          </a:p>
          <a:p>
            <a:r>
              <a:rPr lang="en-US" b="1" dirty="0"/>
              <a:t>It seems that DIFC has both the highest number of venues in our category yet has the lower hotel-to-restaurant ratio, making it both a commercially active area yet less competitive. </a:t>
            </a:r>
          </a:p>
          <a:p>
            <a:endParaRPr lang="en-US" dirty="0"/>
          </a:p>
        </p:txBody>
      </p:sp>
      <p:sp>
        <p:nvSpPr>
          <p:cNvPr id="4" name="Rectangle 3" descr="colored rectangle">
            <a:extLst>
              <a:ext uri="{FF2B5EF4-FFF2-40B4-BE49-F238E27FC236}">
                <a16:creationId xmlns:a16="http://schemas.microsoft.com/office/drawing/2014/main" id="{80174B7E-3541-4B86-9512-93B821CC2904}"/>
              </a:ext>
            </a:extLst>
          </p:cNvPr>
          <p:cNvSpPr/>
          <p:nvPr/>
        </p:nvSpPr>
        <p:spPr>
          <a:xfrm>
            <a:off x="0" y="-1"/>
            <a:ext cx="12192000" cy="15621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0" b="1" u="sng" cap="all" dirty="0"/>
              <a:t>Coursera capstone</a:t>
            </a:r>
          </a:p>
          <a:p>
            <a:r>
              <a:rPr lang="en-US" sz="4400" b="1" dirty="0"/>
              <a:t>EXPLORATORY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59EE8-9C4E-45E0-A85D-56D833BA60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1844" y="2214086"/>
            <a:ext cx="2441022" cy="2483403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A5DBA8-E784-493E-9FEB-47A942ADCC6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22438" y="2214086"/>
            <a:ext cx="3627755" cy="357441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2700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CF30-A070-4099-869A-B6826B986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DIFC, also known as Dubai International Finance Center, will be our final candidate to open a hotel / restaurant business as it is:</a:t>
            </a:r>
          </a:p>
          <a:p>
            <a:pPr lvl="0"/>
            <a:r>
              <a:rPr lang="en-US" dirty="0"/>
              <a:t>Close to two of our 3 highest rent areas, attracting people with disposable income</a:t>
            </a:r>
          </a:p>
          <a:p>
            <a:pPr lvl="0"/>
            <a:r>
              <a:rPr lang="en-US" dirty="0"/>
              <a:t>Commercially active with 79 hotel and restaurants combined in the area</a:t>
            </a:r>
          </a:p>
          <a:p>
            <a:pPr lvl="0"/>
            <a:r>
              <a:rPr lang="en-US" dirty="0"/>
              <a:t>Less competitive in the hotel market</a:t>
            </a:r>
          </a:p>
        </p:txBody>
      </p:sp>
      <p:sp>
        <p:nvSpPr>
          <p:cNvPr id="4" name="Rectangle 3" descr="colored rectangle">
            <a:extLst>
              <a:ext uri="{FF2B5EF4-FFF2-40B4-BE49-F238E27FC236}">
                <a16:creationId xmlns:a16="http://schemas.microsoft.com/office/drawing/2014/main" id="{80174B7E-3541-4B86-9512-93B821CC2904}"/>
              </a:ext>
            </a:extLst>
          </p:cNvPr>
          <p:cNvSpPr/>
          <p:nvPr/>
        </p:nvSpPr>
        <p:spPr>
          <a:xfrm>
            <a:off x="0" y="-1"/>
            <a:ext cx="12192000" cy="15621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0" b="1" u="sng" cap="all" dirty="0"/>
              <a:t>Coursera capstone</a:t>
            </a:r>
          </a:p>
          <a:p>
            <a:r>
              <a:rPr lang="en-US" sz="44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9953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611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Microsoft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 Chun</dc:creator>
  <cp:lastModifiedBy>Ha Chun</cp:lastModifiedBy>
  <cp:revision>2</cp:revision>
  <dcterms:created xsi:type="dcterms:W3CDTF">2019-03-05T05:17:54Z</dcterms:created>
  <dcterms:modified xsi:type="dcterms:W3CDTF">2019-03-05T05:27:15Z</dcterms:modified>
</cp:coreProperties>
</file>