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1755" r:id="rId2"/>
    <p:sldId id="1756" r:id="rId3"/>
    <p:sldId id="1758" r:id="rId4"/>
    <p:sldId id="1759" r:id="rId5"/>
    <p:sldId id="1757" r:id="rId6"/>
    <p:sldId id="1760" r:id="rId7"/>
    <p:sldId id="1761" r:id="rId8"/>
    <p:sldId id="1763" r:id="rId9"/>
    <p:sldId id="1765" r:id="rId10"/>
    <p:sldId id="1762" r:id="rId11"/>
    <p:sldId id="1764" r:id="rId12"/>
    <p:sldId id="1766" r:id="rId13"/>
    <p:sldId id="1767" r:id="rId14"/>
    <p:sldId id="1768" r:id="rId15"/>
    <p:sldId id="1771" r:id="rId16"/>
    <p:sldId id="1769" r:id="rId17"/>
    <p:sldId id="1770" r:id="rId18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20"/>
      <p:bold r:id="rId21"/>
    </p:embeddedFont>
    <p:embeddedFont>
      <p:font typeface="Poppins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27C3D0-A6F7-4DF9-B894-BE6EE3BBDC2D}">
  <a:tblStyle styleId="{9227C3D0-A6F7-4DF9-B894-BE6EE3BBDC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37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4844200" y="2399175"/>
            <a:ext cx="3252000" cy="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844200" y="1768725"/>
            <a:ext cx="3252000" cy="69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430775" y="4661875"/>
            <a:ext cx="5487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buNone/>
              <a:defRPr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 rot="10800000">
            <a:off x="7532875" y="4815475"/>
            <a:ext cx="8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35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30775" y="4661875"/>
            <a:ext cx="54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000" b="1"/>
            </a:lvl1pPr>
            <a:lvl2pPr lvl="1" algn="r" rtl="0">
              <a:buNone/>
              <a:defRPr sz="1000" b="1"/>
            </a:lvl2pPr>
            <a:lvl3pPr lvl="2" algn="r" rtl="0">
              <a:buNone/>
              <a:defRPr sz="1000" b="1"/>
            </a:lvl3pPr>
            <a:lvl4pPr lvl="3" algn="r" rtl="0">
              <a:buNone/>
              <a:defRPr sz="1000" b="1"/>
            </a:lvl4pPr>
            <a:lvl5pPr lvl="4" algn="r" rtl="0">
              <a:buNone/>
              <a:defRPr sz="1000" b="1"/>
            </a:lvl5pPr>
            <a:lvl6pPr lvl="5" algn="r" rtl="0">
              <a:buNone/>
              <a:defRPr sz="1000" b="1"/>
            </a:lvl6pPr>
            <a:lvl7pPr lvl="6" algn="r" rtl="0">
              <a:buNone/>
              <a:defRPr sz="1000" b="1"/>
            </a:lvl7pPr>
            <a:lvl8pPr lvl="7" algn="r" rtl="0">
              <a:buNone/>
              <a:defRPr sz="1000" b="1"/>
            </a:lvl8pPr>
            <a:lvl9pPr lvl="8" algn="r" rtl="0">
              <a:buNone/>
              <a:defRPr sz="1000"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pic>
        <p:nvPicPr>
          <p:cNvPr id="5" name="Google Shape;254;p35"/>
          <p:cNvPicPr preferRelativeResize="0"/>
          <p:nvPr/>
        </p:nvPicPr>
        <p:blipFill rotWithShape="1">
          <a:blip r:embed="rId2">
            <a:alphaModFix/>
          </a:blip>
          <a:srcRect l="-795" r="9354" b="28428"/>
          <a:stretch/>
        </p:blipFill>
        <p:spPr>
          <a:xfrm>
            <a:off x="5657575" y="575825"/>
            <a:ext cx="3486424" cy="3991849"/>
          </a:xfrm>
          <a:prstGeom prst="rect">
            <a:avLst/>
          </a:prstGeom>
          <a:noFill/>
          <a:ln>
            <a:noFill/>
          </a:ln>
          <a:effectLst>
            <a:outerShdw blurRad="371475" algn="bl" rotWithShape="0">
              <a:schemeClr val="lt1">
                <a:alpha val="52000"/>
              </a:scheme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4387" y="551190"/>
            <a:ext cx="5172891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 smtClean="0">
                <a:cs typeface="B Nazanin" panose="00000400000000000000" pitchFamily="2" charset="-78"/>
              </a:rPr>
              <a:t>به نام خداوند رنگین‌کمان</a:t>
            </a:r>
          </a:p>
          <a:p>
            <a:pPr algn="ctr">
              <a:lnSpc>
                <a:spcPct val="150000"/>
              </a:lnSpc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fa-IR" sz="1800" b="1" dirty="0" smtClean="0">
                <a:cs typeface="B Nazanin" panose="00000400000000000000" pitchFamily="2" charset="-78"/>
              </a:rPr>
              <a:t>پروژه‌ی پایانی درس مبانی سیستم‌های هوشمند</a:t>
            </a:r>
            <a:endParaRPr lang="en-US" sz="1800" b="1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en-US" sz="1800" b="1" dirty="0" smtClean="0">
              <a:cs typeface="B Nazanin" panose="000004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Nazanin" panose="00000400000000000000" pitchFamily="2" charset="-78"/>
              </a:rPr>
              <a:t>عنوان پروژه: تشخیص بیماری قلبی با استفاده از شبکه عصبی چندلایه</a:t>
            </a:r>
            <a:endParaRPr lang="en-US" sz="1600" b="1" dirty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fa-IR" dirty="0">
                <a:cs typeface="B Nazanin" panose="00000400000000000000" pitchFamily="2" charset="-78"/>
              </a:rPr>
              <a:t>مقایسه با شبکه هاپفیلد و مدل فازی</a:t>
            </a:r>
            <a:endParaRPr lang="fa-IR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fa-IR" sz="1800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fa-IR" sz="1600" dirty="0" smtClean="0">
                <a:cs typeface="B Nazanin" panose="00000400000000000000" pitchFamily="2" charset="-78"/>
              </a:rPr>
              <a:t>استاد درس: </a:t>
            </a:r>
            <a:r>
              <a:rPr lang="fa-IR" sz="1600" dirty="0">
                <a:cs typeface="B Nazanin" panose="00000400000000000000" pitchFamily="2" charset="-78"/>
              </a:rPr>
              <a:t>استاد : آقای دکتر مهدی </a:t>
            </a:r>
            <a:r>
              <a:rPr lang="fa-IR" sz="1600" dirty="0" smtClean="0">
                <a:cs typeface="B Nazanin" panose="00000400000000000000" pitchFamily="2" charset="-78"/>
              </a:rPr>
              <a:t>علیاری</a:t>
            </a:r>
            <a:endParaRPr lang="en-US" sz="1600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endParaRPr lang="fa-IR" sz="1600" dirty="0" smtClean="0">
              <a:cs typeface="B Nazanin" panose="000004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fa-IR" sz="1600" dirty="0" smtClean="0">
                <a:cs typeface="B Nazanin" panose="00000400000000000000" pitchFamily="2" charset="-78"/>
              </a:rPr>
              <a:t>ارائه دهنده: </a:t>
            </a:r>
            <a:r>
              <a:rPr lang="fa-IR" sz="1600" dirty="0">
                <a:cs typeface="B Nazanin" panose="00000400000000000000" pitchFamily="2" charset="-78"/>
              </a:rPr>
              <a:t>محدثه </a:t>
            </a:r>
            <a:r>
              <a:rPr lang="fa-IR" sz="1600" dirty="0" smtClean="0">
                <a:cs typeface="B Nazanin" panose="00000400000000000000" pitchFamily="2" charset="-78"/>
              </a:rPr>
              <a:t>فیضی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696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7468" y="104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:\Users\MOHI\AppData\Local\Microsoft\Windows\INetCache\Content.MSO\4D96CF7E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" y="558868"/>
            <a:ext cx="8098971" cy="38912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60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7468" y="104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4217" y="1046548"/>
            <a:ext cx="7063530" cy="27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r>
              <a:rPr lang="fa-IR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مدلسازی با شبکه 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Hopfield</a:t>
            </a:r>
            <a:r>
              <a:rPr lang="fa-IR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هر 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نورون به تمام نورون‌های دیگر متصل است (به جز خودش)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قانون یادگیری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Hebbian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اگر دو نورون به‌طور همزمان فعال شوند، وزن بین آن‌ها افزایش می‌یابد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r>
              <a:rPr lang="fa-IR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شبکه هاپفیلد فقط با 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-1 </a:t>
            </a:r>
            <a:r>
              <a:rPr lang="fa-IR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 1 کار می‌کند. پس داده‌ها به این مقادیر تبدیل می‌شوند. اگر مقدار خروجی پیش‌بینی شده بزرگتر از صفر باشد کلاس 1 یعنی بیمار  و در غیر اینصورت کلاس 0 یعنی سالم است.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r>
              <a:rPr lang="fa-IR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مدل بسیار سریع و ساده است ولی تعداد الگوهای قابل ذخیره محدود است و در شبکه‌های بزرگ دچار همپوشانی الگوها و خطا می‌شود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497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223554" y="1195956"/>
            <a:ext cx="4572000" cy="14557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Hopfield Accuracy: 50.24%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Hopfield Recall: 100%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Hopfield Precision: 50.24%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Hopfield MSE: 49.76%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58835" y="3066938"/>
            <a:ext cx="6444344" cy="65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 rtl="1">
              <a:lnSpc>
                <a:spcPct val="115000"/>
              </a:lnSpc>
              <a:spcAft>
                <a:spcPts val="60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Accuracy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نزدیک 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50% یعنی مدل تقریباً تصادفی عمل می‌کند و نیاز به بهبود دارد ولی هرچه سعی بر بهبود مدل شد، بالاترین درصدها همین‌ها بودند. شبکه هاپفیلد برای این داده مناسب نیست.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213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50" smtClean="0"/>
              <a:t>13</a:t>
            </a:fld>
            <a:endParaRPr lang="en" sz="1050"/>
          </a:p>
        </p:txBody>
      </p:sp>
      <p:sp>
        <p:nvSpPr>
          <p:cNvPr id="2" name="Rectangle 1"/>
          <p:cNvSpPr/>
          <p:nvPr/>
        </p:nvSpPr>
        <p:spPr>
          <a:xfrm>
            <a:off x="1153885" y="819915"/>
            <a:ext cx="6906776" cy="229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600"/>
              </a:spcAft>
            </a:pPr>
            <a:r>
              <a:rPr lang="fa-IR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مدلسازی با </a:t>
            </a:r>
            <a:r>
              <a:rPr lang="en-US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Fuzzy Model</a:t>
            </a:r>
            <a:r>
              <a:rPr lang="fa-IR" sz="1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 rtl="1">
              <a:lnSpc>
                <a:spcPct val="150000"/>
              </a:lnSpc>
              <a:spcAft>
                <a:spcPts val="600"/>
              </a:spcAft>
            </a:pP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تابع </a:t>
            </a:r>
            <a:r>
              <a:rPr lang="ar-SA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گوسی مشخص می‌کند که یک مقدار چقدر به یک مقدار میانگین نزدیک است. هرچه مقدار نزدیک‌تر باشد، مقدار عضویت بیشتر خواهد بود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سپس داده‌های 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عددی معمولی را به داده‌های </a:t>
            </a:r>
            <a:r>
              <a:rPr lang="fa-IR" sz="1600" b="1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فازی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تبدیل شده و مقدار عضویت آنها مشخص می‌شود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در نهایت از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Random Forest</a:t>
            </a:r>
            <a:r>
              <a:rPr lang="fa-IR" sz="16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استفاده </a:t>
            </a:r>
            <a:r>
              <a:rPr lang="fa-IR" sz="1600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شده است. یک مدل یادگیری ماشین 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مبتنی بر چندین درخت تصمیم‌گیری</a:t>
            </a:r>
            <a:r>
              <a:rPr lang="fa-IR" sz="1600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است که خروجی آن میانگین یا اکثریت آراء </a:t>
            </a:r>
            <a:r>
              <a:rPr lang="fa-IR" sz="16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درخت‌هاست</a:t>
            </a:r>
            <a:r>
              <a:rPr lang="fa-IR" sz="16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en-US" sz="1600" dirty="0" smtClean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600" dirty="0">
                <a:latin typeface="B Nazanin" panose="00000400000000000000" pitchFamily="2" charset="-78"/>
                <a:ea typeface="Calibri" panose="020F0502020204030204" pitchFamily="34" charset="0"/>
                <a:cs typeface="B Nazanin" panose="00000400000000000000" pitchFamily="2" charset="-78"/>
              </a:rPr>
              <a:t>همچنین مدل با درخت تصمیم دقت مدل کمتر بود.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3885" y="2988377"/>
            <a:ext cx="4572000" cy="14557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Fuzzy Accuracy: 94.63%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Fuzzy Recall: 99.03%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Fuzzy Precision: 91.07%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Fuzzy MSE: 5.37%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75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1066800" y="896983"/>
            <a:ext cx="6696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b="1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مقایسه مدل‌ها: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MLP Accuracy &gt; Fuzzy Accuracy &gt; Hopfield Accuracy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Hopfield Recall &gt; Fuzzy Recall &gt; MLP Accuracy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Fuzzy Precision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Hopfield Precision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&lt;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 MSE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Hopfield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6742" y="3105139"/>
            <a:ext cx="49769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SA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 مجموع، مدل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MLP </a:t>
            </a:r>
            <a:r>
              <a:rPr lang="ar-SA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 مدل فازی عملکرد بهتری نسبت به هاپفیلد دارند و در حل مسائل پیچیده‌تر و دارای عدم قطعیت، انتخاب‌های مناسب‌تری هستند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425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6" name="Picture 5" descr="C:\Users\MOHI\AppData\Local\Microsoft\Windows\INetCache\Content.MSO\DF82B2A9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98" y="1114039"/>
            <a:ext cx="7181655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849188" y="609600"/>
            <a:ext cx="4128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ارزیابی اضافی: خطرات بر اساس جنسیت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813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689463" y="1864597"/>
            <a:ext cx="58303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 rtl="1">
              <a:lnSpc>
                <a:spcPct val="150000"/>
              </a:lnSpc>
              <a:spcAft>
                <a:spcPts val="600"/>
              </a:spcAft>
            </a:pP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مدل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رو </a:t>
            </a:r>
            <a:r>
              <a:rPr lang="fa-IR" sz="1600" dirty="0"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ذخیره می‌کنیم سپس </a:t>
            </a:r>
            <a:r>
              <a:rPr lang="ar-SA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یک برنامه تحت وب را با استفاده 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از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Stramlit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برای </a:t>
            </a:r>
            <a:r>
              <a:rPr lang="ar-SA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تشخیص بیماری قلبی پیاده‌سازی می‌کنیم. کاربر اطلاعات خود را وارد می‌کند، مدل از پیش آموزش‌دیده‌شده آن‌ها را پردازش کرده و نتیجه را نمایش می‌دهد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664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4411" b="6354"/>
          <a:stretch/>
        </p:blipFill>
        <p:spPr bwMode="auto">
          <a:xfrm>
            <a:off x="1149531" y="1291658"/>
            <a:ext cx="3251018" cy="3184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t="44014" b="7308"/>
          <a:stretch/>
        </p:blipFill>
        <p:spPr bwMode="auto">
          <a:xfrm>
            <a:off x="4400549" y="1291657"/>
            <a:ext cx="3202035" cy="3184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1566" y="687978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b="1" dirty="0" smtClean="0">
                <a:cs typeface="B Nazanin" panose="00000400000000000000" pitchFamily="2" charset="-78"/>
              </a:rPr>
              <a:t>نتایج:</a:t>
            </a:r>
            <a:endParaRPr lang="en-US" sz="18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6651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500">
              <a:srgbClr val="FFFFFF"/>
            </a:gs>
            <a:gs pos="0">
              <a:schemeClr val="accent1">
                <a:lumMod val="0"/>
                <a:lumOff val="100000"/>
              </a:schemeClr>
            </a:gs>
            <a:gs pos="62000">
              <a:schemeClr val="accent2">
                <a:lumMod val="60000"/>
                <a:lumOff val="4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43145" y="1206487"/>
            <a:ext cx="6189023" cy="696300"/>
          </a:xfrm>
        </p:spPr>
        <p:txBody>
          <a:bodyPr/>
          <a:lstStyle/>
          <a:p>
            <a:pPr algn="ctr"/>
            <a:r>
              <a:rPr lang="fa-IR" sz="2800" dirty="0">
                <a:cs typeface="B Nazanin" panose="00000400000000000000" pitchFamily="2" charset="-78"/>
              </a:rPr>
              <a:t>معرفی داده یا </a:t>
            </a:r>
            <a:r>
              <a:rPr lang="fa-IR" sz="2800" dirty="0" smtClean="0">
                <a:cs typeface="B Nazanin" panose="00000400000000000000" pitchFamily="2" charset="-78"/>
              </a:rPr>
              <a:t>سیستم: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853436" y="2494970"/>
            <a:ext cx="6968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در این پروژه از مجموعه داده </a:t>
            </a:r>
            <a:r>
              <a:rPr lang="en-US" sz="1600" dirty="0" smtClean="0">
                <a:cs typeface="B Nazanin" panose="00000400000000000000" pitchFamily="2" charset="-78"/>
              </a:rPr>
              <a:t>Heart Disease Dataset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cs typeface="B Nazanin" panose="00000400000000000000" pitchFamily="2" charset="-78"/>
              </a:rPr>
              <a:t>استفاده می‌شود که شامل ویژگی‌های پزشکی بیماران و برچسب‌های مربوط به وضعیت بیماری قلبی آنهاست.</a:t>
            </a:r>
          </a:p>
          <a:p>
            <a:pPr algn="r" rtl="1"/>
            <a:endParaRPr lang="fa-IR" sz="16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1600" dirty="0" smtClean="0">
                <a:cs typeface="B Nazanin" panose="00000400000000000000" pitchFamily="2" charset="-78"/>
              </a:rPr>
              <a:t>هدف این پروژه، طراحی یک سیستم هوشمند برای تشخیص بیماری قلبی بر اساس ویژگی‌ها است.</a:t>
            </a:r>
          </a:p>
          <a:p>
            <a:pPr algn="r" rtl="1"/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38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56918"/>
              </p:ext>
            </p:extLst>
          </p:nvPr>
        </p:nvGraphicFramePr>
        <p:xfrm>
          <a:off x="475525" y="183715"/>
          <a:ext cx="8145961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30">
                  <a:extLst>
                    <a:ext uri="{9D8B030D-6E8A-4147-A177-3AD203B41FA5}">
                      <a16:colId xmlns:a16="http://schemas.microsoft.com/office/drawing/2014/main" val="1392411303"/>
                    </a:ext>
                  </a:extLst>
                </a:gridCol>
                <a:gridCol w="4299131">
                  <a:extLst>
                    <a:ext uri="{9D8B030D-6E8A-4147-A177-3AD203B41FA5}">
                      <a16:colId xmlns:a16="http://schemas.microsoft.com/office/drawing/2014/main" val="247394888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dirty="0" err="1">
                          <a:cs typeface="B Nazanin" panose="00000400000000000000" pitchFamily="2" charset="-78"/>
                        </a:rPr>
                        <a:t>توضیحات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dirty="0" err="1">
                          <a:cs typeface="B Nazanin" panose="00000400000000000000" pitchFamily="2" charset="-78"/>
                        </a:rPr>
                        <a:t>ویژگی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 عددی سن بیمار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سن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زن=0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مرد=1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جنسیت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درد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غیر کلاسیک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=1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درد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کلاسیک=2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درد آتیپیک=3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بدون درد=4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نوع درد قفسه سینه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 عددی فشار خون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فشار خون در حالت استراحت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trestbps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 عددی کلسترول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کلسترول خون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کمتر از 120=0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بیشتر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از 120=1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dirty="0" err="1">
                          <a:cs typeface="B Nazanin" panose="00000400000000000000" pitchFamily="2" charset="-78"/>
                        </a:rPr>
                        <a:t>وضعیت</a:t>
                      </a:r>
                      <a:r>
                        <a:rPr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dirty="0" err="1">
                          <a:cs typeface="B Nazanin" panose="00000400000000000000" pitchFamily="2" charset="-78"/>
                        </a:rPr>
                        <a:t>قند</a:t>
                      </a:r>
                      <a:r>
                        <a:rPr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dirty="0" err="1">
                          <a:cs typeface="B Nazanin" panose="00000400000000000000" pitchFamily="2" charset="-78"/>
                        </a:rPr>
                        <a:t>خون</a:t>
                      </a:r>
                      <a:r>
                        <a:rPr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dirty="0" err="1">
                          <a:cs typeface="B Nazanin" panose="00000400000000000000" pitchFamily="2" charset="-78"/>
                        </a:rPr>
                        <a:t>ناشتا</a:t>
                      </a:r>
                      <a:r>
                        <a:rPr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fbs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نرمال=0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موج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معکوس=1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هیپرتروفی دیواره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قلب=2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dirty="0" err="1">
                          <a:cs typeface="B Nazanin" panose="00000400000000000000" pitchFamily="2" charset="-78"/>
                        </a:rPr>
                        <a:t>نتیجه</a:t>
                      </a:r>
                      <a:r>
                        <a:rPr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dirty="0" err="1">
                          <a:cs typeface="B Nazanin" panose="00000400000000000000" pitchFamily="2" charset="-78"/>
                        </a:rPr>
                        <a:t>الکتروکاردیوگرام</a:t>
                      </a:r>
                      <a:r>
                        <a:rPr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restecg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 عددی ضربان قلب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حداکثر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ضربان قلب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thalach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درد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ندارد=0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دارد=1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وجود درد قفسه سینه ناشی از ورزش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exang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 عددی انحراف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انحراف سطح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ST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oldpeak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شیب نزولی=1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شیب افقی=2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شیب صعودی=3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شیب بالای 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ST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slope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عدد بین 0 تا 3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تعداد رگ‌های خونی قابل مشاهده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(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  <a:sym typeface="Arial"/>
                        </a:rPr>
                        <a:t>نامشخص=0، ثابت(مشکل دائمی در خون‌رسانی)=1،</a:t>
                      </a:r>
                      <a:r>
                        <a:rPr lang="fa-IR" sz="1400" b="0" i="0" u="none" strike="noStrike" cap="non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  <a:sym typeface="Arial"/>
                        </a:rPr>
                        <a:t> </a:t>
                      </a:r>
                      <a:r>
                        <a:rPr lang="fa-IR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  <a:sym typeface="Arial"/>
                        </a:rPr>
                        <a:t>برگشت‌پذیر(مشکل موقتی)=2، نرمال(بدون مشکل)=3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وضعیت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جریان خون در قلب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thal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بدون بیماری قلبی=0</a:t>
                      </a:r>
                      <a:r>
                        <a:rPr dirty="0" smtClean="0">
                          <a:cs typeface="B Nazanin" panose="00000400000000000000" pitchFamily="2" charset="-78"/>
                        </a:rPr>
                        <a:t>،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با بیماری قلبی=1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متغیر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هدف (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156" y="1446658"/>
            <a:ext cx="6580908" cy="2885327"/>
          </a:xfrm>
        </p:spPr>
        <p:txBody>
          <a:bodyPr/>
          <a:lstStyle/>
          <a:p>
            <a:pPr algn="r" rtl="1" fontAlgn="ctr"/>
            <a:r>
              <a:rPr lang="fa-IR" sz="1600" dirty="0" smtClean="0">
                <a:cs typeface="B Nazanin" panose="00000400000000000000" pitchFamily="2" charset="-78"/>
              </a:rPr>
              <a:t>1. </a:t>
            </a:r>
            <a:r>
              <a:rPr lang="fa-IR" sz="1600" dirty="0" smtClean="0">
                <a:cs typeface="B Nazanin" panose="00000400000000000000" pitchFamily="2" charset="-78"/>
              </a:rPr>
              <a:t>پیش‌پردازش داده‌ها:</a:t>
            </a:r>
            <a:r>
              <a:rPr lang="fa-IR" sz="1600" b="0" dirty="0" smtClean="0">
                <a:cs typeface="B Nazanin" panose="00000400000000000000" pitchFamily="2" charset="-78"/>
              </a:rPr>
              <a:t/>
            </a:r>
            <a:br>
              <a:rPr lang="fa-IR" sz="1600" b="0" dirty="0" smtClean="0">
                <a:cs typeface="B Nazanin" panose="00000400000000000000" pitchFamily="2" charset="-78"/>
              </a:rPr>
            </a:br>
            <a:r>
              <a:rPr lang="fa-IR" sz="1600" b="0" dirty="0" smtClean="0">
                <a:cs typeface="B Nazanin" panose="00000400000000000000" pitchFamily="2" charset="-78"/>
              </a:rPr>
              <a:t>نرمالسازی ویژگی‌ها، بررسی </a:t>
            </a:r>
            <a:r>
              <a:rPr lang="fa-IR" sz="1600" b="0" dirty="0" smtClean="0">
                <a:cs typeface="B Nazanin" panose="00000400000000000000" pitchFamily="2" charset="-78"/>
              </a:rPr>
              <a:t>داده‌های </a:t>
            </a:r>
            <a:r>
              <a:rPr lang="fa-IR" sz="1600" b="0" dirty="0" smtClean="0">
                <a:cs typeface="B Nazanin" panose="00000400000000000000" pitchFamily="2" charset="-78"/>
              </a:rPr>
              <a:t>پرت،تقسیم </a:t>
            </a:r>
            <a:r>
              <a:rPr lang="fa-IR" sz="1600" b="0" dirty="0" smtClean="0">
                <a:cs typeface="B Nazanin" panose="00000400000000000000" pitchFamily="2" charset="-78"/>
              </a:rPr>
              <a:t>داده‌ها </a:t>
            </a:r>
            <a:r>
              <a:rPr lang="fa-IR" sz="1600" b="0" dirty="0">
                <a:cs typeface="B Nazanin" panose="00000400000000000000" pitchFamily="2" charset="-78"/>
              </a:rPr>
              <a:t>به </a:t>
            </a:r>
            <a:r>
              <a:rPr lang="fa-IR" sz="1600" b="0" dirty="0" smtClean="0">
                <a:cs typeface="B Nazanin" panose="00000400000000000000" pitchFamily="2" charset="-78"/>
              </a:rPr>
              <a:t>مجموعه‌های آموزش،</a:t>
            </a:r>
            <a:r>
              <a:rPr lang="fa-IR" sz="1600" b="0" dirty="0">
                <a:cs typeface="B Nazanin" panose="00000400000000000000" pitchFamily="2" charset="-78"/>
              </a:rPr>
              <a:t> </a:t>
            </a:r>
            <a:r>
              <a:rPr lang="fa-IR" sz="1600" b="0" dirty="0" smtClean="0">
                <a:cs typeface="B Nazanin" panose="00000400000000000000" pitchFamily="2" charset="-78"/>
              </a:rPr>
              <a:t>اعتبارسنجی </a:t>
            </a:r>
            <a:r>
              <a:rPr lang="fa-IR" sz="1600" b="0" dirty="0">
                <a:cs typeface="B Nazanin" panose="00000400000000000000" pitchFamily="2" charset="-78"/>
              </a:rPr>
              <a:t>و </a:t>
            </a:r>
            <a:r>
              <a:rPr lang="fa-IR" sz="1600" b="0" dirty="0" smtClean="0">
                <a:cs typeface="B Nazanin" panose="00000400000000000000" pitchFamily="2" charset="-78"/>
              </a:rPr>
              <a:t>تست</a:t>
            </a:r>
            <a:r>
              <a:rPr lang="en-US" sz="1600" b="0" dirty="0">
                <a:cs typeface="B Nazanin" panose="00000400000000000000" pitchFamily="2" charset="-78"/>
              </a:rPr>
              <a:t/>
            </a:r>
            <a:br>
              <a:rPr lang="en-US" sz="1600" b="0" dirty="0">
                <a:cs typeface="B Nazanin" panose="00000400000000000000" pitchFamily="2" charset="-78"/>
              </a:rPr>
            </a:br>
            <a:r>
              <a:rPr lang="fa-IR" sz="1600" b="0" dirty="0" smtClean="0">
                <a:cs typeface="B Nazanin" panose="00000400000000000000" pitchFamily="2" charset="-78"/>
              </a:rPr>
              <a:t/>
            </a:r>
            <a:br>
              <a:rPr lang="fa-IR" sz="1600" b="0" dirty="0" smtClean="0">
                <a:cs typeface="B Nazanin" panose="00000400000000000000" pitchFamily="2" charset="-78"/>
              </a:rPr>
            </a:br>
            <a:r>
              <a:rPr lang="fa-IR" sz="1600" dirty="0" smtClean="0">
                <a:cs typeface="B Nazanin" panose="00000400000000000000" pitchFamily="2" charset="-78"/>
              </a:rPr>
              <a:t>2. مدلسازی با </a:t>
            </a:r>
            <a:r>
              <a:rPr lang="en-US" sz="1600" dirty="0">
                <a:latin typeface="Times New Roman" panose="02020603050405020304" pitchFamily="18" charset="0"/>
                <a:cs typeface="B Nazanin" panose="00000400000000000000" pitchFamily="2" charset="-78"/>
              </a:rPr>
              <a:t>MLP</a:t>
            </a:r>
            <a:r>
              <a:rPr lang="fa-IR" sz="1600" dirty="0">
                <a:cs typeface="B Nazanin" panose="00000400000000000000" pitchFamily="2" charset="-78"/>
              </a:rPr>
              <a:t>، </a:t>
            </a:r>
            <a:r>
              <a:rPr lang="en-US" sz="1600" dirty="0">
                <a:latin typeface="Times New Roman" panose="02020603050405020304" pitchFamily="18" charset="0"/>
                <a:cs typeface="B Nazanin" panose="00000400000000000000" pitchFamily="2" charset="-78"/>
              </a:rPr>
              <a:t>Hopfield</a:t>
            </a:r>
            <a:r>
              <a:rPr lang="fa-IR" sz="1600" dirty="0" smtClean="0">
                <a:cs typeface="B Nazanin" panose="00000400000000000000" pitchFamily="2" charset="-78"/>
              </a:rPr>
              <a:t>،</a:t>
            </a:r>
            <a:r>
              <a:rPr lang="en-US" sz="16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Fuzzy</a:t>
            </a:r>
            <a:r>
              <a:rPr lang="en-US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 smtClean="0">
                <a:cs typeface="B Nazanin" panose="00000400000000000000" pitchFamily="2" charset="-78"/>
              </a:rPr>
              <a:t>:</a:t>
            </a:r>
            <a:r>
              <a:rPr lang="fa-IR" sz="1600" b="0" dirty="0" smtClean="0">
                <a:cs typeface="B Nazanin" panose="00000400000000000000" pitchFamily="2" charset="-78"/>
              </a:rPr>
              <a:t/>
            </a:r>
            <a:br>
              <a:rPr lang="fa-IR" sz="1600" b="0" dirty="0" smtClean="0">
                <a:cs typeface="B Nazanin" panose="00000400000000000000" pitchFamily="2" charset="-78"/>
              </a:rPr>
            </a:br>
            <a:r>
              <a:rPr lang="fa-IR" sz="1600" b="0" dirty="0" smtClean="0">
                <a:cs typeface="B Nazanin" panose="00000400000000000000" pitchFamily="2" charset="-78"/>
              </a:rPr>
              <a:t>بهینه سازی مدل‌ها: </a:t>
            </a:r>
            <a:r>
              <a:rPr lang="fa-IR" sz="1600" b="0" dirty="0">
                <a:cs typeface="B Nazanin" panose="00000400000000000000" pitchFamily="2" charset="-78"/>
              </a:rPr>
              <a:t>استفاده از روشهای تنظیم وزن </a:t>
            </a:r>
            <a:r>
              <a:rPr lang="fa-IR" sz="1600" b="0" dirty="0" smtClean="0">
                <a:cs typeface="B Nazanin" panose="00000400000000000000" pitchFamily="2" charset="-78"/>
              </a:rPr>
              <a:t>برای </a:t>
            </a:r>
            <a:r>
              <a:rPr lang="fa-IR" sz="1600" b="0" dirty="0">
                <a:cs typeface="B Nazanin" panose="00000400000000000000" pitchFamily="2" charset="-78"/>
              </a:rPr>
              <a:t>جلوگیری از </a:t>
            </a:r>
            <a:r>
              <a:rPr lang="fa-IR" sz="1600" b="0" dirty="0" smtClean="0">
                <a:cs typeface="B Nazanin" panose="00000400000000000000" pitchFamily="2" charset="-78"/>
              </a:rPr>
              <a:t>بیش برازش</a:t>
            </a:r>
            <a:r>
              <a:rPr lang="fa-IR" sz="1600" dirty="0" smtClean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/>
            </a:r>
            <a:br>
              <a:rPr lang="fa-IR" sz="1600" dirty="0">
                <a:cs typeface="B Nazanin" panose="00000400000000000000" pitchFamily="2" charset="-78"/>
              </a:rPr>
            </a:br>
            <a:r>
              <a:rPr lang="fa-IR" sz="1600" b="0" dirty="0" smtClean="0">
                <a:cs typeface="B Nazanin" panose="00000400000000000000" pitchFamily="2" charset="-78"/>
              </a:rPr>
              <a:t>محاسبه میزان خطا و ارزیابی مدل‌ها: استفاده از معیارهای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a-I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fa-I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a-I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fa-IR" sz="1600" b="0" dirty="0" smtClean="0">
                <a:cs typeface="B Nazanin" panose="00000400000000000000" pitchFamily="2" charset="-78"/>
              </a:rPr>
              <a:t/>
            </a:r>
            <a:br>
              <a:rPr lang="fa-IR" sz="1600" b="0" dirty="0" smtClean="0">
                <a:cs typeface="B Nazanin" panose="00000400000000000000" pitchFamily="2" charset="-78"/>
              </a:rPr>
            </a:br>
            <a:r>
              <a:rPr lang="fa-IR" sz="1600" b="0" dirty="0" smtClean="0">
                <a:cs typeface="B Nazanin" panose="00000400000000000000" pitchFamily="2" charset="-78"/>
              </a:rPr>
              <a:t>مقایسه مدل‌ها</a:t>
            </a:r>
            <a:r>
              <a:rPr lang="en-US" sz="1600" b="0" dirty="0" smtClean="0">
                <a:cs typeface="B Nazanin" panose="00000400000000000000" pitchFamily="2" charset="-78"/>
              </a:rPr>
              <a:t/>
            </a:r>
            <a:br>
              <a:rPr lang="en-US" sz="1600" b="0" dirty="0" smtClean="0">
                <a:cs typeface="B Nazanin" panose="00000400000000000000" pitchFamily="2" charset="-78"/>
              </a:rPr>
            </a:br>
            <a:r>
              <a:rPr lang="en-US" sz="1600" b="0" dirty="0">
                <a:cs typeface="B Nazanin" panose="00000400000000000000" pitchFamily="2" charset="-78"/>
              </a:rPr>
              <a:t/>
            </a:r>
            <a:br>
              <a:rPr lang="en-US" sz="1600" b="0" dirty="0">
                <a:cs typeface="B Nazanin" panose="00000400000000000000" pitchFamily="2" charset="-78"/>
              </a:rPr>
            </a:br>
            <a:r>
              <a:rPr lang="fa-IR" sz="1600" dirty="0" smtClean="0">
                <a:cs typeface="B Nazanin" panose="00000400000000000000" pitchFamily="2" charset="-78"/>
              </a:rPr>
              <a:t>3.</a:t>
            </a:r>
            <a:r>
              <a:rPr lang="ar-SA" sz="1600" dirty="0" smtClean="0">
                <a:cs typeface="B Nazanin" panose="00000400000000000000" pitchFamily="2" charset="-78"/>
              </a:rPr>
              <a:t> </a:t>
            </a:r>
            <a:r>
              <a:rPr lang="ar-SA" sz="1600" dirty="0">
                <a:cs typeface="B Nazanin" panose="00000400000000000000" pitchFamily="2" charset="-78"/>
              </a:rPr>
              <a:t>انتظار </a:t>
            </a:r>
            <a:r>
              <a:rPr lang="ar-SA" sz="1600" dirty="0" smtClean="0">
                <a:cs typeface="B Nazanin" panose="00000400000000000000" pitchFamily="2" charset="-78"/>
              </a:rPr>
              <a:t>نتای</a:t>
            </a:r>
            <a:r>
              <a:rPr lang="fa-IR" sz="1600" dirty="0" smtClean="0">
                <a:cs typeface="B Nazanin" panose="00000400000000000000" pitchFamily="2" charset="-78"/>
              </a:rPr>
              <a:t>ج:</a:t>
            </a:r>
            <a:r>
              <a:rPr lang="en-US" sz="1600" dirty="0" smtClean="0">
                <a:cs typeface="B Nazanin" panose="00000400000000000000" pitchFamily="2" charset="-78"/>
              </a:rPr>
              <a:t> </a:t>
            </a:r>
            <a:r>
              <a:rPr lang="ar-SA" sz="1600" b="0" dirty="0">
                <a:cs typeface="B Nazanin" panose="00000400000000000000" pitchFamily="2" charset="-78"/>
              </a:rPr>
              <a:t>انتظار می‌رود که مدل پیشنهادی بتواند بیماران دارای بیماری قلبی را با دقت بالایی شناسایی کند </a:t>
            </a:r>
            <a:r>
              <a:rPr lang="fa-IR" sz="1600" b="0" dirty="0" smtClean="0">
                <a:cs typeface="B Nazanin" panose="00000400000000000000" pitchFamily="2" charset="-78"/>
              </a:rPr>
              <a:t>.</a:t>
            </a:r>
            <a:br>
              <a:rPr lang="fa-IR" sz="1600" b="0" dirty="0" smtClean="0">
                <a:cs typeface="B Nazanin" panose="00000400000000000000" pitchFamily="2" charset="-78"/>
              </a:rPr>
            </a:br>
            <a:r>
              <a:rPr lang="fa-IR" sz="1600" b="0" dirty="0" smtClean="0">
                <a:cs typeface="B Nazanin" panose="00000400000000000000" pitchFamily="2" charset="-78"/>
              </a:rPr>
              <a:t/>
            </a:r>
            <a:br>
              <a:rPr lang="fa-IR" sz="1600" b="0" dirty="0" smtClean="0">
                <a:cs typeface="B Nazanin" panose="00000400000000000000" pitchFamily="2" charset="-78"/>
              </a:rPr>
            </a:br>
            <a:endParaRPr lang="en-US" sz="1600" b="0" dirty="0">
              <a:cs typeface="B Nazanin" panose="00000400000000000000" pitchFamily="2" charset="-78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7468" y="104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8934" y="646438"/>
            <a:ext cx="2685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000" b="1" dirty="0">
                <a:cs typeface="B Nazanin" panose="00000400000000000000" pitchFamily="2" charset="-78"/>
              </a:rPr>
              <a:t>معرفی فرآیند و روش تحلیل: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061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077873" y="497210"/>
            <a:ext cx="5961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b="1" dirty="0">
                <a:cs typeface="B Nazanin" panose="00000400000000000000" pitchFamily="2" charset="-78"/>
              </a:rPr>
              <a:t>پیش‌پردازش </a:t>
            </a:r>
            <a:r>
              <a:rPr lang="fa-IR" sz="2000" b="1" dirty="0" smtClean="0">
                <a:cs typeface="B Nazanin" panose="00000400000000000000" pitchFamily="2" charset="-78"/>
              </a:rPr>
              <a:t>داده‌ها: </a:t>
            </a:r>
          </a:p>
        </p:txBody>
      </p:sp>
      <p:pic>
        <p:nvPicPr>
          <p:cNvPr id="6" name="Picture 5" descr="C:\Users\MOHI\AppData\Local\Microsoft\Windows\INetCache\Content.MSO\53E50640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" y="902901"/>
            <a:ext cx="4390715" cy="263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MOHI\AppData\Local\Microsoft\Windows\INetCache\Content.MSO\CE89864E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470" y="1872699"/>
            <a:ext cx="4492965" cy="27891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287816" y="919168"/>
            <a:ext cx="2751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جایگزین کردن داده‌های پرت با میانه</a:t>
            </a:r>
          </a:p>
          <a:p>
            <a:pPr algn="r" rtl="1"/>
            <a:r>
              <a:rPr lang="fa-IR" sz="1800" dirty="0" smtClean="0">
                <a:cs typeface="B Nazanin" panose="00000400000000000000" pitchFamily="2" charset="-78"/>
              </a:rPr>
              <a:t>رسم </a:t>
            </a:r>
            <a:r>
              <a:rPr lang="fa-IR" sz="1800" dirty="0">
                <a:cs typeface="B Nazanin" panose="00000400000000000000" pitchFamily="2" charset="-78"/>
              </a:rPr>
              <a:t>جعبه نمودار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06423" y="4021499"/>
            <a:ext cx="3169457" cy="3400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Replaced 151 outlier values with median.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831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7468" y="104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13410" y="871428"/>
            <a:ext cx="2310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تحلیل همبستگی </a:t>
            </a:r>
            <a:r>
              <a:rPr lang="fa-IR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ویژگی‌ها:</a:t>
            </a:r>
          </a:p>
          <a:p>
            <a:pPr algn="r" rtl="1"/>
            <a:endParaRPr lang="en-US" sz="1800" b="1" dirty="0"/>
          </a:p>
        </p:txBody>
      </p:sp>
      <p:pic>
        <p:nvPicPr>
          <p:cNvPr id="8" name="Picture 7" descr="C:\Users\MOHI\AppData\Local\Microsoft\Windows\INetCache\Content.MSO\4ECF05AA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9" y="400940"/>
            <a:ext cx="4690065" cy="43117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301088" y="1735478"/>
            <a:ext cx="2922634" cy="228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600"/>
              </a:spcAft>
            </a:pP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ویژگی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همبستگی </a:t>
            </a: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مثبت: با افزایش مقدار</a:t>
            </a:r>
          </a:p>
          <a:p>
            <a:pPr marL="285750" indent="-285750" algn="r" rtl="1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ß"/>
            </a:pP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احتمال 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ابتلا به بیماری </a:t>
            </a: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قلبی بیشتر </a:t>
            </a:r>
          </a:p>
          <a:p>
            <a:pPr algn="r" rtl="1">
              <a:lnSpc>
                <a:spcPct val="115000"/>
              </a:lnSpc>
              <a:spcAft>
                <a:spcPts val="600"/>
              </a:spcAft>
            </a:pP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cp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restecg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thalach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, slope</a:t>
            </a: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)</a:t>
            </a:r>
          </a:p>
          <a:p>
            <a:pPr algn="r" rtl="1">
              <a:lnSpc>
                <a:spcPct val="115000"/>
              </a:lnSpc>
              <a:spcAft>
                <a:spcPts val="600"/>
              </a:spcAft>
            </a:pP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ویژگی با همبستگی </a:t>
            </a: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منفی: 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با افزایش مقدار</a:t>
            </a:r>
          </a:p>
          <a:p>
            <a:pPr algn="r" rtl="1">
              <a:lnSpc>
                <a:spcPct val="115000"/>
              </a:lnSpc>
              <a:spcAft>
                <a:spcPts val="600"/>
              </a:spcAft>
            </a:pP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 </a:t>
            </a: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احتمال ابتلا به بیماری قلبی </a:t>
            </a:r>
            <a:r>
              <a:rPr lang="fa-I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کمتر </a:t>
            </a:r>
            <a:endParaRPr lang="fa-IR" dirty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60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600"/>
              </a:spcAft>
            </a:pPr>
            <a:r>
              <a:rPr lang="fa-IR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وزن دهی در مدل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184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7468" y="104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7468" y="1575257"/>
            <a:ext cx="4850532" cy="225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</a:pPr>
            <a:r>
              <a:rPr lang="fa-IR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تقسیم داده‌ها به مجموعه‌های آموزش، اعتبارسنجی و تست</a:t>
            </a:r>
            <a:r>
              <a:rPr lang="fa-IR" sz="1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</a:p>
          <a:p>
            <a:pPr algn="r" rtl="1">
              <a:lnSpc>
                <a:spcPct val="115000"/>
              </a:lnSpc>
            </a:pP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60 درصد آموزش</a:t>
            </a:r>
          </a:p>
          <a:p>
            <a:pPr algn="r" rtl="1">
              <a:lnSpc>
                <a:spcPct val="115000"/>
              </a:lnSpc>
            </a:pP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20 درصد تست</a:t>
            </a:r>
          </a:p>
          <a:p>
            <a:pPr algn="r" rtl="1">
              <a:lnSpc>
                <a:spcPct val="115000"/>
              </a:lnSpc>
            </a:pP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20 درصد اعتبارسنجی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</a:pPr>
            <a:r>
              <a:rPr lang="fa-IR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Train size: 615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Test size: 205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Validation size: 205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328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007468" y="10465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3771" y="804157"/>
            <a:ext cx="7638296" cy="32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</a:pPr>
            <a:r>
              <a:rPr lang="fa-IR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مدلسازی با شبکه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</a:t>
            </a:r>
            <a:r>
              <a:rPr lang="fa-IR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sz="1600" dirty="0"/>
          </a:p>
          <a:p>
            <a:pPr lvl="0" algn="just" rtl="1">
              <a:lnSpc>
                <a:spcPct val="115000"/>
              </a:lnSpc>
            </a:pPr>
            <a:endParaRPr lang="fa-IR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lvl="0" algn="just" rtl="1">
              <a:lnSpc>
                <a:spcPct val="115000"/>
              </a:lnSpc>
            </a:pP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استفاده از 4 لایه 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Dense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(لایه آخر خروجی با تابع سیگموئید و یک نورون)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fa-IR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L2 Regularization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 کاهش وزن‌های بزرگ </a:t>
            </a:r>
            <a:endParaRPr lang="fa-IR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Batch Normalization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 نرمال‌سازی مقدار خروجی لایه‌ی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Dense 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برای پایداری بیشتر</a:t>
            </a: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ReLU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 افزایش توانایی مدل در یادگیری ویژگی‌های غیرخطی</a:t>
            </a:r>
            <a:endParaRPr lang="fa-IR" sz="1600" dirty="0" smtClean="0"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Dropout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 جلوگیری از بیش‌برازش با حذف تصادفی 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درصدی </a:t>
            </a:r>
            <a:r>
              <a:rPr lang="ar-SA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از نورون‌ها در هر مرحله</a:t>
            </a: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استفاده از بهینه‌ساز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Adam</a:t>
            </a:r>
          </a:p>
          <a:p>
            <a:pPr algn="just" rtl="1">
              <a:lnSpc>
                <a:spcPct val="115000"/>
              </a:lnSpc>
            </a:pP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EarlyStopping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 اگر مقدار خطای داده‌ی اعتبارسنجی بعد از چند دوره متوالی بهبود پیدا نکند، آموزش متوقف می‌شود.</a:t>
            </a:r>
          </a:p>
          <a:p>
            <a:pPr algn="just" rtl="1">
              <a:lnSpc>
                <a:spcPct val="115000"/>
              </a:lnSpc>
            </a:pPr>
            <a:r>
              <a:rPr lang="en-US" sz="16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ReduceLROnPlateau</a:t>
            </a:r>
            <a:r>
              <a:rPr lang="fa-IR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: اگر مقدار خطای داده‌ی اعتبارسنجی بعد از 3 دوره بهتر نشود،نرخ یادگیری به نصف کاهش پیدا می‌کند. این کار به مدل کمک می‌کندکه دقیق‌تر یاد بگیرد و نواسات شدید نداشته باشد.</a:t>
            </a:r>
            <a:endParaRPr lang="fa-IR" sz="1600" dirty="0" smtClean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5646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422067" y="4574789"/>
            <a:ext cx="548700" cy="3072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663338" y="2158487"/>
            <a:ext cx="4572000" cy="145578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 Accuracy: 96.1%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 Recall: 96.12%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 Precision: 96.12%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indent="180340" algn="just">
              <a:lnSpc>
                <a:spcPct val="115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MLP MSE: 3.9%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3338" y="997664"/>
            <a:ext cx="630936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600" dirty="0"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مقادیر احتمال مدل بین صفر و یک است. برای پیش‌بینی، اگر مقدار احتمال بیشتر از 0.5 باشد آن شخص بیمار و در غیراینصورت سالم در نظر گرفته‌ می‌شود.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8217326"/>
      </p:ext>
    </p:extLst>
  </p:cSld>
  <p:clrMapOvr>
    <a:masterClrMapping/>
  </p:clrMapOvr>
</p:sld>
</file>

<file path=ppt/theme/theme1.xml><?xml version="1.0" encoding="utf-8"?>
<a:theme xmlns:a="http://schemas.openxmlformats.org/drawingml/2006/main" name="High Blood Pressure by Slidesgo">
  <a:themeElements>
    <a:clrScheme name="Simple Light">
      <a:dk1>
        <a:srgbClr val="212121"/>
      </a:dk1>
      <a:lt1>
        <a:srgbClr val="FFFFFF"/>
      </a:lt1>
      <a:dk2>
        <a:srgbClr val="BC252B"/>
      </a:dk2>
      <a:lt2>
        <a:srgbClr val="F47E70"/>
      </a:lt2>
      <a:accent1>
        <a:srgbClr val="ED1D24"/>
      </a:accent1>
      <a:accent2>
        <a:srgbClr val="A36190"/>
      </a:accent2>
      <a:accent3>
        <a:srgbClr val="3CAFE4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1044</Words>
  <Application>Microsoft Office PowerPoint</Application>
  <PresentationFormat>On-screen Show (16:9)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 Nazanin</vt:lpstr>
      <vt:lpstr>Arial</vt:lpstr>
      <vt:lpstr>Wingdings</vt:lpstr>
      <vt:lpstr>Times New Roman</vt:lpstr>
      <vt:lpstr>Poppins</vt:lpstr>
      <vt:lpstr>Calibri</vt:lpstr>
      <vt:lpstr>High Blood Pressure by Slidesgo</vt:lpstr>
      <vt:lpstr>PowerPoint Presentation</vt:lpstr>
      <vt:lpstr>معرفی داده یا سیستم:</vt:lpstr>
      <vt:lpstr>PowerPoint Presentation</vt:lpstr>
      <vt:lpstr>1. پیش‌پردازش داده‌ها: نرمالسازی ویژگی‌ها، بررسی داده‌های پرت،تقسیم داده‌ها به مجموعه‌های آموزش، اعتبارسنجی و تست  2. مدلسازی با MLP، Hopfield،Fuzzy : بهینه سازی مدل‌ها: استفاده از روشهای تنظیم وزن برای جلوگیری از بیش برازش  محاسبه میزان خطا و ارزیابی مدل‌ها: استفاده از معیارهای Accuracy، Recall، Precision، MSE مقایسه مدل‌ها  3. انتظار نتایج: انتظار می‌رود که مدل پیشنهادی بتواند بیماران دارای بیماری قلبی را با دقت بالایی شناسایی کند 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2025-02-06T13:20:36Z</dcterms:modified>
</cp:coreProperties>
</file>