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72" r:id="rId4"/>
    <p:sldId id="258" r:id="rId5"/>
    <p:sldId id="259" r:id="rId6"/>
    <p:sldId id="260" r:id="rId7"/>
    <p:sldId id="269" r:id="rId8"/>
    <p:sldId id="261" r:id="rId9"/>
    <p:sldId id="262" r:id="rId10"/>
    <p:sldId id="273" r:id="rId11"/>
    <p:sldId id="263" r:id="rId12"/>
    <p:sldId id="264" r:id="rId13"/>
    <p:sldId id="265" r:id="rId14"/>
    <p:sldId id="266" r:id="rId15"/>
    <p:sldId id="267" r:id="rId16"/>
    <p:sldId id="268"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7" name="Date Placeholder 6"/>
          <p:cNvSpPr>
            <a:spLocks noGrp="1"/>
          </p:cNvSpPr>
          <p:nvPr>
            <p:ph type="dt" sz="half" idx="10"/>
          </p:nvPr>
        </p:nvSpPr>
        <p:spPr/>
        <p:txBody>
          <a:bodyPr/>
          <a:lstStyle/>
          <a:p>
            <a:fld id="{E4328879-F00A-42F8-AADD-4E624F24F42D}" type="datetimeFigureOut">
              <a:rPr lang="en-US" smtClean="0"/>
              <a:t>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37020D-AC72-40C3-9BBF-DE7C8740809B}" type="slidenum">
              <a:rPr lang="en-US" smtClean="0"/>
              <a:t>‹#›</a:t>
            </a:fld>
            <a:endParaRPr lang="en-US"/>
          </a:p>
        </p:txBody>
      </p:sp>
    </p:spTree>
    <p:extLst>
      <p:ext uri="{BB962C8B-B14F-4D97-AF65-F5344CB8AC3E}">
        <p14:creationId xmlns:p14="http://schemas.microsoft.com/office/powerpoint/2010/main" val="23763750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4328879-F00A-42F8-AADD-4E624F24F42D}"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37020D-AC72-40C3-9BBF-DE7C8740809B}" type="slidenum">
              <a:rPr lang="en-US" smtClean="0"/>
              <a:t>‹#›</a:t>
            </a:fld>
            <a:endParaRPr lang="en-US"/>
          </a:p>
        </p:txBody>
      </p:sp>
    </p:spTree>
    <p:extLst>
      <p:ext uri="{BB962C8B-B14F-4D97-AF65-F5344CB8AC3E}">
        <p14:creationId xmlns:p14="http://schemas.microsoft.com/office/powerpoint/2010/main" val="235162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4328879-F00A-42F8-AADD-4E624F24F42D}"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37020D-AC72-40C3-9BBF-DE7C8740809B}" type="slidenum">
              <a:rPr lang="en-US" smtClean="0"/>
              <a:t>‹#›</a:t>
            </a:fld>
            <a:endParaRPr lang="en-US"/>
          </a:p>
        </p:txBody>
      </p:sp>
    </p:spTree>
    <p:extLst>
      <p:ext uri="{BB962C8B-B14F-4D97-AF65-F5344CB8AC3E}">
        <p14:creationId xmlns:p14="http://schemas.microsoft.com/office/powerpoint/2010/main" val="175752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E4328879-F00A-42F8-AADD-4E624F24F42D}" type="datetimeFigureOut">
              <a:rPr lang="en-US" smtClean="0"/>
              <a:t>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37020D-AC72-40C3-9BBF-DE7C8740809B}" type="slidenum">
              <a:rPr lang="en-US" smtClean="0"/>
              <a:t>‹#›</a:t>
            </a:fld>
            <a:endParaRPr lang="en-US"/>
          </a:p>
        </p:txBody>
      </p:sp>
    </p:spTree>
    <p:extLst>
      <p:ext uri="{BB962C8B-B14F-4D97-AF65-F5344CB8AC3E}">
        <p14:creationId xmlns:p14="http://schemas.microsoft.com/office/powerpoint/2010/main" val="88237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7" name="Date Placeholder 6"/>
          <p:cNvSpPr>
            <a:spLocks noGrp="1"/>
          </p:cNvSpPr>
          <p:nvPr>
            <p:ph type="dt" sz="half" idx="10"/>
          </p:nvPr>
        </p:nvSpPr>
        <p:spPr/>
        <p:txBody>
          <a:bodyPr/>
          <a:lstStyle/>
          <a:p>
            <a:fld id="{E4328879-F00A-42F8-AADD-4E624F24F42D}" type="datetimeFigureOut">
              <a:rPr lang="en-US" smtClean="0"/>
              <a:t>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37020D-AC72-40C3-9BBF-DE7C8740809B}" type="slidenum">
              <a:rPr lang="en-US" smtClean="0"/>
              <a:t>‹#›</a:t>
            </a:fld>
            <a:endParaRPr lang="en-US"/>
          </a:p>
        </p:txBody>
      </p:sp>
    </p:spTree>
    <p:extLst>
      <p:ext uri="{BB962C8B-B14F-4D97-AF65-F5344CB8AC3E}">
        <p14:creationId xmlns:p14="http://schemas.microsoft.com/office/powerpoint/2010/main" val="78094721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8" name="Date Placeholder 7"/>
          <p:cNvSpPr>
            <a:spLocks noGrp="1"/>
          </p:cNvSpPr>
          <p:nvPr>
            <p:ph type="dt" sz="half" idx="10"/>
          </p:nvPr>
        </p:nvSpPr>
        <p:spPr/>
        <p:txBody>
          <a:bodyPr/>
          <a:lstStyle/>
          <a:p>
            <a:fld id="{E4328879-F00A-42F8-AADD-4E624F24F42D}" type="datetimeFigureOut">
              <a:rPr lang="en-US" smtClean="0"/>
              <a:t>12/6/2020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737020D-AC72-40C3-9BBF-DE7C8740809B}" type="slidenum">
              <a:rPr lang="en-US" smtClean="0"/>
              <a:t>‹#›</a:t>
            </a:fld>
            <a:endParaRPr lang="en-US"/>
          </a:p>
        </p:txBody>
      </p:sp>
    </p:spTree>
    <p:extLst>
      <p:ext uri="{BB962C8B-B14F-4D97-AF65-F5344CB8AC3E}">
        <p14:creationId xmlns:p14="http://schemas.microsoft.com/office/powerpoint/2010/main" val="578370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583436" y="3143250"/>
            <a:ext cx="4270248" cy="259677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7" name="Date Placeholder 6"/>
          <p:cNvSpPr>
            <a:spLocks noGrp="1"/>
          </p:cNvSpPr>
          <p:nvPr>
            <p:ph type="dt" sz="half" idx="10"/>
          </p:nvPr>
        </p:nvSpPr>
        <p:spPr/>
        <p:txBody>
          <a:bodyPr/>
          <a:lstStyle/>
          <a:p>
            <a:fld id="{E4328879-F00A-42F8-AADD-4E624F24F42D}" type="datetimeFigureOut">
              <a:rPr lang="en-US" smtClean="0"/>
              <a:t>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37020D-AC72-40C3-9BBF-DE7C8740809B}" type="slidenum">
              <a:rPr lang="en-US" smtClean="0"/>
              <a:t>‹#›</a:t>
            </a:fld>
            <a:endParaRPr lang="en-US"/>
          </a:p>
        </p:txBody>
      </p:sp>
      <p:sp>
        <p:nvSpPr>
          <p:cNvPr id="10" name="Title 9"/>
          <p:cNvSpPr>
            <a:spLocks noGrp="1"/>
          </p:cNvSpPr>
          <p:nvPr>
            <p:ph type="title"/>
          </p:nvPr>
        </p:nvSpPr>
        <p:spPr/>
        <p:txBody>
          <a:bodyPr/>
          <a:lstStyle/>
          <a:p>
            <a:r>
              <a:rPr lang="ru-RU" smtClean="0"/>
              <a:t>Образец заголовка</a:t>
            </a:r>
            <a:endParaRPr lang="en-US" dirty="0"/>
          </a:p>
        </p:txBody>
      </p:sp>
    </p:spTree>
    <p:extLst>
      <p:ext uri="{BB962C8B-B14F-4D97-AF65-F5344CB8AC3E}">
        <p14:creationId xmlns:p14="http://schemas.microsoft.com/office/powerpoint/2010/main" val="1569413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E4328879-F00A-42F8-AADD-4E624F24F42D}" type="datetimeFigureOut">
              <a:rPr lang="en-US" smtClean="0"/>
              <a:t>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37020D-AC72-40C3-9BBF-DE7C8740809B}" type="slidenum">
              <a:rPr lang="en-US" smtClean="0"/>
              <a:t>‹#›</a:t>
            </a:fld>
            <a:endParaRPr lang="en-US"/>
          </a:p>
        </p:txBody>
      </p:sp>
    </p:spTree>
    <p:extLst>
      <p:ext uri="{BB962C8B-B14F-4D97-AF65-F5344CB8AC3E}">
        <p14:creationId xmlns:p14="http://schemas.microsoft.com/office/powerpoint/2010/main" val="4006675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328879-F00A-42F8-AADD-4E624F24F42D}" type="datetimeFigureOut">
              <a:rPr lang="en-US" smtClean="0"/>
              <a:t>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37020D-AC72-40C3-9BBF-DE7C8740809B}" type="slidenum">
              <a:rPr lang="en-US" smtClean="0"/>
              <a:t>‹#›</a:t>
            </a:fld>
            <a:endParaRPr lang="en-US"/>
          </a:p>
        </p:txBody>
      </p:sp>
    </p:spTree>
    <p:extLst>
      <p:ext uri="{BB962C8B-B14F-4D97-AF65-F5344CB8AC3E}">
        <p14:creationId xmlns:p14="http://schemas.microsoft.com/office/powerpoint/2010/main" val="90379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9" name="Date Placeholder 8"/>
          <p:cNvSpPr>
            <a:spLocks noGrp="1"/>
          </p:cNvSpPr>
          <p:nvPr>
            <p:ph type="dt" sz="half" idx="10"/>
          </p:nvPr>
        </p:nvSpPr>
        <p:spPr/>
        <p:txBody>
          <a:bodyPr/>
          <a:lstStyle/>
          <a:p>
            <a:fld id="{E4328879-F00A-42F8-AADD-4E624F24F42D}" type="datetimeFigureOut">
              <a:rPr lang="en-US" smtClean="0"/>
              <a:t>12/6/2020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A737020D-AC72-40C3-9BBF-DE7C8740809B}" type="slidenum">
              <a:rPr lang="en-US" smtClean="0"/>
              <a:t>‹#›</a:t>
            </a:fld>
            <a:endParaRPr lang="en-US"/>
          </a:p>
        </p:txBody>
      </p:sp>
    </p:spTree>
    <p:extLst>
      <p:ext uri="{BB962C8B-B14F-4D97-AF65-F5344CB8AC3E}">
        <p14:creationId xmlns:p14="http://schemas.microsoft.com/office/powerpoint/2010/main" val="2565615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4328879-F00A-42F8-AADD-4E624F24F42D}" type="datetimeFigureOut">
              <a:rPr lang="en-US" smtClean="0"/>
              <a:t>12/6/2020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A737020D-AC72-40C3-9BBF-DE7C8740809B}" type="slidenum">
              <a:rPr lang="en-US" smtClean="0"/>
              <a:t>‹#›</a:t>
            </a:fld>
            <a:endParaRPr lang="en-US"/>
          </a:p>
        </p:txBody>
      </p:sp>
    </p:spTree>
    <p:extLst>
      <p:ext uri="{BB962C8B-B14F-4D97-AF65-F5344CB8AC3E}">
        <p14:creationId xmlns:p14="http://schemas.microsoft.com/office/powerpoint/2010/main" val="399261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4328879-F00A-42F8-AADD-4E624F24F42D}" type="datetimeFigureOut">
              <a:rPr lang="en-US" smtClean="0"/>
              <a:t>12/6/2020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737020D-AC72-40C3-9BBF-DE7C8740809B}" type="slidenum">
              <a:rPr lang="en-US" smtClean="0"/>
              <a:t>‹#›</a:t>
            </a:fld>
            <a:endParaRPr lang="en-US"/>
          </a:p>
        </p:txBody>
      </p:sp>
    </p:spTree>
    <p:extLst>
      <p:ext uri="{BB962C8B-B14F-4D97-AF65-F5344CB8AC3E}">
        <p14:creationId xmlns:p14="http://schemas.microsoft.com/office/powerpoint/2010/main" val="132500779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CSS-429 – Final project</a:t>
            </a:r>
            <a:endParaRPr lang="en-US" dirty="0"/>
          </a:p>
        </p:txBody>
      </p:sp>
      <p:sp>
        <p:nvSpPr>
          <p:cNvPr id="3" name="Подзаголовок 2"/>
          <p:cNvSpPr>
            <a:spLocks noGrp="1"/>
          </p:cNvSpPr>
          <p:nvPr>
            <p:ph type="subTitle" idx="1"/>
          </p:nvPr>
        </p:nvSpPr>
        <p:spPr/>
        <p:txBody>
          <a:bodyPr/>
          <a:lstStyle/>
          <a:p>
            <a:r>
              <a:rPr lang="en-US" dirty="0"/>
              <a:t>Predicting GDP per capita of countries</a:t>
            </a:r>
          </a:p>
        </p:txBody>
      </p:sp>
    </p:spTree>
    <p:extLst>
      <p:ext uri="{BB962C8B-B14F-4D97-AF65-F5344CB8AC3E}">
        <p14:creationId xmlns:p14="http://schemas.microsoft.com/office/powerpoint/2010/main" val="23028859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World Stats</a:t>
            </a:r>
          </a:p>
        </p:txBody>
      </p:sp>
      <p:sp>
        <p:nvSpPr>
          <p:cNvPr id="3" name="Объект 2"/>
          <p:cNvSpPr>
            <a:spLocks noGrp="1"/>
          </p:cNvSpPr>
          <p:nvPr>
            <p:ph idx="1"/>
          </p:nvPr>
        </p:nvSpPr>
        <p:spPr>
          <a:xfrm>
            <a:off x="276807" y="2979789"/>
            <a:ext cx="11532776" cy="428429"/>
          </a:xfrm>
        </p:spPr>
        <p:txBody>
          <a:bodyPr/>
          <a:lstStyle/>
          <a:p>
            <a:r>
              <a:rPr lang="en-US" dirty="0"/>
              <a:t>As predicted, when GDP decreases, both Birthrate and death rate increases</a:t>
            </a:r>
            <a:r>
              <a:rPr lang="en-US" dirty="0" smtClean="0"/>
              <a:t>.</a:t>
            </a:r>
            <a:endParaRPr lang="ru-RU" dirty="0" smtClean="0"/>
          </a:p>
        </p:txBody>
      </p:sp>
      <p:pic>
        <p:nvPicPr>
          <p:cNvPr id="4" name="Рисунок 3"/>
          <p:cNvPicPr>
            <a:picLocks noChangeAspect="1"/>
          </p:cNvPicPr>
          <p:nvPr/>
        </p:nvPicPr>
        <p:blipFill rotWithShape="1">
          <a:blip r:embed="rId2"/>
          <a:srcRect t="5762"/>
          <a:stretch/>
        </p:blipFill>
        <p:spPr>
          <a:xfrm>
            <a:off x="296745" y="3865141"/>
            <a:ext cx="5746450" cy="1869597"/>
          </a:xfrm>
          <a:prstGeom prst="rect">
            <a:avLst/>
          </a:prstGeom>
        </p:spPr>
      </p:pic>
      <p:pic>
        <p:nvPicPr>
          <p:cNvPr id="5" name="Рисунок 4"/>
          <p:cNvPicPr>
            <a:picLocks noChangeAspect="1"/>
          </p:cNvPicPr>
          <p:nvPr/>
        </p:nvPicPr>
        <p:blipFill>
          <a:blip r:embed="rId3"/>
          <a:stretch>
            <a:fillRect/>
          </a:stretch>
        </p:blipFill>
        <p:spPr>
          <a:xfrm>
            <a:off x="6316594" y="3865141"/>
            <a:ext cx="5512927" cy="1869597"/>
          </a:xfrm>
          <a:prstGeom prst="rect">
            <a:avLst/>
          </a:prstGeom>
        </p:spPr>
      </p:pic>
    </p:spTree>
    <p:extLst>
      <p:ext uri="{BB962C8B-B14F-4D97-AF65-F5344CB8AC3E}">
        <p14:creationId xmlns:p14="http://schemas.microsoft.com/office/powerpoint/2010/main" val="3028309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CIS</a:t>
            </a:r>
            <a:endParaRPr lang="en-US" dirty="0"/>
          </a:p>
        </p:txBody>
      </p:sp>
      <p:sp>
        <p:nvSpPr>
          <p:cNvPr id="3" name="Объект 2"/>
          <p:cNvSpPr>
            <a:spLocks noGrp="1"/>
          </p:cNvSpPr>
          <p:nvPr>
            <p:ph idx="1"/>
          </p:nvPr>
        </p:nvSpPr>
        <p:spPr/>
        <p:txBody>
          <a:bodyPr/>
          <a:lstStyle/>
          <a:p>
            <a:endParaRPr lang="en-US"/>
          </a:p>
        </p:txBody>
      </p:sp>
      <p:pic>
        <p:nvPicPr>
          <p:cNvPr id="4" name="Рисунок 3"/>
          <p:cNvPicPr>
            <a:picLocks noChangeAspect="1"/>
          </p:cNvPicPr>
          <p:nvPr/>
        </p:nvPicPr>
        <p:blipFill>
          <a:blip r:embed="rId2"/>
          <a:stretch>
            <a:fillRect/>
          </a:stretch>
        </p:blipFill>
        <p:spPr>
          <a:xfrm>
            <a:off x="3298673" y="4456902"/>
            <a:ext cx="5595827" cy="1897716"/>
          </a:xfrm>
          <a:prstGeom prst="rect">
            <a:avLst/>
          </a:prstGeom>
        </p:spPr>
      </p:pic>
      <p:pic>
        <p:nvPicPr>
          <p:cNvPr id="5" name="Рисунок 4"/>
          <p:cNvPicPr>
            <a:picLocks noChangeAspect="1"/>
          </p:cNvPicPr>
          <p:nvPr/>
        </p:nvPicPr>
        <p:blipFill>
          <a:blip r:embed="rId3"/>
          <a:stretch>
            <a:fillRect/>
          </a:stretch>
        </p:blipFill>
        <p:spPr>
          <a:xfrm>
            <a:off x="3298674" y="2554917"/>
            <a:ext cx="5594651" cy="1901985"/>
          </a:xfrm>
          <a:prstGeom prst="rect">
            <a:avLst/>
          </a:prstGeom>
        </p:spPr>
      </p:pic>
    </p:spTree>
    <p:extLst>
      <p:ext uri="{BB962C8B-B14F-4D97-AF65-F5344CB8AC3E}">
        <p14:creationId xmlns:p14="http://schemas.microsoft.com/office/powerpoint/2010/main" val="3510175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Modelling</a:t>
            </a:r>
            <a:endParaRPr lang="en-US" dirty="0"/>
          </a:p>
        </p:txBody>
      </p:sp>
      <p:sp>
        <p:nvSpPr>
          <p:cNvPr id="5" name="Объект 4"/>
          <p:cNvSpPr>
            <a:spLocks noGrp="1"/>
          </p:cNvSpPr>
          <p:nvPr>
            <p:ph idx="1"/>
          </p:nvPr>
        </p:nvSpPr>
        <p:spPr/>
        <p:txBody>
          <a:bodyPr/>
          <a:lstStyle/>
          <a:p>
            <a:endParaRPr lang="en-US"/>
          </a:p>
        </p:txBody>
      </p:sp>
      <p:pic>
        <p:nvPicPr>
          <p:cNvPr id="6" name="Рисунок 5"/>
          <p:cNvPicPr>
            <a:picLocks noChangeAspect="1"/>
          </p:cNvPicPr>
          <p:nvPr/>
        </p:nvPicPr>
        <p:blipFill>
          <a:blip r:embed="rId2"/>
          <a:stretch>
            <a:fillRect/>
          </a:stretch>
        </p:blipFill>
        <p:spPr>
          <a:xfrm>
            <a:off x="2231136" y="2517972"/>
            <a:ext cx="7729728" cy="3818557"/>
          </a:xfrm>
          <a:prstGeom prst="rect">
            <a:avLst/>
          </a:prstGeom>
        </p:spPr>
      </p:pic>
    </p:spTree>
    <p:extLst>
      <p:ext uri="{BB962C8B-B14F-4D97-AF65-F5344CB8AC3E}">
        <p14:creationId xmlns:p14="http://schemas.microsoft.com/office/powerpoint/2010/main" val="1007380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Modelling</a:t>
            </a:r>
            <a:endParaRPr lang="en-US" dirty="0"/>
          </a:p>
        </p:txBody>
      </p:sp>
      <p:sp>
        <p:nvSpPr>
          <p:cNvPr id="3" name="Объект 2"/>
          <p:cNvSpPr>
            <a:spLocks noGrp="1"/>
          </p:cNvSpPr>
          <p:nvPr>
            <p:ph idx="1"/>
          </p:nvPr>
        </p:nvSpPr>
        <p:spPr/>
        <p:txBody>
          <a:bodyPr>
            <a:normAutofit fontScale="92500" lnSpcReduction="20000"/>
          </a:bodyPr>
          <a:lstStyle/>
          <a:p>
            <a:pPr marL="0" indent="0">
              <a:buNone/>
            </a:pPr>
            <a:r>
              <a:rPr lang="en-US" b="1" dirty="0"/>
              <a:t>Linear Regression:</a:t>
            </a:r>
          </a:p>
          <a:p>
            <a:r>
              <a:rPr lang="en-US" dirty="0"/>
              <a:t>This was our baseline model, we used the result as a reference to compare with others. We could see that most features do not have a linear relationship with our labels (</a:t>
            </a:r>
            <a:r>
              <a:rPr lang="en-US" dirty="0" err="1"/>
              <a:t>gdp_per_capita</a:t>
            </a:r>
            <a:r>
              <a:rPr lang="en-US" dirty="0"/>
              <a:t>), yet we tried linear regression.</a:t>
            </a:r>
          </a:p>
          <a:p>
            <a:endParaRPr lang="en-US" dirty="0"/>
          </a:p>
          <a:p>
            <a:pPr marL="0" indent="0">
              <a:buNone/>
            </a:pPr>
            <a:r>
              <a:rPr lang="en-US" b="1" dirty="0"/>
              <a:t>Lasso </a:t>
            </a:r>
            <a:r>
              <a:rPr lang="en-US" b="1" dirty="0" smtClean="0"/>
              <a:t>Regression</a:t>
            </a:r>
          </a:p>
          <a:p>
            <a:endParaRPr lang="en-US" dirty="0"/>
          </a:p>
          <a:p>
            <a:pPr marL="0" indent="0">
              <a:buNone/>
            </a:pPr>
            <a:r>
              <a:rPr lang="en-US" b="1" dirty="0"/>
              <a:t>Random Forest:</a:t>
            </a:r>
          </a:p>
          <a:p>
            <a:r>
              <a:rPr lang="en-US" dirty="0"/>
              <a:t>We used this model because it is robust to outliers, works well with non-linear data. It has lower risk of overfitting and better accuracy than other algorithms.</a:t>
            </a:r>
          </a:p>
          <a:p>
            <a:endParaRPr lang="en-US" dirty="0"/>
          </a:p>
        </p:txBody>
      </p:sp>
    </p:spTree>
    <p:extLst>
      <p:ext uri="{BB962C8B-B14F-4D97-AF65-F5344CB8AC3E}">
        <p14:creationId xmlns:p14="http://schemas.microsoft.com/office/powerpoint/2010/main" val="2600642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Evaluation</a:t>
            </a:r>
            <a:endParaRPr lang="en-US" dirty="0"/>
          </a:p>
        </p:txBody>
      </p:sp>
      <p:sp>
        <p:nvSpPr>
          <p:cNvPr id="3" name="Объект 2"/>
          <p:cNvSpPr>
            <a:spLocks noGrp="1"/>
          </p:cNvSpPr>
          <p:nvPr>
            <p:ph idx="1"/>
          </p:nvPr>
        </p:nvSpPr>
        <p:spPr>
          <a:xfrm>
            <a:off x="2231136" y="2638042"/>
            <a:ext cx="3606246" cy="3101983"/>
          </a:xfrm>
        </p:spPr>
        <p:txBody>
          <a:bodyPr>
            <a:normAutofit fontScale="85000" lnSpcReduction="20000"/>
          </a:bodyPr>
          <a:lstStyle/>
          <a:p>
            <a:pPr marL="0" indent="0">
              <a:buNone/>
            </a:pPr>
            <a:r>
              <a:rPr lang="en-US" b="1" dirty="0"/>
              <a:t>Linear Regression:</a:t>
            </a:r>
          </a:p>
          <a:p>
            <a:pPr marL="0" indent="0">
              <a:buNone/>
            </a:pPr>
            <a:r>
              <a:rPr lang="en-US" dirty="0"/>
              <a:t>all features:</a:t>
            </a:r>
          </a:p>
          <a:p>
            <a:r>
              <a:rPr lang="en-US" dirty="0"/>
              <a:t>MAE: 373268.60793178563</a:t>
            </a:r>
          </a:p>
          <a:p>
            <a:r>
              <a:rPr lang="en-US" dirty="0"/>
              <a:t>RMSE: 1776237.7539696244</a:t>
            </a:r>
          </a:p>
          <a:p>
            <a:r>
              <a:rPr lang="en-US" dirty="0"/>
              <a:t>R2_Score:  -38182.43082897876</a:t>
            </a:r>
          </a:p>
          <a:p>
            <a:endParaRPr lang="en-US" dirty="0"/>
          </a:p>
          <a:p>
            <a:pPr marL="0" indent="0">
              <a:buNone/>
            </a:pPr>
            <a:r>
              <a:rPr lang="en-US" dirty="0"/>
              <a:t>selected features:</a:t>
            </a:r>
          </a:p>
          <a:p>
            <a:r>
              <a:rPr lang="en-US" dirty="0"/>
              <a:t>MAE: 2921.00540806377</a:t>
            </a:r>
          </a:p>
          <a:p>
            <a:r>
              <a:rPr lang="en-US" dirty="0"/>
              <a:t>RMSE: 4143.149069688224</a:t>
            </a:r>
          </a:p>
          <a:p>
            <a:r>
              <a:rPr lang="en-US" dirty="0"/>
              <a:t>R2_Score:  0.7922534247797287</a:t>
            </a:r>
          </a:p>
          <a:p>
            <a:endParaRPr lang="en-US" dirty="0"/>
          </a:p>
        </p:txBody>
      </p:sp>
      <p:pic>
        <p:nvPicPr>
          <p:cNvPr id="3074" name="Picture 2" descr="загруженное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7116" y="2638042"/>
            <a:ext cx="5918899" cy="3101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0511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Evaluation</a:t>
            </a:r>
          </a:p>
        </p:txBody>
      </p:sp>
      <p:sp>
        <p:nvSpPr>
          <p:cNvPr id="3" name="Объект 2"/>
          <p:cNvSpPr>
            <a:spLocks noGrp="1"/>
          </p:cNvSpPr>
          <p:nvPr>
            <p:ph idx="1"/>
          </p:nvPr>
        </p:nvSpPr>
        <p:spPr>
          <a:xfrm>
            <a:off x="2231136" y="2638044"/>
            <a:ext cx="7729728" cy="3101983"/>
          </a:xfrm>
        </p:spPr>
        <p:txBody>
          <a:bodyPr/>
          <a:lstStyle/>
          <a:p>
            <a:pPr marL="0" indent="0">
              <a:buNone/>
            </a:pPr>
            <a:r>
              <a:rPr lang="en-US" b="1" dirty="0" smtClean="0"/>
              <a:t>Lasso </a:t>
            </a:r>
            <a:r>
              <a:rPr lang="en-US" b="1" dirty="0"/>
              <a:t>Regression:</a:t>
            </a:r>
            <a:endParaRPr lang="en-US" dirty="0"/>
          </a:p>
          <a:p>
            <a:pPr marL="0" indent="0">
              <a:buNone/>
            </a:pPr>
            <a:r>
              <a:rPr lang="en-US" dirty="0"/>
              <a:t>with selected features</a:t>
            </a:r>
          </a:p>
          <a:p>
            <a:r>
              <a:rPr lang="en-US" dirty="0"/>
              <a:t>MAE: 2921.0276000001822</a:t>
            </a:r>
          </a:p>
          <a:p>
            <a:r>
              <a:rPr lang="en-US" dirty="0"/>
              <a:t>RMSE: 4143.17544919213</a:t>
            </a:r>
          </a:p>
          <a:p>
            <a:r>
              <a:rPr lang="en-US" dirty="0"/>
              <a:t>R2_Score:  0.7922507793190192</a:t>
            </a:r>
          </a:p>
          <a:p>
            <a:endParaRPr lang="en-US" dirty="0"/>
          </a:p>
        </p:txBody>
      </p:sp>
    </p:spTree>
    <p:extLst>
      <p:ext uri="{BB962C8B-B14F-4D97-AF65-F5344CB8AC3E}">
        <p14:creationId xmlns:p14="http://schemas.microsoft.com/office/powerpoint/2010/main" val="2217735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Evaluation</a:t>
            </a:r>
          </a:p>
        </p:txBody>
      </p:sp>
      <p:sp>
        <p:nvSpPr>
          <p:cNvPr id="3" name="Объект 2"/>
          <p:cNvSpPr>
            <a:spLocks noGrp="1"/>
          </p:cNvSpPr>
          <p:nvPr>
            <p:ph idx="1"/>
          </p:nvPr>
        </p:nvSpPr>
        <p:spPr>
          <a:xfrm>
            <a:off x="2231136" y="2638044"/>
            <a:ext cx="3350802" cy="3101983"/>
          </a:xfrm>
        </p:spPr>
        <p:txBody>
          <a:bodyPr>
            <a:normAutofit fontScale="85000" lnSpcReduction="20000"/>
          </a:bodyPr>
          <a:lstStyle/>
          <a:p>
            <a:pPr marL="0" indent="0">
              <a:buNone/>
            </a:pPr>
            <a:r>
              <a:rPr lang="en-US" b="1" dirty="0"/>
              <a:t>Random Forest:</a:t>
            </a:r>
            <a:endParaRPr lang="en-US" dirty="0"/>
          </a:p>
          <a:p>
            <a:pPr marL="0" indent="0">
              <a:buNone/>
            </a:pPr>
            <a:r>
              <a:rPr lang="en-US" dirty="0"/>
              <a:t>with all features</a:t>
            </a:r>
          </a:p>
          <a:p>
            <a:r>
              <a:rPr lang="en-US" dirty="0"/>
              <a:t>MAE: 2529.141304347826</a:t>
            </a:r>
          </a:p>
          <a:p>
            <a:r>
              <a:rPr lang="en-US" dirty="0"/>
              <a:t>RMSE: 3732.061477923428</a:t>
            </a:r>
          </a:p>
          <a:p>
            <a:r>
              <a:rPr lang="en-US" dirty="0"/>
              <a:t>R2_Score:  0.8314338636336989</a:t>
            </a:r>
          </a:p>
          <a:p>
            <a:r>
              <a:rPr lang="en-US" dirty="0"/>
              <a:t> </a:t>
            </a:r>
          </a:p>
          <a:p>
            <a:pPr marL="0" indent="0">
              <a:buNone/>
            </a:pPr>
            <a:r>
              <a:rPr lang="en-US" dirty="0"/>
              <a:t>with selected features</a:t>
            </a:r>
          </a:p>
          <a:p>
            <a:r>
              <a:rPr lang="en-US" dirty="0"/>
              <a:t>MAE: 2763.391304347826</a:t>
            </a:r>
          </a:p>
          <a:p>
            <a:r>
              <a:rPr lang="en-US" dirty="0"/>
              <a:t>RMSE: 4026.1710718746167</a:t>
            </a:r>
          </a:p>
          <a:p>
            <a:r>
              <a:rPr lang="en-US" dirty="0"/>
              <a:t>R2_Score:  0.8038188832529698</a:t>
            </a:r>
          </a:p>
          <a:p>
            <a:endParaRPr lang="en-US" dirty="0"/>
          </a:p>
        </p:txBody>
      </p:sp>
      <p:pic>
        <p:nvPicPr>
          <p:cNvPr id="4098" name="Picture 2" descr="загруженное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1938" y="2626935"/>
            <a:ext cx="5935663"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4049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Predicting GDP of </a:t>
            </a:r>
            <a:r>
              <a:rPr lang="en-US" dirty="0" smtClean="0"/>
              <a:t>Kazakhstan</a:t>
            </a:r>
            <a:endParaRPr lang="en-US" dirty="0"/>
          </a:p>
        </p:txBody>
      </p:sp>
      <p:sp>
        <p:nvSpPr>
          <p:cNvPr id="3" name="Объект 2"/>
          <p:cNvSpPr>
            <a:spLocks noGrp="1"/>
          </p:cNvSpPr>
          <p:nvPr>
            <p:ph idx="1"/>
          </p:nvPr>
        </p:nvSpPr>
        <p:spPr>
          <a:xfrm>
            <a:off x="2231136" y="2638044"/>
            <a:ext cx="7729728" cy="1268938"/>
          </a:xfrm>
        </p:spPr>
        <p:txBody>
          <a:bodyPr/>
          <a:lstStyle/>
          <a:p>
            <a:r>
              <a:rPr lang="en-US" dirty="0"/>
              <a:t>True GDP per capita of Kazakhstan is 6300</a:t>
            </a:r>
            <a:r>
              <a:rPr lang="en-US" dirty="0" smtClean="0"/>
              <a:t>$</a:t>
            </a:r>
          </a:p>
          <a:p>
            <a:r>
              <a:rPr lang="en-US" dirty="0"/>
              <a:t>T</a:t>
            </a:r>
            <a:r>
              <a:rPr lang="en-US" dirty="0" smtClean="0"/>
              <a:t>he </a:t>
            </a:r>
            <a:r>
              <a:rPr lang="en-US" dirty="0"/>
              <a:t>GDP per capita of </a:t>
            </a:r>
            <a:r>
              <a:rPr lang="en-US" b="1" dirty="0"/>
              <a:t>Kazakhstan</a:t>
            </a:r>
            <a:r>
              <a:rPr lang="en-US" dirty="0"/>
              <a:t> is predicted as 6466$ by the best </a:t>
            </a:r>
            <a:r>
              <a:rPr lang="en-US" dirty="0" err="1"/>
              <a:t>regressor</a:t>
            </a:r>
            <a:r>
              <a:rPr lang="en-US" dirty="0"/>
              <a:t> which used all features of Countries of the World dataset.</a:t>
            </a:r>
            <a:endParaRPr lang="en-US" dirty="0" smtClean="0"/>
          </a:p>
          <a:p>
            <a:endParaRPr lang="en-US" dirty="0"/>
          </a:p>
        </p:txBody>
      </p:sp>
      <p:pic>
        <p:nvPicPr>
          <p:cNvPr id="4" name="Рисунок 3"/>
          <p:cNvPicPr>
            <a:picLocks noChangeAspect="1"/>
          </p:cNvPicPr>
          <p:nvPr/>
        </p:nvPicPr>
        <p:blipFill>
          <a:blip r:embed="rId2"/>
          <a:stretch>
            <a:fillRect/>
          </a:stretch>
        </p:blipFill>
        <p:spPr>
          <a:xfrm>
            <a:off x="2231136" y="3906982"/>
            <a:ext cx="4963870" cy="992774"/>
          </a:xfrm>
          <a:prstGeom prst="rect">
            <a:avLst/>
          </a:prstGeom>
        </p:spPr>
      </p:pic>
    </p:spTree>
    <p:extLst>
      <p:ext uri="{BB962C8B-B14F-4D97-AF65-F5344CB8AC3E}">
        <p14:creationId xmlns:p14="http://schemas.microsoft.com/office/powerpoint/2010/main" val="751717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DEPLOYMENT</a:t>
            </a:r>
          </a:p>
        </p:txBody>
      </p:sp>
      <p:sp>
        <p:nvSpPr>
          <p:cNvPr id="3" name="Объект 2"/>
          <p:cNvSpPr>
            <a:spLocks noGrp="1"/>
          </p:cNvSpPr>
          <p:nvPr>
            <p:ph idx="1"/>
          </p:nvPr>
        </p:nvSpPr>
        <p:spPr/>
        <p:txBody>
          <a:bodyPr/>
          <a:lstStyle/>
          <a:p>
            <a:r>
              <a:rPr lang="en-US" dirty="0"/>
              <a:t>This result can be used to understand how the economy is growing with population. GDP per capita analysis on a national level can provide insights on a country’s domestic population influence. By this model we can predict our GDP for the next year inputting new data and create new useful reforms. </a:t>
            </a:r>
          </a:p>
          <a:p>
            <a:endParaRPr lang="en-US" dirty="0"/>
          </a:p>
        </p:txBody>
      </p:sp>
    </p:spTree>
    <p:extLst>
      <p:ext uri="{BB962C8B-B14F-4D97-AF65-F5344CB8AC3E}">
        <p14:creationId xmlns:p14="http://schemas.microsoft.com/office/powerpoint/2010/main" val="288758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Team 7 – </a:t>
            </a:r>
            <a:r>
              <a:rPr lang="en-US" dirty="0" err="1" smtClean="0"/>
              <a:t>Abraca</a:t>
            </a:r>
            <a:r>
              <a:rPr lang="en-US" dirty="0" smtClean="0"/>
              <a:t>-data</a:t>
            </a:r>
            <a:endParaRPr lang="en-US" dirty="0"/>
          </a:p>
        </p:txBody>
      </p:sp>
      <p:sp>
        <p:nvSpPr>
          <p:cNvPr id="3" name="Объект 2"/>
          <p:cNvSpPr>
            <a:spLocks noGrp="1"/>
          </p:cNvSpPr>
          <p:nvPr>
            <p:ph idx="1"/>
          </p:nvPr>
        </p:nvSpPr>
        <p:spPr/>
        <p:txBody>
          <a:bodyPr/>
          <a:lstStyle/>
          <a:p>
            <a:r>
              <a:rPr lang="en-US" dirty="0" err="1"/>
              <a:t>Muratbekov</a:t>
            </a:r>
            <a:r>
              <a:rPr lang="en-US" dirty="0"/>
              <a:t> </a:t>
            </a:r>
            <a:r>
              <a:rPr lang="en-US" dirty="0" err="1"/>
              <a:t>Maksatbek</a:t>
            </a:r>
            <a:endParaRPr lang="en-US" dirty="0"/>
          </a:p>
          <a:p>
            <a:r>
              <a:rPr lang="en-US" dirty="0" err="1"/>
              <a:t>Sarkulov</a:t>
            </a:r>
            <a:r>
              <a:rPr lang="en-US" dirty="0"/>
              <a:t> </a:t>
            </a:r>
            <a:r>
              <a:rPr lang="en-US" dirty="0" err="1"/>
              <a:t>Yerden</a:t>
            </a:r>
            <a:endParaRPr lang="en-US" dirty="0"/>
          </a:p>
          <a:p>
            <a:r>
              <a:rPr lang="en-US" dirty="0"/>
              <a:t>Tolbassy Bakdaulet</a:t>
            </a:r>
          </a:p>
          <a:p>
            <a:r>
              <a:rPr lang="en-US" dirty="0" err="1"/>
              <a:t>Yegemberdi</a:t>
            </a:r>
            <a:r>
              <a:rPr lang="en-US" dirty="0"/>
              <a:t> </a:t>
            </a:r>
            <a:r>
              <a:rPr lang="en-US" dirty="0" err="1"/>
              <a:t>Nurgeldi</a:t>
            </a:r>
            <a:endParaRPr lang="en-US" dirty="0"/>
          </a:p>
          <a:p>
            <a:r>
              <a:rPr lang="en-US" dirty="0" err="1"/>
              <a:t>Zhakypov</a:t>
            </a:r>
            <a:r>
              <a:rPr lang="en-US" dirty="0"/>
              <a:t> Aslan</a:t>
            </a:r>
          </a:p>
          <a:p>
            <a:endParaRPr lang="en-US" dirty="0"/>
          </a:p>
        </p:txBody>
      </p:sp>
    </p:spTree>
    <p:extLst>
      <p:ext uri="{BB962C8B-B14F-4D97-AF65-F5344CB8AC3E}">
        <p14:creationId xmlns:p14="http://schemas.microsoft.com/office/powerpoint/2010/main" val="10094607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BUSINESS UNDERSTANDING</a:t>
            </a:r>
          </a:p>
        </p:txBody>
      </p:sp>
      <p:sp>
        <p:nvSpPr>
          <p:cNvPr id="3" name="Объект 2"/>
          <p:cNvSpPr>
            <a:spLocks noGrp="1"/>
          </p:cNvSpPr>
          <p:nvPr>
            <p:ph idx="1"/>
          </p:nvPr>
        </p:nvSpPr>
        <p:spPr>
          <a:xfrm>
            <a:off x="660954" y="2662197"/>
            <a:ext cx="3790973" cy="3764198"/>
          </a:xfrm>
        </p:spPr>
        <p:txBody>
          <a:bodyPr>
            <a:normAutofit/>
          </a:bodyPr>
          <a:lstStyle/>
          <a:p>
            <a:r>
              <a:rPr lang="en-US" dirty="0"/>
              <a:t>Suppose our team works as the Agency for Economic Development of Kazakhstan. Hence, it is important for us to forecast GDP per capita in order to develop the country's economy and plan for the next year in various economic sectors of the country. GDP per capita is an important indicator of economic performance and a useful unit to make cross-country comparisons of average living standards and economic wellbeing.</a:t>
            </a:r>
          </a:p>
        </p:txBody>
      </p:sp>
      <p:pic>
        <p:nvPicPr>
          <p:cNvPr id="5122" name="Picture 2" descr="Олжас Худайбергенов избран председателем Управляющего совета при МНЭ Р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315" y="2662198"/>
            <a:ext cx="6686652" cy="3764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62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Dataset</a:t>
            </a:r>
            <a:endParaRPr lang="en-US" dirty="0"/>
          </a:p>
        </p:txBody>
      </p:sp>
      <p:sp>
        <p:nvSpPr>
          <p:cNvPr id="3" name="Объект 2"/>
          <p:cNvSpPr>
            <a:spLocks noGrp="1"/>
          </p:cNvSpPr>
          <p:nvPr>
            <p:ph idx="1"/>
          </p:nvPr>
        </p:nvSpPr>
        <p:spPr/>
        <p:txBody>
          <a:bodyPr>
            <a:normAutofit/>
          </a:bodyPr>
          <a:lstStyle/>
          <a:p>
            <a:r>
              <a:rPr lang="en-US" dirty="0"/>
              <a:t>We used the Countries of the World dataset from </a:t>
            </a:r>
            <a:r>
              <a:rPr lang="en-US" dirty="0" err="1"/>
              <a:t>Kaggle</a:t>
            </a:r>
            <a:r>
              <a:rPr lang="en-US" dirty="0"/>
              <a:t> </a:t>
            </a:r>
            <a:r>
              <a:rPr lang="en-US" dirty="0" smtClean="0"/>
              <a:t>(link</a:t>
            </a:r>
            <a:r>
              <a:rPr lang="en-US" dirty="0"/>
              <a:t>: https://</a:t>
            </a:r>
            <a:r>
              <a:rPr lang="en-US" dirty="0" smtClean="0"/>
              <a:t>www.kaggle.com/fernandol/countries-of-the-world)</a:t>
            </a:r>
          </a:p>
          <a:p>
            <a:r>
              <a:rPr lang="en-US" b="1" dirty="0"/>
              <a:t>Columns: </a:t>
            </a:r>
            <a:r>
              <a:rPr lang="en-US" dirty="0" smtClean="0"/>
              <a:t>Country, </a:t>
            </a:r>
            <a:r>
              <a:rPr lang="ru-RU" dirty="0" smtClean="0"/>
              <a:t> </a:t>
            </a:r>
            <a:r>
              <a:rPr lang="en-US" dirty="0" smtClean="0"/>
              <a:t>Region,</a:t>
            </a:r>
            <a:r>
              <a:rPr lang="ru-RU" dirty="0" smtClean="0"/>
              <a:t> </a:t>
            </a:r>
            <a:r>
              <a:rPr lang="en-US" dirty="0" smtClean="0"/>
              <a:t> Population, </a:t>
            </a:r>
            <a:r>
              <a:rPr lang="ru-RU" dirty="0" smtClean="0"/>
              <a:t> </a:t>
            </a:r>
            <a:r>
              <a:rPr lang="en-US" dirty="0" smtClean="0"/>
              <a:t>Area, Pop</a:t>
            </a:r>
            <a:r>
              <a:rPr lang="en-US" dirty="0"/>
              <a:t>. </a:t>
            </a:r>
            <a:r>
              <a:rPr lang="ru-RU" dirty="0" smtClean="0"/>
              <a:t> </a:t>
            </a:r>
            <a:r>
              <a:rPr lang="en-US" dirty="0" smtClean="0"/>
              <a:t>Density </a:t>
            </a:r>
            <a:r>
              <a:rPr lang="en-US" dirty="0"/>
              <a:t>(per sq. mi</a:t>
            </a:r>
            <a:r>
              <a:rPr lang="en-US" dirty="0" smtClean="0"/>
              <a:t>.), </a:t>
            </a:r>
            <a:r>
              <a:rPr lang="ru-RU" dirty="0" smtClean="0"/>
              <a:t> </a:t>
            </a:r>
            <a:r>
              <a:rPr lang="en-US" dirty="0" smtClean="0"/>
              <a:t>Coastline </a:t>
            </a:r>
            <a:r>
              <a:rPr lang="en-US" dirty="0"/>
              <a:t>(coast/area </a:t>
            </a:r>
            <a:r>
              <a:rPr lang="en-US" dirty="0" smtClean="0"/>
              <a:t>ratio), </a:t>
            </a:r>
            <a:r>
              <a:rPr lang="ru-RU" dirty="0" smtClean="0"/>
              <a:t> </a:t>
            </a:r>
            <a:r>
              <a:rPr lang="en-US" dirty="0" smtClean="0"/>
              <a:t>Net migration, </a:t>
            </a:r>
            <a:r>
              <a:rPr lang="ru-RU" dirty="0" smtClean="0"/>
              <a:t> </a:t>
            </a:r>
            <a:r>
              <a:rPr lang="en-US" dirty="0" smtClean="0"/>
              <a:t>Infant mortality </a:t>
            </a:r>
            <a:r>
              <a:rPr lang="en-US" dirty="0"/>
              <a:t>(per 1000 </a:t>
            </a:r>
            <a:r>
              <a:rPr lang="en-US" dirty="0" smtClean="0"/>
              <a:t>births), GDP </a:t>
            </a:r>
            <a:r>
              <a:rPr lang="en-US" dirty="0"/>
              <a:t>($ per </a:t>
            </a:r>
            <a:r>
              <a:rPr lang="en-US" dirty="0" smtClean="0"/>
              <a:t>capita), </a:t>
            </a:r>
            <a:r>
              <a:rPr lang="ru-RU" dirty="0" smtClean="0"/>
              <a:t> </a:t>
            </a:r>
            <a:r>
              <a:rPr lang="en-US" dirty="0" smtClean="0"/>
              <a:t>Literacy (%),</a:t>
            </a:r>
            <a:r>
              <a:rPr lang="ru-RU" dirty="0" smtClean="0"/>
              <a:t> </a:t>
            </a:r>
            <a:r>
              <a:rPr lang="en-US" dirty="0" smtClean="0"/>
              <a:t> Phones </a:t>
            </a:r>
            <a:r>
              <a:rPr lang="en-US" dirty="0"/>
              <a:t>(per </a:t>
            </a:r>
            <a:r>
              <a:rPr lang="en-US" dirty="0" smtClean="0"/>
              <a:t>1000), </a:t>
            </a:r>
            <a:r>
              <a:rPr lang="ru-RU" dirty="0" smtClean="0"/>
              <a:t> </a:t>
            </a:r>
            <a:r>
              <a:rPr lang="en-US" dirty="0" smtClean="0"/>
              <a:t>Arable (%), </a:t>
            </a:r>
            <a:r>
              <a:rPr lang="ru-RU" dirty="0" smtClean="0"/>
              <a:t> </a:t>
            </a:r>
            <a:r>
              <a:rPr lang="en-US" dirty="0" smtClean="0"/>
              <a:t>Crops (%), </a:t>
            </a:r>
            <a:r>
              <a:rPr lang="ru-RU" dirty="0" smtClean="0"/>
              <a:t> </a:t>
            </a:r>
            <a:r>
              <a:rPr lang="en-US" dirty="0" smtClean="0"/>
              <a:t>Other (%), Climate, </a:t>
            </a:r>
            <a:r>
              <a:rPr lang="ru-RU" dirty="0" smtClean="0"/>
              <a:t> </a:t>
            </a:r>
            <a:r>
              <a:rPr lang="en-US" dirty="0" smtClean="0"/>
              <a:t>Birthrate, </a:t>
            </a:r>
            <a:r>
              <a:rPr lang="ru-RU" dirty="0" smtClean="0"/>
              <a:t> </a:t>
            </a:r>
            <a:r>
              <a:rPr lang="en-US" dirty="0" err="1" smtClean="0"/>
              <a:t>Deathrate</a:t>
            </a:r>
            <a:r>
              <a:rPr lang="en-US" dirty="0" smtClean="0"/>
              <a:t>, </a:t>
            </a:r>
            <a:r>
              <a:rPr lang="ru-RU" dirty="0" smtClean="0"/>
              <a:t> </a:t>
            </a:r>
            <a:r>
              <a:rPr lang="en-US" dirty="0" smtClean="0"/>
              <a:t>Agriculture, </a:t>
            </a:r>
            <a:r>
              <a:rPr lang="ru-RU" dirty="0" smtClean="0"/>
              <a:t> </a:t>
            </a:r>
            <a:r>
              <a:rPr lang="en-US" dirty="0" smtClean="0"/>
              <a:t>Industry, Service.</a:t>
            </a:r>
            <a:endParaRPr lang="en-US" dirty="0"/>
          </a:p>
        </p:txBody>
      </p:sp>
    </p:spTree>
    <p:extLst>
      <p:ext uri="{BB962C8B-B14F-4D97-AF65-F5344CB8AC3E}">
        <p14:creationId xmlns:p14="http://schemas.microsoft.com/office/powerpoint/2010/main" val="20666994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31136" y="676084"/>
            <a:ext cx="7729728" cy="1188720"/>
          </a:xfrm>
        </p:spPr>
        <p:txBody>
          <a:bodyPr/>
          <a:lstStyle/>
          <a:p>
            <a:r>
              <a:rPr lang="en-US" dirty="0" smtClean="0"/>
              <a:t>Data Visualizations</a:t>
            </a:r>
            <a:endParaRPr lang="en-US" dirty="0"/>
          </a:p>
        </p:txBody>
      </p:sp>
      <p:pic>
        <p:nvPicPr>
          <p:cNvPr id="5" name="Объект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231136" y="2009108"/>
            <a:ext cx="7729728" cy="29319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31136" y="5085377"/>
            <a:ext cx="7550173" cy="1477328"/>
          </a:xfrm>
          <a:prstGeom prst="rect">
            <a:avLst/>
          </a:prstGeom>
          <a:noFill/>
        </p:spPr>
        <p:txBody>
          <a:bodyPr wrap="square" rtlCol="0">
            <a:spAutoFit/>
          </a:bodyPr>
          <a:lstStyle/>
          <a:p>
            <a:r>
              <a:rPr lang="en-US" b="1" dirty="0" smtClean="0"/>
              <a:t>Target </a:t>
            </a:r>
            <a:r>
              <a:rPr lang="en-US" b="1" dirty="0"/>
              <a:t>variable </a:t>
            </a:r>
            <a:r>
              <a:rPr lang="en-US" b="1" dirty="0" smtClean="0"/>
              <a:t>analysis:</a:t>
            </a:r>
          </a:p>
          <a:p>
            <a:pPr marL="285750" indent="-285750">
              <a:buFont typeface="Arial" panose="020B0604020202020204" pitchFamily="34" charset="0"/>
              <a:buChar char="•"/>
            </a:pPr>
            <a:r>
              <a:rPr lang="en-US" dirty="0"/>
              <a:t>Our target variable, GDP per Capita is not normally distributed.</a:t>
            </a:r>
          </a:p>
          <a:p>
            <a:pPr marL="285750" indent="-285750">
              <a:buFont typeface="Arial" panose="020B0604020202020204" pitchFamily="34" charset="0"/>
              <a:buChar char="•"/>
            </a:pPr>
            <a:r>
              <a:rPr lang="en-US" dirty="0"/>
              <a:t>Our target variable is right-skewed.</a:t>
            </a:r>
          </a:p>
          <a:p>
            <a:pPr marL="285750" indent="-285750">
              <a:buFont typeface="Arial" panose="020B0604020202020204" pitchFamily="34" charset="0"/>
              <a:buChar char="•"/>
            </a:pPr>
            <a:r>
              <a:rPr lang="en-US" dirty="0"/>
              <a:t>There are 2 outliers in the variable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254575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Correlation </a:t>
            </a:r>
            <a:r>
              <a:rPr lang="en-US" dirty="0" err="1" smtClean="0"/>
              <a:t>heatmap</a:t>
            </a:r>
            <a:endParaRPr lang="en-US" dirty="0"/>
          </a:p>
        </p:txBody>
      </p:sp>
      <p:sp>
        <p:nvSpPr>
          <p:cNvPr id="6" name="TextBox 5"/>
          <p:cNvSpPr txBox="1"/>
          <p:nvPr/>
        </p:nvSpPr>
        <p:spPr>
          <a:xfrm>
            <a:off x="2231136" y="2909455"/>
            <a:ext cx="7729728" cy="3139321"/>
          </a:xfrm>
          <a:prstGeom prst="rect">
            <a:avLst/>
          </a:prstGeom>
          <a:noFill/>
        </p:spPr>
        <p:txBody>
          <a:bodyPr wrap="square" rtlCol="0">
            <a:spAutoFit/>
          </a:bodyPr>
          <a:lstStyle/>
          <a:p>
            <a:r>
              <a:rPr lang="en-US" dirty="0" smtClean="0"/>
              <a:t>Strong Correlations:</a:t>
            </a:r>
          </a:p>
          <a:p>
            <a:pPr marL="285750" indent="-285750">
              <a:buFont typeface="Arial" panose="020B0604020202020204" pitchFamily="34" charset="0"/>
              <a:buChar char="•"/>
            </a:pPr>
            <a:r>
              <a:rPr lang="en-US" dirty="0" smtClean="0"/>
              <a:t>there </a:t>
            </a:r>
            <a:r>
              <a:rPr lang="en-US" dirty="0"/>
              <a:t>is a strong positive correlation between </a:t>
            </a:r>
            <a:r>
              <a:rPr lang="en-US" dirty="0" err="1"/>
              <a:t>gdp</a:t>
            </a:r>
            <a:r>
              <a:rPr lang="en-US" dirty="0"/>
              <a:t> per capita and phones (0.83)</a:t>
            </a:r>
          </a:p>
          <a:p>
            <a:pPr marL="285750" indent="-285750">
              <a:buFont typeface="Arial" panose="020B0604020202020204" pitchFamily="34" charset="0"/>
              <a:buChar char="•"/>
            </a:pPr>
            <a:r>
              <a:rPr lang="en-US" dirty="0"/>
              <a:t>there is a strong positive correlation between infant mortality and birthrate (0.84)</a:t>
            </a:r>
          </a:p>
          <a:p>
            <a:pPr marL="285750" indent="-285750">
              <a:buFont typeface="Arial" panose="020B0604020202020204" pitchFamily="34" charset="0"/>
              <a:buChar char="•"/>
            </a:pPr>
            <a:r>
              <a:rPr lang="en-US" dirty="0"/>
              <a:t>there is a strong negative </a:t>
            </a:r>
            <a:r>
              <a:rPr lang="en-US" dirty="0" smtClean="0"/>
              <a:t>correlation </a:t>
            </a:r>
            <a:r>
              <a:rPr lang="en-US" dirty="0"/>
              <a:t>between literacy and birthrate (-0.78)</a:t>
            </a:r>
          </a:p>
          <a:p>
            <a:pPr marL="285750" indent="-285750">
              <a:buFont typeface="Arial" panose="020B0604020202020204" pitchFamily="34" charset="0"/>
              <a:buChar char="•"/>
            </a:pPr>
            <a:r>
              <a:rPr lang="en-US" dirty="0"/>
              <a:t>there is a strong negative correlation between literacy and infant </a:t>
            </a:r>
            <a:r>
              <a:rPr lang="en-US" dirty="0" err="1"/>
              <a:t>motality</a:t>
            </a:r>
            <a:r>
              <a:rPr lang="en-US" dirty="0"/>
              <a:t> (-0.75)</a:t>
            </a:r>
          </a:p>
          <a:p>
            <a:pPr marL="285750" indent="-285750">
              <a:buFont typeface="Arial" panose="020B0604020202020204" pitchFamily="34" charset="0"/>
              <a:buChar char="•"/>
            </a:pPr>
            <a:r>
              <a:rPr lang="en-US" dirty="0"/>
              <a:t>there is a strong negative </a:t>
            </a:r>
            <a:r>
              <a:rPr lang="en-US" dirty="0" smtClean="0"/>
              <a:t>correlation </a:t>
            </a:r>
            <a:r>
              <a:rPr lang="en-US" dirty="0"/>
              <a:t>between birthrate and phones (-0.72)</a:t>
            </a:r>
          </a:p>
          <a:p>
            <a:pPr marL="285750" indent="-285750">
              <a:buFont typeface="Arial" panose="020B0604020202020204" pitchFamily="34" charset="0"/>
              <a:buChar char="•"/>
            </a:pPr>
            <a:r>
              <a:rPr lang="en-US" dirty="0"/>
              <a:t>there is a strong negative </a:t>
            </a:r>
            <a:r>
              <a:rPr lang="en-US" dirty="0" smtClean="0"/>
              <a:t>correlation </a:t>
            </a:r>
            <a:r>
              <a:rPr lang="en-US" dirty="0"/>
              <a:t>between other and arable (-0.73)</a:t>
            </a:r>
          </a:p>
          <a:p>
            <a:endParaRPr lang="en-US" dirty="0"/>
          </a:p>
        </p:txBody>
      </p:sp>
    </p:spTree>
    <p:extLst>
      <p:ext uri="{BB962C8B-B14F-4D97-AF65-F5344CB8AC3E}">
        <p14:creationId xmlns:p14="http://schemas.microsoft.com/office/powerpoint/2010/main" val="8575532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2236" y="706582"/>
            <a:ext cx="5167528" cy="5444836"/>
          </a:xfrm>
          <a:prstGeom prst="rect">
            <a:avLst/>
          </a:prstGeom>
        </p:spPr>
      </p:pic>
    </p:spTree>
    <p:extLst>
      <p:ext uri="{BB962C8B-B14F-4D97-AF65-F5344CB8AC3E}">
        <p14:creationId xmlns:p14="http://schemas.microsoft.com/office/powerpoint/2010/main" val="30084609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Data Visualizations</a:t>
            </a:r>
            <a:endParaRPr lang="en-US"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1136" y="2444462"/>
            <a:ext cx="7729728" cy="3990893"/>
          </a:xfrm>
        </p:spPr>
      </p:pic>
    </p:spTree>
    <p:extLst>
      <p:ext uri="{BB962C8B-B14F-4D97-AF65-F5344CB8AC3E}">
        <p14:creationId xmlns:p14="http://schemas.microsoft.com/office/powerpoint/2010/main" val="37699112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World Stats</a:t>
            </a:r>
            <a:endParaRPr lang="en-US" dirty="0"/>
          </a:p>
        </p:txBody>
      </p:sp>
      <p:sp>
        <p:nvSpPr>
          <p:cNvPr id="3" name="Объект 2"/>
          <p:cNvSpPr>
            <a:spLocks noGrp="1"/>
          </p:cNvSpPr>
          <p:nvPr>
            <p:ph idx="1"/>
          </p:nvPr>
        </p:nvSpPr>
        <p:spPr>
          <a:xfrm>
            <a:off x="364935" y="2638044"/>
            <a:ext cx="11498349" cy="1647629"/>
          </a:xfrm>
        </p:spPr>
        <p:txBody>
          <a:bodyPr/>
          <a:lstStyle/>
          <a:p>
            <a:r>
              <a:rPr lang="en-US" dirty="0"/>
              <a:t>The top 100 countries have a very high service percentage (averaged at around 70%) and a very low agriculture percentage (averaged at around 3%) whereas the bottom 100 countries have a lower service percentage, in relation with the top 100 countries (averaged at around 43%) and a higher agriculture percentage (averaged at around 22%).</a:t>
            </a:r>
          </a:p>
          <a:p>
            <a:endParaRPr lang="en-US" dirty="0"/>
          </a:p>
        </p:txBody>
      </p:sp>
      <p:pic>
        <p:nvPicPr>
          <p:cNvPr id="7" name="Рисунок 6"/>
          <p:cNvPicPr>
            <a:picLocks noChangeAspect="1"/>
          </p:cNvPicPr>
          <p:nvPr/>
        </p:nvPicPr>
        <p:blipFill rotWithShape="1">
          <a:blip r:embed="rId2"/>
          <a:srcRect t="3900"/>
          <a:stretch/>
        </p:blipFill>
        <p:spPr>
          <a:xfrm>
            <a:off x="364935" y="4468917"/>
            <a:ext cx="5510668" cy="1869598"/>
          </a:xfrm>
          <a:prstGeom prst="rect">
            <a:avLst/>
          </a:prstGeom>
        </p:spPr>
      </p:pic>
      <p:pic>
        <p:nvPicPr>
          <p:cNvPr id="8" name="Рисунок 7"/>
          <p:cNvPicPr>
            <a:picLocks noChangeAspect="1"/>
          </p:cNvPicPr>
          <p:nvPr/>
        </p:nvPicPr>
        <p:blipFill>
          <a:blip r:embed="rId3"/>
          <a:stretch>
            <a:fillRect/>
          </a:stretch>
        </p:blipFill>
        <p:spPr>
          <a:xfrm>
            <a:off x="6114472" y="4468917"/>
            <a:ext cx="5748812" cy="1869598"/>
          </a:xfrm>
          <a:prstGeom prst="rect">
            <a:avLst/>
          </a:prstGeom>
        </p:spPr>
      </p:pic>
    </p:spTree>
    <p:extLst>
      <p:ext uri="{BB962C8B-B14F-4D97-AF65-F5344CB8AC3E}">
        <p14:creationId xmlns:p14="http://schemas.microsoft.com/office/powerpoint/2010/main" val="2807798511"/>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TM10001115[[fn=Посылка]]</Template>
  <TotalTime>70</TotalTime>
  <Words>598</Words>
  <Application>Microsoft Office PowerPoint</Application>
  <PresentationFormat>Широкоэкранный</PresentationFormat>
  <Paragraphs>74</Paragraphs>
  <Slides>18</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18</vt:i4>
      </vt:variant>
    </vt:vector>
  </HeadingPairs>
  <TitlesOfParts>
    <vt:vector size="22" baseType="lpstr">
      <vt:lpstr>Arial</vt:lpstr>
      <vt:lpstr>Corbel</vt:lpstr>
      <vt:lpstr>Gill Sans MT</vt:lpstr>
      <vt:lpstr>Parcel</vt:lpstr>
      <vt:lpstr>CSS-429 – Final project</vt:lpstr>
      <vt:lpstr>Team 7 – Abraca-data</vt:lpstr>
      <vt:lpstr>BUSINESS UNDERSTANDING</vt:lpstr>
      <vt:lpstr>Dataset</vt:lpstr>
      <vt:lpstr>Data Visualizations</vt:lpstr>
      <vt:lpstr>Correlation heatmap</vt:lpstr>
      <vt:lpstr>Презентация PowerPoint</vt:lpstr>
      <vt:lpstr>Data Visualizations</vt:lpstr>
      <vt:lpstr>World Stats</vt:lpstr>
      <vt:lpstr>World Stats</vt:lpstr>
      <vt:lpstr>CIS</vt:lpstr>
      <vt:lpstr>Modelling</vt:lpstr>
      <vt:lpstr>Modelling</vt:lpstr>
      <vt:lpstr>Evaluation</vt:lpstr>
      <vt:lpstr>Evaluation</vt:lpstr>
      <vt:lpstr>Evaluation</vt:lpstr>
      <vt:lpstr>Predicting GDP of Kazakhstan</vt:lpstr>
      <vt:lpstr>DEPLOYMENT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CSS-429 – Final project</dc:title>
  <dc:creator>Bakdaulet Tolbassy</dc:creator>
  <cp:lastModifiedBy>Bakdaulet Tolbassy</cp:lastModifiedBy>
  <cp:revision>8</cp:revision>
  <dcterms:created xsi:type="dcterms:W3CDTF">2020-12-06T12:54:50Z</dcterms:created>
  <dcterms:modified xsi:type="dcterms:W3CDTF">2020-12-06T14:05:01Z</dcterms:modified>
</cp:coreProperties>
</file>