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11/4/2018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EAF93-B8A3-49BC-ABCA-8232D8EBBCF6}"/>
              </a:ext>
            </a:extLst>
          </p:cNvPr>
          <p:cNvSpPr>
            <a:spLocks noGrp="1"/>
          </p:cNvSpPr>
          <p:nvPr>
            <p:ph type="ctrTitle"/>
          </p:nvPr>
        </p:nvSpPr>
        <p:spPr>
          <a:xfrm>
            <a:off x="887103" y="1828800"/>
            <a:ext cx="10372299" cy="1981198"/>
          </a:xfrm>
        </p:spPr>
        <p:txBody>
          <a:bodyPr>
            <a:normAutofit/>
          </a:bodyPr>
          <a:lstStyle/>
          <a:p>
            <a:r>
              <a:rPr lang="en-US" sz="4000" b="1" dirty="0" err="1">
                <a:latin typeface="Times New Roman" panose="02020603050405020304" pitchFamily="18" charset="0"/>
                <a:cs typeface="Times New Roman" panose="02020603050405020304" pitchFamily="18" charset="0"/>
              </a:rPr>
              <a:t>Thiết</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kế</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xây</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dựng</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hệ</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thống</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mạng</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máy</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tính</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cho</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tòa</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nhà</a:t>
            </a:r>
            <a:r>
              <a:rPr lang="en-US" sz="4000" b="1" dirty="0">
                <a:latin typeface="Times New Roman" panose="02020603050405020304" pitchFamily="18" charset="0"/>
                <a:cs typeface="Times New Roman" panose="02020603050405020304" pitchFamily="18" charset="0"/>
              </a:rPr>
              <a:t> E </a:t>
            </a:r>
            <a:r>
              <a:rPr lang="en-US" sz="4000" b="1" dirty="0" err="1">
                <a:latin typeface="Times New Roman" panose="02020603050405020304" pitchFamily="18" charset="0"/>
                <a:cs typeface="Times New Roman" panose="02020603050405020304" pitchFamily="18" charset="0"/>
              </a:rPr>
              <a:t>trường</a:t>
            </a:r>
            <a:r>
              <a:rPr lang="en-US" sz="4000" b="1" dirty="0">
                <a:latin typeface="Times New Roman" panose="02020603050405020304" pitchFamily="18" charset="0"/>
                <a:cs typeface="Times New Roman" panose="02020603050405020304" pitchFamily="18" charset="0"/>
              </a:rPr>
              <a:t> </a:t>
            </a:r>
            <a:br>
              <a:rPr lang="vi-VN"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ĐH </a:t>
            </a:r>
            <a:r>
              <a:rPr lang="en-US" sz="4000" b="1" dirty="0" err="1">
                <a:latin typeface="Times New Roman" panose="02020603050405020304" pitchFamily="18" charset="0"/>
                <a:cs typeface="Times New Roman" panose="02020603050405020304" pitchFamily="18" charset="0"/>
              </a:rPr>
              <a:t>Tôn</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Đức</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Thắng</a:t>
            </a:r>
            <a:r>
              <a:rPr lang="en-US" sz="4000" b="1" dirty="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1FDB49B-FCA6-4A0B-9C74-6930DE395D7B}"/>
              </a:ext>
            </a:extLst>
          </p:cNvPr>
          <p:cNvSpPr>
            <a:spLocks noGrp="1"/>
          </p:cNvSpPr>
          <p:nvPr>
            <p:ph type="subTitle" idx="1"/>
          </p:nvPr>
        </p:nvSpPr>
        <p:spPr>
          <a:xfrm>
            <a:off x="0" y="3886200"/>
            <a:ext cx="12192000" cy="2971800"/>
          </a:xfrm>
        </p:spPr>
        <p:txBody>
          <a:bodyPr>
            <a:normAutofit lnSpcReduction="10000"/>
          </a:bodyPr>
          <a:lstStyle/>
          <a:p>
            <a:pPr algn="r"/>
            <a:r>
              <a:rPr lang="en-US" i="1" dirty="0" err="1">
                <a:solidFill>
                  <a:schemeClr val="tx1"/>
                </a:solidFill>
                <a:latin typeface="Times New Roman" panose="02020603050405020304" pitchFamily="18" charset="0"/>
                <a:cs typeface="Times New Roman" panose="02020603050405020304" pitchFamily="18" charset="0"/>
              </a:rPr>
              <a:t>Người</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hướng</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dẫn</a:t>
            </a:r>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TRƯƠNG ĐÌNH TÚ</a:t>
            </a:r>
            <a:r>
              <a:rPr lang="vi-VN" b="1" dirty="0">
                <a:solidFill>
                  <a:schemeClr val="tx1"/>
                </a:solidFill>
                <a:latin typeface="Times New Roman" panose="02020603050405020304" pitchFamily="18" charset="0"/>
                <a:cs typeface="Times New Roman" panose="02020603050405020304" pitchFamily="18" charset="0"/>
              </a:rPr>
              <a:t>-Mai ngọc thắng</a:t>
            </a:r>
            <a:endParaRPr lang="en-US" dirty="0">
              <a:solidFill>
                <a:schemeClr val="tx1"/>
              </a:solidFill>
              <a:latin typeface="Times New Roman" panose="02020603050405020304" pitchFamily="18" charset="0"/>
              <a:cs typeface="Times New Roman" panose="02020603050405020304" pitchFamily="18" charset="0"/>
            </a:endParaRPr>
          </a:p>
          <a:p>
            <a:pPr algn="r"/>
            <a:r>
              <a:rPr lang="en-US" i="1" dirty="0" err="1">
                <a:solidFill>
                  <a:schemeClr val="tx1"/>
                </a:solidFill>
                <a:latin typeface="Times New Roman" panose="02020603050405020304" pitchFamily="18" charset="0"/>
                <a:cs typeface="Times New Roman" panose="02020603050405020304" pitchFamily="18" charset="0"/>
              </a:rPr>
              <a:t>Người</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thực</a:t>
            </a:r>
            <a:r>
              <a:rPr lang="en-US" i="1" dirty="0">
                <a:solidFill>
                  <a:schemeClr val="tx1"/>
                </a:solidFill>
                <a:latin typeface="Times New Roman" panose="02020603050405020304" pitchFamily="18" charset="0"/>
                <a:cs typeface="Times New Roman" panose="02020603050405020304" pitchFamily="18" charset="0"/>
              </a:rPr>
              <a:t> </a:t>
            </a:r>
            <a:r>
              <a:rPr lang="en-US" i="1" dirty="0" err="1">
                <a:solidFill>
                  <a:schemeClr val="tx1"/>
                </a:solidFill>
                <a:latin typeface="Times New Roman" panose="02020603050405020304" pitchFamily="18" charset="0"/>
                <a:cs typeface="Times New Roman" panose="02020603050405020304" pitchFamily="18" charset="0"/>
              </a:rPr>
              <a:t>hiện</a:t>
            </a:r>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NGUYỄN HỮU HIẾU – 51702101</a:t>
            </a:r>
            <a:endParaRPr lang="en-US" dirty="0">
              <a:solidFill>
                <a:schemeClr val="tx1"/>
              </a:solidFill>
              <a:latin typeface="Times New Roman" panose="02020603050405020304" pitchFamily="18" charset="0"/>
              <a:cs typeface="Times New Roman" panose="02020603050405020304" pitchFamily="18" charset="0"/>
            </a:endParaRPr>
          </a:p>
          <a:p>
            <a:pPr algn="r"/>
            <a:r>
              <a:rPr lang="en-US" b="1" dirty="0">
                <a:solidFill>
                  <a:schemeClr val="tx1"/>
                </a:solidFill>
                <a:latin typeface="Times New Roman" panose="02020603050405020304" pitchFamily="18" charset="0"/>
                <a:cs typeface="Times New Roman" panose="02020603050405020304" pitchFamily="18" charset="0"/>
              </a:rPr>
              <a:t>VÕ TUẤN TÀI</a:t>
            </a:r>
            <a:r>
              <a:rPr lang="en-US" dirty="0">
                <a:solidFill>
                  <a:schemeClr val="tx1"/>
                </a:solidFill>
                <a:latin typeface="Times New Roman" panose="02020603050405020304" pitchFamily="18" charset="0"/>
                <a:cs typeface="Times New Roman" panose="02020603050405020304" pitchFamily="18" charset="0"/>
              </a:rPr>
              <a:t> – </a:t>
            </a:r>
            <a:r>
              <a:rPr lang="en-US" b="1" dirty="0">
                <a:solidFill>
                  <a:schemeClr val="tx1"/>
                </a:solidFill>
                <a:latin typeface="Times New Roman" panose="02020603050405020304" pitchFamily="18" charset="0"/>
                <a:cs typeface="Times New Roman" panose="02020603050405020304" pitchFamily="18" charset="0"/>
              </a:rPr>
              <a:t>51702173</a:t>
            </a:r>
            <a:endParaRPr lang="en-US" dirty="0">
              <a:solidFill>
                <a:schemeClr val="tx1"/>
              </a:solidFill>
              <a:latin typeface="Times New Roman" panose="02020603050405020304" pitchFamily="18" charset="0"/>
              <a:cs typeface="Times New Roman" panose="02020603050405020304" pitchFamily="18" charset="0"/>
            </a:endParaRPr>
          </a:p>
          <a:p>
            <a:pPr algn="r"/>
            <a:r>
              <a:rPr lang="en-US" dirty="0" err="1">
                <a:solidFill>
                  <a:schemeClr val="tx1"/>
                </a:solidFill>
                <a:latin typeface="Times New Roman" panose="02020603050405020304" pitchFamily="18" charset="0"/>
                <a:cs typeface="Times New Roman" panose="02020603050405020304" pitchFamily="18" charset="0"/>
              </a:rPr>
              <a:t>Lớp</a:t>
            </a:r>
            <a:r>
              <a:rPr lang="en-US" dirty="0">
                <a:solidFill>
                  <a:schemeClr val="tx1"/>
                </a:solidFill>
                <a:latin typeface="Times New Roman" panose="02020603050405020304" pitchFamily="18" charset="0"/>
                <a:cs typeface="Times New Roman" panose="02020603050405020304" pitchFamily="18" charset="0"/>
              </a:rPr>
              <a:t>       :    </a:t>
            </a:r>
            <a:r>
              <a:rPr lang="en-US" b="1" dirty="0">
                <a:solidFill>
                  <a:schemeClr val="tx1"/>
                </a:solidFill>
                <a:latin typeface="Times New Roman" panose="02020603050405020304" pitchFamily="18" charset="0"/>
                <a:cs typeface="Times New Roman" panose="02020603050405020304" pitchFamily="18" charset="0"/>
              </a:rPr>
              <a:t>17050201</a:t>
            </a:r>
            <a:endParaRPr lang="vi-VN" b="1" dirty="0">
              <a:solidFill>
                <a:schemeClr val="tx1"/>
              </a:solidFill>
              <a:latin typeface="Times New Roman" panose="02020603050405020304" pitchFamily="18" charset="0"/>
              <a:cs typeface="Times New Roman" panose="02020603050405020304" pitchFamily="18" charset="0"/>
            </a:endParaRPr>
          </a:p>
          <a:p>
            <a:pPr algn="r"/>
            <a:r>
              <a:rPr lang="en-US" b="1" dirty="0">
                <a:solidFill>
                  <a:schemeClr val="tx1"/>
                </a:solidFill>
                <a:latin typeface="Times New Roman" panose="02020603050405020304" pitchFamily="18" charset="0"/>
                <a:cs typeface="Times New Roman" panose="02020603050405020304" pitchFamily="18" charset="0"/>
              </a:rPr>
              <a:t>17050202</a:t>
            </a:r>
            <a:endParaRPr lang="en-US" dirty="0">
              <a:solidFill>
                <a:schemeClr val="tx1"/>
              </a:solidFill>
              <a:latin typeface="Times New Roman" panose="02020603050405020304" pitchFamily="18" charset="0"/>
              <a:cs typeface="Times New Roman" panose="02020603050405020304" pitchFamily="18" charset="0"/>
            </a:endParaRPr>
          </a:p>
          <a:p>
            <a:pPr algn="r"/>
            <a:r>
              <a:rPr lang="en-US" dirty="0" err="1">
                <a:solidFill>
                  <a:schemeClr val="tx1"/>
                </a:solidFill>
                <a:latin typeface="Times New Roman" panose="02020603050405020304" pitchFamily="18" charset="0"/>
                <a:cs typeface="Times New Roman" panose="02020603050405020304" pitchFamily="18" charset="0"/>
              </a:rPr>
              <a:t>Khoá</a:t>
            </a:r>
            <a:r>
              <a:rPr lang="en-US" dirty="0">
                <a:solidFill>
                  <a:schemeClr val="tx1"/>
                </a:solidFill>
                <a:latin typeface="Times New Roman" panose="02020603050405020304" pitchFamily="18" charset="0"/>
                <a:cs typeface="Times New Roman" panose="02020603050405020304" pitchFamily="18" charset="0"/>
              </a:rPr>
              <a:t>     :    </a:t>
            </a:r>
            <a:r>
              <a:rPr lang="en-US" b="1" dirty="0">
                <a:solidFill>
                  <a:schemeClr val="tx1"/>
                </a:solidFill>
                <a:latin typeface="Times New Roman" panose="02020603050405020304" pitchFamily="18" charset="0"/>
                <a:cs typeface="Times New Roman" panose="02020603050405020304" pitchFamily="18" charset="0"/>
              </a:rPr>
              <a:t>21</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descr="Kết quả hình ảnh cho logo tôn đức thắng">
            <a:extLst>
              <a:ext uri="{FF2B5EF4-FFF2-40B4-BE49-F238E27FC236}">
                <a16:creationId xmlns:a16="http://schemas.microsoft.com/office/drawing/2014/main" id="{F3125291-8542-4B00-8DC4-4B4AF79E15A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275856" cy="1828800"/>
          </a:xfrm>
          <a:prstGeom prst="rect">
            <a:avLst/>
          </a:prstGeom>
          <a:noFill/>
          <a:ln>
            <a:noFill/>
          </a:ln>
        </p:spPr>
      </p:pic>
    </p:spTree>
    <p:extLst>
      <p:ext uri="{BB962C8B-B14F-4D97-AF65-F5344CB8AC3E}">
        <p14:creationId xmlns:p14="http://schemas.microsoft.com/office/powerpoint/2010/main" val="20783892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97A7-841B-4749-ADC2-0095C918E888}"/>
              </a:ext>
            </a:extLst>
          </p:cNvPr>
          <p:cNvSpPr>
            <a:spLocks noGrp="1"/>
          </p:cNvSpPr>
          <p:nvPr>
            <p:ph type="title"/>
          </p:nvPr>
        </p:nvSpPr>
        <p:spPr>
          <a:xfrm>
            <a:off x="2011680" y="1"/>
            <a:ext cx="10180320" cy="1777999"/>
          </a:xfrm>
        </p:spPr>
        <p:txBody>
          <a:bodyPr>
            <a:normAutofit/>
          </a:bodyPr>
          <a:lstStyle/>
          <a:p>
            <a:r>
              <a:rPr lang="vi-VN" sz="4000" dirty="0"/>
              <a:t>Các thiết bị trong mạng máy tính</a:t>
            </a:r>
            <a:endParaRPr lang="en-US" sz="4000" dirty="0"/>
          </a:p>
        </p:txBody>
      </p:sp>
      <p:pic>
        <p:nvPicPr>
          <p:cNvPr id="4" name="Picture 3" descr="Kết quả hình ảnh cho logo tôn đức thắng">
            <a:extLst>
              <a:ext uri="{FF2B5EF4-FFF2-40B4-BE49-F238E27FC236}">
                <a16:creationId xmlns:a16="http://schemas.microsoft.com/office/drawing/2014/main" id="{7EA32802-B5A8-4433-A7CB-4143AE054C0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011680" cy="1219200"/>
          </a:xfrm>
          <a:prstGeom prst="rect">
            <a:avLst/>
          </a:prstGeom>
          <a:noFill/>
          <a:ln>
            <a:noFill/>
          </a:ln>
        </p:spPr>
      </p:pic>
      <p:pic>
        <p:nvPicPr>
          <p:cNvPr id="8194" name="Picture 2" descr="Káº¿t quáº£ hÃ¬nh áº£nh cho Hub">
            <a:extLst>
              <a:ext uri="{FF2B5EF4-FFF2-40B4-BE49-F238E27FC236}">
                <a16:creationId xmlns:a16="http://schemas.microsoft.com/office/drawing/2014/main" id="{B2925917-E912-4479-89F3-7149A019EC3F}"/>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1005840" y="1521461"/>
            <a:ext cx="2342726" cy="17779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DC41563-376D-40A8-94A2-6F6F87BEA90A}"/>
              </a:ext>
            </a:extLst>
          </p:cNvPr>
          <p:cNvPicPr>
            <a:picLocks noChangeAspect="1"/>
          </p:cNvPicPr>
          <p:nvPr/>
        </p:nvPicPr>
        <p:blipFill>
          <a:blip r:embed="rId4"/>
          <a:stretch>
            <a:fillRect/>
          </a:stretch>
        </p:blipFill>
        <p:spPr>
          <a:xfrm>
            <a:off x="8843436" y="1704946"/>
            <a:ext cx="2248746" cy="1264920"/>
          </a:xfrm>
          <a:prstGeom prst="rect">
            <a:avLst/>
          </a:prstGeom>
        </p:spPr>
      </p:pic>
      <p:pic>
        <p:nvPicPr>
          <p:cNvPr id="8196" name="Picture 4" descr="router">
            <a:extLst>
              <a:ext uri="{FF2B5EF4-FFF2-40B4-BE49-F238E27FC236}">
                <a16:creationId xmlns:a16="http://schemas.microsoft.com/office/drawing/2014/main" id="{D3A08E9A-8509-4760-94BA-C61E156E5B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840" y="4510709"/>
            <a:ext cx="2993808" cy="12433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BFDADB2-3202-4B54-826A-BE622893F69C}"/>
              </a:ext>
            </a:extLst>
          </p:cNvPr>
          <p:cNvPicPr>
            <a:picLocks noChangeAspect="1"/>
          </p:cNvPicPr>
          <p:nvPr/>
        </p:nvPicPr>
        <p:blipFill>
          <a:blip r:embed="rId6"/>
          <a:stretch>
            <a:fillRect/>
          </a:stretch>
        </p:blipFill>
        <p:spPr>
          <a:xfrm>
            <a:off x="8029575" y="4405962"/>
            <a:ext cx="2269490" cy="1348077"/>
          </a:xfrm>
          <a:prstGeom prst="rect">
            <a:avLst/>
          </a:prstGeom>
        </p:spPr>
      </p:pic>
      <p:pic>
        <p:nvPicPr>
          <p:cNvPr id="7" name="Picture 6">
            <a:extLst>
              <a:ext uri="{FF2B5EF4-FFF2-40B4-BE49-F238E27FC236}">
                <a16:creationId xmlns:a16="http://schemas.microsoft.com/office/drawing/2014/main" id="{9956F389-DD4B-4E09-ACB8-C2EBC9FCD66B}"/>
              </a:ext>
            </a:extLst>
          </p:cNvPr>
          <p:cNvPicPr>
            <a:picLocks noChangeAspect="1"/>
          </p:cNvPicPr>
          <p:nvPr/>
        </p:nvPicPr>
        <p:blipFill>
          <a:blip r:embed="rId7"/>
          <a:stretch>
            <a:fillRect/>
          </a:stretch>
        </p:blipFill>
        <p:spPr>
          <a:xfrm>
            <a:off x="4823851" y="1521461"/>
            <a:ext cx="2248746" cy="1448405"/>
          </a:xfrm>
          <a:prstGeom prst="rect">
            <a:avLst/>
          </a:prstGeom>
        </p:spPr>
      </p:pic>
      <p:sp>
        <p:nvSpPr>
          <p:cNvPr id="8" name="TextBox 7">
            <a:extLst>
              <a:ext uri="{FF2B5EF4-FFF2-40B4-BE49-F238E27FC236}">
                <a16:creationId xmlns:a16="http://schemas.microsoft.com/office/drawing/2014/main" id="{B928323A-9C8C-40D7-87BD-762D0229FB9E}"/>
              </a:ext>
            </a:extLst>
          </p:cNvPr>
          <p:cNvSpPr txBox="1"/>
          <p:nvPr/>
        </p:nvSpPr>
        <p:spPr>
          <a:xfrm>
            <a:off x="1099818" y="3429000"/>
            <a:ext cx="2011680" cy="400110"/>
          </a:xfrm>
          <a:prstGeom prst="rect">
            <a:avLst/>
          </a:prstGeom>
          <a:noFill/>
        </p:spPr>
        <p:txBody>
          <a:bodyPr wrap="square" rtlCol="0">
            <a:spAutoFit/>
          </a:bodyPr>
          <a:lstStyle/>
          <a:p>
            <a:pPr algn="ctr"/>
            <a:r>
              <a:rPr lang="vi-VN" sz="2000" dirty="0">
                <a:latin typeface="+mj-lt"/>
              </a:rPr>
              <a:t>Hub</a:t>
            </a:r>
            <a:endParaRPr lang="en-US" sz="2000" dirty="0">
              <a:latin typeface="+mj-lt"/>
            </a:endParaRPr>
          </a:p>
        </p:txBody>
      </p:sp>
      <p:sp>
        <p:nvSpPr>
          <p:cNvPr id="9" name="TextBox 8">
            <a:extLst>
              <a:ext uri="{FF2B5EF4-FFF2-40B4-BE49-F238E27FC236}">
                <a16:creationId xmlns:a16="http://schemas.microsoft.com/office/drawing/2014/main" id="{2357D1DA-87A6-4F26-B587-FA6A9942C345}"/>
              </a:ext>
            </a:extLst>
          </p:cNvPr>
          <p:cNvSpPr txBox="1"/>
          <p:nvPr/>
        </p:nvSpPr>
        <p:spPr>
          <a:xfrm>
            <a:off x="5191760" y="3429000"/>
            <a:ext cx="1178560" cy="400110"/>
          </a:xfrm>
          <a:prstGeom prst="rect">
            <a:avLst/>
          </a:prstGeom>
          <a:noFill/>
        </p:spPr>
        <p:txBody>
          <a:bodyPr wrap="square" rtlCol="0">
            <a:spAutoFit/>
          </a:bodyPr>
          <a:lstStyle/>
          <a:p>
            <a:pPr algn="ctr"/>
            <a:r>
              <a:rPr lang="vi-VN" sz="2000" dirty="0">
                <a:latin typeface="+mj-lt"/>
              </a:rPr>
              <a:t>Repeater</a:t>
            </a:r>
            <a:endParaRPr lang="en-US" sz="2000" dirty="0">
              <a:latin typeface="+mj-lt"/>
            </a:endParaRPr>
          </a:p>
        </p:txBody>
      </p:sp>
      <p:sp>
        <p:nvSpPr>
          <p:cNvPr id="10" name="TextBox 9">
            <a:extLst>
              <a:ext uri="{FF2B5EF4-FFF2-40B4-BE49-F238E27FC236}">
                <a16:creationId xmlns:a16="http://schemas.microsoft.com/office/drawing/2014/main" id="{40DE91D8-3C15-4CAA-9961-36B85FAC1AAA}"/>
              </a:ext>
            </a:extLst>
          </p:cNvPr>
          <p:cNvSpPr txBox="1"/>
          <p:nvPr/>
        </p:nvSpPr>
        <p:spPr>
          <a:xfrm>
            <a:off x="8519160" y="5897880"/>
            <a:ext cx="1290320" cy="400110"/>
          </a:xfrm>
          <a:prstGeom prst="rect">
            <a:avLst/>
          </a:prstGeom>
          <a:noFill/>
        </p:spPr>
        <p:txBody>
          <a:bodyPr wrap="square" rtlCol="0">
            <a:spAutoFit/>
          </a:bodyPr>
          <a:lstStyle/>
          <a:p>
            <a:pPr algn="ctr"/>
            <a:r>
              <a:rPr lang="vi-VN" sz="2000" dirty="0">
                <a:latin typeface="+mj-lt"/>
              </a:rPr>
              <a:t>Bridge</a:t>
            </a:r>
            <a:endParaRPr lang="en-US" sz="2000" dirty="0">
              <a:latin typeface="+mj-lt"/>
            </a:endParaRPr>
          </a:p>
        </p:txBody>
      </p:sp>
      <p:sp>
        <p:nvSpPr>
          <p:cNvPr id="11" name="TextBox 10">
            <a:extLst>
              <a:ext uri="{FF2B5EF4-FFF2-40B4-BE49-F238E27FC236}">
                <a16:creationId xmlns:a16="http://schemas.microsoft.com/office/drawing/2014/main" id="{B1BC1997-E7CD-4619-8A5A-35955889AEEA}"/>
              </a:ext>
            </a:extLst>
          </p:cNvPr>
          <p:cNvSpPr txBox="1"/>
          <p:nvPr/>
        </p:nvSpPr>
        <p:spPr>
          <a:xfrm>
            <a:off x="9509760" y="3299460"/>
            <a:ext cx="1178560" cy="400110"/>
          </a:xfrm>
          <a:prstGeom prst="rect">
            <a:avLst/>
          </a:prstGeom>
          <a:noFill/>
        </p:spPr>
        <p:txBody>
          <a:bodyPr wrap="square" rtlCol="0">
            <a:spAutoFit/>
          </a:bodyPr>
          <a:lstStyle/>
          <a:p>
            <a:pPr algn="ctr"/>
            <a:r>
              <a:rPr lang="vi-VN" sz="2000" dirty="0">
                <a:latin typeface="+mj-lt"/>
              </a:rPr>
              <a:t>Switch</a:t>
            </a:r>
            <a:endParaRPr lang="en-US" sz="2000" dirty="0">
              <a:latin typeface="+mj-lt"/>
            </a:endParaRPr>
          </a:p>
        </p:txBody>
      </p:sp>
      <p:sp>
        <p:nvSpPr>
          <p:cNvPr id="12" name="TextBox 11">
            <a:extLst>
              <a:ext uri="{FF2B5EF4-FFF2-40B4-BE49-F238E27FC236}">
                <a16:creationId xmlns:a16="http://schemas.microsoft.com/office/drawing/2014/main" id="{AB5F475C-DAE9-45B8-BDB4-69C669CDCC8A}"/>
              </a:ext>
            </a:extLst>
          </p:cNvPr>
          <p:cNvSpPr txBox="1"/>
          <p:nvPr/>
        </p:nvSpPr>
        <p:spPr>
          <a:xfrm>
            <a:off x="2052320" y="5897880"/>
            <a:ext cx="1290320" cy="400110"/>
          </a:xfrm>
          <a:prstGeom prst="rect">
            <a:avLst/>
          </a:prstGeom>
          <a:noFill/>
        </p:spPr>
        <p:txBody>
          <a:bodyPr wrap="square" rtlCol="0">
            <a:spAutoFit/>
          </a:bodyPr>
          <a:lstStyle/>
          <a:p>
            <a:pPr algn="ctr"/>
            <a:r>
              <a:rPr lang="vi-VN" sz="2000" dirty="0">
                <a:latin typeface="+mj-lt"/>
              </a:rPr>
              <a:t>Router</a:t>
            </a:r>
            <a:endParaRPr lang="en-US" sz="2000" dirty="0">
              <a:latin typeface="+mj-lt"/>
            </a:endParaRPr>
          </a:p>
        </p:txBody>
      </p:sp>
    </p:spTree>
    <p:extLst>
      <p:ext uri="{BB962C8B-B14F-4D97-AF65-F5344CB8AC3E}">
        <p14:creationId xmlns:p14="http://schemas.microsoft.com/office/powerpoint/2010/main" val="4249978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E916-89EB-4175-93E4-AE33FB2AD977}"/>
              </a:ext>
            </a:extLst>
          </p:cNvPr>
          <p:cNvSpPr>
            <a:spLocks noGrp="1"/>
          </p:cNvSpPr>
          <p:nvPr>
            <p:ph type="title"/>
          </p:nvPr>
        </p:nvSpPr>
        <p:spPr>
          <a:xfrm>
            <a:off x="2011680" y="1"/>
            <a:ext cx="10180320" cy="1330959"/>
          </a:xfrm>
        </p:spPr>
        <p:txBody>
          <a:bodyPr/>
          <a:lstStyle/>
          <a:p>
            <a:r>
              <a:rPr lang="vi-VN" dirty="0"/>
              <a:t>Sơ đồ nhà E</a:t>
            </a:r>
            <a:endParaRPr lang="en-US" dirty="0"/>
          </a:p>
        </p:txBody>
      </p:sp>
      <p:pic>
        <p:nvPicPr>
          <p:cNvPr id="4" name="Picture 3" descr="Kết quả hình ảnh cho logo tôn đức thắng">
            <a:extLst>
              <a:ext uri="{FF2B5EF4-FFF2-40B4-BE49-F238E27FC236}">
                <a16:creationId xmlns:a16="http://schemas.microsoft.com/office/drawing/2014/main" id="{4EC06965-B30D-4772-A065-6BCF7AD34F4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011680" cy="1219200"/>
          </a:xfrm>
          <a:prstGeom prst="rect">
            <a:avLst/>
          </a:prstGeom>
          <a:noFill/>
          <a:ln>
            <a:noFill/>
          </a:ln>
        </p:spPr>
      </p:pic>
      <p:pic>
        <p:nvPicPr>
          <p:cNvPr id="5" name="Content Placeholder 4" descr="TÃ²a nhÃ  ngoáº¡i ngá»¯.jpg">
            <a:extLst>
              <a:ext uri="{FF2B5EF4-FFF2-40B4-BE49-F238E27FC236}">
                <a16:creationId xmlns:a16="http://schemas.microsoft.com/office/drawing/2014/main" id="{4C800468-6B1E-4F41-8BE2-627CE7E600AE}"/>
              </a:ext>
            </a:extLst>
          </p:cNvPr>
          <p:cNvPicPr>
            <a:picLocks noGrp="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1005840" y="2465228"/>
            <a:ext cx="4348480" cy="3376771"/>
          </a:xfrm>
          <a:prstGeom prst="rect">
            <a:avLst/>
          </a:prstGeom>
          <a:noFill/>
          <a:ln>
            <a:noFill/>
          </a:ln>
        </p:spPr>
      </p:pic>
      <p:sp>
        <p:nvSpPr>
          <p:cNvPr id="6" name="TextBox 5">
            <a:extLst>
              <a:ext uri="{FF2B5EF4-FFF2-40B4-BE49-F238E27FC236}">
                <a16:creationId xmlns:a16="http://schemas.microsoft.com/office/drawing/2014/main" id="{A4F9EF97-2BD8-4AEE-BAC0-8A70AFB4923B}"/>
              </a:ext>
            </a:extLst>
          </p:cNvPr>
          <p:cNvSpPr txBox="1"/>
          <p:nvPr/>
        </p:nvSpPr>
        <p:spPr>
          <a:xfrm>
            <a:off x="6471920" y="2712720"/>
            <a:ext cx="4602480" cy="3447098"/>
          </a:xfrm>
          <a:prstGeom prst="rect">
            <a:avLst/>
          </a:prstGeom>
          <a:noFill/>
        </p:spPr>
        <p:txBody>
          <a:bodyPr wrap="square" rtlCol="0">
            <a:spAutoFit/>
          </a:bodyPr>
          <a:lstStyle/>
          <a:p>
            <a:pPr algn="just"/>
            <a:r>
              <a:rPr lang="vi-VN" sz="2000" dirty="0">
                <a:latin typeface="+mj-lt"/>
              </a:rPr>
              <a:t>	Tòa nhà dạy học ngoại ngữ (Nhà E) bao gồm 6 tầng và một tầng hầm gửi xe. Ở tầng trệt, mỗi phòng tượng trưng cho một ngôn ngữ (Anh, Trung, Nhật, Hoa) và trung tâm tư vấn. Bắt đầu từ tầng 1 trở lên, mỗi tầng đều có 12 phòng dành cho sinh viên học. Từ vị trí cầu thang, bên trái gồm 5 phòng học và bên phải gồm 7 phòng học. Mỗi phòng đều có máy tính bàn để phục vụ giáo viên giảng dạy.</a:t>
            </a:r>
            <a:endParaRPr lang="en-US" sz="2000" b="1" dirty="0">
              <a:latin typeface="+mj-lt"/>
            </a:endParaRPr>
          </a:p>
          <a:p>
            <a:endParaRPr lang="en-US" dirty="0"/>
          </a:p>
        </p:txBody>
      </p:sp>
      <p:sp>
        <p:nvSpPr>
          <p:cNvPr id="7" name="TextBox 6">
            <a:extLst>
              <a:ext uri="{FF2B5EF4-FFF2-40B4-BE49-F238E27FC236}">
                <a16:creationId xmlns:a16="http://schemas.microsoft.com/office/drawing/2014/main" id="{B8EFA88D-AC66-4ABE-90D8-D0C179E64E83}"/>
              </a:ext>
            </a:extLst>
          </p:cNvPr>
          <p:cNvSpPr txBox="1"/>
          <p:nvPr/>
        </p:nvSpPr>
        <p:spPr>
          <a:xfrm>
            <a:off x="4318000" y="1544320"/>
            <a:ext cx="2854960" cy="630942"/>
          </a:xfrm>
          <a:prstGeom prst="rect">
            <a:avLst/>
          </a:prstGeom>
          <a:noFill/>
        </p:spPr>
        <p:txBody>
          <a:bodyPr wrap="square" rtlCol="0">
            <a:spAutoFit/>
          </a:bodyPr>
          <a:lstStyle/>
          <a:p>
            <a:pPr algn="ctr"/>
            <a:r>
              <a:rPr lang="vi-VN" sz="3500" dirty="0">
                <a:solidFill>
                  <a:srgbClr val="C00000"/>
                </a:solidFill>
                <a:latin typeface="+mj-lt"/>
              </a:rPr>
              <a:t>Khảo sát </a:t>
            </a:r>
            <a:endParaRPr lang="en-US" sz="3500" dirty="0">
              <a:solidFill>
                <a:srgbClr val="C00000"/>
              </a:solidFill>
              <a:latin typeface="+mj-lt"/>
            </a:endParaRPr>
          </a:p>
        </p:txBody>
      </p:sp>
    </p:spTree>
    <p:extLst>
      <p:ext uri="{BB962C8B-B14F-4D97-AF65-F5344CB8AC3E}">
        <p14:creationId xmlns:p14="http://schemas.microsoft.com/office/powerpoint/2010/main" val="217139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ircle(in)">
                                      <p:cBhvr>
                                        <p:cTn id="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909A-8536-442C-B7BD-F0CE296CAE44}"/>
              </a:ext>
            </a:extLst>
          </p:cNvPr>
          <p:cNvSpPr>
            <a:spLocks noGrp="1"/>
          </p:cNvSpPr>
          <p:nvPr>
            <p:ph type="title"/>
          </p:nvPr>
        </p:nvSpPr>
        <p:spPr>
          <a:xfrm>
            <a:off x="2011680" y="1"/>
            <a:ext cx="10180320" cy="1219199"/>
          </a:xfrm>
        </p:spPr>
        <p:txBody>
          <a:bodyPr>
            <a:normAutofit/>
          </a:bodyPr>
          <a:lstStyle/>
          <a:p>
            <a:r>
              <a:rPr lang="vi-VN" sz="5000" dirty="0"/>
              <a:t>Sơ đồ</a:t>
            </a:r>
            <a:endParaRPr lang="en-US" sz="5000" dirty="0"/>
          </a:p>
        </p:txBody>
      </p:sp>
      <p:sp>
        <p:nvSpPr>
          <p:cNvPr id="3" name="Content Placeholder 2">
            <a:extLst>
              <a:ext uri="{FF2B5EF4-FFF2-40B4-BE49-F238E27FC236}">
                <a16:creationId xmlns:a16="http://schemas.microsoft.com/office/drawing/2014/main" id="{5499ECA8-3238-4534-815D-A75D205E3481}"/>
              </a:ext>
            </a:extLst>
          </p:cNvPr>
          <p:cNvSpPr>
            <a:spLocks noGrp="1"/>
          </p:cNvSpPr>
          <p:nvPr>
            <p:ph sz="quarter" idx="13"/>
          </p:nvPr>
        </p:nvSpPr>
        <p:spPr>
          <a:xfrm>
            <a:off x="913774" y="1889761"/>
            <a:ext cx="4724400" cy="1182370"/>
          </a:xfrm>
        </p:spPr>
        <p:txBody>
          <a:bodyPr/>
          <a:lstStyle/>
          <a:p>
            <a:pPr marL="0" indent="0">
              <a:buNone/>
            </a:pPr>
            <a:r>
              <a:rPr lang="vi-VN" sz="4000" cap="none" dirty="0">
                <a:latin typeface="+mj-lt"/>
              </a:rPr>
              <a:t>Sơ đồ phòng học</a:t>
            </a:r>
            <a:endParaRPr lang="en-US" sz="4000" cap="none" dirty="0">
              <a:latin typeface="+mj-lt"/>
            </a:endParaRPr>
          </a:p>
        </p:txBody>
      </p:sp>
      <p:pic>
        <p:nvPicPr>
          <p:cNvPr id="4" name="Picture 3" descr="Kết quả hình ảnh cho logo tôn đức thắng">
            <a:extLst>
              <a:ext uri="{FF2B5EF4-FFF2-40B4-BE49-F238E27FC236}">
                <a16:creationId xmlns:a16="http://schemas.microsoft.com/office/drawing/2014/main" id="{D6D07BF6-604E-4C0D-8BC3-E2FE0BABF04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011680" cy="1219200"/>
          </a:xfrm>
          <a:prstGeom prst="rect">
            <a:avLst/>
          </a:prstGeom>
          <a:noFill/>
          <a:ln>
            <a:noFill/>
          </a:ln>
        </p:spPr>
      </p:pic>
      <p:pic>
        <p:nvPicPr>
          <p:cNvPr id="5" name="Picture 4">
            <a:extLst>
              <a:ext uri="{FF2B5EF4-FFF2-40B4-BE49-F238E27FC236}">
                <a16:creationId xmlns:a16="http://schemas.microsoft.com/office/drawing/2014/main" id="{CE0E232D-6A96-4751-9D61-BA603332A32E}"/>
              </a:ext>
            </a:extLst>
          </p:cNvPr>
          <p:cNvPicPr/>
          <p:nvPr/>
        </p:nvPicPr>
        <p:blipFill>
          <a:blip r:embed="rId3"/>
          <a:stretch>
            <a:fillRect/>
          </a:stretch>
        </p:blipFill>
        <p:spPr>
          <a:xfrm>
            <a:off x="913774" y="3072130"/>
            <a:ext cx="4724400" cy="3192780"/>
          </a:xfrm>
          <a:prstGeom prst="rect">
            <a:avLst/>
          </a:prstGeom>
        </p:spPr>
      </p:pic>
      <p:sp>
        <p:nvSpPr>
          <p:cNvPr id="6" name="TextBox 5">
            <a:extLst>
              <a:ext uri="{FF2B5EF4-FFF2-40B4-BE49-F238E27FC236}">
                <a16:creationId xmlns:a16="http://schemas.microsoft.com/office/drawing/2014/main" id="{F012002C-E22D-4C2B-A63E-58CBA54F737A}"/>
              </a:ext>
            </a:extLst>
          </p:cNvPr>
          <p:cNvSpPr txBox="1"/>
          <p:nvPr/>
        </p:nvSpPr>
        <p:spPr>
          <a:xfrm>
            <a:off x="6370320" y="1748691"/>
            <a:ext cx="4907906" cy="1323439"/>
          </a:xfrm>
          <a:prstGeom prst="rect">
            <a:avLst/>
          </a:prstGeom>
          <a:noFill/>
        </p:spPr>
        <p:txBody>
          <a:bodyPr wrap="square" rtlCol="0">
            <a:spAutoFit/>
          </a:bodyPr>
          <a:lstStyle/>
          <a:p>
            <a:pPr algn="ctr"/>
            <a:r>
              <a:rPr lang="vi-VN" sz="4000" dirty="0">
                <a:latin typeface="+mj-lt"/>
              </a:rPr>
              <a:t>Sơ đồ phòng làm việc của giáo viên</a:t>
            </a:r>
            <a:endParaRPr lang="en-US" sz="4000" dirty="0">
              <a:latin typeface="+mj-lt"/>
            </a:endParaRPr>
          </a:p>
        </p:txBody>
      </p:sp>
      <p:pic>
        <p:nvPicPr>
          <p:cNvPr id="7" name="Picture 6">
            <a:extLst>
              <a:ext uri="{FF2B5EF4-FFF2-40B4-BE49-F238E27FC236}">
                <a16:creationId xmlns:a16="http://schemas.microsoft.com/office/drawing/2014/main" id="{1894A0A5-0828-44DA-8DDC-F20C991C3540}"/>
              </a:ext>
            </a:extLst>
          </p:cNvPr>
          <p:cNvPicPr/>
          <p:nvPr/>
        </p:nvPicPr>
        <p:blipFill>
          <a:blip r:embed="rId4"/>
          <a:stretch>
            <a:fillRect/>
          </a:stretch>
        </p:blipFill>
        <p:spPr>
          <a:xfrm>
            <a:off x="6553828" y="3026410"/>
            <a:ext cx="4398652" cy="3192780"/>
          </a:xfrm>
          <a:prstGeom prst="rect">
            <a:avLst/>
          </a:prstGeom>
        </p:spPr>
      </p:pic>
    </p:spTree>
    <p:extLst>
      <p:ext uri="{BB962C8B-B14F-4D97-AF65-F5344CB8AC3E}">
        <p14:creationId xmlns:p14="http://schemas.microsoft.com/office/powerpoint/2010/main" val="3531592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8D89F-48AF-4123-AF5F-496B6FCAD52D}"/>
              </a:ext>
            </a:extLst>
          </p:cNvPr>
          <p:cNvSpPr>
            <a:spLocks noGrp="1"/>
          </p:cNvSpPr>
          <p:nvPr>
            <p:ph type="title"/>
          </p:nvPr>
        </p:nvSpPr>
        <p:spPr>
          <a:xfrm>
            <a:off x="2011681" y="-40546"/>
            <a:ext cx="10180320" cy="1259746"/>
          </a:xfrm>
        </p:spPr>
        <p:txBody>
          <a:bodyPr>
            <a:normAutofit/>
          </a:bodyPr>
          <a:lstStyle/>
          <a:p>
            <a:r>
              <a:rPr lang="vi-VN" sz="5000" dirty="0"/>
              <a:t>Sơ đồ</a:t>
            </a:r>
            <a:endParaRPr lang="en-US" sz="5000" dirty="0"/>
          </a:p>
        </p:txBody>
      </p:sp>
      <p:sp>
        <p:nvSpPr>
          <p:cNvPr id="3" name="Content Placeholder 2">
            <a:extLst>
              <a:ext uri="{FF2B5EF4-FFF2-40B4-BE49-F238E27FC236}">
                <a16:creationId xmlns:a16="http://schemas.microsoft.com/office/drawing/2014/main" id="{51C24604-E98E-41E2-9363-8B827629E3EC}"/>
              </a:ext>
            </a:extLst>
          </p:cNvPr>
          <p:cNvSpPr>
            <a:spLocks noGrp="1"/>
          </p:cNvSpPr>
          <p:nvPr>
            <p:ph sz="quarter" idx="13"/>
          </p:nvPr>
        </p:nvSpPr>
        <p:spPr>
          <a:xfrm>
            <a:off x="913774" y="1940560"/>
            <a:ext cx="10363826" cy="3850639"/>
          </a:xfrm>
        </p:spPr>
        <p:txBody>
          <a:bodyPr>
            <a:normAutofit/>
          </a:bodyPr>
          <a:lstStyle/>
          <a:p>
            <a:pPr marL="0" indent="0" algn="ctr">
              <a:buNone/>
            </a:pPr>
            <a:r>
              <a:rPr lang="vi-VN" sz="4000" dirty="0">
                <a:latin typeface="+mj-lt"/>
              </a:rPr>
              <a:t>Trung tâm tư vấn E001</a:t>
            </a:r>
            <a:endParaRPr lang="en-US" sz="4000" dirty="0">
              <a:latin typeface="+mj-lt"/>
            </a:endParaRPr>
          </a:p>
        </p:txBody>
      </p:sp>
      <p:pic>
        <p:nvPicPr>
          <p:cNvPr id="4" name="Picture 3" descr="Kết quả hình ảnh cho logo tôn đức thắng">
            <a:extLst>
              <a:ext uri="{FF2B5EF4-FFF2-40B4-BE49-F238E27FC236}">
                <a16:creationId xmlns:a16="http://schemas.microsoft.com/office/drawing/2014/main" id="{AEB7D515-59C9-4C30-BB9D-CE614757595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011680" cy="1219200"/>
          </a:xfrm>
          <a:prstGeom prst="rect">
            <a:avLst/>
          </a:prstGeom>
          <a:noFill/>
          <a:ln>
            <a:noFill/>
          </a:ln>
        </p:spPr>
      </p:pic>
      <p:pic>
        <p:nvPicPr>
          <p:cNvPr id="5" name="Picture 4">
            <a:extLst>
              <a:ext uri="{FF2B5EF4-FFF2-40B4-BE49-F238E27FC236}">
                <a16:creationId xmlns:a16="http://schemas.microsoft.com/office/drawing/2014/main" id="{678BD4B2-974F-4D26-90BA-CC73277A3B6D}"/>
              </a:ext>
            </a:extLst>
          </p:cNvPr>
          <p:cNvPicPr/>
          <p:nvPr/>
        </p:nvPicPr>
        <p:blipFill>
          <a:blip r:embed="rId3"/>
          <a:stretch>
            <a:fillRect/>
          </a:stretch>
        </p:blipFill>
        <p:spPr>
          <a:xfrm>
            <a:off x="3609662" y="2739072"/>
            <a:ext cx="4972050" cy="3472815"/>
          </a:xfrm>
          <a:prstGeom prst="rect">
            <a:avLst/>
          </a:prstGeom>
        </p:spPr>
      </p:pic>
    </p:spTree>
    <p:extLst>
      <p:ext uri="{BB962C8B-B14F-4D97-AF65-F5344CB8AC3E}">
        <p14:creationId xmlns:p14="http://schemas.microsoft.com/office/powerpoint/2010/main" val="2925186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981C-6511-4410-B677-2B215CB9CB02}"/>
              </a:ext>
            </a:extLst>
          </p:cNvPr>
          <p:cNvSpPr>
            <a:spLocks noGrp="1"/>
          </p:cNvSpPr>
          <p:nvPr>
            <p:ph type="title"/>
          </p:nvPr>
        </p:nvSpPr>
        <p:spPr>
          <a:xfrm>
            <a:off x="2011680" y="1"/>
            <a:ext cx="10180320" cy="1219200"/>
          </a:xfrm>
        </p:spPr>
        <p:txBody>
          <a:bodyPr>
            <a:normAutofit/>
          </a:bodyPr>
          <a:lstStyle/>
          <a:p>
            <a:r>
              <a:rPr lang="vi-VN" sz="5000" dirty="0"/>
              <a:t>Sơ đồ</a:t>
            </a:r>
            <a:endParaRPr lang="en-US" sz="5000" dirty="0"/>
          </a:p>
        </p:txBody>
      </p:sp>
      <p:sp>
        <p:nvSpPr>
          <p:cNvPr id="3" name="Content Placeholder 2">
            <a:extLst>
              <a:ext uri="{FF2B5EF4-FFF2-40B4-BE49-F238E27FC236}">
                <a16:creationId xmlns:a16="http://schemas.microsoft.com/office/drawing/2014/main" id="{A1CDA1D7-A22D-4F0C-9E13-1F7286E7C701}"/>
              </a:ext>
            </a:extLst>
          </p:cNvPr>
          <p:cNvSpPr>
            <a:spLocks noGrp="1"/>
          </p:cNvSpPr>
          <p:nvPr>
            <p:ph sz="quarter" idx="13"/>
          </p:nvPr>
        </p:nvSpPr>
        <p:spPr>
          <a:xfrm>
            <a:off x="913774" y="1361440"/>
            <a:ext cx="10363826" cy="4429759"/>
          </a:xfrm>
        </p:spPr>
        <p:txBody>
          <a:bodyPr>
            <a:normAutofit/>
          </a:bodyPr>
          <a:lstStyle/>
          <a:p>
            <a:pPr marL="0" indent="0">
              <a:buNone/>
            </a:pPr>
            <a:r>
              <a:rPr lang="vi-VN" sz="4000" cap="none" dirty="0">
                <a:latin typeface="+mj-lt"/>
              </a:rPr>
              <a:t>Sơ đồ tầng G</a:t>
            </a:r>
          </a:p>
          <a:p>
            <a:pPr marL="0" indent="0">
              <a:buNone/>
            </a:pPr>
            <a:endParaRPr lang="vi-VN" sz="4000" cap="none" dirty="0">
              <a:latin typeface="+mj-lt"/>
            </a:endParaRPr>
          </a:p>
          <a:p>
            <a:pPr marL="0" indent="0">
              <a:buNone/>
            </a:pPr>
            <a:endParaRPr lang="vi-VN" sz="4000" cap="none" dirty="0">
              <a:latin typeface="+mj-lt"/>
            </a:endParaRPr>
          </a:p>
          <a:p>
            <a:pPr marL="0" indent="0">
              <a:buNone/>
            </a:pPr>
            <a:r>
              <a:rPr lang="vi-VN" sz="4000" cap="none" dirty="0">
                <a:latin typeface="+mj-lt"/>
              </a:rPr>
              <a:t>Sơ đồ mỗi tầng</a:t>
            </a:r>
            <a:endParaRPr lang="en-US" sz="4000" cap="none" dirty="0">
              <a:latin typeface="+mj-lt"/>
            </a:endParaRPr>
          </a:p>
        </p:txBody>
      </p:sp>
      <p:pic>
        <p:nvPicPr>
          <p:cNvPr id="4" name="Picture 3" descr="Kết quả hình ảnh cho logo tôn đức thắng">
            <a:extLst>
              <a:ext uri="{FF2B5EF4-FFF2-40B4-BE49-F238E27FC236}">
                <a16:creationId xmlns:a16="http://schemas.microsoft.com/office/drawing/2014/main" id="{95431669-F999-4688-B0C6-7599360A61D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011680" cy="1219200"/>
          </a:xfrm>
          <a:prstGeom prst="rect">
            <a:avLst/>
          </a:prstGeom>
          <a:noFill/>
          <a:ln>
            <a:noFill/>
          </a:ln>
        </p:spPr>
      </p:pic>
      <p:pic>
        <p:nvPicPr>
          <p:cNvPr id="5" name="Picture 4">
            <a:extLst>
              <a:ext uri="{FF2B5EF4-FFF2-40B4-BE49-F238E27FC236}">
                <a16:creationId xmlns:a16="http://schemas.microsoft.com/office/drawing/2014/main" id="{89578B6A-AA19-460E-BCCB-6D4869887FEC}"/>
              </a:ext>
            </a:extLst>
          </p:cNvPr>
          <p:cNvPicPr/>
          <p:nvPr/>
        </p:nvPicPr>
        <p:blipFill>
          <a:blip r:embed="rId3"/>
          <a:stretch>
            <a:fillRect/>
          </a:stretch>
        </p:blipFill>
        <p:spPr>
          <a:xfrm>
            <a:off x="4399280" y="1361440"/>
            <a:ext cx="6878320" cy="2284730"/>
          </a:xfrm>
          <a:prstGeom prst="rect">
            <a:avLst/>
          </a:prstGeom>
        </p:spPr>
      </p:pic>
      <p:pic>
        <p:nvPicPr>
          <p:cNvPr id="6" name="Picture 5">
            <a:extLst>
              <a:ext uri="{FF2B5EF4-FFF2-40B4-BE49-F238E27FC236}">
                <a16:creationId xmlns:a16="http://schemas.microsoft.com/office/drawing/2014/main" id="{B0671CBD-838D-4958-ADCF-86C86F053AF5}"/>
              </a:ext>
            </a:extLst>
          </p:cNvPr>
          <p:cNvPicPr/>
          <p:nvPr/>
        </p:nvPicPr>
        <p:blipFill>
          <a:blip r:embed="rId4"/>
          <a:stretch>
            <a:fillRect/>
          </a:stretch>
        </p:blipFill>
        <p:spPr>
          <a:xfrm>
            <a:off x="4399280" y="3910330"/>
            <a:ext cx="6878320" cy="2480945"/>
          </a:xfrm>
          <a:prstGeom prst="rect">
            <a:avLst/>
          </a:prstGeom>
        </p:spPr>
      </p:pic>
    </p:spTree>
    <p:extLst>
      <p:ext uri="{BB962C8B-B14F-4D97-AF65-F5344CB8AC3E}">
        <p14:creationId xmlns:p14="http://schemas.microsoft.com/office/powerpoint/2010/main" val="390560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EF61-B935-412B-A7C9-02CAD5F7F935}"/>
              </a:ext>
            </a:extLst>
          </p:cNvPr>
          <p:cNvSpPr>
            <a:spLocks noGrp="1"/>
          </p:cNvSpPr>
          <p:nvPr>
            <p:ph type="title"/>
          </p:nvPr>
        </p:nvSpPr>
        <p:spPr>
          <a:xfrm>
            <a:off x="2011680" y="1"/>
            <a:ext cx="10180320" cy="1219199"/>
          </a:xfrm>
        </p:spPr>
        <p:txBody>
          <a:bodyPr>
            <a:normAutofit/>
          </a:bodyPr>
          <a:lstStyle/>
          <a:p>
            <a:r>
              <a:rPr lang="vi-VN" sz="5000" dirty="0"/>
              <a:t>Mô hình</a:t>
            </a:r>
            <a:endParaRPr lang="en-US" sz="5000" dirty="0"/>
          </a:p>
        </p:txBody>
      </p:sp>
      <p:sp>
        <p:nvSpPr>
          <p:cNvPr id="3" name="Content Placeholder 2">
            <a:extLst>
              <a:ext uri="{FF2B5EF4-FFF2-40B4-BE49-F238E27FC236}">
                <a16:creationId xmlns:a16="http://schemas.microsoft.com/office/drawing/2014/main" id="{695DC6DC-61BE-4000-9E23-6E980AF78CA6}"/>
              </a:ext>
            </a:extLst>
          </p:cNvPr>
          <p:cNvSpPr>
            <a:spLocks noGrp="1"/>
          </p:cNvSpPr>
          <p:nvPr>
            <p:ph sz="quarter" idx="13"/>
          </p:nvPr>
        </p:nvSpPr>
        <p:spPr>
          <a:xfrm>
            <a:off x="913774" y="1300480"/>
            <a:ext cx="10363826" cy="4490719"/>
          </a:xfrm>
        </p:spPr>
        <p:txBody>
          <a:bodyPr>
            <a:normAutofit/>
          </a:bodyPr>
          <a:lstStyle/>
          <a:p>
            <a:pPr marL="0" indent="0">
              <a:buNone/>
            </a:pPr>
            <a:r>
              <a:rPr lang="vi-VN" sz="4000" cap="none" dirty="0">
                <a:latin typeface="+mj-lt"/>
              </a:rPr>
              <a:t>Mô hình thiết kế nhà E</a:t>
            </a:r>
            <a:endParaRPr lang="en-US" sz="4000" cap="none" dirty="0">
              <a:latin typeface="+mj-lt"/>
            </a:endParaRPr>
          </a:p>
        </p:txBody>
      </p:sp>
      <p:pic>
        <p:nvPicPr>
          <p:cNvPr id="4" name="Picture 3" descr="Kết quả hình ảnh cho logo tôn đức thắng">
            <a:extLst>
              <a:ext uri="{FF2B5EF4-FFF2-40B4-BE49-F238E27FC236}">
                <a16:creationId xmlns:a16="http://schemas.microsoft.com/office/drawing/2014/main" id="{A9297717-F53C-4DD0-91CA-1709CF97A34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011680" cy="1219200"/>
          </a:xfrm>
          <a:prstGeom prst="rect">
            <a:avLst/>
          </a:prstGeom>
          <a:noFill/>
          <a:ln>
            <a:noFill/>
          </a:ln>
        </p:spPr>
      </p:pic>
      <p:pic>
        <p:nvPicPr>
          <p:cNvPr id="5" name="Picture 4">
            <a:extLst>
              <a:ext uri="{FF2B5EF4-FFF2-40B4-BE49-F238E27FC236}">
                <a16:creationId xmlns:a16="http://schemas.microsoft.com/office/drawing/2014/main" id="{5287EC38-8778-4A55-8F5E-DB08F4C69A5A}"/>
              </a:ext>
            </a:extLst>
          </p:cNvPr>
          <p:cNvPicPr/>
          <p:nvPr/>
        </p:nvPicPr>
        <p:blipFill>
          <a:blip r:embed="rId3"/>
          <a:stretch>
            <a:fillRect/>
          </a:stretch>
        </p:blipFill>
        <p:spPr>
          <a:xfrm>
            <a:off x="1005840" y="2161222"/>
            <a:ext cx="4612640" cy="4361498"/>
          </a:xfrm>
          <a:prstGeom prst="rect">
            <a:avLst/>
          </a:prstGeom>
        </p:spPr>
      </p:pic>
      <p:sp>
        <p:nvSpPr>
          <p:cNvPr id="6" name="TextBox 5">
            <a:extLst>
              <a:ext uri="{FF2B5EF4-FFF2-40B4-BE49-F238E27FC236}">
                <a16:creationId xmlns:a16="http://schemas.microsoft.com/office/drawing/2014/main" id="{F5FD91DE-648A-498B-A11F-3E1E31726498}"/>
              </a:ext>
            </a:extLst>
          </p:cNvPr>
          <p:cNvSpPr txBox="1"/>
          <p:nvPr/>
        </p:nvSpPr>
        <p:spPr>
          <a:xfrm>
            <a:off x="6705600" y="1342240"/>
            <a:ext cx="5191760" cy="707886"/>
          </a:xfrm>
          <a:prstGeom prst="rect">
            <a:avLst/>
          </a:prstGeom>
          <a:noFill/>
        </p:spPr>
        <p:txBody>
          <a:bodyPr wrap="square" rtlCol="0">
            <a:spAutoFit/>
          </a:bodyPr>
          <a:lstStyle/>
          <a:p>
            <a:r>
              <a:rPr lang="vi-VN" sz="4000" dirty="0">
                <a:latin typeface="+mj-lt"/>
              </a:rPr>
              <a:t>Mô hình kết nối Vật Lý</a:t>
            </a:r>
            <a:endParaRPr lang="en-US" sz="4000" dirty="0">
              <a:latin typeface="+mj-lt"/>
            </a:endParaRPr>
          </a:p>
        </p:txBody>
      </p:sp>
      <p:pic>
        <p:nvPicPr>
          <p:cNvPr id="7" name="Picture 6">
            <a:extLst>
              <a:ext uri="{FF2B5EF4-FFF2-40B4-BE49-F238E27FC236}">
                <a16:creationId xmlns:a16="http://schemas.microsoft.com/office/drawing/2014/main" id="{82A264F6-8581-4BA4-8E7D-53A4C58AF7E6}"/>
              </a:ext>
            </a:extLst>
          </p:cNvPr>
          <p:cNvPicPr/>
          <p:nvPr/>
        </p:nvPicPr>
        <p:blipFill>
          <a:blip r:embed="rId4"/>
          <a:stretch>
            <a:fillRect/>
          </a:stretch>
        </p:blipFill>
        <p:spPr>
          <a:xfrm>
            <a:off x="6724015" y="2647487"/>
            <a:ext cx="5173345" cy="2546350"/>
          </a:xfrm>
          <a:prstGeom prst="rect">
            <a:avLst/>
          </a:prstGeom>
        </p:spPr>
      </p:pic>
    </p:spTree>
    <p:extLst>
      <p:ext uri="{BB962C8B-B14F-4D97-AF65-F5344CB8AC3E}">
        <p14:creationId xmlns:p14="http://schemas.microsoft.com/office/powerpoint/2010/main" val="1991609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5784-72FC-4216-A6EF-4390E068C893}"/>
              </a:ext>
            </a:extLst>
          </p:cNvPr>
          <p:cNvSpPr>
            <a:spLocks noGrp="1"/>
          </p:cNvSpPr>
          <p:nvPr>
            <p:ph type="title"/>
          </p:nvPr>
        </p:nvSpPr>
        <p:spPr>
          <a:xfrm>
            <a:off x="643631" y="786868"/>
            <a:ext cx="10904738" cy="1784411"/>
          </a:xfrm>
        </p:spPr>
        <p:txBody>
          <a:bodyPr>
            <a:normAutofit/>
          </a:bodyPr>
          <a:lstStyle/>
          <a:p>
            <a:r>
              <a:rPr lang="vi-VN" sz="6000" dirty="0">
                <a:solidFill>
                  <a:srgbClr val="FF0000"/>
                </a:solidFill>
              </a:rPr>
              <a:t>Tóm TẮT </a:t>
            </a:r>
            <a:endParaRPr lang="en-US" sz="6000" dirty="0">
              <a:solidFill>
                <a:srgbClr val="FF0000"/>
              </a:solidFill>
            </a:endParaRPr>
          </a:p>
        </p:txBody>
      </p:sp>
      <p:sp>
        <p:nvSpPr>
          <p:cNvPr id="3" name="Content Placeholder 2">
            <a:extLst>
              <a:ext uri="{FF2B5EF4-FFF2-40B4-BE49-F238E27FC236}">
                <a16:creationId xmlns:a16="http://schemas.microsoft.com/office/drawing/2014/main" id="{AF1358B4-8378-4473-A2F2-F48A60C85C1C}"/>
              </a:ext>
            </a:extLst>
          </p:cNvPr>
          <p:cNvSpPr>
            <a:spLocks noGrp="1"/>
          </p:cNvSpPr>
          <p:nvPr>
            <p:ph sz="quarter" idx="13"/>
          </p:nvPr>
        </p:nvSpPr>
        <p:spPr>
          <a:xfrm>
            <a:off x="3231473" y="2571279"/>
            <a:ext cx="7057746" cy="3216961"/>
          </a:xfrm>
        </p:spPr>
        <p:txBody>
          <a:bodyPr>
            <a:noAutofit/>
          </a:bodyPr>
          <a:lstStyle/>
          <a:p>
            <a:r>
              <a:rPr lang="vi-VN" sz="3200" cap="none" dirty="0">
                <a:latin typeface="+mj-lt"/>
              </a:rPr>
              <a:t>Kiến thức về mạng máy tính.</a:t>
            </a:r>
          </a:p>
          <a:p>
            <a:r>
              <a:rPr lang="vi-VN" sz="3200" cap="none" dirty="0">
                <a:latin typeface="+mj-lt"/>
              </a:rPr>
              <a:t>Sơ đồ</a:t>
            </a:r>
          </a:p>
          <a:p>
            <a:r>
              <a:rPr lang="vi-VN" sz="3200" cap="none" dirty="0">
                <a:latin typeface="+mj-lt"/>
              </a:rPr>
              <a:t>Mô hình</a:t>
            </a:r>
          </a:p>
          <a:p>
            <a:r>
              <a:rPr lang="vi-VN" sz="3200" cap="none" dirty="0">
                <a:latin typeface="+mj-lt"/>
              </a:rPr>
              <a:t>Cấu hình trên Cisco Packet Tracer</a:t>
            </a:r>
          </a:p>
        </p:txBody>
      </p:sp>
      <p:pic>
        <p:nvPicPr>
          <p:cNvPr id="5" name="Picture 4" descr="Kết quả hình ảnh cho logo tôn đức thắng">
            <a:extLst>
              <a:ext uri="{FF2B5EF4-FFF2-40B4-BE49-F238E27FC236}">
                <a16:creationId xmlns:a16="http://schemas.microsoft.com/office/drawing/2014/main" id="{04F10AB2-ABF5-4913-9BC4-0D9343B6960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011680" cy="1219200"/>
          </a:xfrm>
          <a:prstGeom prst="rect">
            <a:avLst/>
          </a:prstGeom>
          <a:noFill/>
          <a:ln>
            <a:noFill/>
          </a:ln>
        </p:spPr>
      </p:pic>
    </p:spTree>
    <p:extLst>
      <p:ext uri="{BB962C8B-B14F-4D97-AF65-F5344CB8AC3E}">
        <p14:creationId xmlns:p14="http://schemas.microsoft.com/office/powerpoint/2010/main" val="334374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8F8B4-F53C-4BD5-AB68-A05F1A0519FE}"/>
              </a:ext>
            </a:extLst>
          </p:cNvPr>
          <p:cNvSpPr>
            <a:spLocks noGrp="1"/>
          </p:cNvSpPr>
          <p:nvPr>
            <p:ph type="title"/>
          </p:nvPr>
        </p:nvSpPr>
        <p:spPr>
          <a:xfrm>
            <a:off x="913774" y="1066801"/>
            <a:ext cx="10364451" cy="1596177"/>
          </a:xfrm>
        </p:spPr>
        <p:txBody>
          <a:bodyPr>
            <a:noAutofit/>
          </a:bodyPr>
          <a:lstStyle/>
          <a:p>
            <a:r>
              <a:rPr lang="vi-VN" sz="5000" dirty="0"/>
              <a:t>KHÁI NIỆM VỀ MẠNG MÁY TÍNH</a:t>
            </a:r>
            <a:endParaRPr lang="en-US" sz="5000" dirty="0"/>
          </a:p>
        </p:txBody>
      </p:sp>
      <p:pic>
        <p:nvPicPr>
          <p:cNvPr id="1026" name="Picture 2" descr="Káº¿t quáº£ hÃ¬nh áº£nh cho máº¡ng mÃ¡y tÃ­nh">
            <a:extLst>
              <a:ext uri="{FF2B5EF4-FFF2-40B4-BE49-F238E27FC236}">
                <a16:creationId xmlns:a16="http://schemas.microsoft.com/office/drawing/2014/main" id="{55BD2572-BAAA-40D5-BDF5-B608FF5B3732}"/>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913774" y="2695356"/>
            <a:ext cx="4933950" cy="299933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FFCB7BD-3A39-4746-AE89-98960147C58C}"/>
              </a:ext>
            </a:extLst>
          </p:cNvPr>
          <p:cNvSpPr txBox="1"/>
          <p:nvPr/>
        </p:nvSpPr>
        <p:spPr>
          <a:xfrm>
            <a:off x="6400800" y="2778711"/>
            <a:ext cx="4877425" cy="2554545"/>
          </a:xfrm>
          <a:prstGeom prst="rect">
            <a:avLst/>
          </a:prstGeom>
          <a:noFill/>
        </p:spPr>
        <p:txBody>
          <a:bodyPr wrap="square" rtlCol="0">
            <a:spAutoFit/>
          </a:bodyPr>
          <a:lstStyle/>
          <a:p>
            <a:pPr marL="285750" indent="-285750" algn="just">
              <a:buFont typeface="Arial" panose="020B0604020202020204" pitchFamily="34" charset="0"/>
              <a:buChar char="•"/>
            </a:pPr>
            <a:r>
              <a:rPr lang="vi-VN" sz="2000" b="1" dirty="0">
                <a:latin typeface="+mj-lt"/>
              </a:rPr>
              <a:t>Mạng máy tính </a:t>
            </a:r>
            <a:r>
              <a:rPr lang="vi-VN" sz="2000" dirty="0">
                <a:latin typeface="+mj-lt"/>
              </a:rPr>
              <a:t>là một tập hợp các máy tính được kết nối với nhau bởi đường truyền vật lý theo một kiến trúc nào đó và thông qua các máy tính trao đổi thông tin dữ liệu qua lại cho nhau.</a:t>
            </a:r>
          </a:p>
          <a:p>
            <a:pPr marL="285750" indent="-285750" algn="just">
              <a:buFont typeface="Arial" panose="020B0604020202020204" pitchFamily="34" charset="0"/>
              <a:buChar char="•"/>
            </a:pPr>
            <a:r>
              <a:rPr lang="vi-VN" sz="2000" b="1" dirty="0">
                <a:latin typeface="+mj-lt"/>
              </a:rPr>
              <a:t>Mục tiêu: </a:t>
            </a:r>
            <a:r>
              <a:rPr lang="vi-VN" sz="2000" dirty="0">
                <a:latin typeface="+mj-lt"/>
              </a:rPr>
              <a:t>giúp trao đổi dữ liệu dễ dàng, tiết kiệm tài nguyên phần cứng và dễ bảo mật, dễ sao lưu.</a:t>
            </a:r>
            <a:endParaRPr lang="en-US" sz="2000" b="1" dirty="0">
              <a:latin typeface="+mj-lt"/>
            </a:endParaRPr>
          </a:p>
        </p:txBody>
      </p:sp>
      <p:pic>
        <p:nvPicPr>
          <p:cNvPr id="13" name="Picture 12" descr="Kết quả hình ảnh cho logo tôn đức thắng">
            <a:extLst>
              <a:ext uri="{FF2B5EF4-FFF2-40B4-BE49-F238E27FC236}">
                <a16:creationId xmlns:a16="http://schemas.microsoft.com/office/drawing/2014/main" id="{6CF5222A-2A3A-4FD1-A7C1-FACA9C154C5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011680" cy="1219200"/>
          </a:xfrm>
          <a:prstGeom prst="rect">
            <a:avLst/>
          </a:prstGeom>
          <a:noFill/>
          <a:ln>
            <a:noFill/>
          </a:ln>
        </p:spPr>
      </p:pic>
    </p:spTree>
    <p:extLst>
      <p:ext uri="{BB962C8B-B14F-4D97-AF65-F5344CB8AC3E}">
        <p14:creationId xmlns:p14="http://schemas.microsoft.com/office/powerpoint/2010/main" val="3659979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60D4-E32B-4E81-B2CE-96CE04143E93}"/>
              </a:ext>
            </a:extLst>
          </p:cNvPr>
          <p:cNvSpPr>
            <a:spLocks noGrp="1"/>
          </p:cNvSpPr>
          <p:nvPr>
            <p:ph type="title"/>
          </p:nvPr>
        </p:nvSpPr>
        <p:spPr/>
        <p:txBody>
          <a:bodyPr>
            <a:normAutofit/>
          </a:bodyPr>
          <a:lstStyle/>
          <a:p>
            <a:r>
              <a:rPr lang="vi-VN" sz="4500" dirty="0"/>
              <a:t>Các loại mạng máy tính</a:t>
            </a:r>
            <a:endParaRPr lang="en-US" sz="4500" dirty="0"/>
          </a:p>
        </p:txBody>
      </p:sp>
      <p:sp>
        <p:nvSpPr>
          <p:cNvPr id="3" name="Content Placeholder 2">
            <a:extLst>
              <a:ext uri="{FF2B5EF4-FFF2-40B4-BE49-F238E27FC236}">
                <a16:creationId xmlns:a16="http://schemas.microsoft.com/office/drawing/2014/main" id="{0FD7B05A-9C6B-48C5-BADE-07B2DB17CD93}"/>
              </a:ext>
            </a:extLst>
          </p:cNvPr>
          <p:cNvSpPr>
            <a:spLocks noGrp="1"/>
          </p:cNvSpPr>
          <p:nvPr>
            <p:ph sz="quarter" idx="13"/>
          </p:nvPr>
        </p:nvSpPr>
        <p:spPr>
          <a:xfrm>
            <a:off x="2402888" y="2214695"/>
            <a:ext cx="7777432" cy="4186105"/>
          </a:xfrm>
        </p:spPr>
        <p:txBody>
          <a:bodyPr>
            <a:noAutofit/>
          </a:bodyPr>
          <a:lstStyle/>
          <a:p>
            <a:pPr marL="0" indent="0" algn="just">
              <a:buNone/>
            </a:pPr>
            <a:r>
              <a:rPr lang="vi-VN" sz="1400" b="1" i="1" cap="none" dirty="0">
                <a:latin typeface="+mj-lt"/>
              </a:rPr>
              <a:t>GAN (globa area network): </a:t>
            </a:r>
            <a:r>
              <a:rPr lang="vi-VN" sz="1400" cap="none" dirty="0">
                <a:latin typeface="+mj-lt"/>
              </a:rPr>
              <a:t>kết nối các máy tính giữa các châu lục với nhau thông qua mạng viễn thông và vệ tinh.</a:t>
            </a:r>
            <a:endParaRPr lang="en-US" sz="1400" cap="none" dirty="0">
              <a:latin typeface="+mj-lt"/>
            </a:endParaRPr>
          </a:p>
          <a:p>
            <a:pPr marL="0" indent="0" algn="just">
              <a:buNone/>
            </a:pPr>
            <a:r>
              <a:rPr lang="vi-VN" sz="1400" b="1" i="1" cap="none" dirty="0">
                <a:latin typeface="+mj-lt"/>
              </a:rPr>
              <a:t>Lan (local area network): </a:t>
            </a:r>
            <a:r>
              <a:rPr lang="vi-VN" sz="1400" cap="none" dirty="0">
                <a:latin typeface="+mj-lt"/>
              </a:rPr>
              <a:t>là một nhóm máy tính kết nối với nhau trong một diện tích nhất dịnh, chẳng hạn như một công ty, một văn phòng hay trường học. Do vậy, LAN được sử dụng phổ biến.</a:t>
            </a:r>
            <a:endParaRPr lang="en-US" sz="1400" cap="none" dirty="0">
              <a:latin typeface="+mj-lt"/>
            </a:endParaRPr>
          </a:p>
          <a:p>
            <a:pPr marL="0" indent="0" algn="just">
              <a:buNone/>
            </a:pPr>
            <a:r>
              <a:rPr lang="vi-VN" sz="1400" cap="none" dirty="0">
                <a:latin typeface="+mj-lt"/>
              </a:rPr>
              <a:t>	Các kiến trúc trong mạng lan:</a:t>
            </a:r>
            <a:endParaRPr lang="en-US" sz="1400" cap="none" dirty="0">
              <a:latin typeface="+mj-lt"/>
            </a:endParaRPr>
          </a:p>
          <a:p>
            <a:pPr lvl="3" algn="just"/>
            <a:r>
              <a:rPr lang="vi-VN" cap="none" dirty="0">
                <a:latin typeface="+mj-lt"/>
              </a:rPr>
              <a:t>Mạng tuyến (bus network).</a:t>
            </a:r>
            <a:endParaRPr lang="en-US" cap="none" dirty="0">
              <a:latin typeface="+mj-lt"/>
            </a:endParaRPr>
          </a:p>
          <a:p>
            <a:pPr lvl="3" algn="just"/>
            <a:r>
              <a:rPr lang="vi-VN" cap="none" dirty="0">
                <a:latin typeface="+mj-lt"/>
              </a:rPr>
              <a:t>Mạng vòng (ring network).</a:t>
            </a:r>
            <a:endParaRPr lang="en-US" cap="none" dirty="0">
              <a:latin typeface="+mj-lt"/>
            </a:endParaRPr>
          </a:p>
          <a:p>
            <a:pPr lvl="3" algn="just"/>
            <a:r>
              <a:rPr lang="vi-VN" cap="none" dirty="0">
                <a:latin typeface="+mj-lt"/>
              </a:rPr>
              <a:t>Mạng sao (star network).</a:t>
            </a:r>
            <a:endParaRPr lang="en-US" cap="none" dirty="0">
              <a:latin typeface="+mj-lt"/>
            </a:endParaRPr>
          </a:p>
          <a:p>
            <a:pPr lvl="3" algn="just"/>
            <a:r>
              <a:rPr lang="vi-VN" cap="none" dirty="0">
                <a:latin typeface="+mj-lt"/>
              </a:rPr>
              <a:t>Mạng lưới (mesh network).</a:t>
            </a:r>
            <a:endParaRPr lang="en-US" cap="none" dirty="0">
              <a:latin typeface="+mj-lt"/>
            </a:endParaRPr>
          </a:p>
          <a:p>
            <a:pPr marL="0" indent="0" algn="just">
              <a:buNone/>
            </a:pPr>
            <a:r>
              <a:rPr lang="vi-VN" sz="1400" b="1" i="1" cap="none" dirty="0">
                <a:latin typeface="+mj-lt"/>
              </a:rPr>
              <a:t>	Man (metropolitan area network): </a:t>
            </a:r>
            <a:r>
              <a:rPr lang="vi-VN" sz="1400" cap="none" dirty="0">
                <a:latin typeface="+mj-lt"/>
              </a:rPr>
              <a:t>hay còn đươc gọi là mạng đô thị. Mạng này dùng để kết nối các máy tính trong phạm vi một thành phố hoặc trung tâm kinh tế.</a:t>
            </a:r>
            <a:endParaRPr lang="en-US" sz="1400" cap="none" dirty="0">
              <a:latin typeface="+mj-lt"/>
            </a:endParaRPr>
          </a:p>
          <a:p>
            <a:pPr marL="0" indent="0" algn="just">
              <a:buNone/>
            </a:pPr>
            <a:r>
              <a:rPr lang="vi-VN" sz="1400" b="1" i="1" cap="none" dirty="0">
                <a:latin typeface="+mj-lt"/>
              </a:rPr>
              <a:t>	Wan (wide area network): </a:t>
            </a:r>
            <a:r>
              <a:rPr lang="vi-VN" sz="1400" cap="none" dirty="0">
                <a:latin typeface="+mj-lt"/>
              </a:rPr>
              <a:t>mạng wan là mạng kết nối các máy tính rộng lớn, bao phủ cả một quốc gia, một lục địa hay toàn cầu. </a:t>
            </a:r>
            <a:endParaRPr lang="en-US" sz="1400" cap="none" dirty="0">
              <a:latin typeface="+mj-lt"/>
            </a:endParaRPr>
          </a:p>
        </p:txBody>
      </p:sp>
      <p:pic>
        <p:nvPicPr>
          <p:cNvPr id="5" name="Picture 4" descr="Kết quả hình ảnh cho logo tôn đức thắng">
            <a:extLst>
              <a:ext uri="{FF2B5EF4-FFF2-40B4-BE49-F238E27FC236}">
                <a16:creationId xmlns:a16="http://schemas.microsoft.com/office/drawing/2014/main" id="{D303C8A1-FFAD-470E-9250-5AF611BD1D9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011680" cy="1219200"/>
          </a:xfrm>
          <a:prstGeom prst="rect">
            <a:avLst/>
          </a:prstGeom>
          <a:noFill/>
          <a:ln>
            <a:noFill/>
          </a:ln>
        </p:spPr>
      </p:pic>
    </p:spTree>
    <p:extLst>
      <p:ext uri="{BB962C8B-B14F-4D97-AF65-F5344CB8AC3E}">
        <p14:creationId xmlns:p14="http://schemas.microsoft.com/office/powerpoint/2010/main" val="770345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750F-8E90-4F6B-8E17-8AC7A7B79F9F}"/>
              </a:ext>
            </a:extLst>
          </p:cNvPr>
          <p:cNvSpPr>
            <a:spLocks noGrp="1"/>
          </p:cNvSpPr>
          <p:nvPr>
            <p:ph type="title"/>
          </p:nvPr>
        </p:nvSpPr>
        <p:spPr/>
        <p:txBody>
          <a:bodyPr>
            <a:noAutofit/>
          </a:bodyPr>
          <a:lstStyle/>
          <a:p>
            <a:r>
              <a:rPr lang="vi-VN" sz="4500" dirty="0"/>
              <a:t>Cấu trúc mạng máy tính</a:t>
            </a:r>
            <a:endParaRPr lang="en-US" sz="4500" dirty="0"/>
          </a:p>
        </p:txBody>
      </p:sp>
      <p:pic>
        <p:nvPicPr>
          <p:cNvPr id="4" name="Picture 3" descr="Kết quả hình ảnh cho logo tôn đức thắng">
            <a:extLst>
              <a:ext uri="{FF2B5EF4-FFF2-40B4-BE49-F238E27FC236}">
                <a16:creationId xmlns:a16="http://schemas.microsoft.com/office/drawing/2014/main" id="{78BA3978-1B63-4726-8D1B-C04B3F2794A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011680" cy="1219200"/>
          </a:xfrm>
          <a:prstGeom prst="rect">
            <a:avLst/>
          </a:prstGeom>
          <a:noFill/>
          <a:ln>
            <a:noFill/>
          </a:ln>
        </p:spPr>
      </p:pic>
      <p:pic>
        <p:nvPicPr>
          <p:cNvPr id="7" name="Content Placeholder 6">
            <a:extLst>
              <a:ext uri="{FF2B5EF4-FFF2-40B4-BE49-F238E27FC236}">
                <a16:creationId xmlns:a16="http://schemas.microsoft.com/office/drawing/2014/main" id="{652736C0-8DD3-4E4A-AA64-843FDC90AFAC}"/>
              </a:ext>
            </a:extLst>
          </p:cNvPr>
          <p:cNvPicPr>
            <a:picLocks noGrp="1" noChangeAspect="1"/>
          </p:cNvPicPr>
          <p:nvPr>
            <p:ph sz="quarter" idx="13"/>
          </p:nvPr>
        </p:nvPicPr>
        <p:blipFill>
          <a:blip r:embed="rId3"/>
          <a:stretch>
            <a:fillRect/>
          </a:stretch>
        </p:blipFill>
        <p:spPr>
          <a:xfrm>
            <a:off x="913775" y="2645581"/>
            <a:ext cx="4109084" cy="3424237"/>
          </a:xfrm>
          <a:prstGeom prst="rect">
            <a:avLst/>
          </a:prstGeom>
        </p:spPr>
      </p:pic>
      <p:sp>
        <p:nvSpPr>
          <p:cNvPr id="8" name="TextBox 7">
            <a:extLst>
              <a:ext uri="{FF2B5EF4-FFF2-40B4-BE49-F238E27FC236}">
                <a16:creationId xmlns:a16="http://schemas.microsoft.com/office/drawing/2014/main" id="{310CAE25-9FC7-45E0-9539-0DA968A7EF11}"/>
              </a:ext>
            </a:extLst>
          </p:cNvPr>
          <p:cNvSpPr txBox="1"/>
          <p:nvPr/>
        </p:nvSpPr>
        <p:spPr>
          <a:xfrm>
            <a:off x="5943600" y="2635421"/>
            <a:ext cx="5212080" cy="3139321"/>
          </a:xfrm>
          <a:prstGeom prst="rect">
            <a:avLst/>
          </a:prstGeom>
          <a:noFill/>
        </p:spPr>
        <p:txBody>
          <a:bodyPr wrap="square" rtlCol="0">
            <a:spAutoFit/>
          </a:bodyPr>
          <a:lstStyle/>
          <a:p>
            <a:pPr algn="just"/>
            <a:r>
              <a:rPr lang="vi-VN" sz="2000" dirty="0">
                <a:latin typeface="+mj-lt"/>
              </a:rPr>
              <a:t>	</a:t>
            </a:r>
            <a:r>
              <a:rPr lang="vi-VN" sz="2200" dirty="0">
                <a:latin typeface="+mj-lt"/>
              </a:rPr>
              <a:t>Các máy tính muốn trao đổi thông tin hay dữ liệu cho nhau đều phải chuyển qua trung tâm. Trung tâm này có thể là Hub, Switch, Router hay máy tính chủ. Thiết lập đơn giản, quy mô dễ mở rộng nhưng còn phụ thuộc vào trung tâm. Nguyên lý kết nối song song nên khi có một thiết bị bị hỏng mạng không làm ảnh hưởng đến thiết bị mạng khác. </a:t>
            </a:r>
            <a:endParaRPr lang="en-US" sz="2200" dirty="0">
              <a:latin typeface="+mj-lt"/>
            </a:endParaRPr>
          </a:p>
        </p:txBody>
      </p:sp>
      <p:sp>
        <p:nvSpPr>
          <p:cNvPr id="9" name="TextBox 8">
            <a:extLst>
              <a:ext uri="{FF2B5EF4-FFF2-40B4-BE49-F238E27FC236}">
                <a16:creationId xmlns:a16="http://schemas.microsoft.com/office/drawing/2014/main" id="{495AD2CE-92C0-490C-BF92-4129FA746A3D}"/>
              </a:ext>
            </a:extLst>
          </p:cNvPr>
          <p:cNvSpPr txBox="1"/>
          <p:nvPr/>
        </p:nvSpPr>
        <p:spPr>
          <a:xfrm>
            <a:off x="3850640" y="1937695"/>
            <a:ext cx="3281680" cy="553998"/>
          </a:xfrm>
          <a:prstGeom prst="rect">
            <a:avLst/>
          </a:prstGeom>
          <a:noFill/>
        </p:spPr>
        <p:txBody>
          <a:bodyPr wrap="square" rtlCol="0">
            <a:spAutoFit/>
          </a:bodyPr>
          <a:lstStyle/>
          <a:p>
            <a:pPr algn="ctr"/>
            <a:r>
              <a:rPr lang="vi-VN" sz="3000" b="1" i="1" u="sng" dirty="0">
                <a:latin typeface="+mj-lt"/>
              </a:rPr>
              <a:t>Mạng Sao (Star)</a:t>
            </a:r>
            <a:endParaRPr lang="en-US" sz="3000" b="1" i="1" u="sng" dirty="0">
              <a:latin typeface="+mj-lt"/>
            </a:endParaRPr>
          </a:p>
        </p:txBody>
      </p:sp>
    </p:spTree>
    <p:extLst>
      <p:ext uri="{BB962C8B-B14F-4D97-AF65-F5344CB8AC3E}">
        <p14:creationId xmlns:p14="http://schemas.microsoft.com/office/powerpoint/2010/main" val="283403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275A-BBD3-4FA5-82A7-5C1E63E93307}"/>
              </a:ext>
            </a:extLst>
          </p:cNvPr>
          <p:cNvSpPr>
            <a:spLocks noGrp="1"/>
          </p:cNvSpPr>
          <p:nvPr>
            <p:ph type="title"/>
          </p:nvPr>
        </p:nvSpPr>
        <p:spPr/>
        <p:txBody>
          <a:bodyPr>
            <a:normAutofit/>
          </a:bodyPr>
          <a:lstStyle/>
          <a:p>
            <a:r>
              <a:rPr lang="vi-VN" sz="4500" dirty="0"/>
              <a:t>Cấu trúc mạng máy tính</a:t>
            </a:r>
            <a:endParaRPr lang="en-US" sz="4500" dirty="0"/>
          </a:p>
        </p:txBody>
      </p:sp>
      <p:pic>
        <p:nvPicPr>
          <p:cNvPr id="4" name="Picture 3" descr="Kết quả hình ảnh cho logo tôn đức thắng">
            <a:extLst>
              <a:ext uri="{FF2B5EF4-FFF2-40B4-BE49-F238E27FC236}">
                <a16:creationId xmlns:a16="http://schemas.microsoft.com/office/drawing/2014/main" id="{EA2CFDC4-DFEE-4436-8557-DFE2010FC52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011680" cy="1219200"/>
          </a:xfrm>
          <a:prstGeom prst="rect">
            <a:avLst/>
          </a:prstGeom>
          <a:noFill/>
          <a:ln>
            <a:noFill/>
          </a:ln>
        </p:spPr>
      </p:pic>
      <p:pic>
        <p:nvPicPr>
          <p:cNvPr id="7" name="Content Placeholder 6">
            <a:extLst>
              <a:ext uri="{FF2B5EF4-FFF2-40B4-BE49-F238E27FC236}">
                <a16:creationId xmlns:a16="http://schemas.microsoft.com/office/drawing/2014/main" id="{2DC45C8B-C1F4-4DBC-99FB-AD4B849FB7A8}"/>
              </a:ext>
            </a:extLst>
          </p:cNvPr>
          <p:cNvPicPr>
            <a:picLocks noGrp="1" noChangeAspect="1"/>
          </p:cNvPicPr>
          <p:nvPr>
            <p:ph sz="quarter" idx="13"/>
          </p:nvPr>
        </p:nvPicPr>
        <p:blipFill>
          <a:blip r:embed="rId3"/>
          <a:stretch>
            <a:fillRect/>
          </a:stretch>
        </p:blipFill>
        <p:spPr>
          <a:xfrm>
            <a:off x="913775" y="2815246"/>
            <a:ext cx="5405745" cy="3424237"/>
          </a:xfrm>
          <a:prstGeom prst="rect">
            <a:avLst/>
          </a:prstGeom>
        </p:spPr>
      </p:pic>
      <p:sp>
        <p:nvSpPr>
          <p:cNvPr id="8" name="TextBox 7">
            <a:extLst>
              <a:ext uri="{FF2B5EF4-FFF2-40B4-BE49-F238E27FC236}">
                <a16:creationId xmlns:a16="http://schemas.microsoft.com/office/drawing/2014/main" id="{181E8E4B-CB2C-4269-8F41-770DF827A9CE}"/>
              </a:ext>
            </a:extLst>
          </p:cNvPr>
          <p:cNvSpPr txBox="1"/>
          <p:nvPr/>
        </p:nvSpPr>
        <p:spPr>
          <a:xfrm>
            <a:off x="7101840" y="2815246"/>
            <a:ext cx="4399280" cy="2800767"/>
          </a:xfrm>
          <a:prstGeom prst="rect">
            <a:avLst/>
          </a:prstGeom>
          <a:noFill/>
        </p:spPr>
        <p:txBody>
          <a:bodyPr wrap="square" rtlCol="0">
            <a:spAutoFit/>
          </a:bodyPr>
          <a:lstStyle/>
          <a:p>
            <a:pPr algn="just"/>
            <a:r>
              <a:rPr lang="vi-VN" sz="2200" dirty="0">
                <a:latin typeface="+mj-lt"/>
              </a:rPr>
              <a:t>	Các máy tính được nối với nhau trên một đường dây truyền chung. Đường dây  truyền chính được giới hạn bởi hai đầu nối gọi là Terminator. Dễ lắp đặt, chi phí thấp. Do các máy tính dùng chung một đường truyền nên khi đường truyền bị hỏng thì mạng cũng bị hỏng.</a:t>
            </a:r>
            <a:endParaRPr lang="en-US" sz="2200" dirty="0">
              <a:latin typeface="+mj-lt"/>
            </a:endParaRPr>
          </a:p>
        </p:txBody>
      </p:sp>
      <p:sp>
        <p:nvSpPr>
          <p:cNvPr id="9" name="TextBox 8">
            <a:extLst>
              <a:ext uri="{FF2B5EF4-FFF2-40B4-BE49-F238E27FC236}">
                <a16:creationId xmlns:a16="http://schemas.microsoft.com/office/drawing/2014/main" id="{AA66549B-21A7-4B19-8643-E3CA04363214}"/>
              </a:ext>
            </a:extLst>
          </p:cNvPr>
          <p:cNvSpPr txBox="1"/>
          <p:nvPr/>
        </p:nvSpPr>
        <p:spPr>
          <a:xfrm>
            <a:off x="4561840" y="1889760"/>
            <a:ext cx="3291840" cy="553998"/>
          </a:xfrm>
          <a:prstGeom prst="rect">
            <a:avLst/>
          </a:prstGeom>
          <a:noFill/>
        </p:spPr>
        <p:txBody>
          <a:bodyPr wrap="square" rtlCol="0">
            <a:spAutoFit/>
          </a:bodyPr>
          <a:lstStyle/>
          <a:p>
            <a:pPr algn="ctr"/>
            <a:r>
              <a:rPr lang="vi-VN" sz="3000" b="1" i="1" u="sng" dirty="0">
                <a:latin typeface="+mj-lt"/>
              </a:rPr>
              <a:t>Mạng Tuyến (Bus)</a:t>
            </a:r>
            <a:endParaRPr lang="en-US" sz="3000" b="1" i="1" u="sng" dirty="0">
              <a:latin typeface="+mj-lt"/>
            </a:endParaRPr>
          </a:p>
        </p:txBody>
      </p:sp>
    </p:spTree>
    <p:extLst>
      <p:ext uri="{BB962C8B-B14F-4D97-AF65-F5344CB8AC3E}">
        <p14:creationId xmlns:p14="http://schemas.microsoft.com/office/powerpoint/2010/main" val="3776465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5F6B-DA18-44DA-8E3A-0038B8A351F7}"/>
              </a:ext>
            </a:extLst>
          </p:cNvPr>
          <p:cNvSpPr>
            <a:spLocks noGrp="1"/>
          </p:cNvSpPr>
          <p:nvPr>
            <p:ph type="title"/>
          </p:nvPr>
        </p:nvSpPr>
        <p:spPr/>
        <p:txBody>
          <a:bodyPr>
            <a:normAutofit/>
          </a:bodyPr>
          <a:lstStyle/>
          <a:p>
            <a:r>
              <a:rPr lang="vi-VN" sz="4500" dirty="0"/>
              <a:t>Cấu trúc mạng máy tính</a:t>
            </a:r>
            <a:endParaRPr lang="en-US" sz="4500" dirty="0"/>
          </a:p>
        </p:txBody>
      </p:sp>
      <p:pic>
        <p:nvPicPr>
          <p:cNvPr id="5" name="Content Placeholder 4">
            <a:extLst>
              <a:ext uri="{FF2B5EF4-FFF2-40B4-BE49-F238E27FC236}">
                <a16:creationId xmlns:a16="http://schemas.microsoft.com/office/drawing/2014/main" id="{3D960160-08F4-4377-8A78-4EC2BC047671}"/>
              </a:ext>
            </a:extLst>
          </p:cNvPr>
          <p:cNvPicPr>
            <a:picLocks noGrp="1" noChangeAspect="1"/>
          </p:cNvPicPr>
          <p:nvPr>
            <p:ph sz="quarter" idx="13"/>
          </p:nvPr>
        </p:nvPicPr>
        <p:blipFill>
          <a:blip r:embed="rId2"/>
          <a:stretch>
            <a:fillRect/>
          </a:stretch>
        </p:blipFill>
        <p:spPr>
          <a:xfrm>
            <a:off x="913775" y="2815246"/>
            <a:ext cx="5781665" cy="3424237"/>
          </a:xfrm>
          <a:prstGeom prst="rect">
            <a:avLst/>
          </a:prstGeom>
        </p:spPr>
      </p:pic>
      <p:pic>
        <p:nvPicPr>
          <p:cNvPr id="4" name="Picture 3" descr="Kết quả hình ảnh cho logo tôn đức thắng">
            <a:extLst>
              <a:ext uri="{FF2B5EF4-FFF2-40B4-BE49-F238E27FC236}">
                <a16:creationId xmlns:a16="http://schemas.microsoft.com/office/drawing/2014/main" id="{C4BDB291-5B22-4D9B-9260-46B8DFF0D7B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2011680" cy="1219200"/>
          </a:xfrm>
          <a:prstGeom prst="rect">
            <a:avLst/>
          </a:prstGeom>
          <a:noFill/>
          <a:ln>
            <a:noFill/>
          </a:ln>
        </p:spPr>
      </p:pic>
      <p:sp>
        <p:nvSpPr>
          <p:cNvPr id="6" name="TextBox 5">
            <a:extLst>
              <a:ext uri="{FF2B5EF4-FFF2-40B4-BE49-F238E27FC236}">
                <a16:creationId xmlns:a16="http://schemas.microsoft.com/office/drawing/2014/main" id="{B8544870-3304-4428-85DE-E04CB1FC980B}"/>
              </a:ext>
            </a:extLst>
          </p:cNvPr>
          <p:cNvSpPr txBox="1"/>
          <p:nvPr/>
        </p:nvSpPr>
        <p:spPr>
          <a:xfrm>
            <a:off x="7071360" y="2956560"/>
            <a:ext cx="4653280" cy="3077766"/>
          </a:xfrm>
          <a:prstGeom prst="rect">
            <a:avLst/>
          </a:prstGeom>
          <a:noFill/>
        </p:spPr>
        <p:txBody>
          <a:bodyPr wrap="square" rtlCol="0">
            <a:spAutoFit/>
          </a:bodyPr>
          <a:lstStyle/>
          <a:p>
            <a:pPr algn="just"/>
            <a:r>
              <a:rPr lang="vi-VN" sz="2200" dirty="0">
                <a:latin typeface="+mj-lt"/>
              </a:rPr>
              <a:t>	Các máy tính nối với nhau theo một vòng tròn khép kín nên việc truyền thông tin chỉ theo một chiều nhất định. Ưu điểm của mạng vòng là có thể tiết kiệm được đường truyền. Ngược lại, khuyết điểm của nó giống mạng tuyến, chỉ cần bị ngắt một nơi là mạng sẽ bị hỏng.</a:t>
            </a:r>
            <a:endParaRPr lang="en-US" sz="2200" dirty="0">
              <a:latin typeface="+mj-lt"/>
            </a:endParaRPr>
          </a:p>
          <a:p>
            <a:endParaRPr lang="en-US" dirty="0"/>
          </a:p>
        </p:txBody>
      </p:sp>
      <p:sp>
        <p:nvSpPr>
          <p:cNvPr id="8" name="TextBox 7">
            <a:extLst>
              <a:ext uri="{FF2B5EF4-FFF2-40B4-BE49-F238E27FC236}">
                <a16:creationId xmlns:a16="http://schemas.microsoft.com/office/drawing/2014/main" id="{B841BC1A-CC3C-4118-8958-1927E81053B8}"/>
              </a:ext>
            </a:extLst>
          </p:cNvPr>
          <p:cNvSpPr txBox="1"/>
          <p:nvPr/>
        </p:nvSpPr>
        <p:spPr>
          <a:xfrm>
            <a:off x="4490720" y="1950720"/>
            <a:ext cx="3342640" cy="553998"/>
          </a:xfrm>
          <a:prstGeom prst="rect">
            <a:avLst/>
          </a:prstGeom>
          <a:noFill/>
        </p:spPr>
        <p:txBody>
          <a:bodyPr wrap="square" rtlCol="0">
            <a:spAutoFit/>
          </a:bodyPr>
          <a:lstStyle/>
          <a:p>
            <a:pPr algn="ctr"/>
            <a:r>
              <a:rPr lang="vi-VN" sz="3000" b="1" i="1" u="sng" dirty="0">
                <a:latin typeface="Times New Roman" panose="02020603050405020304" pitchFamily="18" charset="0"/>
                <a:cs typeface="Times New Roman" panose="02020603050405020304" pitchFamily="18" charset="0"/>
              </a:rPr>
              <a:t>Mạch vòng (Ring)</a:t>
            </a:r>
            <a:endParaRPr lang="en-US" sz="3000"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512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F9FF-F185-4A95-AA75-4A5931AA90FF}"/>
              </a:ext>
            </a:extLst>
          </p:cNvPr>
          <p:cNvSpPr>
            <a:spLocks noGrp="1"/>
          </p:cNvSpPr>
          <p:nvPr>
            <p:ph type="title"/>
          </p:nvPr>
        </p:nvSpPr>
        <p:spPr/>
        <p:txBody>
          <a:bodyPr>
            <a:normAutofit/>
          </a:bodyPr>
          <a:lstStyle/>
          <a:p>
            <a:r>
              <a:rPr lang="vi-VN" sz="4500" dirty="0"/>
              <a:t>Cấu trúc mạng máy tính</a:t>
            </a:r>
            <a:endParaRPr lang="en-US" sz="4500" dirty="0"/>
          </a:p>
        </p:txBody>
      </p:sp>
      <p:pic>
        <p:nvPicPr>
          <p:cNvPr id="4" name="Picture 3" descr="Kết quả hình ảnh cho logo tôn đức thắng">
            <a:extLst>
              <a:ext uri="{FF2B5EF4-FFF2-40B4-BE49-F238E27FC236}">
                <a16:creationId xmlns:a16="http://schemas.microsoft.com/office/drawing/2014/main" id="{0804EADD-313C-414F-80F5-DD67C5CA15D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011680" cy="1219200"/>
          </a:xfrm>
          <a:prstGeom prst="rect">
            <a:avLst/>
          </a:prstGeom>
          <a:noFill/>
          <a:ln>
            <a:noFill/>
          </a:ln>
        </p:spPr>
      </p:pic>
      <p:pic>
        <p:nvPicPr>
          <p:cNvPr id="6146" name="Picture 2" descr="Káº¿t quáº£ hÃ¬nh áº£nh cho mesh network">
            <a:extLst>
              <a:ext uri="{FF2B5EF4-FFF2-40B4-BE49-F238E27FC236}">
                <a16:creationId xmlns:a16="http://schemas.microsoft.com/office/drawing/2014/main" id="{B449616F-4905-4963-8F93-2BA35BCC4E39}"/>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913775" y="2931188"/>
            <a:ext cx="4273174" cy="34242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3B761A1-0820-469B-97AD-242B78124A94}"/>
              </a:ext>
            </a:extLst>
          </p:cNvPr>
          <p:cNvSpPr txBox="1"/>
          <p:nvPr/>
        </p:nvSpPr>
        <p:spPr>
          <a:xfrm>
            <a:off x="6350000" y="2931188"/>
            <a:ext cx="4857105" cy="3477875"/>
          </a:xfrm>
          <a:prstGeom prst="rect">
            <a:avLst/>
          </a:prstGeom>
          <a:noFill/>
        </p:spPr>
        <p:txBody>
          <a:bodyPr wrap="square" rtlCol="0">
            <a:spAutoFit/>
          </a:bodyPr>
          <a:lstStyle/>
          <a:p>
            <a:pPr algn="just"/>
            <a:r>
              <a:rPr lang="vi-VN" sz="2200" dirty="0"/>
              <a:t>	Các máy tính sẽ kết nối lẫn nhau tạo thành một hình lưới. Việc kết nối này sẽ dẫn đến tốn kém rất nhiều. Vì khi số lượng máy tính tăng lên thì số lượng kết nối cũng tăng theo cho nên cấu trúc mạng lưới này sẽ ít được sử dụng trong mạng lớn. Tuy nhiên, nếu chỉ cần một nơi mạng bị ngắt thì dữ liệu vẫn được truyền tới đích theo đường khác.</a:t>
            </a:r>
            <a:endParaRPr lang="en-US" sz="2200" dirty="0"/>
          </a:p>
        </p:txBody>
      </p:sp>
      <p:sp>
        <p:nvSpPr>
          <p:cNvPr id="7" name="TextBox 6">
            <a:extLst>
              <a:ext uri="{FF2B5EF4-FFF2-40B4-BE49-F238E27FC236}">
                <a16:creationId xmlns:a16="http://schemas.microsoft.com/office/drawing/2014/main" id="{A659672B-8534-4936-896B-FF5D511D872B}"/>
              </a:ext>
            </a:extLst>
          </p:cNvPr>
          <p:cNvSpPr txBox="1"/>
          <p:nvPr/>
        </p:nvSpPr>
        <p:spPr>
          <a:xfrm>
            <a:off x="4185920" y="2001520"/>
            <a:ext cx="3190240" cy="553998"/>
          </a:xfrm>
          <a:prstGeom prst="rect">
            <a:avLst/>
          </a:prstGeom>
          <a:noFill/>
        </p:spPr>
        <p:txBody>
          <a:bodyPr wrap="square" rtlCol="0">
            <a:spAutoFit/>
          </a:bodyPr>
          <a:lstStyle/>
          <a:p>
            <a:pPr algn="ctr"/>
            <a:r>
              <a:rPr lang="vi-VN" sz="3000" b="1" i="1" u="sng" dirty="0">
                <a:latin typeface="Times New Roman" panose="02020603050405020304" pitchFamily="18" charset="0"/>
                <a:cs typeface="Times New Roman" panose="02020603050405020304" pitchFamily="18" charset="0"/>
              </a:rPr>
              <a:t>Mạng lưới (Mesh)</a:t>
            </a:r>
            <a:endParaRPr lang="en-US" sz="3000"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799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E1AC-3DF7-4483-9028-F0EA6E5284A4}"/>
              </a:ext>
            </a:extLst>
          </p:cNvPr>
          <p:cNvSpPr>
            <a:spLocks noGrp="1"/>
          </p:cNvSpPr>
          <p:nvPr>
            <p:ph type="title"/>
          </p:nvPr>
        </p:nvSpPr>
        <p:spPr>
          <a:xfrm>
            <a:off x="2011680" y="0"/>
            <a:ext cx="10180320" cy="1584774"/>
          </a:xfrm>
        </p:spPr>
        <p:txBody>
          <a:bodyPr>
            <a:normAutofit/>
          </a:bodyPr>
          <a:lstStyle/>
          <a:p>
            <a:r>
              <a:rPr lang="vi-VN" sz="4500" dirty="0"/>
              <a:t>Các GIAO THỨC TRONG MẠNG</a:t>
            </a:r>
            <a:endParaRPr lang="en-US" sz="4500" dirty="0"/>
          </a:p>
        </p:txBody>
      </p:sp>
      <p:sp>
        <p:nvSpPr>
          <p:cNvPr id="3" name="Content Placeholder 2">
            <a:extLst>
              <a:ext uri="{FF2B5EF4-FFF2-40B4-BE49-F238E27FC236}">
                <a16:creationId xmlns:a16="http://schemas.microsoft.com/office/drawing/2014/main" id="{0C045B7C-45B2-4242-A05C-FFBB1C1235A6}"/>
              </a:ext>
            </a:extLst>
          </p:cNvPr>
          <p:cNvSpPr>
            <a:spLocks noGrp="1"/>
          </p:cNvSpPr>
          <p:nvPr>
            <p:ph sz="quarter" idx="13"/>
          </p:nvPr>
        </p:nvSpPr>
        <p:spPr>
          <a:xfrm>
            <a:off x="913774" y="2367092"/>
            <a:ext cx="10587346" cy="3424107"/>
          </a:xfrm>
        </p:spPr>
        <p:txBody>
          <a:bodyPr>
            <a:normAutofit/>
          </a:bodyPr>
          <a:lstStyle/>
          <a:p>
            <a:pPr algn="just"/>
            <a:r>
              <a:rPr lang="vi-VN" i="1" cap="none" dirty="0">
                <a:latin typeface="+mj-lt"/>
              </a:rPr>
              <a:t>Donamic Host Configuration Protocol</a:t>
            </a:r>
            <a:r>
              <a:rPr lang="vi-VN" cap="none" dirty="0">
                <a:latin typeface="+mj-lt"/>
              </a:rPr>
              <a:t> (viết tắt: </a:t>
            </a:r>
            <a:r>
              <a:rPr lang="vi-VN" b="1" cap="none" dirty="0">
                <a:latin typeface="+mj-lt"/>
              </a:rPr>
              <a:t>DHCP</a:t>
            </a:r>
            <a:r>
              <a:rPr lang="vi-VN" cap="none" dirty="0">
                <a:latin typeface="+mj-lt"/>
              </a:rPr>
              <a:t>) là giao thức cho phép </a:t>
            </a:r>
            <a:r>
              <a:rPr lang="vi-VN" cap="none" dirty="0">
                <a:solidFill>
                  <a:srgbClr val="FF0000"/>
                </a:solidFill>
                <a:latin typeface="+mj-lt"/>
              </a:rPr>
              <a:t>cấp phát địa chỉ IP </a:t>
            </a:r>
            <a:r>
              <a:rPr lang="vi-VN" cap="none" dirty="0">
                <a:latin typeface="+mj-lt"/>
              </a:rPr>
              <a:t>một cách </a:t>
            </a:r>
            <a:r>
              <a:rPr lang="vi-VN" cap="none" dirty="0">
                <a:solidFill>
                  <a:srgbClr val="FF0000"/>
                </a:solidFill>
                <a:latin typeface="+mj-lt"/>
              </a:rPr>
              <a:t>tự động </a:t>
            </a:r>
            <a:r>
              <a:rPr lang="vi-VN" cap="none" dirty="0">
                <a:latin typeface="+mj-lt"/>
              </a:rPr>
              <a:t>cùng với các cấu hình liên quan (subnet mask, default gateway, DNS).</a:t>
            </a:r>
            <a:endParaRPr lang="vi-VN" i="1" cap="none" dirty="0">
              <a:latin typeface="+mj-lt"/>
            </a:endParaRPr>
          </a:p>
          <a:p>
            <a:pPr algn="just"/>
            <a:r>
              <a:rPr lang="vi-VN" sz="1800" i="1" cap="none" dirty="0">
                <a:latin typeface="+mj-lt"/>
              </a:rPr>
              <a:t>File Transfer Protocol</a:t>
            </a:r>
            <a:r>
              <a:rPr lang="vi-VN" sz="1800" cap="none" dirty="0">
                <a:latin typeface="+mj-lt"/>
              </a:rPr>
              <a:t> (viết tắt: </a:t>
            </a:r>
            <a:r>
              <a:rPr lang="vi-VN" sz="1800" b="1" cap="none" dirty="0">
                <a:latin typeface="+mj-lt"/>
              </a:rPr>
              <a:t>FTP</a:t>
            </a:r>
            <a:r>
              <a:rPr lang="vi-VN" sz="1800" cap="none" dirty="0">
                <a:latin typeface="+mj-lt"/>
              </a:rPr>
              <a:t>) là giao thức dùng để </a:t>
            </a:r>
            <a:r>
              <a:rPr lang="vi-VN" sz="1800" cap="none" dirty="0">
                <a:solidFill>
                  <a:srgbClr val="FF0000"/>
                </a:solidFill>
                <a:latin typeface="+mj-lt"/>
              </a:rPr>
              <a:t>trao đổi tập tin </a:t>
            </a:r>
            <a:r>
              <a:rPr lang="vi-VN" sz="1800" cap="none" dirty="0">
                <a:latin typeface="+mj-lt"/>
              </a:rPr>
              <a:t>qua mạng lưới truyền thông. FTP chạy trên hai cổng đó là </a:t>
            </a:r>
            <a:r>
              <a:rPr lang="vi-VN" sz="1800" b="1" cap="none" dirty="0">
                <a:solidFill>
                  <a:srgbClr val="FF0000"/>
                </a:solidFill>
                <a:latin typeface="+mj-lt"/>
              </a:rPr>
              <a:t>port 20</a:t>
            </a:r>
            <a:r>
              <a:rPr lang="vi-VN" sz="1800" b="1" cap="none" dirty="0">
                <a:latin typeface="+mj-lt"/>
              </a:rPr>
              <a:t> </a:t>
            </a:r>
            <a:r>
              <a:rPr lang="vi-VN" sz="1800" cap="none" dirty="0">
                <a:latin typeface="+mj-lt"/>
              </a:rPr>
              <a:t>và </a:t>
            </a:r>
            <a:r>
              <a:rPr lang="vi-VN" sz="1800" b="1" cap="none" dirty="0">
                <a:solidFill>
                  <a:srgbClr val="FF0000"/>
                </a:solidFill>
                <a:latin typeface="+mj-lt"/>
              </a:rPr>
              <a:t>port 21 </a:t>
            </a:r>
            <a:r>
              <a:rPr lang="vi-VN" sz="1800" cap="none" dirty="0">
                <a:latin typeface="+mj-lt"/>
              </a:rPr>
              <a:t>(</a:t>
            </a:r>
            <a:r>
              <a:rPr lang="vi-VN" sz="1800" b="1" u="sng" cap="none" dirty="0">
                <a:latin typeface="+mj-lt"/>
              </a:rPr>
              <a:t>port 20 được dùng để điều khiển  và port 21 dùng truyền dữ liệu đi</a:t>
            </a:r>
            <a:r>
              <a:rPr lang="vi-VN" sz="1800" cap="none" dirty="0">
                <a:latin typeface="+mj-lt"/>
              </a:rPr>
              <a:t>).</a:t>
            </a:r>
            <a:endParaRPr lang="en-US" sz="1800" cap="none" dirty="0">
              <a:latin typeface="+mj-lt"/>
            </a:endParaRPr>
          </a:p>
          <a:p>
            <a:pPr algn="just"/>
            <a:r>
              <a:rPr lang="vi-VN" sz="1800" i="1" cap="none" dirty="0">
                <a:latin typeface="+mj-lt"/>
              </a:rPr>
              <a:t>Domain Name System</a:t>
            </a:r>
            <a:r>
              <a:rPr lang="vi-VN" sz="1800" cap="none" dirty="0">
                <a:latin typeface="+mj-lt"/>
              </a:rPr>
              <a:t> (viết tắt: </a:t>
            </a:r>
            <a:r>
              <a:rPr lang="vi-VN" sz="1800" b="1" cap="none" dirty="0">
                <a:latin typeface="+mj-lt"/>
              </a:rPr>
              <a:t>DNS</a:t>
            </a:r>
            <a:r>
              <a:rPr lang="vi-VN" sz="1800" cap="none" dirty="0">
                <a:latin typeface="+mj-lt"/>
              </a:rPr>
              <a:t>) là hệ thống giúp </a:t>
            </a:r>
            <a:r>
              <a:rPr lang="vi-VN" sz="1800" cap="none" dirty="0">
                <a:solidFill>
                  <a:srgbClr val="FF0000"/>
                </a:solidFill>
                <a:latin typeface="+mj-lt"/>
              </a:rPr>
              <a:t>chuyển đổi tên miền </a:t>
            </a:r>
            <a:r>
              <a:rPr lang="vi-VN" sz="1800" cap="none" dirty="0">
                <a:latin typeface="+mj-lt"/>
              </a:rPr>
              <a:t>mà con người dễ nhớ sang địa chỉ IP vật lý. DNS là hệ thống có phân cấp, sử dụng </a:t>
            </a:r>
            <a:r>
              <a:rPr lang="vi-VN" sz="1800" b="1" cap="none" dirty="0">
                <a:solidFill>
                  <a:srgbClr val="FF0000"/>
                </a:solidFill>
                <a:latin typeface="+mj-lt"/>
              </a:rPr>
              <a:t>port 53</a:t>
            </a:r>
            <a:r>
              <a:rPr lang="vi-VN" sz="1800" cap="none" dirty="0">
                <a:latin typeface="+mj-lt"/>
              </a:rPr>
              <a:t>. </a:t>
            </a:r>
            <a:endParaRPr lang="en-US" sz="1800" cap="none" dirty="0">
              <a:latin typeface="+mj-lt"/>
            </a:endParaRPr>
          </a:p>
          <a:p>
            <a:pPr algn="just"/>
            <a:r>
              <a:rPr lang="vi-VN" sz="1800" i="1" cap="none" dirty="0">
                <a:latin typeface="+mj-lt"/>
              </a:rPr>
              <a:t>Hypertext Transfer Protocol</a:t>
            </a:r>
            <a:r>
              <a:rPr lang="vi-VN" sz="1800" cap="none" dirty="0">
                <a:latin typeface="+mj-lt"/>
              </a:rPr>
              <a:t> (viết tắt: </a:t>
            </a:r>
            <a:r>
              <a:rPr lang="vi-VN" sz="1800" b="1" cap="none" dirty="0">
                <a:latin typeface="+mj-lt"/>
              </a:rPr>
              <a:t>HTTP</a:t>
            </a:r>
            <a:r>
              <a:rPr lang="vi-VN" sz="1800" cap="none" dirty="0">
                <a:latin typeface="+mj-lt"/>
              </a:rPr>
              <a:t>) là giao thức mạng. Giao thức này sử dụng </a:t>
            </a:r>
            <a:r>
              <a:rPr lang="vi-VN" sz="1800" b="1" cap="none" dirty="0">
                <a:solidFill>
                  <a:srgbClr val="FF0000"/>
                </a:solidFill>
                <a:latin typeface="+mj-lt"/>
              </a:rPr>
              <a:t>port 80</a:t>
            </a:r>
            <a:r>
              <a:rPr lang="vi-VN" sz="1800" cap="none" dirty="0">
                <a:latin typeface="+mj-lt"/>
              </a:rPr>
              <a:t>.</a:t>
            </a:r>
            <a:endParaRPr lang="en-US" sz="1800" cap="none" dirty="0">
              <a:latin typeface="+mj-lt"/>
            </a:endParaRPr>
          </a:p>
          <a:p>
            <a:endParaRPr lang="en-US" dirty="0"/>
          </a:p>
        </p:txBody>
      </p:sp>
      <p:pic>
        <p:nvPicPr>
          <p:cNvPr id="4" name="Picture 3" descr="Kết quả hình ảnh cho logo tôn đức thắng">
            <a:extLst>
              <a:ext uri="{FF2B5EF4-FFF2-40B4-BE49-F238E27FC236}">
                <a16:creationId xmlns:a16="http://schemas.microsoft.com/office/drawing/2014/main" id="{3C30D5D6-83A3-48FF-9970-65781612363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2011680" cy="1219200"/>
          </a:xfrm>
          <a:prstGeom prst="rect">
            <a:avLst/>
          </a:prstGeom>
          <a:noFill/>
          <a:ln>
            <a:noFill/>
          </a:ln>
        </p:spPr>
      </p:pic>
    </p:spTree>
    <p:extLst>
      <p:ext uri="{BB962C8B-B14F-4D97-AF65-F5344CB8AC3E}">
        <p14:creationId xmlns:p14="http://schemas.microsoft.com/office/powerpoint/2010/main" val="291410533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186</TotalTime>
  <Words>482</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Times New Roman</vt:lpstr>
      <vt:lpstr>Tw Cen MT</vt:lpstr>
      <vt:lpstr>Droplet</vt:lpstr>
      <vt:lpstr>Thiết kế, xây dựng hệ thống mạng máy tính cho tòa nhà E trường  ĐH Tôn Đức Thắng.</vt:lpstr>
      <vt:lpstr>Tóm TẮT </vt:lpstr>
      <vt:lpstr>KHÁI NIỆM VỀ MẠNG MÁY TÍNH</vt:lpstr>
      <vt:lpstr>Các loại mạng máy tính</vt:lpstr>
      <vt:lpstr>Cấu trúc mạng máy tính</vt:lpstr>
      <vt:lpstr>Cấu trúc mạng máy tính</vt:lpstr>
      <vt:lpstr>Cấu trúc mạng máy tính</vt:lpstr>
      <vt:lpstr>Cấu trúc mạng máy tính</vt:lpstr>
      <vt:lpstr>Các GIAO THỨC TRONG MẠNG</vt:lpstr>
      <vt:lpstr>Các thiết bị trong mạng máy tính</vt:lpstr>
      <vt:lpstr>Sơ đồ nhà E</vt:lpstr>
      <vt:lpstr>Sơ đồ</vt:lpstr>
      <vt:lpstr>Sơ đồ</vt:lpstr>
      <vt:lpstr>Sơ đồ</vt:lpstr>
      <vt:lpstr>Mô hình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xây dựng hệ thống mạng máy tính cho tòa nhà E trường ĐH Tôn Đức Thắng.</dc:title>
  <dc:creator>DELL</dc:creator>
  <cp:lastModifiedBy>nguyenhieu.cold@gmail.com</cp:lastModifiedBy>
  <cp:revision>51</cp:revision>
  <dcterms:created xsi:type="dcterms:W3CDTF">2018-10-13T15:31:36Z</dcterms:created>
  <dcterms:modified xsi:type="dcterms:W3CDTF">2018-11-04T08:42:46Z</dcterms:modified>
</cp:coreProperties>
</file>