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lvl="0"/>
          </a:p>
        </p:txBody>
      </p:sp>
      <p:sp>
        <p:nvSpPr>
          <p:cNvPr id="36" name="Shape 36"/>
          <p:cNvSpPr/>
          <p:nvPr>
            <p:ph type="body" sz="quarter" idx="1"/>
          </p:nvPr>
        </p:nvSpPr>
        <p:spPr>
          <a:prstGeom prst="rect">
            <a:avLst/>
          </a:prstGeom>
        </p:spPr>
        <p:txBody>
          <a:bodyPr/>
          <a:lstStyle/>
          <a:p>
            <a:pPr lvl="0">
              <a:defRPr sz="1800"/>
            </a:pPr>
            <a:r>
              <a:rPr sz="2200"/>
              <a:t>Pluto and Charon</a:t>
            </a:r>
            <a:endParaRPr sz="2200"/>
          </a:p>
          <a:p>
            <a:pPr lvl="0">
              <a:defRPr sz="1800"/>
            </a:pPr>
            <a:endParaRPr sz="2200"/>
          </a:p>
          <a:p>
            <a:pPr lvl="0">
              <a:defRPr sz="1800"/>
            </a:pPr>
            <a:r>
              <a:rPr sz="2200"/>
              <a:t>Pluto and Charon are shown in a composite of natural-color images from New Horizons. Images from the Long Range Reconnaissance Imager (LORRI) were combined with color data from the Ralph instrument to produce these views, which portray Pluto and Charon as an observer riding on the spacecraft would see them. The images were acquired on July 13 and 14, 2015</a:t>
            </a:r>
            <a:endParaRPr sz="2200"/>
          </a:p>
          <a:p>
            <a:pPr lvl="0">
              <a:defRPr sz="1800"/>
            </a:pPr>
            <a:endParaRPr sz="2200"/>
          </a:p>
          <a:p>
            <a:pPr lvl="0">
              <a:defRPr sz="1800"/>
            </a:pPr>
            <a:endParaRPr sz="2200"/>
          </a:p>
          <a:p>
            <a:pPr lvl="0">
              <a:defRPr sz="1800"/>
            </a:pPr>
            <a:r>
              <a:rPr sz="2200"/>
              <a:t>For more information, see:</a:t>
            </a:r>
            <a:endParaRPr sz="2200"/>
          </a:p>
          <a:p>
            <a:pPr lvl="0">
              <a:defRPr sz="1800"/>
            </a:pPr>
            <a:r>
              <a:rPr sz="2200"/>
              <a:t>      pluto.jhuapl.edu</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p>
        </p:txBody>
      </p:sp>
      <p:sp>
        <p:nvSpPr>
          <p:cNvPr id="33" name="Shape 33"/>
          <p:cNvSpPr/>
          <p:nvPr>
            <p:ph type="body" idx="1"/>
          </p:nvPr>
        </p:nvSpPr>
        <p:spPr>
          <a:prstGeom prst="rect">
            <a:avLst/>
          </a:prstGeom>
        </p:spPr>
        <p:txBody>
          <a:bodyPr/>
          <a:lstStyle/>
          <a:p>
            <a:pPr lvl="0"/>
          </a:p>
        </p:txBody>
      </p:sp>
      <p:pic>
        <p:nvPicPr>
          <p:cNvPr id="34" name="pluto_and_charon_20150714.jpg"/>
          <p:cNvPicPr/>
          <p:nvPr/>
        </p:nvPicPr>
        <p:blipFill>
          <a:blip r:embed="rId3">
            <a:extLst/>
          </a:blip>
          <a:stretch>
            <a:fillRect/>
          </a:stretch>
        </p:blipFill>
        <p:spPr>
          <a:xfrm>
            <a:off x="0" y="1219200"/>
            <a:ext cx="13004800" cy="7315200"/>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