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92" r:id="rId3"/>
    <p:sldId id="393" r:id="rId4"/>
    <p:sldId id="395" r:id="rId5"/>
    <p:sldId id="394" r:id="rId6"/>
    <p:sldId id="271" r:id="rId7"/>
    <p:sldId id="324" r:id="rId8"/>
    <p:sldId id="325" r:id="rId9"/>
    <p:sldId id="275" r:id="rId10"/>
    <p:sldId id="385" r:id="rId11"/>
    <p:sldId id="386" r:id="rId12"/>
    <p:sldId id="383" r:id="rId13"/>
    <p:sldId id="384" r:id="rId14"/>
    <p:sldId id="389" r:id="rId15"/>
    <p:sldId id="387" r:id="rId16"/>
    <p:sldId id="388" r:id="rId17"/>
    <p:sldId id="397" r:id="rId18"/>
    <p:sldId id="292" r:id="rId19"/>
    <p:sldId id="299" r:id="rId20"/>
    <p:sldId id="293" r:id="rId21"/>
    <p:sldId id="296" r:id="rId22"/>
    <p:sldId id="291" r:id="rId23"/>
    <p:sldId id="302" r:id="rId24"/>
    <p:sldId id="308" r:id="rId25"/>
    <p:sldId id="282" r:id="rId26"/>
    <p:sldId id="284" r:id="rId27"/>
    <p:sldId id="285" r:id="rId28"/>
    <p:sldId id="286" r:id="rId29"/>
    <p:sldId id="314" r:id="rId30"/>
    <p:sldId id="307" r:id="rId31"/>
    <p:sldId id="297" r:id="rId32"/>
    <p:sldId id="298" r:id="rId33"/>
    <p:sldId id="311" r:id="rId34"/>
    <p:sldId id="310" r:id="rId35"/>
    <p:sldId id="391" r:id="rId36"/>
    <p:sldId id="317" r:id="rId37"/>
    <p:sldId id="377" r:id="rId38"/>
    <p:sldId id="398" r:id="rId39"/>
    <p:sldId id="344" r:id="rId40"/>
    <p:sldId id="396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05" r:id="rId60"/>
    <p:sldId id="306" r:id="rId61"/>
    <p:sldId id="369" r:id="rId62"/>
    <p:sldId id="276" r:id="rId63"/>
    <p:sldId id="277" r:id="rId64"/>
    <p:sldId id="278" r:id="rId65"/>
    <p:sldId id="380" r:id="rId66"/>
    <p:sldId id="279" r:id="rId67"/>
    <p:sldId id="280" r:id="rId68"/>
    <p:sldId id="281" r:id="rId69"/>
    <p:sldId id="283" r:id="rId70"/>
    <p:sldId id="367" r:id="rId71"/>
    <p:sldId id="381" r:id="rId72"/>
    <p:sldId id="287" r:id="rId73"/>
    <p:sldId id="295" r:id="rId74"/>
    <p:sldId id="290" r:id="rId75"/>
    <p:sldId id="374" r:id="rId76"/>
    <p:sldId id="361" r:id="rId77"/>
    <p:sldId id="362" r:id="rId78"/>
    <p:sldId id="363" r:id="rId79"/>
    <p:sldId id="312" r:id="rId80"/>
    <p:sldId id="313" r:id="rId81"/>
    <p:sldId id="315" r:id="rId82"/>
    <p:sldId id="318" r:id="rId83"/>
    <p:sldId id="319" r:id="rId84"/>
    <p:sldId id="320" r:id="rId85"/>
    <p:sldId id="321" r:id="rId86"/>
    <p:sldId id="322" r:id="rId87"/>
    <p:sldId id="382" r:id="rId88"/>
    <p:sldId id="261" r:id="rId89"/>
    <p:sldId id="262" r:id="rId90"/>
    <p:sldId id="354" r:id="rId91"/>
    <p:sldId id="273" r:id="rId92"/>
    <p:sldId id="370" r:id="rId93"/>
    <p:sldId id="288" r:id="rId94"/>
    <p:sldId id="289" r:id="rId95"/>
    <p:sldId id="303" r:id="rId96"/>
    <p:sldId id="304" r:id="rId97"/>
    <p:sldId id="301" r:id="rId98"/>
    <p:sldId id="323" r:id="rId99"/>
  </p:sldIdLst>
  <p:sldSz cx="12192000" cy="68580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86"/>
  </p:normalViewPr>
  <p:slideViewPr>
    <p:cSldViewPr>
      <p:cViewPr>
        <p:scale>
          <a:sx n="81" d="100"/>
          <a:sy n="81" d="100"/>
        </p:scale>
        <p:origin x="200" y="640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3" d="100"/>
        <a:sy n="113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9507C678-AACC-944F-8D76-C367C47D37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1C374956-5068-964A-AD15-F3D9F2349B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1028">
            <a:extLst>
              <a:ext uri="{FF2B5EF4-FFF2-40B4-BE49-F238E27FC236}">
                <a16:creationId xmlns:a16="http://schemas.microsoft.com/office/drawing/2014/main" id="{E1E987D0-CDFE-EA45-AF34-C67C0D38D4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1029">
            <a:extLst>
              <a:ext uri="{FF2B5EF4-FFF2-40B4-BE49-F238E27FC236}">
                <a16:creationId xmlns:a16="http://schemas.microsoft.com/office/drawing/2014/main" id="{09D1A904-6CC3-EB44-99A0-DF5E8D2B92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460DE3-2AB4-E744-8AC1-F93953D67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>
            <a:extLst>
              <a:ext uri="{FF2B5EF4-FFF2-40B4-BE49-F238E27FC236}">
                <a16:creationId xmlns:a16="http://schemas.microsoft.com/office/drawing/2014/main" id="{C822ECD8-9B4F-EA49-921A-094AF93AEA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1" name="Rectangle 1027">
            <a:extLst>
              <a:ext uri="{FF2B5EF4-FFF2-40B4-BE49-F238E27FC236}">
                <a16:creationId xmlns:a16="http://schemas.microsoft.com/office/drawing/2014/main" id="{1E5B77A9-F597-1E41-B03C-61C87F217D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CB9A58FD-FAAB-B845-AA9F-6E3498D58E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2453" name="Rectangle 1029">
            <a:extLst>
              <a:ext uri="{FF2B5EF4-FFF2-40B4-BE49-F238E27FC236}">
                <a16:creationId xmlns:a16="http://schemas.microsoft.com/office/drawing/2014/main" id="{C4006227-8EF0-BA4E-9189-763070D1F1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2454" name="Rectangle 1030">
            <a:extLst>
              <a:ext uri="{FF2B5EF4-FFF2-40B4-BE49-F238E27FC236}">
                <a16:creationId xmlns:a16="http://schemas.microsoft.com/office/drawing/2014/main" id="{CDA67874-4127-5B4E-BCB3-33BD967F25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5" name="Rectangle 1031">
            <a:extLst>
              <a:ext uri="{FF2B5EF4-FFF2-40B4-BE49-F238E27FC236}">
                <a16:creationId xmlns:a16="http://schemas.microsoft.com/office/drawing/2014/main" id="{8869B0C0-FE49-7A46-AB04-3E582A5D9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8626AD-5286-ED4F-A65E-6F01843525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>
            <a:extLst>
              <a:ext uri="{FF2B5EF4-FFF2-40B4-BE49-F238E27FC236}">
                <a16:creationId xmlns:a16="http://schemas.microsoft.com/office/drawing/2014/main" id="{1F743302-AF6C-6542-9089-7590D3B08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48FB23-B551-6646-80D7-72E173B9171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4528B700-1F11-9343-8899-A83DC6818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B4B621BA-E69B-FD47-98E9-CDF717D52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31">
            <a:extLst>
              <a:ext uri="{FF2B5EF4-FFF2-40B4-BE49-F238E27FC236}">
                <a16:creationId xmlns:a16="http://schemas.microsoft.com/office/drawing/2014/main" id="{C5843D46-B914-6D49-A042-6ACD509F3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8267794-372D-E944-9769-7EB937E819D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C7F4B60-5E73-8246-849C-0FB58FE2A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715743-164F-3947-B918-0E90247C6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>
            <a:extLst>
              <a:ext uri="{FF2B5EF4-FFF2-40B4-BE49-F238E27FC236}">
                <a16:creationId xmlns:a16="http://schemas.microsoft.com/office/drawing/2014/main" id="{C5E5FFDB-02C2-9D47-8BEF-21347C78E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38233B8-5769-8A42-99AC-FE68BB4F3F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60939A1-8F8D-AC48-BAF6-0A37C771F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77F7FD2-2AD3-8442-A2C7-86920587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>
            <a:extLst>
              <a:ext uri="{FF2B5EF4-FFF2-40B4-BE49-F238E27FC236}">
                <a16:creationId xmlns:a16="http://schemas.microsoft.com/office/drawing/2014/main" id="{3D6925CD-4295-DA4B-9FA6-33F89AFC5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8A59B4-C716-0B4D-9841-B827C76345C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5955001-8621-DF4A-BC4E-572855CBE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4B98FC0-61A2-4341-BD49-D963F7DC5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31">
            <a:extLst>
              <a:ext uri="{FF2B5EF4-FFF2-40B4-BE49-F238E27FC236}">
                <a16:creationId xmlns:a16="http://schemas.microsoft.com/office/drawing/2014/main" id="{A3E03FEB-A90C-EC42-92B3-02578D845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50EC63-8A06-5E49-86ED-D4A2184BC77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8ABF03A-6CA6-EE4A-8D39-E3BF74C65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8C3AB4A-CBB4-BB4E-9B26-6B00C3585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>
            <a:extLst>
              <a:ext uri="{FF2B5EF4-FFF2-40B4-BE49-F238E27FC236}">
                <a16:creationId xmlns:a16="http://schemas.microsoft.com/office/drawing/2014/main" id="{9A4240F0-23EF-5445-8481-D3639F96E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F69C46-D493-BB4E-A366-6CE17AC624E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2768A37-1184-5D47-94F2-5E0EBBEB99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4358E1A-EE71-B244-A39E-C8D2B7F45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31">
            <a:extLst>
              <a:ext uri="{FF2B5EF4-FFF2-40B4-BE49-F238E27FC236}">
                <a16:creationId xmlns:a16="http://schemas.microsoft.com/office/drawing/2014/main" id="{512B4BE3-FF1B-204F-BCD8-F17B6531B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8F4995-190A-0F42-872C-DC0E49542ED8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AEAC730-104E-104D-A587-330EF48AC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763A0AE-3B07-3144-851F-9B0A233CB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Current working directory – where new files/directories are created, files to open are looked for, etc..   ./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>
            <a:extLst>
              <a:ext uri="{FF2B5EF4-FFF2-40B4-BE49-F238E27FC236}">
                <a16:creationId xmlns:a16="http://schemas.microsoft.com/office/drawing/2014/main" id="{BECB5606-DCD6-2244-A312-941E5C463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E4F21D-A961-8147-A9B0-ECC5D4ADEED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9851A96-E980-2641-A33E-84FD2816F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6514D18-F9A7-FB41-A882-9CF96D64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>
            <a:extLst>
              <a:ext uri="{FF2B5EF4-FFF2-40B4-BE49-F238E27FC236}">
                <a16:creationId xmlns:a16="http://schemas.microsoft.com/office/drawing/2014/main" id="{BECB5606-DCD6-2244-A312-941E5C463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E4F21D-A961-8147-A9B0-ECC5D4ADEED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9851A96-E980-2641-A33E-84FD2816F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6514D18-F9A7-FB41-A882-9CF96D641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734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031">
            <a:extLst>
              <a:ext uri="{FF2B5EF4-FFF2-40B4-BE49-F238E27FC236}">
                <a16:creationId xmlns:a16="http://schemas.microsoft.com/office/drawing/2014/main" id="{B85B5AD6-2416-E147-A605-1301A2250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EB0C176-116C-BF48-8B10-9B137058DE4D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A672B78C-1315-C042-95A1-791A11B5A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A7EC0A1-08C3-DE4A-B119-481A6E2AF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 file permissions – three kinds of people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031">
            <a:extLst>
              <a:ext uri="{FF2B5EF4-FFF2-40B4-BE49-F238E27FC236}">
                <a16:creationId xmlns:a16="http://schemas.microsoft.com/office/drawing/2014/main" id="{FF89DF19-24EB-7F41-B350-C3A898CF5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35C28C2-F749-F442-A3E6-DEF7D6057039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F64B3478-8698-674F-B289-BB7BA29B4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33E31A27-5C02-0649-8536-0D93CD018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Three kinds of people on a Unix/Linux system – You, your group, everyone else [root is special]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67C18D6D-62D8-674E-8FBB-5AF8594D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2AA826-3063-FF45-8344-F6B3C3408AC5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008C83-80DF-C145-A933-A0940F78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386BDD-C9A5-8E4A-BBC4-16C5759A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33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031">
            <a:extLst>
              <a:ext uri="{FF2B5EF4-FFF2-40B4-BE49-F238E27FC236}">
                <a16:creationId xmlns:a16="http://schemas.microsoft.com/office/drawing/2014/main" id="{D6186C47-0405-5049-BA98-DB0CB342F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B739417-39A7-6048-AA84-AE0C617791F6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C948309-4C39-A140-B8A9-D132AE802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240678C-DB61-AC4D-BB52-7CD471329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031">
            <a:extLst>
              <a:ext uri="{FF2B5EF4-FFF2-40B4-BE49-F238E27FC236}">
                <a16:creationId xmlns:a16="http://schemas.microsoft.com/office/drawing/2014/main" id="{266B15F1-3B53-AB4C-B378-3299E0020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699708-FC6B-6E48-8C6F-D1C0EAE28A43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920FBA2-C0E8-7F4E-B03A-1AAC656DA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212D87C-FD89-E149-B710-3E19C61E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031">
            <a:extLst>
              <a:ext uri="{FF2B5EF4-FFF2-40B4-BE49-F238E27FC236}">
                <a16:creationId xmlns:a16="http://schemas.microsoft.com/office/drawing/2014/main" id="{4B74D963-83B5-5B41-863C-A824A081D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0A4EA50-E2D9-B44C-8FE6-496FE7EBAED8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2788A1E-67C9-F346-81EA-B69C57EF0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53223D0-2A00-2A46-B05C-6D239C4E1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031">
            <a:extLst>
              <a:ext uri="{FF2B5EF4-FFF2-40B4-BE49-F238E27FC236}">
                <a16:creationId xmlns:a16="http://schemas.microsoft.com/office/drawing/2014/main" id="{F053EA4E-1098-5D48-8804-B724EAA02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FAD0D63-8249-B142-934B-CEECA1D9021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F0F41615-C3B9-6A4C-AA36-2E8DF26FD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B894E3D-F48C-A54C-AD19-29FEAC14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031">
            <a:extLst>
              <a:ext uri="{FF2B5EF4-FFF2-40B4-BE49-F238E27FC236}">
                <a16:creationId xmlns:a16="http://schemas.microsoft.com/office/drawing/2014/main" id="{BE63E2BC-01F3-7A47-B8A3-EC17AE76B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C1C48AB-7256-F243-B321-4E009E72051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3B7819EC-6A57-7C40-9AFB-D7DB2097A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5F61CFF-5DB6-344F-A4F4-D3B8B944E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31">
            <a:extLst>
              <a:ext uri="{FF2B5EF4-FFF2-40B4-BE49-F238E27FC236}">
                <a16:creationId xmlns:a16="http://schemas.microsoft.com/office/drawing/2014/main" id="{4047969E-096C-E443-BB38-049ACE366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54D0006-27F6-8F4A-A87F-590019E3BEE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7157F1-C293-AF40-9C59-0924EFC71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7D97BAE-9ABE-D946-976C-EB192424A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03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031">
            <a:extLst>
              <a:ext uri="{FF2B5EF4-FFF2-40B4-BE49-F238E27FC236}">
                <a16:creationId xmlns:a16="http://schemas.microsoft.com/office/drawing/2014/main" id="{19C0FF4D-D076-C349-ADB4-5C74E941A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1C529D-8D27-BA49-90A0-24501DD4F15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E4A8964-F542-A24A-A19D-FD86C6854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A988FB9-A15D-5943-B0FF-EAE875A8F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031">
            <a:extLst>
              <a:ext uri="{FF2B5EF4-FFF2-40B4-BE49-F238E27FC236}">
                <a16:creationId xmlns:a16="http://schemas.microsoft.com/office/drawing/2014/main" id="{F71F3FBE-8412-434A-BD5B-914F5630E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B0DDD0-3F02-7D4A-BE06-0B72A220A79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50753E5-6B8F-FD45-B5B1-DE095B8EF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A83F78D-06A9-7847-8A39-482C3D8C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031">
            <a:extLst>
              <a:ext uri="{FF2B5EF4-FFF2-40B4-BE49-F238E27FC236}">
                <a16:creationId xmlns:a16="http://schemas.microsoft.com/office/drawing/2014/main" id="{C5899973-1402-2E40-87BC-159089632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4BCC1A8-C62A-0640-8952-D10228A0A33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89E729A-3C7C-6441-A325-359D127A3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8FFE620-EC61-D84D-BC2E-9C19A02A7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031">
            <a:extLst>
              <a:ext uri="{FF2B5EF4-FFF2-40B4-BE49-F238E27FC236}">
                <a16:creationId xmlns:a16="http://schemas.microsoft.com/office/drawing/2014/main" id="{D02E9664-A6CF-C048-979E-1666C9E1F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731E32-FF15-F34D-A6A6-55922FA50A8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786C796D-4A6C-A340-9A47-66781DEBA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F1B36D8A-1273-2B4C-ABCC-3492E4C1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67C18D6D-62D8-674E-8FBB-5AF8594D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2AA826-3063-FF45-8344-F6B3C3408AC5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008C83-80DF-C145-A933-A0940F78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386BDD-C9A5-8E4A-BBC4-16C5759A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Licensing was necessary due to a 1956 antitrust case – Bell System was forbidden from entering any business other than ”Common carrier communications services” – so Unix could not be turned into a “product”</a:t>
            </a:r>
          </a:p>
        </p:txBody>
      </p:sp>
    </p:spTree>
    <p:extLst>
      <p:ext uri="{BB962C8B-B14F-4D97-AF65-F5344CB8AC3E}">
        <p14:creationId xmlns:p14="http://schemas.microsoft.com/office/powerpoint/2010/main" val="2149096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031">
            <a:extLst>
              <a:ext uri="{FF2B5EF4-FFF2-40B4-BE49-F238E27FC236}">
                <a16:creationId xmlns:a16="http://schemas.microsoft.com/office/drawing/2014/main" id="{73047915-CF84-5049-9255-B6CC15DCC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E03450E-E984-9241-AA35-3AB7EB675F6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195ADD05-E388-8840-8E5D-11B3131D8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2FB4621-EFB3-DC41-B8EC-A6457A038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031">
            <a:extLst>
              <a:ext uri="{FF2B5EF4-FFF2-40B4-BE49-F238E27FC236}">
                <a16:creationId xmlns:a16="http://schemas.microsoft.com/office/drawing/2014/main" id="{BE30C3B3-EE29-3845-90F4-4A07FD83B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6D98E8-0B86-5D40-A228-F69EE739D79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BED6DCD-D988-BD4A-8EFD-56151DFC2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A736F41-E30C-E74B-A8FD-FF2E944EF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031">
            <a:extLst>
              <a:ext uri="{FF2B5EF4-FFF2-40B4-BE49-F238E27FC236}">
                <a16:creationId xmlns:a16="http://schemas.microsoft.com/office/drawing/2014/main" id="{73760C16-228E-9841-BA40-23EA37DDD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791C69-E749-0849-A408-359F1D41F755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D3D47F9E-8172-CF45-96F3-A2989DBE3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1A2C69D-20E0-2A47-9FBF-216E1FEC9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031">
            <a:extLst>
              <a:ext uri="{FF2B5EF4-FFF2-40B4-BE49-F238E27FC236}">
                <a16:creationId xmlns:a16="http://schemas.microsoft.com/office/drawing/2014/main" id="{63E35E06-65A2-4645-859E-2B7914C07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2D433A6-540C-2240-B334-20126E7CB4A9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4EF7CD44-8D20-D343-AFB6-0AB139601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7CBC280-0EE1-114C-9AA5-FF17374A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031">
            <a:extLst>
              <a:ext uri="{FF2B5EF4-FFF2-40B4-BE49-F238E27FC236}">
                <a16:creationId xmlns:a16="http://schemas.microsoft.com/office/drawing/2014/main" id="{56717888-72E8-234D-87FE-C04CBA03C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E0DBE65-F132-6F42-AD6F-2C8DCE8F9BB9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154C05E-CA27-AE46-9655-F9D48D5CE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809D1F9-9473-D342-90A2-80A6B649B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031">
            <a:extLst>
              <a:ext uri="{FF2B5EF4-FFF2-40B4-BE49-F238E27FC236}">
                <a16:creationId xmlns:a16="http://schemas.microsoft.com/office/drawing/2014/main" id="{FF9236B9-5959-6449-BF2F-60CD73F6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FF1771-9ABA-9A4E-8C82-7BF0F4A01114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5B616FEC-90E7-FE4D-8D20-CFF057F3F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DE559EA-AACA-E94C-8293-F07846343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031">
            <a:extLst>
              <a:ext uri="{FF2B5EF4-FFF2-40B4-BE49-F238E27FC236}">
                <a16:creationId xmlns:a16="http://schemas.microsoft.com/office/drawing/2014/main" id="{3C79915F-BE3B-E54D-A01F-0AE478A18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639305-F2F4-9249-9A98-C38C97125D20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DCDAFC1C-80BA-7A47-9123-13CD4A7A4A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2B6D589-A7D9-904E-9828-B077DE2A8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031">
            <a:extLst>
              <a:ext uri="{FF2B5EF4-FFF2-40B4-BE49-F238E27FC236}">
                <a16:creationId xmlns:a16="http://schemas.microsoft.com/office/drawing/2014/main" id="{615CA27C-DF3E-4A4A-BC81-AFB5E738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F4F6E9-5C69-D442-A1B8-459D076E58A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36DF3D03-B5E6-FD45-B71A-F2E127563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91B6CFAC-0A86-674B-AE1B-F4B33D2D7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31">
            <a:extLst>
              <a:ext uri="{FF2B5EF4-FFF2-40B4-BE49-F238E27FC236}">
                <a16:creationId xmlns:a16="http://schemas.microsoft.com/office/drawing/2014/main" id="{9522FC9F-61AF-3248-873C-061CDD675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4261D55-404C-F749-BD58-9561AD577948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8D6723A-3630-9448-90B5-86DE86A96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C07C03F-50C0-2C44-BD5F-F6148E21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017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031">
            <a:extLst>
              <a:ext uri="{FF2B5EF4-FFF2-40B4-BE49-F238E27FC236}">
                <a16:creationId xmlns:a16="http://schemas.microsoft.com/office/drawing/2014/main" id="{D66E1A3C-04AA-9B4B-BF3E-8A2BB22EE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A72BB34-2B48-6244-BE32-1D3A2EC70BE0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49694871-4B5D-1C4C-AEC3-F6F8087BF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750D3F9F-2BDE-B746-80E1-A02162AE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67C18D6D-62D8-674E-8FBB-5AF8594D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2AA826-3063-FF45-8344-F6B3C3408AC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008C83-80DF-C145-A933-A0940F78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386BDD-C9A5-8E4A-BBC4-16C5759A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Licensing was necessary due to antitrust laws – Bell System was forbidden from entering any business other than ”Common carrier communications services” – so Unix could not be turned into a “product”</a:t>
            </a:r>
          </a:p>
        </p:txBody>
      </p:sp>
    </p:spTree>
    <p:extLst>
      <p:ext uri="{BB962C8B-B14F-4D97-AF65-F5344CB8AC3E}">
        <p14:creationId xmlns:p14="http://schemas.microsoft.com/office/powerpoint/2010/main" val="274695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31">
            <a:extLst>
              <a:ext uri="{FF2B5EF4-FFF2-40B4-BE49-F238E27FC236}">
                <a16:creationId xmlns:a16="http://schemas.microsoft.com/office/drawing/2014/main" id="{9522FC9F-61AF-3248-873C-061CDD675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4261D55-404C-F749-BD58-9561AD577948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8D6723A-3630-9448-90B5-86DE86A96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C07C03F-50C0-2C44-BD5F-F6148E21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472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031">
            <a:extLst>
              <a:ext uri="{FF2B5EF4-FFF2-40B4-BE49-F238E27FC236}">
                <a16:creationId xmlns:a16="http://schemas.microsoft.com/office/drawing/2014/main" id="{1F0BACAA-EEA8-B241-BCF9-65183712B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EA21E6E-1D00-444A-B9E8-E410B89AE421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69E034ED-51D7-9041-8045-B5C33DEC4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32B508D4-F62C-724B-92C9-99BB8555A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031">
            <a:extLst>
              <a:ext uri="{FF2B5EF4-FFF2-40B4-BE49-F238E27FC236}">
                <a16:creationId xmlns:a16="http://schemas.microsoft.com/office/drawing/2014/main" id="{103C10E6-5E79-0043-9CDF-53D6636A4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22889E-6FA6-0B45-B0C6-5C87360F2A90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9B9E5623-4918-EB4F-889B-9ABDB14BB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62FCBAD3-F5CD-3946-A4D9-92AC7D5A0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031">
            <a:extLst>
              <a:ext uri="{FF2B5EF4-FFF2-40B4-BE49-F238E27FC236}">
                <a16:creationId xmlns:a16="http://schemas.microsoft.com/office/drawing/2014/main" id="{EBB648DE-778D-6E4A-800F-E884A5212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B0B62E2-DEB0-8540-80F4-BA046F752906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B5837B8A-EDD9-BD4E-83CF-5A8B9D27B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D3EA6D5-57DF-D442-8BF8-DF2FB9477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031">
            <a:extLst>
              <a:ext uri="{FF2B5EF4-FFF2-40B4-BE49-F238E27FC236}">
                <a16:creationId xmlns:a16="http://schemas.microsoft.com/office/drawing/2014/main" id="{5A7B05A2-F940-EE4A-AC33-51C998A6E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33315A-91FA-5F45-A0CA-DFEB8048113D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28A07A47-7167-E847-95AF-C2BCD13C8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1F6E9601-597D-FF41-9ABB-E15EB33B5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031">
            <a:extLst>
              <a:ext uri="{FF2B5EF4-FFF2-40B4-BE49-F238E27FC236}">
                <a16:creationId xmlns:a16="http://schemas.microsoft.com/office/drawing/2014/main" id="{DFBAA3D5-DB54-FF4C-8075-374F11065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EDF5960-F5E9-124D-8C4D-479653927018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59C9A0B6-E18E-AC48-A9CF-D2E27557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74EE774F-A874-AD4F-9F16-D8D72BDA6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1031">
            <a:extLst>
              <a:ext uri="{FF2B5EF4-FFF2-40B4-BE49-F238E27FC236}">
                <a16:creationId xmlns:a16="http://schemas.microsoft.com/office/drawing/2014/main" id="{EB8DEC20-41CE-6F49-9681-CD68954AB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77DC728-53D8-4E45-9222-F2728D9AF64E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87C547A7-602D-7347-9237-51F4BFEC5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67A20681-7437-F94F-8F9D-B0493FCF3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1031">
            <a:extLst>
              <a:ext uri="{FF2B5EF4-FFF2-40B4-BE49-F238E27FC236}">
                <a16:creationId xmlns:a16="http://schemas.microsoft.com/office/drawing/2014/main" id="{99EF7B9A-0B46-8749-91C5-752654530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87D2A5-694C-634D-AACA-84FBE34EF276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5027D7A5-E050-E94D-8498-91DF77992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AEC47B8-B730-374E-9155-DFDFCDE29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1031">
            <a:extLst>
              <a:ext uri="{FF2B5EF4-FFF2-40B4-BE49-F238E27FC236}">
                <a16:creationId xmlns:a16="http://schemas.microsoft.com/office/drawing/2014/main" id="{3718BE83-4736-D94D-AFC3-144707A7C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5DB40D7-F329-DD4F-8DB1-8632B7AE85F0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11090C8F-0C5B-8942-8DE5-C9A253EF3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B0F2EF0C-6ACB-3E49-89A2-F5429FCA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1031">
            <a:extLst>
              <a:ext uri="{FF2B5EF4-FFF2-40B4-BE49-F238E27FC236}">
                <a16:creationId xmlns:a16="http://schemas.microsoft.com/office/drawing/2014/main" id="{AC0EDFB6-E533-344E-98E8-CFE051891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FDDED1-A639-F24E-9922-85DA42E924A3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5EDC5841-F3C7-664F-BE32-14792F4B5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1C2AFFA-AF51-E044-9DE1-4A197CCB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>
            <a:extLst>
              <a:ext uri="{FF2B5EF4-FFF2-40B4-BE49-F238E27FC236}">
                <a16:creationId xmlns:a16="http://schemas.microsoft.com/office/drawing/2014/main" id="{67C18D6D-62D8-674E-8FBB-5AF8594D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2AA826-3063-FF45-8344-F6B3C3408A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8008C83-80DF-C145-A933-A0940F78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386BDD-C9A5-8E4A-BBC4-16C5759A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Any data analysis using large data sets and scientific code is likely going to be done on a Unix/Linux system</a:t>
            </a:r>
          </a:p>
        </p:txBody>
      </p:sp>
    </p:spTree>
    <p:extLst>
      <p:ext uri="{BB962C8B-B14F-4D97-AF65-F5344CB8AC3E}">
        <p14:creationId xmlns:p14="http://schemas.microsoft.com/office/powerpoint/2010/main" val="8190477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1031">
            <a:extLst>
              <a:ext uri="{FF2B5EF4-FFF2-40B4-BE49-F238E27FC236}">
                <a16:creationId xmlns:a16="http://schemas.microsoft.com/office/drawing/2014/main" id="{5F95626E-1BC9-2F48-B7C5-7D5C7226E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C944C6-B43F-D543-8EBC-1CD548C43C96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F160E5A-8B45-9B44-9447-5FF3841CC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799E01E9-9150-6E4F-BF43-B1C516E5D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1031">
            <a:extLst>
              <a:ext uri="{FF2B5EF4-FFF2-40B4-BE49-F238E27FC236}">
                <a16:creationId xmlns:a16="http://schemas.microsoft.com/office/drawing/2014/main" id="{F0A69840-DB68-E641-ABCD-6E60CC7AA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EE2B0E-0DC1-6B48-A908-8582A71908AB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39B662FE-5CAD-8340-94F9-15D6ED3A4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44425CB9-F72A-2041-945F-4AF7D6ED9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1031">
            <a:extLst>
              <a:ext uri="{FF2B5EF4-FFF2-40B4-BE49-F238E27FC236}">
                <a16:creationId xmlns:a16="http://schemas.microsoft.com/office/drawing/2014/main" id="{D2238E38-4D0E-DC43-B9C3-DCBB53549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C5C4F2-C30E-2142-85BB-16C3B324C424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DBB688AF-84BB-5245-8270-BA9C846CA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1108E74-789A-534A-AF04-BA79650B0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1031">
            <a:extLst>
              <a:ext uri="{FF2B5EF4-FFF2-40B4-BE49-F238E27FC236}">
                <a16:creationId xmlns:a16="http://schemas.microsoft.com/office/drawing/2014/main" id="{8610BCD9-1676-524C-9981-DF97D408B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86E789-A4FB-1245-BF93-7405744CAD1D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9626080B-8FFB-BA4E-B287-85CC88F84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95943D5-14A3-DE48-92CB-C16ED5B9F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1031">
            <a:extLst>
              <a:ext uri="{FF2B5EF4-FFF2-40B4-BE49-F238E27FC236}">
                <a16:creationId xmlns:a16="http://schemas.microsoft.com/office/drawing/2014/main" id="{6D399F61-C2BA-E044-ADE2-76589F1BB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2C3583-367A-4A48-964B-96C5FF737DB8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29FC1C55-E595-AB4C-B014-662349AA8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666ACA3-A305-A340-AFC9-6B3A58CA4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1031">
            <a:extLst>
              <a:ext uri="{FF2B5EF4-FFF2-40B4-BE49-F238E27FC236}">
                <a16:creationId xmlns:a16="http://schemas.microsoft.com/office/drawing/2014/main" id="{CF5FCCAB-B2EC-A141-93C0-04ED5F393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21E7C6-746C-B046-957A-65905CCA89ED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C559E4BB-27D3-0A45-A70A-2FA94AB48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20F6D41-10E6-D040-B339-2952E61D9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1031">
            <a:extLst>
              <a:ext uri="{FF2B5EF4-FFF2-40B4-BE49-F238E27FC236}">
                <a16:creationId xmlns:a16="http://schemas.microsoft.com/office/drawing/2014/main" id="{FE92C939-A6F3-B149-9509-2B7E72296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5DC385F-B021-A245-9A94-A246EA351603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2E3233DC-B030-7D45-9D2A-6B13B63E7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C6B23BAA-9F11-A743-A859-31395E3E2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1031">
            <a:extLst>
              <a:ext uri="{FF2B5EF4-FFF2-40B4-BE49-F238E27FC236}">
                <a16:creationId xmlns:a16="http://schemas.microsoft.com/office/drawing/2014/main" id="{0D064F5F-2E38-F74F-9F81-EC112D1BE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96BE21-F4CE-4943-8810-5D7D205A7162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661C6275-49D1-B442-9D92-780BD436C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14BF0908-3424-A44A-89D3-A518D3E32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1031">
            <a:extLst>
              <a:ext uri="{FF2B5EF4-FFF2-40B4-BE49-F238E27FC236}">
                <a16:creationId xmlns:a16="http://schemas.microsoft.com/office/drawing/2014/main" id="{EEF1D464-975B-1842-B549-7817CBD68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1070DA-4C63-4B47-A66C-29E725C1FCCF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919FF0EB-1ED2-B342-9913-6CFF1B920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CE5DA6F-FB08-4A4C-A2B9-E25DD3A79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031">
            <a:extLst>
              <a:ext uri="{FF2B5EF4-FFF2-40B4-BE49-F238E27FC236}">
                <a16:creationId xmlns:a16="http://schemas.microsoft.com/office/drawing/2014/main" id="{26504AE3-26E5-FA47-AA36-96D83FD7E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0E7BDC-790B-F94F-8852-0E79EE0100C5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8E63B78A-38E0-6340-A4A4-0001217D43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7925C69-C8CD-9841-81E7-F3C274CD1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>
            <a:extLst>
              <a:ext uri="{FF2B5EF4-FFF2-40B4-BE49-F238E27FC236}">
                <a16:creationId xmlns:a16="http://schemas.microsoft.com/office/drawing/2014/main" id="{460696C7-0AC5-3848-9D52-F2DFE8347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E2CB82-A745-E549-9FD7-28BDC2C8656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8121A70-C754-B54B-B608-6861A9A2D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4729B65-71F7-D445-984D-80283C729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Passphrase if you are using key based authentication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031">
            <a:extLst>
              <a:ext uri="{FF2B5EF4-FFF2-40B4-BE49-F238E27FC236}">
                <a16:creationId xmlns:a16="http://schemas.microsoft.com/office/drawing/2014/main" id="{896B5738-17E9-BF49-8D1A-FBDD08AFB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8E075E6-04E6-6042-859B-7B5E8AD1CD4E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0AE112F-3942-474D-8427-C9E14DDA4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97B239A5-AD61-A948-91E0-63FB852F9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031">
            <a:extLst>
              <a:ext uri="{FF2B5EF4-FFF2-40B4-BE49-F238E27FC236}">
                <a16:creationId xmlns:a16="http://schemas.microsoft.com/office/drawing/2014/main" id="{22F31A7D-7FA7-E343-9AA2-02E84CCE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D988D3-6FD3-7943-B8CF-723FEB3C0A3D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B566E967-AF62-B641-B5F5-9CE945755E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2822CFA-0763-0E4D-8F45-C66485547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31">
            <a:extLst>
              <a:ext uri="{FF2B5EF4-FFF2-40B4-BE49-F238E27FC236}">
                <a16:creationId xmlns:a16="http://schemas.microsoft.com/office/drawing/2014/main" id="{9522FC9F-61AF-3248-873C-061CDD675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4261D55-404C-F749-BD58-9561AD577948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8D6723A-3630-9448-90B5-86DE86A96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C07C03F-50C0-2C44-BD5F-F6148E21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31">
            <a:extLst>
              <a:ext uri="{FF2B5EF4-FFF2-40B4-BE49-F238E27FC236}">
                <a16:creationId xmlns:a16="http://schemas.microsoft.com/office/drawing/2014/main" id="{E3895776-F018-3E4D-B3E8-2995468A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83239B-970E-4649-83D7-5C68713E49A0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4D0D449-2E5E-5044-8862-00722BDE3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EF40226-5E3F-7940-AB20-347FC4908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31">
            <a:extLst>
              <a:ext uri="{FF2B5EF4-FFF2-40B4-BE49-F238E27FC236}">
                <a16:creationId xmlns:a16="http://schemas.microsoft.com/office/drawing/2014/main" id="{DB973FB6-026E-6C48-8C78-978E1EEC5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513D74-8CD7-474A-A058-82B8BFC09944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C01D929-76F0-0545-BBEC-D1C3D2942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B843E33-30F4-5441-9CB5-EAC2DB08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31">
            <a:extLst>
              <a:ext uri="{FF2B5EF4-FFF2-40B4-BE49-F238E27FC236}">
                <a16:creationId xmlns:a16="http://schemas.microsoft.com/office/drawing/2014/main" id="{C2B2AD8B-6226-1346-B603-6DF801F82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150A7D9-EA5E-004C-8D3A-6F6BBFBB4A1B}" type="slidenum">
              <a:rPr lang="en-US" altLang="en-US" smtClean="0"/>
              <a:pPr/>
              <a:t>65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0F2E4A64-F05D-B649-A76D-64C0D84DF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A103EB1-4C12-0E42-9134-DC1D2F549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31">
            <a:extLst>
              <a:ext uri="{FF2B5EF4-FFF2-40B4-BE49-F238E27FC236}">
                <a16:creationId xmlns:a16="http://schemas.microsoft.com/office/drawing/2014/main" id="{2981570B-3BF4-1149-B9F2-4D90B7E26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D76877-876E-8F41-950D-20C99DB63A25}" type="slidenum">
              <a:rPr lang="en-US" altLang="en-US" smtClean="0"/>
              <a:pPr/>
              <a:t>66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9F32D95-53A6-DF43-BBE3-2353016FD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4EC4B3E-384D-844C-A880-74007FA36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31">
            <a:extLst>
              <a:ext uri="{FF2B5EF4-FFF2-40B4-BE49-F238E27FC236}">
                <a16:creationId xmlns:a16="http://schemas.microsoft.com/office/drawing/2014/main" id="{76ACE059-248A-234D-8EE3-D0F5B5BDA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A8AC2D-414D-FA45-BB04-88A635BD1ED1}" type="slidenum">
              <a:rPr lang="en-US" altLang="en-US" smtClean="0"/>
              <a:pPr/>
              <a:t>67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FBAC849-A915-2C4A-8497-FE4F96CE0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F102C16-481F-E643-A2B5-BA8B67AA4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31">
            <a:extLst>
              <a:ext uri="{FF2B5EF4-FFF2-40B4-BE49-F238E27FC236}">
                <a16:creationId xmlns:a16="http://schemas.microsoft.com/office/drawing/2014/main" id="{A197F495-80F2-2041-8840-186251AE5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7910A83-3AF6-D04A-B34D-1F915CAEB306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B7A77F0-033E-3643-A5B5-1F7614FE3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4D6EC8D-643F-6644-BFE5-E2CE62D80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31">
            <a:extLst>
              <a:ext uri="{FF2B5EF4-FFF2-40B4-BE49-F238E27FC236}">
                <a16:creationId xmlns:a16="http://schemas.microsoft.com/office/drawing/2014/main" id="{E365DD23-D3CA-3F44-96FD-DE4395BBA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7A92EE4-36A3-B741-A1CC-2E21041E5481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97192C6-587D-B34B-B7BB-6B9408949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AE5D7E3-0CD8-F647-ABCB-F0BB5E46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>
            <a:extLst>
              <a:ext uri="{FF2B5EF4-FFF2-40B4-BE49-F238E27FC236}">
                <a16:creationId xmlns:a16="http://schemas.microsoft.com/office/drawing/2014/main" id="{A2C535D8-A6F5-194E-BA41-D735C78C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08641F-82C0-A443-AD29-1E9EA5BB61D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99252C0-D6A5-A142-918F-49E013874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981EBD2-CFB9-4149-8AC4-57259644A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031">
            <a:extLst>
              <a:ext uri="{FF2B5EF4-FFF2-40B4-BE49-F238E27FC236}">
                <a16:creationId xmlns:a16="http://schemas.microsoft.com/office/drawing/2014/main" id="{F860216E-B03C-7343-AFD7-DC99840478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806B88-DD84-7B42-96C2-67CC90695BF1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8F7073A-689D-C644-A860-4B01C2277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E994F28-83D3-8041-A966-5E8D001F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031">
            <a:extLst>
              <a:ext uri="{FF2B5EF4-FFF2-40B4-BE49-F238E27FC236}">
                <a16:creationId xmlns:a16="http://schemas.microsoft.com/office/drawing/2014/main" id="{ECF01A56-5D9D-9843-96D1-C724A7D78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875C5E-5E42-B743-98EE-E02EE9BCC253}" type="slidenum">
              <a:rPr lang="en-US" altLang="en-US" smtClean="0"/>
              <a:pPr/>
              <a:t>71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7FA34A7-76D0-0247-BEB8-E3048E70C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D535D36-D6BF-3340-8D49-2804D81EA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031">
            <a:extLst>
              <a:ext uri="{FF2B5EF4-FFF2-40B4-BE49-F238E27FC236}">
                <a16:creationId xmlns:a16="http://schemas.microsoft.com/office/drawing/2014/main" id="{DD24A3C7-47CD-A047-8890-EA66E2F28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31DD426-9603-BC48-A8D3-A981AD9D3BBB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BBD1F51-2D40-DE4D-A518-219D6B691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FFF37B0-75BB-5B48-9BFE-6D78D8588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031">
            <a:extLst>
              <a:ext uri="{FF2B5EF4-FFF2-40B4-BE49-F238E27FC236}">
                <a16:creationId xmlns:a16="http://schemas.microsoft.com/office/drawing/2014/main" id="{8B4AD708-9D10-7E4A-BE85-88229D45B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6E53C2-F897-2F4F-8833-C57AF30652A1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3E36B0D-05AB-B545-8676-175BD758C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F442FD8-6155-084C-82BB-946628DD5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031">
            <a:extLst>
              <a:ext uri="{FF2B5EF4-FFF2-40B4-BE49-F238E27FC236}">
                <a16:creationId xmlns:a16="http://schemas.microsoft.com/office/drawing/2014/main" id="{5B37BA3D-428C-EE40-86D8-A5BCB93E7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7D5BEC-BE63-E344-AC94-B8456FC57960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51E4F08-C6BE-314D-94A7-34C812916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1B5C261-8B0D-2E4B-9D93-68B3BD980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031">
            <a:extLst>
              <a:ext uri="{FF2B5EF4-FFF2-40B4-BE49-F238E27FC236}">
                <a16:creationId xmlns:a16="http://schemas.microsoft.com/office/drawing/2014/main" id="{C7F3FF83-97BF-5B40-80B3-2CD4F646E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C462F32-8761-7C4C-9AAB-ADA82457ED60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A85E6D2A-704A-1B4D-8F34-A5241F3DA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58EC08D-ACED-1647-A0AF-A74C8ECDB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031">
            <a:extLst>
              <a:ext uri="{FF2B5EF4-FFF2-40B4-BE49-F238E27FC236}">
                <a16:creationId xmlns:a16="http://schemas.microsoft.com/office/drawing/2014/main" id="{5AE54443-3712-2C46-8D44-5EF6B88EB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EABAF5-E81D-8A4A-A155-3C14140BC129}" type="slidenum">
              <a:rPr lang="en-US" altLang="en-US" smtClean="0"/>
              <a:pPr/>
              <a:t>76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54DD96C6-0119-E34D-A40B-59B5BC07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1EAAF41-D366-8646-8E58-6C00CBCFA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031">
            <a:extLst>
              <a:ext uri="{FF2B5EF4-FFF2-40B4-BE49-F238E27FC236}">
                <a16:creationId xmlns:a16="http://schemas.microsoft.com/office/drawing/2014/main" id="{1C3DF9F8-F1E0-F241-989C-A0AF15A7B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E9D535-1D29-6349-B112-FEF0073ED59D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3C973DEB-0D56-E840-9A92-D9E726CA3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4642B7F-FC7E-8F46-8FA6-AB186BB66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031">
            <a:extLst>
              <a:ext uri="{FF2B5EF4-FFF2-40B4-BE49-F238E27FC236}">
                <a16:creationId xmlns:a16="http://schemas.microsoft.com/office/drawing/2014/main" id="{222882AD-33F9-1445-A516-B4B47FC9C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B06355-F61A-9645-9067-82410151A149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29AC0862-8186-7742-8A33-4412BBF9E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F992F779-276B-3C4C-8D1D-2689C4483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031">
            <a:extLst>
              <a:ext uri="{FF2B5EF4-FFF2-40B4-BE49-F238E27FC236}">
                <a16:creationId xmlns:a16="http://schemas.microsoft.com/office/drawing/2014/main" id="{3F8B4E0B-9B01-974A-ACDE-531F4269A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EECCFD5-EA92-A547-831B-29A69EACFDD0}" type="slidenum">
              <a:rPr lang="en-US" altLang="en-US" smtClean="0"/>
              <a:pPr/>
              <a:t>79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AC31AF9E-CCD5-4444-8954-6A3DBD45F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1B1A17DA-C892-AD48-9768-5FED8D6BE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>
            <a:extLst>
              <a:ext uri="{FF2B5EF4-FFF2-40B4-BE49-F238E27FC236}">
                <a16:creationId xmlns:a16="http://schemas.microsoft.com/office/drawing/2014/main" id="{C1B2F5BA-437F-D142-A233-018D638E5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1ACB139-5963-DD44-A02A-122F2A66E27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C2427A2-31BC-3949-8D24-5E0B7A6BF1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A1D3E04-D31E-9E41-9D64-E11CF4D0A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shell basically sits between the human user and the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linux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kernel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031">
            <a:extLst>
              <a:ext uri="{FF2B5EF4-FFF2-40B4-BE49-F238E27FC236}">
                <a16:creationId xmlns:a16="http://schemas.microsoft.com/office/drawing/2014/main" id="{D86E3FCD-614A-8349-B0F2-2A1EB684A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C92A71-0E90-5944-81C6-AAD2BAE50AC3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C7C3FDB8-B021-4249-A904-9CED36C53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359A395-730A-7441-BACF-A0B92B2EE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031">
            <a:extLst>
              <a:ext uri="{FF2B5EF4-FFF2-40B4-BE49-F238E27FC236}">
                <a16:creationId xmlns:a16="http://schemas.microsoft.com/office/drawing/2014/main" id="{D464F570-C7C9-7744-84C3-CBCE443A7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0FE4D80-6E1C-A541-9BC6-C543991A2719}" type="slidenum">
              <a:rPr lang="en-US" altLang="en-US" smtClean="0"/>
              <a:pPr/>
              <a:t>81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9EBDCD0C-C435-864F-BF17-468B2F10D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6391FF2-7C36-6442-87DB-7375D6EC8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031">
            <a:extLst>
              <a:ext uri="{FF2B5EF4-FFF2-40B4-BE49-F238E27FC236}">
                <a16:creationId xmlns:a16="http://schemas.microsoft.com/office/drawing/2014/main" id="{013CBAD5-827B-A340-B95F-2E0F24FF9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1B18822-A52E-0C4A-A1D5-4C4D668FE9A9}" type="slidenum">
              <a:rPr lang="en-US" altLang="en-US" smtClean="0"/>
              <a:pPr/>
              <a:t>82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4543DAC3-7E28-EF49-8072-A43DE94D2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7F332B1-5338-4C48-A99D-344437204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031">
            <a:extLst>
              <a:ext uri="{FF2B5EF4-FFF2-40B4-BE49-F238E27FC236}">
                <a16:creationId xmlns:a16="http://schemas.microsoft.com/office/drawing/2014/main" id="{891E04F8-C068-334A-A30C-EC510BCB0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AF002D4-2CE8-384E-9D0B-63532DBD9BBB}" type="slidenum">
              <a:rPr lang="en-US" altLang="en-US" smtClean="0"/>
              <a:pPr/>
              <a:t>83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CF07BB19-7A4A-8D4E-88BF-4F3E4A8BC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1AD3A41-3F25-114C-8E6E-E15C533D9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031">
            <a:extLst>
              <a:ext uri="{FF2B5EF4-FFF2-40B4-BE49-F238E27FC236}">
                <a16:creationId xmlns:a16="http://schemas.microsoft.com/office/drawing/2014/main" id="{5FB17462-7097-0D45-9BF6-D048521C2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26DDF7B-3612-D940-903F-C5662AE2EF36}" type="slidenum">
              <a:rPr lang="en-US" altLang="en-US" smtClean="0"/>
              <a:pPr/>
              <a:t>84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B0E92A0F-D56B-1242-8898-3EE998EB9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BF28E15E-1681-1447-B0DA-1B5A83B7A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031">
            <a:extLst>
              <a:ext uri="{FF2B5EF4-FFF2-40B4-BE49-F238E27FC236}">
                <a16:creationId xmlns:a16="http://schemas.microsoft.com/office/drawing/2014/main" id="{4EE42C72-8CE5-AE48-8370-7F873E51E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C75FE10-9E7A-A847-9B56-55AEA5C397B1}" type="slidenum">
              <a:rPr lang="en-US" altLang="en-US" smtClean="0"/>
              <a:pPr/>
              <a:t>85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9D7F2CB3-539F-6945-82CC-B46455E26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6D3EA88-D681-1340-9E95-F4E2A0FFC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031">
            <a:extLst>
              <a:ext uri="{FF2B5EF4-FFF2-40B4-BE49-F238E27FC236}">
                <a16:creationId xmlns:a16="http://schemas.microsoft.com/office/drawing/2014/main" id="{85824CC9-0EDF-0246-954B-D795EFCE4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27C6B0-A611-7846-8571-06670A07FA91}" type="slidenum">
              <a:rPr lang="en-US" altLang="en-US" smtClean="0"/>
              <a:pPr/>
              <a:t>86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0A1E320C-B07D-1645-9E7B-FDC4372B3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4CA1B2C6-CF8C-B544-B628-14C113A52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031">
            <a:extLst>
              <a:ext uri="{FF2B5EF4-FFF2-40B4-BE49-F238E27FC236}">
                <a16:creationId xmlns:a16="http://schemas.microsoft.com/office/drawing/2014/main" id="{E6A0378A-C947-2048-9F95-378228C0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F12388-E85D-9C49-8DAC-C42D8474E400}" type="slidenum">
              <a:rPr lang="en-US" altLang="en-US" smtClean="0"/>
              <a:pPr/>
              <a:t>87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3ABE3E2D-5D51-8440-8E43-73D332447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3E618A3-2503-D04D-B3C7-8D137EF19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>
            <a:extLst>
              <a:ext uri="{FF2B5EF4-FFF2-40B4-BE49-F238E27FC236}">
                <a16:creationId xmlns:a16="http://schemas.microsoft.com/office/drawing/2014/main" id="{6D27E05C-1330-5044-8389-2E29337C7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574AE71-7F31-424B-9894-DF3E85F56D78}" type="slidenum">
              <a:rPr lang="en-US" altLang="en-US" smtClean="0"/>
              <a:pPr/>
              <a:t>88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F3F293-953C-0E4F-8E7F-EB002B7AA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6191608-07CE-C64F-ACF7-783B6DA74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>
            <a:extLst>
              <a:ext uri="{FF2B5EF4-FFF2-40B4-BE49-F238E27FC236}">
                <a16:creationId xmlns:a16="http://schemas.microsoft.com/office/drawing/2014/main" id="{8521DAB8-A0E9-614D-B6E0-139398CD1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076F92-8995-3E44-AFF5-B11E6670E924}" type="slidenum">
              <a:rPr lang="en-US" altLang="en-US" smtClean="0"/>
              <a:pPr/>
              <a:t>89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AED69B2-1DF0-804F-85D8-BFC699C21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31AD8E-2230-D04E-9B70-3C262118D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31">
            <a:extLst>
              <a:ext uri="{FF2B5EF4-FFF2-40B4-BE49-F238E27FC236}">
                <a16:creationId xmlns:a16="http://schemas.microsoft.com/office/drawing/2014/main" id="{9971F29A-C2FC-B64E-B188-087CBD49C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A6F3B1-C93C-3E48-B2D2-F3A2E0E4D88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C877AE4-7B30-0841-BD92-A69C9F4C4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7CB89DF-F753-4543-AF97-28EFF00A0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>
            <a:extLst>
              <a:ext uri="{FF2B5EF4-FFF2-40B4-BE49-F238E27FC236}">
                <a16:creationId xmlns:a16="http://schemas.microsoft.com/office/drawing/2014/main" id="{5712E953-484E-7F4B-B927-CFFB13739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CBF9F9C-E021-2C44-9E84-94EB868A580D}" type="slidenum">
              <a:rPr lang="en-US" altLang="en-US" smtClean="0"/>
              <a:pPr/>
              <a:t>90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D49B614-C8B7-E941-83F5-B98565DC2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644C5B-97CA-264A-8052-0EFCEBE20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>
            <a:extLst>
              <a:ext uri="{FF2B5EF4-FFF2-40B4-BE49-F238E27FC236}">
                <a16:creationId xmlns:a16="http://schemas.microsoft.com/office/drawing/2014/main" id="{85786B61-9D34-374A-8D31-A1E72D523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FD5577-A9B4-4E4D-B45E-092D065FCCEF}" type="slidenum">
              <a:rPr lang="en-US" altLang="en-US" smtClean="0"/>
              <a:pPr/>
              <a:t>91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7CAD0C6-D4EB-EE45-88A5-BC42D3DDA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0A6E86E-DD98-A348-BC01-AFB4DECE4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>
            <a:extLst>
              <a:ext uri="{FF2B5EF4-FFF2-40B4-BE49-F238E27FC236}">
                <a16:creationId xmlns:a16="http://schemas.microsoft.com/office/drawing/2014/main" id="{7DCBA451-D261-4F4D-A36C-6CB0F5750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3679F9-3A8C-0444-AF21-754F915E36A6}" type="slidenum">
              <a:rPr lang="en-US" altLang="en-US" smtClean="0"/>
              <a:pPr/>
              <a:t>92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C306054-0876-184E-97FD-18C76E1D6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B4A2D5F-A023-7D44-B4D4-14C0FC9A7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031">
            <a:extLst>
              <a:ext uri="{FF2B5EF4-FFF2-40B4-BE49-F238E27FC236}">
                <a16:creationId xmlns:a16="http://schemas.microsoft.com/office/drawing/2014/main" id="{92EBA144-C072-344A-8BE6-7E5067B4A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9B00AE6-7310-4A48-8F9E-CE07A8D75CFB}" type="slidenum">
              <a:rPr lang="en-US" altLang="en-US" smtClean="0"/>
              <a:pPr/>
              <a:t>93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6AF054A-A2C0-704D-AD19-117323B86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DA45643-54F0-FE45-81A5-527DB639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031">
            <a:extLst>
              <a:ext uri="{FF2B5EF4-FFF2-40B4-BE49-F238E27FC236}">
                <a16:creationId xmlns:a16="http://schemas.microsoft.com/office/drawing/2014/main" id="{4CB51448-E155-9F41-99D9-71F97DFC5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EC1C585-1E79-1842-BBFF-E3B653F918F4}" type="slidenum">
              <a:rPr lang="en-US" altLang="en-US" smtClean="0"/>
              <a:pPr/>
              <a:t>94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2D141F8-D70E-D546-89BF-1AB11CD8F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9B748FA-BE11-4543-B5C9-C7213B70F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031">
            <a:extLst>
              <a:ext uri="{FF2B5EF4-FFF2-40B4-BE49-F238E27FC236}">
                <a16:creationId xmlns:a16="http://schemas.microsoft.com/office/drawing/2014/main" id="{1772FCA5-75C3-404D-80C5-874213780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30A6822-DD31-6D4F-A0B1-0D7E96F11124}" type="slidenum">
              <a:rPr lang="en-US" altLang="en-US" smtClean="0"/>
              <a:pPr/>
              <a:t>95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90112D7E-B860-7D4A-82C2-4928FDC3A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F10D595C-E0B4-3D42-9297-6FD765088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031">
            <a:extLst>
              <a:ext uri="{FF2B5EF4-FFF2-40B4-BE49-F238E27FC236}">
                <a16:creationId xmlns:a16="http://schemas.microsoft.com/office/drawing/2014/main" id="{6CADD05F-4D9D-DE41-8C82-C608C28909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6D1A86-758F-AA4E-80D2-F7E92D7FF9DA}" type="slidenum">
              <a:rPr lang="en-US" altLang="en-US" smtClean="0"/>
              <a:pPr/>
              <a:t>96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22306B02-897D-684D-9192-7AA977197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9333430-3C6E-1A4B-B902-35A95FA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031">
            <a:extLst>
              <a:ext uri="{FF2B5EF4-FFF2-40B4-BE49-F238E27FC236}">
                <a16:creationId xmlns:a16="http://schemas.microsoft.com/office/drawing/2014/main" id="{6A92ED80-98FA-9045-8E27-BA8AB537B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B35031-5358-4844-972F-86B5C718733A}" type="slidenum">
              <a:rPr lang="en-US" altLang="en-US" smtClean="0"/>
              <a:pPr/>
              <a:t>97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0D709E27-3A48-8B49-A473-FBE5E10F7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7EA3885-0146-1F40-AE11-B37DD2D0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1031">
            <a:extLst>
              <a:ext uri="{FF2B5EF4-FFF2-40B4-BE49-F238E27FC236}">
                <a16:creationId xmlns:a16="http://schemas.microsoft.com/office/drawing/2014/main" id="{477D9C2B-3C73-6C4D-8BD1-FBEE7E6B8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016259-98FC-4D41-83D9-C7209D4BB7EB}" type="slidenum">
              <a:rPr lang="en-US" altLang="en-US" smtClean="0"/>
              <a:pPr/>
              <a:t>98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4C0BBA7E-9BD1-5A41-B710-3E63AF726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A0258CBE-8F01-3342-AF47-B59474E68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25" y="-8092"/>
            <a:ext cx="12332840" cy="6918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729" y="2283620"/>
            <a:ext cx="8200724" cy="2290763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729" y="4747444"/>
            <a:ext cx="8200724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548C-EC55-C644-8D43-66EBCC0A5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548C-EC55-C644-8D43-66EBCC0A5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3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828801"/>
            <a:ext cx="10972800" cy="43021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745CE-4DD2-9B4B-8578-98DDD0FCD6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359AD-6061-634E-A797-31C78610F0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4BC3FB-993B-694E-B4FC-A621E3084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B0A6C-7973-A64A-84C8-6CC76FE1D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72"/>
            <a:ext cx="10515600" cy="640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597"/>
            <a:ext cx="10515600" cy="50489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A53B2-A162-024C-9D0C-8335D4E7F1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374"/>
            <a:ext cx="10515600" cy="640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795"/>
            <a:ext cx="10515600" cy="50489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548C-EC55-C644-8D43-66EBCC0A5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7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" y="3348"/>
            <a:ext cx="12192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871483"/>
            <a:ext cx="10515600" cy="2852737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69534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AE0CE5-3E7B-C243-8160-299A509EC3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6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099"/>
            <a:ext cx="10515600" cy="683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598"/>
            <a:ext cx="51816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0598"/>
            <a:ext cx="51816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4EDC7-01D5-F848-812F-F4A0E8A14F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19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4216"/>
            <a:ext cx="105156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8414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3721"/>
            <a:ext cx="5157787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8414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93721"/>
            <a:ext cx="5183188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CE136-E552-E44D-9612-5221C60522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467"/>
            <a:ext cx="105156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7721C-9435-B148-8603-BC76B19B9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C4BC8-31A4-1F4E-9E3D-E226D35E01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0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548C-EC55-C644-8D43-66EBCC0A5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36" y="-12837"/>
            <a:ext cx="12267525" cy="68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2013"/>
            <a:ext cx="105156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0596"/>
            <a:ext cx="105156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C2548C-EC55-C644-8D43-66EBCC0A54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0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ker@aos.wi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Uni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.wisc.edu/~poker/unixhelp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os.wisc.edu/~poker/Unix_Intro_Pete_Pokrandt.pdf" TargetMode="External"/><Relationship Id="rId4" Type="http://schemas.openxmlformats.org/officeDocument/2006/relationships/hyperlink" Target="https://youtu.be/gmiIT944Gec?t=57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remote.machine.name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email.address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.wisc.edu/~poker/unixhelp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os.wisc.edu/~poker/windows_x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E101712-F386-4F40-8185-4A054871FC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4728" y="2283620"/>
            <a:ext cx="8561671" cy="2290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>
                <a:ea typeface="ＭＳ Ｐゴシック" panose="020B0600070205080204" pitchFamily="34" charset="-128"/>
              </a:rPr>
              <a:t>Tools of the Trade – Linux</a:t>
            </a:r>
            <a:br>
              <a:rPr lang="en-US" altLang="en-US" sz="4800" dirty="0">
                <a:ea typeface="ＭＳ Ｐゴシック" panose="020B0600070205080204" pitchFamily="34" charset="-128"/>
              </a:rPr>
            </a:br>
            <a:br>
              <a:rPr lang="en-US" altLang="en-US" sz="8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January 6, 2018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18</a:t>
            </a:r>
            <a:r>
              <a:rPr lang="en-US" altLang="en-US" sz="36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3600" dirty="0">
                <a:ea typeface="ＭＳ Ｐゴシック" panose="020B0600070205080204" pitchFamily="34" charset="-128"/>
              </a:rPr>
              <a:t> Annual Student Conference, 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3600" dirty="0">
                <a:ea typeface="ＭＳ Ｐゴシック" panose="020B0600070205080204" pitchFamily="34" charset="-128"/>
              </a:rPr>
              <a:t>AMS Annual Meeting 2019, Phoenix, AZ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9A96A46-CA2A-4B4C-A7B3-CD758B32A0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Pete Pokrandt</a:t>
            </a:r>
            <a:b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UW-Madison AOS Systems Administrator</a:t>
            </a:r>
            <a:b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poker@aos.wisc.edu</a:t>
            </a:r>
            <a:b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Twitter @PTH1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F8AC766-15FF-DE49-99B8-B17108A79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864AB3A-D36F-804A-B09D-01F81A982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10515600" cy="50489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Organized as a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heirarchy</a:t>
            </a:r>
            <a:r>
              <a:rPr lang="en-US" altLang="en-US" sz="2800" dirty="0">
                <a:ea typeface="ＭＳ Ｐゴシック" panose="020B0600070205080204" pitchFamily="34" charset="-128"/>
              </a:rPr>
              <a:t> of directories and files starting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with </a:t>
            </a:r>
            <a:r>
              <a:rPr lang="ja-JP" altLang="en-US" sz="2800">
                <a:ea typeface="ＭＳ Ｐゴシック" panose="020B0600070205080204" pitchFamily="34" charset="-128"/>
              </a:rPr>
              <a:t>‘</a:t>
            </a:r>
            <a:r>
              <a:rPr lang="en-US" altLang="ja-JP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 (the root directory)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ja-JP" altLang="en-US" sz="280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/</a:t>
            </a:r>
            <a:r>
              <a:rPr lang="ja-JP" altLang="en-US" sz="2800">
                <a:ea typeface="ＭＳ Ｐゴシック" panose="020B0600070205080204" pitchFamily="34" charset="-128"/>
              </a:rPr>
              <a:t>”</a:t>
            </a:r>
            <a:r>
              <a:rPr lang="en-US" altLang="ja-JP" sz="2800" dirty="0">
                <a:ea typeface="ＭＳ Ｐゴシック" panose="020B0600070205080204" pitchFamily="34" charset="-128"/>
              </a:rPr>
              <a:t> is similar to the Windows C:\ or</a:t>
            </a:r>
            <a:r>
              <a:rPr lang="ja-JP" altLang="en-US" sz="2800">
                <a:ea typeface="ＭＳ Ｐゴシック" panose="020B0600070205080204" pitchFamily="34" charset="-128"/>
              </a:rPr>
              <a:t>‘</a:t>
            </a:r>
            <a:r>
              <a:rPr lang="en-US" altLang="ja-JP" sz="2800" dirty="0">
                <a:ea typeface="ＭＳ Ｐゴシック" panose="020B0600070205080204" pitchFamily="34" charset="-128"/>
              </a:rPr>
              <a:t>This PC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800" dirty="0">
                <a:ea typeface="ＭＳ Ｐゴシック" panose="020B0600070205080204" pitchFamily="34" charset="-128"/>
              </a:rPr>
              <a:t>“/” is similar to Mac Desktop/Finder.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Also kind of similar to the home screen on a phone or tablet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2735B319-4D81-2244-8105-D4A680375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grpSp>
        <p:nvGrpSpPr>
          <p:cNvPr id="49154" name="Group 7">
            <a:extLst>
              <a:ext uri="{FF2B5EF4-FFF2-40B4-BE49-F238E27FC236}">
                <a16:creationId xmlns:a16="http://schemas.microsoft.com/office/drawing/2014/main" id="{5281FA96-C83A-9B4F-92FD-A541F07832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6200" y="914401"/>
            <a:ext cx="12268200" cy="5726113"/>
            <a:chOff x="552" y="1451"/>
            <a:chExt cx="6929" cy="12946"/>
          </a:xfrm>
        </p:grpSpPr>
        <p:sp>
          <p:nvSpPr>
            <p:cNvPr id="49155" name="AutoShape 6">
              <a:extLst>
                <a:ext uri="{FF2B5EF4-FFF2-40B4-BE49-F238E27FC236}">
                  <a16:creationId xmlns:a16="http://schemas.microsoft.com/office/drawing/2014/main" id="{18ACFE0D-5AD6-8146-9761-63AAFAA85C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2" y="1451"/>
              <a:ext cx="6929" cy="12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156" name="_s71720">
              <a:extLst>
                <a:ext uri="{FF2B5EF4-FFF2-40B4-BE49-F238E27FC236}">
                  <a16:creationId xmlns:a16="http://schemas.microsoft.com/office/drawing/2014/main" id="{DD4C7EDC-0901-104D-9C5E-3941DD61C191}"/>
                </a:ext>
              </a:extLst>
            </p:cNvPr>
            <p:cNvCxnSpPr>
              <a:cxnSpLocks noChangeShapeType="1"/>
              <a:stCxn id="49180" idx="1"/>
              <a:endCxn id="49179" idx="2"/>
            </p:cNvCxnSpPr>
            <p:nvPr/>
          </p:nvCxnSpPr>
          <p:spPr bwMode="auto">
            <a:xfrm rot="10800000" flipH="1">
              <a:off x="4282" y="6509"/>
              <a:ext cx="177" cy="618"/>
            </a:xfrm>
            <a:prstGeom prst="bentConnector4">
              <a:avLst>
                <a:gd name="adj1" fmla="val -73153"/>
                <a:gd name="adj2" fmla="val 90301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57" name="_s71716">
              <a:extLst>
                <a:ext uri="{FF2B5EF4-FFF2-40B4-BE49-F238E27FC236}">
                  <a16:creationId xmlns:a16="http://schemas.microsoft.com/office/drawing/2014/main" id="{D551F51A-2772-6945-A25D-F0E049AEA279}"/>
                </a:ext>
              </a:extLst>
            </p:cNvPr>
            <p:cNvCxnSpPr>
              <a:cxnSpLocks noChangeShapeType="1"/>
              <a:stCxn id="49179" idx="1"/>
              <a:endCxn id="49178" idx="2"/>
            </p:cNvCxnSpPr>
            <p:nvPr/>
          </p:nvCxnSpPr>
          <p:spPr bwMode="auto">
            <a:xfrm rot="10800000">
              <a:off x="3683" y="5571"/>
              <a:ext cx="120" cy="529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58" name="_s71714">
              <a:extLst>
                <a:ext uri="{FF2B5EF4-FFF2-40B4-BE49-F238E27FC236}">
                  <a16:creationId xmlns:a16="http://schemas.microsoft.com/office/drawing/2014/main" id="{C97FB4E1-8660-6C40-9618-7DAECF012676}"/>
                </a:ext>
              </a:extLst>
            </p:cNvPr>
            <p:cNvCxnSpPr>
              <a:cxnSpLocks noChangeShapeType="1"/>
              <a:stCxn id="49178" idx="1"/>
              <a:endCxn id="49168" idx="2"/>
            </p:cNvCxnSpPr>
            <p:nvPr/>
          </p:nvCxnSpPr>
          <p:spPr bwMode="auto">
            <a:xfrm rot="10800000">
              <a:off x="3135" y="3981"/>
              <a:ext cx="119" cy="1252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59" name="_s71710">
              <a:extLst>
                <a:ext uri="{FF2B5EF4-FFF2-40B4-BE49-F238E27FC236}">
                  <a16:creationId xmlns:a16="http://schemas.microsoft.com/office/drawing/2014/main" id="{BF482745-ECA9-1B4F-B105-4EBF1EF964CB}"/>
                </a:ext>
              </a:extLst>
            </p:cNvPr>
            <p:cNvCxnSpPr>
              <a:cxnSpLocks noChangeShapeType="1"/>
              <a:stCxn id="49177" idx="1"/>
              <a:endCxn id="49172" idx="2"/>
            </p:cNvCxnSpPr>
            <p:nvPr/>
          </p:nvCxnSpPr>
          <p:spPr bwMode="auto">
            <a:xfrm rot="10800000">
              <a:off x="3683" y="9546"/>
              <a:ext cx="120" cy="1401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0" name="_s71708">
              <a:extLst>
                <a:ext uri="{FF2B5EF4-FFF2-40B4-BE49-F238E27FC236}">
                  <a16:creationId xmlns:a16="http://schemas.microsoft.com/office/drawing/2014/main" id="{B45D7786-A032-D84F-85CE-B65110CAA656}"/>
                </a:ext>
              </a:extLst>
            </p:cNvPr>
            <p:cNvCxnSpPr>
              <a:cxnSpLocks noChangeShapeType="1"/>
              <a:stCxn id="49176" idx="1"/>
              <a:endCxn id="49172" idx="2"/>
            </p:cNvCxnSpPr>
            <p:nvPr/>
          </p:nvCxnSpPr>
          <p:spPr bwMode="auto">
            <a:xfrm rot="10800000">
              <a:off x="3683" y="9546"/>
              <a:ext cx="120" cy="517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1" name="_s71706">
              <a:extLst>
                <a:ext uri="{FF2B5EF4-FFF2-40B4-BE49-F238E27FC236}">
                  <a16:creationId xmlns:a16="http://schemas.microsoft.com/office/drawing/2014/main" id="{D87E550F-EA64-FD44-AD77-362F232B32F2}"/>
                </a:ext>
              </a:extLst>
            </p:cNvPr>
            <p:cNvCxnSpPr>
              <a:cxnSpLocks noChangeShapeType="1"/>
              <a:stCxn id="49175" idx="1"/>
              <a:endCxn id="49168" idx="2"/>
            </p:cNvCxnSpPr>
            <p:nvPr/>
          </p:nvCxnSpPr>
          <p:spPr bwMode="auto">
            <a:xfrm rot="10800000">
              <a:off x="3135" y="3981"/>
              <a:ext cx="119" cy="9203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2" name="_s71704">
              <a:extLst>
                <a:ext uri="{FF2B5EF4-FFF2-40B4-BE49-F238E27FC236}">
                  <a16:creationId xmlns:a16="http://schemas.microsoft.com/office/drawing/2014/main" id="{ECE459FC-3D70-1842-B910-B3F74CC01388}"/>
                </a:ext>
              </a:extLst>
            </p:cNvPr>
            <p:cNvCxnSpPr>
              <a:cxnSpLocks noChangeShapeType="1"/>
              <a:stCxn id="49174" idx="1"/>
              <a:endCxn id="49168" idx="2"/>
            </p:cNvCxnSpPr>
            <p:nvPr/>
          </p:nvCxnSpPr>
          <p:spPr bwMode="auto">
            <a:xfrm rot="10800000">
              <a:off x="3135" y="3981"/>
              <a:ext cx="119" cy="8408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3" name="_s71702">
              <a:extLst>
                <a:ext uri="{FF2B5EF4-FFF2-40B4-BE49-F238E27FC236}">
                  <a16:creationId xmlns:a16="http://schemas.microsoft.com/office/drawing/2014/main" id="{9088C29B-1F96-F949-B221-ACA75DE55837}"/>
                </a:ext>
              </a:extLst>
            </p:cNvPr>
            <p:cNvCxnSpPr>
              <a:cxnSpLocks noChangeShapeType="1"/>
              <a:stCxn id="49173" idx="1"/>
              <a:endCxn id="49168" idx="2"/>
            </p:cNvCxnSpPr>
            <p:nvPr/>
          </p:nvCxnSpPr>
          <p:spPr bwMode="auto">
            <a:xfrm rot="10800000">
              <a:off x="3135" y="3981"/>
              <a:ext cx="119" cy="7613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4" name="_s71700">
              <a:extLst>
                <a:ext uri="{FF2B5EF4-FFF2-40B4-BE49-F238E27FC236}">
                  <a16:creationId xmlns:a16="http://schemas.microsoft.com/office/drawing/2014/main" id="{D686338B-3E05-534E-A168-B995FC1C1AB7}"/>
                </a:ext>
              </a:extLst>
            </p:cNvPr>
            <p:cNvCxnSpPr>
              <a:cxnSpLocks noChangeShapeType="1"/>
              <a:stCxn id="49172" idx="1"/>
              <a:endCxn id="49168" idx="2"/>
            </p:cNvCxnSpPr>
            <p:nvPr/>
          </p:nvCxnSpPr>
          <p:spPr bwMode="auto">
            <a:xfrm rot="10800000">
              <a:off x="3135" y="3981"/>
              <a:ext cx="119" cy="5228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5" name="_s71694">
              <a:extLst>
                <a:ext uri="{FF2B5EF4-FFF2-40B4-BE49-F238E27FC236}">
                  <a16:creationId xmlns:a16="http://schemas.microsoft.com/office/drawing/2014/main" id="{0FBC466B-B8A8-634F-A11D-EE175A9AFF60}"/>
                </a:ext>
              </a:extLst>
            </p:cNvPr>
            <p:cNvCxnSpPr>
              <a:cxnSpLocks noChangeShapeType="1"/>
              <a:stCxn id="49171" idx="1"/>
              <a:endCxn id="49168" idx="2"/>
            </p:cNvCxnSpPr>
            <p:nvPr/>
          </p:nvCxnSpPr>
          <p:spPr bwMode="auto">
            <a:xfrm rot="10800000">
              <a:off x="3135" y="3981"/>
              <a:ext cx="119" cy="4432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6" name="_s71693">
              <a:extLst>
                <a:ext uri="{FF2B5EF4-FFF2-40B4-BE49-F238E27FC236}">
                  <a16:creationId xmlns:a16="http://schemas.microsoft.com/office/drawing/2014/main" id="{AC461749-B469-3241-B962-8B2C8DC4EC58}"/>
                </a:ext>
              </a:extLst>
            </p:cNvPr>
            <p:cNvCxnSpPr>
              <a:cxnSpLocks noChangeShapeType="1"/>
              <a:stCxn id="49170" idx="1"/>
              <a:endCxn id="49168" idx="2"/>
            </p:cNvCxnSpPr>
            <p:nvPr/>
          </p:nvCxnSpPr>
          <p:spPr bwMode="auto">
            <a:xfrm rot="10800000">
              <a:off x="3135" y="3981"/>
              <a:ext cx="119" cy="3638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7" name="_s71692">
              <a:extLst>
                <a:ext uri="{FF2B5EF4-FFF2-40B4-BE49-F238E27FC236}">
                  <a16:creationId xmlns:a16="http://schemas.microsoft.com/office/drawing/2014/main" id="{F54F333B-7017-5D4C-A44F-38B095ADC955}"/>
                </a:ext>
              </a:extLst>
            </p:cNvPr>
            <p:cNvCxnSpPr>
              <a:cxnSpLocks noChangeShapeType="1"/>
              <a:stCxn id="49169" idx="1"/>
              <a:endCxn id="49168" idx="2"/>
            </p:cNvCxnSpPr>
            <p:nvPr/>
          </p:nvCxnSpPr>
          <p:spPr bwMode="auto">
            <a:xfrm rot="10800000">
              <a:off x="3135" y="3981"/>
              <a:ext cx="119" cy="458"/>
            </a:xfrm>
            <a:prstGeom prst="bentConnector2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8" name="_s71688">
              <a:extLst>
                <a:ext uri="{FF2B5EF4-FFF2-40B4-BE49-F238E27FC236}">
                  <a16:creationId xmlns:a16="http://schemas.microsoft.com/office/drawing/2014/main" id="{57B67B15-92EE-1A48-98D3-6D6FE174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3294"/>
              <a:ext cx="862" cy="68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 Black" panose="020B0604020202020204" pitchFamily="34" charset="0"/>
                </a:rPr>
                <a:t>/</a:t>
              </a:r>
            </a:p>
          </p:txBody>
        </p:sp>
        <p:sp>
          <p:nvSpPr>
            <p:cNvPr id="49169" name="_s71689">
              <a:extLst>
                <a:ext uri="{FF2B5EF4-FFF2-40B4-BE49-F238E27FC236}">
                  <a16:creationId xmlns:a16="http://schemas.microsoft.com/office/drawing/2014/main" id="{09DE0C4F-1A85-C942-9671-31CE44EE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4101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/bin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0" name="_s71690">
              <a:extLst>
                <a:ext uri="{FF2B5EF4-FFF2-40B4-BE49-F238E27FC236}">
                  <a16:creationId xmlns:a16="http://schemas.microsoft.com/office/drawing/2014/main" id="{60F7AC1F-F879-5A4D-BA60-3D141ACA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7281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/dev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1" name="_s71691">
              <a:extLst>
                <a:ext uri="{FF2B5EF4-FFF2-40B4-BE49-F238E27FC236}">
                  <a16:creationId xmlns:a16="http://schemas.microsoft.com/office/drawing/2014/main" id="{E5890806-9D56-9A4E-97AA-603CD989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8076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/etc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2" name="_s71699">
              <a:extLst>
                <a:ext uri="{FF2B5EF4-FFF2-40B4-BE49-F238E27FC236}">
                  <a16:creationId xmlns:a16="http://schemas.microsoft.com/office/drawing/2014/main" id="{BE5E2504-295E-8E4A-97B4-56A298F9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8871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/home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3" name="_s71701">
              <a:extLst>
                <a:ext uri="{FF2B5EF4-FFF2-40B4-BE49-F238E27FC236}">
                  <a16:creationId xmlns:a16="http://schemas.microsoft.com/office/drawing/2014/main" id="{3E37AC83-CA2E-3149-9318-B9161758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1256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/lib</a:t>
              </a:r>
            </a:p>
          </p:txBody>
        </p:sp>
        <p:sp>
          <p:nvSpPr>
            <p:cNvPr id="49174" name="_s71703">
              <a:extLst>
                <a:ext uri="{FF2B5EF4-FFF2-40B4-BE49-F238E27FC236}">
                  <a16:creationId xmlns:a16="http://schemas.microsoft.com/office/drawing/2014/main" id="{CEF53A6A-B8F9-4149-98D3-910293BA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2051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4318" tIns="7160" rIns="14318" bIns="716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/tmp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5" name="_s71705">
              <a:extLst>
                <a:ext uri="{FF2B5EF4-FFF2-40B4-BE49-F238E27FC236}">
                  <a16:creationId xmlns:a16="http://schemas.microsoft.com/office/drawing/2014/main" id="{37942485-7ECD-4E42-A840-5D5DC638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12846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7254" tIns="8626" rIns="17254" bIns="8626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 Black" panose="020B0604020202020204" pitchFamily="34" charset="0"/>
                </a:rPr>
                <a:t>/sbin</a:t>
              </a:r>
              <a:endParaRPr lang="en-US" altLang="en-US" sz="800">
                <a:latin typeface="Arial Black" panose="020B0604020202020204" pitchFamily="34" charset="0"/>
              </a:endParaRPr>
            </a:p>
          </p:txBody>
        </p:sp>
        <p:sp>
          <p:nvSpPr>
            <p:cNvPr id="49176" name="_s71707">
              <a:extLst>
                <a:ext uri="{FF2B5EF4-FFF2-40B4-BE49-F238E27FC236}">
                  <a16:creationId xmlns:a16="http://schemas.microsoft.com/office/drawing/2014/main" id="{BF12A99D-5AE7-9C4B-9AA6-17F0F5C8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9666"/>
              <a:ext cx="1053" cy="79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0298" tIns="10150" rIns="20298" bIns="1015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rial Black" panose="020B0604020202020204" pitchFamily="34" charset="0"/>
                </a:rPr>
                <a:t>/home/</a:t>
              </a:r>
              <a:r>
                <a:rPr lang="en-US" altLang="en-US" sz="1600" dirty="0" err="1">
                  <a:latin typeface="Arial Black" panose="020B0604020202020204" pitchFamily="34" charset="0"/>
                </a:rPr>
                <a:t>aos</a:t>
              </a:r>
              <a:endParaRPr lang="en-US" altLang="en-US" sz="900" dirty="0">
                <a:latin typeface="Arial Black" panose="020B0604020202020204" pitchFamily="34" charset="0"/>
              </a:endParaRPr>
            </a:p>
          </p:txBody>
        </p:sp>
        <p:sp>
          <p:nvSpPr>
            <p:cNvPr id="49177" name="_s71709">
              <a:extLst>
                <a:ext uri="{FF2B5EF4-FFF2-40B4-BE49-F238E27FC236}">
                  <a16:creationId xmlns:a16="http://schemas.microsoft.com/office/drawing/2014/main" id="{348C0764-9198-8B49-AD34-76F3044A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0604"/>
              <a:ext cx="1311" cy="686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0298" tIns="10150" rIns="20298" bIns="1015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 Black" panose="020B0604020202020204" pitchFamily="34" charset="0"/>
                </a:rPr>
                <a:t>/</a:t>
              </a:r>
              <a:r>
                <a:rPr lang="en-US" altLang="en-US" sz="1600" dirty="0">
                  <a:latin typeface="Arial Black" panose="020B0604020202020204" pitchFamily="34" charset="0"/>
                </a:rPr>
                <a:t>home/poker</a:t>
              </a:r>
              <a:endParaRPr lang="en-US" altLang="en-US" sz="800" dirty="0">
                <a:latin typeface="Arial Black" panose="020B0604020202020204" pitchFamily="34" charset="0"/>
              </a:endParaRPr>
            </a:p>
          </p:txBody>
        </p:sp>
        <p:sp>
          <p:nvSpPr>
            <p:cNvPr id="49178" name="_s71713">
              <a:extLst>
                <a:ext uri="{FF2B5EF4-FFF2-40B4-BE49-F238E27FC236}">
                  <a16:creationId xmlns:a16="http://schemas.microsoft.com/office/drawing/2014/main" id="{855ADE95-ECDB-C04F-B452-2980B0F3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4896"/>
              <a:ext cx="858" cy="67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5427" tIns="27714" rIns="55427" bIns="27714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b="1" dirty="0">
                  <a:latin typeface="Arial Black" panose="020B0604020202020204" pitchFamily="34" charset="0"/>
                </a:rPr>
                <a:t>/</a:t>
              </a:r>
              <a:r>
                <a:rPr lang="en-US" altLang="en-US" sz="1600" dirty="0" err="1">
                  <a:latin typeface="Arial Black" panose="020B0604020202020204" pitchFamily="34" charset="0"/>
                </a:rPr>
                <a:t>usr</a:t>
              </a:r>
              <a:endParaRPr lang="en-US" altLang="en-US" sz="800" dirty="0">
                <a:latin typeface="Arial Black" panose="020B0604020202020204" pitchFamily="34" charset="0"/>
              </a:endParaRPr>
            </a:p>
          </p:txBody>
        </p:sp>
        <p:sp>
          <p:nvSpPr>
            <p:cNvPr id="49179" name="_s71715">
              <a:extLst>
                <a:ext uri="{FF2B5EF4-FFF2-40B4-BE49-F238E27FC236}">
                  <a16:creationId xmlns:a16="http://schemas.microsoft.com/office/drawing/2014/main" id="{726715D8-C225-B942-ABCF-B9D30C4C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5691"/>
              <a:ext cx="1311" cy="81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337" tIns="41168" rIns="82337" bIns="41168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rial Black" panose="020B0604020202020204" pitchFamily="34" charset="0"/>
                </a:rPr>
                <a:t>/</a:t>
              </a:r>
              <a:r>
                <a:rPr lang="en-US" altLang="en-US" sz="1600" dirty="0" err="1">
                  <a:latin typeface="Arial Black" panose="020B0604020202020204" pitchFamily="34" charset="0"/>
                </a:rPr>
                <a:t>usr</a:t>
              </a:r>
              <a:r>
                <a:rPr lang="en-US" altLang="en-US" sz="1600" dirty="0">
                  <a:latin typeface="Arial Black" panose="020B0604020202020204" pitchFamily="34" charset="0"/>
                </a:rPr>
                <a:t>/local</a:t>
              </a:r>
              <a:endParaRPr lang="en-US" altLang="en-US" sz="1000" dirty="0">
                <a:latin typeface="Arial Black" panose="020B0604020202020204" pitchFamily="34" charset="0"/>
              </a:endParaRPr>
            </a:p>
          </p:txBody>
        </p:sp>
        <p:sp>
          <p:nvSpPr>
            <p:cNvPr id="49180" name="_s71719">
              <a:extLst>
                <a:ext uri="{FF2B5EF4-FFF2-40B4-BE49-F238E27FC236}">
                  <a16:creationId xmlns:a16="http://schemas.microsoft.com/office/drawing/2014/main" id="{82A140D4-3A0D-7B47-A51E-2DCCD5ED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6629"/>
              <a:ext cx="1736" cy="99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027" tIns="50514" rIns="101027" bIns="50514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rial Black" panose="020B0604020202020204" pitchFamily="34" charset="0"/>
                </a:rPr>
                <a:t>/</a:t>
              </a:r>
              <a:r>
                <a:rPr lang="en-US" altLang="en-US" sz="1600" dirty="0" err="1">
                  <a:latin typeface="Arial Black" panose="020B0604020202020204" pitchFamily="34" charset="0"/>
                </a:rPr>
                <a:t>usr</a:t>
              </a:r>
              <a:r>
                <a:rPr lang="en-US" altLang="en-US" sz="1600" dirty="0">
                  <a:latin typeface="Arial Black" panose="020B0604020202020204" pitchFamily="34" charset="0"/>
                </a:rPr>
                <a:t>/local/bin</a:t>
              </a:r>
              <a:endParaRPr lang="en-US" altLang="en-US" sz="1000" dirty="0">
                <a:latin typeface="Arial Black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8DD2956-1CE5-DA4D-8E55-9C855F007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58FD3B-522E-6843-BAD3-E8ADC05D3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Types of files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- Ordinary Files (text, programs, images,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- Directories (file that holds other files,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dirs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- Special files (used to represent physical   		 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	devices (printers, disks, keyboard/mouse, graphics,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- Pipes (temporary file used to hold output from one 					command until it is ready to be read by another)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1FBD98B-96E3-AC48-A5DF-427A90AE9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ADA5B1B-FCF2-D342-9B2E-B7A161972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Types of files 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cont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d)</a:t>
            </a:r>
            <a:br>
              <a:rPr lang="en-US" altLang="ja-JP" sz="2800" dirty="0">
                <a:ea typeface="ＭＳ Ｐゴシック" panose="020B0600070205080204" pitchFamily="34" charset="-128"/>
              </a:rPr>
            </a:br>
            <a:br>
              <a:rPr lang="en-US" altLang="ja-JP" sz="2800" dirty="0">
                <a:ea typeface="ＭＳ Ｐゴシック" panose="020B0600070205080204" pitchFamily="34" charset="-128"/>
              </a:rPr>
            </a:br>
            <a:r>
              <a:rPr lang="en-US" altLang="ja-JP" sz="2800" dirty="0">
                <a:ea typeface="ＭＳ Ｐゴシック" panose="020B0600070205080204" pitchFamily="34" charset="-128"/>
              </a:rPr>
              <a:t>	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..</a:t>
            </a:r>
            <a:r>
              <a:rPr lang="en-US" altLang="ja-JP" sz="2800" dirty="0">
                <a:ea typeface="ＭＳ Ｐゴシック" panose="020B0600070205080204" pitchFamily="34" charset="-128"/>
              </a:rPr>
              <a:t> – A special directory that refers to the parent directory (the one above where you are now)</a:t>
            </a:r>
            <a:br>
              <a:rPr lang="en-US" altLang="ja-JP" sz="2800" dirty="0">
                <a:ea typeface="ＭＳ Ｐゴシック" panose="020B0600070205080204" pitchFamily="34" charset="-128"/>
              </a:rPr>
            </a:br>
            <a:br>
              <a:rPr lang="en-US" altLang="ja-JP" sz="2800" dirty="0">
                <a:ea typeface="ＭＳ Ｐゴシック" panose="020B0600070205080204" pitchFamily="34" charset="-128"/>
              </a:rPr>
            </a:br>
            <a:r>
              <a:rPr lang="en-US" altLang="ja-JP" sz="2800" dirty="0">
                <a:ea typeface="ＭＳ Ｐゴシック" panose="020B0600070205080204" pitchFamily="34" charset="-128"/>
              </a:rPr>
              <a:t>	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.</a:t>
            </a:r>
            <a:r>
              <a:rPr lang="en-US" altLang="ja-JP" sz="2800" dirty="0">
                <a:ea typeface="ＭＳ Ｐゴシック" panose="020B0600070205080204" pitchFamily="34" charset="-128"/>
              </a:rPr>
              <a:t> – A special directory that refers to the directory that you are in now – the “current working directory”</a:t>
            </a:r>
            <a:br>
              <a:rPr lang="en-US" altLang="ja-JP" sz="2800" dirty="0">
                <a:ea typeface="ＭＳ Ｐゴシック" panose="020B0600070205080204" pitchFamily="34" charset="-128"/>
              </a:rPr>
            </a:br>
            <a:r>
              <a:rPr lang="en-US" altLang="ja-JP" sz="2800" dirty="0">
                <a:ea typeface="ＭＳ Ｐゴシック" panose="020B0600070205080204" pitchFamily="34" charset="-128"/>
              </a:rPr>
              <a:t>	</a:t>
            </a:r>
            <a:br>
              <a:rPr lang="en-US" altLang="ja-JP" sz="2800" dirty="0">
                <a:ea typeface="ＭＳ Ｐゴシック" panose="020B0600070205080204" pitchFamily="34" charset="-128"/>
              </a:rPr>
            </a:br>
            <a:r>
              <a:rPr lang="en-US" altLang="ja-JP" sz="2800" dirty="0">
                <a:ea typeface="ＭＳ Ｐゴシック" panose="020B0600070205080204" pitchFamily="34" charset="-128"/>
              </a:rPr>
              <a:t>	All directories contain 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.</a:t>
            </a:r>
            <a:r>
              <a:rPr lang="en-US" altLang="ja-JP" sz="28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800" b="1" dirty="0">
                <a:ea typeface="ＭＳ Ｐゴシック" panose="020B0600070205080204" pitchFamily="34" charset="-128"/>
              </a:rPr>
              <a:t>..</a:t>
            </a:r>
            <a:endParaRPr lang="en-US" altLang="en-US" sz="2800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F22F6776-3CE7-8E45-B0BE-8DE8003D4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19135ED-286D-CF49-B767-339E1F1F9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Common System Directories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 - root directory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/bin – binary executable files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/dev – special device files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administrative/configuration files/programs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/home – user directories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/lib – libraries used by programs and languages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tmp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scratch area for temporary files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usr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system files/directories shared by users</a:t>
            </a:r>
          </a:p>
          <a:p>
            <a:pPr lvl="2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usr</a:t>
            </a:r>
            <a:r>
              <a:rPr lang="en-US" altLang="en-US" sz="2400" dirty="0">
                <a:ea typeface="ＭＳ Ｐゴシック" panose="020B0600070205080204" pitchFamily="34" charset="-128"/>
              </a:rPr>
              <a:t>/[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bin,lib,include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usr</a:t>
            </a:r>
            <a:r>
              <a:rPr lang="en-US" altLang="en-US" sz="2400" dirty="0">
                <a:ea typeface="ＭＳ Ｐゴシック" panose="020B0600070205080204" pitchFamily="34" charset="-128"/>
              </a:rPr>
              <a:t>/local/[bin, lib, include] – locally added programs, libraries,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etc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7DF1631D-2B3B-B042-B180-9F79E00D3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35D09FFE-C2DA-C545-975C-3BC29866C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Home Directory – where you are when you first log in  (usually under /home -   /home/poker)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pwd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– Print (current) Working Directory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Absolute vs Relative Path Names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/home/poker/dir1/file1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(absolute – starts with / )</a:t>
            </a:r>
            <a:br>
              <a:rPr lang="en-US" altLang="en-US" sz="2800" i="1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dir1/file1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(relative to what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dir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you are in – no leading / 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4379698-90C5-744E-B69C-60F9D00E1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BE42494-9523-A643-AA08-A99287E73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cd</a:t>
            </a:r>
            <a:r>
              <a:rPr lang="en-US" altLang="en-US" sz="2800" dirty="0">
                <a:ea typeface="ＭＳ Ｐゴシック" panose="020B0600070205080204" pitchFamily="34" charset="-128"/>
              </a:rPr>
              <a:t> - Change into directory to dir1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cd dir1</a:t>
            </a:r>
            <a:b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pwd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-&gt; /home/poker/dir1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Now, other ways to refer to that same file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/home/poker/dir1/file1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../dir1/file1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./file1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4379698-90C5-744E-B69C-60F9D00E1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File System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BE42494-9523-A643-AA08-A99287E73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df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– how much space is available on the file systems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df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–h  </a:t>
            </a:r>
            <a:r>
              <a:rPr lang="en-US" altLang="en-US" sz="2800" dirty="0">
                <a:ea typeface="ＭＳ Ｐゴシック" panose="020B0600070205080204" pitchFamily="34" charset="-128"/>
              </a:rPr>
              <a:t>(human readable)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df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–k  </a:t>
            </a:r>
            <a:r>
              <a:rPr lang="en-US" altLang="en-US" sz="2800" dirty="0">
                <a:ea typeface="ＭＳ Ｐゴシック" panose="020B0600070205080204" pitchFamily="34" charset="-128"/>
              </a:rPr>
              <a:t>(in kilobytes)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du –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sk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*  </a:t>
            </a:r>
            <a:r>
              <a:rPr lang="en-US" altLang="en-US" sz="2800" dirty="0">
                <a:ea typeface="ＭＳ Ｐゴシック" panose="020B0600070205080204" pitchFamily="34" charset="-128"/>
              </a:rPr>
              <a:t>(or du –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sh</a:t>
            </a:r>
            <a:r>
              <a:rPr lang="en-US" altLang="en-US" sz="2800" dirty="0">
                <a:ea typeface="ＭＳ Ｐゴシック" panose="020B0600070205080204" pitchFamily="34" charset="-128"/>
              </a:rPr>
              <a:t>)	- how much space each file/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dir</a:t>
            </a:r>
            <a:r>
              <a:rPr lang="en-US" altLang="en-US" sz="2800" dirty="0">
                <a:ea typeface="ＭＳ Ｐゴシック" panose="020B0600070205080204" pitchFamily="34" charset="-128"/>
              </a:rPr>
              <a:t> uses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du –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sk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* </a:t>
            </a:r>
            <a:r>
              <a:rPr lang="en-US" altLang="en-US" sz="2800" dirty="0">
                <a:ea typeface="ＭＳ Ｐゴシック" panose="020B0600070205080204" pitchFamily="34" charset="-128"/>
              </a:rPr>
              <a:t>| sort –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nr</a:t>
            </a:r>
            <a:r>
              <a:rPr lang="en-US" altLang="en-US" sz="2800" dirty="0">
                <a:ea typeface="ＭＳ Ｐゴシック" panose="020B0600070205080204" pitchFamily="34" charset="-128"/>
              </a:rPr>
              <a:t> 	- same, sorted by size, reverse order</a:t>
            </a:r>
          </a:p>
        </p:txBody>
      </p:sp>
    </p:spTree>
    <p:extLst>
      <p:ext uri="{BB962C8B-B14F-4D97-AF65-F5344CB8AC3E}">
        <p14:creationId xmlns:p14="http://schemas.microsoft.com/office/powerpoint/2010/main" val="11792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9E4E4F0F-CF5C-1E4B-B4D1-AA241C664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96188981-C690-464B-AB58-C448EAB2A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Listing files – ls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	b	dir1	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–a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	..	a	b	dir1	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–l 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rw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-r--r--  1 poker user 203 Jan 13 16:39 file1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\_/\_/\_/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user | everyone else</a:t>
            </a:r>
            <a:br>
              <a:rPr lang="en-US" altLang="en-US" sz="28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group</a:t>
            </a:r>
            <a:endParaRPr lang="en-US" altLang="en-US" sz="2000" i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F1C3F1B5-C2F5-EF49-A45E-2EC148C69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6B4241C6-48BB-764D-808D-FFAC7EF35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File permissions – controlling access to your files</a:t>
            </a:r>
          </a:p>
          <a:p>
            <a:pPr lvl="1" eaLnBrk="1" hangingPunct="1"/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chmod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[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ugoa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] [+/-] [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rwx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] files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u – user, g – group, o – others, a – all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+ - add access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-  - remove access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 – read, w – write, x – execute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 err="1">
                <a:ea typeface="ＭＳ Ｐゴシック" panose="020B0600070205080204" pitchFamily="34" charset="-128"/>
              </a:rPr>
              <a:t>chmod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a+x</a:t>
            </a:r>
            <a:r>
              <a:rPr lang="en-US" altLang="en-US" sz="2000" dirty="0">
                <a:ea typeface="ＭＳ Ｐゴシック" panose="020B0600070205080204" pitchFamily="34" charset="-128"/>
              </a:rPr>
              <a:t> file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chmod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NNN files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N = sum of read (4), write (2), execute (1)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chmod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761 file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results in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rwxrw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---x</a:t>
            </a:r>
            <a:b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400" dirty="0">
                <a:ea typeface="ＭＳ Ｐゴシック" panose="020B0600070205080204" pitchFamily="34" charset="-128"/>
              </a:rPr>
              <a:t>User		read, write, execute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	Group		read, write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	Other		execute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267F6B-C797-E14E-96A4-FF012DA9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Unix/Linux – what is it and how is it a tool?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D597289-62CA-9545-A75B-CB161A6E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  <a:hlinkClick r:id="rId3"/>
              </a:rPr>
              <a:t>https://en.wikipedia.org/wiki/History_of_Unix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Unix – originally written in 1969 by </a:t>
            </a:r>
            <a:r>
              <a:rPr lang="en-US" sz="2800" dirty="0"/>
              <a:t>Ken Thompson, Dennis Ritchie, Brian Kernighan, Douglas McIlroy, and Joe </a:t>
            </a:r>
            <a:r>
              <a:rPr lang="en-US" sz="2800" dirty="0" err="1"/>
              <a:t>Ossanna</a:t>
            </a:r>
            <a:r>
              <a:rPr lang="en-US" sz="2800" dirty="0"/>
              <a:t> at Bell Labs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/>
              <a:t>Uniplexed</a:t>
            </a:r>
            <a:r>
              <a:rPr lang="en-US" sz="2800" dirty="0"/>
              <a:t> Information and Computing</a:t>
            </a:r>
            <a:br>
              <a:rPr lang="en-US" sz="2800" dirty="0"/>
            </a:br>
            <a:r>
              <a:rPr lang="en-US" sz="2800" dirty="0"/>
              <a:t>Service (</a:t>
            </a:r>
            <a:r>
              <a:rPr lang="en-US" sz="2800" dirty="0" err="1"/>
              <a:t>UnICS</a:t>
            </a:r>
            <a:r>
              <a:rPr lang="en-US" sz="2800" dirty="0"/>
              <a:t>) – eventually Unix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Emphasis on communal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5221D-E491-544C-BB98-D5F9397F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636" y="3045326"/>
            <a:ext cx="4724400" cy="38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40094907-77E8-6144-BDC7-12FDF4E13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CBBC52AA-A3FB-4746-8C9A-EA7786EF7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Copying files -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cp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cp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file1 file2</a:t>
            </a:r>
            <a:r>
              <a:rPr lang="en-US" altLang="en-US" sz="2400" dirty="0">
                <a:ea typeface="ＭＳ Ｐゴシック" panose="020B0600070205080204" pitchFamily="34" charset="-128"/>
              </a:rPr>
              <a:t>	copies file1 to file2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cp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file1 dir1</a:t>
            </a:r>
            <a:r>
              <a:rPr lang="en-US" altLang="en-US" sz="2400" dirty="0">
                <a:ea typeface="ＭＳ Ｐゴシック" panose="020B0600070205080204" pitchFamily="34" charset="-128"/>
              </a:rPr>
              <a:t>	creates a copy of file1 in dir1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cp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file1 file2 file3 dir1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				creates copies of all 3 files in dir1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Moving/renaming files - mv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mv file1 file2</a:t>
            </a:r>
            <a:r>
              <a:rPr lang="en-US" altLang="en-US" sz="2400" dirty="0">
                <a:ea typeface="ＭＳ Ｐゴシック" panose="020B0600070205080204" pitchFamily="34" charset="-128"/>
              </a:rPr>
              <a:t>	renames file1 to file2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mv file1 dir1</a:t>
            </a:r>
            <a:r>
              <a:rPr lang="en-US" altLang="en-US" sz="2400" dirty="0">
                <a:ea typeface="ＭＳ Ｐゴシック" panose="020B0600070205080204" pitchFamily="34" charset="-128"/>
              </a:rPr>
              <a:t>	moves file1 to dir1/file1</a:t>
            </a:r>
          </a:p>
          <a:p>
            <a:pPr lvl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mv file1 file2 file3 dir1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		moves of all 3 files into dir1</a:t>
            </a:r>
          </a:p>
          <a:p>
            <a:endParaRPr lang="en-US" altLang="en-US" sz="27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38DC9346-64E7-584C-8122-84C862C2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40DAFA3B-A506-3342-A13C-C8ECD7BCD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Deleting files –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rm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rm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file1</a:t>
            </a:r>
            <a:r>
              <a:rPr lang="en-US" altLang="en-US" sz="2800" dirty="0">
                <a:ea typeface="ＭＳ Ｐゴシック" panose="020B0600070205080204" pitchFamily="34" charset="-128"/>
              </a:rPr>
              <a:t>	deletes file1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rm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–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file1 file2 file3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		deletes file1, file2, file3, but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		asks you for confirmation first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–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 flag works with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cp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and mv also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272DD4B7-A309-DB42-9E92-92BFFCCD4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36532241-4ED2-D544-B8E0-FC3A1C1DDE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Displaying (text) file contents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Cat – file scrolls up the screen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cat file1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Pagers (more, less) – pause between screenfuls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less file1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Text editors (vi,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nedit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pico</a:t>
            </a:r>
            <a:r>
              <a:rPr lang="en-US" altLang="en-US" sz="2400" dirty="0">
                <a:ea typeface="ＭＳ Ｐゴシック" panose="020B0600070205080204" pitchFamily="34" charset="-128"/>
              </a:rPr>
              <a:t>, emacs)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Head – displays the first 10 lines of a file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head -20 file </a:t>
            </a:r>
            <a:r>
              <a:rPr lang="en-US" altLang="en-US" sz="2400" dirty="0">
                <a:ea typeface="ＭＳ Ｐゴシック" panose="020B0600070205080204" pitchFamily="34" charset="-128"/>
              </a:rPr>
              <a:t>(first 20 lines)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Tail – displays the last 10 lines of a file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tail –f20 file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(the last 20 lines, then anything appended to file)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85D87-6F45-994E-8A49-A9FE07819EDD}"/>
              </a:ext>
            </a:extLst>
          </p:cNvPr>
          <p:cNvSpPr txBox="1"/>
          <p:nvPr/>
        </p:nvSpPr>
        <p:spPr>
          <a:xfrm>
            <a:off x="10893972" y="47927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D30AEF42-BB27-1D4A-9386-BB6A97766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3577A407-D3F2-7E48-9BBB-C6E914D31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Wildcard characters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*	matches 0 or more of any characters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?	matches exactly one character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[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Jj</a:t>
            </a:r>
            <a:r>
              <a:rPr lang="en-US" altLang="en-US" sz="2800" dirty="0">
                <a:ea typeface="ＭＳ Ｐゴシック" panose="020B0600070205080204" pitchFamily="34" charset="-128"/>
              </a:rPr>
              <a:t>]	matches exactly one J or j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[1-5]	matches exactly one 1,2,3,4, or 5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~	expands to full path to your home directory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~poker	expands to full path to poker’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home </a:t>
            </a:r>
            <a:r>
              <a:rPr lang="en-US" altLang="ja-JP" sz="2800" dirty="0" err="1">
                <a:ea typeface="ＭＳ Ｐゴシック" panose="020B0600070205080204" pitchFamily="34" charset="-128"/>
              </a:rPr>
              <a:t>dir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1AEDD1BB-6C20-7F4F-AAAA-11A6E1D9F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DA52D024-6086-EE47-8A7B-68AB777AC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Directories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mkdir – create a directory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mv – move or rename a directory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ls – list the contents of a directory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cp – copy a directory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cp –r dir1 dir2</a:t>
            </a:r>
            <a:r>
              <a:rPr lang="en-US" altLang="en-US" sz="2400">
                <a:ea typeface="ＭＳ Ｐゴシック" panose="020B0600070205080204" pitchFamily="34" charset="-128"/>
              </a:rPr>
              <a:t> copies all files/dirs in dir1 into dir2 if doesn't exist – copies dir1 and sub into dir2 if it does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rmdir (or rm –r) – remove a directory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rmdir dirname – remove directory only if empty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rm –r dir1 – recursively remove dir1 and all in it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pwd – display full path to current directory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F62ACC6D-71DD-1346-B418-7ECF5AB81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CBAEE6DA-C752-7C48-A7A3-5BF33D206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Several commands can be entered on one line, separated by a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ea typeface="ＭＳ Ｐゴシック" panose="020B0600070205080204" pitchFamily="34" charset="-128"/>
              </a:rPr>
              <a:t>;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br>
              <a:rPr lang="en-US" altLang="ja-JP" sz="2400" dirty="0">
                <a:ea typeface="ＭＳ Ｐゴシック" panose="020B0600070205080204" pitchFamily="34" charset="-128"/>
              </a:rPr>
            </a:br>
            <a:r>
              <a:rPr lang="en-US" altLang="ja-JP" sz="2400" dirty="0">
                <a:ea typeface="ＭＳ Ｐゴシック" panose="020B0600070205080204" pitchFamily="34" charset="-128"/>
              </a:rPr>
              <a:t>	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; date</a:t>
            </a:r>
            <a:b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ja-JP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Use output of one command as input to another – separate by a |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-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ltrF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| tail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Run a command in the background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firefox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127698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C36DEE18-688B-9F47-8643-80F79B45C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2026DA71-0127-1D45-85C2-48B45AF72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Standard input/output/error from commands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Input 		– usually the keyboard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Output 		– usually the screen</a:t>
            </a:r>
          </a:p>
          <a:p>
            <a:pPr lvl="1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Error 		– usually the screen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37BB441A-C978-B84D-8054-3DE66059D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C62F30F3-BBDE-C04A-825F-D1C30ADB3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1184" y="1219200"/>
            <a:ext cx="9957816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Redirecting standard input/output/error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tcsh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  &gt;&gt;  &gt;&amp;  &gt;&gt;&amp;  &lt;  &lt;&lt;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&gt; file	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output overwrites file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&gt;&gt; file	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output appends at end of file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&gt;&amp; file	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output/error into file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&gt;&gt;&amp; file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output/error appended to file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&lt; file	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input from file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ls &lt;&lt; WORD		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std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input until line identical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WORD 	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[WORD </a:t>
            </a:r>
            <a:r>
              <a:rPr lang="en-US" altLang="en-US" sz="2400" dirty="0">
                <a:ea typeface="ＭＳ Ｐゴシック" panose="020B0600070205080204" pitchFamily="34" charset="-128"/>
              </a:rPr>
              <a:t>must be first and only thing on the line, and unique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AB323F71-3A38-8A43-9008-313BA323C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243DA4CD-DF0E-6A4D-A481-CC7720F64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Aliases – roll your own commands</a:t>
            </a:r>
            <a:br>
              <a:rPr lang="en-US" altLang="en-US" sz="44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ll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'/bin/ls –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ltrF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lt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'/bin/ls –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ltrF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| tail'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arch 'cd /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bigtemp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/poker/archive'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Line Continuation character - \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>
            <a:extLst>
              <a:ext uri="{FF2B5EF4-FFF2-40B4-BE49-F238E27FC236}">
                <a16:creationId xmlns:a16="http://schemas.microsoft.com/office/drawing/2014/main" id="{2BC46861-381D-6541-9844-A59EFC84C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Remotely connect with SSH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A513EB2-A09E-9A4A-BD4B-787EDF970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ssh</a:t>
            </a:r>
            <a:r>
              <a:rPr lang="en-US" altLang="en-US" sz="2800" dirty="0">
                <a:ea typeface="ＭＳ Ｐゴシック" panose="020B0600070205080204" pitchFamily="34" charset="-128"/>
              </a:rPr>
              <a:t> - connect to another machine over the network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slogin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machine.domain.edu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–l username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slogin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username@machine.domain.edu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ssh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username@machine.domain.edu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-X or –Y </a:t>
            </a:r>
            <a:r>
              <a:rPr lang="en-US" altLang="en-US" sz="2800" dirty="0">
                <a:ea typeface="ＭＳ Ｐゴシック" panose="020B0600070205080204" pitchFamily="34" charset="-128"/>
              </a:rPr>
              <a:t>to tunnel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Xwindows</a:t>
            </a:r>
            <a:r>
              <a:rPr lang="en-US" altLang="en-US" sz="2800" dirty="0">
                <a:ea typeface="ＭＳ Ｐゴシック" panose="020B0600070205080204" pitchFamily="34" charset="-128"/>
              </a:rPr>
              <a:t> traffic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267F6B-C797-E14E-96A4-FF012DA9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Unix/Linux – what is it and how is it a tool?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D597289-62CA-9545-A75B-CB161A6E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0597"/>
            <a:ext cx="10972800" cy="50489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1973 – Unix version 5 licensed by AT&amp;T to educational institutions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1975 – Unix version 6 licensed to companies – license was $20,000 - $93,123 in 2018 dollars (!)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Only ran on DEC systems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1981 – Unix Licensees could sell binary sublicenses for $100 ($275 in 2018)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1990’s – Two main variants –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SystemV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and BSD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Sun, SGI, HP, DEC, IBM – workstations with their own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flavors of *nix</a:t>
            </a:r>
          </a:p>
        </p:txBody>
      </p:sp>
    </p:spTree>
    <p:extLst>
      <p:ext uri="{BB962C8B-B14F-4D97-AF65-F5344CB8AC3E}">
        <p14:creationId xmlns:p14="http://schemas.microsoft.com/office/powerpoint/2010/main" val="291508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EE052076-7F47-9848-A0A4-EDA8BB628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31074" name="Rectangle 3">
            <a:extLst>
              <a:ext uri="{FF2B5EF4-FFF2-40B4-BE49-F238E27FC236}">
                <a16:creationId xmlns:a16="http://schemas.microsoft.com/office/drawing/2014/main" id="{EA199BC6-E618-FF46-B9C6-1FCBEDED0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Transferring files from one machine to another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scp – secure copy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scp filename username@remote:/path/filename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scp username@remote:/path/filename .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scp "*.txt" username@remote:/path/filename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7BCADFD7-0C2D-914E-9BD5-4BCC3B53C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F63A47A4-1F43-0A49-BD3E-4DE1086E5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Comparing two files – diff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&lt;file1&gt;			&lt;file2&gt;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Line one is the same		Line one is the same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Line two is not the same	Line two is different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diff file1 file2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2c2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&lt; Line two is not the same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---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&gt; Line two is different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1D036AD7-5D17-7E4B-9C91-BBD3DBD78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A9FCBA64-A67D-9E44-ABAC-B38633D46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700">
                <a:ea typeface="ＭＳ Ｐゴシック" panose="020B0600070205080204" pitchFamily="34" charset="-128"/>
              </a:rPr>
              <a:t>Searching the contents of files – grep</a:t>
            </a:r>
            <a:br>
              <a:rPr lang="en-US" altLang="en-US" sz="3700"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grep EXPRESSION file1 file2 file3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grep –i expression file1 file2 file3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700">
                <a:ea typeface="ＭＳ Ｐゴシック" panose="020B0600070205080204" pitchFamily="34" charset="-128"/>
              </a:rPr>
              <a:t>Sorting the contents of a file – sort</a:t>
            </a:r>
            <a:br>
              <a:rPr lang="en-US" altLang="en-US" sz="3700">
                <a:ea typeface="ＭＳ Ｐゴシック" panose="020B0600070205080204" pitchFamily="34" charset="-128"/>
              </a:rPr>
            </a:b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sort file1</a:t>
            </a:r>
            <a: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2700">
                <a:ea typeface="ＭＳ Ｐゴシック" panose="020B0600070205080204" pitchFamily="34" charset="-128"/>
              </a:rPr>
              <a:t>sorts contents of file1 </a:t>
            </a:r>
            <a:br>
              <a:rPr lang="en-US" altLang="en-US" sz="2700">
                <a:ea typeface="ＭＳ Ｐゴシック" panose="020B0600070205080204" pitchFamily="34" charset="-128"/>
              </a:rPr>
            </a:br>
            <a:r>
              <a:rPr lang="en-US" altLang="en-US" sz="2700">
                <a:ea typeface="ＭＳ Ｐゴシック" panose="020B0600070205080204" pitchFamily="34" charset="-128"/>
              </a:rPr>
              <a:t>				       in alpha order</a:t>
            </a:r>
            <a:b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sort –n file1</a:t>
            </a:r>
            <a: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700">
                <a:ea typeface="ＭＳ Ｐゴシック" panose="020B0600070205080204" pitchFamily="34" charset="-128"/>
              </a:rPr>
              <a:t>sorts in numerical order</a:t>
            </a:r>
            <a:b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sort –r file1</a:t>
            </a:r>
            <a: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700">
                <a:ea typeface="ＭＳ Ｐゴシック" panose="020B0600070205080204" pitchFamily="34" charset="-128"/>
              </a:rPr>
              <a:t>reverses order of sorting</a:t>
            </a:r>
            <a:b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sort –nr file1</a:t>
            </a:r>
            <a:r>
              <a:rPr lang="en-US" altLang="en-US" sz="270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700">
                <a:ea typeface="ＭＳ Ｐゴシック" panose="020B0600070205080204" pitchFamily="34" charset="-128"/>
              </a:rPr>
              <a:t>reverses numerical order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>
            <a:extLst>
              <a:ext uri="{FF2B5EF4-FFF2-40B4-BE49-F238E27FC236}">
                <a16:creationId xmlns:a16="http://schemas.microsoft.com/office/drawing/2014/main" id="{522DF2B0-E8D8-CD4B-9CF4-9D79F790D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47458" name="Rectangle 3">
            <a:extLst>
              <a:ext uri="{FF2B5EF4-FFF2-40B4-BE49-F238E27FC236}">
                <a16:creationId xmlns:a16="http://schemas.microsoft.com/office/drawing/2014/main" id="{F87EB835-BDAF-AB4D-B429-E9D556244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Startup files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Used to set aliases, environment variables, paths, etc. that you want set every time you log in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r>
              <a:rPr lang="en-US" altLang="en-US" dirty="0" err="1">
                <a:ea typeface="ＭＳ Ｐゴシック" panose="020B0600070205080204" pitchFamily="34" charset="-128"/>
              </a:rPr>
              <a:t>cshrc</a:t>
            </a:r>
            <a:r>
              <a:rPr lang="en-US" altLang="en-US" dirty="0">
                <a:ea typeface="ＭＳ Ｐゴシック" panose="020B0600070205080204" pitchFamily="34" charset="-128"/>
              </a:rPr>
              <a:t> – executed for all C shells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r>
              <a:rPr lang="en-US" altLang="en-US" dirty="0" err="1">
                <a:ea typeface="ＭＳ Ｐゴシック" panose="020B0600070205080204" pitchFamily="34" charset="-128"/>
              </a:rPr>
              <a:t>tcshrc</a:t>
            </a:r>
            <a:r>
              <a:rPr lang="en-US" altLang="en-US" dirty="0">
                <a:ea typeface="ＭＳ Ｐゴシック" panose="020B0600070205080204" pitchFamily="34" charset="-128"/>
              </a:rPr>
              <a:t> – executed for TC shell (.</a:t>
            </a:r>
            <a:r>
              <a:rPr lang="en-US" altLang="en-US" dirty="0" err="1">
                <a:ea typeface="ＭＳ Ｐゴシック" panose="020B0600070205080204" pitchFamily="34" charset="-128"/>
              </a:rPr>
              <a:t>cshrc</a:t>
            </a:r>
            <a:r>
              <a:rPr lang="en-US" altLang="en-US" dirty="0">
                <a:ea typeface="ＭＳ Ｐゴシック" panose="020B0600070205080204" pitchFamily="34" charset="-128"/>
              </a:rPr>
              <a:t> works too)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.login – only executed once at login time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.profile – executed for Bourne, K shells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r>
              <a:rPr lang="en-US" altLang="en-US" dirty="0" err="1">
                <a:ea typeface="ＭＳ Ｐゴシック" panose="020B0600070205080204" pitchFamily="34" charset="-128"/>
              </a:rPr>
              <a:t>bashrc</a:t>
            </a:r>
            <a:r>
              <a:rPr lang="en-US" altLang="en-US" dirty="0">
                <a:ea typeface="ＭＳ Ｐゴシック" panose="020B0600070205080204" pitchFamily="34" charset="-128"/>
              </a:rPr>
              <a:t> or .</a:t>
            </a:r>
            <a:r>
              <a:rPr lang="en-US" altLang="en-US" dirty="0" err="1">
                <a:ea typeface="ＭＳ Ｐゴシック" panose="020B0600070205080204" pitchFamily="34" charset="-128"/>
              </a:rPr>
              <a:t>bash_profile</a:t>
            </a:r>
            <a:r>
              <a:rPr lang="en-US" altLang="en-US" dirty="0">
                <a:ea typeface="ＭＳ Ｐゴシック" panose="020B0600070205080204" pitchFamily="34" charset="-128"/>
              </a:rPr>
              <a:t> – for bash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Environment variables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echo $VAR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setenv</a:t>
            </a:r>
            <a:r>
              <a:rPr lang="en-US" altLang="en-US" dirty="0">
                <a:ea typeface="ＭＳ Ｐゴシック" panose="020B0600070205080204" pitchFamily="34" charset="-128"/>
              </a:rPr>
              <a:t> VAR value (in </a:t>
            </a:r>
            <a:r>
              <a:rPr lang="en-US" altLang="en-US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VAR=value ; export VAR (in </a:t>
            </a:r>
            <a:r>
              <a:rPr lang="en-US" altLang="en-US" dirty="0" err="1">
                <a:ea typeface="ＭＳ Ｐゴシック" panose="020B0600070205080204" pitchFamily="34" charset="-128"/>
              </a:rPr>
              <a:t>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export VAR=value (in bash/</a:t>
            </a:r>
            <a:r>
              <a:rPr lang="en-US" altLang="en-US" dirty="0" err="1">
                <a:ea typeface="ＭＳ Ｐゴシック" panose="020B0600070205080204" pitchFamily="34" charset="-128"/>
              </a:rPr>
              <a:t>ksh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env</a:t>
            </a:r>
            <a:r>
              <a:rPr lang="en-US" altLang="en-US" dirty="0">
                <a:ea typeface="ＭＳ Ｐゴシック" panose="020B0600070205080204" pitchFamily="34" charset="-128"/>
              </a:rPr>
              <a:t> [prints all environment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837F419C-FEF3-FD4E-A757-BA4F48761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41314" name="Rectangle 3">
            <a:extLst>
              <a:ext uri="{FF2B5EF4-FFF2-40B4-BE49-F238E27FC236}">
                <a16:creationId xmlns:a16="http://schemas.microsoft.com/office/drawing/2014/main" id="{0265189D-F62E-604E-8127-6D0FA3721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Common 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DISPLAY	for x-windows, the display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EDITOR	your default text editor for mail,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PAGER	your default pager for man,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PATH		the search path for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PRINTER	the default printer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SHELL	the name of the shell you are 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TERM		the type of terminal you are 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TZ		the local time zone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>
            <a:extLst>
              <a:ext uri="{FF2B5EF4-FFF2-40B4-BE49-F238E27FC236}">
                <a16:creationId xmlns:a16="http://schemas.microsoft.com/office/drawing/2014/main" id="{C491F675-1F1B-C44E-8FB9-C5CFB8DB4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99BC5A0C-AFCB-0544-AB10-6E7B7E2F4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Common 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NETCDF	directory for netCDF libraries,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LD_LIBRARY_PATH	path to search for shared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MATLABPATH – path for matlab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NCARG_ROOT – path for NCAR graphics/ncl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>
            <a:extLst>
              <a:ext uri="{FF2B5EF4-FFF2-40B4-BE49-F238E27FC236}">
                <a16:creationId xmlns:a16="http://schemas.microsoft.com/office/drawing/2014/main" id="{64941508-8614-624D-96F5-037E7986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Compilers/Programming languages</a:t>
            </a:r>
          </a:p>
        </p:txBody>
      </p:sp>
      <p:sp>
        <p:nvSpPr>
          <p:cNvPr id="163842" name="Rectangle 3">
            <a:extLst>
              <a:ext uri="{FF2B5EF4-FFF2-40B4-BE49-F238E27FC236}">
                <a16:creationId xmlns:a16="http://schemas.microsoft.com/office/drawing/2014/main" id="{71325B17-9CC1-9F49-A7D1-7C65E52C2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cc/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gcc</a:t>
            </a:r>
            <a:r>
              <a:rPr lang="en-US" altLang="en-US" sz="2800" dirty="0">
                <a:ea typeface="ＭＳ Ｐゴシック" panose="020B0600070205080204" pitchFamily="34" charset="-128"/>
              </a:rPr>
              <a:t>				- C 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CC/g++			- C++ 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f77/g77/pgf77/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ifort</a:t>
            </a:r>
            <a:r>
              <a:rPr lang="en-US" altLang="en-US" sz="2800" dirty="0">
                <a:ea typeface="ＭＳ Ｐゴシック" panose="020B0600070205080204" pitchFamily="34" charset="-128"/>
              </a:rPr>
              <a:t>	- Fortran 77 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f90/g95/pgf90/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ifort</a:t>
            </a:r>
            <a:r>
              <a:rPr lang="en-US" altLang="en-US" sz="2800" dirty="0">
                <a:ea typeface="ＭＳ Ｐゴシック" panose="020B0600070205080204" pitchFamily="34" charset="-128"/>
              </a:rPr>
              <a:t> 	- Fortran 90/95 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gfortran</a:t>
            </a:r>
            <a:r>
              <a:rPr lang="en-US" altLang="en-US" sz="2800" dirty="0">
                <a:ea typeface="ＭＳ Ｐゴシック" panose="020B0600070205080204" pitchFamily="34" charset="-128"/>
              </a:rPr>
              <a:t>			- GNU Fortran compiler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gcc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file.c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 		</a:t>
            </a:r>
            <a:r>
              <a:rPr lang="en-US" altLang="en-US" sz="2800" dirty="0">
                <a:ea typeface="ＭＳ Ｐゴシック" panose="020B0600070205080204" pitchFamily="34" charset="-128"/>
              </a:rPr>
              <a:t>- produces executable “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a.out</a:t>
            </a:r>
            <a:r>
              <a:rPr lang="en-US" altLang="en-US" sz="2800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gfortran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–o 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exefile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file.f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b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					</a:t>
            </a:r>
            <a:r>
              <a:rPr lang="en-US" altLang="en-US" sz="2800" dirty="0">
                <a:ea typeface="ＭＳ Ｐゴシック" panose="020B0600070205080204" pitchFamily="34" charset="-128"/>
              </a:rPr>
              <a:t>– produces executable “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exefile</a:t>
            </a:r>
            <a:r>
              <a:rPr lang="en-US" altLang="en-US" sz="2800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>
            <a:extLst>
              <a:ext uri="{FF2B5EF4-FFF2-40B4-BE49-F238E27FC236}">
                <a16:creationId xmlns:a16="http://schemas.microsoft.com/office/drawing/2014/main" id="{0A55F642-38AE-5145-AC28-2708033B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Compilers/Programming languages</a:t>
            </a:r>
          </a:p>
        </p:txBody>
      </p:sp>
      <p:sp>
        <p:nvSpPr>
          <p:cNvPr id="165890" name="Rectangle 3">
            <a:extLst>
              <a:ext uri="{FF2B5EF4-FFF2-40B4-BE49-F238E27FC236}">
                <a16:creationId xmlns:a16="http://schemas.microsoft.com/office/drawing/2014/main" id="{7E35AEF3-8328-CF41-A538-2C35350BA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perl</a:t>
            </a:r>
            <a:r>
              <a:rPr lang="en-US" altLang="en-US" sz="2800" dirty="0">
                <a:ea typeface="ＭＳ Ｐゴシック" panose="020B0600070205080204" pitchFamily="34" charset="-128"/>
              </a:rPr>
              <a:t>		Perl interpreter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python		python interpreter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python 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file.py</a:t>
            </a:r>
            <a:b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 notebook (web 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javac</a:t>
            </a:r>
            <a:r>
              <a:rPr lang="en-US" altLang="en-US" sz="2800" dirty="0">
                <a:ea typeface="ＭＳ Ｐゴシック" panose="020B0600070205080204" pitchFamily="34" charset="-128"/>
              </a:rPr>
              <a:t>/java	Java compiler/interpreter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make		maintain, update, regenerate programs and files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make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>
                <a:latin typeface="Courier" pitchFamily="2" charset="0"/>
                <a:ea typeface="ＭＳ Ｐゴシック" panose="020B0600070205080204" pitchFamily="34" charset="-128"/>
              </a:rPr>
              <a:t>make –f </a:t>
            </a:r>
            <a:r>
              <a:rPr lang="en-US" altLang="en-US" sz="2800" dirty="0" err="1">
                <a:latin typeface="Courier" pitchFamily="2" charset="0"/>
                <a:ea typeface="ＭＳ Ｐゴシック" panose="020B0600070205080204" pitchFamily="34" charset="-128"/>
              </a:rPr>
              <a:t>Makefile</a:t>
            </a:r>
            <a:endParaRPr lang="en-US" altLang="en-US" sz="28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4DAE046-7EF9-D14E-A481-64255883A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Much much more…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5C182C7-06CE-A04D-9E9B-133BE7D8C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Processes, </a:t>
            </a:r>
            <a:r>
              <a:rPr lang="en-US" altLang="en-US" dirty="0" err="1">
                <a:ea typeface="ＭＳ Ｐゴシック" panose="020B0600070205080204" pitchFamily="34" charset="-128"/>
              </a:rPr>
              <a:t>ps</a:t>
            </a:r>
            <a:r>
              <a:rPr lang="en-US" altLang="en-US" dirty="0">
                <a:ea typeface="ＭＳ Ｐゴシック" panose="020B0600070205080204" pitchFamily="34" charset="-128"/>
              </a:rPr>
              <a:t>, top, kill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File compression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gzip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gunzip</a:t>
            </a:r>
            <a:r>
              <a:rPr lang="en-US" altLang="en-US" dirty="0">
                <a:ea typeface="ＭＳ Ｐゴシック" panose="020B0600070205080204" pitchFamily="34" charset="-128"/>
              </a:rPr>
              <a:t>, bzip2, etc..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File/tape archive – tar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Get/set time/date – date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Calendar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cal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Shell scripting 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Capture input/output to file – script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Octal/binary/hex/decimal/ascii dump of binary data – od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Image file manipulation/conversion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ImageMagick</a:t>
            </a:r>
            <a:r>
              <a:rPr lang="en-US" altLang="en-US" dirty="0">
                <a:ea typeface="ＭＳ Ｐゴシック" panose="020B0600070205080204" pitchFamily="34" charset="-128"/>
              </a:rPr>
              <a:t> (convert, display, etc..)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Movie file conversion/creation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ffmpeg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62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>
            <a:extLst>
              <a:ext uri="{FF2B5EF4-FFF2-40B4-BE49-F238E27FC236}">
                <a16:creationId xmlns:a16="http://schemas.microsoft.com/office/drawing/2014/main" id="{7B8E29F4-A391-E342-AD69-2C4ED6207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more info…</a:t>
            </a:r>
          </a:p>
        </p:txBody>
      </p:sp>
      <p:sp>
        <p:nvSpPr>
          <p:cNvPr id="180226" name="Rectangle 3">
            <a:extLst>
              <a:ext uri="{FF2B5EF4-FFF2-40B4-BE49-F238E27FC236}">
                <a16:creationId xmlns:a16="http://schemas.microsoft.com/office/drawing/2014/main" id="{957AE664-BC95-D54D-A237-5B47E0A0D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Much of the information contained here came from a document called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Unix is a four-letter word… and vi is a two-letter abbreviation,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and from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UNIXhelp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for Users, </a:t>
            </a:r>
            <a:r>
              <a:rPr lang="en-US" altLang="en-US" sz="2800" dirty="0">
                <a:ea typeface="ＭＳ Ｐゴシック" panose="020B0600070205080204" pitchFamily="34" charset="-128"/>
              </a:rPr>
              <a:t>both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available with other references at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  <a:hlinkClick r:id="rId3"/>
              </a:rPr>
              <a:t>https://www.aos.wisc.edu/~poker/unixhelp.html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Unix intro from Oct 2018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sz="2800" dirty="0">
                <a:hlinkClick r:id="rId4"/>
              </a:rPr>
              <a:t>https://youtu.be/gmiIT944Gec?t=572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Slides at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https://www.aos.wisc.edu/~poker/Unix_Intro_Pete_Pokrandt.pdf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 eaLnBrk="1" hangingPunct="1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267F6B-C797-E14E-96A4-FF012DA9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Unix/Linux – what is it and how is it a tool?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D597289-62CA-9545-A75B-CB161A6E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1991 – Linus Torvalds wrote the original Linux kernel – a re-implementation of Unix all from scratch. Free and Open Source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Together with GNU (Gnu’s Not Unix) replacements for Unix commands, an entire free OS could be put together.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Today – very little true Unix anymore – mostly Linux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Linux distributions for various implementations.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RPM based (RedHat, CentOS, Scientific, Fedora)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Debian based (Ubuntu, </a:t>
            </a:r>
            <a:r>
              <a:rPr lang="en-US" altLang="en-US" sz="25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500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Most downloadable and installable for free. Runs on Intel/AMD hardware, many others</a:t>
            </a:r>
          </a:p>
          <a:p>
            <a:pPr marL="342900" lvl="1" indent="0"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97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4DAE046-7EF9-D14E-A481-64255883A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EXTRA SLIDES BELOW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5C182C7-06CE-A04D-9E9B-133BE7D8C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530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>
            <a:extLst>
              <a:ext uri="{FF2B5EF4-FFF2-40B4-BE49-F238E27FC236}">
                <a16:creationId xmlns:a16="http://schemas.microsoft.com/office/drawing/2014/main" id="{B15E4712-51E0-AD47-BD55-361D09B14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2274" name="Rectangle 3">
            <a:extLst>
              <a:ext uri="{FF2B5EF4-FFF2-40B4-BE49-F238E27FC236}">
                <a16:creationId xmlns:a16="http://schemas.microsoft.com/office/drawing/2014/main" id="{92EC482F-7571-034C-85DD-D4AB68259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modes of keyboard input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Command mode – all keys used to move the cursor, yank/put lines, etc.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Input mode – all keys are used to input the characters that you would expect.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>
            <a:extLst>
              <a:ext uri="{FF2B5EF4-FFF2-40B4-BE49-F238E27FC236}">
                <a16:creationId xmlns:a16="http://schemas.microsoft.com/office/drawing/2014/main" id="{8EB41AA5-644C-D84C-86B1-1CB46F41E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22" name="Rectangle 3">
            <a:extLst>
              <a:ext uri="{FF2B5EF4-FFF2-40B4-BE49-F238E27FC236}">
                <a16:creationId xmlns:a16="http://schemas.microsoft.com/office/drawing/2014/main" id="{CBC0BFE2-A9F6-2347-9A56-FA761DDA0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Starting vi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vi filename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filename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did not already exist, you will see a blank screen with a bunch of tildes (~) down the left side. This lets you know that the file is empty (where the bottom is)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Vi starts in command mode; certain characters place it in insert mode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>
            <a:extLst>
              <a:ext uri="{FF2B5EF4-FFF2-40B4-BE49-F238E27FC236}">
                <a16:creationId xmlns:a16="http://schemas.microsoft.com/office/drawing/2014/main" id="{6DAFC3E4-26E1-2340-8215-F09377BC1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6370" name="Rectangle 3">
            <a:extLst>
              <a:ext uri="{FF2B5EF4-FFF2-40B4-BE49-F238E27FC236}">
                <a16:creationId xmlns:a16="http://schemas.microsoft.com/office/drawing/2014/main" id="{268327D4-F4B2-BF42-9848-0CB931F89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When in insert mode, vi does what you would expect: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Characters you type are inserted into the file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Backspace/delete erase characters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&lt;esc&gt; will get you back into command mode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Typing &lt;esc&gt; a few times will always get you back to command mode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>
            <a:extLst>
              <a:ext uri="{FF2B5EF4-FFF2-40B4-BE49-F238E27FC236}">
                <a16:creationId xmlns:a16="http://schemas.microsoft.com/office/drawing/2014/main" id="{43E828FC-7A62-984F-911A-A3665FF16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8418" name="Rectangle 3">
            <a:extLst>
              <a:ext uri="{FF2B5EF4-FFF2-40B4-BE49-F238E27FC236}">
                <a16:creationId xmlns:a16="http://schemas.microsoft.com/office/drawing/2014/main" id="{DFD89402-8FAA-F548-B249-03AE8CA6B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mode is where you do everything that isn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done in insert mode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command mode, all the keys that would normally insert characters into the file now have completely different functions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>
            <a:extLst>
              <a:ext uri="{FF2B5EF4-FFF2-40B4-BE49-F238E27FC236}">
                <a16:creationId xmlns:a16="http://schemas.microsoft.com/office/drawing/2014/main" id="{7C0BF6E5-87EA-0842-9626-5C4ED3D2D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0466" name="Rectangle 3">
            <a:extLst>
              <a:ext uri="{FF2B5EF4-FFF2-40B4-BE49-F238E27FC236}">
                <a16:creationId xmlns:a16="http://schemas.microsoft.com/office/drawing/2014/main" id="{2BFCF9C2-60D8-3B4A-B018-712AFC24F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common keystrokes: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Moving the cursor around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h 	– move cursor one character to the LEFT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j 	– move cursor one line DOWN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k 	– move cursor one line UP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l 	– move cursor one character to the RIGHT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>
            <a:extLst>
              <a:ext uri="{FF2B5EF4-FFF2-40B4-BE49-F238E27FC236}">
                <a16:creationId xmlns:a16="http://schemas.microsoft.com/office/drawing/2014/main" id="{4A46FF5E-8A40-F241-8D81-33FB06FBA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2514" name="Rectangle 3">
            <a:extLst>
              <a:ext uri="{FF2B5EF4-FFF2-40B4-BE49-F238E27FC236}">
                <a16:creationId xmlns:a16="http://schemas.microsoft.com/office/drawing/2014/main" id="{DB49212E-3C4A-2644-871A-FB464346E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common keystrokes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Moving the cursor around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0 	– move cursor to BEGINNING of LINE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$	– move cursor to the END of the LINE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G 	– move the cursor to the END of the FILE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1G 	– move cursor to the TOP of FILE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>
            <a:extLst>
              <a:ext uri="{FF2B5EF4-FFF2-40B4-BE49-F238E27FC236}">
                <a16:creationId xmlns:a16="http://schemas.microsoft.com/office/drawing/2014/main" id="{1AAD0CB1-4994-A742-8F9B-29AF7258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62" name="Rectangle 3">
            <a:extLst>
              <a:ext uri="{FF2B5EF4-FFF2-40B4-BE49-F238E27FC236}">
                <a16:creationId xmlns:a16="http://schemas.microsoft.com/office/drawing/2014/main" id="{3C233580-8B3C-3649-8546-E87FE4F04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common keystrokes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Moving the cursor around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&lt;ctrl&gt;-f – move forward (down) one full screen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&lt;ctrl&gt;-b – move back (up) one full screen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&lt;ctrl&gt;-d – move down (forward) one half screen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&lt;ctrl&gt;-u – move up (back) one half screen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>
            <a:extLst>
              <a:ext uri="{FF2B5EF4-FFF2-40B4-BE49-F238E27FC236}">
                <a16:creationId xmlns:a16="http://schemas.microsoft.com/office/drawing/2014/main" id="{F3742DE1-12EE-554D-BCDE-0E33A98EB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6610" name="Rectangle 3">
            <a:extLst>
              <a:ext uri="{FF2B5EF4-FFF2-40B4-BE49-F238E27FC236}">
                <a16:creationId xmlns:a16="http://schemas.microsoft.com/office/drawing/2014/main" id="{C55AE996-9C38-7640-A5FA-57E4DFE1D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you try to move somewhere that vi doesn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want you to move (press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h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to go left when your cursor is already at the left-most column) vi will beep or flash your terminal.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>
            <a:extLst>
              <a:ext uri="{FF2B5EF4-FFF2-40B4-BE49-F238E27FC236}">
                <a16:creationId xmlns:a16="http://schemas.microsoft.com/office/drawing/2014/main" id="{D8ACB8F7-963D-6148-8683-D595A09FD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8658" name="Rectangle 3">
            <a:extLst>
              <a:ext uri="{FF2B5EF4-FFF2-40B4-BE49-F238E27FC236}">
                <a16:creationId xmlns:a16="http://schemas.microsoft.com/office/drawing/2014/main" id="{B1D0A5BA-5A16-4C4D-8320-B58839C98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Inserting text (entering insert mode)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endParaRPr lang="en-US" altLang="en-US" sz="28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 – insert text starting before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 – insert text starting before first character on line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– append text after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– append text after end of line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 – open a new line beneath the current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 – open a new line above the current 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267F6B-C797-E14E-96A4-FF012DA9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Unix/Linux – what is it and how is it a tool?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D597289-62CA-9545-A75B-CB161A6E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All of the supercomputers on the TOP500 list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run some form of Linux (www.top500.org)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Various Linux VMs and containers available on cloud providers 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Mac OSX Darwin is based on BSD Unix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Wide variety of Earth Science analysis, modeling, etc. software runs on Linux</a:t>
            </a:r>
          </a:p>
        </p:txBody>
      </p:sp>
    </p:spTree>
    <p:extLst>
      <p:ext uri="{BB962C8B-B14F-4D97-AF65-F5344CB8AC3E}">
        <p14:creationId xmlns:p14="http://schemas.microsoft.com/office/powerpoint/2010/main" val="3005667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2">
            <a:extLst>
              <a:ext uri="{FF2B5EF4-FFF2-40B4-BE49-F238E27FC236}">
                <a16:creationId xmlns:a16="http://schemas.microsoft.com/office/drawing/2014/main" id="{B929286C-FE96-B342-A1D5-D3D51E06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0706" name="Rectangle 3">
            <a:extLst>
              <a:ext uri="{FF2B5EF4-FFF2-40B4-BE49-F238E27FC236}">
                <a16:creationId xmlns:a16="http://schemas.microsoft.com/office/drawing/2014/main" id="{33A4DCDA-7FA1-EF42-8C19-01D578FBD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Deleting text: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x 	– delete the character that the cursor is on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dd 	– delete the line that the cursor is 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2">
            <a:extLst>
              <a:ext uri="{FF2B5EF4-FFF2-40B4-BE49-F238E27FC236}">
                <a16:creationId xmlns:a16="http://schemas.microsoft.com/office/drawing/2014/main" id="{5206986D-97B7-B140-88E7-1FBC4841F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2754" name="Rectangle 3">
            <a:extLst>
              <a:ext uri="{FF2B5EF4-FFF2-40B4-BE49-F238E27FC236}">
                <a16:creationId xmlns:a16="http://schemas.microsoft.com/office/drawing/2014/main" id="{E2D970A3-E460-CA4D-86EF-6997843E8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Saving and quitting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:w 	– write to disk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:wq 	– write to disk and exit (writes regardless 		of whether the file has changed or not)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ZZ 	– write to disk and exit (does not write if 		file has not changed)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:q! 	– exit without writing to disk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>
            <a:extLst>
              <a:ext uri="{FF2B5EF4-FFF2-40B4-BE49-F238E27FC236}">
                <a16:creationId xmlns:a16="http://schemas.microsoft.com/office/drawing/2014/main" id="{E1CED7E5-1F5F-314B-A1B4-69599A223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02" name="Rectangle 3">
            <a:extLst>
              <a:ext uri="{FF2B5EF4-FFF2-40B4-BE49-F238E27FC236}">
                <a16:creationId xmlns:a16="http://schemas.microsoft.com/office/drawing/2014/main" id="{C0F3241E-80EA-F649-B108-2BF66FA62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Copy, Delete, Move text: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dd 	– delete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lines starting with the line the 		cursor is on. Those lines are placed in a 		storage area (buffer) that can be retrieved 	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later on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yy 	– yank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lines starting with the line the 		cursor is on. The lines are copied into a 		buffer; but also left intact.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>
            <a:extLst>
              <a:ext uri="{FF2B5EF4-FFF2-40B4-BE49-F238E27FC236}">
                <a16:creationId xmlns:a16="http://schemas.microsoft.com/office/drawing/2014/main" id="{11B3330F-BC9B-7640-9774-FA9199C53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6850" name="Rectangle 3">
            <a:extLst>
              <a:ext uri="{FF2B5EF4-FFF2-40B4-BE49-F238E27FC236}">
                <a16:creationId xmlns:a16="http://schemas.microsoft.com/office/drawing/2014/main" id="{1169DB4E-A752-4F40-AC7E-6F3F9BB88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Copy, Delete, Move text: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 	– put the text from the buffer into the file 		starting with the line below the cursor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 	– put the text from the buffer into the file 		starting with the line above the cursor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>
            <a:extLst>
              <a:ext uri="{FF2B5EF4-FFF2-40B4-BE49-F238E27FC236}">
                <a16:creationId xmlns:a16="http://schemas.microsoft.com/office/drawing/2014/main" id="{A786102E-4840-774E-A821-602A66FC5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8898" name="Rectangle 3">
            <a:extLst>
              <a:ext uri="{FF2B5EF4-FFF2-40B4-BE49-F238E27FC236}">
                <a16:creationId xmlns:a16="http://schemas.microsoft.com/office/drawing/2014/main" id="{87A3505A-B0F4-0745-8500-81EE4DEC5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Marking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You can mark 26 locations in the file with an invisible marker (a-z)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ma 	– marks the line as location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a 	– moves to the location marked as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d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a 	– delete text from the line where the cursor 		is now, to the line marked with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y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a 	– yank the text from the line where the 		cursor is now to the line marked with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a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>
            <a:extLst>
              <a:ext uri="{FF2B5EF4-FFF2-40B4-BE49-F238E27FC236}">
                <a16:creationId xmlns:a16="http://schemas.microsoft.com/office/drawing/2014/main" id="{19BEBC5A-CA7B-784F-9257-3899659F0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0946" name="Rectangle 3">
            <a:extLst>
              <a:ext uri="{FF2B5EF4-FFF2-40B4-BE49-F238E27FC236}">
                <a16:creationId xmlns:a16="http://schemas.microsoft.com/office/drawing/2014/main" id="{16D2A4B5-E6AD-0840-83A3-4B4B5D540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 and Replace: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/text 	– search forward for next occurance of 		'text'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?text 	– search backwards for next 'text'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n 	– repeat the previous search, same 			direction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N 	– repeat previous search, opposite direction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2">
            <a:extLst>
              <a:ext uri="{FF2B5EF4-FFF2-40B4-BE49-F238E27FC236}">
                <a16:creationId xmlns:a16="http://schemas.microsoft.com/office/drawing/2014/main" id="{3F667994-687F-4D47-BBB8-1E0A16E59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2994" name="Rectangle 3">
            <a:extLst>
              <a:ext uri="{FF2B5EF4-FFF2-40B4-BE49-F238E27FC236}">
                <a16:creationId xmlns:a16="http://schemas.microsoft.com/office/drawing/2014/main" id="{68ACE86B-0AAA-3846-B0C0-9D6C7524E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 and Replace: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:s/search_string/replace_string/g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replaces every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search_string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on the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		current line with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replace_string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:s/search_string/replace_string/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replaces only the first occurance on the line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:32,56s/search/replace/g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replaces every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search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occurring between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		lines 32 and 56 inclusive with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replace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>
            <a:extLst>
              <a:ext uri="{FF2B5EF4-FFF2-40B4-BE49-F238E27FC236}">
                <a16:creationId xmlns:a16="http://schemas.microsoft.com/office/drawing/2014/main" id="{6957D5B2-D167-2A45-8116-10F9543C2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42" name="Rectangle 3">
            <a:extLst>
              <a:ext uri="{FF2B5EF4-FFF2-40B4-BE49-F238E27FC236}">
                <a16:creationId xmlns:a16="http://schemas.microsoft.com/office/drawing/2014/main" id="{C4D8CC5F-00D1-354C-A097-1939359EB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 and Replace: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:.,$s/search/replace/g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replace every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search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between the current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		line (.) and the last line in the file ($) with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		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replace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:1,$s/search/replace/g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:%s/search/replace/g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both these replace every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search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in the </a:t>
            </a:r>
            <a:br>
              <a:rPr lang="en-US" altLang="ja-JP" sz="2400">
                <a:ea typeface="ＭＳ Ｐゴシック" panose="020B0600070205080204" pitchFamily="34" charset="-128"/>
              </a:rPr>
            </a:br>
            <a:r>
              <a:rPr lang="en-US" altLang="ja-JP" sz="2400">
                <a:ea typeface="ＭＳ Ｐゴシック" panose="020B0600070205080204" pitchFamily="34" charset="-128"/>
              </a:rPr>
              <a:t>		entire file with 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replace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>
            <a:extLst>
              <a:ext uri="{FF2B5EF4-FFF2-40B4-BE49-F238E27FC236}">
                <a16:creationId xmlns:a16="http://schemas.microsoft.com/office/drawing/2014/main" id="{64EB8806-51D6-BF4B-A344-5F05EF4AD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vi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text editor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7090" name="Rectangle 3">
            <a:extLst>
              <a:ext uri="{FF2B5EF4-FFF2-40B4-BE49-F238E27FC236}">
                <a16:creationId xmlns:a16="http://schemas.microsoft.com/office/drawing/2014/main" id="{945DC661-C050-3A49-BC40-FDE30EE8A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Undo 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u 	– undo the last command that you told vi to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perform (usually limited to one command,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		vim under linux lets you undo many)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U 	– undo all of the changes made to the 			current line since you moved there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Repeating commands: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. 	– repeat the last command given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6A5F5D8A-0F63-A64B-B05D-E170A01BF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D70F8BB9-83B2-594B-9AEB-6956EAAA6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Compressing files to save disk space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gzip –v filename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gunzip –v filename.gz</a:t>
            </a:r>
          </a:p>
          <a:p>
            <a:pPr lvl="1"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compress –v filename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uncompress –v filename.Z</a:t>
            </a:r>
          </a:p>
          <a:p>
            <a:pPr lvl="1"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pack filename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unpack filename.z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bzip2 (.bz)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7F8AA8F-4403-214D-8AAC-056D9D8FC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Basics of a Linux Login Session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52A1312-53ED-004E-8938-E283DD62A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8458200" cy="4302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Logging in to a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unix</a:t>
            </a:r>
            <a:r>
              <a:rPr lang="en-US" altLang="en-US" sz="2800" dirty="0">
                <a:ea typeface="ＭＳ Ｐゴシック" panose="020B0600070205080204" pitchFamily="34" charset="-128"/>
              </a:rPr>
              <a:t> session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login: username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password: [your password]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OR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passphrase: [your passphrase]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Starts a ”shell” with you placed in your home directory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Can log in more than once, in several windows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finished – logoff, exit, ^d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BEF71F8A-CF1D-2B4B-B1B8-327FAB373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7D01D704-390D-C24B-B764-7B21C45B6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Transferring files from one machine to another – anonymous ftp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ftp (only for anonymous ftp now..)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ftp machine.aos.wisc.edu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user anonymous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(use email addr as password)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cd whateverdir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bin (or ascii)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 remotefile localfile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bye  (or quit)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6DCC7204-CF1E-E244-88AE-44A9144E0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A052AF81-A7B6-B045-9D5E-4AEEF8175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Transferring files from one machine to another</a:t>
            </a: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sftp – secure ftp (really sits on top of scp)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br>
              <a:rPr lang="en-US" altLang="en-US" sz="3200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sftp 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  <a:hlinkClick r:id="rId3"/>
              </a:rPr>
              <a:t>username@remote.machine.name</a:t>
            </a:r>
            <a:endParaRPr lang="en-US" altLang="en-US" sz="32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3200">
                <a:ea typeface="ＭＳ Ｐゴシック" panose="020B0600070205080204" pitchFamily="34" charset="-128"/>
              </a:rPr>
              <a:t>Windows sftp clients: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ssh secure shell file transfer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winscp (winscp.net)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Software.wisc.edu / Campus Software Library - SecureFX (for windows)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44DAE046-7EF9-D14E-A481-64255883A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5C182C7-06CE-A04D-9E9B-133BE7D8C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Processes – unique process ID number for every process that is running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Commands to identify processes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ps –flu poker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ps –efl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ps –aux (bsd type systems)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95CE81F-AF34-724E-A54C-91E7576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09369A6A-5C95-D145-ADFE-B5549AAE1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ps –flu poker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# ps -flu poker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 F S      UID   PID  PPID  C PRI NI     ADDR     SZ    WCHAN    STIME TTY      TIME CMD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8 S    poker  1047     1  0  99 20 70cb0ec0    155 70cb0f2c   Jan 16 ?        0:00 /bin/sh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8 S    poker  1049  1048  0  40 20 70ccd5f0    269 7015587a   Jan 16 ?        0:00 /var/tmp/lm_TMW12.ld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8 S    poker  1048  1047  0  41 20 70ccceb8    133 70641c1c   Jan 16 ?        0:00 sh -c while read line;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36121683-C6AB-9C4C-ACE7-ACEA45392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24FB9CB2-AA56-F64B-B545-34B14E205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Jobs – per shell shortcut of programs running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 27% jobs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[1] + Running        firefox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BBABD22-1882-6842-9688-3284B6A20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27DE1FB3-0A8D-4144-9B1F-6669203A5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Killing processes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kill </a:t>
            </a:r>
            <a:r>
              <a:rPr lang="en-US" altLang="en-US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pid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kill –STOP </a:t>
            </a:r>
            <a:r>
              <a:rPr lang="en-US" altLang="en-US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pid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kill -9 </a:t>
            </a:r>
            <a:r>
              <a:rPr lang="en-US" altLang="en-US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pid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Job Control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^Z – stop a running job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jobs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fg %1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bg %1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32033BE-0872-C940-AF1B-D22F3B734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76B6447A-C1DA-B148-86D2-C9018A954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Typical command locations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/bin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/usr/bin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/usr/local/bin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/home1/class/fall06/poker/bin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/research/linux_bin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097EB957-383E-9D45-A32B-E34A828DA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4999AEC2-D3A6-3141-87CF-7C40CDD3D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PATH environment variable – where linux looks for progs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 1% echo $PATH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/research/linux_grads/grads-1.9b4/bin: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/research/linux_bin:/research/linux_idv: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/research/linux_mcidas/bin: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/research/ncl/bin: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/usr/local/weather/bin:/usr/local/bin: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/bin:/usr/bin:/usr/bin/X11:.: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/research/linux_gempak/GEMPAK7/os/linux/bin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agnes 2% rehash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agnes 3% ./prog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8DBA402F-829F-574B-BB68-ED05DDEC6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26D65E1-3F58-A340-83DF-7F781C6B0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Locating Programs – whereis, which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 2% whereis pwd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pwd: /bin/pwd /usr/bin/pwd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 3% which pwd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	/usr/pwd</a:t>
            </a:r>
          </a:p>
          <a:p>
            <a:pPr lvl="1" eaLnBrk="1" hangingPunct="1"/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CAA6E9BC-F350-7C4F-9793-F7FAA6F91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3E4E64A9-430A-0449-A4B3-D141E675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History (in C or TC shell)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history – list previous commands (numbered)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!! – repeat previous command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!str – repeat previous command beginning with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str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!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– repeat command number </a:t>
            </a:r>
            <a:r>
              <a:rPr lang="en-US" altLang="en-US" i="1">
                <a:ea typeface="ＭＳ Ｐゴシック" panose="020B0600070205080204" pitchFamily="34" charset="-128"/>
              </a:rPr>
              <a:t>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^</a:t>
            </a:r>
            <a:r>
              <a:rPr lang="en-US" altLang="en-US" i="1">
                <a:ea typeface="ＭＳ Ｐゴシック" panose="020B0600070205080204" pitchFamily="34" charset="-128"/>
              </a:rPr>
              <a:t>old</a:t>
            </a:r>
            <a:r>
              <a:rPr lang="en-US" altLang="en-US">
                <a:ea typeface="ＭＳ Ｐゴシック" panose="020B0600070205080204" pitchFamily="34" charset="-128"/>
              </a:rPr>
              <a:t>^</a:t>
            </a:r>
            <a:r>
              <a:rPr lang="en-US" altLang="en-US" i="1">
                <a:ea typeface="ＭＳ Ｐゴシック" panose="020B0600070205080204" pitchFamily="34" charset="-128"/>
              </a:rPr>
              <a:t>new</a:t>
            </a:r>
            <a:r>
              <a:rPr lang="en-US" altLang="en-US">
                <a:ea typeface="ＭＳ Ｐゴシック" panose="020B0600070205080204" pitchFamily="34" charset="-128"/>
              </a:rPr>
              <a:t> – repeat previous command, replacing first occurrence of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 i="1">
                <a:ea typeface="ＭＳ Ｐゴシック" panose="020B0600070205080204" pitchFamily="34" charset="-128"/>
              </a:rPr>
              <a:t>old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with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 i="1">
                <a:ea typeface="ＭＳ Ｐゴシック" panose="020B0600070205080204" pitchFamily="34" charset="-128"/>
              </a:rPr>
              <a:t>new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CAB7C6B-7DE4-0048-B6B9-00D6B502D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Basics of a Linux Login Session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C610E93-3DB5-9D44-8641-387EDD5AB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Shell – the command line interface, where you enter commands,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 common shells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Bourne Shell 		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C Shell			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TC Shell			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tcsh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Korn Shell			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Bourne Again Shell 	(bash) [OSX terminal]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Z shell 			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zsh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151CA321-130A-8D42-90FE-C867E56D2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CFEB490F-3EA3-CE43-84F6-21CF51D4C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Command History (in C or TC shell)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tcsh/bash – arrow keys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up/down to cycle back/forward through command history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left/right to edit the command line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&lt;ctrl&gt;-a – beginning of line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&lt;ctrl&gt;-e – end of line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need to move to end of line before running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3BAE80FA-A638-034A-B372-6A9EAA135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F78299F-6812-124E-88A9-E392E55CB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 Continuation character - \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/bin/rm –r \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file1 \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file2 \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file3 \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file4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059D18B3-AD1C-5D43-86A1-2F57FC943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Unix Commands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3EABBFE7-933C-7342-A6FD-56BFDD032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Shell Scripts – group of commands entered one by one in a file, executed as if you had typed them at the prompt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#!/bin/csh</a:t>
            </a:r>
            <a:b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echo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Good Morning, Pete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b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echo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Today is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`date`</a:t>
            </a:r>
            <a:b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echo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Remember everything you need to do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b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exit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Used extensively for creating GEMPAK plots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C9E5F0E3-9642-304C-BBBF-574385B4D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183FDB3-1483-8743-AECD-672F2D06A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Editing files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What is a text editor compared to a word processor?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vi, nedit, gedit, nano, pico, emacs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vi file1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nedit file1 &amp;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D43C3F2-EB62-6549-9CFF-E9AB475FF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17424345-715F-6D45-9284-3C9E054BD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vi(m)	- cryptic text editor included with all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nedit	- graphical editor simliar to notepad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gedit   - another graphical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pico/nano - nicer character based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emacs	- powerful, customizable text editor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touch </a:t>
            </a:r>
            <a:r>
              <a:rPr lang="en-US" altLang="en-US" sz="2800">
                <a:ea typeface="ＭＳ Ｐゴシック" panose="020B0600070205080204" pitchFamily="34" charset="-128"/>
              </a:rPr>
              <a:t>– update the modification time of a file, or create an empty file if it doesn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t already exist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>
            <a:extLst>
              <a:ext uri="{FF2B5EF4-FFF2-40B4-BE49-F238E27FC236}">
                <a16:creationId xmlns:a16="http://schemas.microsoft.com/office/drawing/2014/main" id="{FC5F952F-0DCC-7E40-BA9B-DDE4F41F0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45410" name="Rectangle 3">
            <a:extLst>
              <a:ext uri="{FF2B5EF4-FFF2-40B4-BE49-F238E27FC236}">
                <a16:creationId xmlns:a16="http://schemas.microsoft.com/office/drawing/2014/main" id="{87ADF566-F335-C74B-AAD7-312276BB2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Shell variables (</a:t>
            </a:r>
            <a:r>
              <a:rPr lang="en-US" altLang="en-US" dirty="0" err="1">
                <a:ea typeface="ＭＳ Ｐゴシック" panose="020B0600070205080204" pitchFamily="34" charset="-128"/>
              </a:rPr>
              <a:t>tcsh</a:t>
            </a:r>
            <a:r>
              <a:rPr lang="en-US" altLang="en-US" dirty="0">
                <a:ea typeface="ＭＳ Ｐゴシック" panose="020B0600070205080204" pitchFamily="34" charset="-128"/>
              </a:rPr>
              <a:t>)– usually lowercase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echo $</a:t>
            </a:r>
            <a:r>
              <a:rPr lang="en-US" altLang="en-US" dirty="0" err="1">
                <a:ea typeface="ＭＳ Ｐゴシック" panose="020B0600070205080204" pitchFamily="34" charset="-128"/>
              </a:rPr>
              <a:t>var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set </a:t>
            </a:r>
            <a:r>
              <a:rPr lang="en-US" altLang="en-US" dirty="0" err="1"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ea typeface="ＭＳ Ｐゴシック" panose="020B0600070205080204" pitchFamily="34" charset="-128"/>
              </a:rPr>
              <a:t> = value (string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@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5 (set numeric variable in </a:t>
            </a:r>
            <a:r>
              <a:rPr lang="en-US" altLang="en-US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set </a:t>
            </a:r>
            <a:r>
              <a:rPr lang="en-US" altLang="en-US" dirty="0" err="1">
                <a:ea typeface="ＭＳ Ｐゴシック" panose="020B0600070205080204" pitchFamily="34" charset="-128"/>
              </a:rPr>
              <a:t>var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myvar</a:t>
            </a:r>
            <a:r>
              <a:rPr lang="en-US" altLang="en-US" dirty="0">
                <a:ea typeface="ＭＳ Ｐゴシック" panose="020B0600070205080204" pitchFamily="34" charset="-128"/>
              </a:rPr>
              <a:t> (in bash)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set [prints all environment variables]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Usually used to set shell specific preferences or behavior – or in scripting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>
            <a:extLst>
              <a:ext uri="{FF2B5EF4-FFF2-40B4-BE49-F238E27FC236}">
                <a16:creationId xmlns:a16="http://schemas.microsoft.com/office/drawing/2014/main" id="{0DD8C19D-7A7E-A449-AA13-EC71805DC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49506" name="Rectangle 3">
            <a:extLst>
              <a:ext uri="{FF2B5EF4-FFF2-40B4-BE49-F238E27FC236}">
                <a16:creationId xmlns:a16="http://schemas.microsoft.com/office/drawing/2014/main" id="{1836F926-E2C1-5647-BC2F-DAF422F8C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Startup files - .tcshrc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# .cshrc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 ($TMP_OS)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case irix: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# execute SGI stuff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Breaksw # end of SGI stuff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case sunos: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# execute Solaris (Sun) stuff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Breaksw # end of Solaris stuff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case linux: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# execute linux stuff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breaksw # end of linux stuff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>
            <a:extLst>
              <a:ext uri="{FF2B5EF4-FFF2-40B4-BE49-F238E27FC236}">
                <a16:creationId xmlns:a16="http://schemas.microsoft.com/office/drawing/2014/main" id="{9F6E3F91-FE1F-7346-A370-D237D1E58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51554" name="Rectangle 3">
            <a:extLst>
              <a:ext uri="{FF2B5EF4-FFF2-40B4-BE49-F238E27FC236}">
                <a16:creationId xmlns:a16="http://schemas.microsoft.com/office/drawing/2014/main" id="{D4DF32FB-B4A5-5C42-8DEA-90F853037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Startup files - .tcshrc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umask 22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limit coredumpsize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set path=(/research/linux_grads/grads-1.9b4/bin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/research/linux_bin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/research/linux_idv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/usr/X11R6/bin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. 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setenv NCARG_ROOT /research/ncl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setenv GADDIR /research/solaris_grads/grads-1.9b4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>
            <a:extLst>
              <a:ext uri="{FF2B5EF4-FFF2-40B4-BE49-F238E27FC236}">
                <a16:creationId xmlns:a16="http://schemas.microsoft.com/office/drawing/2014/main" id="{323F3824-0FC8-2B43-8834-6B8A50562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Your Environment</a:t>
            </a:r>
          </a:p>
        </p:txBody>
      </p:sp>
      <p:sp>
        <p:nvSpPr>
          <p:cNvPr id="153602" name="Rectangle 3">
            <a:extLst>
              <a:ext uri="{FF2B5EF4-FFF2-40B4-BE49-F238E27FC236}">
                <a16:creationId xmlns:a16="http://schemas.microsoft.com/office/drawing/2014/main" id="{0B191423-6205-4A4A-A7E0-3C8799E3A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Startup files - .tcshrc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# For Gempak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source /research/linux_gempak/NAWIPS/Gemenviron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if ($?prompt )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set history=32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endif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ls 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ls –C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endParaRPr lang="en-US" altLang="ja-JP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ll 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ls –ltrF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endParaRPr lang="en-US" altLang="ja-JP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alias h history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set prompt=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`uname –n` \!% </a:t>
            </a:r>
            <a:r>
              <a:rPr lang="ja-JP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endParaRPr lang="en-US" altLang="ja-JP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breaksw # end linux stuff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>
            <a:extLst>
              <a:ext uri="{FF2B5EF4-FFF2-40B4-BE49-F238E27FC236}">
                <a16:creationId xmlns:a16="http://schemas.microsoft.com/office/drawing/2014/main" id="{CCE48ADE-1112-1B46-99E3-E951E6FEA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commands</a:t>
            </a:r>
          </a:p>
        </p:txBody>
      </p:sp>
      <p:sp>
        <p:nvSpPr>
          <p:cNvPr id="155650" name="Rectangle 3">
            <a:extLst>
              <a:ext uri="{FF2B5EF4-FFF2-40B4-BE49-F238E27FC236}">
                <a16:creationId xmlns:a16="http://schemas.microsoft.com/office/drawing/2014/main" id="{4C84E6BB-6AB8-E34A-9788-FCB8AC367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clear 	- clear your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df		- display disk size, usage, amount free (512 		 byte blocks – use –k option to get kb, -h)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du		- display disk usage in 512 byte blocks (use 		–k option to get kb, -h to get Gb/Mb/Kb)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du –sk * | sort –nr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		display disk usage in kb for each file,                                                 	          directory, sorted by size, largest first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DF9B3C8-3DAA-ED4D-9186-DED1409B6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Basics of a Linux Login Session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DE28759F-14E0-0247-B929-66BAF2AB2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Features provided by the shell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Create an environment that meets your needs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Write shell scripts (batch files)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Define command aliases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Manipulate command history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Automatically complete the command line (tab)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Edit the command line (arrow keys in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tcsh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 Prompt: where you enter your commands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[poker] %1</a:t>
            </a:r>
            <a:r>
              <a:rPr lang="en-US" altLang="en-US" sz="2800" dirty="0">
                <a:ea typeface="ＭＳ Ｐゴシック" panose="020B0600070205080204" pitchFamily="34" charset="-128"/>
              </a:rPr>
              <a:t> 	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csh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tcsh</a:t>
            </a:r>
            <a:r>
              <a:rPr lang="en-US" altLang="en-US" sz="2800" dirty="0"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$</a:t>
            </a:r>
            <a:r>
              <a:rPr lang="en-US" altLang="en-US" sz="2800" dirty="0">
                <a:ea typeface="ＭＳ Ｐゴシック" panose="020B0600070205080204" pitchFamily="34" charset="-128"/>
              </a:rPr>
              <a:t>			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sh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ksh</a:t>
            </a:r>
            <a:r>
              <a:rPr lang="en-US" altLang="en-US" sz="2800" dirty="0">
                <a:ea typeface="ＭＳ Ｐゴシック" panose="020B0600070205080204" pitchFamily="34" charset="-128"/>
              </a:rPr>
              <a:t>, bash)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>
            <a:extLst>
              <a:ext uri="{FF2B5EF4-FFF2-40B4-BE49-F238E27FC236}">
                <a16:creationId xmlns:a16="http://schemas.microsoft.com/office/drawing/2014/main" id="{63FC55E0-B8BD-7B4A-B03F-E69BDF292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Commands</a:t>
            </a:r>
          </a:p>
        </p:txBody>
      </p:sp>
      <p:sp>
        <p:nvSpPr>
          <p:cNvPr id="157698" name="Rectangle 3">
            <a:extLst>
              <a:ext uri="{FF2B5EF4-FFF2-40B4-BE49-F238E27FC236}">
                <a16:creationId xmlns:a16="http://schemas.microsoft.com/office/drawing/2014/main" id="{751559B8-F97A-784A-88A3-AF7A36C6E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script	- get a log of all commands entered and 				their output (typescript)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source	- execute the contents of a file as if they 				were typed in at the prompt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tar	- write one or more files/directories to tape 			or to an archive file, or extract from tape 			or archive file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>
            <a:extLst>
              <a:ext uri="{FF2B5EF4-FFF2-40B4-BE49-F238E27FC236}">
                <a16:creationId xmlns:a16="http://schemas.microsoft.com/office/drawing/2014/main" id="{F4987839-9FB4-5C40-9112-FF59C8D74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Even More commands</a:t>
            </a:r>
          </a:p>
        </p:txBody>
      </p:sp>
      <p:sp>
        <p:nvSpPr>
          <p:cNvPr id="161794" name="Rectangle 3">
            <a:extLst>
              <a:ext uri="{FF2B5EF4-FFF2-40B4-BE49-F238E27FC236}">
                <a16:creationId xmlns:a16="http://schemas.microsoft.com/office/drawing/2014/main" id="{CD3A7DDB-755C-B04F-A136-79BE96860A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awk	- pattern scanning and processing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sed	- stream editor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cal		- displays a calendar  (cal 2001)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date	- sets or displays the 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ed, ex 	- simple line-based text editors (vi is based 			on these)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hostname- set or display the machine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od		- dumps octal, decimal, hexadecimal or 				ascii representations of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units	- convert between units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>
            <a:extLst>
              <a:ext uri="{FF2B5EF4-FFF2-40B4-BE49-F238E27FC236}">
                <a16:creationId xmlns:a16="http://schemas.microsoft.com/office/drawing/2014/main" id="{1340BB82-2937-2147-AEE3-EB96057E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Email</a:t>
            </a:r>
          </a:p>
        </p:txBody>
      </p:sp>
      <p:sp>
        <p:nvSpPr>
          <p:cNvPr id="167938" name="Rectangle 3">
            <a:extLst>
              <a:ext uri="{FF2B5EF4-FFF2-40B4-BE49-F238E27FC236}">
                <a16:creationId xmlns:a16="http://schemas.microsoft.com/office/drawing/2014/main" id="{A534DF9C-1605-B146-A2A8-8A6974556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mail – standard unix mail program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mail </a:t>
            </a: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  <a:hlinkClick r:id="rId3"/>
              </a:rPr>
              <a:t>user@email.address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input text blah blah blah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Mail – slightly more advanced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elm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mozilla/thunderbird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web email clients – in firefox/chrome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>
            <a:extLst>
              <a:ext uri="{FF2B5EF4-FFF2-40B4-BE49-F238E27FC236}">
                <a16:creationId xmlns:a16="http://schemas.microsoft.com/office/drawing/2014/main" id="{B493ACC9-DB9B-1840-AC12-EA59F4D7D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 Processing</a:t>
            </a:r>
          </a:p>
        </p:txBody>
      </p:sp>
      <p:sp>
        <p:nvSpPr>
          <p:cNvPr id="169986" name="Rectangle 3">
            <a:extLst>
              <a:ext uri="{FF2B5EF4-FFF2-40B4-BE49-F238E27FC236}">
                <a16:creationId xmlns:a16="http://schemas.microsoft.com/office/drawing/2014/main" id="{78406C7E-DF58-6649-B5A6-FB7184398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Postscript – file begins with !PS…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preview with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ggv, ghostview, gv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br>
              <a:rPr lang="en-US" altLang="ja-JP">
                <a:ea typeface="ＭＳ Ｐゴシック" panose="020B0600070205080204" pitchFamily="34" charset="-128"/>
              </a:rPr>
            </a:br>
            <a:r>
              <a:rPr lang="en-US" altLang="ja-JP">
                <a:ea typeface="ＭＳ Ｐゴシック" panose="020B0600070205080204" pitchFamily="34" charset="-128"/>
              </a:rPr>
              <a:t>print using </a:t>
            </a:r>
            <a:r>
              <a:rPr lang="ja-JP" altLang="en-US">
                <a:ea typeface="ＭＳ Ｐゴシック" panose="020B0600070205080204" pitchFamily="34" charset="-128"/>
              </a:rPr>
              <a:t>‘</a:t>
            </a:r>
            <a:r>
              <a:rPr lang="en-US" altLang="ja-JP">
                <a:ea typeface="ＭＳ Ｐゴシック" panose="020B0600070205080204" pitchFamily="34" charset="-128"/>
              </a:rPr>
              <a:t>lpr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tex/latex – dvi files – xdvi, dvipdf, dvips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nroff/troff – old, mostly unix man pages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xpdf </a:t>
            </a:r>
            <a:r>
              <a:rPr lang="mr-IN" altLang="en-US">
                <a:ea typeface="ＭＳ Ｐゴシック" panose="020B0600070205080204" pitchFamily="34" charset="-128"/>
              </a:rPr>
              <a:t>–</a:t>
            </a:r>
            <a:r>
              <a:rPr lang="en-US" altLang="en-US">
                <a:ea typeface="ＭＳ Ｐゴシック" panose="020B0600070205080204" pitchFamily="34" charset="-128"/>
              </a:rPr>
              <a:t> read pdf files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>
            <a:extLst>
              <a:ext uri="{FF2B5EF4-FFF2-40B4-BE49-F238E27FC236}">
                <a16:creationId xmlns:a16="http://schemas.microsoft.com/office/drawing/2014/main" id="{6EC07B36-77B6-AE42-B256-674885E14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Image/movie processing</a:t>
            </a:r>
          </a:p>
        </p:txBody>
      </p:sp>
      <p:sp>
        <p:nvSpPr>
          <p:cNvPr id="172034" name="Rectangle 3">
            <a:extLst>
              <a:ext uri="{FF2B5EF4-FFF2-40B4-BE49-F238E27FC236}">
                <a16:creationId xmlns:a16="http://schemas.microsoft.com/office/drawing/2014/main" id="{A3361040-92EA-1C4D-A87C-88E3FAEAC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pbmplus/netpbm- suite of image conversion progs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ImageMagick	- suite of image conversion progs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(convert, display, identify, etc.)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ffmpeg 		- movie creation/conversion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xv			- image viewer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gimp		- image prog similar to photoshop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vlc			- movie viewer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xanim		- animation/movie viewer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>
            <a:extLst>
              <a:ext uri="{FF2B5EF4-FFF2-40B4-BE49-F238E27FC236}">
                <a16:creationId xmlns:a16="http://schemas.microsoft.com/office/drawing/2014/main" id="{48BEC747-1CA0-B543-A56B-E9B21FC63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Web browsing</a:t>
            </a:r>
          </a:p>
        </p:txBody>
      </p:sp>
      <p:sp>
        <p:nvSpPr>
          <p:cNvPr id="174082" name="Rectangle 3">
            <a:extLst>
              <a:ext uri="{FF2B5EF4-FFF2-40B4-BE49-F238E27FC236}">
                <a16:creationId xmlns:a16="http://schemas.microsoft.com/office/drawing/2014/main" id="{AAAAE6F6-1477-7B47-A81A-ED07CF8F2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752601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 MS Internet Explorer / Edge / Safari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Mozilla firefox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Google chrome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lynx	- text based web browser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links	- text based web browser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>
            <a:extLst>
              <a:ext uri="{FF2B5EF4-FFF2-40B4-BE49-F238E27FC236}">
                <a16:creationId xmlns:a16="http://schemas.microsoft.com/office/drawing/2014/main" id="{076768D7-CB4D-554F-90AC-C4BC7B213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Weather data viewing/plotting/searching</a:t>
            </a:r>
          </a:p>
        </p:txBody>
      </p:sp>
      <p:sp>
        <p:nvSpPr>
          <p:cNvPr id="176130" name="Rectangle 3">
            <a:extLst>
              <a:ext uri="{FF2B5EF4-FFF2-40B4-BE49-F238E27FC236}">
                <a16:creationId xmlns:a16="http://schemas.microsoft.com/office/drawing/2014/main" id="{1FD38270-C2EF-974F-B8A3-4A5DC924F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133601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weather	 	- text info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GEMPAK	- graphical plotting, analysis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AWIPS		- graphical plotting, analysis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McIDAS	- graphical plotting, analysis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grads		- graphical plotting, analysis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vis5d		- 3-d animation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idv		- graphical plotting, analysis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>
            <a:extLst>
              <a:ext uri="{FF2B5EF4-FFF2-40B4-BE49-F238E27FC236}">
                <a16:creationId xmlns:a16="http://schemas.microsoft.com/office/drawing/2014/main" id="{97BD7B12-1A9E-E14B-92AD-57940CF97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Anaconda/Miniconda python</a:t>
            </a:r>
          </a:p>
        </p:txBody>
      </p:sp>
      <p:sp>
        <p:nvSpPr>
          <p:cNvPr id="178178" name="Rectangle 3">
            <a:extLst>
              <a:ext uri="{FF2B5EF4-FFF2-40B4-BE49-F238E27FC236}">
                <a16:creationId xmlns:a16="http://schemas.microsoft.com/office/drawing/2014/main" id="{8BBCA0BC-9A48-534F-8609-365CF732F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Get miniconda from </a:t>
            </a:r>
            <a:b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http://conda.pydata.org/miniconda.html</a:t>
            </a:r>
            <a:b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</a:br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conda create --name aos330 python=3.6</a:t>
            </a:r>
            <a:b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</a:br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Must use bash (type bash to start)</a:t>
            </a:r>
          </a:p>
          <a:p>
            <a:pPr eaLnBrk="1" hangingPunct="1"/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latin typeface="Courier" pitchFamily="2" charset="0"/>
                <a:ea typeface="ＭＳ Ｐゴシック" panose="020B0600070205080204" pitchFamily="34" charset="-128"/>
              </a:rPr>
              <a:t>source activate aos330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B1ACB58-03B5-0C48-A527-72FECE5A0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History of Unix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50D2F6E1-747C-8C48-BA7F-60797AD73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Created in 1969 by Kenneth Thompson and Dennis Ritchie at AT&amp;T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Revised in-house until first public release 1977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1977 – UC-Berkeley – </a:t>
            </a:r>
            <a:r>
              <a:rPr lang="en-US" altLang="en-US" sz="2800">
                <a:solidFill>
                  <a:srgbClr val="660066"/>
                </a:solidFill>
                <a:ea typeface="ＭＳ Ｐゴシック" panose="020B0600070205080204" pitchFamily="34" charset="-128"/>
              </a:rPr>
              <a:t>Berkeley Software Distribution (BSD)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1983 – Sun Workstations produced a Unix Workstation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AT&amp;T unix -&gt; </a:t>
            </a:r>
            <a:r>
              <a:rPr lang="en-US" altLang="en-US" sz="2800">
                <a:solidFill>
                  <a:srgbClr val="660066"/>
                </a:solidFill>
                <a:ea typeface="ＭＳ Ｐゴシック" panose="020B0600070205080204" pitchFamily="34" charset="-128"/>
              </a:rPr>
              <a:t>System V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1C0F296-F9C4-9A44-AA81-B66FFAC79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History of Unix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5F2018C5-924F-304A-AFF5-A6FC32B28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Today – two main variants, but blended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System V (Sun Solaris, SGI, Dec OSF1, AIX, linux)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BSD (Old SunOS, linux, Mac OSX/MacOS)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567159E4-98BE-2043-87F4-8D2E04283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Linux Commands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95BD2BBF-77F6-2543-9054-89A984CEF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Case Sensitive! 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cp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not the same as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Cp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 CP)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Mostly abbreviations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General command syntax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command [-flags] arg1 arg2…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Use backspace or delete to correct errors – to switch - 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stty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erase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[hit the key you want to use]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Online manual pages for almost all commands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man man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man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passwd</a:t>
            </a:r>
            <a:b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man –k compiler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298CE6D-1E50-8448-BD3C-0531B6916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History of Unix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F97CF26-1C3C-7F43-BC76-DA89B8F16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It’s been around for a long time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 was written by computer programmers for computer programmers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Case sensitive, mostly lowercase abbreviations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ED1DE37-0EFB-3447-A111-137025617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Basics of a Unix Login Session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F767F06-FEA2-0D4C-AE0A-339E7C185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Changing your password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passwd (will ask for your old password, then your new one, then new one again to confirm)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you forget your password </a:t>
            </a:r>
            <a:r>
              <a:rPr lang="mr-IN" altLang="en-US">
                <a:ea typeface="ＭＳ Ｐゴシック" panose="020B0600070205080204" pitchFamily="34" charset="-128"/>
              </a:rPr>
              <a:t>–</a:t>
            </a:r>
            <a:r>
              <a:rPr lang="en-US" altLang="en-US">
                <a:ea typeface="ＭＳ Ｐゴシック" panose="020B0600070205080204" pitchFamily="34" charset="-128"/>
              </a:rPr>
              <a:t> see the systems administrator, they can change it for you.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600D666-A86B-C04F-B97A-1C351BB31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Basics of a Unix Login Session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C9C4F204-9BD3-8E45-99C7-5B82B5248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Who are you?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groups – what groups you belong to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root – the Superuser - administrator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B2E20750-B912-3844-ACEC-A9BFE8418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640419F-27CA-554B-A5A4-AE8E841DE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Creating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cat – concatenate files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cat &gt; file1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 text will be put into file1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^D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cat file1 file2 file3 &gt; file4</a:t>
            </a: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cat file1 file2 &gt; file1 </a:t>
            </a:r>
            <a:r>
              <a:rPr lang="en-US" altLang="en-US" b="1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[overwrites original file1]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992A2F6-B98C-D64C-B2C7-82F18EEA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6B47EC-432F-5E42-8DDD-825B78E0D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echo – echo commands to stdout (the screen?)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echo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 text will be put into file1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&gt; file1</a:t>
            </a:r>
            <a:b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echo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 text will be appended after the last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file1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3D1EEF82-616B-224D-BF19-F646EAEA9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20577280-A228-C446-BB26-5DDB3BA81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Determine file type – file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agnes 3% file 12z28_300.ps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12z28_300.ps:   PostScript document</a:t>
            </a:r>
            <a:b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Finding/Searching for a file – find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find PATH –name </a:t>
            </a:r>
            <a:r>
              <a:rPr lang="ja-JP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filename</a:t>
            </a:r>
            <a:r>
              <a:rPr lang="ja-JP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–print</a:t>
            </a:r>
            <a:b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find /usr/people/poker –name </a:t>
            </a:r>
            <a:r>
              <a:rPr lang="ja-JP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*.txt</a:t>
            </a:r>
            <a:r>
              <a:rPr lang="ja-JP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–print</a:t>
            </a:r>
            <a:br>
              <a:rPr lang="en-US" altLang="ja-JP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ja-JP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Symbolic Link – a pointer to a file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ln –s original_file new_file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DEEFDCD8-1DC6-6044-A725-0F6790115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F728A980-5A30-3840-9A22-7FDD91F8F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Printing files (cmd line) – lpr OR lp, lpq, lprm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lpr  –Psynoptic file_to_be_printed</a:t>
            </a:r>
            <a:b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lpq  –Psynoptic</a:t>
            </a:r>
            <a:b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lprm –Psynoptic idnum</a:t>
            </a:r>
            <a:b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lp –ddest file_to_be_printed</a:t>
            </a:r>
          </a:p>
          <a:p>
            <a:pPr eaLnBrk="1" hangingPunct="1"/>
            <a:endParaRPr lang="en-US" altLang="en-US" sz="24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Only text or postscript files – no GIF, JPG, PDF, .gz, etc – although linux can handle them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95618962-72D4-3A44-938E-347EFB61E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Working with Files and Directories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AC719796-18AA-D742-954C-B6C8FA894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umask – default permission mask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3 digit number that is subtracted from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666 for files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777 for directories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to get the default permissions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umask default is 022, resulting in default permissions of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	rwxr-xr-x  (755)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2">
            <a:extLst>
              <a:ext uri="{FF2B5EF4-FFF2-40B4-BE49-F238E27FC236}">
                <a16:creationId xmlns:a16="http://schemas.microsoft.com/office/drawing/2014/main" id="{7FBADB7A-1552-2D4D-BB7E-88F1AF185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more info…</a:t>
            </a:r>
          </a:p>
        </p:txBody>
      </p:sp>
      <p:sp>
        <p:nvSpPr>
          <p:cNvPr id="219138" name="Rectangle 3">
            <a:extLst>
              <a:ext uri="{FF2B5EF4-FFF2-40B4-BE49-F238E27FC236}">
                <a16:creationId xmlns:a16="http://schemas.microsoft.com/office/drawing/2014/main" id="{3E171C99-E399-724F-BA7B-E8B3B06CD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Much of the information contained here came from a document called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Unix is a four-letter word… and vi is a two-letter abbreviation,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and from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UNIXhelp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for Users, </a:t>
            </a:r>
            <a:r>
              <a:rPr lang="en-US" altLang="en-US" sz="2800" dirty="0">
                <a:ea typeface="ＭＳ Ｐゴシック" panose="020B0600070205080204" pitchFamily="34" charset="-128"/>
              </a:rPr>
              <a:t>both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available with other references at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  <a:hlinkClick r:id="rId3"/>
              </a:rPr>
              <a:t>https://www.aos.wisc.edu/~poker/unixhelp.html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Help with X-windows on MS windows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  <a:hlinkClick r:id="rId4"/>
              </a:rPr>
              <a:t>http://www.aos.wisc.edu/~poker/windows_xwindows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-Red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Red" id="{E7C12AEF-F99E-A74D-B056-1A656E6E3722}" vid="{CC0CCBBE-F485-4047-8A07-459958219BA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UW-Red</Template>
  <TotalTime>21012</TotalTime>
  <Words>2651</Words>
  <Application>Microsoft Macintosh PowerPoint</Application>
  <PresentationFormat>Widescreen</PresentationFormat>
  <Paragraphs>681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7" baseType="lpstr">
      <vt:lpstr>ＭＳ Ｐゴシック</vt:lpstr>
      <vt:lpstr>Arial</vt:lpstr>
      <vt:lpstr>Arial Black</vt:lpstr>
      <vt:lpstr>Courier</vt:lpstr>
      <vt:lpstr>Courier New</vt:lpstr>
      <vt:lpstr>Mangal</vt:lpstr>
      <vt:lpstr>Times New Roman</vt:lpstr>
      <vt:lpstr>Wingdings</vt:lpstr>
      <vt:lpstr>UW-Red</vt:lpstr>
      <vt:lpstr>Tools of the Trade – Linux  January 6, 2018 18th Annual Student Conference,  AMS Annual Meeting 2019, Phoenix, AZ</vt:lpstr>
      <vt:lpstr>Unix/Linux – what is it and how is it a tool?</vt:lpstr>
      <vt:lpstr>Unix/Linux – what is it and how is it a tool?</vt:lpstr>
      <vt:lpstr>Unix/Linux – what is it and how is it a tool?</vt:lpstr>
      <vt:lpstr>Unix/Linux – what is it and how is it a tool?</vt:lpstr>
      <vt:lpstr>Basics of a Linux Login Session</vt:lpstr>
      <vt:lpstr>Basics of a Linux Login Session</vt:lpstr>
      <vt:lpstr>Basics of a Linux Login Session</vt:lpstr>
      <vt:lpstr>Using Linux Commands</vt:lpstr>
      <vt:lpstr>The File System</vt:lpstr>
      <vt:lpstr>The File System</vt:lpstr>
      <vt:lpstr>The File System</vt:lpstr>
      <vt:lpstr>The File System</vt:lpstr>
      <vt:lpstr>The File System</vt:lpstr>
      <vt:lpstr>The File System</vt:lpstr>
      <vt:lpstr>The File System</vt:lpstr>
      <vt:lpstr>The File System</vt:lpstr>
      <vt:lpstr>Working with Files and Directories</vt:lpstr>
      <vt:lpstr>Working with Files and Directories</vt:lpstr>
      <vt:lpstr>Working with Files and Directories</vt:lpstr>
      <vt:lpstr>Working with Files and Directories</vt:lpstr>
      <vt:lpstr>Working with Files and Directories</vt:lpstr>
      <vt:lpstr>Working with Files and Directories</vt:lpstr>
      <vt:lpstr>Working with Files and Directories</vt:lpstr>
      <vt:lpstr>Using Unix Commands</vt:lpstr>
      <vt:lpstr>Using Unix Commands</vt:lpstr>
      <vt:lpstr>Using Unix Commands</vt:lpstr>
      <vt:lpstr>Using Unix Commands</vt:lpstr>
      <vt:lpstr>Remotely connect with SSH</vt:lpstr>
      <vt:lpstr>Working with Files and Directories</vt:lpstr>
      <vt:lpstr>Working with Files and Directories</vt:lpstr>
      <vt:lpstr>Working with Files and Directories</vt:lpstr>
      <vt:lpstr>Your Environment</vt:lpstr>
      <vt:lpstr>Your Environment</vt:lpstr>
      <vt:lpstr>Your Environment</vt:lpstr>
      <vt:lpstr>Compilers/Programming languages</vt:lpstr>
      <vt:lpstr>Compilers/Programming languages</vt:lpstr>
      <vt:lpstr>Much much more…</vt:lpstr>
      <vt:lpstr>For more info…</vt:lpstr>
      <vt:lpstr>EXTRA SLIDES BELOW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The ‘vi’ text editor</vt:lpstr>
      <vt:lpstr>Working with Files and Directories</vt:lpstr>
      <vt:lpstr>Working with Files and Directories</vt:lpstr>
      <vt:lpstr>Working with Files and Directories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Using Unix Commands</vt:lpstr>
      <vt:lpstr>Working with Files and Directories</vt:lpstr>
      <vt:lpstr>Working with Files and Directories</vt:lpstr>
      <vt:lpstr>Your Environment</vt:lpstr>
      <vt:lpstr>Your Environment</vt:lpstr>
      <vt:lpstr>Your Environment</vt:lpstr>
      <vt:lpstr>Your Environment</vt:lpstr>
      <vt:lpstr>More commands</vt:lpstr>
      <vt:lpstr>More Commands</vt:lpstr>
      <vt:lpstr>Even More commands</vt:lpstr>
      <vt:lpstr>Email</vt:lpstr>
      <vt:lpstr>Text Processing</vt:lpstr>
      <vt:lpstr>Image/movie processing</vt:lpstr>
      <vt:lpstr>Web browsing</vt:lpstr>
      <vt:lpstr>Weather data viewing/plotting/searching</vt:lpstr>
      <vt:lpstr>Anaconda/Miniconda python</vt:lpstr>
      <vt:lpstr>History of Unix</vt:lpstr>
      <vt:lpstr>History of Unix</vt:lpstr>
      <vt:lpstr>History of Unix</vt:lpstr>
      <vt:lpstr>Basics of a Unix Login Session</vt:lpstr>
      <vt:lpstr>Basics of a Unix Login Session</vt:lpstr>
      <vt:lpstr>Working with Files and Directories</vt:lpstr>
      <vt:lpstr>Working with Files and Directories</vt:lpstr>
      <vt:lpstr>Working with Files and Directories</vt:lpstr>
      <vt:lpstr>Working with Files and Directories</vt:lpstr>
      <vt:lpstr>Working with Files and Directories</vt:lpstr>
      <vt:lpstr>For more info…</vt:lpstr>
    </vt:vector>
  </TitlesOfParts>
  <Company>UW-AOS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Unix</dc:title>
  <dc:creator>Pete</dc:creator>
  <cp:lastModifiedBy>Microsoft Office User</cp:lastModifiedBy>
  <cp:revision>253</cp:revision>
  <cp:lastPrinted>2018-10-24T15:58:32Z</cp:lastPrinted>
  <dcterms:created xsi:type="dcterms:W3CDTF">2015-10-26T18:04:00Z</dcterms:created>
  <dcterms:modified xsi:type="dcterms:W3CDTF">2019-01-04T06:05:40Z</dcterms:modified>
</cp:coreProperties>
</file>