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7" r:id="rId2"/>
    <p:sldId id="256" r:id="rId3"/>
    <p:sldId id="259" r:id="rId4"/>
    <p:sldId id="258" r:id="rId5"/>
    <p:sldId id="260" r:id="rId6"/>
    <p:sldId id="265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54F362-41C9-4412-A531-E2BF4F1E3C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6196D-2DAC-4C23-A85E-080743414E01}">
      <dgm:prSet phldrT="[Text]" custT="1"/>
      <dgm:spPr/>
      <dgm:t>
        <a:bodyPr/>
        <a:lstStyle/>
        <a:p>
          <a:r>
            <a:rPr lang="en-US" sz="2400" b="1" dirty="0">
              <a:solidFill>
                <a:srgbClr val="92D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What was the average rental duration for all videos?</a:t>
          </a:r>
          <a:endParaRPr lang="en-US" sz="2400" b="1" dirty="0">
            <a:solidFill>
              <a:srgbClr val="92D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550AD1-11A4-428D-B812-69CD941DE8F5}" type="parTrans" cxnId="{7F225F23-B76D-4D87-8FB8-977301B4B3AD}">
      <dgm:prSet/>
      <dgm:spPr/>
      <dgm:t>
        <a:bodyPr/>
        <a:lstStyle/>
        <a:p>
          <a:endParaRPr lang="en-US"/>
        </a:p>
      </dgm:t>
    </dgm:pt>
    <dgm:pt modelId="{F277C9F9-E0CC-431A-82CA-FD6E63E4959E}" type="sibTrans" cxnId="{7F225F23-B76D-4D87-8FB8-977301B4B3AD}">
      <dgm:prSet/>
      <dgm:spPr/>
      <dgm:t>
        <a:bodyPr/>
        <a:lstStyle/>
        <a:p>
          <a:endParaRPr lang="en-US"/>
        </a:p>
      </dgm:t>
    </dgm:pt>
    <dgm:pt modelId="{EB9DB3C5-7E7D-41B9-82AC-A35B754E1AFA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92D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Do sales figures vary between geographic regions?</a:t>
          </a:r>
        </a:p>
      </dgm:t>
    </dgm:pt>
    <dgm:pt modelId="{1BAFDA96-3297-4945-A6A7-36B1A6F8798C}" type="parTrans" cxnId="{FA371A8F-5762-4B30-8BC7-3F323968643A}">
      <dgm:prSet/>
      <dgm:spPr/>
      <dgm:t>
        <a:bodyPr/>
        <a:lstStyle/>
        <a:p>
          <a:endParaRPr lang="en-US"/>
        </a:p>
      </dgm:t>
    </dgm:pt>
    <dgm:pt modelId="{984D2C2C-A10E-4EED-B622-90FD4E7A8B53}" type="sibTrans" cxnId="{FA371A8F-5762-4B30-8BC7-3F323968643A}">
      <dgm:prSet/>
      <dgm:spPr/>
      <dgm:t>
        <a:bodyPr/>
        <a:lstStyle/>
        <a:p>
          <a:endParaRPr lang="en-US"/>
        </a:p>
      </dgm:t>
    </dgm:pt>
    <dgm:pt modelId="{9FD965C3-2266-4615-BA8D-2A5F4A48D468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92D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Which countries are Rockbuster customers based in?</a:t>
          </a:r>
        </a:p>
      </dgm:t>
    </dgm:pt>
    <dgm:pt modelId="{A769596D-49BE-404F-ADAB-8AEC90658885}" type="parTrans" cxnId="{86109606-5EFA-4B24-A394-A55342485464}">
      <dgm:prSet/>
      <dgm:spPr/>
      <dgm:t>
        <a:bodyPr/>
        <a:lstStyle/>
        <a:p>
          <a:endParaRPr lang="en-US"/>
        </a:p>
      </dgm:t>
    </dgm:pt>
    <dgm:pt modelId="{870C0232-FE6A-4D8D-BCFD-4EDEF7FAEB83}" type="sibTrans" cxnId="{86109606-5EFA-4B24-A394-A55342485464}">
      <dgm:prSet/>
      <dgm:spPr/>
      <dgm:t>
        <a:bodyPr/>
        <a:lstStyle/>
        <a:p>
          <a:endParaRPr lang="en-US"/>
        </a:p>
      </dgm:t>
    </dgm:pt>
    <dgm:pt modelId="{A3912159-9D09-4F7D-873F-E107E66B9C9C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92D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Where are customers with a high lifetime value based?</a:t>
          </a:r>
        </a:p>
      </dgm:t>
    </dgm:pt>
    <dgm:pt modelId="{0EECA19C-3EF6-4471-89D6-994F9E1CCE21}" type="parTrans" cxnId="{78C34DC9-4BB5-4502-8B36-B5800ADCF499}">
      <dgm:prSet/>
      <dgm:spPr/>
      <dgm:t>
        <a:bodyPr/>
        <a:lstStyle/>
        <a:p>
          <a:endParaRPr lang="en-US"/>
        </a:p>
      </dgm:t>
    </dgm:pt>
    <dgm:pt modelId="{C4A842D5-7C4E-4FE9-B145-D34BBCD3BE2E}" type="sibTrans" cxnId="{78C34DC9-4BB5-4502-8B36-B5800ADCF499}">
      <dgm:prSet/>
      <dgm:spPr/>
      <dgm:t>
        <a:bodyPr/>
        <a:lstStyle/>
        <a:p>
          <a:endParaRPr lang="en-US"/>
        </a:p>
      </dgm:t>
    </dgm:pt>
    <dgm:pt modelId="{9A7B435D-45C6-483E-B8A5-C0A4D38C0106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92D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Which movies contributed the most/least to revenue gain?</a:t>
          </a:r>
        </a:p>
      </dgm:t>
    </dgm:pt>
    <dgm:pt modelId="{A8740374-6A32-4555-AB61-BFD08DCF8E6A}" type="parTrans" cxnId="{4D275CDB-017C-4B8E-95A7-DDAE6427EEFB}">
      <dgm:prSet/>
      <dgm:spPr/>
      <dgm:t>
        <a:bodyPr/>
        <a:lstStyle/>
        <a:p>
          <a:endParaRPr lang="en-US"/>
        </a:p>
      </dgm:t>
    </dgm:pt>
    <dgm:pt modelId="{5632C145-95D2-4F1E-9B96-D46DEB60BBBB}" type="sibTrans" cxnId="{4D275CDB-017C-4B8E-95A7-DDAE6427EEFB}">
      <dgm:prSet/>
      <dgm:spPr/>
      <dgm:t>
        <a:bodyPr/>
        <a:lstStyle/>
        <a:p>
          <a:endParaRPr lang="en-US"/>
        </a:p>
      </dgm:t>
    </dgm:pt>
    <dgm:pt modelId="{E13FB756-8801-45BD-AAF4-C0F1629AD86B}" type="pres">
      <dgm:prSet presAssocID="{2854F362-41C9-4412-A531-E2BF4F1E3C66}" presName="linear" presStyleCnt="0">
        <dgm:presLayoutVars>
          <dgm:dir/>
          <dgm:animLvl val="lvl"/>
          <dgm:resizeHandles val="exact"/>
        </dgm:presLayoutVars>
      </dgm:prSet>
      <dgm:spPr/>
    </dgm:pt>
    <dgm:pt modelId="{972FF3E6-9A18-4ABF-AE7A-B2CAF1DED63A}" type="pres">
      <dgm:prSet presAssocID="{2176196D-2DAC-4C23-A85E-080743414E01}" presName="parentLin" presStyleCnt="0"/>
      <dgm:spPr/>
    </dgm:pt>
    <dgm:pt modelId="{D29DB80E-C8C9-4C1A-B589-572EE5D5364A}" type="pres">
      <dgm:prSet presAssocID="{2176196D-2DAC-4C23-A85E-080743414E01}" presName="parentLeftMargin" presStyleLbl="node1" presStyleIdx="0" presStyleCnt="5"/>
      <dgm:spPr/>
    </dgm:pt>
    <dgm:pt modelId="{44EF9BE0-95DD-4A37-A4C2-C9174A5670CE}" type="pres">
      <dgm:prSet presAssocID="{2176196D-2DAC-4C23-A85E-080743414E01}" presName="parentText" presStyleLbl="node1" presStyleIdx="0" presStyleCnt="5" custScaleX="131960">
        <dgm:presLayoutVars>
          <dgm:chMax val="0"/>
          <dgm:bulletEnabled val="1"/>
        </dgm:presLayoutVars>
      </dgm:prSet>
      <dgm:spPr/>
    </dgm:pt>
    <dgm:pt modelId="{30CF85D1-2E51-47CE-91FF-33BE57D0F916}" type="pres">
      <dgm:prSet presAssocID="{2176196D-2DAC-4C23-A85E-080743414E01}" presName="negativeSpace" presStyleCnt="0"/>
      <dgm:spPr/>
    </dgm:pt>
    <dgm:pt modelId="{10DBE14E-0335-4F56-A89C-E7B4C4CA028D}" type="pres">
      <dgm:prSet presAssocID="{2176196D-2DAC-4C23-A85E-080743414E01}" presName="childText" presStyleLbl="conFgAcc1" presStyleIdx="0" presStyleCnt="5" custLinFactY="-22209" custLinFactNeighborX="-517" custLinFactNeighborY="-100000">
        <dgm:presLayoutVars>
          <dgm:bulletEnabled val="1"/>
        </dgm:presLayoutVars>
      </dgm:prSet>
      <dgm:spPr/>
    </dgm:pt>
    <dgm:pt modelId="{19FDE21C-DC9A-4EBC-9A82-2DFA5244AE16}" type="pres">
      <dgm:prSet presAssocID="{F277C9F9-E0CC-431A-82CA-FD6E63E4959E}" presName="spaceBetweenRectangles" presStyleCnt="0"/>
      <dgm:spPr/>
    </dgm:pt>
    <dgm:pt modelId="{3A5A5989-BAD8-4309-A12B-16EC73EB45D7}" type="pres">
      <dgm:prSet presAssocID="{9A7B435D-45C6-483E-B8A5-C0A4D38C0106}" presName="parentLin" presStyleCnt="0"/>
      <dgm:spPr/>
    </dgm:pt>
    <dgm:pt modelId="{FE99891C-356D-4FDE-AEF5-5377D30ACA1A}" type="pres">
      <dgm:prSet presAssocID="{9A7B435D-45C6-483E-B8A5-C0A4D38C0106}" presName="parentLeftMargin" presStyleLbl="node1" presStyleIdx="0" presStyleCnt="5"/>
      <dgm:spPr/>
    </dgm:pt>
    <dgm:pt modelId="{2264C019-5BD5-4F24-9D03-D25E1B62ECB7}" type="pres">
      <dgm:prSet presAssocID="{9A7B435D-45C6-483E-B8A5-C0A4D38C0106}" presName="parentText" presStyleLbl="node1" presStyleIdx="1" presStyleCnt="5" custScaleX="131335" custLinFactNeighborX="2832" custLinFactNeighborY="10536">
        <dgm:presLayoutVars>
          <dgm:chMax val="0"/>
          <dgm:bulletEnabled val="1"/>
        </dgm:presLayoutVars>
      </dgm:prSet>
      <dgm:spPr/>
    </dgm:pt>
    <dgm:pt modelId="{6FB2D985-50D2-4AF9-A898-5DB749BFD506}" type="pres">
      <dgm:prSet presAssocID="{9A7B435D-45C6-483E-B8A5-C0A4D38C0106}" presName="negativeSpace" presStyleCnt="0"/>
      <dgm:spPr/>
    </dgm:pt>
    <dgm:pt modelId="{EC3AAB30-6809-4AEB-9D88-6C1DA5287521}" type="pres">
      <dgm:prSet presAssocID="{9A7B435D-45C6-483E-B8A5-C0A4D38C0106}" presName="childText" presStyleLbl="conFgAcc1" presStyleIdx="1" presStyleCnt="5">
        <dgm:presLayoutVars>
          <dgm:bulletEnabled val="1"/>
        </dgm:presLayoutVars>
      </dgm:prSet>
      <dgm:spPr/>
    </dgm:pt>
    <dgm:pt modelId="{D791066E-CB24-4DCE-A62E-F18BE239C6B7}" type="pres">
      <dgm:prSet presAssocID="{5632C145-95D2-4F1E-9B96-D46DEB60BBBB}" presName="spaceBetweenRectangles" presStyleCnt="0"/>
      <dgm:spPr/>
    </dgm:pt>
    <dgm:pt modelId="{8AE7BB75-3513-4A7B-8D0B-523C7E39E6EA}" type="pres">
      <dgm:prSet presAssocID="{9FD965C3-2266-4615-BA8D-2A5F4A48D468}" presName="parentLin" presStyleCnt="0"/>
      <dgm:spPr/>
    </dgm:pt>
    <dgm:pt modelId="{A171DDE3-D754-4074-9D71-6CC23FB4DCAF}" type="pres">
      <dgm:prSet presAssocID="{9FD965C3-2266-4615-BA8D-2A5F4A48D468}" presName="parentLeftMargin" presStyleLbl="node1" presStyleIdx="1" presStyleCnt="5"/>
      <dgm:spPr/>
    </dgm:pt>
    <dgm:pt modelId="{00398158-7F76-4DED-9C4A-0E00B8CDB77F}" type="pres">
      <dgm:prSet presAssocID="{9FD965C3-2266-4615-BA8D-2A5F4A48D468}" presName="parentText" presStyleLbl="node1" presStyleIdx="2" presStyleCnt="5" custScaleX="131219">
        <dgm:presLayoutVars>
          <dgm:chMax val="0"/>
          <dgm:bulletEnabled val="1"/>
        </dgm:presLayoutVars>
      </dgm:prSet>
      <dgm:spPr/>
    </dgm:pt>
    <dgm:pt modelId="{4C97634B-01F9-4035-A19C-47BFFD653DAC}" type="pres">
      <dgm:prSet presAssocID="{9FD965C3-2266-4615-BA8D-2A5F4A48D468}" presName="negativeSpace" presStyleCnt="0"/>
      <dgm:spPr/>
    </dgm:pt>
    <dgm:pt modelId="{CEB780F2-2DCA-4283-89AF-C2B84C144556}" type="pres">
      <dgm:prSet presAssocID="{9FD965C3-2266-4615-BA8D-2A5F4A48D468}" presName="childText" presStyleLbl="conFgAcc1" presStyleIdx="2" presStyleCnt="5" custScaleY="92619">
        <dgm:presLayoutVars>
          <dgm:bulletEnabled val="1"/>
        </dgm:presLayoutVars>
      </dgm:prSet>
      <dgm:spPr/>
    </dgm:pt>
    <dgm:pt modelId="{E68879E9-EF99-4BD6-BCAA-1B34469742E7}" type="pres">
      <dgm:prSet presAssocID="{870C0232-FE6A-4D8D-BCFD-4EDEF7FAEB83}" presName="spaceBetweenRectangles" presStyleCnt="0"/>
      <dgm:spPr/>
    </dgm:pt>
    <dgm:pt modelId="{68E98704-28A4-41B6-91DA-17DCAE9B88D2}" type="pres">
      <dgm:prSet presAssocID="{A3912159-9D09-4F7D-873F-E107E66B9C9C}" presName="parentLin" presStyleCnt="0"/>
      <dgm:spPr/>
    </dgm:pt>
    <dgm:pt modelId="{CBA60574-E81C-4999-803A-F9BB7E502D8F}" type="pres">
      <dgm:prSet presAssocID="{A3912159-9D09-4F7D-873F-E107E66B9C9C}" presName="parentLeftMargin" presStyleLbl="node1" presStyleIdx="2" presStyleCnt="5"/>
      <dgm:spPr/>
    </dgm:pt>
    <dgm:pt modelId="{110795B6-3596-4475-B84E-5B811420B85B}" type="pres">
      <dgm:prSet presAssocID="{A3912159-9D09-4F7D-873F-E107E66B9C9C}" presName="parentText" presStyleLbl="node1" presStyleIdx="3" presStyleCnt="5" custScaleX="131698" custLinFactNeighborX="-7727" custLinFactNeighborY="3512">
        <dgm:presLayoutVars>
          <dgm:chMax val="0"/>
          <dgm:bulletEnabled val="1"/>
        </dgm:presLayoutVars>
      </dgm:prSet>
      <dgm:spPr/>
    </dgm:pt>
    <dgm:pt modelId="{84E8F406-3BDC-4722-A23C-BECEE93A4380}" type="pres">
      <dgm:prSet presAssocID="{A3912159-9D09-4F7D-873F-E107E66B9C9C}" presName="negativeSpace" presStyleCnt="0"/>
      <dgm:spPr/>
    </dgm:pt>
    <dgm:pt modelId="{EF925F3C-F7AE-4E82-9431-5F826EF5E546}" type="pres">
      <dgm:prSet presAssocID="{A3912159-9D09-4F7D-873F-E107E66B9C9C}" presName="childText" presStyleLbl="conFgAcc1" presStyleIdx="3" presStyleCnt="5">
        <dgm:presLayoutVars>
          <dgm:bulletEnabled val="1"/>
        </dgm:presLayoutVars>
      </dgm:prSet>
      <dgm:spPr/>
    </dgm:pt>
    <dgm:pt modelId="{9552EBEB-C0ED-46A8-94D1-BED9C6851FCB}" type="pres">
      <dgm:prSet presAssocID="{C4A842D5-7C4E-4FE9-B145-D34BBCD3BE2E}" presName="spaceBetweenRectangles" presStyleCnt="0"/>
      <dgm:spPr/>
    </dgm:pt>
    <dgm:pt modelId="{43682A4A-C571-41CC-B435-811038A4EBA8}" type="pres">
      <dgm:prSet presAssocID="{EB9DB3C5-7E7D-41B9-82AC-A35B754E1AFA}" presName="parentLin" presStyleCnt="0"/>
      <dgm:spPr/>
    </dgm:pt>
    <dgm:pt modelId="{9B8B4D98-5B8D-4E24-9F3A-C208BB33D10D}" type="pres">
      <dgm:prSet presAssocID="{EB9DB3C5-7E7D-41B9-82AC-A35B754E1AFA}" presName="parentLeftMargin" presStyleLbl="node1" presStyleIdx="3" presStyleCnt="5"/>
      <dgm:spPr/>
    </dgm:pt>
    <dgm:pt modelId="{8B90FEDC-05A7-40A3-A76B-47C040BB4951}" type="pres">
      <dgm:prSet presAssocID="{EB9DB3C5-7E7D-41B9-82AC-A35B754E1AFA}" presName="parentText" presStyleLbl="node1" presStyleIdx="4" presStyleCnt="5" custScaleX="131497">
        <dgm:presLayoutVars>
          <dgm:chMax val="0"/>
          <dgm:bulletEnabled val="1"/>
        </dgm:presLayoutVars>
      </dgm:prSet>
      <dgm:spPr/>
    </dgm:pt>
    <dgm:pt modelId="{351E4287-F21B-4557-BAF5-D1A9D575FEC2}" type="pres">
      <dgm:prSet presAssocID="{EB9DB3C5-7E7D-41B9-82AC-A35B754E1AFA}" presName="negativeSpace" presStyleCnt="0"/>
      <dgm:spPr/>
    </dgm:pt>
    <dgm:pt modelId="{7420655E-A1E8-4B1B-96AC-51BB38863A80}" type="pres">
      <dgm:prSet presAssocID="{EB9DB3C5-7E7D-41B9-82AC-A35B754E1AF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6109606-5EFA-4B24-A394-A55342485464}" srcId="{2854F362-41C9-4412-A531-E2BF4F1E3C66}" destId="{9FD965C3-2266-4615-BA8D-2A5F4A48D468}" srcOrd="2" destOrd="0" parTransId="{A769596D-49BE-404F-ADAB-8AEC90658885}" sibTransId="{870C0232-FE6A-4D8D-BCFD-4EDEF7FAEB83}"/>
    <dgm:cxn modelId="{29B4EF0C-A114-4890-B887-49FE11042337}" type="presOf" srcId="{EB9DB3C5-7E7D-41B9-82AC-A35B754E1AFA}" destId="{8B90FEDC-05A7-40A3-A76B-47C040BB4951}" srcOrd="1" destOrd="0" presId="urn:microsoft.com/office/officeart/2005/8/layout/list1"/>
    <dgm:cxn modelId="{7F225F23-B76D-4D87-8FB8-977301B4B3AD}" srcId="{2854F362-41C9-4412-A531-E2BF4F1E3C66}" destId="{2176196D-2DAC-4C23-A85E-080743414E01}" srcOrd="0" destOrd="0" parTransId="{E8550AD1-11A4-428D-B812-69CD941DE8F5}" sibTransId="{F277C9F9-E0CC-431A-82CA-FD6E63E4959E}"/>
    <dgm:cxn modelId="{CE0E9E35-F7DF-4200-94D9-EDA2846DCA6B}" type="presOf" srcId="{9FD965C3-2266-4615-BA8D-2A5F4A48D468}" destId="{A171DDE3-D754-4074-9D71-6CC23FB4DCAF}" srcOrd="0" destOrd="0" presId="urn:microsoft.com/office/officeart/2005/8/layout/list1"/>
    <dgm:cxn modelId="{9C61B739-9FFF-42F0-8499-16CC7B61CA10}" type="presOf" srcId="{2854F362-41C9-4412-A531-E2BF4F1E3C66}" destId="{E13FB756-8801-45BD-AAF4-C0F1629AD86B}" srcOrd="0" destOrd="0" presId="urn:microsoft.com/office/officeart/2005/8/layout/list1"/>
    <dgm:cxn modelId="{EE240C47-2860-4B7E-B843-8807D99990AE}" type="presOf" srcId="{9A7B435D-45C6-483E-B8A5-C0A4D38C0106}" destId="{2264C019-5BD5-4F24-9D03-D25E1B62ECB7}" srcOrd="1" destOrd="0" presId="urn:microsoft.com/office/officeart/2005/8/layout/list1"/>
    <dgm:cxn modelId="{DB2C3377-46A0-45E4-AD35-7816E664C608}" type="presOf" srcId="{EB9DB3C5-7E7D-41B9-82AC-A35B754E1AFA}" destId="{9B8B4D98-5B8D-4E24-9F3A-C208BB33D10D}" srcOrd="0" destOrd="0" presId="urn:microsoft.com/office/officeart/2005/8/layout/list1"/>
    <dgm:cxn modelId="{FA371A8F-5762-4B30-8BC7-3F323968643A}" srcId="{2854F362-41C9-4412-A531-E2BF4F1E3C66}" destId="{EB9DB3C5-7E7D-41B9-82AC-A35B754E1AFA}" srcOrd="4" destOrd="0" parTransId="{1BAFDA96-3297-4945-A6A7-36B1A6F8798C}" sibTransId="{984D2C2C-A10E-4EED-B622-90FD4E7A8B53}"/>
    <dgm:cxn modelId="{7ED8EAA3-ACBD-42F7-8BA8-8E7EE35470B8}" type="presOf" srcId="{9FD965C3-2266-4615-BA8D-2A5F4A48D468}" destId="{00398158-7F76-4DED-9C4A-0E00B8CDB77F}" srcOrd="1" destOrd="0" presId="urn:microsoft.com/office/officeart/2005/8/layout/list1"/>
    <dgm:cxn modelId="{89C9DBB3-E8DC-4E2D-8C86-9D4213A5925B}" type="presOf" srcId="{9A7B435D-45C6-483E-B8A5-C0A4D38C0106}" destId="{FE99891C-356D-4FDE-AEF5-5377D30ACA1A}" srcOrd="0" destOrd="0" presId="urn:microsoft.com/office/officeart/2005/8/layout/list1"/>
    <dgm:cxn modelId="{C28D16C3-D9B9-42B5-97E3-B16F99CAAD4A}" type="presOf" srcId="{2176196D-2DAC-4C23-A85E-080743414E01}" destId="{44EF9BE0-95DD-4A37-A4C2-C9174A5670CE}" srcOrd="1" destOrd="0" presId="urn:microsoft.com/office/officeart/2005/8/layout/list1"/>
    <dgm:cxn modelId="{78C34DC9-4BB5-4502-8B36-B5800ADCF499}" srcId="{2854F362-41C9-4412-A531-E2BF4F1E3C66}" destId="{A3912159-9D09-4F7D-873F-E107E66B9C9C}" srcOrd="3" destOrd="0" parTransId="{0EECA19C-3EF6-4471-89D6-994F9E1CCE21}" sibTransId="{C4A842D5-7C4E-4FE9-B145-D34BBCD3BE2E}"/>
    <dgm:cxn modelId="{4D275CDB-017C-4B8E-95A7-DDAE6427EEFB}" srcId="{2854F362-41C9-4412-A531-E2BF4F1E3C66}" destId="{9A7B435D-45C6-483E-B8A5-C0A4D38C0106}" srcOrd="1" destOrd="0" parTransId="{A8740374-6A32-4555-AB61-BFD08DCF8E6A}" sibTransId="{5632C145-95D2-4F1E-9B96-D46DEB60BBBB}"/>
    <dgm:cxn modelId="{1BC7DEDE-2489-49A1-B9AD-3759ACA170CC}" type="presOf" srcId="{A3912159-9D09-4F7D-873F-E107E66B9C9C}" destId="{CBA60574-E81C-4999-803A-F9BB7E502D8F}" srcOrd="0" destOrd="0" presId="urn:microsoft.com/office/officeart/2005/8/layout/list1"/>
    <dgm:cxn modelId="{C08D97EC-25AB-40BF-B8AD-D4CA6F1EF142}" type="presOf" srcId="{2176196D-2DAC-4C23-A85E-080743414E01}" destId="{D29DB80E-C8C9-4C1A-B589-572EE5D5364A}" srcOrd="0" destOrd="0" presId="urn:microsoft.com/office/officeart/2005/8/layout/list1"/>
    <dgm:cxn modelId="{F36DF5EF-1C4C-4F22-9387-24C111E28D75}" type="presOf" srcId="{A3912159-9D09-4F7D-873F-E107E66B9C9C}" destId="{110795B6-3596-4475-B84E-5B811420B85B}" srcOrd="1" destOrd="0" presId="urn:microsoft.com/office/officeart/2005/8/layout/list1"/>
    <dgm:cxn modelId="{54D01811-0DF6-4660-A30E-E8C9DADFD709}" type="presParOf" srcId="{E13FB756-8801-45BD-AAF4-C0F1629AD86B}" destId="{972FF3E6-9A18-4ABF-AE7A-B2CAF1DED63A}" srcOrd="0" destOrd="0" presId="urn:microsoft.com/office/officeart/2005/8/layout/list1"/>
    <dgm:cxn modelId="{A361AC90-B15B-4F60-B673-EF777CC2A83D}" type="presParOf" srcId="{972FF3E6-9A18-4ABF-AE7A-B2CAF1DED63A}" destId="{D29DB80E-C8C9-4C1A-B589-572EE5D5364A}" srcOrd="0" destOrd="0" presId="urn:microsoft.com/office/officeart/2005/8/layout/list1"/>
    <dgm:cxn modelId="{8F3C4A9E-326A-4E65-9A59-9D655008BF68}" type="presParOf" srcId="{972FF3E6-9A18-4ABF-AE7A-B2CAF1DED63A}" destId="{44EF9BE0-95DD-4A37-A4C2-C9174A5670CE}" srcOrd="1" destOrd="0" presId="urn:microsoft.com/office/officeart/2005/8/layout/list1"/>
    <dgm:cxn modelId="{82F14477-0051-4712-8E72-70535007685F}" type="presParOf" srcId="{E13FB756-8801-45BD-AAF4-C0F1629AD86B}" destId="{30CF85D1-2E51-47CE-91FF-33BE57D0F916}" srcOrd="1" destOrd="0" presId="urn:microsoft.com/office/officeart/2005/8/layout/list1"/>
    <dgm:cxn modelId="{6A4B99FD-259E-49E3-B280-C07E04D01BE6}" type="presParOf" srcId="{E13FB756-8801-45BD-AAF4-C0F1629AD86B}" destId="{10DBE14E-0335-4F56-A89C-E7B4C4CA028D}" srcOrd="2" destOrd="0" presId="urn:microsoft.com/office/officeart/2005/8/layout/list1"/>
    <dgm:cxn modelId="{CAB0142A-3073-4516-9CC1-5B3AA8B2BA93}" type="presParOf" srcId="{E13FB756-8801-45BD-AAF4-C0F1629AD86B}" destId="{19FDE21C-DC9A-4EBC-9A82-2DFA5244AE16}" srcOrd="3" destOrd="0" presId="urn:microsoft.com/office/officeart/2005/8/layout/list1"/>
    <dgm:cxn modelId="{FC099DC3-CD7D-4FC9-BE4B-85302307A420}" type="presParOf" srcId="{E13FB756-8801-45BD-AAF4-C0F1629AD86B}" destId="{3A5A5989-BAD8-4309-A12B-16EC73EB45D7}" srcOrd="4" destOrd="0" presId="urn:microsoft.com/office/officeart/2005/8/layout/list1"/>
    <dgm:cxn modelId="{4DC1E276-6E53-4F2E-B69F-960F2B63979B}" type="presParOf" srcId="{3A5A5989-BAD8-4309-A12B-16EC73EB45D7}" destId="{FE99891C-356D-4FDE-AEF5-5377D30ACA1A}" srcOrd="0" destOrd="0" presId="urn:microsoft.com/office/officeart/2005/8/layout/list1"/>
    <dgm:cxn modelId="{2EB0D56C-1225-42BA-9EE7-2BF2BDF09F8F}" type="presParOf" srcId="{3A5A5989-BAD8-4309-A12B-16EC73EB45D7}" destId="{2264C019-5BD5-4F24-9D03-D25E1B62ECB7}" srcOrd="1" destOrd="0" presId="urn:microsoft.com/office/officeart/2005/8/layout/list1"/>
    <dgm:cxn modelId="{101B300D-6425-4AC8-9C2C-6D74BCF70A38}" type="presParOf" srcId="{E13FB756-8801-45BD-AAF4-C0F1629AD86B}" destId="{6FB2D985-50D2-4AF9-A898-5DB749BFD506}" srcOrd="5" destOrd="0" presId="urn:microsoft.com/office/officeart/2005/8/layout/list1"/>
    <dgm:cxn modelId="{4D464101-62FE-43BB-8C6C-CCF6ED0C70D2}" type="presParOf" srcId="{E13FB756-8801-45BD-AAF4-C0F1629AD86B}" destId="{EC3AAB30-6809-4AEB-9D88-6C1DA5287521}" srcOrd="6" destOrd="0" presId="urn:microsoft.com/office/officeart/2005/8/layout/list1"/>
    <dgm:cxn modelId="{9D5D2CF2-4607-4AB5-9B1D-69F285B10BCF}" type="presParOf" srcId="{E13FB756-8801-45BD-AAF4-C0F1629AD86B}" destId="{D791066E-CB24-4DCE-A62E-F18BE239C6B7}" srcOrd="7" destOrd="0" presId="urn:microsoft.com/office/officeart/2005/8/layout/list1"/>
    <dgm:cxn modelId="{8A13A34B-01A2-4D38-B9BD-AEFF67055D70}" type="presParOf" srcId="{E13FB756-8801-45BD-AAF4-C0F1629AD86B}" destId="{8AE7BB75-3513-4A7B-8D0B-523C7E39E6EA}" srcOrd="8" destOrd="0" presId="urn:microsoft.com/office/officeart/2005/8/layout/list1"/>
    <dgm:cxn modelId="{67A568BD-9946-45D5-B895-8B4D650E89E3}" type="presParOf" srcId="{8AE7BB75-3513-4A7B-8D0B-523C7E39E6EA}" destId="{A171DDE3-D754-4074-9D71-6CC23FB4DCAF}" srcOrd="0" destOrd="0" presId="urn:microsoft.com/office/officeart/2005/8/layout/list1"/>
    <dgm:cxn modelId="{E4455495-60EA-420F-9E05-0046E5C75E63}" type="presParOf" srcId="{8AE7BB75-3513-4A7B-8D0B-523C7E39E6EA}" destId="{00398158-7F76-4DED-9C4A-0E00B8CDB77F}" srcOrd="1" destOrd="0" presId="urn:microsoft.com/office/officeart/2005/8/layout/list1"/>
    <dgm:cxn modelId="{30BF100A-7AD1-4B81-8184-BA6111CA16A7}" type="presParOf" srcId="{E13FB756-8801-45BD-AAF4-C0F1629AD86B}" destId="{4C97634B-01F9-4035-A19C-47BFFD653DAC}" srcOrd="9" destOrd="0" presId="urn:microsoft.com/office/officeart/2005/8/layout/list1"/>
    <dgm:cxn modelId="{88B82767-4F7D-4E07-B962-5D15A2B9D5C4}" type="presParOf" srcId="{E13FB756-8801-45BD-AAF4-C0F1629AD86B}" destId="{CEB780F2-2DCA-4283-89AF-C2B84C144556}" srcOrd="10" destOrd="0" presId="urn:microsoft.com/office/officeart/2005/8/layout/list1"/>
    <dgm:cxn modelId="{C1336E82-CDC8-4A80-BE98-6BEE960DE9A6}" type="presParOf" srcId="{E13FB756-8801-45BD-AAF4-C0F1629AD86B}" destId="{E68879E9-EF99-4BD6-BCAA-1B34469742E7}" srcOrd="11" destOrd="0" presId="urn:microsoft.com/office/officeart/2005/8/layout/list1"/>
    <dgm:cxn modelId="{835B8115-9C16-434C-9F6A-D941D35A822A}" type="presParOf" srcId="{E13FB756-8801-45BD-AAF4-C0F1629AD86B}" destId="{68E98704-28A4-41B6-91DA-17DCAE9B88D2}" srcOrd="12" destOrd="0" presId="urn:microsoft.com/office/officeart/2005/8/layout/list1"/>
    <dgm:cxn modelId="{BE6CB57A-9C4E-4464-A341-D0FC28D51BB5}" type="presParOf" srcId="{68E98704-28A4-41B6-91DA-17DCAE9B88D2}" destId="{CBA60574-E81C-4999-803A-F9BB7E502D8F}" srcOrd="0" destOrd="0" presId="urn:microsoft.com/office/officeart/2005/8/layout/list1"/>
    <dgm:cxn modelId="{4FDA1B74-8B2F-4002-8AAE-93B74F5BF636}" type="presParOf" srcId="{68E98704-28A4-41B6-91DA-17DCAE9B88D2}" destId="{110795B6-3596-4475-B84E-5B811420B85B}" srcOrd="1" destOrd="0" presId="urn:microsoft.com/office/officeart/2005/8/layout/list1"/>
    <dgm:cxn modelId="{96C34627-8FF3-47A9-AE46-22D45759FB5D}" type="presParOf" srcId="{E13FB756-8801-45BD-AAF4-C0F1629AD86B}" destId="{84E8F406-3BDC-4722-A23C-BECEE93A4380}" srcOrd="13" destOrd="0" presId="urn:microsoft.com/office/officeart/2005/8/layout/list1"/>
    <dgm:cxn modelId="{F1C6ED9B-6B13-4A44-8FCA-AE272B42336D}" type="presParOf" srcId="{E13FB756-8801-45BD-AAF4-C0F1629AD86B}" destId="{EF925F3C-F7AE-4E82-9431-5F826EF5E546}" srcOrd="14" destOrd="0" presId="urn:microsoft.com/office/officeart/2005/8/layout/list1"/>
    <dgm:cxn modelId="{06951431-42F2-4C78-A0FC-2DBBEB210170}" type="presParOf" srcId="{E13FB756-8801-45BD-AAF4-C0F1629AD86B}" destId="{9552EBEB-C0ED-46A8-94D1-BED9C6851FCB}" srcOrd="15" destOrd="0" presId="urn:microsoft.com/office/officeart/2005/8/layout/list1"/>
    <dgm:cxn modelId="{86994205-B41A-4A1E-AA32-4528592F9D48}" type="presParOf" srcId="{E13FB756-8801-45BD-AAF4-C0F1629AD86B}" destId="{43682A4A-C571-41CC-B435-811038A4EBA8}" srcOrd="16" destOrd="0" presId="urn:microsoft.com/office/officeart/2005/8/layout/list1"/>
    <dgm:cxn modelId="{381C1012-3DF3-422F-B7C9-20DA64686A54}" type="presParOf" srcId="{43682A4A-C571-41CC-B435-811038A4EBA8}" destId="{9B8B4D98-5B8D-4E24-9F3A-C208BB33D10D}" srcOrd="0" destOrd="0" presId="urn:microsoft.com/office/officeart/2005/8/layout/list1"/>
    <dgm:cxn modelId="{2C418C5C-B27C-4FC2-9A7C-514DA9064A21}" type="presParOf" srcId="{43682A4A-C571-41CC-B435-811038A4EBA8}" destId="{8B90FEDC-05A7-40A3-A76B-47C040BB4951}" srcOrd="1" destOrd="0" presId="urn:microsoft.com/office/officeart/2005/8/layout/list1"/>
    <dgm:cxn modelId="{B9B1FE27-24C4-41C0-808A-2268F4CF688C}" type="presParOf" srcId="{E13FB756-8801-45BD-AAF4-C0F1629AD86B}" destId="{351E4287-F21B-4557-BAF5-D1A9D575FEC2}" srcOrd="17" destOrd="0" presId="urn:microsoft.com/office/officeart/2005/8/layout/list1"/>
    <dgm:cxn modelId="{BBFBC9D4-6E6F-4A69-85F4-670CD0490E93}" type="presParOf" srcId="{E13FB756-8801-45BD-AAF4-C0F1629AD86B}" destId="{7420655E-A1E8-4B1B-96AC-51BB38863A8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BE14E-0335-4F56-A89C-E7B4C4CA028D}">
      <dsp:nvSpPr>
        <dsp:cNvPr id="0" name=""/>
        <dsp:cNvSpPr/>
      </dsp:nvSpPr>
      <dsp:spPr>
        <a:xfrm>
          <a:off x="0" y="154982"/>
          <a:ext cx="902736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F9BE0-95DD-4A37-A4C2-C9174A5670CE}">
      <dsp:nvSpPr>
        <dsp:cNvPr id="0" name=""/>
        <dsp:cNvSpPr/>
      </dsp:nvSpPr>
      <dsp:spPr>
        <a:xfrm>
          <a:off x="451368" y="91005"/>
          <a:ext cx="83387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9" tIns="0" rIns="23884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92D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What was the average rental duration for all videos?</a:t>
          </a:r>
          <a:endParaRPr lang="en-US" sz="2400" b="1" kern="1200" dirty="0">
            <a:solidFill>
              <a:srgbClr val="92D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866" y="115503"/>
        <a:ext cx="8289764" cy="452844"/>
      </dsp:txXfrm>
    </dsp:sp>
    <dsp:sp modelId="{EC3AAB30-6809-4AEB-9D88-6C1DA5287521}">
      <dsp:nvSpPr>
        <dsp:cNvPr id="0" name=""/>
        <dsp:cNvSpPr/>
      </dsp:nvSpPr>
      <dsp:spPr>
        <a:xfrm>
          <a:off x="0" y="1113045"/>
          <a:ext cx="902736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4C019-5BD5-4F24-9D03-D25E1B62ECB7}">
      <dsp:nvSpPr>
        <dsp:cNvPr id="0" name=""/>
        <dsp:cNvSpPr/>
      </dsp:nvSpPr>
      <dsp:spPr>
        <a:xfrm>
          <a:off x="464151" y="914999"/>
          <a:ext cx="829926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9" tIns="0" rIns="23884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92D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Which movies contributed the most/least to revenue gain?</a:t>
          </a:r>
        </a:p>
      </dsp:txBody>
      <dsp:txXfrm>
        <a:off x="488649" y="939497"/>
        <a:ext cx="8250269" cy="452844"/>
      </dsp:txXfrm>
    </dsp:sp>
    <dsp:sp modelId="{CEB780F2-2DCA-4283-89AF-C2B84C144556}">
      <dsp:nvSpPr>
        <dsp:cNvPr id="0" name=""/>
        <dsp:cNvSpPr/>
      </dsp:nvSpPr>
      <dsp:spPr>
        <a:xfrm>
          <a:off x="0" y="1884165"/>
          <a:ext cx="9027368" cy="3967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98158-7F76-4DED-9C4A-0E00B8CDB77F}">
      <dsp:nvSpPr>
        <dsp:cNvPr id="0" name=""/>
        <dsp:cNvSpPr/>
      </dsp:nvSpPr>
      <dsp:spPr>
        <a:xfrm>
          <a:off x="451368" y="1633245"/>
          <a:ext cx="829193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9" tIns="0" rIns="238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92D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Which countries are Rockbuster customers based in?</a:t>
          </a:r>
        </a:p>
      </dsp:txBody>
      <dsp:txXfrm>
        <a:off x="475866" y="1657743"/>
        <a:ext cx="8242939" cy="452844"/>
      </dsp:txXfrm>
    </dsp:sp>
    <dsp:sp modelId="{EF925F3C-F7AE-4E82-9431-5F826EF5E546}">
      <dsp:nvSpPr>
        <dsp:cNvPr id="0" name=""/>
        <dsp:cNvSpPr/>
      </dsp:nvSpPr>
      <dsp:spPr>
        <a:xfrm>
          <a:off x="0" y="2623665"/>
          <a:ext cx="902736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795B6-3596-4475-B84E-5B811420B85B}">
      <dsp:nvSpPr>
        <dsp:cNvPr id="0" name=""/>
        <dsp:cNvSpPr/>
      </dsp:nvSpPr>
      <dsp:spPr>
        <a:xfrm>
          <a:off x="416491" y="2390370"/>
          <a:ext cx="832220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9" tIns="0" rIns="238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92D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Where are customers with a high lifetime value based?</a:t>
          </a:r>
        </a:p>
      </dsp:txBody>
      <dsp:txXfrm>
        <a:off x="440989" y="2414868"/>
        <a:ext cx="8273208" cy="452844"/>
      </dsp:txXfrm>
    </dsp:sp>
    <dsp:sp modelId="{7420655E-A1E8-4B1B-96AC-51BB38863A80}">
      <dsp:nvSpPr>
        <dsp:cNvPr id="0" name=""/>
        <dsp:cNvSpPr/>
      </dsp:nvSpPr>
      <dsp:spPr>
        <a:xfrm>
          <a:off x="0" y="3394785"/>
          <a:ext cx="902736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0FEDC-05A7-40A3-A76B-47C040BB4951}">
      <dsp:nvSpPr>
        <dsp:cNvPr id="0" name=""/>
        <dsp:cNvSpPr/>
      </dsp:nvSpPr>
      <dsp:spPr>
        <a:xfrm>
          <a:off x="451368" y="3143865"/>
          <a:ext cx="830950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9" tIns="0" rIns="238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92D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Do sales figures vary between geographic regions?</a:t>
          </a:r>
        </a:p>
      </dsp:txBody>
      <dsp:txXfrm>
        <a:off x="475866" y="3168363"/>
        <a:ext cx="826050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BEE30-5974-4C56-BEE5-FD871E0D947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DEB8A-EAD1-40BE-BF0B-7281C41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2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DEB8A-EAD1-40BE-BF0B-7281C41004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5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2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8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8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7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823E24-2268-4E70-A237-C39FD1653A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C3AD7C-921A-4F2A-8149-30D31E2A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toomaj.foroud/viz/RockbusterVisualization/Rating?publish=ye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11FC-FEB3-45BF-84B0-D1E45B74D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145" y="1241266"/>
            <a:ext cx="4535926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>
                <a:solidFill>
                  <a:srgbClr val="EBEBEB"/>
                </a:solidFill>
                <a:latin typeface="Algerian" panose="04020705040A02060702" pitchFamily="82" charset="0"/>
              </a:rPr>
              <a:t>Rockbuster Stealth</a:t>
            </a:r>
            <a:br>
              <a:rPr lang="en-US" sz="3400" b="1">
                <a:solidFill>
                  <a:srgbClr val="EBEBEB"/>
                </a:solidFill>
                <a:latin typeface="Algerian" panose="04020705040A02060702" pitchFamily="82" charset="0"/>
              </a:rPr>
            </a:br>
            <a:r>
              <a:rPr lang="en-US" sz="3400" b="1">
                <a:solidFill>
                  <a:srgbClr val="EBEBEB"/>
                </a:solidFill>
                <a:latin typeface="Algerian" panose="04020705040A02060702" pitchFamily="82" charset="0"/>
              </a:rPr>
              <a:t> </a:t>
            </a:r>
            <a:br>
              <a:rPr lang="en-US" sz="3400">
                <a:solidFill>
                  <a:srgbClr val="EBEBEB"/>
                </a:solidFill>
              </a:rPr>
            </a:br>
            <a:r>
              <a:rPr lang="en-US" sz="3400" b="1">
                <a:solidFill>
                  <a:srgbClr val="EBEBEB"/>
                </a:solidFill>
                <a:latin typeface="Colonna MT" panose="04020805060202030203" pitchFamily="82" charset="0"/>
              </a:rPr>
              <a:t>How to Lunch an Online Video Rental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33D92-1905-42F6-859C-B98085007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145" y="4591665"/>
            <a:ext cx="4535926" cy="1622322"/>
          </a:xfrm>
        </p:spPr>
        <p:txBody>
          <a:bodyPr>
            <a:normAutofit/>
          </a:bodyPr>
          <a:lstStyle/>
          <a:p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Toomaj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May 2022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E9E91F02-57C5-4B69-BEEC-001772E9E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402164"/>
            <a:ext cx="6371973" cy="61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7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301C-8FE7-41DD-B87E-4D62362B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792411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B21D4-8CB7-4756-A231-F283874A7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for Visualizations: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https://public.tableau.com/app/profile/toomaj.foroud/viz/RockbusterVisualization/Rating?publish=yes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5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3DA7-55EC-42DE-927D-EE51D58B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91113"/>
            <a:ext cx="9374642" cy="128434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The Main Business Questions of Rockbuster Stealth Management Board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6BCFB7-0354-472D-9BFA-18E82F86E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019091"/>
              </p:ext>
            </p:extLst>
          </p:nvPr>
        </p:nvGraphicFramePr>
        <p:xfrm>
          <a:off x="415212" y="2416629"/>
          <a:ext cx="9027368" cy="391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5843B2-4D5A-4066-9269-D90DA4EE15F4}"/>
              </a:ext>
            </a:extLst>
          </p:cNvPr>
          <p:cNvSpPr txBox="1"/>
          <p:nvPr/>
        </p:nvSpPr>
        <p:spPr>
          <a:xfrm>
            <a:off x="10170368" y="3418359"/>
            <a:ext cx="1847461" cy="25545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to use existing movie licenses to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an online video rental service in order to stay competitive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DDCE5C-F06F-4FF8-923B-18DC5860C4B8}"/>
              </a:ext>
            </a:extLst>
          </p:cNvPr>
          <p:cNvSpPr/>
          <p:nvPr/>
        </p:nvSpPr>
        <p:spPr>
          <a:xfrm>
            <a:off x="9596535" y="4152122"/>
            <a:ext cx="527179" cy="681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DDD73-92CA-4BD3-A19A-B48E9CB67E21}"/>
              </a:ext>
            </a:extLst>
          </p:cNvPr>
          <p:cNvSpPr txBox="1"/>
          <p:nvPr/>
        </p:nvSpPr>
        <p:spPr>
          <a:xfrm>
            <a:off x="10170368" y="2948475"/>
            <a:ext cx="180080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28696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2BF4-CEA1-4A00-9AF1-2BC78503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02268"/>
            <a:ext cx="8761413" cy="70696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92D05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What was the average rental duration for all videos?</a:t>
            </a:r>
            <a:br>
              <a:rPr lang="en-US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B93CF7-0620-4BE4-ADDA-C6092A541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957462"/>
              </p:ext>
            </p:extLst>
          </p:nvPr>
        </p:nvGraphicFramePr>
        <p:xfrm>
          <a:off x="801120" y="4603225"/>
          <a:ext cx="6784667" cy="1390650"/>
        </p:xfrm>
        <a:graphic>
          <a:graphicData uri="http://schemas.openxmlformats.org/drawingml/2006/table">
            <a:tbl>
              <a:tblPr/>
              <a:tblGrid>
                <a:gridCol w="2441268">
                  <a:extLst>
                    <a:ext uri="{9D8B030D-6E8A-4147-A177-3AD203B41FA5}">
                      <a16:colId xmlns:a16="http://schemas.microsoft.com/office/drawing/2014/main" val="4010390919"/>
                    </a:ext>
                  </a:extLst>
                </a:gridCol>
                <a:gridCol w="1198983">
                  <a:extLst>
                    <a:ext uri="{9D8B030D-6E8A-4147-A177-3AD203B41FA5}">
                      <a16:colId xmlns:a16="http://schemas.microsoft.com/office/drawing/2014/main" val="681521551"/>
                    </a:ext>
                  </a:extLst>
                </a:gridCol>
                <a:gridCol w="1497564">
                  <a:extLst>
                    <a:ext uri="{9D8B030D-6E8A-4147-A177-3AD203B41FA5}">
                      <a16:colId xmlns:a16="http://schemas.microsoft.com/office/drawing/2014/main" val="3965922991"/>
                    </a:ext>
                  </a:extLst>
                </a:gridCol>
                <a:gridCol w="1646852">
                  <a:extLst>
                    <a:ext uri="{9D8B030D-6E8A-4147-A177-3AD203B41FA5}">
                      <a16:colId xmlns:a16="http://schemas.microsoft.com/office/drawing/2014/main" val="4195755135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5180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Rental Duration (Days)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063137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Rental Rate ($)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4.99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2.98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14922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Movie Length (Minutes)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42074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Replacement Cost ($)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9.99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29.99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19.99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50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0D86-DF59-42ED-A03C-F5AFACEB0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59005"/>
              </p:ext>
            </p:extLst>
          </p:nvPr>
        </p:nvGraphicFramePr>
        <p:xfrm>
          <a:off x="716643" y="3100304"/>
          <a:ext cx="7335676" cy="851366"/>
        </p:xfrm>
        <a:graphic>
          <a:graphicData uri="http://schemas.openxmlformats.org/drawingml/2006/table">
            <a:tbl>
              <a:tblPr/>
              <a:tblGrid>
                <a:gridCol w="1620676">
                  <a:extLst>
                    <a:ext uri="{9D8B030D-6E8A-4147-A177-3AD203B41FA5}">
                      <a16:colId xmlns:a16="http://schemas.microsoft.com/office/drawing/2014/main" val="1492025419"/>
                    </a:ext>
                  </a:extLst>
                </a:gridCol>
                <a:gridCol w="1900436">
                  <a:extLst>
                    <a:ext uri="{9D8B030D-6E8A-4147-A177-3AD203B41FA5}">
                      <a16:colId xmlns:a16="http://schemas.microsoft.com/office/drawing/2014/main" val="2938395056"/>
                    </a:ext>
                  </a:extLst>
                </a:gridCol>
                <a:gridCol w="1659192">
                  <a:extLst>
                    <a:ext uri="{9D8B030D-6E8A-4147-A177-3AD203B41FA5}">
                      <a16:colId xmlns:a16="http://schemas.microsoft.com/office/drawing/2014/main" val="2782999521"/>
                    </a:ext>
                  </a:extLst>
                </a:gridCol>
                <a:gridCol w="2155372">
                  <a:extLst>
                    <a:ext uri="{9D8B030D-6E8A-4147-A177-3AD203B41FA5}">
                      <a16:colId xmlns:a16="http://schemas.microsoft.com/office/drawing/2014/main" val="3451425288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Movies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Modal Release Year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Modal Language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Modal Rating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437078"/>
                  </a:ext>
                </a:extLst>
              </a:tr>
              <a:tr h="298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English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PG-13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890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CCD631-8D7A-4178-A92F-39EE9A834B1C}"/>
              </a:ext>
            </a:extLst>
          </p:cNvPr>
          <p:cNvSpPr txBox="1"/>
          <p:nvPr/>
        </p:nvSpPr>
        <p:spPr>
          <a:xfrm>
            <a:off x="643813" y="2361406"/>
            <a:ext cx="601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Statistics of Current Movies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A3FF2B-1296-421B-B01A-E8EB9D2E3066}"/>
              </a:ext>
            </a:extLst>
          </p:cNvPr>
          <p:cNvCxnSpPr>
            <a:cxnSpLocks/>
          </p:cNvCxnSpPr>
          <p:nvPr/>
        </p:nvCxnSpPr>
        <p:spPr>
          <a:xfrm>
            <a:off x="7609114" y="5043196"/>
            <a:ext cx="144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3ED723-FD55-4859-9819-787337FA5B09}"/>
              </a:ext>
            </a:extLst>
          </p:cNvPr>
          <p:cNvSpPr txBox="1"/>
          <p:nvPr/>
        </p:nvSpPr>
        <p:spPr>
          <a:xfrm>
            <a:off x="9167327" y="4893906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Average rental Duration</a:t>
            </a:r>
          </a:p>
        </p:txBody>
      </p:sp>
    </p:spTree>
    <p:extLst>
      <p:ext uri="{BB962C8B-B14F-4D97-AF65-F5344CB8AC3E}">
        <p14:creationId xmlns:p14="http://schemas.microsoft.com/office/powerpoint/2010/main" val="15121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6657-D013-45B4-856E-F6E23892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02" y="1133669"/>
            <a:ext cx="8243596" cy="70558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92D05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Which movies contributed the most/least to revenue gain?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137EF8-A2B7-4510-ABFD-B73066DA8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860078"/>
              </p:ext>
            </p:extLst>
          </p:nvPr>
        </p:nvGraphicFramePr>
        <p:xfrm>
          <a:off x="645369" y="2441707"/>
          <a:ext cx="4827035" cy="3611880"/>
        </p:xfrm>
        <a:graphic>
          <a:graphicData uri="http://schemas.openxmlformats.org/drawingml/2006/table">
            <a:tbl>
              <a:tblPr/>
              <a:tblGrid>
                <a:gridCol w="838946">
                  <a:extLst>
                    <a:ext uri="{9D8B030D-6E8A-4147-A177-3AD203B41FA5}">
                      <a16:colId xmlns:a16="http://schemas.microsoft.com/office/drawing/2014/main" val="1535935253"/>
                    </a:ext>
                  </a:extLst>
                </a:gridCol>
                <a:gridCol w="2129910">
                  <a:extLst>
                    <a:ext uri="{9D8B030D-6E8A-4147-A177-3AD203B41FA5}">
                      <a16:colId xmlns:a16="http://schemas.microsoft.com/office/drawing/2014/main" val="3000263794"/>
                    </a:ext>
                  </a:extLst>
                </a:gridCol>
                <a:gridCol w="1858179">
                  <a:extLst>
                    <a:ext uri="{9D8B030D-6E8A-4147-A177-3AD203B41FA5}">
                      <a16:colId xmlns:a16="http://schemas.microsoft.com/office/drawing/2014/main" val="161950434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Top 10 Movies with Highest Revenue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8242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Movie Title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Movie Total Revenue $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62104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Telegraph Voyage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215.75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9570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Zorro Ark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199.72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87490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Wife Turn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198.73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513514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Innocent Usual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191.74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71052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Hustler Party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190.78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51449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Saturday Lambs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190.74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4585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Titans Jerk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186.73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77895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Harry Idaho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177.73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266928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Torque Bound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169.76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5394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Dogma Family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168.72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5502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9DD97B-5B3C-4153-BA5B-C1761FA7B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62384"/>
              </p:ext>
            </p:extLst>
          </p:nvPr>
        </p:nvGraphicFramePr>
        <p:xfrm>
          <a:off x="6522099" y="2441707"/>
          <a:ext cx="4912568" cy="3611880"/>
        </p:xfrm>
        <a:graphic>
          <a:graphicData uri="http://schemas.openxmlformats.org/drawingml/2006/table">
            <a:tbl>
              <a:tblPr/>
              <a:tblGrid>
                <a:gridCol w="1305983">
                  <a:extLst>
                    <a:ext uri="{9D8B030D-6E8A-4147-A177-3AD203B41FA5}">
                      <a16:colId xmlns:a16="http://schemas.microsoft.com/office/drawing/2014/main" val="304264629"/>
                    </a:ext>
                  </a:extLst>
                </a:gridCol>
                <a:gridCol w="2053038">
                  <a:extLst>
                    <a:ext uri="{9D8B030D-6E8A-4147-A177-3AD203B41FA5}">
                      <a16:colId xmlns:a16="http://schemas.microsoft.com/office/drawing/2014/main" val="2738467357"/>
                    </a:ext>
                  </a:extLst>
                </a:gridCol>
                <a:gridCol w="1553547">
                  <a:extLst>
                    <a:ext uri="{9D8B030D-6E8A-4147-A177-3AD203B41FA5}">
                      <a16:colId xmlns:a16="http://schemas.microsoft.com/office/drawing/2014/main" val="2499035970"/>
                    </a:ext>
                  </a:extLst>
                </a:gridCol>
              </a:tblGrid>
              <a:tr h="19431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Top 10 Movies with Lowest Revenue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9812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Movie Title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Movie Total Revenue $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855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Duffel Apocalypse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5.94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307749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Oklahoma Jumanji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5.94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458467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Texas Watch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5.94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037388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Freedom Cleopatra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5.95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683749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Rebel Airport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6.93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62328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Young Language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6.93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872448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Treatment Jekyll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6.94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719044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Cruelty Unforgiven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6.94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925846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Lights Deer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7.93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8022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Stallion Sundance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7.94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76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20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7048EE-51DD-473C-B1BC-0F2C4734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Which movies contributed the most/least to revenue gain?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EEC5E-5D25-4F8F-BFA0-5FC4018BC5F7}"/>
              </a:ext>
            </a:extLst>
          </p:cNvPr>
          <p:cNvSpPr txBox="1"/>
          <p:nvPr/>
        </p:nvSpPr>
        <p:spPr>
          <a:xfrm>
            <a:off x="40528" y="5734731"/>
            <a:ext cx="6036422" cy="105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SPORT, Sci-Fi &amp; Animation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the Highest Total Revenue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Thriller has the Lowest Movie number and Total Revenue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8EA32-A43B-4FD9-B24C-0CF1287AFD45}"/>
              </a:ext>
            </a:extLst>
          </p:cNvPr>
          <p:cNvSpPr txBox="1"/>
          <p:nvPr/>
        </p:nvSpPr>
        <p:spPr>
          <a:xfrm>
            <a:off x="6253163" y="5920273"/>
            <a:ext cx="5848641" cy="785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Sci-Fi, Comedy &amp; Drama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the Highest Revenue per Movie Title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CE7436F-5753-5949-8654-3AE2217A0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485"/>
            <a:ext cx="12192000" cy="42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4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85B7B0-119C-41DA-89E7-A38ED2D0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92D05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Which movies contributed the most/least to revenue gain?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16F21-7BE4-40EE-A6EA-B918E6FCCAFC}"/>
              </a:ext>
            </a:extLst>
          </p:cNvPr>
          <p:cNvSpPr txBox="1"/>
          <p:nvPr/>
        </p:nvSpPr>
        <p:spPr>
          <a:xfrm>
            <a:off x="-51900" y="6010860"/>
            <a:ext cx="586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PG-13 &amp; NC-17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Highest Total Revenue and Highest Movie Number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Lowest Revenue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D54E6-A872-474F-ACEB-C7A303C28558}"/>
              </a:ext>
            </a:extLst>
          </p:cNvPr>
          <p:cNvSpPr txBox="1"/>
          <p:nvPr/>
        </p:nvSpPr>
        <p:spPr>
          <a:xfrm>
            <a:off x="5600898" y="6136819"/>
            <a:ext cx="6174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 &amp; PG-13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Highest Revenue per Movie Title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Lowest Revenue per Title</a:t>
            </a:r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58939427-1A28-D81E-64E2-24DC798A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140"/>
            <a:ext cx="12192000" cy="43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5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BC5D-C0EA-4CCD-B3C2-C326878D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4" y="945981"/>
            <a:ext cx="4075404" cy="719838"/>
          </a:xfrm>
        </p:spPr>
        <p:txBody>
          <a:bodyPr/>
          <a:lstStyle/>
          <a:p>
            <a:pPr algn="ctr"/>
            <a:br>
              <a:rPr lang="en-US" sz="3200" b="1" dirty="0">
                <a:solidFill>
                  <a:srgbClr val="92D05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92D05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Where are customers with a high lifetime value based?</a:t>
            </a:r>
            <a:br>
              <a:rPr lang="en-US" sz="3200" b="1" kern="1200" dirty="0">
                <a:solidFill>
                  <a:srgbClr val="92D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92D050"/>
              </a:solidFill>
              <a:latin typeface="Colonna MT" panose="04020805060202030203" pitchFamily="82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7A9763-80C4-4EAB-82BA-3CA3C8EF7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81166"/>
              </p:ext>
            </p:extLst>
          </p:nvPr>
        </p:nvGraphicFramePr>
        <p:xfrm>
          <a:off x="396551" y="2612086"/>
          <a:ext cx="5780313" cy="3611880"/>
        </p:xfrm>
        <a:graphic>
          <a:graphicData uri="http://schemas.openxmlformats.org/drawingml/2006/table">
            <a:tbl>
              <a:tblPr/>
              <a:tblGrid>
                <a:gridCol w="1411709">
                  <a:extLst>
                    <a:ext uri="{9D8B030D-6E8A-4147-A177-3AD203B41FA5}">
                      <a16:colId xmlns:a16="http://schemas.microsoft.com/office/drawing/2014/main" val="1736253833"/>
                    </a:ext>
                  </a:extLst>
                </a:gridCol>
                <a:gridCol w="1411709">
                  <a:extLst>
                    <a:ext uri="{9D8B030D-6E8A-4147-A177-3AD203B41FA5}">
                      <a16:colId xmlns:a16="http://schemas.microsoft.com/office/drawing/2014/main" val="2164266698"/>
                    </a:ext>
                  </a:extLst>
                </a:gridCol>
                <a:gridCol w="1458766">
                  <a:extLst>
                    <a:ext uri="{9D8B030D-6E8A-4147-A177-3AD203B41FA5}">
                      <a16:colId xmlns:a16="http://schemas.microsoft.com/office/drawing/2014/main" val="2528119511"/>
                    </a:ext>
                  </a:extLst>
                </a:gridCol>
                <a:gridCol w="1498129">
                  <a:extLst>
                    <a:ext uri="{9D8B030D-6E8A-4147-A177-3AD203B41FA5}">
                      <a16:colId xmlns:a16="http://schemas.microsoft.com/office/drawing/2014/main" val="834903039"/>
                    </a:ext>
                  </a:extLst>
                </a:gridCol>
              </a:tblGrid>
              <a:tr h="19431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 10 Customers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89779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First Name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Last Name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Payment $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70414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Eleanor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Hunt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Runion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211.55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5019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Karl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Seal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United States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208.58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526708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Marion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Snyder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Brazil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194.61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75537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Rhonda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Kennedy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Netherlands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191.62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70927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Clara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Shaw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Belarus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189.6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13775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Tommy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Collazo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Iran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183.63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53824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Ana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Bradley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United States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167.67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1519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Curtis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Irby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Canada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167.62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789269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Marcia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Dean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Philippines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166.61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1838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Mike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Way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India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162.67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6658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D37DFA-ED67-4DF0-A18A-00CF80DB2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518"/>
              </p:ext>
            </p:extLst>
          </p:nvPr>
        </p:nvGraphicFramePr>
        <p:xfrm>
          <a:off x="6536095" y="2612086"/>
          <a:ext cx="5360436" cy="3611880"/>
        </p:xfrm>
        <a:graphic>
          <a:graphicData uri="http://schemas.openxmlformats.org/drawingml/2006/table">
            <a:tbl>
              <a:tblPr/>
              <a:tblGrid>
                <a:gridCol w="1963248">
                  <a:extLst>
                    <a:ext uri="{9D8B030D-6E8A-4147-A177-3AD203B41FA5}">
                      <a16:colId xmlns:a16="http://schemas.microsoft.com/office/drawing/2014/main" val="1835915870"/>
                    </a:ext>
                  </a:extLst>
                </a:gridCol>
                <a:gridCol w="1796988">
                  <a:extLst>
                    <a:ext uri="{9D8B030D-6E8A-4147-A177-3AD203B41FA5}">
                      <a16:colId xmlns:a16="http://schemas.microsoft.com/office/drawing/2014/main" val="214854108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964309834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 10 Countries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0466"/>
                  </a:ext>
                </a:extLst>
              </a:tr>
              <a:tr h="4719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Transaction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Revenue $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933631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India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1422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6034.78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982373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China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1297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5251.03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616463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United States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3685.31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854567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3122.51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91593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Mexico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718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2984.82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86082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Brazil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2919.19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41339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Russian Federation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638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2765.62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930546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Philippines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2219.7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695593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Turkey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1498.49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489174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Indonesia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1352.69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38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E24385-DDE1-4E92-A14F-BFAB1B08FFFA}"/>
              </a:ext>
            </a:extLst>
          </p:cNvPr>
          <p:cNvSpPr txBox="1"/>
          <p:nvPr/>
        </p:nvSpPr>
        <p:spPr>
          <a:xfrm>
            <a:off x="6949363" y="578113"/>
            <a:ext cx="43049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92D050"/>
                </a:solidFill>
                <a:latin typeface="Colonna MT" panose="04020805060202030203" pitchFamily="82" charset="0"/>
                <a:ea typeface="+mj-ea"/>
                <a:cs typeface="Times New Roman" panose="02020603050405020304" pitchFamily="18" charset="0"/>
              </a:rPr>
              <a:t>Which countries are Rockbuster customers based in?</a:t>
            </a:r>
          </a:p>
        </p:txBody>
      </p:sp>
    </p:spTree>
    <p:extLst>
      <p:ext uri="{BB962C8B-B14F-4D97-AF65-F5344CB8AC3E}">
        <p14:creationId xmlns:p14="http://schemas.microsoft.com/office/powerpoint/2010/main" val="207936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F8D3-7CCC-468F-AAF7-3B886609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78699" cy="70696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92D05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Do sales figures vary between geographic regions?</a:t>
            </a:r>
            <a:endParaRPr lang="en-US" dirty="0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9EEC29BB-2785-C50E-D142-306003507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" y="2038351"/>
            <a:ext cx="12143449" cy="4822954"/>
          </a:xfrm>
        </p:spPr>
      </p:pic>
    </p:spTree>
    <p:extLst>
      <p:ext uri="{BB962C8B-B14F-4D97-AF65-F5344CB8AC3E}">
        <p14:creationId xmlns:p14="http://schemas.microsoft.com/office/powerpoint/2010/main" val="260589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4BE5-C81D-44B4-955B-3CC2D8EA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92D050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Insights and 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493E2-565C-4F2A-9613-165F6C5D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8" y="2174033"/>
            <a:ext cx="11010122" cy="44087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Classifications: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popular than others (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SCI-FI , COMEDY &amp; DRAMA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top categories and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PG-13 &amp; PG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ratings with highest revenue per movie title). Rockbuster can focus on these categories and ratings to expand its inventory.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Distribution: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Rockbuster customers are distributed all over the world, some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more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others like: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India, China, United States, Japan and Mexico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are also the countries with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customers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is a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strong relation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in each country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So, if the company wants to start new online activities, these countries can be the promising targets.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Customers: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obvious connection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customers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highest payment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countries.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Top customers are in countries like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Runion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US, Brazil, Netherland and Belarus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not among top countries (Except US). As a result, the company can consider some especial programs and bonus plans for top customers to keep them loyal to the Rockbuster services and also encourage others to be as Top Customer.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26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453</TotalTime>
  <Words>735</Words>
  <Application>Microsoft Office PowerPoint</Application>
  <PresentationFormat>Widescreen</PresentationFormat>
  <Paragraphs>218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Colonna MT</vt:lpstr>
      <vt:lpstr>Comic Sans MS</vt:lpstr>
      <vt:lpstr>Times New Roman</vt:lpstr>
      <vt:lpstr>Wingdings</vt:lpstr>
      <vt:lpstr>Wingdings 3</vt:lpstr>
      <vt:lpstr>Ion Boardroom</vt:lpstr>
      <vt:lpstr>Rockbuster Stealth   How to Lunch an Online Video Rental Service</vt:lpstr>
      <vt:lpstr>The Main Business Questions of Rockbuster Stealth Management Board</vt:lpstr>
      <vt:lpstr>What was the average rental duration for all videos? </vt:lpstr>
      <vt:lpstr>Which movies contributed the most/least to revenue gain?</vt:lpstr>
      <vt:lpstr>Which movies contributed the most/least to revenue gain?</vt:lpstr>
      <vt:lpstr>Which movies contributed the most/least to revenue gain?</vt:lpstr>
      <vt:lpstr> Where are customers with a high lifetime value based? </vt:lpstr>
      <vt:lpstr>Do sales figures vary between geographic regions?</vt:lpstr>
      <vt:lpstr>Insights and Recommendations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  How to Lunch an Online Video Rental Service</dc:title>
  <dc:creator>Khodadadi, Mina</dc:creator>
  <cp:lastModifiedBy>Khodadadi, Mina</cp:lastModifiedBy>
  <cp:revision>6</cp:revision>
  <dcterms:created xsi:type="dcterms:W3CDTF">2022-05-17T13:56:30Z</dcterms:created>
  <dcterms:modified xsi:type="dcterms:W3CDTF">2022-05-23T21:20:10Z</dcterms:modified>
</cp:coreProperties>
</file>