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0" r:id="rId3"/>
    <p:sldId id="258" r:id="rId4"/>
    <p:sldId id="259" r:id="rId5"/>
    <p:sldId id="266" r:id="rId6"/>
    <p:sldId id="267" r:id="rId7"/>
    <p:sldId id="257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7" autoAdjust="0"/>
    <p:restoredTop sz="83236" autoAdjust="0"/>
  </p:normalViewPr>
  <p:slideViewPr>
    <p:cSldViewPr snapToObjects="1">
      <p:cViewPr varScale="1">
        <p:scale>
          <a:sx n="94" d="100"/>
          <a:sy n="94" d="100"/>
        </p:scale>
        <p:origin x="-1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956B-DC5B-4979-9B06-748A0538A2C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22314-6588-4D35-B84D-1FB9C9EAA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22314-6588-4D35-B84D-1FB9C9EAAB8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WebGuiDsl</a:t>
            </a:r>
            <a:r>
              <a:rPr lang="en-US" baseline="0" dirty="0" smtClean="0"/>
              <a:t> is specific to GPL. This, however, does not mean that it was built without a larger picture in mind. The validation  function in webguidsl.js is the only one that is specific to GPL. The server-side portion of this application is completely independent of GPL.</a:t>
            </a:r>
          </a:p>
          <a:p>
            <a:r>
              <a:rPr lang="en-US" baseline="0" dirty="0" smtClean="0"/>
              <a:t>While outside of the scope of this semester’s project, we envision a tool that can read a model file (e.g. </a:t>
            </a:r>
            <a:r>
              <a:rPr lang="en-US" baseline="0" dirty="0" err="1" smtClean="0"/>
              <a:t>mymodel.m</a:t>
            </a:r>
            <a:r>
              <a:rPr lang="en-US" baseline="0" dirty="0" smtClean="0"/>
              <a:t>) and produce the corresponding HTML document and validation JavaScript. This JavaScript file can then be used in conjunction with the model independent JavaScript code.</a:t>
            </a:r>
          </a:p>
          <a:p>
            <a:r>
              <a:rPr lang="en-US" baseline="0" dirty="0" smtClean="0"/>
              <a:t>Another option would be to move validation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22314-6588-4D35-B84D-1FB9C9EAAB8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E49-61C0-4B63-A2BA-8260F4CF6852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Joe’s intro to GPL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for GPL can be generalized for any feature model</a:t>
            </a:r>
          </a:p>
          <a:p>
            <a:pPr lvl="1"/>
            <a:r>
              <a:rPr lang="en-US" dirty="0" smtClean="0"/>
              <a:t>Only client code would change</a:t>
            </a:r>
          </a:p>
          <a:p>
            <a:pPr lvl="1"/>
            <a:r>
              <a:rPr lang="en-US" dirty="0" smtClean="0"/>
              <a:t>Currently webguidsl.js has GPL specific code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4322802"/>
            <a:ext cx="1676400" cy="9144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4322802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Currently</a:t>
            </a:r>
          </a:p>
          <a:p>
            <a:pPr algn="ctr"/>
            <a:r>
              <a:rPr lang="en-US" dirty="0" smtClean="0"/>
              <a:t>Non-Existent </a:t>
            </a:r>
          </a:p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3145" y="46013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mymodel.m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2544745" y="4784467"/>
            <a:ext cx="5794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2745" y="43228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mymodel.html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2745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validatemymodel.js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3"/>
            <a:endCxn id="11" idx="1"/>
          </p:cNvCxnSpPr>
          <p:nvPr/>
        </p:nvCxnSpPr>
        <p:spPr>
          <a:xfrm flipV="1">
            <a:off x="4800600" y="4507468"/>
            <a:ext cx="792145" cy="276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2" idx="1"/>
          </p:cNvCxnSpPr>
          <p:nvPr/>
        </p:nvCxnSpPr>
        <p:spPr>
          <a:xfrm>
            <a:off x="4800600" y="4784467"/>
            <a:ext cx="792145" cy="276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GuiDsl</a:t>
            </a:r>
            <a:endParaRPr lang="en-US" dirty="0"/>
          </a:p>
        </p:txBody>
      </p:sp>
      <p:pic>
        <p:nvPicPr>
          <p:cNvPr id="10" name="Content Placeholder 9" descr="ScreenHunter_05 Apr. 19 18.0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150772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GuiDsl</a:t>
            </a:r>
            <a:r>
              <a:rPr lang="en-US" dirty="0" smtClean="0"/>
              <a:t> functionality through a web interface</a:t>
            </a:r>
          </a:p>
          <a:p>
            <a:pPr lvl="1"/>
            <a:r>
              <a:rPr lang="en-US" dirty="0" smtClean="0"/>
              <a:t>This semester’s progress is specific to GPL interface</a:t>
            </a:r>
          </a:p>
          <a:p>
            <a:r>
              <a:rPr lang="en-US" dirty="0" smtClean="0"/>
              <a:t>Run on CS web servers</a:t>
            </a:r>
          </a:p>
          <a:p>
            <a:pPr lvl="1"/>
            <a:r>
              <a:rPr lang="en-US" dirty="0" smtClean="0"/>
              <a:t>Limited us to PHP or CGI</a:t>
            </a:r>
          </a:p>
          <a:p>
            <a:pPr lvl="2"/>
            <a:r>
              <a:rPr lang="en-US" dirty="0" smtClean="0"/>
              <a:t>No Java </a:t>
            </a:r>
            <a:r>
              <a:rPr lang="en-US" dirty="0" err="1" smtClean="0"/>
              <a:t>servlets</a:t>
            </a:r>
            <a:endParaRPr lang="en-US" dirty="0"/>
          </a:p>
          <a:p>
            <a:pPr lvl="2"/>
            <a:r>
              <a:rPr lang="en-US" dirty="0" smtClean="0"/>
              <a:t>Temporary files must be created in a world writable directory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Leveraged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 CGI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JavaScript library</a:t>
            </a:r>
          </a:p>
          <a:p>
            <a:pPr lvl="1"/>
            <a:r>
              <a:rPr lang="en-US" dirty="0" smtClean="0"/>
              <a:t>Easily navigate and modify DOM</a:t>
            </a:r>
          </a:p>
          <a:p>
            <a:pPr lvl="1"/>
            <a:r>
              <a:rPr lang="en-US" dirty="0" smtClean="0"/>
              <a:t>Helps with Ajax requests and event handling</a:t>
            </a:r>
            <a:endParaRPr lang="en-US" dirty="0"/>
          </a:p>
          <a:p>
            <a:r>
              <a:rPr lang="en-US" dirty="0" err="1" smtClean="0"/>
              <a:t>BlockUI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Simulate synchronous Ajax behavior without locking the browser</a:t>
            </a:r>
          </a:p>
          <a:p>
            <a:pPr lvl="1"/>
            <a:r>
              <a:rPr lang="en-US" dirty="0" smtClean="0"/>
              <a:t>http://jquery.malsup.com/block/</a:t>
            </a:r>
          </a:p>
          <a:p>
            <a:r>
              <a:rPr lang="en-US" dirty="0" smtClean="0"/>
              <a:t>Google-</a:t>
            </a:r>
            <a:r>
              <a:rPr lang="en-US" dirty="0" err="1" smtClean="0"/>
              <a:t>gson</a:t>
            </a:r>
            <a:endParaRPr lang="en-US" dirty="0" smtClean="0"/>
          </a:p>
          <a:p>
            <a:pPr lvl="1"/>
            <a:r>
              <a:rPr lang="en-US" dirty="0" smtClean="0"/>
              <a:t>Serialize Java Objects into JSON Objects</a:t>
            </a:r>
          </a:p>
          <a:p>
            <a:pPr lvl="1"/>
            <a:r>
              <a:rPr lang="en-US" dirty="0" smtClean="0"/>
              <a:t>http://code.google.com/p/google-gson/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for GPL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GuiDsl</a:t>
            </a:r>
            <a:r>
              <a:rPr lang="en-US" dirty="0" smtClean="0"/>
              <a:t> feature – </a:t>
            </a:r>
            <a:r>
              <a:rPr lang="en-US" dirty="0" err="1" smtClean="0"/>
              <a:t>WebTool</a:t>
            </a:r>
            <a:endParaRPr lang="en-US" dirty="0" smtClean="0"/>
          </a:p>
          <a:p>
            <a:pPr lvl="1"/>
            <a:r>
              <a:rPr lang="en-US" dirty="0" smtClean="0"/>
              <a:t>Provides programmatic interface like existing Tool feature</a:t>
            </a:r>
          </a:p>
          <a:p>
            <a:pPr lvl="1"/>
            <a:r>
              <a:rPr lang="en-US" dirty="0" smtClean="0"/>
              <a:t>Provides a method that calls SAT solver for a given number of set variables and returns a JSON 2D array consisting of variable values (set/not set) and reasons for the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for GPL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CGI scripts</a:t>
            </a:r>
          </a:p>
          <a:p>
            <a:pPr lvl="1"/>
            <a:r>
              <a:rPr lang="en-US" dirty="0" smtClean="0"/>
              <a:t>webguidsl.cgi</a:t>
            </a:r>
            <a:endParaRPr lang="en-US" dirty="0" smtClean="0"/>
          </a:p>
          <a:p>
            <a:pPr lvl="1"/>
            <a:r>
              <a:rPr lang="en-US" dirty="0" smtClean="0"/>
              <a:t>compose.cgi</a:t>
            </a:r>
          </a:p>
          <a:p>
            <a:r>
              <a:rPr lang="en-US" dirty="0" smtClean="0"/>
              <a:t>HTML page – gpl.html</a:t>
            </a:r>
          </a:p>
          <a:p>
            <a:pPr lvl="1"/>
            <a:r>
              <a:rPr lang="en-US" dirty="0" smtClean="0"/>
              <a:t>Nothing special, just a form with &lt;input&gt; tags</a:t>
            </a:r>
          </a:p>
          <a:p>
            <a:r>
              <a:rPr lang="en-US" dirty="0" smtClean="0"/>
              <a:t>JavaScript – webguidsl.js</a:t>
            </a:r>
          </a:p>
          <a:p>
            <a:pPr lvl="1"/>
            <a:r>
              <a:rPr lang="en-US" dirty="0" smtClean="0"/>
              <a:t>Initializes event handlers</a:t>
            </a:r>
          </a:p>
          <a:p>
            <a:pPr lvl="1"/>
            <a:r>
              <a:rPr lang="en-US" dirty="0" smtClean="0"/>
              <a:t>Updates 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05400" y="1524000"/>
            <a:ext cx="38862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5240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81600" y="2667000"/>
            <a:ext cx="1676400" cy="1077218"/>
            <a:chOff x="5334000" y="2133601"/>
            <a:chExt cx="1447800" cy="1077218"/>
          </a:xfrm>
        </p:grpSpPr>
        <p:sp>
          <p:nvSpPr>
            <p:cNvPr id="9" name="Rounded Rectangle 8"/>
            <p:cNvSpPr/>
            <p:nvPr/>
          </p:nvSpPr>
          <p:spPr>
            <a:xfrm>
              <a:off x="5334000" y="2228090"/>
              <a:ext cx="1447800" cy="515110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2133601"/>
              <a:ext cx="144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webguidsl.cgi</a:t>
              </a:r>
              <a:endParaRPr lang="en-US" sz="2000" dirty="0" smtClean="0"/>
            </a:p>
            <a:p>
              <a:pPr algn="ctr"/>
              <a:r>
                <a:rPr lang="en-US" sz="1200" dirty="0" smtClean="0"/>
                <a:t>(Python CGI script)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62800" y="2209800"/>
            <a:ext cx="1447800" cy="1674541"/>
            <a:chOff x="7010400" y="2438400"/>
            <a:chExt cx="1447800" cy="1674541"/>
          </a:xfrm>
        </p:grpSpPr>
        <p:sp>
          <p:nvSpPr>
            <p:cNvPr id="13" name="Rounded Rectangle 12"/>
            <p:cNvSpPr/>
            <p:nvPr/>
          </p:nvSpPr>
          <p:spPr>
            <a:xfrm>
              <a:off x="7010400" y="2438400"/>
              <a:ext cx="1447800" cy="16745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86600" y="3124200"/>
              <a:ext cx="1295400" cy="8363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6600" y="3048001"/>
              <a:ext cx="1295400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GuiDsl</a:t>
              </a:r>
              <a:endParaRPr lang="en-US" sz="1600" dirty="0" smtClean="0"/>
            </a:p>
            <a:p>
              <a:pPr algn="ctr"/>
              <a:r>
                <a:rPr lang="en-US" sz="1150" dirty="0" smtClean="0"/>
                <a:t>(new </a:t>
              </a:r>
              <a:r>
                <a:rPr lang="en-US" sz="1150" dirty="0" err="1" smtClean="0"/>
                <a:t>WebTool</a:t>
              </a:r>
              <a:r>
                <a:rPr lang="en-US" sz="1150" dirty="0"/>
                <a:t> </a:t>
              </a:r>
              <a:r>
                <a:rPr lang="en-US" sz="1150" dirty="0" smtClean="0"/>
                <a:t>feature and SAT solver)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286001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WebGuiDsl</a:t>
            </a:r>
            <a:endParaRPr lang="en-US" sz="2000" dirty="0" smtClean="0"/>
          </a:p>
          <a:p>
            <a:pPr algn="ctr"/>
            <a:r>
              <a:rPr lang="en-US" sz="1200" dirty="0" smtClean="0"/>
              <a:t>(Java Program)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38100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04800" y="2133600"/>
            <a:ext cx="3505200" cy="4267201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2133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webguidsl.js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9026" y="1524000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810000" y="2590800"/>
            <a:ext cx="1371602" cy="838200"/>
            <a:chOff x="3810000" y="2590800"/>
            <a:chExt cx="1371602" cy="838200"/>
          </a:xfrm>
        </p:grpSpPr>
        <p:sp>
          <p:nvSpPr>
            <p:cNvPr id="40" name="Left Arrow 39"/>
            <p:cNvSpPr/>
            <p:nvPr/>
          </p:nvSpPr>
          <p:spPr>
            <a:xfrm>
              <a:off x="3810000" y="25908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6200" y="2743200"/>
              <a:ext cx="12954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dirty="0" smtClean="0"/>
                <a:t>Set features and reasons</a:t>
              </a:r>
              <a:endParaRPr lang="en-US" sz="1250" dirty="0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7162800" y="59436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162800" y="53340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162800" y="4724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162800" y="41148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62800" y="59436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xhtml2html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162800" y="5334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javac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411480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1628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jak2java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for GPL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0" y="2895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6858000" y="3125788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810000" y="2590800"/>
            <a:ext cx="1371600" cy="838200"/>
            <a:chOff x="3810000" y="2590800"/>
            <a:chExt cx="13716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User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4801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selects GPL feature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DOM is updated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3017520"/>
            <a:ext cx="3505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wants to compose GPL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810000" y="4953000"/>
            <a:ext cx="1371600" cy="838200"/>
            <a:chOff x="3810000" y="2590800"/>
            <a:chExt cx="1371600" cy="838200"/>
          </a:xfrm>
        </p:grpSpPr>
        <p:sp>
          <p:nvSpPr>
            <p:cNvPr id="49" name="Right Arrow 48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All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5181600" y="5105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05400" y="50292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compose.cgi</a:t>
            </a:r>
          </a:p>
          <a:p>
            <a:pPr algn="ctr"/>
            <a:r>
              <a:rPr lang="en-US" sz="1200" dirty="0" smtClean="0"/>
              <a:t>(Python CGI script)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cxnSp>
        <p:nvCxnSpPr>
          <p:cNvPr id="65" name="Straight Arrow Connector 64"/>
          <p:cNvCxnSpPr>
            <a:stCxn id="55" idx="3"/>
            <a:endCxn id="56" idx="1"/>
          </p:cNvCxnSpPr>
          <p:nvPr/>
        </p:nvCxnSpPr>
        <p:spPr>
          <a:xfrm flipV="1">
            <a:off x="6629400" y="4372355"/>
            <a:ext cx="533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7" idx="1"/>
          </p:cNvCxnSpPr>
          <p:nvPr/>
        </p:nvCxnSpPr>
        <p:spPr>
          <a:xfrm flipV="1">
            <a:off x="6629400" y="4981955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3"/>
            <a:endCxn id="58" idx="1"/>
          </p:cNvCxnSpPr>
          <p:nvPr/>
        </p:nvCxnSpPr>
        <p:spPr>
          <a:xfrm>
            <a:off x="6629400" y="5362955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3"/>
            <a:endCxn id="59" idx="1"/>
          </p:cNvCxnSpPr>
          <p:nvPr/>
        </p:nvCxnSpPr>
        <p:spPr>
          <a:xfrm>
            <a:off x="6629400" y="5362955"/>
            <a:ext cx="533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4800" y="3017520"/>
            <a:ext cx="3505200" cy="2391156"/>
            <a:chOff x="304800" y="2438400"/>
            <a:chExt cx="3505200" cy="2391156"/>
          </a:xfrm>
        </p:grpSpPr>
        <p:sp>
          <p:nvSpPr>
            <p:cNvPr id="79" name="Rectangle 78"/>
            <p:cNvSpPr/>
            <p:nvPr/>
          </p:nvSpPr>
          <p:spPr>
            <a:xfrm>
              <a:off x="304800" y="2438400"/>
              <a:ext cx="3505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Action:</a:t>
              </a:r>
            </a:p>
          </p:txBody>
        </p:sp>
        <p:pic>
          <p:nvPicPr>
            <p:cNvPr id="1027" name="Picture 3" descr="C:\Users\Sam\AppData\Local\Microsoft\Windows\Temporary Internet Files\Content.IE5\4PT4UC68\MC900048777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895600"/>
              <a:ext cx="1302106" cy="1933956"/>
            </a:xfrm>
            <a:prstGeom prst="rect">
              <a:avLst/>
            </a:prstGeom>
            <a:noFill/>
          </p:spPr>
        </p:pic>
      </p:grpSp>
      <p:grpSp>
        <p:nvGrpSpPr>
          <p:cNvPr id="83" name="Group 82"/>
          <p:cNvGrpSpPr/>
          <p:nvPr/>
        </p:nvGrpSpPr>
        <p:grpSpPr>
          <a:xfrm>
            <a:off x="3810000" y="4953000"/>
            <a:ext cx="1371600" cy="838200"/>
            <a:chOff x="3810000" y="4953000"/>
            <a:chExt cx="1371600" cy="838200"/>
          </a:xfrm>
        </p:grpSpPr>
        <p:sp>
          <p:nvSpPr>
            <p:cNvPr id="76" name="Left Arrow 75"/>
            <p:cNvSpPr/>
            <p:nvPr/>
          </p:nvSpPr>
          <p:spPr>
            <a:xfrm>
              <a:off x="3810000" y="49530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8600" y="51054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Zip of all output</a:t>
              </a:r>
              <a:endParaRPr lang="en-US" sz="13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04800" y="3017520"/>
            <a:ext cx="3505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User Interface Blocks until response</a:t>
            </a:r>
          </a:p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BlockUI</a:t>
            </a:r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jQuery</a:t>
            </a:r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plugin</a:t>
            </a:r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1752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Validate model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1"/>
      <p:bldP spid="43" grpId="2"/>
      <p:bldP spid="44" grpId="0"/>
      <p:bldP spid="44" grpId="2"/>
      <p:bldP spid="54" grpId="0"/>
      <p:bldP spid="54" grpId="1"/>
      <p:bldP spid="64" grpId="0"/>
      <p:bldP spid="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WebGuiDsl</a:t>
            </a:r>
            <a:endParaRPr lang="en-US" dirty="0"/>
          </a:p>
        </p:txBody>
      </p:sp>
      <p:pic>
        <p:nvPicPr>
          <p:cNvPr id="4" name="Content Placeholder 3" descr="ScreenHunter_06 Apr. 19 18.1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097321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Joe’s slides on other packages and benchmarking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417</Words>
  <Application>Microsoft Office PowerPoint</Application>
  <PresentationFormat>On-screen Show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Joe’s intro to GPL slides</vt:lpstr>
      <vt:lpstr>Demo GuiDsl</vt:lpstr>
      <vt:lpstr>WebGuiDsl Goals</vt:lpstr>
      <vt:lpstr>Technologies Leveraged</vt:lpstr>
      <vt:lpstr>WebGuiDsl for GPL Contents</vt:lpstr>
      <vt:lpstr>WebGuiDsl for GPL Contents</vt:lpstr>
      <vt:lpstr>WebGuiDsl for GPL </vt:lpstr>
      <vt:lpstr>Demo WebGuiDsl</vt:lpstr>
      <vt:lpstr>Joe’s slides on other packages and benchmarking methods</vt:lpstr>
      <vt:lpstr>Results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68</cp:revision>
  <dcterms:created xsi:type="dcterms:W3CDTF">2011-04-19T19:43:14Z</dcterms:created>
  <dcterms:modified xsi:type="dcterms:W3CDTF">2011-04-26T20:44:33Z</dcterms:modified>
</cp:coreProperties>
</file>