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 id="2147483700" r:id="rId6"/>
    <p:sldMasterId id="2147483712" r:id="rId7"/>
  </p:sldMasterIdLst>
  <p:notesMasterIdLst>
    <p:notesMasterId r:id="rId42"/>
  </p:notesMasterIdLst>
  <p:sldIdLst>
    <p:sldId id="256" r:id="rId8"/>
    <p:sldId id="267" r:id="rId9"/>
    <p:sldId id="257" r:id="rId10"/>
    <p:sldId id="264" r:id="rId11"/>
    <p:sldId id="266" r:id="rId12"/>
    <p:sldId id="261" r:id="rId13"/>
    <p:sldId id="262" r:id="rId14"/>
    <p:sldId id="263" r:id="rId15"/>
    <p:sldId id="265" r:id="rId16"/>
    <p:sldId id="259" r:id="rId17"/>
    <p:sldId id="278" r:id="rId18"/>
    <p:sldId id="279" r:id="rId19"/>
    <p:sldId id="280" r:id="rId20"/>
    <p:sldId id="281" r:id="rId21"/>
    <p:sldId id="282" r:id="rId22"/>
    <p:sldId id="283" r:id="rId23"/>
    <p:sldId id="284" r:id="rId24"/>
    <p:sldId id="271" r:id="rId25"/>
    <p:sldId id="270" r:id="rId26"/>
    <p:sldId id="269" r:id="rId27"/>
    <p:sldId id="268" r:id="rId28"/>
    <p:sldId id="272" r:id="rId29"/>
    <p:sldId id="273" r:id="rId30"/>
    <p:sldId id="274" r:id="rId31"/>
    <p:sldId id="275" r:id="rId32"/>
    <p:sldId id="276" r:id="rId33"/>
    <p:sldId id="277"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76648" autoAdjust="0"/>
  </p:normalViewPr>
  <p:slideViewPr>
    <p:cSldViewPr snapToGrid="0">
      <p:cViewPr varScale="1">
        <p:scale>
          <a:sx n="90" d="100"/>
          <a:sy n="90" d="100"/>
        </p:scale>
        <p:origin x="-762" y="-102"/>
      </p:cViewPr>
      <p:guideLst>
        <p:guide orient="horz" pos="2160"/>
        <p:guide pos="2880"/>
      </p:guideLst>
    </p:cSldViewPr>
  </p:slideViewPr>
  <p:notesTextViewPr>
    <p:cViewPr>
      <p:scale>
        <a:sx n="1" d="1"/>
        <a:sy n="1" d="1"/>
      </p:scale>
      <p:origin x="0" y="0"/>
    </p:cViewPr>
  </p:notesTextViewPr>
  <p:sorterViewPr>
    <p:cViewPr>
      <p:scale>
        <a:sx n="100" d="100"/>
        <a:sy n="100" d="100"/>
      </p:scale>
      <p:origin x="0" y="25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pPr/>
              <a:t>5/5/2011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pPr/>
              <a:t>‹#›</a:t>
            </a:fld>
            <a:endParaRPr lang="en-US"/>
          </a:p>
        </p:txBody>
      </p:sp>
    </p:spTree>
    <p:extLst>
      <p:ext uri="{BB962C8B-B14F-4D97-AF65-F5344CB8AC3E}">
        <p14:creationId xmlns:p14="http://schemas.microsoft.com/office/powerpoint/2010/main"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it [click mouse] Web GUIDSL for GPL.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a:t>
            </a:fld>
            <a:endParaRPr lang="en-US"/>
          </a:p>
        </p:txBody>
      </p:sp>
    </p:spTree>
    <p:extLst>
      <p:ext uri="{BB962C8B-B14F-4D97-AF65-F5344CB8AC3E}">
        <p14:creationId xmlns:p14="http://schemas.microsoft.com/office/powerpoint/2010/main"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10</a:t>
            </a:fld>
            <a:endParaRPr lang="en-US"/>
          </a:p>
        </p:txBody>
      </p:sp>
    </p:spTree>
    <p:extLst>
      <p:ext uri="{BB962C8B-B14F-4D97-AF65-F5344CB8AC3E}">
        <p14:creationId xmlns:p14="http://schemas.microsoft.com/office/powerpoint/2010/main"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18</a:t>
            </a:fld>
            <a:endParaRPr lang="en-US"/>
          </a:p>
        </p:txBody>
      </p:sp>
    </p:spTree>
    <p:extLst>
      <p:ext uri="{BB962C8B-B14F-4D97-AF65-F5344CB8AC3E}">
        <p14:creationId xmlns:p14="http://schemas.microsoft.com/office/powerpoint/2010/main" val="5805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19</a:t>
            </a:fld>
            <a:endParaRPr lang="en-US"/>
          </a:p>
        </p:txBody>
      </p:sp>
    </p:spTree>
    <p:extLst>
      <p:ext uri="{BB962C8B-B14F-4D97-AF65-F5344CB8AC3E}">
        <p14:creationId xmlns:p14="http://schemas.microsoft.com/office/powerpoint/2010/main" val="169062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a:t>
            </a:r>
            <a:r>
              <a:rPr lang="en-US" baseline="0" dirty="0" smtClean="0"/>
              <a:t>where we are going, </a:t>
            </a:r>
            <a:r>
              <a:rPr lang="en-US" baseline="0" dirty="0" smtClean="0"/>
              <a:t>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a:t>
            </a:fld>
            <a:endParaRPr lang="en-US"/>
          </a:p>
        </p:txBody>
      </p:sp>
    </p:spTree>
    <p:extLst>
      <p:ext uri="{BB962C8B-B14F-4D97-AF65-F5344CB8AC3E}">
        <p14:creationId xmlns:p14="http://schemas.microsoft.com/office/powerpoint/2010/main"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cost comes from having to</a:t>
            </a:r>
            <a:r>
              <a:rPr lang="en-US" baseline="0" dirty="0" smtClean="0"/>
              <a:t> run a search for every vertex. No extra cost comes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20</a:t>
            </a:fld>
            <a:endParaRPr lang="en-US"/>
          </a:p>
        </p:txBody>
      </p:sp>
    </p:spTree>
    <p:extLst>
      <p:ext uri="{BB962C8B-B14F-4D97-AF65-F5344CB8AC3E}">
        <p14:creationId xmlns:p14="http://schemas.microsoft.com/office/powerpoint/2010/main" val="1349617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a:t>
            </a:r>
            <a:r>
              <a:rPr lang="en-US" i="0" baseline="0" dirty="0" smtClean="0"/>
              <a:t>vertex, </a:t>
            </a:r>
            <a:r>
              <a:rPr lang="en-US" i="1" baseline="0" dirty="0" smtClean="0"/>
              <a:t>v</a:t>
            </a:r>
            <a:r>
              <a:rPr lang="en-US" i="0" baseline="0" dirty="0" smtClean="0"/>
              <a:t>, in </a:t>
            </a:r>
            <a:r>
              <a:rPr lang="en-US" i="0" baseline="0" dirty="0" smtClean="0"/>
              <a:t>the component </a:t>
            </a:r>
            <a:r>
              <a:rPr lang="en-US" i="0" baseline="0" dirty="0" smtClean="0"/>
              <a:t>as </a:t>
            </a:r>
            <a:r>
              <a:rPr lang="en-US" i="0" baseline="0" dirty="0" smtClean="0"/>
              <a:t>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out of recursion of the DFS it numbers the vertices, during the second DFS we start from the vertex with the highest number.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21</a:t>
            </a:fld>
            <a:endParaRPr lang="en-US"/>
          </a:p>
        </p:txBody>
      </p:sp>
    </p:spTree>
    <p:extLst>
      <p:ext uri="{BB962C8B-B14F-4D97-AF65-F5344CB8AC3E}">
        <p14:creationId xmlns:p14="http://schemas.microsoft.com/office/powerpoint/2010/main" val="87633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a:t>
            </a:r>
            <a:r>
              <a:rPr lang="en-US" baseline="0" dirty="0" smtClean="0"/>
              <a:t>V-U. </a:t>
            </a:r>
            <a:r>
              <a:rPr lang="en-US" baseline="0" dirty="0" smtClean="0"/>
              <a:t>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22</a:t>
            </a:fld>
            <a:endParaRPr lang="en-US"/>
          </a:p>
        </p:txBody>
      </p:sp>
    </p:spTree>
    <p:extLst>
      <p:ext uri="{BB962C8B-B14F-4D97-AF65-F5344CB8AC3E}">
        <p14:creationId xmlns:p14="http://schemas.microsoft.com/office/powerpoint/2010/main" val="386187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c</a:t>
            </a:r>
            <a:r>
              <a:rPr lang="en-US" dirty="0" smtClean="0"/>
              <a:t>omplexity comes from sorting</a:t>
            </a:r>
            <a:r>
              <a:rPr lang="en-US" baseline="0" dirty="0" smtClean="0"/>
              <a:t> the edges.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23</a:t>
            </a:fld>
            <a:endParaRPr lang="en-US"/>
          </a:p>
        </p:txBody>
      </p:sp>
    </p:spTree>
    <p:extLst>
      <p:ext uri="{BB962C8B-B14F-4D97-AF65-F5344CB8AC3E}">
        <p14:creationId xmlns:p14="http://schemas.microsoft.com/office/powerpoint/2010/main" val="376543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24</a:t>
            </a:fld>
            <a:endParaRPr lang="en-US"/>
          </a:p>
        </p:txBody>
      </p:sp>
    </p:spTree>
    <p:extLst>
      <p:ext uri="{BB962C8B-B14F-4D97-AF65-F5344CB8AC3E}">
        <p14:creationId xmlns:p14="http://schemas.microsoft.com/office/powerpoint/2010/main" val="155837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25</a:t>
            </a:fld>
            <a:endParaRPr lang="en-US"/>
          </a:p>
        </p:txBody>
      </p:sp>
    </p:spTree>
    <p:extLst>
      <p:ext uri="{BB962C8B-B14F-4D97-AF65-F5344CB8AC3E}">
        <p14:creationId xmlns:p14="http://schemas.microsoft.com/office/powerpoint/2010/main" val="380085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26</a:t>
            </a:fld>
            <a:endParaRPr lang="en-US"/>
          </a:p>
        </p:txBody>
      </p:sp>
    </p:spTree>
    <p:extLst>
      <p:ext uri="{BB962C8B-B14F-4D97-AF65-F5344CB8AC3E}">
        <p14:creationId xmlns:p14="http://schemas.microsoft.com/office/powerpoint/2010/main" val="1680600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t>
            </a:r>
            <a:r>
              <a:rPr lang="en-US" baseline="0" smtClean="0"/>
              <a:t>a </a:t>
            </a:r>
            <a:r>
              <a:rPr lang="en-US" baseline="0" smtClean="0"/>
              <a:t>single core 2.2Ghz </a:t>
            </a:r>
            <a:r>
              <a:rPr lang="en-US" baseline="0" dirty="0" smtClean="0"/>
              <a:t>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27</a:t>
            </a:fld>
            <a:endParaRPr lang="en-US"/>
          </a:p>
        </p:txBody>
      </p:sp>
    </p:spTree>
    <p:extLst>
      <p:ext uri="{BB962C8B-B14F-4D97-AF65-F5344CB8AC3E}">
        <p14:creationId xmlns:p14="http://schemas.microsoft.com/office/powerpoint/2010/main" val="340021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run-times for the algorithms to determine if a cycle exists in the graph.</a:t>
            </a:r>
          </a:p>
          <a:p>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to calculate connected components in the graph.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place we saw GPL this semester was during out discussion</a:t>
            </a:r>
            <a:r>
              <a:rPr lang="en-US" baseline="0" dirty="0" smtClean="0"/>
              <a:t> of feature models. GPL is a feature model with a feature tree and cross </a:t>
            </a:r>
            <a:r>
              <a:rPr lang="en-US" baseline="0" smtClean="0"/>
              <a:t>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3</a:t>
            </a:fld>
            <a:endParaRPr lang="en-US"/>
          </a:p>
        </p:txBody>
      </p:sp>
    </p:spTree>
    <p:extLst>
      <p:ext uri="{BB962C8B-B14F-4D97-AF65-F5344CB8AC3E}">
        <p14:creationId xmlns:p14="http://schemas.microsoft.com/office/powerpoint/2010/main" val="1875160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Prim’s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a:t>
            </a:r>
            <a:r>
              <a:rPr lang="en-US" baseline="0" dirty="0" err="1" smtClean="0"/>
              <a:t>Kruskal’s</a:t>
            </a:r>
            <a:r>
              <a:rPr lang="en-US" baseline="0" dirty="0" smtClean="0"/>
              <a:t>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that determine if the graph is strongly connected.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Linear Graph is absent because GPL’s algorithms continued to overflow the stack. Presumably, there is an infinite recursion error that manifests with that type of graph.</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34</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4</a:t>
            </a:fld>
            <a:endParaRPr lang="en-US"/>
          </a:p>
        </p:txBody>
      </p:sp>
    </p:spTree>
    <p:extLst>
      <p:ext uri="{BB962C8B-B14F-4D97-AF65-F5344CB8AC3E}">
        <p14:creationId xmlns:p14="http://schemas.microsoft.com/office/powerpoint/2010/main"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5</a:t>
            </a:fld>
            <a:endParaRPr lang="en-US"/>
          </a:p>
        </p:txBody>
      </p:sp>
    </p:spTree>
    <p:extLst>
      <p:ext uri="{BB962C8B-B14F-4D97-AF65-F5344CB8AC3E}">
        <p14:creationId xmlns:p14="http://schemas.microsoft.com/office/powerpoint/2010/main"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7</a:t>
            </a:fld>
            <a:endParaRPr lang="en-US"/>
          </a:p>
        </p:txBody>
      </p:sp>
    </p:spTree>
    <p:extLst>
      <p:ext uri="{BB962C8B-B14F-4D97-AF65-F5344CB8AC3E}">
        <p14:creationId xmlns:p14="http://schemas.microsoft.com/office/powerpoint/2010/main"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8</a:t>
            </a:fld>
            <a:endParaRPr lang="en-US"/>
          </a:p>
        </p:txBody>
      </p:sp>
    </p:spTree>
    <p:extLst>
      <p:ext uri="{BB962C8B-B14F-4D97-AF65-F5344CB8AC3E}">
        <p14:creationId xmlns:p14="http://schemas.microsoft.com/office/powerpoint/2010/main"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saw GPL used as an example</a:t>
            </a:r>
            <a:r>
              <a:rPr lang="en-US" baseline="0" dirty="0" smtClean="0"/>
              <a:t> of </a:t>
            </a:r>
            <a:r>
              <a:rPr lang="en-US" baseline="0" dirty="0" err="1" smtClean="0"/>
              <a:t>Kubes</a:t>
            </a:r>
            <a:r>
              <a:rPr lang="en-US" baseline="0" dirty="0" smtClean="0"/>
              <a:t> during the semester. A</a:t>
            </a:r>
            <a:r>
              <a:rPr lang="en-US" dirty="0" smtClean="0"/>
              <a:t>dding</a:t>
            </a:r>
            <a:r>
              <a:rPr lang="en-US" baseline="0" dirty="0" smtClean="0"/>
              <a:t> the different </a:t>
            </a:r>
            <a:r>
              <a:rPr lang="en-US" dirty="0" smtClean="0"/>
              <a:t>encodings of </a:t>
            </a:r>
            <a:r>
              <a:rPr lang="en-US" dirty="0" smtClean="0"/>
              <a:t>graphs that</a:t>
            </a:r>
            <a:r>
              <a:rPr lang="en-US" baseline="0" dirty="0" smtClean="0"/>
              <a:t> we just discussed</a:t>
            </a:r>
            <a:r>
              <a:rPr lang="en-US" dirty="0" smtClean="0"/>
              <a:t> </a:t>
            </a:r>
            <a:r>
              <a:rPr lang="en-US" dirty="0" smtClean="0"/>
              <a:t>produces a </a:t>
            </a:r>
            <a:r>
              <a:rPr lang="en-US" baseline="0" dirty="0" smtClean="0"/>
              <a:t>product line of product lines or a 2D </a:t>
            </a:r>
            <a:r>
              <a:rPr lang="en-US" baseline="0" dirty="0" err="1" smtClean="0"/>
              <a:t>Kube</a:t>
            </a:r>
            <a:r>
              <a:rPr lang="en-US" baseline="0" dirty="0" smtClean="0"/>
              <a:t>. </a:t>
            </a:r>
            <a:r>
              <a:rPr lang="en-US" baseline="0" dirty="0" smtClean="0"/>
              <a:t>A </a:t>
            </a:r>
            <a:r>
              <a:rPr lang="en-US" baseline="0" dirty="0" smtClean="0"/>
              <a:t>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9</a:t>
            </a:fld>
            <a:endParaRPr lang="en-US"/>
          </a:p>
        </p:txBody>
      </p:sp>
    </p:spTree>
    <p:extLst>
      <p:ext uri="{BB962C8B-B14F-4D97-AF65-F5344CB8AC3E}">
        <p14:creationId xmlns:p14="http://schemas.microsoft.com/office/powerpoint/2010/main"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329EB-2AAB-41F4-9954-0F400B0EBD07}"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8303F-8CBC-4F7A-AC41-ABE98ABD730E}"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B979A-2BC2-4B8C-9BC3-CF1654907803}"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07B0B64C-9C68-4918-A340-CD06391E9DA2}"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71792C15-64B1-4108-8006-4908A00C4E3C}"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1F1E290-0338-4A40-BE88-BFED7129AF28}"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4CDE1D7B-E155-4D99-A790-52B020EE48DD}" type="datetime1">
              <a:rPr lang="en-US" smtClean="0">
                <a:solidFill>
                  <a:srgbClr val="000000"/>
                </a:solidFill>
              </a:rPr>
              <a:t>5/5/2011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ECE2FCAC-B052-415C-BC03-27EA38BF1838}" type="datetime1">
              <a:rPr lang="en-US" smtClean="0">
                <a:solidFill>
                  <a:srgbClr val="000000"/>
                </a:solidFill>
              </a:rPr>
              <a:t>5/5/2011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452C2A8-689A-4AD9-B226-E0C52CB452AD}" type="datetime1">
              <a:rPr lang="en-US" smtClean="0">
                <a:solidFill>
                  <a:srgbClr val="000000"/>
                </a:solidFill>
              </a:rPr>
              <a:t>5/5/2011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2EA0378F-7453-4FEB-9527-CB9A888CDE18}"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7D13C06B-5BC8-4B22-85E1-9AAEBFD1AB14}"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A6332-3C20-4DEB-A605-0833B6B4FCFB}"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95447130-8FFD-4D78-882D-ECC4CB851EE7}"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1941F86-57E2-4D23-AC80-999A596B40D9}"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507382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CA4D0DEC-04E9-4DC1-A201-5C82BEB09E7C}"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C8FDCAFE-BF10-4924-BB41-747BD4726B62}" type="datetime1">
              <a:rPr lang="en-US" altLang="en-US" smtClean="0">
                <a:solidFill>
                  <a:srgbClr val="000000"/>
                </a:solidFill>
              </a:rPr>
              <a:t>5/5/2011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12CEB9D-3EF7-40FF-A96A-C42DA4AD6FE8}" type="datetime1">
              <a:rPr lang="en-US" altLang="en-US" smtClean="0">
                <a:solidFill>
                  <a:srgbClr val="000000"/>
                </a:solidFill>
              </a:rPr>
              <a:t>5/5/2011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D0849E04-93A2-4784-A6AD-81383933CFB8}"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040D8DF2-AD86-4E11-B075-22704C516D3C}"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5BEC4458-B9C2-42B0-9BE1-262244016D5C}"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401BE83-546B-4A3D-88D2-2AF77CDCCC1B}"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982751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2354FFCD-0AF2-406B-99F7-2F358AD93D59}"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31DAD-172B-4E69-8D23-B7D7A2F50567}"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36853EA2-10C8-494C-A24D-5542E4AD88D2}" type="datetime1">
              <a:rPr lang="en-US" altLang="en-US" smtClean="0">
                <a:solidFill>
                  <a:srgbClr val="000000"/>
                </a:solidFill>
              </a:rPr>
              <a:t>5/5/2011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BA6B87F-3BCE-4E26-AFFA-0C402C8869EB}" type="datetime1">
              <a:rPr lang="en-US" altLang="en-US" smtClean="0">
                <a:solidFill>
                  <a:srgbClr val="000000"/>
                </a:solidFill>
              </a:rPr>
              <a:t>5/5/2011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239EAD38-7EB2-4C8C-8C4A-57215085AD35}"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4A3E7C34-C489-49CE-91B6-618D708E89EB}"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B223D2C4-75B6-49A7-9482-CEB67276B58B}"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7D7CFE72-D278-49D8-90DF-B853070D64DC}"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58178C62-5ABD-4BF4-A743-13CAF4874C9A}" type="datetime1">
              <a:rPr lang="en-US" smtClean="0">
                <a:solidFill>
                  <a:srgbClr val="000000"/>
                </a:solidFill>
              </a:rPr>
              <a:t>5/5/2011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AE3B65A7-C416-413F-B805-7650CC3D3760}" type="datetime1">
              <a:rPr lang="en-US" smtClean="0">
                <a:solidFill>
                  <a:srgbClr val="000000"/>
                </a:solidFill>
              </a:rPr>
              <a:t>5/5/2011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947B220-25FB-4A0A-95AB-D2D82E0D200A}" type="datetime1">
              <a:rPr lang="en-US" smtClean="0">
                <a:solidFill>
                  <a:srgbClr val="000000"/>
                </a:solidFill>
              </a:rPr>
              <a:t>5/5/2011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8BE76B2A-7EEE-4AFB-B340-545F64F51589}"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25A356-2F63-4105-8714-AC4A9EEFE212}" type="datetime1">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946508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2DB875-2831-459E-B2BF-B54CBC43BCEB}"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A8BDF-BDD6-40E2-8658-6AD50810EF1C}"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357E5-00A1-4128-8C78-3C7FF257DCF5}"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CB77D-D7B7-4D9D-8E57-B9F32EDEBC43}"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6706D-0693-4F05-BE09-D684A23D02CD}" type="datetime1">
              <a:rPr lang="en-US" smtClean="0">
                <a:solidFill>
                  <a:prstClr val="black">
                    <a:tint val="75000"/>
                  </a:prstClr>
                </a:solidFill>
              </a:rPr>
              <a:t>5/5/2011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D62CAA-A5EB-49C1-A5AF-B0F86E630565}" type="datetime1">
              <a:rPr lang="en-US" smtClean="0">
                <a:solidFill>
                  <a:prstClr val="black">
                    <a:tint val="75000"/>
                  </a:prstClr>
                </a:solidFill>
              </a:rPr>
              <a:t>5/5/2011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D02EC-E074-4F41-A134-095197975EA0}" type="datetime1">
              <a:rPr lang="en-US" smtClean="0">
                <a:solidFill>
                  <a:prstClr val="black">
                    <a:tint val="75000"/>
                  </a:prstClr>
                </a:solidFill>
              </a:rPr>
              <a:t>5/5/2011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93D93-8C53-4DCF-81CB-D5093727D378}"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59B5D-8677-4FD7-A87F-2E98F0ACE563}"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86235-4D5C-4B7E-8EF6-3850D50BE1C3}"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E14585-9316-4806-A96B-EBEEAE7ABEC0}" type="datetime1">
              <a:rPr lang="en-US" smtClean="0"/>
              <a:t>5/5/2011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49327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3FE80-5F74-477C-A32F-A54C7E33B486}"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EE1F24-4FF1-45C0-8D7F-80E17B06BA57}"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91C4E-FAEC-4376-B703-CBA54A301247}"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41732-391C-49EA-A0EE-968A3893F9EA}"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D9E994-CB5B-49F7-B2C2-42928ED83AB7}"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2CEEA-F1E7-41DA-9653-6D1A7CFE5EA3}" type="datetime1">
              <a:rPr lang="en-US" smtClean="0">
                <a:solidFill>
                  <a:prstClr val="black">
                    <a:tint val="75000"/>
                  </a:prstClr>
                </a:solidFill>
              </a:rPr>
              <a:t>5/5/2011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93A27-B44C-4D1C-975F-B90A3EDECE98}" type="datetime1">
              <a:rPr lang="en-US" smtClean="0">
                <a:solidFill>
                  <a:prstClr val="black">
                    <a:tint val="75000"/>
                  </a:prstClr>
                </a:solidFill>
              </a:rPr>
              <a:t>5/5/2011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5AC3-C2E2-44B8-AED7-7BFA8609CB6B}" type="datetime1">
              <a:rPr lang="en-US" smtClean="0">
                <a:solidFill>
                  <a:prstClr val="black">
                    <a:tint val="75000"/>
                  </a:prstClr>
                </a:solidFill>
              </a:rPr>
              <a:t>5/5/2011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2D0F-0E62-4F88-8547-0895E1E5F6A1}"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1889A-6E99-4A5B-995C-02A90B40DE59}"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515D3-B5C2-484C-84B5-45BA85895FE9}" type="datetime1">
              <a:rPr lang="en-US" smtClean="0"/>
              <a:t>5/5/2011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1096438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93950-E630-4C2D-A1A2-9879C4FD86CB}"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235A1-520F-4EB1-A56E-36CE8950A7BF}"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69837-D5D2-4D78-8887-B17CA5689823}" type="datetime1">
              <a:rPr lang="en-US" smtClean="0"/>
              <a:t>5/5/2011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013CF-7283-4690-8D3A-CA168197D2FE}" type="datetime1">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92E6D-A2A8-4441-917A-55612E14A47C}" type="datetime1">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171F8-0C7E-4DC0-90E2-3A92C74B60F0}" type="datetime1">
              <a:rPr lang="en-US" smtClean="0"/>
              <a:t>5/5/2011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pPr/>
              <a:t>‹#›</a:t>
            </a:fld>
            <a:endParaRPr lang="en-US"/>
          </a:p>
        </p:txBody>
      </p:sp>
    </p:spTree>
    <p:extLst>
      <p:ext uri="{BB962C8B-B14F-4D97-AF65-F5344CB8AC3E}">
        <p14:creationId xmlns:p14="http://schemas.microsoft.com/office/powerpoint/2010/main"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0C37B6A9-8555-4494-B4F8-D50BFDD2657E}" type="datetime1">
              <a:rPr lang="en-US" smtClean="0">
                <a:solidFill>
                  <a:srgbClr val="000000"/>
                </a:solidFill>
              </a:rPr>
              <a:t>5/5/2011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6C1AFD33-C578-412A-A1DD-8F825DC4A981}" type="datetime1">
              <a:rPr lang="en-US" altLang="en-US" smtClean="0">
                <a:solidFill>
                  <a:srgbClr val="000000"/>
                </a:solidFill>
              </a:rPr>
              <a:t>5/5/2011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1E5C55E9-3288-4ADC-97E0-70C5D3CACD63}" type="datetime1">
              <a:rPr lang="en-US" altLang="en-US" smtClean="0">
                <a:solidFill>
                  <a:srgbClr val="000000"/>
                </a:solidFill>
              </a:rPr>
              <a:t>5/5/2011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1CFF79EE-C5A4-42DB-984A-BF5BCD07145F}" type="datetime1">
              <a:rPr lang="en-US" smtClean="0">
                <a:solidFill>
                  <a:srgbClr val="000000"/>
                </a:solidFill>
              </a:rPr>
              <a:t>5/5/2011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7D35C-6BB6-4103-B2E6-F94E99831E7D}"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D94CB-2529-482C-8CDD-5CCBFB374915}"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GuiDsl</a:t>
            </a:r>
            <a:r>
              <a:rPr lang="en-US" dirty="0" smtClean="0"/>
              <a:t> for GPL</a:t>
            </a:r>
            <a:endParaRPr lang="en-US" dirty="0"/>
          </a:p>
        </p:txBody>
      </p:sp>
      <p:sp>
        <p:nvSpPr>
          <p:cNvPr id="3" name="Subtitle 2"/>
          <p:cNvSpPr>
            <a:spLocks noGrp="1"/>
          </p:cNvSpPr>
          <p:nvPr>
            <p:ph type="subTitle" idx="1"/>
          </p:nvPr>
        </p:nvSpPr>
        <p:spPr/>
        <p:txBody>
          <a:bodyPr/>
          <a:lstStyle/>
          <a:p>
            <a:r>
              <a:rPr lang="en-US" dirty="0" smtClean="0"/>
              <a:t>Samuel Palmer</a:t>
            </a:r>
          </a:p>
          <a:p>
            <a:r>
              <a:rPr lang="en-US" dirty="0" smtClean="0"/>
              <a:t>Joe </a:t>
            </a:r>
            <a:r>
              <a:rPr lang="en-US" dirty="0" err="1" smtClean="0"/>
              <a:t>Elizondo</a:t>
            </a:r>
            <a:endParaRPr lang="en-US" dirty="0"/>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
        <p:nvSpPr>
          <p:cNvPr id="5" name="Slide Number Placeholder 4"/>
          <p:cNvSpPr>
            <a:spLocks noGrp="1"/>
          </p:cNvSpPr>
          <p:nvPr>
            <p:ph type="sldNum" sz="quarter" idx="12"/>
          </p:nvPr>
        </p:nvSpPr>
        <p:spPr/>
        <p:txBody>
          <a:bodyPr/>
          <a:lstStyle/>
          <a:p>
            <a:fld id="{DC08CC2A-15E8-4BDA-92CE-5B6338BCF854}" type="slidenum">
              <a:rPr lang="en-US" smtClean="0"/>
              <a:pPr/>
              <a:t>1</a:t>
            </a:fld>
            <a:endParaRPr lang="en-US"/>
          </a:p>
        </p:txBody>
      </p:sp>
    </p:spTree>
    <p:extLst>
      <p:ext uri="{BB962C8B-B14F-4D97-AF65-F5344CB8AC3E}">
        <p14:creationId xmlns:p14="http://schemas.microsoft.com/office/powerpoint/2010/main" val="1311003378"/>
      </p:ext>
    </p:extLst>
  </p:cSld>
  <p:clrMapOvr>
    <a:masterClrMapping/>
  </p:clrMapOvr>
  <mc:AlternateContent xmlns:mc="http://schemas.openxmlformats.org/markup-compatibility/2006" xmlns:p14="http://schemas.microsoft.com/office/powerpoint/2010/main">
    <mc:Choice Requires="p14">
      <p:transition spd="slow" p14:dur="2000" advTm="13652"/>
    </mc:Choice>
    <mc:Fallback xmlns="">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119889534"/>
      </p:ext>
    </p:extLst>
  </p:cSld>
  <p:clrMapOvr>
    <a:masterClrMapping/>
  </p:clrMapOvr>
  <p:transition advTm="473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13</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14</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15</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wants to compose GPL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BlockUI</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jQuery</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plugin</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solidFill>
                  <a:prstClr val="black"/>
                </a:solidFill>
              </a:rPr>
              <a:t>Server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nvGrpSpPr>
          <p:cNvPr id="3"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solidFill>
                    <a:prstClr val="black"/>
                  </a:solidFill>
                </a:rPr>
                <a:t>webguidsl.cgi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grpSp>
        <p:nvGrpSpPr>
          <p:cNvPr id="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solidFill>
                    <a:prstClr val="black"/>
                  </a:solidFill>
                </a:rPr>
                <a:t>GuiDsl</a:t>
              </a:r>
              <a:endParaRPr lang="en-US" sz="1600" dirty="0" smtClean="0">
                <a:solidFill>
                  <a:prstClr val="black"/>
                </a:solidFill>
              </a:endParaRPr>
            </a:p>
            <a:p>
              <a:pPr algn="ctr"/>
              <a:r>
                <a:rPr lang="en-US" sz="1150" dirty="0" smtClean="0">
                  <a:solidFill>
                    <a:prstClr val="black"/>
                  </a:solidFill>
                </a:rPr>
                <a:t>(new </a:t>
              </a:r>
              <a:r>
                <a:rPr lang="en-US" sz="1150" dirty="0" err="1" smtClean="0">
                  <a:solidFill>
                    <a:prstClr val="black"/>
                  </a:solidFill>
                </a:rPr>
                <a:t>WebTool</a:t>
              </a:r>
              <a:r>
                <a:rPr lang="en-US" sz="1150" dirty="0">
                  <a:solidFill>
                    <a:prstClr val="black"/>
                  </a:solidFill>
                </a:rPr>
                <a:t> </a:t>
              </a:r>
              <a:r>
                <a:rPr lang="en-US" sz="1150" dirty="0" smtClean="0">
                  <a:solidFill>
                    <a:prstClr val="black"/>
                  </a:solidFill>
                </a:rPr>
                <a:t>feature and SAT solver)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solidFill>
                  <a:prstClr val="black"/>
                </a:solidFill>
              </a:rPr>
              <a:t>WebGuiDsl</a:t>
            </a:r>
            <a:endParaRPr lang="en-US" sz="2000" dirty="0" smtClean="0">
              <a:solidFill>
                <a:prstClr val="black"/>
              </a:solidFill>
            </a:endParaRPr>
          </a:p>
          <a:p>
            <a:pPr algn="ctr"/>
            <a:r>
              <a:rPr lang="en-US" sz="1200" dirty="0" smtClean="0">
                <a:solidFill>
                  <a:prstClr val="black"/>
                </a:solidFill>
              </a:rPr>
              <a:t>(Java Program)</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solidFill>
                  <a:prstClr val="black"/>
                </a:solidFill>
              </a:rPr>
              <a:t>webguidsl.js</a:t>
            </a:r>
            <a:endParaRPr lang="en-US" sz="2000" dirty="0">
              <a:solidFill>
                <a:prstClr val="black"/>
              </a:solidFill>
            </a:endParaRPr>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solidFill>
                  <a:prstClr val="black"/>
                </a:solidFill>
              </a:rPr>
              <a:t>Client</a:t>
            </a:r>
            <a:endParaRPr lang="en-US" sz="1200" dirty="0">
              <a:solidFill>
                <a:prstClr val="black"/>
              </a:solidFill>
            </a:endParaRPr>
          </a:p>
        </p:txBody>
      </p:sp>
      <p:grpSp>
        <p:nvGrpSpPr>
          <p:cNvPr id="11"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solidFill>
                    <a:prstClr val="black"/>
                  </a:solidFill>
                </a:rPr>
                <a:t>Set features and reasons</a:t>
              </a:r>
              <a:endParaRPr lang="en-US" sz="1250" dirty="0">
                <a:solidFill>
                  <a:prstClr val="black"/>
                </a:solidFill>
              </a:endParaRPr>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solidFill>
                  <a:prstClr val="black"/>
                </a:solidFill>
              </a:rPr>
              <a:t>xhtml2html</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solidFill>
                  <a:prstClr val="black"/>
                </a:solidFill>
              </a:rPr>
              <a:t>javac</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solidFill>
                  <a:prstClr val="black"/>
                </a:solidFill>
              </a:rPr>
              <a:t>composer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solidFill>
                  <a:prstClr val="black"/>
                </a:solidFill>
              </a:rPr>
              <a:t>jak2java</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User selected</a:t>
              </a:r>
            </a:p>
            <a:p>
              <a:pPr algn="ctr"/>
              <a:r>
                <a:rPr lang="en-US" sz="1300" dirty="0" smtClean="0">
                  <a:solidFill>
                    <a:prstClr val="black"/>
                  </a:solidFill>
                </a:rPr>
                <a:t>features</a:t>
              </a:r>
              <a:endParaRPr lang="en-US" sz="1300" dirty="0">
                <a:solidFill>
                  <a:prstClr val="black"/>
                </a:solidFill>
              </a:endParaRPr>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grpSp>
        <p:nvGrpSpPr>
          <p:cNvPr id="16"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All selected</a:t>
              </a:r>
            </a:p>
            <a:p>
              <a:pPr algn="ctr"/>
              <a:r>
                <a:rPr lang="en-US" sz="1300" dirty="0" smtClean="0">
                  <a:solidFill>
                    <a:prstClr val="black"/>
                  </a:solidFill>
                </a:rPr>
                <a:t>features</a:t>
              </a:r>
              <a:endParaRPr lang="en-US" sz="1300" dirty="0">
                <a:solidFill>
                  <a:prstClr val="black"/>
                </a:solidFill>
              </a:endParaRPr>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solidFill>
                  <a:prstClr val="black"/>
                </a:solidFill>
              </a:rPr>
              <a:t>compose.cgi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19"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solidFill>
                    <a:prstClr val="black"/>
                  </a:solidFill>
                </a:rPr>
                <a:t>Zip of all output</a:t>
              </a:r>
              <a:endParaRPr lang="en-US" sz="1300" dirty="0">
                <a:solidFill>
                  <a:prstClr val="black"/>
                </a:solidFill>
              </a:endParaRPr>
            </a:p>
          </p:txBody>
        </p:sp>
      </p:grpSp>
      <p:sp>
        <p:nvSpPr>
          <p:cNvPr id="53" name="Slide Number Placeholder 52"/>
          <p:cNvSpPr>
            <a:spLocks noGrp="1"/>
          </p:cNvSpPr>
          <p:nvPr>
            <p:ph type="sldNum" sz="quarter" idx="12"/>
          </p:nvPr>
        </p:nvSpPr>
        <p:spPr/>
        <p:txBody>
          <a:bodyPr/>
          <a:lstStyle/>
          <a:p>
            <a:fld id="{9D4DBCAF-AB58-4772-8482-8241D0C927CE}" type="slidenum">
              <a:rPr lang="en-US" smtClean="0">
                <a:solidFill>
                  <a:prstClr val="black">
                    <a:tint val="75000"/>
                  </a:prstClr>
                </a:solidFill>
              </a:rPr>
              <a:pPr/>
              <a:t>16</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16"/>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 calcmode="lin" valueType="num">
                                      <p:cBhvr additive="base">
                                        <p:cTn id="109" dur="500" fill="hold"/>
                                        <p:tgtEl>
                                          <p:spTgt spid="19"/>
                                        </p:tgtEl>
                                        <p:attrNameLst>
                                          <p:attrName>ppt_x</p:attrName>
                                        </p:attrNameLst>
                                      </p:cBhvr>
                                      <p:tavLst>
                                        <p:tav tm="0">
                                          <p:val>
                                            <p:strVal val="1+#ppt_w/2"/>
                                          </p:val>
                                        </p:tav>
                                        <p:tav tm="100000">
                                          <p:val>
                                            <p:strVal val="#ppt_x"/>
                                          </p:val>
                                        </p:tav>
                                      </p:tavLst>
                                    </p:anim>
                                    <p:anim calcmode="lin" valueType="num">
                                      <p:cBhvr additive="base">
                                        <p:cTn id="11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18"/>
                                        </p:tgtEl>
                                        <p:attrNameLst>
                                          <p:attrName>style.visibility</p:attrName>
                                        </p:attrNameLst>
                                      </p:cBhvr>
                                      <p:to>
                                        <p:strVal val="visible"/>
                                      </p:to>
                                    </p:set>
                                    <p:anim calcmode="lin" valueType="num">
                                      <p:cBhvr>
                                        <p:cTn id="118" dur="500" fill="hold"/>
                                        <p:tgtEl>
                                          <p:spTgt spid="18"/>
                                        </p:tgtEl>
                                        <p:attrNameLst>
                                          <p:attrName>ppt_w</p:attrName>
                                        </p:attrNameLst>
                                      </p:cBhvr>
                                      <p:tavLst>
                                        <p:tav tm="0">
                                          <p:val>
                                            <p:fltVal val="0"/>
                                          </p:val>
                                        </p:tav>
                                        <p:tav tm="100000">
                                          <p:val>
                                            <p:strVal val="#ppt_w"/>
                                          </p:val>
                                        </p:tav>
                                      </p:tavLst>
                                    </p:anim>
                                    <p:anim calcmode="lin" valueType="num">
                                      <p:cBhvr>
                                        <p:cTn id="119" dur="500" fill="hold"/>
                                        <p:tgtEl>
                                          <p:spTgt spid="18"/>
                                        </p:tgtEl>
                                        <p:attrNameLst>
                                          <p:attrName>ppt_h</p:attrName>
                                        </p:attrNameLst>
                                      </p:cBhvr>
                                      <p:tavLst>
                                        <p:tav tm="0">
                                          <p:val>
                                            <p:fltVal val="0"/>
                                          </p:val>
                                        </p:tav>
                                        <p:tav tm="100000">
                                          <p:val>
                                            <p:strVal val="#ppt_h"/>
                                          </p:val>
                                        </p:tav>
                                      </p:tavLst>
                                    </p:anim>
                                    <p:animEffect transition="in" filter="fade">
                                      <p:cBhvr>
                                        <p:cTn id="1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54" grpId="0"/>
      <p:bldP spid="54" grpId="1"/>
      <p:bldP spid="64" grpId="0"/>
      <p:bldP spid="64" grpId="1"/>
      <p:bldP spid="42" grpId="0"/>
      <p:bldP spid="42" grpId="1"/>
      <p:bldP spid="43" grpId="0"/>
      <p:bldP spid="4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17</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18</a:t>
            </a:fld>
            <a:endParaRPr lang="en-US" altLang="en-US" dirty="0">
              <a:solidFill>
                <a:srgbClr val="000000"/>
              </a:solidFill>
            </a:endParaRPr>
          </a:p>
        </p:txBody>
      </p:sp>
    </p:spTree>
    <p:extLst>
      <p:ext uri="{BB962C8B-B14F-4D97-AF65-F5344CB8AC3E}">
        <p14:creationId xmlns:p14="http://schemas.microsoft.com/office/powerpoint/2010/main" val="1159965917"/>
      </p:ext>
    </p:extLst>
  </p:cSld>
  <p:clrMapOvr>
    <a:masterClrMapping/>
  </p:clrMapOvr>
  <p:transition advTm="2889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
        <p:nvSpPr>
          <p:cNvPr id="28" name="Slide Number Placeholder 27"/>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2458831589"/>
      </p:ext>
    </p:extLst>
  </p:cSld>
  <p:clrMapOvr>
    <a:masterClrMapping/>
  </p:clrMapOvr>
  <p:transition advTm="532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a:t>
            </a:r>
            <a:r>
              <a:rPr lang="en-US" dirty="0" err="1" smtClean="0"/>
              <a:t>GuiDsl</a:t>
            </a:r>
            <a:endParaRPr lang="en-US" dirty="0" smtClean="0"/>
          </a:p>
          <a:p>
            <a:pPr marL="514350" indent="-514350">
              <a:buFont typeface="+mj-lt"/>
              <a:buAutoNum type="arabicPeriod"/>
            </a:pPr>
            <a:r>
              <a:rPr lang="en-US" dirty="0" smtClean="0"/>
              <a:t>Introduce </a:t>
            </a:r>
            <a:r>
              <a:rPr lang="en-US" dirty="0" err="1" smtClean="0"/>
              <a:t>WebGuiDsl</a:t>
            </a:r>
            <a:endParaRPr lang="en-US" dirty="0" smtClean="0"/>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
        <p:nvSpPr>
          <p:cNvPr id="4" name="Slide Number Placeholder 3"/>
          <p:cNvSpPr>
            <a:spLocks noGrp="1"/>
          </p:cNvSpPr>
          <p:nvPr>
            <p:ph type="sldNum" sz="quarter" idx="12"/>
          </p:nvPr>
        </p:nvSpPr>
        <p:spPr/>
        <p:txBody>
          <a:bodyPr/>
          <a:lstStyle/>
          <a:p>
            <a:fld id="{DC08CC2A-15E8-4BDA-92CE-5B6338BCF854}" type="slidenum">
              <a:rPr lang="en-US" smtClean="0"/>
              <a:pPr/>
              <a:t>2</a:t>
            </a:fld>
            <a:endParaRPr lang="en-US"/>
          </a:p>
        </p:txBody>
      </p:sp>
    </p:spTree>
    <p:custDataLst>
      <p:tags r:id="rId1"/>
    </p:custDataLst>
    <p:extLst>
      <p:ext uri="{BB962C8B-B14F-4D97-AF65-F5344CB8AC3E}">
        <p14:creationId xmlns:p14="http://schemas.microsoft.com/office/powerpoint/2010/main" val="999543467"/>
      </p:ext>
    </p:extLst>
  </p:cSld>
  <p:clrMapOvr>
    <a:masterClrMapping/>
  </p:clrMapOvr>
  <mc:AlternateContent xmlns:mc="http://schemas.openxmlformats.org/markup-compatibility/2006" xmlns:p14="http://schemas.microsoft.com/office/powerpoint/2010/main">
    <mc:Choice Requires="p14">
      <p:transition spd="slow" p14:dur="2000" advTm="44624"/>
    </mc:Choice>
    <mc:Fallback xmlns="">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
        <p:nvSpPr>
          <p:cNvPr id="35" name="Slide Number Placeholder 3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845837393"/>
      </p:ext>
    </p:extLst>
  </p:cSld>
  <p:clrMapOvr>
    <a:masterClrMapping/>
  </p:clrMapOvr>
  <p:transition advTm="673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
        <p:nvSpPr>
          <p:cNvPr id="66" name="Slide Number Placeholder 6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21</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854246042"/>
      </p:ext>
    </p:extLst>
  </p:cSld>
  <p:clrMapOvr>
    <a:masterClrMapping/>
  </p:clrMapOvr>
  <p:transition advTm="860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22</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lowest cost edge in 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p14="http://schemas.microsoft.com/office/powerpoint/2010/main" val="3824936963"/>
      </p:ext>
    </p:extLst>
  </p:cSld>
  <p:clrMapOvr>
    <a:masterClrMapping/>
  </p:clrMapOvr>
  <p:transition advTm="645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
        <p:nvSpPr>
          <p:cNvPr id="56" name="Slide Number Placeholder 5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23</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1301216827"/>
      </p:ext>
    </p:extLst>
  </p:cSld>
  <p:clrMapOvr>
    <a:masterClrMapping/>
  </p:clrMapOvr>
  <p:transition advTm="737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24</a:t>
            </a:fld>
            <a:endParaRPr lang="en-US" altLang="en-US" dirty="0">
              <a:solidFill>
                <a:srgbClr val="000000"/>
              </a:solidFill>
            </a:endParaRPr>
          </a:p>
        </p:txBody>
      </p:sp>
    </p:spTree>
    <p:extLst>
      <p:ext uri="{BB962C8B-B14F-4D97-AF65-F5344CB8AC3E}">
        <p14:creationId xmlns:p14="http://schemas.microsoft.com/office/powerpoint/2010/main" val="1699557290"/>
      </p:ext>
    </p:extLst>
  </p:cSld>
  <p:clrMapOvr>
    <a:masterClrMapping/>
  </p:clrMapOvr>
  <p:transition advTm="28564">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25</a:t>
            </a:fld>
            <a:endParaRPr lang="en-US" altLang="en-US" dirty="0">
              <a:solidFill>
                <a:srgbClr val="000000"/>
              </a:solidFill>
            </a:endParaRPr>
          </a:p>
        </p:txBody>
      </p:sp>
    </p:spTree>
    <p:extLst>
      <p:ext uri="{BB962C8B-B14F-4D97-AF65-F5344CB8AC3E}">
        <p14:creationId xmlns:p14="http://schemas.microsoft.com/office/powerpoint/2010/main" val="3056237141"/>
      </p:ext>
    </p:extLst>
  </p:cSld>
  <p:clrMapOvr>
    <a:masterClrMapping/>
  </p:clrMapOvr>
  <p:transition advTm="14269">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loops</a:t>
            </a:r>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p>
          <a:p>
            <a:pPr lvl="2"/>
            <a:r>
              <a:rPr lang="en-US" dirty="0" smtClean="0"/>
              <a:t>2,000 Vertices – 216,743 Edges</a:t>
            </a:r>
          </a:p>
          <a:p>
            <a:pPr lvl="1"/>
            <a:r>
              <a:rPr lang="en-US" dirty="0" smtClean="0"/>
              <a:t>Linear Graph</a:t>
            </a:r>
          </a:p>
          <a:p>
            <a:pPr lvl="2"/>
            <a:r>
              <a:rPr lang="en-US" dirty="0" smtClean="0"/>
              <a:t>5,000 Vertices – 4,999 Edges</a:t>
            </a:r>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26</a:t>
            </a:fld>
            <a:endParaRPr lang="en-US" altLang="en-US" dirty="0">
              <a:solidFill>
                <a:srgbClr val="000000"/>
              </a:solidFill>
            </a:endParaRPr>
          </a:p>
        </p:txBody>
      </p:sp>
    </p:spTree>
    <p:extLst>
      <p:ext uri="{BB962C8B-B14F-4D97-AF65-F5344CB8AC3E}">
        <p14:creationId xmlns:p14="http://schemas.microsoft.com/office/powerpoint/2010/main" val="178941674"/>
      </p:ext>
    </p:extLst>
  </p:cSld>
  <p:clrMapOvr>
    <a:masterClrMapping/>
  </p:clrMapOvr>
  <p:transition advTm="62133">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27</a:t>
            </a:fld>
            <a:endParaRPr lang="en-US" altLang="en-US" dirty="0">
              <a:solidFill>
                <a:srgbClr val="000000"/>
              </a:solidFill>
            </a:endParaRPr>
          </a:p>
        </p:txBody>
      </p:sp>
    </p:spTree>
    <p:extLst>
      <p:ext uri="{BB962C8B-B14F-4D97-AF65-F5344CB8AC3E}">
        <p14:creationId xmlns:p14="http://schemas.microsoft.com/office/powerpoint/2010/main" val="2592959943"/>
      </p:ext>
    </p:extLst>
  </p:cSld>
  <p:clrMapOvr>
    <a:masterClrMapping/>
  </p:clrMapOvr>
  <p:transition advTm="1389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ycle.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3" name="Picture 12" descr="cycle.randompseudograph.txt.png"/>
          <p:cNvPicPr>
            <a:picLocks noChangeAspect="1"/>
          </p:cNvPicPr>
          <p:nvPr/>
        </p:nvPicPr>
        <p:blipFill>
          <a:blip r:embed="rId4" cstate="print"/>
          <a:stretch>
            <a:fillRect/>
          </a:stretch>
        </p:blipFill>
        <p:spPr>
          <a:xfrm>
            <a:off x="3124200" y="3566160"/>
            <a:ext cx="3291840" cy="3291840"/>
          </a:xfrm>
          <a:prstGeom prst="rect">
            <a:avLst/>
          </a:prstGeom>
        </p:spPr>
      </p:pic>
      <p:pic>
        <p:nvPicPr>
          <p:cNvPr id="15" name="Picture 14" descr="cycle.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16"/>
          <p:cNvGrpSpPr/>
          <p:nvPr/>
        </p:nvGrpSpPr>
        <p:grpSpPr>
          <a:xfrm>
            <a:off x="1287780" y="0"/>
            <a:ext cx="6568440" cy="3291840"/>
            <a:chOff x="1371600" y="0"/>
            <a:chExt cx="6568440" cy="3291840"/>
          </a:xfrm>
        </p:grpSpPr>
        <p:pic>
          <p:nvPicPr>
            <p:cNvPr id="14" name="Picture 13" descr="cycle.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16" name="Picture 15" descr="cycle.TestV500E45K.bench.png"/>
            <p:cNvPicPr>
              <a:picLocks noChangeAspect="1"/>
            </p:cNvPicPr>
            <p:nvPr/>
          </p:nvPicPr>
          <p:blipFill>
            <a:blip r:embed="rId7" cstate="print"/>
            <a:stretch>
              <a:fillRect/>
            </a:stretch>
          </p:blipFill>
          <p:spPr>
            <a:xfrm>
              <a:off x="1371600" y="0"/>
              <a:ext cx="3291840" cy="3291840"/>
            </a:xfrm>
            <a:prstGeom prst="rect">
              <a:avLst/>
            </a:prstGeom>
          </p:spPr>
        </p:pic>
      </p:grpSp>
      <p:grpSp>
        <p:nvGrpSpPr>
          <p:cNvPr id="3" name="Group 22"/>
          <p:cNvGrpSpPr/>
          <p:nvPr/>
        </p:nvGrpSpPr>
        <p:grpSpPr>
          <a:xfrm>
            <a:off x="1659152" y="1371600"/>
            <a:ext cx="2259849" cy="1676400"/>
            <a:chOff x="1659152" y="1371600"/>
            <a:chExt cx="2259849" cy="1676400"/>
          </a:xfrm>
        </p:grpSpPr>
        <p:sp>
          <p:nvSpPr>
            <p:cNvPr id="8" name="Oval 7"/>
            <p:cNvSpPr/>
            <p:nvPr/>
          </p:nvSpPr>
          <p:spPr>
            <a:xfrm>
              <a:off x="25908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9" name="Oval 8"/>
            <p:cNvSpPr/>
            <p:nvPr/>
          </p:nvSpPr>
          <p:spPr>
            <a:xfrm>
              <a:off x="17526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1659152" y="1371600"/>
              <a:ext cx="2259849"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EL. NL is faster.</a:t>
              </a:r>
            </a:p>
            <a:p>
              <a:pPr algn="ctr"/>
              <a:r>
                <a:rPr lang="en-US" dirty="0" err="1" smtClean="0">
                  <a:solidFill>
                    <a:srgbClr val="FF0000"/>
                  </a:solidFill>
                </a:rPr>
                <a:t>yFiles</a:t>
              </a:r>
              <a:r>
                <a:rPr lang="en-US" dirty="0" smtClean="0">
                  <a:solidFill>
                    <a:srgbClr val="FF0000"/>
                  </a:solidFill>
                </a:rPr>
                <a:t> is fastest.</a:t>
              </a:r>
              <a:endParaRPr lang="en-US" dirty="0">
                <a:solidFill>
                  <a:srgbClr val="FF0000"/>
                </a:solidFill>
              </a:endParaRPr>
            </a:p>
          </p:txBody>
        </p:sp>
      </p:grpSp>
      <p:grpSp>
        <p:nvGrpSpPr>
          <p:cNvPr id="4" name="Group 23"/>
          <p:cNvGrpSpPr/>
          <p:nvPr/>
        </p:nvGrpSpPr>
        <p:grpSpPr>
          <a:xfrm>
            <a:off x="4876800" y="1524000"/>
            <a:ext cx="2317815" cy="1600200"/>
            <a:chOff x="4876800" y="1524000"/>
            <a:chExt cx="2317815" cy="1600200"/>
          </a:xfrm>
        </p:grpSpPr>
        <p:sp>
          <p:nvSpPr>
            <p:cNvPr id="11" name="Oval 10"/>
            <p:cNvSpPr/>
            <p:nvPr/>
          </p:nvSpPr>
          <p:spPr>
            <a:xfrm>
              <a:off x="4953000" y="2514600"/>
              <a:ext cx="13716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TextBox 17"/>
            <p:cNvSpPr txBox="1"/>
            <p:nvPr/>
          </p:nvSpPr>
          <p:spPr>
            <a:xfrm>
              <a:off x="4876800" y="1524000"/>
              <a:ext cx="2317815" cy="923330"/>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 and faster</a:t>
              </a:r>
            </a:p>
            <a:p>
              <a:pPr algn="ctr"/>
              <a:r>
                <a:rPr lang="en-US" dirty="0" smtClean="0">
                  <a:solidFill>
                    <a:srgbClr val="FF0000"/>
                  </a:solidFill>
                </a:rPr>
                <a:t>than </a:t>
              </a:r>
              <a:r>
                <a:rPr lang="en-US" dirty="0" err="1" smtClean="0">
                  <a:solidFill>
                    <a:srgbClr val="FF0000"/>
                  </a:solidFill>
                </a:rPr>
                <a:t>yFiles</a:t>
              </a:r>
              <a:r>
                <a:rPr lang="en-US" dirty="0" smtClean="0">
                  <a:solidFill>
                    <a:srgbClr val="FF0000"/>
                  </a:solidFill>
                </a:rPr>
                <a:t> and </a:t>
              </a:r>
              <a:r>
                <a:rPr lang="en-US" dirty="0" err="1" smtClean="0">
                  <a:solidFill>
                    <a:srgbClr val="FF0000"/>
                  </a:solidFill>
                </a:rPr>
                <a:t>jgrapht</a:t>
              </a:r>
              <a:endParaRPr lang="en-US" dirty="0">
                <a:solidFill>
                  <a:srgbClr val="FF0000"/>
                </a:solidFill>
              </a:endParaRPr>
            </a:p>
          </p:txBody>
        </p:sp>
      </p:grpSp>
      <p:sp>
        <p:nvSpPr>
          <p:cNvPr id="19" name="TextBox 18"/>
          <p:cNvSpPr txBox="1"/>
          <p:nvPr/>
        </p:nvSpPr>
        <p:spPr>
          <a:xfrm>
            <a:off x="457200" y="5486400"/>
            <a:ext cx="2060885" cy="646331"/>
          </a:xfrm>
          <a:prstGeom prst="rect">
            <a:avLst/>
          </a:prstGeom>
          <a:noFill/>
        </p:spPr>
        <p:txBody>
          <a:bodyPr wrap="none" rtlCol="0">
            <a:spAutoFit/>
          </a:bodyPr>
          <a:lstStyle/>
          <a:p>
            <a:pPr algn="ctr"/>
            <a:r>
              <a:rPr lang="en-US" dirty="0" err="1" smtClean="0">
                <a:solidFill>
                  <a:srgbClr val="FF0000"/>
                </a:solidFill>
              </a:rPr>
              <a:t>yFiles</a:t>
            </a:r>
            <a:r>
              <a:rPr lang="en-US" dirty="0" smtClean="0">
                <a:solidFill>
                  <a:srgbClr val="FF0000"/>
                </a:solidFill>
              </a:rPr>
              <a:t> is fastest then</a:t>
            </a:r>
          </a:p>
          <a:p>
            <a:pPr algn="ctr"/>
            <a:r>
              <a:rPr lang="en-US" dirty="0" smtClean="0">
                <a:solidFill>
                  <a:srgbClr val="FF0000"/>
                </a:solidFill>
              </a:rPr>
              <a:t>NL, then AL and EL</a:t>
            </a:r>
            <a:endParaRPr lang="en-US" dirty="0">
              <a:solidFill>
                <a:srgbClr val="FF0000"/>
              </a:solidFill>
            </a:endParaRPr>
          </a:p>
        </p:txBody>
      </p:sp>
      <p:grpSp>
        <p:nvGrpSpPr>
          <p:cNvPr id="5" name="Group 24"/>
          <p:cNvGrpSpPr/>
          <p:nvPr/>
        </p:nvGrpSpPr>
        <p:grpSpPr>
          <a:xfrm>
            <a:off x="3465223" y="4953000"/>
            <a:ext cx="2339807" cy="1676400"/>
            <a:chOff x="3465223" y="4953000"/>
            <a:chExt cx="2339807" cy="1676400"/>
          </a:xfrm>
        </p:grpSpPr>
        <p:sp>
          <p:nvSpPr>
            <p:cNvPr id="21" name="Oval 20"/>
            <p:cNvSpPr/>
            <p:nvPr/>
          </p:nvSpPr>
          <p:spPr>
            <a:xfrm>
              <a:off x="3598648" y="6172200"/>
              <a:ext cx="897152"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2" name="TextBox 21"/>
            <p:cNvSpPr txBox="1"/>
            <p:nvPr/>
          </p:nvSpPr>
          <p:spPr>
            <a:xfrm>
              <a:off x="3465223" y="4953000"/>
              <a:ext cx="2339807"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NL. </a:t>
              </a:r>
              <a:r>
                <a:rPr lang="en-US" dirty="0" err="1" smtClean="0">
                  <a:solidFill>
                    <a:srgbClr val="FF0000"/>
                  </a:solidFill>
                </a:rPr>
                <a:t>yFiles</a:t>
              </a:r>
              <a:r>
                <a:rPr lang="en-US" dirty="0" smtClean="0">
                  <a:solidFill>
                    <a:srgbClr val="FF0000"/>
                  </a:solidFill>
                </a:rPr>
                <a:t> is </a:t>
              </a:r>
            </a:p>
            <a:p>
              <a:pPr algn="ctr"/>
              <a:r>
                <a:rPr lang="en-US" dirty="0" smtClean="0">
                  <a:solidFill>
                    <a:srgbClr val="FF0000"/>
                  </a:solidFill>
                </a:rPr>
                <a:t>fastest then AL and NL.</a:t>
              </a:r>
            </a:p>
          </p:txBody>
        </p:sp>
      </p:grpSp>
      <p:sp>
        <p:nvSpPr>
          <p:cNvPr id="20" name="Slide Number Placeholder 19"/>
          <p:cNvSpPr>
            <a:spLocks noGrp="1"/>
          </p:cNvSpPr>
          <p:nvPr>
            <p:ph type="sldNum" sz="quarter" idx="12"/>
          </p:nvPr>
        </p:nvSpPr>
        <p:spPr/>
        <p:txBody>
          <a:bodyPr/>
          <a:lstStyle/>
          <a:p>
            <a:fld id="{9D4DBCAF-AB58-4772-8482-8241D0C927CE}" type="slidenum">
              <a:rPr lang="en-US" smtClean="0">
                <a:solidFill>
                  <a:prstClr val="black">
                    <a:tint val="75000"/>
                  </a:prstClr>
                </a:solidFill>
              </a:rPr>
              <a:pPr/>
              <a:t>28</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onnected.simplelineargraph.txt.png"/>
          <p:cNvPicPr>
            <a:picLocks noChangeAspect="1"/>
          </p:cNvPicPr>
          <p:nvPr/>
        </p:nvPicPr>
        <p:blipFill>
          <a:blip r:embed="rId3" cstate="print"/>
          <a:stretch>
            <a:fillRect/>
          </a:stretch>
        </p:blipFill>
        <p:spPr>
          <a:xfrm>
            <a:off x="6096000" y="3566160"/>
            <a:ext cx="3291840" cy="3291840"/>
          </a:xfrm>
          <a:prstGeom prst="rect">
            <a:avLst/>
          </a:prstGeom>
        </p:spPr>
      </p:pic>
      <p:grpSp>
        <p:nvGrpSpPr>
          <p:cNvPr id="2" name="Group 10"/>
          <p:cNvGrpSpPr/>
          <p:nvPr/>
        </p:nvGrpSpPr>
        <p:grpSpPr>
          <a:xfrm>
            <a:off x="6400800" y="5105400"/>
            <a:ext cx="1905000" cy="1371600"/>
            <a:chOff x="6400800" y="5105400"/>
            <a:chExt cx="1905000" cy="1371600"/>
          </a:xfrm>
        </p:grpSpPr>
        <p:sp>
          <p:nvSpPr>
            <p:cNvPr id="16" name="Oval 15"/>
            <p:cNvSpPr/>
            <p:nvPr/>
          </p:nvSpPr>
          <p:spPr>
            <a:xfrm>
              <a:off x="6400800" y="5867400"/>
              <a:ext cx="19050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6629400" y="5105400"/>
              <a:ext cx="1437445" cy="646331"/>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a:t>
              </a:r>
              <a:endParaRPr lang="en-US" dirty="0">
                <a:solidFill>
                  <a:srgbClr val="FF0000"/>
                </a:solidFill>
              </a:endParaRPr>
            </a:p>
          </p:txBody>
        </p:sp>
      </p:grpSp>
      <p:pic>
        <p:nvPicPr>
          <p:cNvPr id="18" name="Picture 17" descr="connected.randommultigraph.txt.png"/>
          <p:cNvPicPr>
            <a:picLocks noChangeAspect="1"/>
          </p:cNvPicPr>
          <p:nvPr/>
        </p:nvPicPr>
        <p:blipFill>
          <a:blip r:embed="rId4" cstate="print"/>
          <a:stretch>
            <a:fillRect/>
          </a:stretch>
        </p:blipFill>
        <p:spPr>
          <a:xfrm>
            <a:off x="0" y="3566160"/>
            <a:ext cx="3291840" cy="3291840"/>
          </a:xfrm>
          <a:prstGeom prst="rect">
            <a:avLst/>
          </a:prstGeom>
        </p:spPr>
      </p:pic>
      <p:pic>
        <p:nvPicPr>
          <p:cNvPr id="19" name="Picture 18" descr="connected.randompseudograph.txt.png"/>
          <p:cNvPicPr>
            <a:picLocks noChangeAspect="1"/>
          </p:cNvPicPr>
          <p:nvPr/>
        </p:nvPicPr>
        <p:blipFill>
          <a:blip r:embed="rId5" cstate="print"/>
          <a:stretch>
            <a:fillRect/>
          </a:stretch>
        </p:blipFill>
        <p:spPr>
          <a:xfrm>
            <a:off x="3048000" y="3566160"/>
            <a:ext cx="3291840" cy="3291840"/>
          </a:xfrm>
          <a:prstGeom prst="rect">
            <a:avLst/>
          </a:prstGeom>
        </p:spPr>
      </p:pic>
      <p:grpSp>
        <p:nvGrpSpPr>
          <p:cNvPr id="3" name="Group 22"/>
          <p:cNvGrpSpPr/>
          <p:nvPr/>
        </p:nvGrpSpPr>
        <p:grpSpPr>
          <a:xfrm>
            <a:off x="1287780" y="0"/>
            <a:ext cx="6568440" cy="3291840"/>
            <a:chOff x="1600200" y="0"/>
            <a:chExt cx="6568440" cy="3291840"/>
          </a:xfrm>
        </p:grpSpPr>
        <p:pic>
          <p:nvPicPr>
            <p:cNvPr id="20" name="Picture 19" descr="connected.randomsimplegraph.txt.png"/>
            <p:cNvPicPr>
              <a:picLocks noChangeAspect="1"/>
            </p:cNvPicPr>
            <p:nvPr/>
          </p:nvPicPr>
          <p:blipFill>
            <a:blip r:embed="rId6" cstate="print"/>
            <a:stretch>
              <a:fillRect/>
            </a:stretch>
          </p:blipFill>
          <p:spPr>
            <a:xfrm>
              <a:off x="4876800" y="0"/>
              <a:ext cx="3291840" cy="3291840"/>
            </a:xfrm>
            <a:prstGeom prst="rect">
              <a:avLst/>
            </a:prstGeom>
          </p:spPr>
        </p:pic>
        <p:pic>
          <p:nvPicPr>
            <p:cNvPr id="22" name="Picture 21" descr="connected.TestV500E45K.bench.png"/>
            <p:cNvPicPr>
              <a:picLocks noChangeAspect="1"/>
            </p:cNvPicPr>
            <p:nvPr/>
          </p:nvPicPr>
          <p:blipFill>
            <a:blip r:embed="rId7" cstate="print"/>
            <a:stretch>
              <a:fillRect/>
            </a:stretch>
          </p:blipFill>
          <p:spPr>
            <a:xfrm>
              <a:off x="1600200" y="0"/>
              <a:ext cx="3291840" cy="3291840"/>
            </a:xfrm>
            <a:prstGeom prst="rect">
              <a:avLst/>
            </a:prstGeom>
          </p:spPr>
        </p:pic>
      </p:grpSp>
      <p:sp>
        <p:nvSpPr>
          <p:cNvPr id="11" name="Slide Number Placeholder 10"/>
          <p:cNvSpPr>
            <a:spLocks noGrp="1"/>
          </p:cNvSpPr>
          <p:nvPr>
            <p:ph type="sldNum" sz="quarter" idx="12"/>
          </p:nvPr>
        </p:nvSpPr>
        <p:spPr/>
        <p:txBody>
          <a:bodyPr/>
          <a:lstStyle/>
          <a:p>
            <a:fld id="{9D4DBCAF-AB58-4772-8482-8241D0C927CE}"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129082"/>
            <a:ext cx="9144000" cy="4122728"/>
          </a:xfrm>
        </p:spPr>
      </p:pic>
      <p:sp>
        <p:nvSpPr>
          <p:cNvPr id="4" name="Slide Number Placeholder 3"/>
          <p:cNvSpPr>
            <a:spLocks noGrp="1"/>
          </p:cNvSpPr>
          <p:nvPr>
            <p:ph type="sldNum" sz="quarter" idx="12"/>
          </p:nvPr>
        </p:nvSpPr>
        <p:spPr/>
        <p:txBody>
          <a:bodyPr/>
          <a:lstStyle/>
          <a:p>
            <a:fld id="{DC08CC2A-15E8-4BDA-92CE-5B6338BCF854}" type="slidenum">
              <a:rPr lang="en-US" smtClean="0"/>
              <a:pPr/>
              <a:t>3</a:t>
            </a:fld>
            <a:endParaRPr lang="en-US"/>
          </a:p>
        </p:txBody>
      </p:sp>
    </p:spTree>
    <p:extLst>
      <p:ext uri="{BB962C8B-B14F-4D97-AF65-F5344CB8AC3E}">
        <p14:creationId xmlns:p14="http://schemas.microsoft.com/office/powerpoint/2010/main" val="3960265052"/>
      </p:ext>
    </p:extLst>
  </p:cSld>
  <p:clrMapOvr>
    <a:masterClrMapping/>
  </p:clrMapOvr>
  <mc:AlternateContent xmlns:mc="http://schemas.openxmlformats.org/markup-compatibility/2006" xmlns:p14="http://schemas.microsoft.com/office/powerpoint/2010/main">
    <mc:Choice Requires="p14">
      <p:transition spd="slow" p14:dur="2000" advTm="28180"/>
    </mc:Choice>
    <mc:Fallback xmlns="">
      <p:transition spd="slow" advTm="2818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mstPrim.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24" name="Picture 23" descr="mstPrim.randompseudograph.txt.png"/>
          <p:cNvPicPr>
            <a:picLocks noChangeAspect="1"/>
          </p:cNvPicPr>
          <p:nvPr/>
        </p:nvPicPr>
        <p:blipFill>
          <a:blip r:embed="rId4" cstate="print"/>
          <a:stretch>
            <a:fillRect/>
          </a:stretch>
        </p:blipFill>
        <p:spPr>
          <a:xfrm>
            <a:off x="2971800" y="3566160"/>
            <a:ext cx="3291840" cy="3291840"/>
          </a:xfrm>
          <a:prstGeom prst="rect">
            <a:avLst/>
          </a:prstGeom>
        </p:spPr>
      </p:pic>
      <p:pic>
        <p:nvPicPr>
          <p:cNvPr id="26" name="Picture 25" descr="mstPrim.simplelineargraph.txt.png"/>
          <p:cNvPicPr>
            <a:picLocks noChangeAspect="1"/>
          </p:cNvPicPr>
          <p:nvPr/>
        </p:nvPicPr>
        <p:blipFill>
          <a:blip r:embed="rId5" cstate="print"/>
          <a:stretch>
            <a:fillRect/>
          </a:stretch>
        </p:blipFill>
        <p:spPr>
          <a:xfrm>
            <a:off x="6019800" y="3566160"/>
            <a:ext cx="3291840" cy="3291840"/>
          </a:xfrm>
          <a:prstGeom prst="rect">
            <a:avLst/>
          </a:prstGeom>
        </p:spPr>
      </p:pic>
      <p:grpSp>
        <p:nvGrpSpPr>
          <p:cNvPr id="2" name="Group 27"/>
          <p:cNvGrpSpPr/>
          <p:nvPr/>
        </p:nvGrpSpPr>
        <p:grpSpPr>
          <a:xfrm>
            <a:off x="1287780" y="0"/>
            <a:ext cx="6568440" cy="3291840"/>
            <a:chOff x="990600" y="0"/>
            <a:chExt cx="6568440" cy="3291840"/>
          </a:xfrm>
        </p:grpSpPr>
        <p:pic>
          <p:nvPicPr>
            <p:cNvPr id="25" name="Picture 24" descr="mstPrim.randomsimplegraph.txt.png"/>
            <p:cNvPicPr>
              <a:picLocks noChangeAspect="1"/>
            </p:cNvPicPr>
            <p:nvPr/>
          </p:nvPicPr>
          <p:blipFill>
            <a:blip r:embed="rId6" cstate="print"/>
            <a:stretch>
              <a:fillRect/>
            </a:stretch>
          </p:blipFill>
          <p:spPr>
            <a:xfrm>
              <a:off x="4267200" y="0"/>
              <a:ext cx="3291840" cy="3291840"/>
            </a:xfrm>
            <a:prstGeom prst="rect">
              <a:avLst/>
            </a:prstGeom>
          </p:spPr>
        </p:pic>
        <p:pic>
          <p:nvPicPr>
            <p:cNvPr id="27" name="Picture 26" descr="mstPrim.TestV500E45K.bench.png"/>
            <p:cNvPicPr>
              <a:picLocks noChangeAspect="1"/>
            </p:cNvPicPr>
            <p:nvPr/>
          </p:nvPicPr>
          <p:blipFill>
            <a:blip r:embed="rId7" cstate="print"/>
            <a:stretch>
              <a:fillRect/>
            </a:stretch>
          </p:blipFill>
          <p:spPr>
            <a:xfrm>
              <a:off x="990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30</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mstKruskal.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7" name="Picture 16" descr="mstKruskal.randompseudograph.txt.png"/>
          <p:cNvPicPr>
            <a:picLocks noChangeAspect="1"/>
          </p:cNvPicPr>
          <p:nvPr/>
        </p:nvPicPr>
        <p:blipFill>
          <a:blip r:embed="rId4" cstate="print"/>
          <a:stretch>
            <a:fillRect/>
          </a:stretch>
        </p:blipFill>
        <p:spPr>
          <a:xfrm>
            <a:off x="3048000" y="3566160"/>
            <a:ext cx="3291840" cy="3291840"/>
          </a:xfrm>
          <a:prstGeom prst="rect">
            <a:avLst/>
          </a:prstGeom>
        </p:spPr>
      </p:pic>
      <p:pic>
        <p:nvPicPr>
          <p:cNvPr id="19" name="Picture 18" descr="mstKruskal.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20"/>
          <p:cNvGrpSpPr/>
          <p:nvPr/>
        </p:nvGrpSpPr>
        <p:grpSpPr>
          <a:xfrm>
            <a:off x="1287780" y="0"/>
            <a:ext cx="6568440" cy="3291840"/>
            <a:chOff x="1371600" y="0"/>
            <a:chExt cx="6568440" cy="3291840"/>
          </a:xfrm>
        </p:grpSpPr>
        <p:pic>
          <p:nvPicPr>
            <p:cNvPr id="18" name="Picture 17" descr="mstKruskal.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20" name="Picture 19" descr="mstKruskal.TestV500E45K.bench.png"/>
            <p:cNvPicPr>
              <a:picLocks noChangeAspect="1"/>
            </p:cNvPicPr>
            <p:nvPr/>
          </p:nvPicPr>
          <p:blipFill>
            <a:blip r:embed="rId7" cstate="print"/>
            <a:stretch>
              <a:fillRect/>
            </a:stretch>
          </p:blipFill>
          <p:spPr>
            <a:xfrm>
              <a:off x="1371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1249680" y="3566160"/>
            <a:ext cx="6644640" cy="3291840"/>
            <a:chOff x="1447800" y="3566160"/>
            <a:chExt cx="6644640" cy="3291840"/>
          </a:xfrm>
        </p:grpSpPr>
        <p:pic>
          <p:nvPicPr>
            <p:cNvPr id="16" name="Picture 15" descr="strongC.randommultigraph.txt.png"/>
            <p:cNvPicPr>
              <a:picLocks noChangeAspect="1"/>
            </p:cNvPicPr>
            <p:nvPr/>
          </p:nvPicPr>
          <p:blipFill>
            <a:blip r:embed="rId3" cstate="print"/>
            <a:stretch>
              <a:fillRect/>
            </a:stretch>
          </p:blipFill>
          <p:spPr>
            <a:xfrm>
              <a:off x="1447800" y="3566160"/>
              <a:ext cx="3291840" cy="3291840"/>
            </a:xfrm>
            <a:prstGeom prst="rect">
              <a:avLst/>
            </a:prstGeom>
          </p:spPr>
        </p:pic>
        <p:pic>
          <p:nvPicPr>
            <p:cNvPr id="17" name="Picture 16" descr="strongC.randompseudograph.txt.png"/>
            <p:cNvPicPr>
              <a:picLocks noChangeAspect="1"/>
            </p:cNvPicPr>
            <p:nvPr/>
          </p:nvPicPr>
          <p:blipFill>
            <a:blip r:embed="rId4" cstate="print"/>
            <a:stretch>
              <a:fillRect/>
            </a:stretch>
          </p:blipFill>
          <p:spPr>
            <a:xfrm>
              <a:off x="4800600" y="3566160"/>
              <a:ext cx="3291840" cy="3291840"/>
            </a:xfrm>
            <a:prstGeom prst="rect">
              <a:avLst/>
            </a:prstGeom>
          </p:spPr>
        </p:pic>
      </p:grpSp>
      <p:grpSp>
        <p:nvGrpSpPr>
          <p:cNvPr id="3" name="Group 20"/>
          <p:cNvGrpSpPr/>
          <p:nvPr/>
        </p:nvGrpSpPr>
        <p:grpSpPr>
          <a:xfrm>
            <a:off x="1249680" y="0"/>
            <a:ext cx="6644640" cy="3291840"/>
            <a:chOff x="1447800" y="0"/>
            <a:chExt cx="6644640" cy="3291840"/>
          </a:xfrm>
        </p:grpSpPr>
        <p:pic>
          <p:nvPicPr>
            <p:cNvPr id="18" name="Picture 17" descr="strongC.randomsimplegraph.txt.png"/>
            <p:cNvPicPr>
              <a:picLocks noChangeAspect="1"/>
            </p:cNvPicPr>
            <p:nvPr/>
          </p:nvPicPr>
          <p:blipFill>
            <a:blip r:embed="rId5" cstate="print"/>
            <a:stretch>
              <a:fillRect/>
            </a:stretch>
          </p:blipFill>
          <p:spPr>
            <a:xfrm>
              <a:off x="4800600" y="0"/>
              <a:ext cx="3291840" cy="3291840"/>
            </a:xfrm>
            <a:prstGeom prst="rect">
              <a:avLst/>
            </a:prstGeom>
          </p:spPr>
        </p:pic>
        <p:pic>
          <p:nvPicPr>
            <p:cNvPr id="19" name="Picture 18" descr="strongC.TestV500E45K.bench.png"/>
            <p:cNvPicPr>
              <a:picLocks noChangeAspect="1"/>
            </p:cNvPicPr>
            <p:nvPr/>
          </p:nvPicPr>
          <p:blipFill>
            <a:blip r:embed="rId6" cstate="print"/>
            <a:stretch>
              <a:fillRect/>
            </a:stretch>
          </p:blipFill>
          <p:spPr>
            <a:xfrm>
              <a:off x="14478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for most algorithms with the provided 500 vertex 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33</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4"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solidFill>
                    <a:prstClr val="black"/>
                  </a:solidFill>
                </a:rPr>
                <a:t>Currently</a:t>
              </a:r>
            </a:p>
            <a:p>
              <a:pPr algn="ctr"/>
              <a:r>
                <a:rPr lang="en-US" dirty="0" smtClean="0">
                  <a:solidFill>
                    <a:prstClr val="black"/>
                  </a:solidFill>
                </a:rPr>
                <a:t>Non-Existent </a:t>
              </a:r>
            </a:p>
            <a:p>
              <a:pPr algn="ctr"/>
              <a:r>
                <a:rPr lang="en-US" dirty="0" smtClean="0">
                  <a:solidFill>
                    <a:prstClr val="black"/>
                  </a:solidFill>
                </a:rPr>
                <a:t>Tool</a:t>
              </a:r>
              <a:endParaRPr lang="en-US" dirty="0">
                <a:solidFill>
                  <a:prstClr val="black"/>
                </a:solidFill>
              </a:endParaRPr>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solidFill>
                    <a:prstClr val="black"/>
                  </a:solidFill>
                </a:rPr>
                <a:t>mymodel.m</a:t>
              </a:r>
              <a:endParaRPr lang="en-US" dirty="0">
                <a:solidFill>
                  <a:prstClr val="black"/>
                </a:solidFill>
              </a:endParaRPr>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solidFill>
                    <a:prstClr val="black"/>
                  </a:solidFill>
                </a:rPr>
                <a:t>mymodel.html</a:t>
              </a:r>
              <a:endParaRPr lang="en-US" dirty="0">
                <a:solidFill>
                  <a:prstClr val="black"/>
                </a:solidFill>
              </a:endParaRPr>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solidFill>
                    <a:prstClr val="black"/>
                  </a:solidFill>
                </a:rPr>
                <a:t>validatemymodel.js</a:t>
              </a:r>
              <a:endParaRPr lang="en-US" dirty="0">
                <a:solidFill>
                  <a:prstClr val="black"/>
                </a:solidFill>
              </a:endParaRPr>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9D4DBCAF-AB58-4772-8482-8241D0C927CE}" type="slidenum">
              <a:rPr lang="en-US" smtClean="0">
                <a:solidFill>
                  <a:prstClr val="black">
                    <a:tint val="75000"/>
                  </a:prstClr>
                </a:solidFill>
              </a:rPr>
              <a:pPr/>
              <a:t>34</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77135062"/>
      </p:ext>
    </p:extLst>
  </p:cSld>
  <p:clrMapOvr>
    <a:masterClrMapping/>
  </p:clrMapOvr>
  <p:transition advTm="53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
        <p:nvSpPr>
          <p:cNvPr id="25" name="Slide Number Placeholder 24"/>
          <p:cNvSpPr>
            <a:spLocks noGrp="1"/>
          </p:cNvSpPr>
          <p:nvPr>
            <p:ph type="sldNum" sz="quarter" idx="12"/>
          </p:nvPr>
        </p:nvSpPr>
        <p:spPr/>
        <p:txBody>
          <a:bodyPr/>
          <a:lstStyle/>
          <a:p>
            <a:pPr>
              <a:defRPr/>
            </a:pPr>
            <a:r>
              <a:rPr lang="en-US" altLang="en-US" smtClean="0">
                <a:solidFill>
                  <a:srgbClr val="000000"/>
                </a:solidFill>
              </a:rPr>
              <a:t>tools-</a:t>
            </a:r>
            <a:fld id="{90D445F5-D018-4C12-BE9A-7A5A97B7893B}" type="slidenum">
              <a:rPr lang="en-US" altLang="en-US" smtClean="0">
                <a:solidFill>
                  <a:srgbClr val="000000"/>
                </a:solidFill>
              </a:rPr>
              <a:pPr>
                <a:defRPr/>
              </a:pPr>
              <a:t>5</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468812464"/>
      </p:ext>
    </p:extLst>
  </p:cSld>
  <p:clrMapOvr>
    <a:masterClrMapping/>
  </p:clrMapOvr>
  <p:transition advTm="348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p14="http://schemas.microsoft.com/office/powerpoint/2010/main" val="1104696591"/>
      </p:ext>
    </p:extLst>
  </p:cSld>
  <p:clrMapOvr>
    <a:masterClrMapping/>
  </p:clrMapOvr>
  <p:transition advTm="6424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p14="http://schemas.microsoft.com/office/powerpoint/2010/main" val="2245025971"/>
      </p:ext>
    </p:extLst>
  </p:cSld>
  <p:clrMapOvr>
    <a:masterClrMapping/>
  </p:clrMapOvr>
  <p:transition advTm="76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650833619"/>
      </p:ext>
    </p:extLst>
  </p:cSld>
  <p:clrMapOvr>
    <a:masterClrMapping/>
  </p:clrMapOvr>
  <p:transition advTm="647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27812026"/>
      </p:ext>
    </p:extLst>
  </p:cSld>
  <p:clrMapOvr>
    <a:masterClrMapping/>
  </p:clrMapOvr>
  <p:transition advTm="406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10.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1.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2.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3.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3.xml><?xml version="1.0" encoding="utf-8"?>
<p:tagLst xmlns:a="http://schemas.openxmlformats.org/drawingml/2006/main" xmlns:r="http://schemas.openxmlformats.org/officeDocument/2006/relationships" xmlns:p="http://schemas.openxmlformats.org/presentationml/2006/main">
  <p:tag name="TIMING" val="|1|5.7|1.5|1.1|2.2"/>
</p:tagLst>
</file>

<file path=ppt/tags/tag4.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5.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6.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7.xml><?xml version="1.0" encoding="utf-8"?>
<p:tagLst xmlns:a="http://schemas.openxmlformats.org/drawingml/2006/main" xmlns:r="http://schemas.openxmlformats.org/officeDocument/2006/relationships" xmlns:p="http://schemas.openxmlformats.org/presentationml/2006/main">
  <p:tag name="TIMING" val="|9|19.6|6.1"/>
</p:tagLst>
</file>

<file path=ppt/tags/tag8.xml><?xml version="1.0" encoding="utf-8"?>
<p:tagLst xmlns:a="http://schemas.openxmlformats.org/drawingml/2006/main" xmlns:r="http://schemas.openxmlformats.org/officeDocument/2006/relationships" xmlns:p="http://schemas.openxmlformats.org/presentationml/2006/main">
  <p:tag name="TIMING" val="|18.6|12.5|3"/>
</p:tagLst>
</file>

<file path=ppt/tags/tag9.xml><?xml version="1.0" encoding="utf-8"?>
<p:tagLst xmlns:a="http://schemas.openxmlformats.org/drawingml/2006/main" xmlns:r="http://schemas.openxmlformats.org/officeDocument/2006/relationships" xmlns:p="http://schemas.openxmlformats.org/presentationml/2006/main">
  <p:tag name="TIMING" val="|19.1|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18789</TotalTime>
  <Words>4101</Words>
  <Application>Microsoft Office PowerPoint</Application>
  <PresentationFormat>On-screen Show (4:3)</PresentationFormat>
  <Paragraphs>739</Paragraphs>
  <Slides>34</Slides>
  <Notes>33</Notes>
  <HiddenSlides>0</HiddenSlides>
  <MMClips>0</MMClips>
  <ScaleCrop>false</ScaleCrop>
  <HeadingPairs>
    <vt:vector size="4" baseType="variant">
      <vt:variant>
        <vt:lpstr>Theme</vt:lpstr>
      </vt:variant>
      <vt:variant>
        <vt:i4>7</vt:i4>
      </vt:variant>
      <vt:variant>
        <vt:lpstr>Slide Titles</vt:lpstr>
      </vt:variant>
      <vt:variant>
        <vt:i4>34</vt:i4>
      </vt:variant>
    </vt:vector>
  </HeadingPairs>
  <TitlesOfParts>
    <vt:vector size="41" baseType="lpstr">
      <vt:lpstr>Office Theme</vt:lpstr>
      <vt:lpstr>Dijkstra1</vt:lpstr>
      <vt:lpstr>LectureTemplate</vt:lpstr>
      <vt:lpstr>1_LectureTemplate</vt:lpstr>
      <vt:lpstr>2_Dijkstra1</vt:lpstr>
      <vt:lpstr>1_Office Theme</vt:lpstr>
      <vt:lpstr>2_Office Theme</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Demo GuiDsl</vt:lpstr>
      <vt:lpstr>WebGuiDsl Goals</vt:lpstr>
      <vt:lpstr>Technologies Leveraged</vt:lpstr>
      <vt:lpstr>WebGuiDsl for GPL Contents</vt:lpstr>
      <vt:lpstr>WebGuiDsl for GPL Contents</vt:lpstr>
      <vt:lpstr>WebGuiDsl for GPL </vt:lpstr>
      <vt:lpstr>Demo WebGuiDsl</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lpstr>PowerPoint Presentation</vt:lpstr>
      <vt:lpstr>PowerPoint Presentation</vt:lpstr>
      <vt:lpstr>PowerPoint Presentation</vt:lpstr>
      <vt:lpstr>PowerPoint Presentation</vt:lpstr>
      <vt:lpstr>PowerPoint Presentation</vt:lpstr>
      <vt:lpstr>Conclusions</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JOEDESKTOP</cp:lastModifiedBy>
  <cp:revision>121</cp:revision>
  <dcterms:created xsi:type="dcterms:W3CDTF">2011-04-19T20:35:53Z</dcterms:created>
  <dcterms:modified xsi:type="dcterms:W3CDTF">2011-05-05T09:39:05Z</dcterms:modified>
</cp:coreProperties>
</file>