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1" r:id="rId2"/>
    <p:sldId id="260" r:id="rId3"/>
    <p:sldId id="258" r:id="rId4"/>
    <p:sldId id="259" r:id="rId5"/>
    <p:sldId id="266" r:id="rId6"/>
    <p:sldId id="267" r:id="rId7"/>
    <p:sldId id="257" r:id="rId8"/>
    <p:sldId id="262" r:id="rId9"/>
    <p:sldId id="263" r:id="rId10"/>
    <p:sldId id="264" r:id="rId11"/>
    <p:sldId id="269" r:id="rId12"/>
    <p:sldId id="270" r:id="rId13"/>
    <p:sldId id="271" r:id="rId14"/>
    <p:sldId id="272" r:id="rId15"/>
    <p:sldId id="268"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57" autoAdjust="0"/>
    <p:restoredTop sz="98029" autoAdjust="0"/>
  </p:normalViewPr>
  <p:slideViewPr>
    <p:cSldViewPr>
      <p:cViewPr varScale="1">
        <p:scale>
          <a:sx n="72" d="100"/>
          <a:sy n="72" d="100"/>
        </p:scale>
        <p:origin x="-164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1956B-DC5B-4979-9B06-748A0538A2C7}" type="datetimeFigureOut">
              <a:rPr lang="en-US" smtClean="0"/>
              <a:pPr/>
              <a:t>5/4/2011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822314-6588-4D35-B84D-1FB9C9EAAB8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a:t>
            </a:r>
            <a:r>
              <a:rPr lang="en-US" baseline="0" dirty="0" smtClean="0"/>
              <a:t> the out-of-the-box </a:t>
            </a:r>
            <a:r>
              <a:rPr lang="en-US" baseline="0" dirty="0" err="1" smtClean="0"/>
              <a:t>GuiDsl</a:t>
            </a:r>
            <a:r>
              <a:rPr lang="en-US" baseline="0" dirty="0" smtClean="0"/>
              <a:t> that comes with the ATS.</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goal of </a:t>
            </a:r>
            <a:r>
              <a:rPr lang="en-US" baseline="0" dirty="0" err="1" smtClean="0"/>
              <a:t>WebGuiDsl</a:t>
            </a:r>
            <a:r>
              <a:rPr lang="en-US" baseline="0" dirty="0" smtClean="0"/>
              <a:t> is to present the functionality of </a:t>
            </a:r>
            <a:r>
              <a:rPr lang="en-US" baseline="0" dirty="0" err="1" smtClean="0"/>
              <a:t>GuiDsl</a:t>
            </a:r>
            <a:r>
              <a:rPr lang="en-US" baseline="0" dirty="0" smtClean="0"/>
              <a:t> in a web interface. Currently, the only working </a:t>
            </a:r>
            <a:r>
              <a:rPr lang="en-US" baseline="0" dirty="0" err="1" smtClean="0"/>
              <a:t>WebGuiDsl</a:t>
            </a:r>
            <a:r>
              <a:rPr lang="en-US" baseline="0" dirty="0" smtClean="0"/>
              <a:t> feature model is GPL but the design of </a:t>
            </a:r>
            <a:r>
              <a:rPr lang="en-US" baseline="0" dirty="0" err="1" smtClean="0"/>
              <a:t>WebGuiDsl</a:t>
            </a:r>
            <a:r>
              <a:rPr lang="en-US" baseline="0" dirty="0" smtClean="0"/>
              <a:t> should allow rapid development for future feature models. Only client-side code must be altered (see Future Work slide).</a:t>
            </a:r>
          </a:p>
          <a:p>
            <a:r>
              <a:rPr lang="en-US" dirty="0" smtClean="0"/>
              <a:t>The second goal was to implement</a:t>
            </a:r>
            <a:r>
              <a:rPr lang="en-US" baseline="0" dirty="0" smtClean="0"/>
              <a:t> this functionality in a manner that is compatible with the UTCS web server. That is we needed to be able to deploy the application without any special privileges. The obvious choice of languages for </a:t>
            </a:r>
            <a:r>
              <a:rPr lang="en-US" baseline="0" dirty="0" err="1" smtClean="0"/>
              <a:t>WebGuiDsl</a:t>
            </a:r>
            <a:r>
              <a:rPr lang="en-US" baseline="0" dirty="0" smtClean="0"/>
              <a:t> was Java and Java’s native web application technology, </a:t>
            </a:r>
            <a:r>
              <a:rPr lang="en-US" baseline="0" dirty="0" err="1" smtClean="0"/>
              <a:t>servlets</a:t>
            </a:r>
            <a:r>
              <a:rPr lang="en-US" baseline="0" dirty="0" smtClean="0"/>
              <a:t>, since the AHEAD Tool Suite is written in Java. This was not an option, however, since the CS web servers limited us to running PHP or CGI for dynamic content. Additionally, all PHP and CGI content is run as a restricted user named “www”. This forced us to create a world-writable directory to create temporary files in. </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chose to write our CGI scripts</a:t>
            </a:r>
            <a:r>
              <a:rPr lang="en-US" baseline="0" dirty="0" smtClean="0"/>
              <a:t> using Python because it contains modules that handle temporary directories and zip files with ease.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We chose to use the </a:t>
            </a:r>
            <a:r>
              <a:rPr lang="en-US" baseline="0" dirty="0" err="1" smtClean="0"/>
              <a:t>jQuery</a:t>
            </a:r>
            <a:r>
              <a:rPr lang="en-US" baseline="0" dirty="0" smtClean="0"/>
              <a:t> JavaScript library for its powerful ability to select and modify DOM elements and its support for handling Ajax requests. Additionally, we chose to use the </a:t>
            </a:r>
            <a:r>
              <a:rPr lang="en-US" baseline="0" dirty="0" err="1" smtClean="0"/>
              <a:t>BlockUI</a:t>
            </a:r>
            <a:r>
              <a:rPr lang="en-US" baseline="0" dirty="0" smtClean="0"/>
              <a:t> </a:t>
            </a:r>
            <a:r>
              <a:rPr lang="en-US" baseline="0" dirty="0" err="1" smtClean="0"/>
              <a:t>jQuery</a:t>
            </a:r>
            <a:r>
              <a:rPr lang="en-US" baseline="0" dirty="0" smtClean="0"/>
              <a:t> </a:t>
            </a:r>
            <a:r>
              <a:rPr lang="en-US" baseline="0" dirty="0" err="1" smtClean="0"/>
              <a:t>plugin</a:t>
            </a:r>
            <a:r>
              <a:rPr lang="en-US" baseline="0" dirty="0" smtClean="0"/>
              <a:t> </a:t>
            </a:r>
            <a:r>
              <a:rPr lang="en-US" baseline="0" dirty="0" err="1" smtClean="0"/>
              <a:t>availible</a:t>
            </a:r>
            <a:r>
              <a:rPr lang="en-US" baseline="0" dirty="0" smtClean="0"/>
              <a:t> at </a:t>
            </a:r>
            <a:r>
              <a:rPr lang="en-US" dirty="0" smtClean="0"/>
              <a:t>http://jquery.malsup.com/block/. This </a:t>
            </a:r>
            <a:r>
              <a:rPr lang="en-US" dirty="0" err="1" smtClean="0"/>
              <a:t>plugin</a:t>
            </a:r>
            <a:r>
              <a:rPr lang="en-US" dirty="0" smtClean="0"/>
              <a:t> allows us to simulate synchronous Ajax behavior without</a:t>
            </a:r>
            <a:r>
              <a:rPr lang="en-US" baseline="0" dirty="0" smtClean="0"/>
              <a:t> locking the browser which is the default behavior in many browsers if you send an Ajax request with the synchronous flag.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final piece of technology that we leveraged is the Google-</a:t>
            </a:r>
            <a:r>
              <a:rPr lang="en-US" baseline="0" dirty="0" err="1" smtClean="0"/>
              <a:t>gson</a:t>
            </a:r>
            <a:r>
              <a:rPr lang="en-US" baseline="0" dirty="0" smtClean="0"/>
              <a:t> library. This Java library provides methods to serialize Java Objects from the Java programs running on the server into JavaScript Object Notation (JSON) objects which can be understood by JavaScript engines.</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part of our implementation</a:t>
            </a:r>
            <a:r>
              <a:rPr lang="en-US" baseline="0" dirty="0" smtClean="0"/>
              <a:t> involved creating a new feature in </a:t>
            </a:r>
            <a:r>
              <a:rPr lang="en-US" baseline="0" dirty="0" err="1" smtClean="0"/>
              <a:t>GuiDsl</a:t>
            </a:r>
            <a:r>
              <a:rPr lang="en-US" baseline="0" dirty="0" smtClean="0"/>
              <a:t> called </a:t>
            </a:r>
            <a:r>
              <a:rPr lang="en-US" baseline="0" dirty="0" err="1" smtClean="0"/>
              <a:t>WebTool</a:t>
            </a:r>
            <a:r>
              <a:rPr lang="en-US" baseline="0" dirty="0" smtClean="0"/>
              <a:t>. The </a:t>
            </a:r>
            <a:r>
              <a:rPr lang="en-US" baseline="0" dirty="0" err="1" smtClean="0"/>
              <a:t>WebTool</a:t>
            </a:r>
            <a:r>
              <a:rPr lang="en-US" baseline="0" dirty="0" smtClean="0"/>
              <a:t> feature is similar to the existing Tool interface in </a:t>
            </a:r>
            <a:r>
              <a:rPr lang="en-US" baseline="0" dirty="0" err="1" smtClean="0"/>
              <a:t>GuiDsl</a:t>
            </a:r>
            <a:r>
              <a:rPr lang="en-US" baseline="0" dirty="0" smtClean="0"/>
              <a:t> in that it provides another programming interface to </a:t>
            </a:r>
            <a:r>
              <a:rPr lang="en-US" baseline="0" dirty="0" err="1" smtClean="0"/>
              <a:t>GuiDsl</a:t>
            </a:r>
            <a:r>
              <a:rPr lang="en-US" baseline="0" dirty="0" smtClean="0"/>
              <a:t>. </a:t>
            </a:r>
            <a:r>
              <a:rPr lang="en-US" baseline="0" dirty="0" err="1" smtClean="0"/>
              <a:t>WebTool</a:t>
            </a:r>
            <a:r>
              <a:rPr lang="en-US" baseline="0" dirty="0" smtClean="0"/>
              <a:t> exposes a method that takes in a list of features that the user wants to select. The method then calls the SAT solver available in </a:t>
            </a:r>
            <a:r>
              <a:rPr lang="en-US" baseline="0" dirty="0" err="1" smtClean="0"/>
              <a:t>GuiDsl</a:t>
            </a:r>
            <a:r>
              <a:rPr lang="en-US" baseline="0" dirty="0" smtClean="0"/>
              <a:t> to determine the values for other variables. The method returns the values for all the variables and the reasons that they have the values.</a:t>
            </a:r>
          </a:p>
          <a:p>
            <a:r>
              <a:rPr lang="en-US" baseline="0" dirty="0" smtClean="0"/>
              <a:t>A simple Java program named </a:t>
            </a:r>
            <a:r>
              <a:rPr lang="en-US" baseline="0" dirty="0" err="1" smtClean="0"/>
              <a:t>WebGuiDsl</a:t>
            </a:r>
            <a:r>
              <a:rPr lang="en-US" baseline="0" dirty="0" smtClean="0"/>
              <a:t> is required to interact with the </a:t>
            </a:r>
            <a:r>
              <a:rPr lang="en-US" baseline="0" dirty="0" err="1" smtClean="0"/>
              <a:t>WebTool</a:t>
            </a:r>
            <a:r>
              <a:rPr lang="en-US" baseline="0" dirty="0" smtClean="0"/>
              <a:t> feature in </a:t>
            </a:r>
            <a:r>
              <a:rPr lang="en-US" baseline="0" dirty="0" err="1" smtClean="0"/>
              <a:t>GuiDsl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WebGuiDsl</a:t>
            </a:r>
            <a:r>
              <a:rPr lang="en-US" baseline="0" dirty="0" smtClean="0"/>
              <a:t> contains two CGI scripts. webguidsl.cgi responds to requests as the user makes selections and compose.cgi composes the desired product from the GPL and zips the files.</a:t>
            </a:r>
          </a:p>
          <a:p>
            <a:r>
              <a:rPr lang="en-US" baseline="0" dirty="0" smtClean="0"/>
              <a:t>gpl.html defines the presentation to the user as a form with the appropriate &lt;input&gt; tags.</a:t>
            </a:r>
          </a:p>
          <a:p>
            <a:r>
              <a:rPr lang="en-US" baseline="0" dirty="0" smtClean="0"/>
              <a:t>webguidsl.js handles all the client-side logic. It creates all the event handlers, send Ajax requests, and updates the user interface when the server responds to an Ajax request.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a:t>
            </a:r>
            <a:r>
              <a:rPr lang="en-US" baseline="0" dirty="0" smtClean="0"/>
              <a:t> a use case for </a:t>
            </a:r>
            <a:r>
              <a:rPr lang="en-US" baseline="0" dirty="0" err="1" smtClean="0"/>
              <a:t>WebGuiDsl</a:t>
            </a:r>
            <a:r>
              <a:rPr lang="en-US" baseline="0" dirty="0" smtClean="0"/>
              <a:t>:</a:t>
            </a:r>
          </a:p>
          <a:p>
            <a:pPr marL="228600" indent="-228600">
              <a:buAutoNum type="arabicPeriod"/>
            </a:pPr>
            <a:r>
              <a:rPr lang="en-US" baseline="0" dirty="0" smtClean="0"/>
              <a:t>Suppose the user selects an available feature by clicking on it in the interface.</a:t>
            </a:r>
            <a:r>
              <a:rPr lang="en-US" baseline="0" dirty="0"/>
              <a:t> </a:t>
            </a:r>
            <a:r>
              <a:rPr lang="en-US" baseline="0" dirty="0" smtClean="0"/>
              <a:t>The following sequence of events will occur:</a:t>
            </a:r>
          </a:p>
          <a:p>
            <a:pPr marL="685800" lvl="1" indent="-228600">
              <a:buFont typeface="Arial" pitchFamily="34" charset="0"/>
              <a:buChar char="•"/>
            </a:pPr>
            <a:r>
              <a:rPr lang="en-US" baseline="0" dirty="0" smtClean="0"/>
              <a:t>An Ajax request is sent to the server with a list of all the features that the user has selected. The client’s user interface will block until it gets a reply from the server.</a:t>
            </a:r>
          </a:p>
          <a:p>
            <a:pPr marL="685800" lvl="1" indent="-228600">
              <a:buFont typeface="Arial" pitchFamily="34" charset="0"/>
              <a:buChar char="•"/>
            </a:pPr>
            <a:r>
              <a:rPr lang="en-US" baseline="0" dirty="0" smtClean="0"/>
              <a:t>webguidsl.cgi will handle the Ajax request. It passes the list of user selected features to a Java program called </a:t>
            </a:r>
            <a:r>
              <a:rPr lang="en-US" baseline="0" dirty="0" err="1" smtClean="0"/>
              <a:t>WebGuiDsl</a:t>
            </a:r>
            <a:r>
              <a:rPr lang="en-US" baseline="0" dirty="0" smtClean="0"/>
              <a:t> which uses the new </a:t>
            </a:r>
            <a:r>
              <a:rPr lang="en-US" baseline="0" dirty="0" err="1" smtClean="0"/>
              <a:t>WebTool</a:t>
            </a:r>
            <a:r>
              <a:rPr lang="en-US" baseline="0" dirty="0" smtClean="0"/>
              <a:t> feature of </a:t>
            </a:r>
            <a:r>
              <a:rPr lang="en-US" baseline="0" dirty="0" err="1" smtClean="0"/>
              <a:t>GuiDsl</a:t>
            </a:r>
            <a:r>
              <a:rPr lang="en-US" baseline="0" dirty="0" smtClean="0"/>
              <a:t> to determine the values for all variables and the reason for each value. </a:t>
            </a:r>
            <a:r>
              <a:rPr lang="en-US" baseline="0" dirty="0" err="1" smtClean="0"/>
              <a:t>WebGuiDsl</a:t>
            </a:r>
            <a:r>
              <a:rPr lang="en-US" baseline="0" dirty="0" smtClean="0"/>
              <a:t> then writes a JSON array to standard out which webguidsl.cgi captures and sends back to the client.</a:t>
            </a:r>
          </a:p>
          <a:p>
            <a:pPr marL="685800" lvl="1" indent="-228600">
              <a:buFont typeface="Arial" pitchFamily="34" charset="0"/>
              <a:buChar char="•"/>
            </a:pPr>
            <a:r>
              <a:rPr lang="en-US" baseline="0" dirty="0" smtClean="0"/>
              <a:t>webguidsl.js will then update the DOM appropriately to reflect the results generated by the SAT solver.</a:t>
            </a:r>
          </a:p>
          <a:p>
            <a:pPr marL="228600" lvl="0" indent="-228600">
              <a:buFont typeface="+mj-lt"/>
              <a:buAutoNum type="arabicPeriod"/>
            </a:pPr>
            <a:r>
              <a:rPr lang="en-US" baseline="0" dirty="0" smtClean="0"/>
              <a:t>Now suppose that the user wants to compose a specific product. The following sequence of events will occur:</a:t>
            </a:r>
          </a:p>
          <a:p>
            <a:pPr marL="685800" lvl="1" indent="-228600">
              <a:buFont typeface="Arial" pitchFamily="34" charset="0"/>
              <a:buChar char="•"/>
            </a:pPr>
            <a:r>
              <a:rPr lang="en-US" baseline="0" dirty="0" smtClean="0"/>
              <a:t>webguidsl.js will attempt to validate that all required selections have been made. If they have not an error message is displayed.</a:t>
            </a:r>
          </a:p>
          <a:p>
            <a:pPr marL="685800" lvl="1" indent="-228600">
              <a:buFont typeface="Arial" pitchFamily="34" charset="0"/>
              <a:buChar char="•"/>
            </a:pPr>
            <a:r>
              <a:rPr lang="en-US" baseline="0" dirty="0" smtClean="0"/>
              <a:t>All features to compose are sent to compose.cgi.</a:t>
            </a:r>
          </a:p>
          <a:p>
            <a:pPr marL="685800" lvl="1" indent="-228600">
              <a:buFont typeface="Arial" pitchFamily="34" charset="0"/>
              <a:buChar char="•"/>
            </a:pPr>
            <a:r>
              <a:rPr lang="en-US" baseline="0" dirty="0" smtClean="0"/>
              <a:t>compose.cgi calls composer with all requested features, jak2java, </a:t>
            </a:r>
            <a:r>
              <a:rPr lang="en-US" baseline="0" dirty="0" err="1" smtClean="0"/>
              <a:t>javac</a:t>
            </a:r>
            <a:r>
              <a:rPr lang="en-US" baseline="0" dirty="0" smtClean="0"/>
              <a:t>, and xhtml2html.</a:t>
            </a:r>
          </a:p>
        </p:txBody>
      </p:sp>
      <p:sp>
        <p:nvSpPr>
          <p:cNvPr id="4" name="Slide Number Placeholder 3"/>
          <p:cNvSpPr>
            <a:spLocks noGrp="1"/>
          </p:cNvSpPr>
          <p:nvPr>
            <p:ph type="sldNum" sz="quarter" idx="10"/>
          </p:nvPr>
        </p:nvSpPr>
        <p:spPr/>
        <p:txBody>
          <a:bodyPr/>
          <a:lstStyle/>
          <a:p>
            <a:fld id="{B3822314-6588-4D35-B84D-1FB9C9EAAB81}"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 a live</a:t>
            </a:r>
            <a:r>
              <a:rPr lang="en-US" baseline="0" dirty="0" smtClean="0"/>
              <a:t> version of </a:t>
            </a:r>
            <a:r>
              <a:rPr lang="en-US" baseline="0" dirty="0" err="1" smtClean="0"/>
              <a:t>WebGuiDsl</a:t>
            </a:r>
            <a:r>
              <a:rPr lang="en-US" baseline="0" dirty="0" smtClean="0"/>
              <a:t> for GPL actually running on the CS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WebGuiDsl</a:t>
            </a:r>
            <a:r>
              <a:rPr lang="en-US" baseline="0" dirty="0" smtClean="0"/>
              <a:t> is specific to GPL. This, however, does not mean that it was built without a larger picture in mind. The validation  function in webguidsl.js is the only one that is specific to GPL. The server-side portion of this application is completely independent of GPL.</a:t>
            </a:r>
          </a:p>
          <a:p>
            <a:r>
              <a:rPr lang="en-US" baseline="0" dirty="0" smtClean="0"/>
              <a:t>While outside of the scope of this semester’s project, we envision a tool that can read a model file (e.g. </a:t>
            </a:r>
            <a:r>
              <a:rPr lang="en-US" baseline="0" dirty="0" err="1" smtClean="0"/>
              <a:t>mymodel.m</a:t>
            </a:r>
            <a:r>
              <a:rPr lang="en-US" baseline="0" dirty="0" smtClean="0"/>
              <a:t>) and produce the corresponding HTML document and validation JavaScript. This JavaScript file can then be used in conjunction with the model independent JavaScript code.</a:t>
            </a:r>
          </a:p>
          <a:p>
            <a:r>
              <a:rPr lang="en-US" baseline="0" dirty="0" smtClean="0"/>
              <a:t>Another option would be to move validation to the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71E49-61C0-4B63-A2BA-8260F4CF6852}"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171E49-61C0-4B63-A2BA-8260F4CF6852}" type="datetimeFigureOut">
              <a:rPr lang="en-US" smtClean="0"/>
              <a:pPr/>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171E49-61C0-4B63-A2BA-8260F4CF6852}" type="datetimeFigureOut">
              <a:rPr lang="en-US" smtClean="0"/>
              <a:pPr/>
              <a:t>5/4/2011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171E49-61C0-4B63-A2BA-8260F4CF6852}" type="datetimeFigureOut">
              <a:rPr lang="en-US" smtClean="0"/>
              <a:pPr/>
              <a:t>5/4/2011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71E49-61C0-4B63-A2BA-8260F4CF6852}" type="datetimeFigureOut">
              <a:rPr lang="en-US" smtClean="0"/>
              <a:pPr/>
              <a:t>5/4/2011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71E49-61C0-4B63-A2BA-8260F4CF6852}" type="datetimeFigureOut">
              <a:rPr lang="en-US" smtClean="0"/>
              <a:pPr/>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71E49-61C0-4B63-A2BA-8260F4CF6852}" type="datetimeFigureOut">
              <a:rPr lang="en-US" smtClean="0"/>
              <a:pPr/>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71E49-61C0-4B63-A2BA-8260F4CF6852}" type="datetimeFigureOut">
              <a:rPr lang="en-US" smtClean="0"/>
              <a:pPr/>
              <a:t>5/4/2011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Joe’s intro to GPL slides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ycle.randommultigraph.txt.png"/>
          <p:cNvPicPr>
            <a:picLocks noChangeAspect="1"/>
          </p:cNvPicPr>
          <p:nvPr/>
        </p:nvPicPr>
        <p:blipFill>
          <a:blip r:embed="rId2" cstate="print"/>
          <a:stretch>
            <a:fillRect/>
          </a:stretch>
        </p:blipFill>
        <p:spPr>
          <a:xfrm>
            <a:off x="0" y="3566160"/>
            <a:ext cx="3291840" cy="3291840"/>
          </a:xfrm>
          <a:prstGeom prst="rect">
            <a:avLst/>
          </a:prstGeom>
        </p:spPr>
      </p:pic>
      <p:pic>
        <p:nvPicPr>
          <p:cNvPr id="13" name="Picture 12" descr="cycle.randompseudograph.txt.png"/>
          <p:cNvPicPr>
            <a:picLocks noChangeAspect="1"/>
          </p:cNvPicPr>
          <p:nvPr/>
        </p:nvPicPr>
        <p:blipFill>
          <a:blip r:embed="rId3" cstate="print"/>
          <a:stretch>
            <a:fillRect/>
          </a:stretch>
        </p:blipFill>
        <p:spPr>
          <a:xfrm>
            <a:off x="3124200" y="3566160"/>
            <a:ext cx="3291840" cy="3291840"/>
          </a:xfrm>
          <a:prstGeom prst="rect">
            <a:avLst/>
          </a:prstGeom>
        </p:spPr>
      </p:pic>
      <p:pic>
        <p:nvPicPr>
          <p:cNvPr id="15" name="Picture 14" descr="cycle.simplelineargraph.txt.png"/>
          <p:cNvPicPr>
            <a:picLocks noChangeAspect="1"/>
          </p:cNvPicPr>
          <p:nvPr/>
        </p:nvPicPr>
        <p:blipFill>
          <a:blip r:embed="rId4" cstate="print"/>
          <a:stretch>
            <a:fillRect/>
          </a:stretch>
        </p:blipFill>
        <p:spPr>
          <a:xfrm>
            <a:off x="6096000" y="3566160"/>
            <a:ext cx="3291840" cy="3291840"/>
          </a:xfrm>
          <a:prstGeom prst="rect">
            <a:avLst/>
          </a:prstGeom>
        </p:spPr>
      </p:pic>
      <p:grpSp>
        <p:nvGrpSpPr>
          <p:cNvPr id="17" name="Group 16"/>
          <p:cNvGrpSpPr/>
          <p:nvPr/>
        </p:nvGrpSpPr>
        <p:grpSpPr>
          <a:xfrm>
            <a:off x="1287780" y="0"/>
            <a:ext cx="6568440" cy="3291840"/>
            <a:chOff x="1371600" y="0"/>
            <a:chExt cx="6568440" cy="3291840"/>
          </a:xfrm>
        </p:grpSpPr>
        <p:pic>
          <p:nvPicPr>
            <p:cNvPr id="14" name="Picture 13" descr="cycle.randomsimplegraph.txt.png"/>
            <p:cNvPicPr>
              <a:picLocks noChangeAspect="1"/>
            </p:cNvPicPr>
            <p:nvPr/>
          </p:nvPicPr>
          <p:blipFill>
            <a:blip r:embed="rId5" cstate="print"/>
            <a:stretch>
              <a:fillRect/>
            </a:stretch>
          </p:blipFill>
          <p:spPr>
            <a:xfrm>
              <a:off x="4648200" y="0"/>
              <a:ext cx="3291840" cy="3291840"/>
            </a:xfrm>
            <a:prstGeom prst="rect">
              <a:avLst/>
            </a:prstGeom>
          </p:spPr>
        </p:pic>
        <p:pic>
          <p:nvPicPr>
            <p:cNvPr id="16" name="Picture 15" descr="cycle.TestV500E45K.bench.png"/>
            <p:cNvPicPr>
              <a:picLocks noChangeAspect="1"/>
            </p:cNvPicPr>
            <p:nvPr/>
          </p:nvPicPr>
          <p:blipFill>
            <a:blip r:embed="rId6" cstate="print"/>
            <a:stretch>
              <a:fillRect/>
            </a:stretch>
          </p:blipFill>
          <p:spPr>
            <a:xfrm>
              <a:off x="1371600" y="0"/>
              <a:ext cx="3291840" cy="3291840"/>
            </a:xfrm>
            <a:prstGeom prst="rect">
              <a:avLst/>
            </a:prstGeom>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onnected.simplelineargraph.txt.png"/>
          <p:cNvPicPr>
            <a:picLocks noChangeAspect="1"/>
          </p:cNvPicPr>
          <p:nvPr/>
        </p:nvPicPr>
        <p:blipFill>
          <a:blip r:embed="rId2" cstate="print"/>
          <a:stretch>
            <a:fillRect/>
          </a:stretch>
        </p:blipFill>
        <p:spPr>
          <a:xfrm>
            <a:off x="6096000" y="3566160"/>
            <a:ext cx="3291840" cy="3291840"/>
          </a:xfrm>
          <a:prstGeom prst="rect">
            <a:avLst/>
          </a:prstGeom>
        </p:spPr>
      </p:pic>
      <p:sp>
        <p:nvSpPr>
          <p:cNvPr id="16" name="Oval 15"/>
          <p:cNvSpPr/>
          <p:nvPr/>
        </p:nvSpPr>
        <p:spPr>
          <a:xfrm>
            <a:off x="6477000" y="6019800"/>
            <a:ext cx="1737360" cy="6096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6629400" y="5257800"/>
            <a:ext cx="1437445" cy="646331"/>
          </a:xfrm>
          <a:prstGeom prst="rect">
            <a:avLst/>
          </a:prstGeom>
          <a:noFill/>
        </p:spPr>
        <p:txBody>
          <a:bodyPr wrap="none" rtlCol="0">
            <a:spAutoFit/>
          </a:bodyPr>
          <a:lstStyle/>
          <a:p>
            <a:pPr algn="ctr"/>
            <a:r>
              <a:rPr lang="en-US" dirty="0" smtClean="0">
                <a:solidFill>
                  <a:srgbClr val="FF0000"/>
                </a:solidFill>
              </a:rPr>
              <a:t>No statistical </a:t>
            </a:r>
          </a:p>
          <a:p>
            <a:pPr algn="ctr"/>
            <a:r>
              <a:rPr lang="en-US" dirty="0" smtClean="0">
                <a:solidFill>
                  <a:srgbClr val="FF0000"/>
                </a:solidFill>
              </a:rPr>
              <a:t>difference</a:t>
            </a:r>
            <a:endParaRPr lang="en-US" dirty="0">
              <a:solidFill>
                <a:srgbClr val="FF0000"/>
              </a:solidFill>
            </a:endParaRPr>
          </a:p>
        </p:txBody>
      </p:sp>
      <p:pic>
        <p:nvPicPr>
          <p:cNvPr id="18" name="Picture 17" descr="connected.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19" name="Picture 18" descr="connected.randompseudograph.txt.png"/>
          <p:cNvPicPr>
            <a:picLocks noChangeAspect="1"/>
          </p:cNvPicPr>
          <p:nvPr/>
        </p:nvPicPr>
        <p:blipFill>
          <a:blip r:embed="rId4" cstate="print"/>
          <a:stretch>
            <a:fillRect/>
          </a:stretch>
        </p:blipFill>
        <p:spPr>
          <a:xfrm>
            <a:off x="3048000" y="3566160"/>
            <a:ext cx="3291840" cy="3291840"/>
          </a:xfrm>
          <a:prstGeom prst="rect">
            <a:avLst/>
          </a:prstGeom>
        </p:spPr>
      </p:pic>
      <p:grpSp>
        <p:nvGrpSpPr>
          <p:cNvPr id="23" name="Group 22"/>
          <p:cNvGrpSpPr/>
          <p:nvPr/>
        </p:nvGrpSpPr>
        <p:grpSpPr>
          <a:xfrm>
            <a:off x="1287780" y="0"/>
            <a:ext cx="6568440" cy="3291840"/>
            <a:chOff x="1600200" y="0"/>
            <a:chExt cx="6568440" cy="3291840"/>
          </a:xfrm>
        </p:grpSpPr>
        <p:pic>
          <p:nvPicPr>
            <p:cNvPr id="20" name="Picture 19" descr="connected.randomsimplegraph.txt.png"/>
            <p:cNvPicPr>
              <a:picLocks noChangeAspect="1"/>
            </p:cNvPicPr>
            <p:nvPr/>
          </p:nvPicPr>
          <p:blipFill>
            <a:blip r:embed="rId5" cstate="print"/>
            <a:stretch>
              <a:fillRect/>
            </a:stretch>
          </p:blipFill>
          <p:spPr>
            <a:xfrm>
              <a:off x="4876800" y="0"/>
              <a:ext cx="3291840" cy="3291840"/>
            </a:xfrm>
            <a:prstGeom prst="rect">
              <a:avLst/>
            </a:prstGeom>
          </p:spPr>
        </p:pic>
        <p:pic>
          <p:nvPicPr>
            <p:cNvPr id="22" name="Picture 21" descr="connected.TestV500E45K.bench.png"/>
            <p:cNvPicPr>
              <a:picLocks noChangeAspect="1"/>
            </p:cNvPicPr>
            <p:nvPr/>
          </p:nvPicPr>
          <p:blipFill>
            <a:blip r:embed="rId6" cstate="print"/>
            <a:stretch>
              <a:fillRect/>
            </a:stretch>
          </p:blipFill>
          <p:spPr>
            <a:xfrm>
              <a:off x="1600200" y="0"/>
              <a:ext cx="3291840" cy="3291840"/>
            </a:xfrm>
            <a:prstGeom prst="rect">
              <a:avLst/>
            </a:prstGeom>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mstPrim.randommultigraph.txt.png"/>
          <p:cNvPicPr>
            <a:picLocks noChangeAspect="1"/>
          </p:cNvPicPr>
          <p:nvPr/>
        </p:nvPicPr>
        <p:blipFill>
          <a:blip r:embed="rId2" cstate="print"/>
          <a:stretch>
            <a:fillRect/>
          </a:stretch>
        </p:blipFill>
        <p:spPr>
          <a:xfrm>
            <a:off x="0" y="3566160"/>
            <a:ext cx="3291840" cy="3291840"/>
          </a:xfrm>
          <a:prstGeom prst="rect">
            <a:avLst/>
          </a:prstGeom>
        </p:spPr>
      </p:pic>
      <p:pic>
        <p:nvPicPr>
          <p:cNvPr id="24" name="Picture 23" descr="mstPrim.randompseudograph.txt.png"/>
          <p:cNvPicPr>
            <a:picLocks noChangeAspect="1"/>
          </p:cNvPicPr>
          <p:nvPr/>
        </p:nvPicPr>
        <p:blipFill>
          <a:blip r:embed="rId3" cstate="print"/>
          <a:stretch>
            <a:fillRect/>
          </a:stretch>
        </p:blipFill>
        <p:spPr>
          <a:xfrm>
            <a:off x="2971800" y="3566160"/>
            <a:ext cx="3291840" cy="3291840"/>
          </a:xfrm>
          <a:prstGeom prst="rect">
            <a:avLst/>
          </a:prstGeom>
        </p:spPr>
      </p:pic>
      <p:pic>
        <p:nvPicPr>
          <p:cNvPr id="26" name="Picture 25" descr="mstPrim.simplelineargraph.txt.png"/>
          <p:cNvPicPr>
            <a:picLocks noChangeAspect="1"/>
          </p:cNvPicPr>
          <p:nvPr/>
        </p:nvPicPr>
        <p:blipFill>
          <a:blip r:embed="rId4" cstate="print"/>
          <a:stretch>
            <a:fillRect/>
          </a:stretch>
        </p:blipFill>
        <p:spPr>
          <a:xfrm>
            <a:off x="6019800" y="3566160"/>
            <a:ext cx="3291840" cy="3291840"/>
          </a:xfrm>
          <a:prstGeom prst="rect">
            <a:avLst/>
          </a:prstGeom>
        </p:spPr>
      </p:pic>
      <p:grpSp>
        <p:nvGrpSpPr>
          <p:cNvPr id="28" name="Group 27"/>
          <p:cNvGrpSpPr/>
          <p:nvPr/>
        </p:nvGrpSpPr>
        <p:grpSpPr>
          <a:xfrm>
            <a:off x="1287780" y="0"/>
            <a:ext cx="6568440" cy="3291840"/>
            <a:chOff x="990600" y="0"/>
            <a:chExt cx="6568440" cy="3291840"/>
          </a:xfrm>
        </p:grpSpPr>
        <p:pic>
          <p:nvPicPr>
            <p:cNvPr id="25" name="Picture 24" descr="mstPrim.randomsimplegraph.txt.png"/>
            <p:cNvPicPr>
              <a:picLocks noChangeAspect="1"/>
            </p:cNvPicPr>
            <p:nvPr/>
          </p:nvPicPr>
          <p:blipFill>
            <a:blip r:embed="rId5" cstate="print"/>
            <a:stretch>
              <a:fillRect/>
            </a:stretch>
          </p:blipFill>
          <p:spPr>
            <a:xfrm>
              <a:off x="4267200" y="0"/>
              <a:ext cx="3291840" cy="3291840"/>
            </a:xfrm>
            <a:prstGeom prst="rect">
              <a:avLst/>
            </a:prstGeom>
          </p:spPr>
        </p:pic>
        <p:pic>
          <p:nvPicPr>
            <p:cNvPr id="27" name="Picture 26" descr="mstPrim.TestV500E45K.bench.png"/>
            <p:cNvPicPr>
              <a:picLocks noChangeAspect="1"/>
            </p:cNvPicPr>
            <p:nvPr/>
          </p:nvPicPr>
          <p:blipFill>
            <a:blip r:embed="rId6" cstate="print"/>
            <a:stretch>
              <a:fillRect/>
            </a:stretch>
          </p:blipFill>
          <p:spPr>
            <a:xfrm>
              <a:off x="990600" y="0"/>
              <a:ext cx="3291840" cy="3291840"/>
            </a:xfrm>
            <a:prstGeom prst="rect">
              <a:avLst/>
            </a:prstGeom>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mstKruskal.randommultigraph.txt.png"/>
          <p:cNvPicPr>
            <a:picLocks noChangeAspect="1"/>
          </p:cNvPicPr>
          <p:nvPr/>
        </p:nvPicPr>
        <p:blipFill>
          <a:blip r:embed="rId2" cstate="print"/>
          <a:stretch>
            <a:fillRect/>
          </a:stretch>
        </p:blipFill>
        <p:spPr>
          <a:xfrm>
            <a:off x="0" y="3566160"/>
            <a:ext cx="3291840" cy="3291840"/>
          </a:xfrm>
          <a:prstGeom prst="rect">
            <a:avLst/>
          </a:prstGeom>
        </p:spPr>
      </p:pic>
      <p:pic>
        <p:nvPicPr>
          <p:cNvPr id="17" name="Picture 16" descr="mstKruskal.randompseudograph.txt.png"/>
          <p:cNvPicPr>
            <a:picLocks noChangeAspect="1"/>
          </p:cNvPicPr>
          <p:nvPr/>
        </p:nvPicPr>
        <p:blipFill>
          <a:blip r:embed="rId3" cstate="print"/>
          <a:stretch>
            <a:fillRect/>
          </a:stretch>
        </p:blipFill>
        <p:spPr>
          <a:xfrm>
            <a:off x="3048000" y="3566160"/>
            <a:ext cx="3291840" cy="3291840"/>
          </a:xfrm>
          <a:prstGeom prst="rect">
            <a:avLst/>
          </a:prstGeom>
        </p:spPr>
      </p:pic>
      <p:pic>
        <p:nvPicPr>
          <p:cNvPr id="19" name="Picture 18" descr="mstKruskal.simplelineargraph.txt.png"/>
          <p:cNvPicPr>
            <a:picLocks noChangeAspect="1"/>
          </p:cNvPicPr>
          <p:nvPr/>
        </p:nvPicPr>
        <p:blipFill>
          <a:blip r:embed="rId4" cstate="print"/>
          <a:stretch>
            <a:fillRect/>
          </a:stretch>
        </p:blipFill>
        <p:spPr>
          <a:xfrm>
            <a:off x="6096000" y="3566160"/>
            <a:ext cx="3291840" cy="3291840"/>
          </a:xfrm>
          <a:prstGeom prst="rect">
            <a:avLst/>
          </a:prstGeom>
        </p:spPr>
      </p:pic>
      <p:grpSp>
        <p:nvGrpSpPr>
          <p:cNvPr id="21" name="Group 20"/>
          <p:cNvGrpSpPr/>
          <p:nvPr/>
        </p:nvGrpSpPr>
        <p:grpSpPr>
          <a:xfrm>
            <a:off x="1287780" y="0"/>
            <a:ext cx="6568440" cy="3291840"/>
            <a:chOff x="1371600" y="0"/>
            <a:chExt cx="6568440" cy="3291840"/>
          </a:xfrm>
        </p:grpSpPr>
        <p:pic>
          <p:nvPicPr>
            <p:cNvPr id="18" name="Picture 17" descr="mstKruskal.randomsimplegraph.txt.png"/>
            <p:cNvPicPr>
              <a:picLocks noChangeAspect="1"/>
            </p:cNvPicPr>
            <p:nvPr/>
          </p:nvPicPr>
          <p:blipFill>
            <a:blip r:embed="rId5" cstate="print"/>
            <a:stretch>
              <a:fillRect/>
            </a:stretch>
          </p:blipFill>
          <p:spPr>
            <a:xfrm>
              <a:off x="4648200" y="0"/>
              <a:ext cx="3291840" cy="3291840"/>
            </a:xfrm>
            <a:prstGeom prst="rect">
              <a:avLst/>
            </a:prstGeom>
          </p:spPr>
        </p:pic>
        <p:pic>
          <p:nvPicPr>
            <p:cNvPr id="20" name="Picture 19" descr="mstKruskal.TestV500E45K.bench.png"/>
            <p:cNvPicPr>
              <a:picLocks noChangeAspect="1"/>
            </p:cNvPicPr>
            <p:nvPr/>
          </p:nvPicPr>
          <p:blipFill>
            <a:blip r:embed="rId6" cstate="print"/>
            <a:stretch>
              <a:fillRect/>
            </a:stretch>
          </p:blipFill>
          <p:spPr>
            <a:xfrm>
              <a:off x="1371600" y="0"/>
              <a:ext cx="3291840" cy="3291840"/>
            </a:xfrm>
            <a:prstGeom prst="rect">
              <a:avLst/>
            </a:prstGeom>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249680" y="3566160"/>
            <a:ext cx="6644640" cy="3291840"/>
            <a:chOff x="1447800" y="3566160"/>
            <a:chExt cx="6644640" cy="3291840"/>
          </a:xfrm>
        </p:grpSpPr>
        <p:pic>
          <p:nvPicPr>
            <p:cNvPr id="16" name="Picture 15" descr="strongC.randommultigraph.txt.png"/>
            <p:cNvPicPr>
              <a:picLocks noChangeAspect="1"/>
            </p:cNvPicPr>
            <p:nvPr/>
          </p:nvPicPr>
          <p:blipFill>
            <a:blip r:embed="rId2" cstate="print"/>
            <a:stretch>
              <a:fillRect/>
            </a:stretch>
          </p:blipFill>
          <p:spPr>
            <a:xfrm>
              <a:off x="1447800" y="3566160"/>
              <a:ext cx="3291840" cy="3291840"/>
            </a:xfrm>
            <a:prstGeom prst="rect">
              <a:avLst/>
            </a:prstGeom>
          </p:spPr>
        </p:pic>
        <p:pic>
          <p:nvPicPr>
            <p:cNvPr id="17" name="Picture 16" descr="strongC.randompseudograph.txt.png"/>
            <p:cNvPicPr>
              <a:picLocks noChangeAspect="1"/>
            </p:cNvPicPr>
            <p:nvPr/>
          </p:nvPicPr>
          <p:blipFill>
            <a:blip r:embed="rId3" cstate="print"/>
            <a:stretch>
              <a:fillRect/>
            </a:stretch>
          </p:blipFill>
          <p:spPr>
            <a:xfrm>
              <a:off x="4800600" y="3566160"/>
              <a:ext cx="3291840" cy="3291840"/>
            </a:xfrm>
            <a:prstGeom prst="rect">
              <a:avLst/>
            </a:prstGeom>
          </p:spPr>
        </p:pic>
      </p:grpSp>
      <p:grpSp>
        <p:nvGrpSpPr>
          <p:cNvPr id="21" name="Group 20"/>
          <p:cNvGrpSpPr/>
          <p:nvPr/>
        </p:nvGrpSpPr>
        <p:grpSpPr>
          <a:xfrm>
            <a:off x="1249680" y="0"/>
            <a:ext cx="6644640" cy="3291840"/>
            <a:chOff x="1447800" y="0"/>
            <a:chExt cx="6644640" cy="3291840"/>
          </a:xfrm>
        </p:grpSpPr>
        <p:pic>
          <p:nvPicPr>
            <p:cNvPr id="18" name="Picture 17" descr="strongC.randomsimplegraph.txt.png"/>
            <p:cNvPicPr>
              <a:picLocks noChangeAspect="1"/>
            </p:cNvPicPr>
            <p:nvPr/>
          </p:nvPicPr>
          <p:blipFill>
            <a:blip r:embed="rId4" cstate="print"/>
            <a:stretch>
              <a:fillRect/>
            </a:stretch>
          </p:blipFill>
          <p:spPr>
            <a:xfrm>
              <a:off x="4800600" y="0"/>
              <a:ext cx="3291840" cy="3291840"/>
            </a:xfrm>
            <a:prstGeom prst="rect">
              <a:avLst/>
            </a:prstGeom>
          </p:spPr>
        </p:pic>
        <p:pic>
          <p:nvPicPr>
            <p:cNvPr id="19" name="Picture 18" descr="strongC.TestV500E45K.bench.png"/>
            <p:cNvPicPr>
              <a:picLocks noChangeAspect="1"/>
            </p:cNvPicPr>
            <p:nvPr/>
          </p:nvPicPr>
          <p:blipFill>
            <a:blip r:embed="rId5" cstate="print"/>
            <a:stretch>
              <a:fillRect/>
            </a:stretch>
          </p:blipFill>
          <p:spPr>
            <a:xfrm>
              <a:off x="1447800" y="0"/>
              <a:ext cx="3291840" cy="3291840"/>
            </a:xfrm>
            <a:prstGeom prst="rect">
              <a:avLst/>
            </a:prstGeom>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smtClean="0"/>
              <a:t>GPL is at least as fast as the other implementations for most </a:t>
            </a:r>
            <a:r>
              <a:rPr lang="en-US" dirty="0" err="1" smtClean="0"/>
              <a:t>algorithmswith</a:t>
            </a:r>
            <a:r>
              <a:rPr lang="en-US" dirty="0" smtClean="0"/>
              <a:t> the provided 500 </a:t>
            </a:r>
            <a:r>
              <a:rPr lang="en-US" dirty="0" err="1" smtClean="0"/>
              <a:t>verticy</a:t>
            </a:r>
            <a:r>
              <a:rPr lang="en-US" dirty="0" smtClean="0"/>
              <a:t> graph</a:t>
            </a:r>
          </a:p>
          <a:p>
            <a:r>
              <a:rPr lang="en-US" dirty="0" smtClean="0"/>
              <a:t>Maybe you get what you pay for</a:t>
            </a:r>
          </a:p>
          <a:p>
            <a:pPr lvl="1"/>
            <a:r>
              <a:rPr lang="en-US" dirty="0" err="1" smtClean="0"/>
              <a:t>yFiles</a:t>
            </a:r>
            <a:r>
              <a:rPr lang="en-US" dirty="0" smtClean="0"/>
              <a:t> seems faster with arbitrary graphs </a:t>
            </a:r>
          </a:p>
          <a:p>
            <a:pPr lvl="2"/>
            <a:r>
              <a:rPr lang="en-US" dirty="0" smtClean="0"/>
              <a:t>F</a:t>
            </a:r>
            <a:r>
              <a:rPr lang="en-US" dirty="0" smtClean="0"/>
              <a:t>or the price of $2,700 + $810 annual subscription (single developer price)</a:t>
            </a:r>
          </a:p>
          <a:p>
            <a:pPr lvl="2"/>
            <a:r>
              <a:rPr lang="en-US" dirty="0" smtClean="0"/>
              <a:t>$18,000 + $5,400 annual subscription to peek at the source code</a:t>
            </a:r>
          </a:p>
          <a:p>
            <a:pPr lvl="2"/>
            <a:r>
              <a:rPr lang="en-US" dirty="0" smtClean="0"/>
              <a:t>Be thankful for 30-day trials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err="1" smtClean="0"/>
              <a:t>WebGuiDsl</a:t>
            </a:r>
            <a:r>
              <a:rPr lang="en-US" dirty="0" smtClean="0"/>
              <a:t> for GPL can be generalized for any feature model</a:t>
            </a:r>
          </a:p>
          <a:p>
            <a:pPr lvl="1"/>
            <a:r>
              <a:rPr lang="en-US" dirty="0" smtClean="0"/>
              <a:t>Only client code would change</a:t>
            </a:r>
          </a:p>
          <a:p>
            <a:pPr lvl="1"/>
            <a:r>
              <a:rPr lang="en-US" dirty="0" smtClean="0"/>
              <a:t>Currently webguidsl.js has GPL specific code</a:t>
            </a:r>
            <a:endParaRPr lang="en-US" dirty="0"/>
          </a:p>
        </p:txBody>
      </p:sp>
      <p:grpSp>
        <p:nvGrpSpPr>
          <p:cNvPr id="13" name="Group 12"/>
          <p:cNvGrpSpPr/>
          <p:nvPr/>
        </p:nvGrpSpPr>
        <p:grpSpPr>
          <a:xfrm>
            <a:off x="1219200" y="4416723"/>
            <a:ext cx="6705600" cy="923330"/>
            <a:chOff x="1173145" y="4322802"/>
            <a:chExt cx="6705600" cy="923330"/>
          </a:xfrm>
        </p:grpSpPr>
        <p:sp>
          <p:nvSpPr>
            <p:cNvPr id="5" name="Rounded Rectangle 4"/>
            <p:cNvSpPr/>
            <p:nvPr/>
          </p:nvSpPr>
          <p:spPr>
            <a:xfrm>
              <a:off x="3124200" y="4322802"/>
              <a:ext cx="1676400" cy="9144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3124200" y="4322802"/>
              <a:ext cx="1676400" cy="923330"/>
            </a:xfrm>
            <a:prstGeom prst="rect">
              <a:avLst/>
            </a:prstGeom>
            <a:noFill/>
          </p:spPr>
          <p:txBody>
            <a:bodyPr wrap="square" rtlCol="0">
              <a:spAutoFit/>
            </a:bodyPr>
            <a:lstStyle/>
            <a:p>
              <a:pPr algn="ctr"/>
              <a:r>
                <a:rPr lang="en-US" dirty="0" smtClean="0"/>
                <a:t>Currently</a:t>
              </a:r>
            </a:p>
            <a:p>
              <a:pPr algn="ctr"/>
              <a:r>
                <a:rPr lang="en-US" dirty="0" smtClean="0"/>
                <a:t>Non-Existent </a:t>
              </a:r>
            </a:p>
            <a:p>
              <a:pPr algn="ctr"/>
              <a:r>
                <a:rPr lang="en-US" dirty="0" smtClean="0"/>
                <a:t>Tool</a:t>
              </a:r>
              <a:endParaRPr lang="en-US" dirty="0"/>
            </a:p>
          </p:txBody>
        </p:sp>
        <p:sp>
          <p:nvSpPr>
            <p:cNvPr id="7" name="TextBox 6"/>
            <p:cNvSpPr txBox="1"/>
            <p:nvPr/>
          </p:nvSpPr>
          <p:spPr>
            <a:xfrm>
              <a:off x="1173145" y="4601389"/>
              <a:ext cx="1371600" cy="369332"/>
            </a:xfrm>
            <a:prstGeom prst="rect">
              <a:avLst/>
            </a:prstGeom>
            <a:noFill/>
          </p:spPr>
          <p:txBody>
            <a:bodyPr wrap="square" rtlCol="0">
              <a:spAutoFit/>
            </a:bodyPr>
            <a:lstStyle/>
            <a:p>
              <a:r>
                <a:rPr lang="en-US" dirty="0" err="1" smtClean="0"/>
                <a:t>mymodel.m</a:t>
              </a:r>
              <a:endParaRPr lang="en-US" dirty="0"/>
            </a:p>
          </p:txBody>
        </p:sp>
        <p:cxnSp>
          <p:nvCxnSpPr>
            <p:cNvPr id="9" name="Straight Arrow Connector 8"/>
            <p:cNvCxnSpPr>
              <a:stCxn id="7" idx="3"/>
              <a:endCxn id="6" idx="1"/>
            </p:cNvCxnSpPr>
            <p:nvPr/>
          </p:nvCxnSpPr>
          <p:spPr>
            <a:xfrm flipV="1">
              <a:off x="2544745" y="4784467"/>
              <a:ext cx="5794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92745" y="4322802"/>
              <a:ext cx="1600200" cy="369332"/>
            </a:xfrm>
            <a:prstGeom prst="rect">
              <a:avLst/>
            </a:prstGeom>
            <a:noFill/>
          </p:spPr>
          <p:txBody>
            <a:bodyPr wrap="square" rtlCol="0">
              <a:spAutoFit/>
            </a:bodyPr>
            <a:lstStyle/>
            <a:p>
              <a:r>
                <a:rPr lang="en-US" dirty="0" smtClean="0"/>
                <a:t>mymodel.html</a:t>
              </a:r>
              <a:endParaRPr lang="en-US" dirty="0"/>
            </a:p>
          </p:txBody>
        </p:sp>
        <p:sp>
          <p:nvSpPr>
            <p:cNvPr id="12" name="TextBox 11"/>
            <p:cNvSpPr txBox="1"/>
            <p:nvPr/>
          </p:nvSpPr>
          <p:spPr>
            <a:xfrm>
              <a:off x="5592745" y="4876800"/>
              <a:ext cx="2286000" cy="369332"/>
            </a:xfrm>
            <a:prstGeom prst="rect">
              <a:avLst/>
            </a:prstGeom>
            <a:noFill/>
          </p:spPr>
          <p:txBody>
            <a:bodyPr wrap="square" rtlCol="0">
              <a:spAutoFit/>
            </a:bodyPr>
            <a:lstStyle/>
            <a:p>
              <a:r>
                <a:rPr lang="en-US" dirty="0" smtClean="0"/>
                <a:t>validatemymodel.js</a:t>
              </a:r>
              <a:endParaRPr lang="en-US" dirty="0"/>
            </a:p>
          </p:txBody>
        </p:sp>
        <p:cxnSp>
          <p:nvCxnSpPr>
            <p:cNvPr id="24" name="Straight Arrow Connector 23"/>
            <p:cNvCxnSpPr>
              <a:stCxn id="6" idx="3"/>
              <a:endCxn id="11" idx="1"/>
            </p:cNvCxnSpPr>
            <p:nvPr/>
          </p:nvCxnSpPr>
          <p:spPr>
            <a:xfrm flipV="1">
              <a:off x="4800600" y="4507468"/>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2" idx="1"/>
            </p:cNvCxnSpPr>
            <p:nvPr/>
          </p:nvCxnSpPr>
          <p:spPr>
            <a:xfrm>
              <a:off x="4800600" y="4784467"/>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GuiDsl</a:t>
            </a:r>
            <a:endParaRPr lang="en-US" dirty="0"/>
          </a:p>
        </p:txBody>
      </p:sp>
      <p:pic>
        <p:nvPicPr>
          <p:cNvPr id="10" name="Content Placeholder 9" descr="ScreenHunter_05 Apr. 19 18.06.gif"/>
          <p:cNvPicPr>
            <a:picLocks noGrp="1" noChangeAspect="1"/>
          </p:cNvPicPr>
          <p:nvPr>
            <p:ph idx="1"/>
          </p:nvPr>
        </p:nvPicPr>
        <p:blipFill>
          <a:blip r:embed="rId3" cstate="print"/>
          <a:stretch>
            <a:fillRect/>
          </a:stretch>
        </p:blipFill>
        <p:spPr>
          <a:xfrm>
            <a:off x="533400" y="1447800"/>
            <a:ext cx="8150772" cy="50292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Goals</a:t>
            </a:r>
            <a:endParaRPr lang="en-US" dirty="0"/>
          </a:p>
        </p:txBody>
      </p:sp>
      <p:sp>
        <p:nvSpPr>
          <p:cNvPr id="3" name="Content Placeholder 2"/>
          <p:cNvSpPr>
            <a:spLocks noGrp="1"/>
          </p:cNvSpPr>
          <p:nvPr>
            <p:ph idx="1"/>
          </p:nvPr>
        </p:nvSpPr>
        <p:spPr/>
        <p:txBody>
          <a:bodyPr/>
          <a:lstStyle/>
          <a:p>
            <a:r>
              <a:rPr lang="en-US" dirty="0" smtClean="0"/>
              <a:t>Present </a:t>
            </a:r>
            <a:r>
              <a:rPr lang="en-US" dirty="0" err="1" smtClean="0"/>
              <a:t>GuiDsl</a:t>
            </a:r>
            <a:r>
              <a:rPr lang="en-US" dirty="0" smtClean="0"/>
              <a:t> functionality through a web interface</a:t>
            </a:r>
          </a:p>
          <a:p>
            <a:pPr lvl="1"/>
            <a:r>
              <a:rPr lang="en-US" dirty="0" smtClean="0"/>
              <a:t>This semester’s progress is specific to GPL interface</a:t>
            </a:r>
          </a:p>
          <a:p>
            <a:r>
              <a:rPr lang="en-US" dirty="0" smtClean="0"/>
              <a:t>Run on CS web servers</a:t>
            </a:r>
          </a:p>
          <a:p>
            <a:pPr lvl="1"/>
            <a:r>
              <a:rPr lang="en-US" dirty="0" smtClean="0"/>
              <a:t>Limited us to PHP or CGI</a:t>
            </a:r>
          </a:p>
          <a:p>
            <a:pPr lvl="2"/>
            <a:r>
              <a:rPr lang="en-US" dirty="0" smtClean="0"/>
              <a:t>No Java </a:t>
            </a:r>
            <a:r>
              <a:rPr lang="en-US" dirty="0" err="1" smtClean="0"/>
              <a:t>servlets</a:t>
            </a:r>
            <a:endParaRPr lang="en-US" dirty="0"/>
          </a:p>
          <a:p>
            <a:pPr lvl="2"/>
            <a:r>
              <a:rPr lang="en-US" dirty="0" smtClean="0"/>
              <a:t>Temporary files must be created in a world writable directory </a:t>
            </a:r>
            <a:r>
              <a:rPr lang="en-US" dirty="0" smtClean="0">
                <a:sym typeface="Wingdings" pitchFamily="2" charset="2"/>
              </a:rPr>
              <a: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Leveraged</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smtClean="0"/>
              <a:t>Python CGI</a:t>
            </a:r>
          </a:p>
          <a:p>
            <a:r>
              <a:rPr lang="en-US" dirty="0" err="1" smtClean="0"/>
              <a:t>jQuery</a:t>
            </a:r>
            <a:r>
              <a:rPr lang="en-US" dirty="0" smtClean="0"/>
              <a:t> JavaScript library</a:t>
            </a:r>
          </a:p>
          <a:p>
            <a:pPr lvl="1"/>
            <a:r>
              <a:rPr lang="en-US" dirty="0" smtClean="0"/>
              <a:t>Easily navigate and modify DOM</a:t>
            </a:r>
          </a:p>
          <a:p>
            <a:pPr lvl="1"/>
            <a:r>
              <a:rPr lang="en-US" dirty="0" smtClean="0"/>
              <a:t>Helps with Ajax requests and event handling</a:t>
            </a:r>
            <a:endParaRPr lang="en-US" dirty="0"/>
          </a:p>
          <a:p>
            <a:r>
              <a:rPr lang="en-US" dirty="0" err="1" smtClean="0"/>
              <a:t>BlockUI</a:t>
            </a:r>
            <a:r>
              <a:rPr lang="en-US" dirty="0" smtClean="0"/>
              <a:t> </a:t>
            </a:r>
            <a:r>
              <a:rPr lang="en-US" dirty="0" err="1" smtClean="0"/>
              <a:t>jQuery</a:t>
            </a:r>
            <a:r>
              <a:rPr lang="en-US" dirty="0" smtClean="0"/>
              <a:t> </a:t>
            </a:r>
            <a:r>
              <a:rPr lang="en-US" dirty="0" err="1" smtClean="0"/>
              <a:t>plugin</a:t>
            </a:r>
            <a:endParaRPr lang="en-US" dirty="0" smtClean="0"/>
          </a:p>
          <a:p>
            <a:pPr lvl="1"/>
            <a:r>
              <a:rPr lang="en-US" dirty="0" smtClean="0"/>
              <a:t>Simulate synchronous Ajax behavior without locking the browser</a:t>
            </a:r>
          </a:p>
          <a:p>
            <a:pPr lvl="1"/>
            <a:r>
              <a:rPr lang="en-US" dirty="0" smtClean="0"/>
              <a:t>http://jquery.malsup.com/block/</a:t>
            </a:r>
          </a:p>
          <a:p>
            <a:r>
              <a:rPr lang="en-US" dirty="0" smtClean="0"/>
              <a:t>Google-</a:t>
            </a:r>
            <a:r>
              <a:rPr lang="en-US" dirty="0" err="1" smtClean="0"/>
              <a:t>gson</a:t>
            </a:r>
            <a:endParaRPr lang="en-US" dirty="0" smtClean="0"/>
          </a:p>
          <a:p>
            <a:pPr lvl="1"/>
            <a:r>
              <a:rPr lang="en-US" dirty="0" smtClean="0"/>
              <a:t>Serialize Java Objects into JSON Objects</a:t>
            </a:r>
          </a:p>
          <a:p>
            <a:pPr lvl="1"/>
            <a:r>
              <a:rPr lang="en-US" dirty="0" smtClean="0"/>
              <a:t>http://code.google.com/p/google-gson/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normAutofit/>
          </a:bodyPr>
          <a:lstStyle/>
          <a:p>
            <a:r>
              <a:rPr lang="en-US" dirty="0" smtClean="0"/>
              <a:t>New </a:t>
            </a:r>
            <a:r>
              <a:rPr lang="en-US" dirty="0" err="1" smtClean="0"/>
              <a:t>GuiDsl</a:t>
            </a:r>
            <a:r>
              <a:rPr lang="en-US" dirty="0" smtClean="0"/>
              <a:t> feature – </a:t>
            </a:r>
            <a:r>
              <a:rPr lang="en-US" dirty="0" err="1" smtClean="0"/>
              <a:t>WebTool</a:t>
            </a:r>
            <a:endParaRPr lang="en-US" dirty="0" smtClean="0"/>
          </a:p>
          <a:p>
            <a:pPr lvl="1"/>
            <a:r>
              <a:rPr lang="en-US" dirty="0" smtClean="0"/>
              <a:t>Provides programmatic interface like existing Tool feature</a:t>
            </a:r>
          </a:p>
          <a:p>
            <a:pPr lvl="1"/>
            <a:r>
              <a:rPr lang="en-US" dirty="0" smtClean="0"/>
              <a:t>Provides a method that calls SAT solver for a given number of set variables and returns a 2D JSON array consisting of variable values (set/not set) and reasons for the values</a:t>
            </a:r>
          </a:p>
          <a:p>
            <a:r>
              <a:rPr lang="en-US" dirty="0" smtClean="0"/>
              <a:t>Java program – </a:t>
            </a:r>
            <a:r>
              <a:rPr lang="en-US" dirty="0" err="1" smtClean="0"/>
              <a:t>WebGuiDsl</a:t>
            </a:r>
            <a:endParaRPr lang="en-US" dirty="0" smtClean="0"/>
          </a:p>
          <a:p>
            <a:pPr lvl="1"/>
            <a:r>
              <a:rPr lang="en-US" dirty="0" smtClean="0"/>
              <a:t>Interacts with </a:t>
            </a:r>
            <a:r>
              <a:rPr lang="en-US" dirty="0" err="1" smtClean="0"/>
              <a:t>WebTool</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lstStyle/>
          <a:p>
            <a:r>
              <a:rPr lang="en-US" dirty="0" smtClean="0"/>
              <a:t>Python CGI scripts</a:t>
            </a:r>
          </a:p>
          <a:p>
            <a:pPr lvl="1"/>
            <a:r>
              <a:rPr lang="en-US" dirty="0" smtClean="0"/>
              <a:t>webguidsl.cgi</a:t>
            </a:r>
          </a:p>
          <a:p>
            <a:pPr lvl="1"/>
            <a:r>
              <a:rPr lang="en-US" dirty="0" smtClean="0"/>
              <a:t>compose.cgi</a:t>
            </a:r>
          </a:p>
          <a:p>
            <a:r>
              <a:rPr lang="en-US" dirty="0" smtClean="0"/>
              <a:t>HTML page – gpl.html</a:t>
            </a:r>
          </a:p>
          <a:p>
            <a:pPr lvl="1"/>
            <a:r>
              <a:rPr lang="en-US" dirty="0" smtClean="0"/>
              <a:t>Nothing special, just a form with &lt;input&gt; tags</a:t>
            </a:r>
          </a:p>
          <a:p>
            <a:r>
              <a:rPr lang="en-US" dirty="0" smtClean="0"/>
              <a:t>JavaScript – webguidsl.js</a:t>
            </a:r>
          </a:p>
          <a:p>
            <a:pPr lvl="1"/>
            <a:r>
              <a:rPr lang="en-US" dirty="0" smtClean="0"/>
              <a:t>Initializes event handlers</a:t>
            </a:r>
          </a:p>
          <a:p>
            <a:pPr lvl="1"/>
            <a:r>
              <a:rPr lang="en-US" dirty="0" smtClean="0"/>
              <a:t>Updates DOM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105400" y="1524000"/>
            <a:ext cx="38862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TextBox 6"/>
          <p:cNvSpPr txBox="1"/>
          <p:nvPr/>
        </p:nvSpPr>
        <p:spPr>
          <a:xfrm>
            <a:off x="5105400" y="1524000"/>
            <a:ext cx="3886200" cy="707886"/>
          </a:xfrm>
          <a:prstGeom prst="rect">
            <a:avLst/>
          </a:prstGeom>
          <a:noFill/>
        </p:spPr>
        <p:txBody>
          <a:bodyPr wrap="square" rtlCol="0">
            <a:spAutoFit/>
          </a:bodyPr>
          <a:lstStyle/>
          <a:p>
            <a:pPr algn="ctr"/>
            <a:r>
              <a:rPr lang="en-US" sz="2800" dirty="0" smtClean="0"/>
              <a:t>Server</a:t>
            </a:r>
            <a:r>
              <a:rPr lang="en-US" dirty="0" smtClean="0"/>
              <a:t/>
            </a:r>
            <a:br>
              <a:rPr lang="en-US" dirty="0" smtClean="0"/>
            </a:br>
            <a:endParaRPr lang="en-US" sz="1200" dirty="0"/>
          </a:p>
        </p:txBody>
      </p:sp>
      <p:grpSp>
        <p:nvGrpSpPr>
          <p:cNvPr id="11" name="Group 10"/>
          <p:cNvGrpSpPr/>
          <p:nvPr/>
        </p:nvGrpSpPr>
        <p:grpSpPr>
          <a:xfrm>
            <a:off x="5181600" y="2667000"/>
            <a:ext cx="1676400" cy="1077218"/>
            <a:chOff x="5334000" y="2133601"/>
            <a:chExt cx="1447800" cy="1077218"/>
          </a:xfrm>
        </p:grpSpPr>
        <p:sp>
          <p:nvSpPr>
            <p:cNvPr id="9" name="Rounded Rectangle 8"/>
            <p:cNvSpPr/>
            <p:nvPr/>
          </p:nvSpPr>
          <p:spPr>
            <a:xfrm>
              <a:off x="5334000" y="222809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5334000" y="2133601"/>
              <a:ext cx="1447800" cy="1077218"/>
            </a:xfrm>
            <a:prstGeom prst="rect">
              <a:avLst/>
            </a:prstGeom>
            <a:noFill/>
          </p:spPr>
          <p:txBody>
            <a:bodyPr wrap="square" rtlCol="0">
              <a:spAutoFit/>
            </a:bodyPr>
            <a:lstStyle/>
            <a:p>
              <a:pPr algn="ctr"/>
              <a:r>
                <a:rPr lang="en-US" sz="2000" dirty="0" smtClean="0"/>
                <a:t>webguidsl.cgi</a:t>
              </a:r>
            </a:p>
            <a:p>
              <a:pPr algn="ctr"/>
              <a:r>
                <a:rPr lang="en-US" sz="1200" dirty="0" smtClean="0"/>
                <a:t>(Python CGI script)</a:t>
              </a:r>
              <a:r>
                <a:rPr lang="en-US" dirty="0" smtClean="0"/>
                <a:t/>
              </a:r>
              <a:br>
                <a:rPr lang="en-US" dirty="0" smtClean="0"/>
              </a:br>
              <a:endParaRPr lang="en-US" sz="1200" dirty="0"/>
            </a:p>
          </p:txBody>
        </p:sp>
      </p:grpSp>
      <p:grpSp>
        <p:nvGrpSpPr>
          <p:cNvPr id="18" name="Group 17"/>
          <p:cNvGrpSpPr/>
          <p:nvPr/>
        </p:nvGrpSpPr>
        <p:grpSpPr>
          <a:xfrm>
            <a:off x="7162800" y="2209800"/>
            <a:ext cx="1447800" cy="1674541"/>
            <a:chOff x="7010400" y="2438400"/>
            <a:chExt cx="1447800" cy="1674541"/>
          </a:xfrm>
        </p:grpSpPr>
        <p:sp>
          <p:nvSpPr>
            <p:cNvPr id="13" name="Rounded Rectangle 12"/>
            <p:cNvSpPr/>
            <p:nvPr/>
          </p:nvSpPr>
          <p:spPr>
            <a:xfrm>
              <a:off x="7010400" y="2438400"/>
              <a:ext cx="1447800" cy="16745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ounded Rectangle 14"/>
            <p:cNvSpPr/>
            <p:nvPr/>
          </p:nvSpPr>
          <p:spPr>
            <a:xfrm>
              <a:off x="7086600" y="3124200"/>
              <a:ext cx="1295400" cy="8363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7086600" y="3048001"/>
              <a:ext cx="1295400" cy="1054135"/>
            </a:xfrm>
            <a:prstGeom prst="rect">
              <a:avLst/>
            </a:prstGeom>
            <a:noFill/>
          </p:spPr>
          <p:txBody>
            <a:bodyPr wrap="square" rtlCol="0">
              <a:spAutoFit/>
            </a:bodyPr>
            <a:lstStyle/>
            <a:p>
              <a:pPr algn="ctr"/>
              <a:r>
                <a:rPr lang="en-US" sz="1600" dirty="0" err="1" smtClean="0"/>
                <a:t>GuiDsl</a:t>
              </a:r>
              <a:endParaRPr lang="en-US" sz="1600" dirty="0" smtClean="0"/>
            </a:p>
            <a:p>
              <a:pPr algn="ctr"/>
              <a:r>
                <a:rPr lang="en-US" sz="1150" dirty="0" smtClean="0"/>
                <a:t>(new </a:t>
              </a:r>
              <a:r>
                <a:rPr lang="en-US" sz="1150" dirty="0" err="1" smtClean="0"/>
                <a:t>WebTool</a:t>
              </a:r>
              <a:r>
                <a:rPr lang="en-US" sz="1150" dirty="0"/>
                <a:t> </a:t>
              </a:r>
              <a:r>
                <a:rPr lang="en-US" sz="1150" dirty="0" smtClean="0"/>
                <a:t>feature and SAT solver)</a:t>
              </a:r>
              <a:r>
                <a:rPr lang="en-US" dirty="0" smtClean="0"/>
                <a:t/>
              </a:r>
              <a:br>
                <a:rPr lang="en-US" dirty="0" smtClean="0"/>
              </a:br>
              <a:endParaRPr lang="en-US" sz="1200" dirty="0"/>
            </a:p>
          </p:txBody>
        </p:sp>
      </p:grpSp>
      <p:sp>
        <p:nvSpPr>
          <p:cNvPr id="14" name="TextBox 13"/>
          <p:cNvSpPr txBox="1"/>
          <p:nvPr/>
        </p:nvSpPr>
        <p:spPr>
          <a:xfrm>
            <a:off x="7162800" y="2286001"/>
            <a:ext cx="1447800" cy="769441"/>
          </a:xfrm>
          <a:prstGeom prst="rect">
            <a:avLst/>
          </a:prstGeom>
          <a:noFill/>
        </p:spPr>
        <p:txBody>
          <a:bodyPr wrap="square" rtlCol="0">
            <a:spAutoFit/>
          </a:bodyPr>
          <a:lstStyle/>
          <a:p>
            <a:pPr algn="ctr"/>
            <a:r>
              <a:rPr lang="en-US" sz="2000" dirty="0" err="1" smtClean="0"/>
              <a:t>WebGuiDsl</a:t>
            </a:r>
            <a:endParaRPr lang="en-US" sz="2000" dirty="0" smtClean="0"/>
          </a:p>
          <a:p>
            <a:pPr algn="ctr"/>
            <a:r>
              <a:rPr lang="en-US" sz="1200" dirty="0" smtClean="0"/>
              <a:t>(Java Program)</a:t>
            </a:r>
            <a:r>
              <a:rPr lang="en-US" dirty="0" smtClean="0"/>
              <a:t/>
            </a:r>
            <a:br>
              <a:rPr lang="en-US" dirty="0" smtClean="0"/>
            </a:br>
            <a:endParaRPr lang="en-US" sz="1200" dirty="0"/>
          </a:p>
        </p:txBody>
      </p:sp>
      <p:sp>
        <p:nvSpPr>
          <p:cNvPr id="4" name="Rounded Rectangle 3"/>
          <p:cNvSpPr/>
          <p:nvPr/>
        </p:nvSpPr>
        <p:spPr>
          <a:xfrm>
            <a:off x="152400" y="1524000"/>
            <a:ext cx="38100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304800" y="2133600"/>
            <a:ext cx="3505200" cy="426720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TextBox 30"/>
          <p:cNvSpPr txBox="1"/>
          <p:nvPr/>
        </p:nvSpPr>
        <p:spPr>
          <a:xfrm>
            <a:off x="304800" y="2133600"/>
            <a:ext cx="3505200" cy="400110"/>
          </a:xfrm>
          <a:prstGeom prst="rect">
            <a:avLst/>
          </a:prstGeom>
          <a:noFill/>
        </p:spPr>
        <p:txBody>
          <a:bodyPr wrap="square" rtlCol="0">
            <a:spAutoFit/>
          </a:bodyPr>
          <a:lstStyle/>
          <a:p>
            <a:pPr algn="ctr"/>
            <a:r>
              <a:rPr lang="en-US" sz="2000" dirty="0" smtClean="0"/>
              <a:t>webguidsl.js</a:t>
            </a:r>
            <a:endParaRPr lang="en-US" sz="2000" dirty="0"/>
          </a:p>
        </p:txBody>
      </p:sp>
      <p:sp>
        <p:nvSpPr>
          <p:cNvPr id="5" name="TextBox 4"/>
          <p:cNvSpPr txBox="1"/>
          <p:nvPr/>
        </p:nvSpPr>
        <p:spPr>
          <a:xfrm>
            <a:off x="159026" y="1524000"/>
            <a:ext cx="3803374" cy="523220"/>
          </a:xfrm>
          <a:prstGeom prst="rect">
            <a:avLst/>
          </a:prstGeom>
          <a:noFill/>
        </p:spPr>
        <p:txBody>
          <a:bodyPr wrap="square" rtlCol="0">
            <a:spAutoFit/>
          </a:bodyPr>
          <a:lstStyle/>
          <a:p>
            <a:pPr algn="ctr"/>
            <a:r>
              <a:rPr lang="en-US" sz="2800" dirty="0" smtClean="0"/>
              <a:t>Client</a:t>
            </a:r>
            <a:endParaRPr lang="en-US" sz="1200" dirty="0"/>
          </a:p>
        </p:txBody>
      </p:sp>
      <p:grpSp>
        <p:nvGrpSpPr>
          <p:cNvPr id="77" name="Group 76"/>
          <p:cNvGrpSpPr/>
          <p:nvPr/>
        </p:nvGrpSpPr>
        <p:grpSpPr>
          <a:xfrm>
            <a:off x="3810000" y="2590800"/>
            <a:ext cx="1371602" cy="838200"/>
            <a:chOff x="3810000" y="2590800"/>
            <a:chExt cx="1371602" cy="838200"/>
          </a:xfrm>
        </p:grpSpPr>
        <p:sp>
          <p:nvSpPr>
            <p:cNvPr id="40" name="Left Arrow 39"/>
            <p:cNvSpPr/>
            <p:nvPr/>
          </p:nvSpPr>
          <p:spPr>
            <a:xfrm>
              <a:off x="3810000" y="25908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886200" y="2743200"/>
              <a:ext cx="1295402" cy="477054"/>
            </a:xfrm>
            <a:prstGeom prst="rect">
              <a:avLst/>
            </a:prstGeom>
            <a:noFill/>
          </p:spPr>
          <p:txBody>
            <a:bodyPr wrap="square" rtlCol="0">
              <a:spAutoFit/>
            </a:bodyPr>
            <a:lstStyle/>
            <a:p>
              <a:pPr algn="ctr"/>
              <a:r>
                <a:rPr lang="en-US" sz="1250" dirty="0" smtClean="0"/>
                <a:t>Set features and reasons</a:t>
              </a:r>
              <a:endParaRPr lang="en-US" sz="1250" dirty="0"/>
            </a:p>
          </p:txBody>
        </p:sp>
      </p:grpSp>
      <p:sp>
        <p:nvSpPr>
          <p:cNvPr id="59" name="Rounded Rectangle 58"/>
          <p:cNvSpPr/>
          <p:nvPr/>
        </p:nvSpPr>
        <p:spPr>
          <a:xfrm>
            <a:off x="7162800" y="59436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Rounded Rectangle 57"/>
          <p:cNvSpPr/>
          <p:nvPr/>
        </p:nvSpPr>
        <p:spPr>
          <a:xfrm>
            <a:off x="7162800" y="53340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Rounded Rectangle 56"/>
          <p:cNvSpPr/>
          <p:nvPr/>
        </p:nvSpPr>
        <p:spPr>
          <a:xfrm>
            <a:off x="7162800" y="4724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Rounded Rectangle 55"/>
          <p:cNvSpPr/>
          <p:nvPr/>
        </p:nvSpPr>
        <p:spPr>
          <a:xfrm>
            <a:off x="7162800" y="41148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TextBox 62"/>
          <p:cNvSpPr txBox="1"/>
          <p:nvPr/>
        </p:nvSpPr>
        <p:spPr>
          <a:xfrm>
            <a:off x="7162800" y="5943600"/>
            <a:ext cx="1447800" cy="584775"/>
          </a:xfrm>
          <a:prstGeom prst="rect">
            <a:avLst/>
          </a:prstGeom>
          <a:noFill/>
        </p:spPr>
        <p:txBody>
          <a:bodyPr wrap="square" rtlCol="0">
            <a:spAutoFit/>
          </a:bodyPr>
          <a:lstStyle/>
          <a:p>
            <a:pPr algn="ctr"/>
            <a:r>
              <a:rPr lang="en-US" sz="2000" dirty="0" smtClean="0"/>
              <a:t>xhtml2html</a:t>
            </a:r>
            <a:r>
              <a:rPr lang="en-US" dirty="0" smtClean="0"/>
              <a:t/>
            </a:r>
            <a:br>
              <a:rPr lang="en-US" dirty="0" smtClean="0"/>
            </a:br>
            <a:endParaRPr lang="en-US" sz="1200" dirty="0"/>
          </a:p>
        </p:txBody>
      </p:sp>
      <p:sp>
        <p:nvSpPr>
          <p:cNvPr id="62" name="TextBox 61"/>
          <p:cNvSpPr txBox="1"/>
          <p:nvPr/>
        </p:nvSpPr>
        <p:spPr>
          <a:xfrm>
            <a:off x="7162800" y="5334000"/>
            <a:ext cx="1447800" cy="584775"/>
          </a:xfrm>
          <a:prstGeom prst="rect">
            <a:avLst/>
          </a:prstGeom>
          <a:noFill/>
        </p:spPr>
        <p:txBody>
          <a:bodyPr wrap="square" rtlCol="0">
            <a:spAutoFit/>
          </a:bodyPr>
          <a:lstStyle/>
          <a:p>
            <a:pPr algn="ctr"/>
            <a:r>
              <a:rPr lang="en-US" sz="2000" dirty="0" err="1" smtClean="0"/>
              <a:t>javac</a:t>
            </a:r>
            <a:r>
              <a:rPr lang="en-US" dirty="0" smtClean="0"/>
              <a:t/>
            </a:r>
            <a:br>
              <a:rPr lang="en-US" dirty="0" smtClean="0"/>
            </a:br>
            <a:endParaRPr lang="en-US" sz="1200" dirty="0"/>
          </a:p>
        </p:txBody>
      </p:sp>
      <p:sp>
        <p:nvSpPr>
          <p:cNvPr id="60" name="TextBox 59"/>
          <p:cNvSpPr txBox="1"/>
          <p:nvPr/>
        </p:nvSpPr>
        <p:spPr>
          <a:xfrm>
            <a:off x="7162800" y="4114801"/>
            <a:ext cx="1447800" cy="584775"/>
          </a:xfrm>
          <a:prstGeom prst="rect">
            <a:avLst/>
          </a:prstGeom>
          <a:noFill/>
        </p:spPr>
        <p:txBody>
          <a:bodyPr wrap="square" rtlCol="0">
            <a:spAutoFit/>
          </a:bodyPr>
          <a:lstStyle/>
          <a:p>
            <a:pPr algn="ctr"/>
            <a:r>
              <a:rPr lang="en-US" sz="2000" dirty="0" smtClean="0"/>
              <a:t>composer</a:t>
            </a:r>
            <a:r>
              <a:rPr lang="en-US" dirty="0" smtClean="0"/>
              <a:t/>
            </a:r>
            <a:br>
              <a:rPr lang="en-US" dirty="0" smtClean="0"/>
            </a:br>
            <a:endParaRPr lang="en-US" sz="1200" dirty="0"/>
          </a:p>
        </p:txBody>
      </p:sp>
      <p:sp>
        <p:nvSpPr>
          <p:cNvPr id="61" name="TextBox 60"/>
          <p:cNvSpPr txBox="1"/>
          <p:nvPr/>
        </p:nvSpPr>
        <p:spPr>
          <a:xfrm>
            <a:off x="7162800" y="4724400"/>
            <a:ext cx="1447800" cy="584775"/>
          </a:xfrm>
          <a:prstGeom prst="rect">
            <a:avLst/>
          </a:prstGeom>
          <a:noFill/>
        </p:spPr>
        <p:txBody>
          <a:bodyPr wrap="square" rtlCol="0">
            <a:spAutoFit/>
          </a:bodyPr>
          <a:lstStyle/>
          <a:p>
            <a:pPr algn="ctr"/>
            <a:r>
              <a:rPr lang="en-US" sz="2000" dirty="0" smtClean="0"/>
              <a:t>jak2java</a:t>
            </a:r>
            <a:r>
              <a:rPr lang="en-US" dirty="0" smtClean="0"/>
              <a:t/>
            </a:r>
            <a:br>
              <a:rPr lang="en-US" dirty="0" smtClean="0"/>
            </a:br>
            <a:endParaRPr lang="en-US" sz="1200" dirty="0"/>
          </a:p>
        </p:txBody>
      </p:sp>
      <p:sp>
        <p:nvSpPr>
          <p:cNvPr id="2" name="Title 1"/>
          <p:cNvSpPr>
            <a:spLocks noGrp="1"/>
          </p:cNvSpPr>
          <p:nvPr>
            <p:ph type="title"/>
          </p:nvPr>
        </p:nvSpPr>
        <p:spPr>
          <a:xfrm>
            <a:off x="457200" y="274638"/>
            <a:ext cx="8229600" cy="1143000"/>
          </a:xfrm>
        </p:spPr>
        <p:txBody>
          <a:bodyPr/>
          <a:lstStyle/>
          <a:p>
            <a:r>
              <a:rPr lang="en-US" dirty="0" err="1" smtClean="0"/>
              <a:t>WebGuiDsl</a:t>
            </a:r>
            <a:r>
              <a:rPr lang="en-US" dirty="0" smtClean="0"/>
              <a:t> for GPL </a:t>
            </a:r>
            <a:endParaRPr lang="en-US" dirty="0"/>
          </a:p>
        </p:txBody>
      </p:sp>
      <p:cxnSp>
        <p:nvCxnSpPr>
          <p:cNvPr id="21" name="Straight Arrow Connector 20"/>
          <p:cNvCxnSpPr/>
          <p:nvPr/>
        </p:nvCxnSpPr>
        <p:spPr>
          <a:xfrm>
            <a:off x="6858000" y="28956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6858000" y="3125788"/>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3810000" y="2590800"/>
            <a:ext cx="1371600" cy="838200"/>
            <a:chOff x="3810000" y="2590800"/>
            <a:chExt cx="1371600" cy="838200"/>
          </a:xfrm>
        </p:grpSpPr>
        <p:sp>
          <p:nvSpPr>
            <p:cNvPr id="34" name="Right Arrow 33"/>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962400" y="2743200"/>
              <a:ext cx="1143000" cy="492443"/>
            </a:xfrm>
            <a:prstGeom prst="rect">
              <a:avLst/>
            </a:prstGeom>
            <a:noFill/>
          </p:spPr>
          <p:txBody>
            <a:bodyPr wrap="square" rtlCol="0">
              <a:spAutoFit/>
            </a:bodyPr>
            <a:lstStyle/>
            <a:p>
              <a:pPr algn="ctr"/>
              <a:r>
                <a:rPr lang="en-US" sz="1300" dirty="0" smtClean="0"/>
                <a:t>User selected</a:t>
              </a:r>
            </a:p>
            <a:p>
              <a:pPr algn="ctr"/>
              <a:r>
                <a:rPr lang="en-US" sz="1300" dirty="0" smtClean="0"/>
                <a:t>features</a:t>
              </a:r>
              <a:endParaRPr lang="en-US" sz="1300" dirty="0"/>
            </a:p>
          </p:txBody>
        </p:sp>
      </p:grpSp>
      <p:sp>
        <p:nvSpPr>
          <p:cNvPr id="42" name="Rectangle 41"/>
          <p:cNvSpPr/>
          <p:nvPr/>
        </p:nvSpPr>
        <p:spPr>
          <a:xfrm>
            <a:off x="304801" y="3017520"/>
            <a:ext cx="3505200" cy="830997"/>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u</a:t>
            </a: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ser selects GPL feature</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43" name="Rectangle 42"/>
          <p:cNvSpPr/>
          <p:nvPr/>
        </p:nvSpPr>
        <p:spPr>
          <a:xfrm>
            <a:off x="304800" y="3017520"/>
            <a:ext cx="3505200" cy="830997"/>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DOM is updated</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44" name="Rectangle 43"/>
          <p:cNvSpPr/>
          <p:nvPr/>
        </p:nvSpPr>
        <p:spPr>
          <a:xfrm>
            <a:off x="304800" y="3017520"/>
            <a:ext cx="3505200" cy="1200329"/>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u</a:t>
            </a: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ser wants to compose GPL</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grpSp>
        <p:nvGrpSpPr>
          <p:cNvPr id="48" name="Group 47"/>
          <p:cNvGrpSpPr/>
          <p:nvPr/>
        </p:nvGrpSpPr>
        <p:grpSpPr>
          <a:xfrm>
            <a:off x="3810000" y="4953000"/>
            <a:ext cx="1371600" cy="838200"/>
            <a:chOff x="3810000" y="2590800"/>
            <a:chExt cx="1371600" cy="838200"/>
          </a:xfrm>
        </p:grpSpPr>
        <p:sp>
          <p:nvSpPr>
            <p:cNvPr id="49" name="Right Arrow 48"/>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962400" y="2743200"/>
              <a:ext cx="1143000" cy="492443"/>
            </a:xfrm>
            <a:prstGeom prst="rect">
              <a:avLst/>
            </a:prstGeom>
            <a:noFill/>
          </p:spPr>
          <p:txBody>
            <a:bodyPr wrap="square" rtlCol="0">
              <a:spAutoFit/>
            </a:bodyPr>
            <a:lstStyle/>
            <a:p>
              <a:pPr algn="ctr"/>
              <a:r>
                <a:rPr lang="en-US" sz="1300" dirty="0" smtClean="0"/>
                <a:t>All selected</a:t>
              </a:r>
            </a:p>
            <a:p>
              <a:pPr algn="ctr"/>
              <a:r>
                <a:rPr lang="en-US" sz="1300" dirty="0" smtClean="0"/>
                <a:t>features</a:t>
              </a:r>
              <a:endParaRPr lang="en-US" sz="1300" dirty="0"/>
            </a:p>
          </p:txBody>
        </p:sp>
      </p:grpSp>
      <p:sp>
        <p:nvSpPr>
          <p:cNvPr id="55" name="Rounded Rectangle 54"/>
          <p:cNvSpPr/>
          <p:nvPr/>
        </p:nvSpPr>
        <p:spPr>
          <a:xfrm>
            <a:off x="5181600" y="5105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TextBox 51"/>
          <p:cNvSpPr txBox="1"/>
          <p:nvPr/>
        </p:nvSpPr>
        <p:spPr>
          <a:xfrm>
            <a:off x="5105400" y="5029200"/>
            <a:ext cx="1600200" cy="769441"/>
          </a:xfrm>
          <a:prstGeom prst="rect">
            <a:avLst/>
          </a:prstGeom>
          <a:noFill/>
        </p:spPr>
        <p:txBody>
          <a:bodyPr wrap="square" rtlCol="0">
            <a:spAutoFit/>
          </a:bodyPr>
          <a:lstStyle/>
          <a:p>
            <a:pPr algn="ctr"/>
            <a:r>
              <a:rPr lang="en-US" sz="2000" dirty="0" smtClean="0"/>
              <a:t>compose.cgi</a:t>
            </a:r>
          </a:p>
          <a:p>
            <a:pPr algn="ctr"/>
            <a:r>
              <a:rPr lang="en-US" sz="1200" dirty="0" smtClean="0"/>
              <a:t>(Python CGI script)</a:t>
            </a:r>
            <a:r>
              <a:rPr lang="en-US" dirty="0" smtClean="0"/>
              <a:t/>
            </a:r>
            <a:br>
              <a:rPr lang="en-US" dirty="0" smtClean="0"/>
            </a:br>
            <a:endParaRPr lang="en-US" sz="1200" dirty="0"/>
          </a:p>
        </p:txBody>
      </p:sp>
      <p:cxnSp>
        <p:nvCxnSpPr>
          <p:cNvPr id="65" name="Straight Arrow Connector 64"/>
          <p:cNvCxnSpPr>
            <a:stCxn id="55" idx="3"/>
            <a:endCxn id="56" idx="1"/>
          </p:cNvCxnSpPr>
          <p:nvPr/>
        </p:nvCxnSpPr>
        <p:spPr>
          <a:xfrm flipV="1">
            <a:off x="6629400" y="4372355"/>
            <a:ext cx="5334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5" idx="3"/>
            <a:endCxn id="57" idx="1"/>
          </p:cNvCxnSpPr>
          <p:nvPr/>
        </p:nvCxnSpPr>
        <p:spPr>
          <a:xfrm flipV="1">
            <a:off x="6629400" y="4981955"/>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5" idx="3"/>
            <a:endCxn id="58" idx="1"/>
          </p:cNvCxnSpPr>
          <p:nvPr/>
        </p:nvCxnSpPr>
        <p:spPr>
          <a:xfrm>
            <a:off x="6629400" y="5362955"/>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5" idx="3"/>
            <a:endCxn id="59" idx="1"/>
          </p:cNvCxnSpPr>
          <p:nvPr/>
        </p:nvCxnSpPr>
        <p:spPr>
          <a:xfrm>
            <a:off x="6629400" y="5362955"/>
            <a:ext cx="533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304800" y="3017520"/>
            <a:ext cx="3505200" cy="2391156"/>
            <a:chOff x="304800" y="2438400"/>
            <a:chExt cx="3505200" cy="2391156"/>
          </a:xfrm>
        </p:grpSpPr>
        <p:sp>
          <p:nvSpPr>
            <p:cNvPr id="79" name="Rectangle 78"/>
            <p:cNvSpPr/>
            <p:nvPr/>
          </p:nvSpPr>
          <p:spPr>
            <a:xfrm>
              <a:off x="304800" y="2438400"/>
              <a:ext cx="3505200" cy="461665"/>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p:txBody>
        </p:sp>
        <p:pic>
          <p:nvPicPr>
            <p:cNvPr id="1027" name="Picture 3" descr="C:\Users\Sam\AppData\Local\Microsoft\Windows\Temporary Internet Files\Content.IE5\4PT4UC68\MC900048777[1].wmf"/>
            <p:cNvPicPr>
              <a:picLocks noChangeAspect="1" noChangeArrowheads="1"/>
            </p:cNvPicPr>
            <p:nvPr/>
          </p:nvPicPr>
          <p:blipFill>
            <a:blip r:embed="rId3" cstate="print"/>
            <a:srcRect/>
            <a:stretch>
              <a:fillRect/>
            </a:stretch>
          </p:blipFill>
          <p:spPr bwMode="auto">
            <a:xfrm>
              <a:off x="1371600" y="2895600"/>
              <a:ext cx="1302106" cy="1933956"/>
            </a:xfrm>
            <a:prstGeom prst="rect">
              <a:avLst/>
            </a:prstGeom>
            <a:noFill/>
          </p:spPr>
        </p:pic>
      </p:grpSp>
      <p:grpSp>
        <p:nvGrpSpPr>
          <p:cNvPr id="83" name="Group 82"/>
          <p:cNvGrpSpPr/>
          <p:nvPr/>
        </p:nvGrpSpPr>
        <p:grpSpPr>
          <a:xfrm>
            <a:off x="3810000" y="4953000"/>
            <a:ext cx="1371600" cy="838200"/>
            <a:chOff x="3810000" y="4953000"/>
            <a:chExt cx="1371600" cy="838200"/>
          </a:xfrm>
        </p:grpSpPr>
        <p:sp>
          <p:nvSpPr>
            <p:cNvPr id="76" name="Left Arrow 75"/>
            <p:cNvSpPr/>
            <p:nvPr/>
          </p:nvSpPr>
          <p:spPr>
            <a:xfrm>
              <a:off x="3810000" y="49530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4038600" y="5105400"/>
              <a:ext cx="1143000" cy="492443"/>
            </a:xfrm>
            <a:prstGeom prst="rect">
              <a:avLst/>
            </a:prstGeom>
            <a:noFill/>
          </p:spPr>
          <p:txBody>
            <a:bodyPr wrap="square" rtlCol="0">
              <a:spAutoFit/>
            </a:bodyPr>
            <a:lstStyle/>
            <a:p>
              <a:pPr algn="ctr"/>
              <a:r>
                <a:rPr lang="en-US" sz="1300" dirty="0" smtClean="0"/>
                <a:t>Zip of all output</a:t>
              </a:r>
              <a:endParaRPr lang="en-US" sz="1300" dirty="0"/>
            </a:p>
          </p:txBody>
        </p:sp>
      </p:grpSp>
      <p:sp>
        <p:nvSpPr>
          <p:cNvPr id="54" name="Rectangle 53"/>
          <p:cNvSpPr/>
          <p:nvPr/>
        </p:nvSpPr>
        <p:spPr>
          <a:xfrm>
            <a:off x="304800" y="3017520"/>
            <a:ext cx="3505200" cy="1569660"/>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User Interface Blocks until response</a:t>
            </a:r>
          </a:p>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t>
            </a:r>
            <a:r>
              <a:rPr lang="en-US" sz="24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BlockUI</a:t>
            </a: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a:t>
            </a:r>
            <a:r>
              <a:rPr lang="en-US" sz="24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jQuery</a:t>
            </a: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a:t>
            </a:r>
            <a:r>
              <a:rPr lang="en-US" sz="24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plugin</a:t>
            </a: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64" name="Rectangle 63"/>
          <p:cNvSpPr/>
          <p:nvPr/>
        </p:nvSpPr>
        <p:spPr>
          <a:xfrm>
            <a:off x="301752" y="3017520"/>
            <a:ext cx="3505200" cy="830997"/>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Validate model</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42"/>
                                        </p:tgtEl>
                                        <p:attrNameLst>
                                          <p:attrName>style.visibility</p:attrName>
                                        </p:attrNameLst>
                                      </p:cBhvr>
                                      <p:to>
                                        <p:strVal val="hidden"/>
                                      </p:to>
                                    </p:set>
                                  </p:childTnLst>
                                </p:cTn>
                              </p:par>
                            </p:childTnLst>
                          </p:cTn>
                        </p:par>
                        <p:par>
                          <p:cTn id="14" fill="hold">
                            <p:stCondLst>
                              <p:cond delay="0"/>
                            </p:stCondLst>
                            <p:childTnLst>
                              <p:par>
                                <p:cTn id="15" presetID="53" presetClass="entr" presetSubtype="0"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84"/>
                                        </p:tgtEl>
                                        <p:attrNameLst>
                                          <p:attrName>style.visibility</p:attrName>
                                        </p:attrNameLst>
                                      </p:cBhvr>
                                      <p:to>
                                        <p:strVal val="visible"/>
                                      </p:to>
                                    </p:set>
                                    <p:anim calcmode="lin" valueType="num">
                                      <p:cBhvr additive="base">
                                        <p:cTn id="23" dur="500" fill="hold"/>
                                        <p:tgtEl>
                                          <p:spTgt spid="84"/>
                                        </p:tgtEl>
                                        <p:attrNameLst>
                                          <p:attrName>ppt_x</p:attrName>
                                        </p:attrNameLst>
                                      </p:cBhvr>
                                      <p:tavLst>
                                        <p:tav tm="0">
                                          <p:val>
                                            <p:strVal val="0-#ppt_w/2"/>
                                          </p:val>
                                        </p:tav>
                                        <p:tav tm="100000">
                                          <p:val>
                                            <p:strVal val="#ppt_x"/>
                                          </p:val>
                                        </p:tav>
                                      </p:tavLst>
                                    </p:anim>
                                    <p:anim calcmode="lin" valueType="num">
                                      <p:cBhvr additive="base">
                                        <p:cTn id="24"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4"/>
                                        </p:tgtEl>
                                        <p:attrNameLst>
                                          <p:attrName>style.visibility</p:attrName>
                                        </p:attrNameLst>
                                      </p:cBhvr>
                                      <p:to>
                                        <p:strVal val="hidden"/>
                                      </p:to>
                                    </p:set>
                                  </p:childTnLst>
                                </p:cTn>
                              </p:par>
                            </p:childTnLst>
                          </p:cTn>
                        </p:par>
                        <p:par>
                          <p:cTn id="41" fill="hold">
                            <p:stCondLst>
                              <p:cond delay="0"/>
                            </p:stCondLst>
                            <p:childTnLst>
                              <p:par>
                                <p:cTn id="42" presetID="2" presetClass="entr" presetSubtype="2" fill="hold" nodeType="afterEffect">
                                  <p:stCondLst>
                                    <p:cond delay="0"/>
                                  </p:stCondLst>
                                  <p:childTnLst>
                                    <p:set>
                                      <p:cBhvr>
                                        <p:cTn id="43" dur="1" fill="hold">
                                          <p:stCondLst>
                                            <p:cond delay="0"/>
                                          </p:stCondLst>
                                        </p:cTn>
                                        <p:tgtEl>
                                          <p:spTgt spid="77"/>
                                        </p:tgtEl>
                                        <p:attrNameLst>
                                          <p:attrName>style.visibility</p:attrName>
                                        </p:attrNameLst>
                                      </p:cBhvr>
                                      <p:to>
                                        <p:strVal val="visible"/>
                                      </p:to>
                                    </p:set>
                                    <p:anim calcmode="lin" valueType="num">
                                      <p:cBhvr additive="base">
                                        <p:cTn id="44" dur="500" fill="hold"/>
                                        <p:tgtEl>
                                          <p:spTgt spid="77"/>
                                        </p:tgtEl>
                                        <p:attrNameLst>
                                          <p:attrName>ppt_x</p:attrName>
                                        </p:attrNameLst>
                                      </p:cBhvr>
                                      <p:tavLst>
                                        <p:tav tm="0">
                                          <p:val>
                                            <p:strVal val="1+#ppt_w/2"/>
                                          </p:val>
                                        </p:tav>
                                        <p:tav tm="100000">
                                          <p:val>
                                            <p:strVal val="#ppt_x"/>
                                          </p:val>
                                        </p:tav>
                                      </p:tavLst>
                                    </p:anim>
                                    <p:anim calcmode="lin" valueType="num">
                                      <p:cBhvr additive="base">
                                        <p:cTn id="45"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54"/>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nodeType="afterEffect">
                                  <p:stCondLst>
                                    <p:cond delay="0"/>
                                  </p:stCondLst>
                                  <p:childTnLst>
                                    <p:set>
                                      <p:cBhvr>
                                        <p:cTn id="52" dur="1" fill="hold">
                                          <p:stCondLst>
                                            <p:cond delay="0"/>
                                          </p:stCondLst>
                                        </p:cTn>
                                        <p:tgtEl>
                                          <p:spTgt spid="77"/>
                                        </p:tgtEl>
                                        <p:attrNameLst>
                                          <p:attrName>style.visibility</p:attrName>
                                        </p:attrNameLst>
                                      </p:cBhvr>
                                      <p:to>
                                        <p:strVal val="hidden"/>
                                      </p:to>
                                    </p:set>
                                  </p:childTnLst>
                                </p:cTn>
                              </p:par>
                            </p:childTnLst>
                          </p:cTn>
                        </p:par>
                        <p:par>
                          <p:cTn id="53" fill="hold">
                            <p:stCondLst>
                              <p:cond delay="0"/>
                            </p:stCondLst>
                            <p:childTnLst>
                              <p:par>
                                <p:cTn id="54" presetID="53" presetClass="entr" presetSubtype="0" fill="hold" grpId="1"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500" fill="hold"/>
                                        <p:tgtEl>
                                          <p:spTgt spid="43"/>
                                        </p:tgtEl>
                                        <p:attrNameLst>
                                          <p:attrName>ppt_w</p:attrName>
                                        </p:attrNameLst>
                                      </p:cBhvr>
                                      <p:tavLst>
                                        <p:tav tm="0">
                                          <p:val>
                                            <p:fltVal val="0"/>
                                          </p:val>
                                        </p:tav>
                                        <p:tav tm="100000">
                                          <p:val>
                                            <p:strVal val="#ppt_w"/>
                                          </p:val>
                                        </p:tav>
                                      </p:tavLst>
                                    </p:anim>
                                    <p:anim calcmode="lin" valueType="num">
                                      <p:cBhvr>
                                        <p:cTn id="57" dur="500" fill="hold"/>
                                        <p:tgtEl>
                                          <p:spTgt spid="43"/>
                                        </p:tgtEl>
                                        <p:attrNameLst>
                                          <p:attrName>ppt_h</p:attrName>
                                        </p:attrNameLst>
                                      </p:cBhvr>
                                      <p:tavLst>
                                        <p:tav tm="0">
                                          <p:val>
                                            <p:fltVal val="0"/>
                                          </p:val>
                                        </p:tav>
                                        <p:tav tm="100000">
                                          <p:val>
                                            <p:strVal val="#ppt_h"/>
                                          </p:val>
                                        </p:tav>
                                      </p:tavLst>
                                    </p:anim>
                                    <p:animEffect transition="in" filter="fade">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4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2" nodeType="clickEffect">
                                  <p:stCondLst>
                                    <p:cond delay="0"/>
                                  </p:stCondLst>
                                  <p:childTnLst>
                                    <p:set>
                                      <p:cBhvr>
                                        <p:cTn id="73" dur="1" fill="hold">
                                          <p:stCondLst>
                                            <p:cond delay="0"/>
                                          </p:stCondLst>
                                        </p:cTn>
                                        <p:tgtEl>
                                          <p:spTgt spid="44"/>
                                        </p:tgtEl>
                                        <p:attrNameLst>
                                          <p:attrName>style.visibility</p:attrName>
                                        </p:attrNameLst>
                                      </p:cBhvr>
                                      <p:to>
                                        <p:strVal val="hidden"/>
                                      </p:to>
                                    </p:set>
                                  </p:childTnLst>
                                </p:cTn>
                              </p:par>
                            </p:childTnLst>
                          </p:cTn>
                        </p:par>
                        <p:par>
                          <p:cTn id="74" fill="hold">
                            <p:stCondLst>
                              <p:cond delay="0"/>
                            </p:stCondLst>
                            <p:childTnLst>
                              <p:par>
                                <p:cTn id="75" presetID="53" presetClass="entr" presetSubtype="0"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 calcmode="lin" valueType="num">
                                      <p:cBhvr>
                                        <p:cTn id="77" dur="500" fill="hold"/>
                                        <p:tgtEl>
                                          <p:spTgt spid="64"/>
                                        </p:tgtEl>
                                        <p:attrNameLst>
                                          <p:attrName>ppt_w</p:attrName>
                                        </p:attrNameLst>
                                      </p:cBhvr>
                                      <p:tavLst>
                                        <p:tav tm="0">
                                          <p:val>
                                            <p:fltVal val="0"/>
                                          </p:val>
                                        </p:tav>
                                        <p:tav tm="100000">
                                          <p:val>
                                            <p:strVal val="#ppt_w"/>
                                          </p:val>
                                        </p:tav>
                                      </p:tavLst>
                                    </p:anim>
                                    <p:anim calcmode="lin" valueType="num">
                                      <p:cBhvr>
                                        <p:cTn id="78" dur="500" fill="hold"/>
                                        <p:tgtEl>
                                          <p:spTgt spid="64"/>
                                        </p:tgtEl>
                                        <p:attrNameLst>
                                          <p:attrName>ppt_h</p:attrName>
                                        </p:attrNameLst>
                                      </p:cBhvr>
                                      <p:tavLst>
                                        <p:tav tm="0">
                                          <p:val>
                                            <p:fltVal val="0"/>
                                          </p:val>
                                        </p:tav>
                                        <p:tav tm="100000">
                                          <p:val>
                                            <p:strVal val="#ppt_h"/>
                                          </p:val>
                                        </p:tav>
                                      </p:tavLst>
                                    </p:anim>
                                    <p:animEffect transition="in" filter="fad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48"/>
                                        </p:tgtEl>
                                        <p:attrNameLst>
                                          <p:attrName>style.visibility</p:attrName>
                                        </p:attrNameLst>
                                      </p:cBhvr>
                                      <p:to>
                                        <p:strVal val="visible"/>
                                      </p:to>
                                    </p:set>
                                    <p:anim calcmode="lin" valueType="num">
                                      <p:cBhvr additive="base">
                                        <p:cTn id="84" dur="500" fill="hold"/>
                                        <p:tgtEl>
                                          <p:spTgt spid="48"/>
                                        </p:tgtEl>
                                        <p:attrNameLst>
                                          <p:attrName>ppt_x</p:attrName>
                                        </p:attrNameLst>
                                      </p:cBhvr>
                                      <p:tavLst>
                                        <p:tav tm="0">
                                          <p:val>
                                            <p:strVal val="0-#ppt_w/2"/>
                                          </p:val>
                                        </p:tav>
                                        <p:tav tm="100000">
                                          <p:val>
                                            <p:strVal val="#ppt_x"/>
                                          </p:val>
                                        </p:tav>
                                      </p:tavLst>
                                    </p:anim>
                                    <p:anim calcmode="lin" valueType="num">
                                      <p:cBhvr additive="base">
                                        <p:cTn id="85"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6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48"/>
                                        </p:tgtEl>
                                        <p:attrNameLst>
                                          <p:attrName>style.visibility</p:attrName>
                                        </p:attrNameLst>
                                      </p:cBhvr>
                                      <p:to>
                                        <p:strVal val="hidden"/>
                                      </p:to>
                                    </p:set>
                                  </p:childTnLst>
                                </p:cTn>
                              </p:par>
                            </p:childTnLst>
                          </p:cTn>
                        </p:par>
                        <p:par>
                          <p:cTn id="106" fill="hold">
                            <p:stCondLst>
                              <p:cond delay="0"/>
                            </p:stCondLst>
                            <p:childTnLst>
                              <p:par>
                                <p:cTn id="107" presetID="2" presetClass="entr" presetSubtype="2" fill="hold" nodeType="afterEffect">
                                  <p:stCondLst>
                                    <p:cond delay="0"/>
                                  </p:stCondLst>
                                  <p:childTnLst>
                                    <p:set>
                                      <p:cBhvr>
                                        <p:cTn id="108" dur="1" fill="hold">
                                          <p:stCondLst>
                                            <p:cond delay="0"/>
                                          </p:stCondLst>
                                        </p:cTn>
                                        <p:tgtEl>
                                          <p:spTgt spid="83"/>
                                        </p:tgtEl>
                                        <p:attrNameLst>
                                          <p:attrName>style.visibility</p:attrName>
                                        </p:attrNameLst>
                                      </p:cBhvr>
                                      <p:to>
                                        <p:strVal val="visible"/>
                                      </p:to>
                                    </p:set>
                                    <p:anim calcmode="lin" valueType="num">
                                      <p:cBhvr additive="base">
                                        <p:cTn id="109" dur="500" fill="hold"/>
                                        <p:tgtEl>
                                          <p:spTgt spid="83"/>
                                        </p:tgtEl>
                                        <p:attrNameLst>
                                          <p:attrName>ppt_x</p:attrName>
                                        </p:attrNameLst>
                                      </p:cBhvr>
                                      <p:tavLst>
                                        <p:tav tm="0">
                                          <p:val>
                                            <p:strVal val="1+#ppt_w/2"/>
                                          </p:val>
                                        </p:tav>
                                        <p:tav tm="100000">
                                          <p:val>
                                            <p:strVal val="#ppt_x"/>
                                          </p:val>
                                        </p:tav>
                                      </p:tavLst>
                                    </p:anim>
                                    <p:anim calcmode="lin" valueType="num">
                                      <p:cBhvr additive="base">
                                        <p:cTn id="110"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childTnLst>
                          </p:cTn>
                        </p:par>
                        <p:par>
                          <p:cTn id="115" fill="hold">
                            <p:stCondLst>
                              <p:cond delay="0"/>
                            </p:stCondLst>
                            <p:childTnLst>
                              <p:par>
                                <p:cTn id="116" presetID="53" presetClass="entr" presetSubtype="0" fill="hold" nodeType="afterEffect">
                                  <p:stCondLst>
                                    <p:cond delay="0"/>
                                  </p:stCondLst>
                                  <p:childTnLst>
                                    <p:set>
                                      <p:cBhvr>
                                        <p:cTn id="117" dur="1" fill="hold">
                                          <p:stCondLst>
                                            <p:cond delay="0"/>
                                          </p:stCondLst>
                                        </p:cTn>
                                        <p:tgtEl>
                                          <p:spTgt spid="82"/>
                                        </p:tgtEl>
                                        <p:attrNameLst>
                                          <p:attrName>style.visibility</p:attrName>
                                        </p:attrNameLst>
                                      </p:cBhvr>
                                      <p:to>
                                        <p:strVal val="visible"/>
                                      </p:to>
                                    </p:set>
                                    <p:anim calcmode="lin" valueType="num">
                                      <p:cBhvr>
                                        <p:cTn id="118" dur="500" fill="hold"/>
                                        <p:tgtEl>
                                          <p:spTgt spid="82"/>
                                        </p:tgtEl>
                                        <p:attrNameLst>
                                          <p:attrName>ppt_w</p:attrName>
                                        </p:attrNameLst>
                                      </p:cBhvr>
                                      <p:tavLst>
                                        <p:tav tm="0">
                                          <p:val>
                                            <p:fltVal val="0"/>
                                          </p:val>
                                        </p:tav>
                                        <p:tav tm="100000">
                                          <p:val>
                                            <p:strVal val="#ppt_w"/>
                                          </p:val>
                                        </p:tav>
                                      </p:tavLst>
                                    </p:anim>
                                    <p:anim calcmode="lin" valueType="num">
                                      <p:cBhvr>
                                        <p:cTn id="119" dur="500" fill="hold"/>
                                        <p:tgtEl>
                                          <p:spTgt spid="82"/>
                                        </p:tgtEl>
                                        <p:attrNameLst>
                                          <p:attrName>ppt_h</p:attrName>
                                        </p:attrNameLst>
                                      </p:cBhvr>
                                      <p:tavLst>
                                        <p:tav tm="0">
                                          <p:val>
                                            <p:fltVal val="0"/>
                                          </p:val>
                                        </p:tav>
                                        <p:tav tm="100000">
                                          <p:val>
                                            <p:strVal val="#ppt_h"/>
                                          </p:val>
                                        </p:tav>
                                      </p:tavLst>
                                    </p:anim>
                                    <p:animEffect transition="in" filter="fade">
                                      <p:cBhvr>
                                        <p:cTn id="120"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43" grpId="1"/>
      <p:bldP spid="43" grpId="2"/>
      <p:bldP spid="44" grpId="0"/>
      <p:bldP spid="44" grpId="2"/>
      <p:bldP spid="54" grpId="0"/>
      <p:bldP spid="54" grpId="1"/>
      <p:bldP spid="64" grpId="0"/>
      <p:bldP spid="6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WebGuiDsl</a:t>
            </a:r>
            <a:endParaRPr lang="en-US" dirty="0"/>
          </a:p>
        </p:txBody>
      </p:sp>
      <p:pic>
        <p:nvPicPr>
          <p:cNvPr id="4" name="Content Placeholder 3" descr="ScreenHunter_06 Apr. 19 18.10.gif"/>
          <p:cNvPicPr>
            <a:picLocks noGrp="1" noChangeAspect="1"/>
          </p:cNvPicPr>
          <p:nvPr>
            <p:ph idx="1"/>
          </p:nvPr>
        </p:nvPicPr>
        <p:blipFill>
          <a:blip r:embed="rId3" cstate="print"/>
          <a:stretch>
            <a:fillRect/>
          </a:stretch>
        </p:blipFill>
        <p:spPr>
          <a:xfrm>
            <a:off x="533400" y="1371600"/>
            <a:ext cx="8097321" cy="51054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Joe’s slides on other packages and benchmarking methods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1664</TotalTime>
  <Words>1248</Words>
  <Application>Microsoft Office PowerPoint</Application>
  <PresentationFormat>On-screen Show (4:3)</PresentationFormat>
  <Paragraphs>122</Paragraphs>
  <Slides>16</Slides>
  <Notes>8</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Joe’s intro to GPL slides</vt:lpstr>
      <vt:lpstr>Demo GuiDsl</vt:lpstr>
      <vt:lpstr>WebGuiDsl Goals</vt:lpstr>
      <vt:lpstr>Technologies Leveraged</vt:lpstr>
      <vt:lpstr>WebGuiDsl for GPL Contents</vt:lpstr>
      <vt:lpstr>WebGuiDsl for GPL Contents</vt:lpstr>
      <vt:lpstr>WebGuiDsl for GPL </vt:lpstr>
      <vt:lpstr>Demo WebGuiDsl</vt:lpstr>
      <vt:lpstr>Joe’s slides on other packages and benchmarking methods</vt:lpstr>
      <vt:lpstr>Slide 10</vt:lpstr>
      <vt:lpstr>Slide 11</vt:lpstr>
      <vt:lpstr>Slide 12</vt:lpstr>
      <vt:lpstr>Slide 13</vt:lpstr>
      <vt:lpstr>Slide 14</vt:lpstr>
      <vt:lpstr>Conclusions</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dc:creator>
  <cp:lastModifiedBy>Sam</cp:lastModifiedBy>
  <cp:revision>132</cp:revision>
  <dcterms:created xsi:type="dcterms:W3CDTF">2011-04-19T19:43:14Z</dcterms:created>
  <dcterms:modified xsi:type="dcterms:W3CDTF">2011-05-04T20:09:10Z</dcterms:modified>
</cp:coreProperties>
</file>