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Masters/slideMaster7.xml" ContentType="application/vnd.openxmlformats-officedocument.presentationml.slideMaster+xml"/>
  <Override PartName="/ppt/notesSlides/notesSlide6.xml" ContentType="application/vnd.openxmlformats-officedocument.presentationml.notesSlide+xml"/>
  <Override PartName="/ppt/tags/tag13.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684" r:id="rId4"/>
    <p:sldMasterId id="2147483692" r:id="rId5"/>
    <p:sldMasterId id="2147483700" r:id="rId6"/>
    <p:sldMasterId id="2147483712" r:id="rId7"/>
  </p:sldMasterIdLst>
  <p:notesMasterIdLst>
    <p:notesMasterId r:id="rId42"/>
  </p:notesMasterIdLst>
  <p:sldIdLst>
    <p:sldId id="256" r:id="rId8"/>
    <p:sldId id="267" r:id="rId9"/>
    <p:sldId id="257" r:id="rId10"/>
    <p:sldId id="264" r:id="rId11"/>
    <p:sldId id="266" r:id="rId12"/>
    <p:sldId id="261" r:id="rId13"/>
    <p:sldId id="262" r:id="rId14"/>
    <p:sldId id="263" r:id="rId15"/>
    <p:sldId id="265" r:id="rId16"/>
    <p:sldId id="259" r:id="rId17"/>
    <p:sldId id="278" r:id="rId18"/>
    <p:sldId id="279" r:id="rId19"/>
    <p:sldId id="280" r:id="rId20"/>
    <p:sldId id="281" r:id="rId21"/>
    <p:sldId id="282" r:id="rId22"/>
    <p:sldId id="283" r:id="rId23"/>
    <p:sldId id="284" r:id="rId24"/>
    <p:sldId id="271" r:id="rId25"/>
    <p:sldId id="270" r:id="rId26"/>
    <p:sldId id="269" r:id="rId27"/>
    <p:sldId id="268" r:id="rId28"/>
    <p:sldId id="272" r:id="rId29"/>
    <p:sldId id="273" r:id="rId30"/>
    <p:sldId id="274" r:id="rId31"/>
    <p:sldId id="275" r:id="rId32"/>
    <p:sldId id="276" r:id="rId33"/>
    <p:sldId id="277" r:id="rId34"/>
    <p:sldId id="285" r:id="rId35"/>
    <p:sldId id="286" r:id="rId36"/>
    <p:sldId id="287"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7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9" autoAdjust="0"/>
    <p:restoredTop sz="76648" autoAdjust="0"/>
  </p:normalViewPr>
  <p:slideViewPr>
    <p:cSldViewPr snapToGrid="0">
      <p:cViewPr varScale="1">
        <p:scale>
          <a:sx n="55" d="100"/>
          <a:sy n="55" d="100"/>
        </p:scale>
        <p:origin x="-1050" y="-90"/>
      </p:cViewPr>
      <p:guideLst>
        <p:guide orient="horz" pos="2160"/>
        <p:guide pos="2880"/>
      </p:guideLst>
    </p:cSldViewPr>
  </p:slideViewPr>
  <p:notesTextViewPr>
    <p:cViewPr>
      <p:scale>
        <a:sx n="1" d="1"/>
        <a:sy n="1" d="1"/>
      </p:scale>
      <p:origin x="0" y="0"/>
    </p:cViewPr>
  </p:notesTextViewPr>
  <p:sorterViewPr>
    <p:cViewPr>
      <p:scale>
        <a:sx n="100" d="100"/>
        <a:sy n="100" d="100"/>
      </p:scale>
      <p:origin x="0" y="259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1EC5A-E06E-4F46-86BB-8C1AC9E7F0A7}" type="datetimeFigureOut">
              <a:rPr lang="en-US" smtClean="0"/>
              <a:pPr/>
              <a:t>5/4/2011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4A8D1-5708-419F-B195-B1FD04F4CBA1}" type="slidenum">
              <a:rPr lang="en-US" smtClean="0"/>
              <a:pPr/>
              <a:t>‹#›</a:t>
            </a:fld>
            <a:endParaRPr lang="en-US"/>
          </a:p>
        </p:txBody>
      </p:sp>
    </p:spTree>
    <p:extLst>
      <p:ext uri="{BB962C8B-B14F-4D97-AF65-F5344CB8AC3E}">
        <p14:creationId xmlns="" xmlns:p14="http://schemas.microsoft.com/office/powerpoint/2010/main" val="7148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present to you our project, a web application for GUIDSL and GPL.</a:t>
            </a:r>
            <a:r>
              <a:rPr lang="en-US" baseline="0" dirty="0" smtClean="0"/>
              <a:t> We call it [click mouse] Web GUIDSL for GPL.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a:t>
            </a:fld>
            <a:endParaRPr lang="en-US"/>
          </a:p>
        </p:txBody>
      </p:sp>
    </p:spTree>
    <p:extLst>
      <p:ext uri="{BB962C8B-B14F-4D97-AF65-F5344CB8AC3E}">
        <p14:creationId xmlns="" xmlns:p14="http://schemas.microsoft.com/office/powerpoint/2010/main" val="28614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last review slide</a:t>
            </a:r>
            <a:r>
              <a:rPr lang="en-US" baseline="0" dirty="0" smtClean="0"/>
              <a:t> shows an improvement to the design of the previous slide. </a:t>
            </a:r>
            <a:r>
              <a:rPr lang="en-US" dirty="0" smtClean="0"/>
              <a:t>This slide adds</a:t>
            </a:r>
            <a:r>
              <a:rPr lang="en-US" baseline="0" dirty="0" smtClean="0"/>
              <a:t> </a:t>
            </a:r>
            <a:r>
              <a:rPr lang="en-US" dirty="0" smtClean="0"/>
              <a:t>a</a:t>
            </a:r>
            <a:r>
              <a:rPr lang="en-US" baseline="0" dirty="0" smtClean="0"/>
              <a:t> row for commonalities is to solve the problem of code redundancy in the previous slide and the blank cells can be viewed as the identity transformation. We can b</a:t>
            </a:r>
            <a:r>
              <a:rPr lang="en-US" dirty="0" smtClean="0"/>
              <a:t>uild</a:t>
            </a:r>
            <a:r>
              <a:rPr lang="en-US" baseline="0" dirty="0" smtClean="0"/>
              <a:t> a program by a composition of transformations projecting away unneeded columns and rows and the folding or contracting the </a:t>
            </a:r>
            <a:r>
              <a:rPr lang="en-US" baseline="0" dirty="0" err="1" smtClean="0"/>
              <a:t>kubes</a:t>
            </a:r>
            <a:r>
              <a:rPr lang="en-US" baseline="0" dirty="0" smtClean="0"/>
              <a:t> to produce our program. (The composition is still under feature model tree and cross-tree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10</a:t>
            </a:fld>
            <a:endParaRPr lang="en-US"/>
          </a:p>
        </p:txBody>
      </p:sp>
    </p:spTree>
    <p:extLst>
      <p:ext uri="{BB962C8B-B14F-4D97-AF65-F5344CB8AC3E}">
        <p14:creationId xmlns="" xmlns:p14="http://schemas.microsoft.com/office/powerpoint/2010/main" val="34537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slides will give</a:t>
            </a:r>
            <a:r>
              <a:rPr lang="en-US" baseline="0" dirty="0" smtClean="0"/>
              <a:t> a short review of the algorithms that can be composed using GPL. We found other java graph algorithm packages that implemented the same algorithms for our benchmark tests. The cycles test simply checks to see if the graph input contains a cycle. It returns true or false.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18</a:t>
            </a:fld>
            <a:endParaRPr lang="en-US"/>
          </a:p>
        </p:txBody>
      </p:sp>
    </p:spTree>
    <p:extLst>
      <p:ext uri="{BB962C8B-B14F-4D97-AF65-F5344CB8AC3E}">
        <p14:creationId xmlns="" xmlns:p14="http://schemas.microsoft.com/office/powerpoint/2010/main" val="5805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optimization we made to GPL for cycle checking can be demonstrated by this flow diagram.</a:t>
            </a:r>
            <a:r>
              <a:rPr lang="en-US" baseline="0" dirty="0" smtClean="0"/>
              <a:t> The original algorithm set a flag to true once a cycle was found but continued checking the graph for cycles regardless. We short circuited this behavior by throwing an exception when a cycle was detected at this point we exit out of the DFS and return true. Before the optimization other graph library cycle checkers ran faster than GPL, but currently GPL is faster because of the optimization.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19</a:t>
            </a:fld>
            <a:endParaRPr lang="en-US"/>
          </a:p>
        </p:txBody>
      </p:sp>
    </p:spTree>
    <p:extLst>
      <p:ext uri="{BB962C8B-B14F-4D97-AF65-F5344CB8AC3E}">
        <p14:creationId xmlns="" xmlns:p14="http://schemas.microsoft.com/office/powerpoint/2010/main" val="169062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outline of our presentation, we start with a review of GPL and talk about how we’ve seen it used throughout the semester. We will also demo the existing GUIDSL as a refresher. After that we introduce </a:t>
            </a:r>
            <a:r>
              <a:rPr lang="en-US" baseline="0" dirty="0" err="1" smtClean="0"/>
              <a:t>WebGUIDSL</a:t>
            </a:r>
            <a:r>
              <a:rPr lang="en-US" baseline="0" dirty="0" smtClean="0"/>
              <a:t>. Then the algorithms that GPL makes available. We then talk about the java packages for graph algorithms that we tested GPL against, we discuss some details of our experiments and their results and we close with future work.</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a:t>
            </a:fld>
            <a:endParaRPr lang="en-US"/>
          </a:p>
        </p:txBody>
      </p:sp>
    </p:spTree>
    <p:extLst>
      <p:ext uri="{BB962C8B-B14F-4D97-AF65-F5344CB8AC3E}">
        <p14:creationId xmlns="" xmlns:p14="http://schemas.microsoft.com/office/powerpoint/2010/main" val="3846757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a connected graph GPL uses either a</a:t>
            </a:r>
            <a:r>
              <a:rPr lang="en-US" baseline="0" dirty="0" smtClean="0"/>
              <a:t> BFS or DFS. The algorithm checks each vertex and visits the edges for each. </a:t>
            </a:r>
            <a:r>
              <a:rPr lang="en-US" dirty="0" smtClean="0"/>
              <a:t>Real cost comes from having to</a:t>
            </a:r>
            <a:r>
              <a:rPr lang="en-US" baseline="0" dirty="0" smtClean="0"/>
              <a:t> run a search for every vertex. No extra cost comes from choosing BFS over DFS because they both run in linear time.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20</a:t>
            </a:fld>
            <a:endParaRPr lang="en-US"/>
          </a:p>
        </p:txBody>
      </p:sp>
    </p:spTree>
    <p:extLst>
      <p:ext uri="{BB962C8B-B14F-4D97-AF65-F5344CB8AC3E}">
        <p14:creationId xmlns="" xmlns:p14="http://schemas.microsoft.com/office/powerpoint/2010/main" val="1349617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handful of ways to find strongly connected components GPL uses </a:t>
            </a:r>
            <a:r>
              <a:rPr lang="en-US" dirty="0" err="1" smtClean="0"/>
              <a:t>Kosaraju’s</a:t>
            </a:r>
            <a:r>
              <a:rPr lang="en-US" dirty="0" smtClean="0"/>
              <a:t> algorithm. Strongly connected components are only defined for a directed graph. A component</a:t>
            </a:r>
            <a:r>
              <a:rPr lang="en-US" baseline="0" dirty="0" smtClean="0"/>
              <a:t> is strongly connected if for every vertex </a:t>
            </a:r>
            <a:r>
              <a:rPr lang="en-US" i="1" baseline="0" dirty="0" smtClean="0"/>
              <a:t>u</a:t>
            </a:r>
            <a:r>
              <a:rPr lang="en-US" baseline="0" dirty="0" smtClean="0"/>
              <a:t> in the connected component </a:t>
            </a:r>
            <a:r>
              <a:rPr lang="en-US" i="0" baseline="0" dirty="0" smtClean="0"/>
              <a:t>there is a path to every other vertex in the component </a:t>
            </a:r>
            <a:r>
              <a:rPr lang="en-US" i="1" baseline="0" dirty="0" smtClean="0"/>
              <a:t>v </a:t>
            </a:r>
            <a:r>
              <a:rPr lang="en-US" i="0" baseline="0" dirty="0" smtClean="0"/>
              <a:t>as well as a path from </a:t>
            </a:r>
            <a:r>
              <a:rPr lang="en-US" i="1" baseline="0" dirty="0" smtClean="0"/>
              <a:t>v</a:t>
            </a:r>
            <a:r>
              <a:rPr lang="en-US" i="0" baseline="0" dirty="0" smtClean="0"/>
              <a:t> back to </a:t>
            </a:r>
            <a:r>
              <a:rPr lang="en-US" i="1" baseline="0" dirty="0" smtClean="0"/>
              <a:t>u</a:t>
            </a:r>
            <a:r>
              <a:rPr lang="en-US" i="0" baseline="0" dirty="0" smtClean="0"/>
              <a:t>. When the algorithm </a:t>
            </a:r>
            <a:r>
              <a:rPr lang="en-US" baseline="0" dirty="0" smtClean="0"/>
              <a:t>backs out of recursion of the DFS it numbers the vertices, during the second DFS we start from the vertex with the highest number. </a:t>
            </a:r>
            <a:r>
              <a:rPr lang="en-US" i="0" baseline="0" dirty="0" smtClean="0"/>
              <a:t>The m</a:t>
            </a:r>
            <a:r>
              <a:rPr lang="en-US" i="0" dirty="0" smtClean="0"/>
              <a:t>ajority </a:t>
            </a:r>
            <a:r>
              <a:rPr lang="en-US" dirty="0" smtClean="0"/>
              <a:t>of the</a:t>
            </a:r>
            <a:r>
              <a:rPr lang="en-US" baseline="0" dirty="0" smtClean="0"/>
              <a:t> </a:t>
            </a:r>
            <a:r>
              <a:rPr lang="en-US" dirty="0" smtClean="0"/>
              <a:t>cost is in buildin</a:t>
            </a:r>
            <a:r>
              <a:rPr lang="en-US" baseline="0" dirty="0" smtClean="0"/>
              <a:t>g a graph and reversing the edges.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21</a:t>
            </a:fld>
            <a:endParaRPr lang="en-US"/>
          </a:p>
        </p:txBody>
      </p:sp>
    </p:spTree>
    <p:extLst>
      <p:ext uri="{BB962C8B-B14F-4D97-AF65-F5344CB8AC3E}">
        <p14:creationId xmlns="" xmlns:p14="http://schemas.microsoft.com/office/powerpoint/2010/main" val="87633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Prim’s algorithm</a:t>
            </a:r>
            <a:r>
              <a:rPr lang="en-US" baseline="0" dirty="0" smtClean="0"/>
              <a:t> that GPL uses starts by adding a vertex to a set U and then evaluated each edge and following the lowest cost edge in to a vertex in U-V. That vertex is then added to U and it’s lowest cost edge is followed. This continues until the set of vertices U equals V, so every vertex has been visited.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22</a:t>
            </a:fld>
            <a:endParaRPr lang="en-US"/>
          </a:p>
        </p:txBody>
      </p:sp>
    </p:spTree>
    <p:extLst>
      <p:ext uri="{BB962C8B-B14F-4D97-AF65-F5344CB8AC3E}">
        <p14:creationId xmlns="" xmlns:p14="http://schemas.microsoft.com/office/powerpoint/2010/main" val="386187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Kruskals</a:t>
            </a:r>
            <a:r>
              <a:rPr lang="en-US" baseline="0" dirty="0" smtClean="0"/>
              <a:t> algorithm spends time sorting the edges and then selects the cheapest edge such that each vertex at the end of the edge does not belong to the same connected component. This continues until all vertices belong to the same connected component. The ti</a:t>
            </a:r>
            <a:r>
              <a:rPr lang="en-US" dirty="0" smtClean="0"/>
              <a:t>me</a:t>
            </a:r>
            <a:r>
              <a:rPr lang="en-US" baseline="0" dirty="0" smtClean="0"/>
              <a:t> c</a:t>
            </a:r>
            <a:r>
              <a:rPr lang="en-US" dirty="0" smtClean="0"/>
              <a:t>omplexity comes from sorting</a:t>
            </a:r>
            <a:r>
              <a:rPr lang="en-US" baseline="0" dirty="0" smtClean="0"/>
              <a:t> the edges. This is more efficient than Prim as long as the number of edges is less than the number of vertices squared.</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23</a:t>
            </a:fld>
            <a:endParaRPr lang="en-US"/>
          </a:p>
        </p:txBody>
      </p:sp>
    </p:spTree>
    <p:extLst>
      <p:ext uri="{BB962C8B-B14F-4D97-AF65-F5344CB8AC3E}">
        <p14:creationId xmlns="" xmlns:p14="http://schemas.microsoft.com/office/powerpoint/2010/main" val="376543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talk briefly</a:t>
            </a:r>
            <a:r>
              <a:rPr lang="en-US" baseline="0" dirty="0" smtClean="0"/>
              <a:t> about some of the java graph algorithm packages we used to test against. We looked for popular packages that contained the same algorithms that GPL contains. We looked at four packages, </a:t>
            </a:r>
            <a:r>
              <a:rPr lang="en-US" baseline="0" dirty="0" err="1" smtClean="0"/>
              <a:t>jdsl</a:t>
            </a:r>
            <a:r>
              <a:rPr lang="en-US" baseline="0" dirty="0" smtClean="0"/>
              <a:t>, </a:t>
            </a:r>
            <a:r>
              <a:rPr lang="en-US" baseline="0" dirty="0" err="1" smtClean="0"/>
              <a:t>jgrapht</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As the slide shows </a:t>
            </a:r>
            <a:r>
              <a:rPr lang="en-US" baseline="0" dirty="0" err="1" smtClean="0"/>
              <a:t>jdsl</a:t>
            </a:r>
            <a:r>
              <a:rPr lang="en-US" baseline="0" dirty="0" smtClean="0"/>
              <a:t> had two of the algorithms we wanted to test and </a:t>
            </a:r>
            <a:r>
              <a:rPr lang="en-US" baseline="0" dirty="0" err="1" smtClean="0"/>
              <a:t>jgrapht</a:t>
            </a:r>
            <a:r>
              <a:rPr lang="en-US" baseline="0" dirty="0" smtClean="0"/>
              <a:t> had all of the algorithm aside from Prim’s. Both of these packages were open source.</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24</a:t>
            </a:fld>
            <a:endParaRPr lang="en-US"/>
          </a:p>
        </p:txBody>
      </p:sp>
    </p:spTree>
    <p:extLst>
      <p:ext uri="{BB962C8B-B14F-4D97-AF65-F5344CB8AC3E}">
        <p14:creationId xmlns="" xmlns:p14="http://schemas.microsoft.com/office/powerpoint/2010/main" val="155837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packages we used are</a:t>
            </a:r>
            <a:r>
              <a:rPr lang="en-US" baseline="0" dirty="0" smtClean="0"/>
              <a:t> </a:t>
            </a:r>
            <a:r>
              <a:rPr lang="en-US" baseline="0" dirty="0" err="1" smtClean="0"/>
              <a:t>yfiles</a:t>
            </a:r>
            <a:r>
              <a:rPr lang="en-US" baseline="0" dirty="0" smtClean="0"/>
              <a:t> and </a:t>
            </a:r>
            <a:r>
              <a:rPr lang="en-US" baseline="0" dirty="0" err="1" smtClean="0"/>
              <a:t>jung</a:t>
            </a:r>
            <a:r>
              <a:rPr lang="en-US" baseline="0" dirty="0" smtClean="0"/>
              <a:t>. </a:t>
            </a:r>
            <a:r>
              <a:rPr lang="en-US" baseline="0" dirty="0" err="1" smtClean="0"/>
              <a:t>yfiles</a:t>
            </a:r>
            <a:r>
              <a:rPr lang="en-US" baseline="0" dirty="0" smtClean="0"/>
              <a:t> is a closed source graph algorithm library that contained all of the algorithms we were looking to test GPL against. We also chose to use </a:t>
            </a:r>
            <a:r>
              <a:rPr lang="en-US" baseline="0" dirty="0" err="1" smtClean="0"/>
              <a:t>jung</a:t>
            </a:r>
            <a:r>
              <a:rPr lang="en-US" baseline="0" dirty="0" smtClean="0"/>
              <a:t> for one more test of Prim’s algorithm. </a:t>
            </a:r>
            <a:r>
              <a:rPr lang="en-US" baseline="0" dirty="0" err="1" smtClean="0"/>
              <a:t>jung</a:t>
            </a:r>
            <a:r>
              <a:rPr lang="en-US" baseline="0" dirty="0" smtClean="0"/>
              <a:t> is an open source library.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25</a:t>
            </a:fld>
            <a:endParaRPr lang="en-US"/>
          </a:p>
        </p:txBody>
      </p:sp>
    </p:spTree>
    <p:extLst>
      <p:ext uri="{BB962C8B-B14F-4D97-AF65-F5344CB8AC3E}">
        <p14:creationId xmlns="" xmlns:p14="http://schemas.microsoft.com/office/powerpoint/2010/main" val="3800855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the </a:t>
            </a:r>
            <a:r>
              <a:rPr lang="en-US" baseline="0" dirty="0" err="1" smtClean="0"/>
              <a:t>jgrapht</a:t>
            </a:r>
            <a:r>
              <a:rPr lang="en-US" baseline="0" dirty="0" smtClean="0"/>
              <a:t> package to generate different types of random graphs for test data. We generated the following graphs: a simple graph, which only allows one edge between any two vertices; a </a:t>
            </a:r>
            <a:r>
              <a:rPr lang="en-US" baseline="0" dirty="0" err="1" smtClean="0"/>
              <a:t>multigraph</a:t>
            </a:r>
            <a:r>
              <a:rPr lang="en-US" baseline="0" dirty="0" smtClean="0"/>
              <a:t>, which allows multiple edges between vertices but no loops (as specified by </a:t>
            </a:r>
            <a:r>
              <a:rPr lang="en-US" baseline="0" dirty="0" err="1" smtClean="0"/>
              <a:t>jgrapht</a:t>
            </a:r>
            <a:r>
              <a:rPr lang="en-US" baseline="0" dirty="0" smtClean="0"/>
              <a:t>); a </a:t>
            </a:r>
            <a:r>
              <a:rPr lang="en-US" baseline="0" dirty="0" err="1" smtClean="0"/>
              <a:t>pseudograph</a:t>
            </a:r>
            <a:r>
              <a:rPr lang="en-US" baseline="0" dirty="0" smtClean="0"/>
              <a:t>, which is </a:t>
            </a:r>
            <a:r>
              <a:rPr lang="en-US" baseline="0" dirty="0" err="1" smtClean="0"/>
              <a:t>multigraph</a:t>
            </a:r>
            <a:r>
              <a:rPr lang="en-US" baseline="0" dirty="0" smtClean="0"/>
              <a:t> that allows loops; and finally a linear graph to test our cycle checker. Based on our previous analysis w</a:t>
            </a:r>
            <a:r>
              <a:rPr lang="en-US" dirty="0" smtClean="0"/>
              <a:t>e would expect </a:t>
            </a:r>
            <a:r>
              <a:rPr lang="en-US" dirty="0" err="1" smtClean="0"/>
              <a:t>Kruskal</a:t>
            </a:r>
            <a:r>
              <a:rPr lang="en-US" dirty="0" smtClean="0"/>
              <a:t> to outperform</a:t>
            </a:r>
            <a:r>
              <a:rPr lang="en-US" baseline="0" dirty="0" smtClean="0"/>
              <a:t> Prim for all of these graphs because of the number of |V|^2 is 4,000,000.</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26</a:t>
            </a:fld>
            <a:endParaRPr lang="en-US"/>
          </a:p>
        </p:txBody>
      </p:sp>
    </p:spTree>
    <p:extLst>
      <p:ext uri="{BB962C8B-B14F-4D97-AF65-F5344CB8AC3E}">
        <p14:creationId xmlns="" xmlns:p14="http://schemas.microsoft.com/office/powerpoint/2010/main" val="1680600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benchmark</a:t>
            </a:r>
            <a:r>
              <a:rPr lang="en-US" baseline="0" dirty="0" smtClean="0"/>
              <a:t>ing</a:t>
            </a:r>
            <a:r>
              <a:rPr lang="en-US" dirty="0" smtClean="0"/>
              <a:t> was</a:t>
            </a:r>
            <a:r>
              <a:rPr lang="en-US" baseline="0" dirty="0" smtClean="0"/>
              <a:t> done on the same hardware a 2.2Ghz AMD Athlon.</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27</a:t>
            </a:fld>
            <a:endParaRPr lang="en-US"/>
          </a:p>
        </p:txBody>
      </p:sp>
    </p:spTree>
    <p:extLst>
      <p:ext uri="{BB962C8B-B14F-4D97-AF65-F5344CB8AC3E}">
        <p14:creationId xmlns="" xmlns:p14="http://schemas.microsoft.com/office/powerpoint/2010/main" val="3400215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run-times for the algorithms to determine if a cycle exists in the graph.</a:t>
            </a:r>
          </a:p>
          <a:p>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to calculate connected components in the graph.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place we saw GPL this semester was during out discussion</a:t>
            </a:r>
            <a:r>
              <a:rPr lang="en-US" baseline="0" dirty="0" smtClean="0"/>
              <a:t> of feature models. GPL is a feature model with a feature tree and cross </a:t>
            </a:r>
            <a:r>
              <a:rPr lang="en-US" baseline="0" smtClean="0"/>
              <a:t>tree constraints.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3</a:t>
            </a:fld>
            <a:endParaRPr lang="en-US"/>
          </a:p>
        </p:txBody>
      </p:sp>
    </p:spTree>
    <p:extLst>
      <p:ext uri="{BB962C8B-B14F-4D97-AF65-F5344CB8AC3E}">
        <p14:creationId xmlns="" xmlns:p14="http://schemas.microsoft.com/office/powerpoint/2010/main" val="1875160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Prim’s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a:t>
            </a:r>
            <a:r>
              <a:rPr lang="en-US" baseline="0" dirty="0" err="1" smtClean="0"/>
              <a:t>Kruskal’s</a:t>
            </a:r>
            <a:r>
              <a:rPr lang="en-US" baseline="0" dirty="0" smtClean="0"/>
              <a:t> minimum spanning tree algorithm.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are the run-times for the algorithms that determine if the graph is strongly connected.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 NL, and EL are different graph representations of GPL.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Linear Graph is absent because GPL’s algorithms continued to overflow the stack. Presumably, there is an infinite recursion error that manifests with that type of graph.</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solidFill>
                  <a:prstClr val="black"/>
                </a:solidFill>
              </a:rPr>
              <a:pPr/>
              <a:t>34</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selecting valid feature combinations the users builds</a:t>
            </a:r>
            <a:r>
              <a:rPr lang="en-US" baseline="0" dirty="0" smtClean="0"/>
              <a:t> a program that executes a customized graph algorithm. </a:t>
            </a:r>
            <a:r>
              <a:rPr lang="en-US" dirty="0" smtClean="0"/>
              <a:t>Feature tree</a:t>
            </a:r>
            <a:r>
              <a:rPr lang="en-US" baseline="0" dirty="0" smtClean="0"/>
              <a:t> and additional cross-tree constraints are propagated as features are selected. This prevents users from making mistakes and having to backtrack on their selections. GPL is a software product line, it is a family of related programs that are built by transformations or increments in functionality.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4</a:t>
            </a:fld>
            <a:endParaRPr lang="en-US"/>
          </a:p>
        </p:txBody>
      </p:sp>
    </p:spTree>
    <p:extLst>
      <p:ext uri="{BB962C8B-B14F-4D97-AF65-F5344CB8AC3E}">
        <p14:creationId xmlns="" xmlns:p14="http://schemas.microsoft.com/office/powerpoint/2010/main" val="17908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the following features</a:t>
            </a:r>
            <a:r>
              <a:rPr lang="en-US" baseline="0" dirty="0" smtClean="0"/>
              <a:t> make up the Graph Product line (graph type, graph weight, type of search, and graph algorithm) but GPL has one more feature set and that is the different way the Graph itself is implemented and how it stores data. The three ways are Adjacency Lists, Neighbor Lists, and Edge Lists.</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5</a:t>
            </a:fld>
            <a:endParaRPr lang="en-US"/>
          </a:p>
        </p:txBody>
      </p:sp>
    </p:spTree>
    <p:extLst>
      <p:ext uri="{BB962C8B-B14F-4D97-AF65-F5344CB8AC3E}">
        <p14:creationId xmlns="" xmlns:p14="http://schemas.microsoft.com/office/powerpoint/2010/main" val="417690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latin typeface="Arial" charset="0"/>
              </a:rPr>
              <a:t>An</a:t>
            </a:r>
            <a:r>
              <a:rPr lang="en-US" baseline="0" dirty="0" smtClean="0">
                <a:latin typeface="Arial" charset="0"/>
              </a:rPr>
              <a:t> adjacency list represents a graph in the following way that this animation attempts to explain clearly. There is a graph object that holds a list of vertices. There is a vertex object, for each vertex in the graph it holds a list of the vertices adjacent to that vertex. For a graph with weighted edges another “parallel” list is required to hold the weights. So there are two classes, graph and vertex. This is a  simple design but it is limited because some graph algorithms require explicit edge manipulation which cannot be done with an adjacency list because there are no explicit edges. The next implementation takes care of the parallel list problem.  </a:t>
            </a:r>
            <a:endParaRPr lang="en-US" dirty="0" smtClean="0">
              <a:latin typeface="Arial" charset="0"/>
            </a:endParaRPr>
          </a:p>
        </p:txBody>
      </p:sp>
      <p:sp>
        <p:nvSpPr>
          <p:cNvPr id="73732" name="Slide Number Placeholder 3"/>
          <p:cNvSpPr>
            <a:spLocks noGrp="1"/>
          </p:cNvSpPr>
          <p:nvPr>
            <p:ph type="sldNum" sz="quarter" idx="5"/>
          </p:nvPr>
        </p:nvSpPr>
        <p:spPr>
          <a:noFill/>
        </p:spPr>
        <p:txBody>
          <a:bodyPr/>
          <a:lstStyle/>
          <a:p>
            <a:fld id="{2297130C-3F32-41A6-9EED-9050319EEFC1}"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neighbor list for the most part is the same as</a:t>
            </a:r>
            <a:r>
              <a:rPr lang="en-US" baseline="0" dirty="0" smtClean="0"/>
              <a:t> the adjacency list. The graph object still holds a list of vertices. The vertex object still exists but instead of a list of adjacent vertices it holds Neighbor objects. A new neighbor class holds both a vertex and an integer weight value. For each vertex a neighbor object is created for the vertices adjacent to it and these neighbor objects are then stored in a list. So now an algorithm only has to access one list to get the neighbor and respective edge weight, but it doesn’t solve the problem of handling edges explicitly. There is redundancy and there is no way to sort by edge weight.</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7</a:t>
            </a:fld>
            <a:endParaRPr lang="en-US"/>
          </a:p>
        </p:txBody>
      </p:sp>
    </p:spTree>
    <p:extLst>
      <p:ext uri="{BB962C8B-B14F-4D97-AF65-F5344CB8AC3E}">
        <p14:creationId xmlns="" xmlns:p14="http://schemas.microsoft.com/office/powerpoint/2010/main" val="185850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a:t>
            </a:r>
            <a:r>
              <a:rPr lang="en-US" baseline="0" dirty="0" smtClean="0"/>
              <a:t> is the most common for graphs and how almost all graph algorithms expect the data to be stored. The Graph object still contains a vertex list and the vertex object still exists, but now there is a new edge class. We build explicit edge objects. We still have neighbor objects and they are contained within a list in each vertex object. But now instead of an integer weight the neighbor object contains an edge object. We also add an edge list to the graph object.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8</a:t>
            </a:fld>
            <a:endParaRPr lang="en-US"/>
          </a:p>
        </p:txBody>
      </p:sp>
    </p:spTree>
    <p:extLst>
      <p:ext uri="{BB962C8B-B14F-4D97-AF65-F5344CB8AC3E}">
        <p14:creationId xmlns="" xmlns:p14="http://schemas.microsoft.com/office/powerpoint/2010/main" val="96735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a:t>
            </a:r>
            <a:r>
              <a:rPr lang="en-US" dirty="0" smtClean="0"/>
              <a:t>dding</a:t>
            </a:r>
            <a:r>
              <a:rPr lang="en-US" baseline="0" dirty="0" smtClean="0"/>
              <a:t> different </a:t>
            </a:r>
            <a:r>
              <a:rPr lang="en-US" dirty="0" smtClean="0"/>
              <a:t>encodings of graphs produces a </a:t>
            </a:r>
            <a:r>
              <a:rPr lang="en-US" baseline="0" dirty="0" smtClean="0"/>
              <a:t>product line of product lines or a 2D </a:t>
            </a:r>
            <a:r>
              <a:rPr lang="en-US" baseline="0" dirty="0" err="1" smtClean="0"/>
              <a:t>Kube</a:t>
            </a:r>
            <a:r>
              <a:rPr lang="en-US" baseline="0" dirty="0" smtClean="0"/>
              <a:t>. </a:t>
            </a:r>
            <a:r>
              <a:rPr lang="en-US" dirty="0" smtClean="0"/>
              <a:t>We saw GPL used as an example</a:t>
            </a:r>
            <a:r>
              <a:rPr lang="en-US" baseline="0" dirty="0" smtClean="0"/>
              <a:t> of </a:t>
            </a:r>
            <a:r>
              <a:rPr lang="en-US" baseline="0" dirty="0" err="1" smtClean="0"/>
              <a:t>Kubes</a:t>
            </a:r>
            <a:r>
              <a:rPr lang="en-US" baseline="0" dirty="0" smtClean="0"/>
              <a:t> during the semester. A program could be constructed by valid composition of features from any one of the three rows. As an example this slide shows two possible programs one using the neighbor list implementation and the other using the adjacency list. </a:t>
            </a:r>
            <a:endParaRPr lang="en-US" dirty="0"/>
          </a:p>
        </p:txBody>
      </p:sp>
      <p:sp>
        <p:nvSpPr>
          <p:cNvPr id="4" name="Slide Number Placeholder 3"/>
          <p:cNvSpPr>
            <a:spLocks noGrp="1"/>
          </p:cNvSpPr>
          <p:nvPr>
            <p:ph type="sldNum" sz="quarter" idx="10"/>
          </p:nvPr>
        </p:nvSpPr>
        <p:spPr/>
        <p:txBody>
          <a:bodyPr/>
          <a:lstStyle/>
          <a:p>
            <a:fld id="{87E4A8D1-5708-419F-B195-B1FD04F4CBA1}" type="slidenum">
              <a:rPr lang="en-US" smtClean="0"/>
              <a:pPr/>
              <a:t>9</a:t>
            </a:fld>
            <a:endParaRPr lang="en-US"/>
          </a:p>
        </p:txBody>
      </p:sp>
    </p:spTree>
    <p:extLst>
      <p:ext uri="{BB962C8B-B14F-4D97-AF65-F5344CB8AC3E}">
        <p14:creationId xmlns="" xmlns:p14="http://schemas.microsoft.com/office/powerpoint/2010/main" val="114010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329EB-2AAB-41F4-9954-0F400B0EBD07}" type="datetime1">
              <a:rPr lang="en-US" smtClean="0"/>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231090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8303F-8CBC-4F7A-AC41-ABE98ABD730E}" type="datetime1">
              <a:rPr lang="en-US" smtClean="0"/>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31325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B979A-2BC2-4B8C-9BC3-CF1654907803}" type="datetime1">
              <a:rPr lang="en-US" smtClean="0"/>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367646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07B0B64C-9C68-4918-A340-CD06391E9DA2}" type="datetime1">
              <a:rPr lang="en-US" smtClean="0">
                <a:solidFill>
                  <a:srgbClr val="000000"/>
                </a:solidFill>
              </a:rPr>
              <a:t>5/4/2011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16238091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71792C15-64B1-4108-8006-4908A00C4E3C}" type="datetime1">
              <a:rPr lang="en-US" smtClean="0">
                <a:solidFill>
                  <a:srgbClr val="000000"/>
                </a:solidFill>
              </a:rPr>
              <a:t>5/4/2011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1131887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1F1E290-0338-4A40-BE88-BFED7129AF28}" type="datetime1">
              <a:rPr lang="en-US" smtClean="0">
                <a:solidFill>
                  <a:srgbClr val="000000"/>
                </a:solidFill>
              </a:rPr>
              <a:t>5/4/2011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1998044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4CDE1D7B-E155-4D99-A790-52B020EE48DD}" type="datetime1">
              <a:rPr lang="en-US" smtClean="0">
                <a:solidFill>
                  <a:srgbClr val="000000"/>
                </a:solidFill>
              </a:rPr>
              <a:t>5/4/2011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7548627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ECE2FCAC-B052-415C-BC03-27EA38BF1838}" type="datetime1">
              <a:rPr lang="en-US" smtClean="0">
                <a:solidFill>
                  <a:srgbClr val="000000"/>
                </a:solidFill>
              </a:rPr>
              <a:t>5/4/2011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2735755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452C2A8-689A-4AD9-B226-E0C52CB452AD}" type="datetime1">
              <a:rPr lang="en-US" smtClean="0">
                <a:solidFill>
                  <a:srgbClr val="000000"/>
                </a:solidFill>
              </a:rPr>
              <a:t>5/4/2011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13230463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2EA0378F-7453-4FEB-9527-CB9A888CDE18}" type="datetime1">
              <a:rPr lang="en-US" altLang="en-US" smtClean="0">
                <a:solidFill>
                  <a:srgbClr val="000000"/>
                </a:solidFill>
              </a:rPr>
              <a:t>5/4/2011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33313618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7D13C06B-5BC8-4B22-85E1-9AAEBFD1AB14}" type="datetime1">
              <a:rPr lang="en-US" altLang="en-US" smtClean="0">
                <a:solidFill>
                  <a:srgbClr val="000000"/>
                </a:solidFill>
              </a:rPr>
              <a:t>5/4/2011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17698589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A6332-3C20-4DEB-A605-0833B6B4FCFB}" type="datetime1">
              <a:rPr lang="en-US" smtClean="0"/>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3165380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95447130-8FFD-4D78-882D-ECC4CB851EE7}" type="datetime1">
              <a:rPr lang="en-US" altLang="en-US" smtClean="0">
                <a:solidFill>
                  <a:srgbClr val="000000"/>
                </a:solidFill>
              </a:rPr>
              <a:t>5/4/2011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2277627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1941F86-57E2-4D23-AC80-999A596B40D9}" type="datetime1">
              <a:rPr lang="en-US" altLang="en-US" smtClean="0">
                <a:solidFill>
                  <a:srgbClr val="000000"/>
                </a:solidFill>
              </a:rPr>
              <a:t>5/4/2011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22507382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CA4D0DEC-04E9-4DC1-A201-5C82BEB09E7C}" type="datetime1">
              <a:rPr lang="en-US" altLang="en-US" smtClean="0">
                <a:solidFill>
                  <a:srgbClr val="000000"/>
                </a:solidFill>
              </a:rPr>
              <a:t>5/4/2011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27662356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C8FDCAFE-BF10-4924-BB41-747BD4726B62}" type="datetime1">
              <a:rPr lang="en-US" altLang="en-US" smtClean="0">
                <a:solidFill>
                  <a:srgbClr val="000000"/>
                </a:solidFill>
              </a:rPr>
              <a:t>5/4/2011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3068034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12CEB9D-3EF7-40FF-A96A-C42DA4AD6FE8}" type="datetime1">
              <a:rPr lang="en-US" altLang="en-US" smtClean="0">
                <a:solidFill>
                  <a:srgbClr val="000000"/>
                </a:solidFill>
              </a:rPr>
              <a:t>5/4/2011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32589277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D0849E04-93A2-4784-A6AD-81383933CFB8}" type="datetime1">
              <a:rPr lang="en-US" altLang="en-US" smtClean="0">
                <a:solidFill>
                  <a:srgbClr val="000000"/>
                </a:solidFill>
              </a:rPr>
              <a:t>5/4/2011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31784311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040D8DF2-AD86-4E11-B075-22704C516D3C}" type="datetime1">
              <a:rPr lang="en-US" altLang="en-US" smtClean="0">
                <a:solidFill>
                  <a:srgbClr val="000000"/>
                </a:solidFill>
              </a:rPr>
              <a:t>5/4/2011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39B9C9FF-2AFA-4F4B-9BDD-CB2F0E17118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2590443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5BEC4458-B9C2-42B0-9BE1-262244016D5C}" type="datetime1">
              <a:rPr lang="en-US" altLang="en-US" smtClean="0">
                <a:solidFill>
                  <a:srgbClr val="000000"/>
                </a:solidFill>
              </a:rPr>
              <a:t>5/4/2011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90D445F5-D018-4C12-BE9A-7A5A97B7893B}"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617108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401BE83-546B-4A3D-88D2-2AF77CDCCC1B}" type="datetime1">
              <a:rPr lang="en-US" altLang="en-US" smtClean="0">
                <a:solidFill>
                  <a:srgbClr val="000000"/>
                </a:solidFill>
              </a:rPr>
              <a:t>5/4/2011</a:t>
            </a:fld>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75EBB0EB-8458-4D43-9011-31E2E6DD09A4}"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13982751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2354FFCD-0AF2-406B-99F7-2F358AD93D59}" type="datetime1">
              <a:rPr lang="en-US" altLang="en-US" smtClean="0">
                <a:solidFill>
                  <a:srgbClr val="000000"/>
                </a:solidFill>
              </a:rPr>
              <a:t>5/4/2011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2CFFDFEF-3909-4C42-AA7B-4AEAE27233B6}"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22042080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31DAD-172B-4E69-8D23-B7D7A2F50567}" type="datetime1">
              <a:rPr lang="en-US" smtClean="0"/>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3769835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36853EA2-10C8-494C-A24D-5542E4AD88D2}" type="datetime1">
              <a:rPr lang="en-US" altLang="en-US" smtClean="0">
                <a:solidFill>
                  <a:srgbClr val="000000"/>
                </a:solidFill>
              </a:rPr>
              <a:t>5/4/2011</a:t>
            </a:fld>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41606416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BA6B87F-3BCE-4E26-AFFA-0C402C8869EB}" type="datetime1">
              <a:rPr lang="en-US" altLang="en-US" smtClean="0">
                <a:solidFill>
                  <a:srgbClr val="000000"/>
                </a:solidFill>
              </a:rPr>
              <a:t>5/4/2011</a:t>
            </a:fld>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4831FA5B-911D-47B1-9530-D5FAE3055C81}"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9127721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pPr>
              <a:defRPr/>
            </a:pPr>
            <a:fld id="{239EAD38-7EB2-4C8C-8C4A-57215085AD35}" type="datetime1">
              <a:rPr lang="en-US" altLang="en-US" smtClean="0">
                <a:solidFill>
                  <a:srgbClr val="000000"/>
                </a:solidFill>
              </a:rPr>
              <a:t>5/4/2011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pPr>
              <a:defRPr/>
            </a:pPr>
            <a:r>
              <a:rPr lang="en-US" altLang="en-US" dirty="0" smtClean="0">
                <a:solidFill>
                  <a:srgbClr val="000000"/>
                </a:solidFill>
              </a:rPr>
              <a:t>tools-</a:t>
            </a:r>
            <a:fld id="{04D01C18-04D3-464D-930E-2EC5A5914505}"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 xmlns:p14="http://schemas.microsoft.com/office/powerpoint/2010/main" val="9203111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4A3E7C34-C489-49CE-91B6-618D708E89EB}" type="datetime1">
              <a:rPr lang="en-US" smtClean="0">
                <a:solidFill>
                  <a:srgbClr val="000000"/>
                </a:solidFill>
              </a:rPr>
              <a:t>5/4/2011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EDC8F5C9-FF39-4D82-A1EC-208FAA8C9BE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16321982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B223D2C4-75B6-49A7-9482-CEB67276B58B}" type="datetime1">
              <a:rPr lang="en-US" smtClean="0">
                <a:solidFill>
                  <a:srgbClr val="000000"/>
                </a:solidFill>
              </a:rPr>
              <a:t>5/4/2011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8BE4A913-BBC0-4A69-8804-609EBF529BE9}"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38275278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0"/>
            <a:ext cx="7772400" cy="1500187"/>
          </a:xfrm>
        </p:spPr>
        <p:txBody>
          <a:bodyPr anchor="b"/>
          <a:lstStyle>
            <a:lvl1pPr marL="0" indent="0">
              <a:buNone/>
              <a:defRPr sz="2000">
                <a:solidFill>
                  <a:schemeClr val="tx1">
                    <a:lumMod val="50000"/>
                    <a:lumOff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7D7CFE72-D278-49D8-90DF-B853070D64DC}" type="datetime1">
              <a:rPr lang="en-US" smtClean="0">
                <a:solidFill>
                  <a:srgbClr val="000000"/>
                </a:solidFill>
              </a:rPr>
              <a:t>5/4/2011</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4106982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fld id="{58178C62-5ABD-4BF4-A743-13CAF4874C9A}" type="datetime1">
              <a:rPr lang="en-US" smtClean="0">
                <a:solidFill>
                  <a:srgbClr val="000000"/>
                </a:solidFill>
              </a:rPr>
              <a:t>5/4/2011</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BDB897E4-419B-4E34-B9AC-7B96F7E03B6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3568330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fld id="{AE3B65A7-C416-413F-B805-7650CC3D3760}" type="datetime1">
              <a:rPr lang="en-US" smtClean="0">
                <a:solidFill>
                  <a:srgbClr val="000000"/>
                </a:solidFill>
              </a:rPr>
              <a:t>5/4/2011</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baseline="0">
                <a:latin typeface="Arial Narrow" pitchFamily="34" charset="0"/>
              </a:defRPr>
            </a:lvl1pPr>
          </a:lstStyle>
          <a:p>
            <a:r>
              <a:rPr lang="en-US" altLang="en-US" dirty="0" smtClean="0">
                <a:solidFill>
                  <a:srgbClr val="000000"/>
                </a:solidFill>
              </a:rPr>
              <a:t>Kubes1-</a:t>
            </a:r>
            <a:fld id="{A68BAC16-2488-4EFB-A88C-CF6DCFD4702D}"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693395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947B220-25FB-4A0A-95AB-D2D82E0D200A}" type="datetime1">
              <a:rPr lang="en-US" smtClean="0">
                <a:solidFill>
                  <a:srgbClr val="000000"/>
                </a:solidFill>
              </a:rPr>
              <a:t>5/4/2011</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0D2284CE-9076-4277-AD24-2DD088857DA0}"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3790959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baseline="0">
                <a:latin typeface="Arial Narrow" pitchFamily="34" charset="0"/>
              </a:defRPr>
            </a:lvl1pPr>
          </a:lstStyle>
          <a:p>
            <a:fld id="{8BE76B2A-7EEE-4AFB-B340-545F64F51589}" type="datetime1">
              <a:rPr lang="en-US" altLang="en-US" smtClean="0">
                <a:solidFill>
                  <a:srgbClr val="000000"/>
                </a:solidFill>
              </a:rPr>
              <a:t>5/4/2011</a:t>
            </a:fld>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baseline="0">
                <a:latin typeface="Arial Narrow" pitchFamily="34" charset="0"/>
              </a:defRPr>
            </a:lvl1pPr>
          </a:lstStyle>
          <a:p>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atin typeface="Arial Narrow" pitchFamily="34" charset="0"/>
              </a:defRPr>
            </a:lvl1pPr>
          </a:lstStyle>
          <a:p>
            <a:r>
              <a:rPr lang="en-US" altLang="en-US" dirty="0" smtClean="0">
                <a:solidFill>
                  <a:srgbClr val="000000"/>
                </a:solidFill>
              </a:rPr>
              <a:t>Kubes1-</a:t>
            </a:r>
            <a:fld id="{CF9BAA37-8F43-48A7-98D2-F952509E2B2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 xmlns:p14="http://schemas.microsoft.com/office/powerpoint/2010/main" val="3043580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25A356-2F63-4105-8714-AC4A9EEFE212}" type="datetime1">
              <a:rPr lang="en-US" smtClean="0"/>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29465089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2DB875-2831-459E-B2BF-B54CBC43BCEB}"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A8BDF-BDD6-40E2-8658-6AD50810EF1C}"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357E5-00A1-4128-8C78-3C7FF257DCF5}"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CB77D-D7B7-4D9D-8E57-B9F32EDEBC43}" type="datetime1">
              <a:rPr lang="en-US" smtClean="0">
                <a:solidFill>
                  <a:prstClr val="black">
                    <a:tint val="75000"/>
                  </a:prstClr>
                </a:solidFill>
              </a:r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6706D-0693-4F05-BE09-D684A23D02CD}" type="datetime1">
              <a:rPr lang="en-US" smtClean="0">
                <a:solidFill>
                  <a:prstClr val="black">
                    <a:tint val="75000"/>
                  </a:prstClr>
                </a:solidFill>
              </a:rPr>
              <a:t>5/4/2011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D62CAA-A5EB-49C1-A5AF-B0F86E630565}" type="datetime1">
              <a:rPr lang="en-US" smtClean="0">
                <a:solidFill>
                  <a:prstClr val="black">
                    <a:tint val="75000"/>
                  </a:prstClr>
                </a:solidFill>
              </a:rPr>
              <a:t>5/4/2011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D02EC-E074-4F41-A134-095197975EA0}" type="datetime1">
              <a:rPr lang="en-US" smtClean="0">
                <a:solidFill>
                  <a:prstClr val="black">
                    <a:tint val="75000"/>
                  </a:prstClr>
                </a:solidFill>
              </a:rPr>
              <a:t>5/4/2011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93D93-8C53-4DCF-81CB-D5093727D378}" type="datetime1">
              <a:rPr lang="en-US" smtClean="0">
                <a:solidFill>
                  <a:prstClr val="black">
                    <a:tint val="75000"/>
                  </a:prstClr>
                </a:solidFill>
              </a:r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59B5D-8677-4FD7-A87F-2E98F0ACE563}" type="datetime1">
              <a:rPr lang="en-US" smtClean="0">
                <a:solidFill>
                  <a:prstClr val="black">
                    <a:tint val="75000"/>
                  </a:prstClr>
                </a:solidFill>
              </a:r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86235-4D5C-4B7E-8EF6-3850D50BE1C3}"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E14585-9316-4806-A96B-EBEEAE7ABEC0}" type="datetime1">
              <a:rPr lang="en-US" smtClean="0"/>
              <a:t>5/4/2011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49327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3FE80-5F74-477C-A32F-A54C7E33B486}"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EE1F24-4FF1-45C0-8D7F-80E17B06BA57}"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91C4E-FAEC-4376-B703-CBA54A301247}"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41732-391C-49EA-A0EE-968A3893F9EA}"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D9E994-CB5B-49F7-B2C2-42928ED83AB7}" type="datetime1">
              <a:rPr lang="en-US" smtClean="0">
                <a:solidFill>
                  <a:prstClr val="black">
                    <a:tint val="75000"/>
                  </a:prstClr>
                </a:solidFill>
              </a:r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2CEEA-F1E7-41DA-9653-6D1A7CFE5EA3}" type="datetime1">
              <a:rPr lang="en-US" smtClean="0">
                <a:solidFill>
                  <a:prstClr val="black">
                    <a:tint val="75000"/>
                  </a:prstClr>
                </a:solidFill>
              </a:rPr>
              <a:t>5/4/2011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93A27-B44C-4D1C-975F-B90A3EDECE98}" type="datetime1">
              <a:rPr lang="en-US" smtClean="0">
                <a:solidFill>
                  <a:prstClr val="black">
                    <a:tint val="75000"/>
                  </a:prstClr>
                </a:solidFill>
              </a:rPr>
              <a:t>5/4/2011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5AC3-C2E2-44B8-AED7-7BFA8609CB6B}" type="datetime1">
              <a:rPr lang="en-US" smtClean="0">
                <a:solidFill>
                  <a:prstClr val="black">
                    <a:tint val="75000"/>
                  </a:prstClr>
                </a:solidFill>
              </a:rPr>
              <a:t>5/4/2011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02D0F-0E62-4F88-8547-0895E1E5F6A1}" type="datetime1">
              <a:rPr lang="en-US" smtClean="0">
                <a:solidFill>
                  <a:prstClr val="black">
                    <a:tint val="75000"/>
                  </a:prstClr>
                </a:solidFill>
              </a:r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1889A-6E99-4A5B-995C-02A90B40DE59}" type="datetime1">
              <a:rPr lang="en-US" smtClean="0">
                <a:solidFill>
                  <a:prstClr val="black">
                    <a:tint val="75000"/>
                  </a:prstClr>
                </a:solidFill>
              </a:rPr>
              <a:t>5/4/2011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515D3-B5C2-484C-84B5-45BA85895FE9}" type="datetime1">
              <a:rPr lang="en-US" smtClean="0"/>
              <a:t>5/4/2011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21096438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93950-E630-4C2D-A1A2-9879C4FD86CB}"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235A1-520F-4EB1-A56E-36CE8950A7BF}"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69837-D5D2-4D78-8887-B17CA5689823}" type="datetime1">
              <a:rPr lang="en-US" smtClean="0"/>
              <a:t>5/4/2011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202101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013CF-7283-4690-8D3A-CA168197D2FE}" type="datetime1">
              <a:rPr lang="en-US" smtClean="0"/>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41744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92E6D-A2A8-4441-917A-55612E14A47C}" type="datetime1">
              <a:rPr lang="en-US" smtClean="0"/>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1848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171F8-0C7E-4DC0-90E2-3A92C74B60F0}" type="datetime1">
              <a:rPr lang="en-US" smtClean="0"/>
              <a:t>5/4/2011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CC2A-15E8-4BDA-92CE-5B6338BCF854}" type="slidenum">
              <a:rPr lang="en-US" smtClean="0"/>
              <a:pPr/>
              <a:t>‹#›</a:t>
            </a:fld>
            <a:endParaRPr lang="en-US"/>
          </a:p>
        </p:txBody>
      </p:sp>
    </p:spTree>
    <p:extLst>
      <p:ext uri="{BB962C8B-B14F-4D97-AF65-F5344CB8AC3E}">
        <p14:creationId xmlns="" xmlns:p14="http://schemas.microsoft.com/office/powerpoint/2010/main" val="177910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0C37B6A9-8555-4494-B4F8-D50BFDD2657E}" type="datetime1">
              <a:rPr lang="en-US" smtClean="0">
                <a:solidFill>
                  <a:srgbClr val="000000"/>
                </a:solidFill>
              </a:rPr>
              <a:t>5/4/2011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 xmlns:p14="http://schemas.microsoft.com/office/powerpoint/2010/main" val="58523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6C1AFD33-C578-412A-A1DD-8F825DC4A981}" type="datetime1">
              <a:rPr lang="en-US" altLang="en-US" smtClean="0">
                <a:solidFill>
                  <a:srgbClr val="000000"/>
                </a:solidFill>
              </a:rPr>
              <a:t>5/4/2011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 xmlns:p14="http://schemas.microsoft.com/office/powerpoint/2010/main" val="127524768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defRPr/>
            </a:pPr>
            <a:fld id="{1E5C55E9-3288-4ADC-97E0-70C5D3CACD63}" type="datetime1">
              <a:rPr lang="en-US" altLang="en-US" smtClean="0">
                <a:solidFill>
                  <a:srgbClr val="000000"/>
                </a:solidFill>
              </a:rPr>
              <a:t>5/4/2011</a:t>
            </a:fld>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defRPr/>
            </a:pPr>
            <a:r>
              <a:rPr lang="en-US" altLang="en-US" dirty="0" smtClean="0">
                <a:solidFill>
                  <a:srgbClr val="000000"/>
                </a:solidFill>
              </a:rPr>
              <a:t>tools-</a:t>
            </a:r>
            <a:fld id="{75EBB0EB-8458-4D43-9011-31E2E6DD09A4}" type="slidenum">
              <a:rPr lang="en-US" altLang="en-US" smtClean="0">
                <a:solidFill>
                  <a:srgbClr val="000000"/>
                </a:solidFill>
              </a:rPr>
              <a:pPr fontAlgn="base">
                <a:spcBef>
                  <a:spcPct val="0"/>
                </a:spcBef>
                <a:spcAft>
                  <a:spcPct val="0"/>
                </a:spcAft>
                <a:defRPr/>
              </a:pPr>
              <a:t>‹#›</a:t>
            </a:fld>
            <a:endParaRPr lang="en-US" altLang="en-US" dirty="0">
              <a:solidFill>
                <a:srgbClr val="000000"/>
              </a:solidFill>
            </a:endParaRPr>
          </a:p>
        </p:txBody>
      </p:sp>
    </p:spTree>
    <p:extLst>
      <p:ext uri="{BB962C8B-B14F-4D97-AF65-F5344CB8AC3E}">
        <p14:creationId xmlns="" xmlns:p14="http://schemas.microsoft.com/office/powerpoint/2010/main" val="27923491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fontAlgn="base">
              <a:spcBef>
                <a:spcPct val="0"/>
              </a:spcBef>
              <a:spcAft>
                <a:spcPct val="0"/>
              </a:spcAft>
            </a:pPr>
            <a:fld id="{1CFF79EE-C5A4-42DB-984A-BF5BCD07145F}" type="datetime1">
              <a:rPr lang="en-US" smtClean="0">
                <a:solidFill>
                  <a:srgbClr val="000000"/>
                </a:solidFill>
              </a:rPr>
              <a:t>5/4/2011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fontAlgn="base">
              <a:spcBef>
                <a:spcPct val="0"/>
              </a:spcBef>
              <a:spcAft>
                <a:spcPct val="0"/>
              </a:spcAft>
            </a:pPr>
            <a:endParaRPr lang="en-US"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fontAlgn="base">
              <a:spcBef>
                <a:spcPct val="0"/>
              </a:spcBef>
              <a:spcAft>
                <a:spcPct val="0"/>
              </a:spcAft>
            </a:pPr>
            <a:r>
              <a:rPr lang="en-US" altLang="en-US" dirty="0" smtClean="0">
                <a:solidFill>
                  <a:srgbClr val="000000"/>
                </a:solidFill>
              </a:rPr>
              <a:t>Kubes1-</a:t>
            </a:r>
            <a:fld id="{CF9BAA37-8F43-48A7-98D2-F952509E2B25}" type="slidenum">
              <a:rPr lang="en-US" altLang="en-US" smtClean="0">
                <a:solidFill>
                  <a:srgbClr val="000000"/>
                </a:solidFill>
              </a:rPr>
              <a:pPr fontAlgn="base">
                <a:spcBef>
                  <a:spcPct val="0"/>
                </a:spcBef>
                <a:spcAft>
                  <a:spcPct val="0"/>
                </a:spcAft>
              </a:pPr>
              <a:t>‹#›</a:t>
            </a:fld>
            <a:endParaRPr lang="en-US" altLang="en-US" dirty="0">
              <a:solidFill>
                <a:srgbClr val="000000"/>
              </a:solidFill>
            </a:endParaRPr>
          </a:p>
        </p:txBody>
      </p:sp>
    </p:spTree>
    <p:extLst>
      <p:ext uri="{BB962C8B-B14F-4D97-AF65-F5344CB8AC3E}">
        <p14:creationId xmlns="" xmlns:p14="http://schemas.microsoft.com/office/powerpoint/2010/main" val="8502878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p:fade/>
  </p:transition>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pitchFamily="34" charset="0"/>
        </a:defRPr>
      </a:lvl2pPr>
      <a:lvl3pPr algn="ctr" rtl="0" eaLnBrk="1" fontAlgn="base" hangingPunct="1">
        <a:spcBef>
          <a:spcPct val="0"/>
        </a:spcBef>
        <a:spcAft>
          <a:spcPct val="0"/>
        </a:spcAft>
        <a:defRPr sz="3600">
          <a:solidFill>
            <a:schemeClr val="tx2"/>
          </a:solidFill>
          <a:latin typeface="Arial" pitchFamily="34" charset="0"/>
        </a:defRPr>
      </a:lvl3pPr>
      <a:lvl4pPr algn="ctr" rtl="0" eaLnBrk="1" fontAlgn="base" hangingPunct="1">
        <a:spcBef>
          <a:spcPct val="0"/>
        </a:spcBef>
        <a:spcAft>
          <a:spcPct val="0"/>
        </a:spcAft>
        <a:defRPr sz="3600">
          <a:solidFill>
            <a:schemeClr val="tx2"/>
          </a:solidFill>
          <a:latin typeface="Arial" pitchFamily="34" charset="0"/>
        </a:defRPr>
      </a:lvl4pPr>
      <a:lvl5pPr algn="ctr" rtl="0" eaLnBrk="1" fontAlgn="base" hangingPunct="1">
        <a:spcBef>
          <a:spcPct val="0"/>
        </a:spcBef>
        <a:spcAft>
          <a:spcPct val="0"/>
        </a:spcAft>
        <a:defRPr sz="36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7D35C-6BB6-4103-B2E6-F94E99831E7D}"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D94CB-2529-482C-8CDD-5CCBFB374915}" type="datetime1">
              <a:rPr lang="en-US" smtClean="0">
                <a:solidFill>
                  <a:prstClr val="black">
                    <a:tint val="75000"/>
                  </a:prstClr>
                </a:solidFill>
              </a:rPr>
              <a:t>5/4/2011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GuiDsl</a:t>
            </a:r>
            <a:r>
              <a:rPr lang="en-US" dirty="0" smtClean="0"/>
              <a:t> </a:t>
            </a:r>
            <a:r>
              <a:rPr lang="en-US" dirty="0" smtClean="0"/>
              <a:t>for GPL</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rot="19218543">
            <a:off x="2072156" y="2180237"/>
            <a:ext cx="1833316" cy="707886"/>
          </a:xfrm>
          <a:prstGeom prst="rect">
            <a:avLst/>
          </a:prstGeom>
          <a:noFill/>
        </p:spPr>
        <p:txBody>
          <a:bodyPr wrap="square" rtlCol="0">
            <a:spAutoFit/>
          </a:bodyPr>
          <a:lstStyle/>
          <a:p>
            <a:r>
              <a:rPr lang="en-US" sz="4000" b="1" dirty="0" smtClean="0">
                <a:ln w="18000">
                  <a:solidFill>
                    <a:schemeClr val="accent2">
                      <a:satMod val="140000"/>
                    </a:schemeClr>
                  </a:solidFill>
                  <a:prstDash val="solid"/>
                  <a:miter lim="800000"/>
                </a:ln>
                <a:noFill/>
                <a:effectLst>
                  <a:glow rad="228600">
                    <a:schemeClr val="accent2">
                      <a:satMod val="175000"/>
                      <a:alpha val="40000"/>
                    </a:schemeClr>
                  </a:glow>
                  <a:outerShdw blurRad="25500" dist="23000" dir="7020000" algn="tl">
                    <a:srgbClr val="000000">
                      <a:alpha val="50000"/>
                    </a:srgbClr>
                  </a:outerShdw>
                </a:effectLst>
              </a:rPr>
              <a:t>Web</a:t>
            </a:r>
            <a:endParaRPr lang="en-US" sz="4000" dirty="0">
              <a:effectLst>
                <a:glow rad="228600">
                  <a:schemeClr val="accent2">
                    <a:satMod val="175000"/>
                    <a:alpha val="40000"/>
                  </a:schemeClr>
                </a:glow>
                <a:outerShdw blurRad="25500" dist="23000" dir="7020000" algn="tl">
                  <a:srgbClr val="000000">
                    <a:alpha val="50000"/>
                  </a:srgbClr>
                </a:outerShdw>
              </a:effectLst>
            </a:endParaRPr>
          </a:p>
        </p:txBody>
      </p:sp>
      <p:sp>
        <p:nvSpPr>
          <p:cNvPr id="5" name="Slide Number Placeholder 4"/>
          <p:cNvSpPr>
            <a:spLocks noGrp="1"/>
          </p:cNvSpPr>
          <p:nvPr>
            <p:ph type="sldNum" sz="quarter" idx="12"/>
          </p:nvPr>
        </p:nvSpPr>
        <p:spPr/>
        <p:txBody>
          <a:bodyPr/>
          <a:lstStyle/>
          <a:p>
            <a:fld id="{DC08CC2A-15E8-4BDA-92CE-5B6338BCF854}" type="slidenum">
              <a:rPr lang="en-US" smtClean="0"/>
              <a:pPr/>
              <a:t>1</a:t>
            </a:fld>
            <a:endParaRPr lang="en-US"/>
          </a:p>
        </p:txBody>
      </p:sp>
    </p:spTree>
    <p:extLst>
      <p:ext uri="{BB962C8B-B14F-4D97-AF65-F5344CB8AC3E}">
        <p14:creationId xmlns="" xmlns:p14="http://schemas.microsoft.com/office/powerpoint/2010/main" val="1311003378"/>
      </p:ext>
    </p:extLst>
  </p:cSld>
  <p:clrMapOvr>
    <a:masterClrMapping/>
  </p:clrMapOvr>
  <mc:AlternateContent xmlns:mc="http://schemas.openxmlformats.org/markup-compatibility/2006">
    <mc:Choice xmlns="" xmlns:p14="http://schemas.microsoft.com/office/powerpoint/2010/main" Requires="p14">
      <p:transition spd="slow" p14:dur="2000" advTm="13652"/>
    </mc:Choice>
    <mc:Fallback>
      <p:transition spd="slow" advTm="136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 xmlns:p14="http://schemas.microsoft.com/office/powerpoint/2010/main" val="1411227504"/>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DFS</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3" name="Table 22"/>
          <p:cNvGraphicFramePr>
            <a:graphicFrameLocks noGrp="1"/>
          </p:cNvGraphicFramePr>
          <p:nvPr>
            <p:extLst>
              <p:ext uri="{D42A27DB-BD31-4B8C-83A1-F6EECF244321}">
                <p14:modId xmlns="" xmlns:p14="http://schemas.microsoft.com/office/powerpoint/2010/main" val="1456445662"/>
              </p:ext>
            </p:extLst>
          </p:nvPr>
        </p:nvGraphicFramePr>
        <p:xfrm>
          <a:off x="760162"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dirty="0"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graphicFrame>
        <p:nvGraphicFramePr>
          <p:cNvPr id="24" name="Table 23"/>
          <p:cNvGraphicFramePr>
            <a:graphicFrameLocks noGrp="1"/>
          </p:cNvGraphicFramePr>
          <p:nvPr>
            <p:extLst>
              <p:ext uri="{D42A27DB-BD31-4B8C-83A1-F6EECF244321}">
                <p14:modId xmlns="" xmlns:p14="http://schemas.microsoft.com/office/powerpoint/2010/main" val="954529766"/>
              </p:ext>
            </p:extLst>
          </p:nvPr>
        </p:nvGraphicFramePr>
        <p:xfrm>
          <a:off x="762000" y="3048000"/>
          <a:ext cx="8142605" cy="175260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smtClean="0">
                          <a:solidFill>
                            <a:schemeClr val="tx1"/>
                          </a:solidFill>
                        </a:rPr>
                        <a:t>Connected</a:t>
                      </a:r>
                      <a:endParaRPr lang="en-US" sz="1600" b="1" dirty="0">
                        <a:solidFill>
                          <a:schemeClr val="tx1"/>
                        </a:solidFill>
                      </a:endParaRPr>
                    </a:p>
                  </a:txBody>
                  <a:tcPr>
                    <a:solidFill>
                      <a:schemeClr val="accent3">
                        <a:lumMod val="95000"/>
                      </a:schemeClr>
                    </a:solidFill>
                  </a:tcPr>
                </a:tc>
                <a:tc>
                  <a:txBody>
                    <a:bodyPr/>
                    <a:lstStyle/>
                    <a:p>
                      <a:r>
                        <a:rPr lang="en-US" sz="1600" b="1" smtClean="0">
                          <a:solidFill>
                            <a:schemeClr val="tx1"/>
                          </a:solidFill>
                        </a:rPr>
                        <a:t>Number</a:t>
                      </a:r>
                      <a:endParaRPr lang="en-US" sz="1600" b="1" dirty="0">
                        <a:solidFill>
                          <a:schemeClr val="tx1"/>
                        </a:solidFill>
                      </a:endParaRPr>
                    </a:p>
                  </a:txBody>
                  <a:tcPr>
                    <a:solidFill>
                      <a:schemeClr val="bg1">
                        <a:lumMod val="95000"/>
                      </a:schemeClr>
                    </a:solidFill>
                  </a:tcPr>
                </a:tc>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BFS</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srgbClr val="000000"/>
                          </a:solidFill>
                          <a:effectLst/>
                          <a:uLnTx/>
                          <a:uFillTx/>
                          <a:latin typeface="+mn-lt"/>
                          <a:ea typeface="+mn-ea"/>
                          <a:cs typeface="+mn-cs"/>
                        </a:rPr>
                        <a:t>Undirected</a:t>
                      </a:r>
                      <a:r>
                        <a:rPr kumimoji="0" lang="en-US" sz="1600" b="1" i="0" u="none" strike="noStrike" kern="1200" cap="none" spc="0" normalizeH="0" baseline="-25000" noProof="0" dirty="0" err="1" smtClean="0">
                          <a:ln>
                            <a:noFill/>
                          </a:ln>
                          <a:solidFill>
                            <a:srgbClr val="000000"/>
                          </a:solidFill>
                          <a:effectLst/>
                          <a:uLnTx/>
                          <a:uFillTx/>
                          <a:latin typeface="+mn-lt"/>
                          <a:ea typeface="+mn-ea"/>
                          <a:cs typeface="+mn-cs"/>
                        </a:rPr>
                        <a:t>C</a:t>
                      </a: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txBody>
                  <a:tcPr>
                    <a:solidFill>
                      <a:schemeClr val="accent3">
                        <a:lumMod val="95000"/>
                      </a:schemeClr>
                    </a:solidFill>
                  </a:tcPr>
                </a:tc>
              </a:tr>
              <a:tr h="438150">
                <a:tc>
                  <a:txBody>
                    <a:bodyPr/>
                    <a:lstStyle/>
                    <a:p>
                      <a:endParaRPr lang="en-US" sz="1600" b="1" baseline="-25000" dirty="0">
                        <a:solidFill>
                          <a:schemeClr val="tx1"/>
                        </a:solidFill>
                      </a:endParaRPr>
                    </a:p>
                  </a:txBody>
                  <a:tcPr>
                    <a:solidFill>
                      <a:schemeClr val="accent3">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solidFill>
                      <a:schemeClr val="accent3">
                        <a:lumMod val="95000"/>
                      </a:schemeClr>
                    </a:solidFill>
                  </a:tcPr>
                </a:tc>
              </a:tr>
              <a:tr h="438150">
                <a:tc>
                  <a:txBody>
                    <a:bodyPr/>
                    <a:lstStyle/>
                    <a:p>
                      <a:endParaRPr lang="en-US" sz="1600" b="1" dirty="0">
                        <a:solidFill>
                          <a:schemeClr val="tx1"/>
                        </a:solidFill>
                      </a:endParaRPr>
                    </a:p>
                  </a:txBody>
                  <a:tcPr>
                    <a:solidFill>
                      <a:schemeClr val="accent3">
                        <a:lumMod val="95000"/>
                      </a:schemeClr>
                    </a:solidFill>
                  </a:tcPr>
                </a:tc>
                <a:tc>
                  <a:txBody>
                    <a:bodyPr/>
                    <a:lstStyle/>
                    <a:p>
                      <a:endParaRPr lang="en-US" sz="1600" b="1" dirty="0">
                        <a:solidFill>
                          <a:schemeClr val="tx1"/>
                        </a:solidFill>
                      </a:endParaRPr>
                    </a:p>
                  </a:txBody>
                  <a:tcPr>
                    <a:solidFill>
                      <a:schemeClr val="bg1">
                        <a:lumMod val="95000"/>
                      </a:schemeClr>
                    </a:solidFill>
                  </a:tcPr>
                </a:tc>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chemeClr val="accent3">
                        <a:lumMod val="95000"/>
                      </a:schemeClr>
                    </a:solidFill>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solidFill>
                      <a:schemeClr val="accent3">
                        <a:lumMod val="95000"/>
                      </a:schemeClr>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Undirected</a:t>
                      </a:r>
                      <a:r>
                        <a:rPr lang="en-US" sz="1600" b="1" baseline="-25000" dirty="0" err="1" smtClean="0">
                          <a:solidFill>
                            <a:schemeClr val="tx1"/>
                          </a:solidFill>
                        </a:rPr>
                        <a:t>C</a:t>
                      </a:r>
                      <a:endParaRPr lang="en-US" sz="1600" b="1" dirty="0">
                        <a:solidFill>
                          <a:schemeClr val="tx1"/>
                        </a:solidFill>
                      </a:endParaRPr>
                    </a:p>
                  </a:txBody>
                  <a:tcPr>
                    <a:solidFill>
                      <a:schemeClr val="accent3">
                        <a:lumMod val="95000"/>
                      </a:schemeClr>
                    </a:solidFill>
                  </a:tcPr>
                </a:tc>
              </a:tr>
            </a:tbl>
          </a:graphicData>
        </a:graphic>
      </p:graphicFrame>
      <p:sp>
        <p:nvSpPr>
          <p:cNvPr id="2" name="Title 1"/>
          <p:cNvSpPr>
            <a:spLocks noGrp="1"/>
          </p:cNvSpPr>
          <p:nvPr>
            <p:ph type="title"/>
          </p:nvPr>
        </p:nvSpPr>
        <p:spPr/>
        <p:txBody>
          <a:bodyPr/>
          <a:lstStyle/>
          <a:p>
            <a:r>
              <a:rPr lang="en-US" dirty="0"/>
              <a:t>Remember </a:t>
            </a:r>
            <a:r>
              <a:rPr lang="en-US" dirty="0" smtClean="0"/>
              <a:t>this Slide?</a:t>
            </a:r>
            <a:endParaRPr lang="en-US" dirty="0"/>
          </a:p>
        </p:txBody>
      </p:sp>
      <p:sp>
        <p:nvSpPr>
          <p:cNvPr id="3" name="Content Placeholder 2"/>
          <p:cNvSpPr>
            <a:spLocks noGrp="1"/>
          </p:cNvSpPr>
          <p:nvPr>
            <p:ph idx="1"/>
          </p:nvPr>
        </p:nvSpPr>
        <p:spPr/>
        <p:txBody>
          <a:bodyPr/>
          <a:lstStyle/>
          <a:p>
            <a:r>
              <a:rPr lang="en-US" sz="2000" dirty="0" smtClean="0"/>
              <a:t>Project away unneeded columns</a:t>
            </a:r>
          </a:p>
          <a:p>
            <a:r>
              <a:rPr lang="en-US" sz="2000" dirty="0" smtClean="0"/>
              <a:t>Project away unneeded rows</a:t>
            </a:r>
          </a:p>
          <a:p>
            <a:r>
              <a:rPr lang="en-US" sz="2000" dirty="0" smtClean="0"/>
              <a:t>Contract the array to produce the feature expression for the desired program</a:t>
            </a:r>
            <a:endParaRPr lang="en-US" sz="2000" dirty="0"/>
          </a:p>
        </p:txBody>
      </p:sp>
      <p:grpSp>
        <p:nvGrpSpPr>
          <p:cNvPr id="6" name="Group 26"/>
          <p:cNvGrpSpPr/>
          <p:nvPr/>
        </p:nvGrpSpPr>
        <p:grpSpPr>
          <a:xfrm>
            <a:off x="0" y="2771001"/>
            <a:ext cx="8815922" cy="1957864"/>
            <a:chOff x="0" y="3075801"/>
            <a:chExt cx="8815922" cy="1957864"/>
          </a:xfrm>
        </p:grpSpPr>
        <p:sp>
          <p:nvSpPr>
            <p:cNvPr id="7" name="TextBox 6"/>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8" name="Group 25"/>
            <p:cNvGrpSpPr/>
            <p:nvPr/>
          </p:nvGrpSpPr>
          <p:grpSpPr>
            <a:xfrm>
              <a:off x="0" y="3276600"/>
              <a:ext cx="742511" cy="1757065"/>
              <a:chOff x="0" y="3276600"/>
              <a:chExt cx="742511" cy="1757065"/>
            </a:xfrm>
          </p:grpSpPr>
          <p:sp>
            <p:nvSpPr>
              <p:cNvPr id="9" name="TextBox 8"/>
              <p:cNvSpPr txBox="1"/>
              <p:nvPr/>
            </p:nvSpPr>
            <p:spPr>
              <a:xfrm>
                <a:off x="0" y="3276600"/>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0" name="TextBox 9"/>
              <p:cNvSpPr txBox="1"/>
              <p:nvPr/>
            </p:nvSpPr>
            <p:spPr>
              <a:xfrm>
                <a:off x="371897" y="3733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11" name="TextBox 10"/>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12" name="TextBox 11"/>
              <p:cNvSpPr txBox="1"/>
              <p:nvPr/>
            </p:nvSpPr>
            <p:spPr>
              <a:xfrm>
                <a:off x="371897" y="45720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graphicFrame>
        <p:nvGraphicFramePr>
          <p:cNvPr id="13" name="Table 12"/>
          <p:cNvGraphicFramePr>
            <a:graphicFrameLocks noGrp="1"/>
          </p:cNvGraphicFramePr>
          <p:nvPr/>
        </p:nvGraphicFramePr>
        <p:xfrm>
          <a:off x="838200" y="5638800"/>
          <a:ext cx="2629780" cy="876300"/>
        </p:xfrm>
        <a:graphic>
          <a:graphicData uri="http://schemas.openxmlformats.org/drawingml/2006/table">
            <a:tbl>
              <a:tblPr firstRow="1" bandRow="1">
                <a:tableStyleId>{5C22544A-7EE6-4342-B048-85BDC9FD1C3A}</a:tableStyleId>
              </a:tblPr>
              <a:tblGrid>
                <a:gridCol w="865787"/>
                <a:gridCol w="711268"/>
                <a:gridCol w="1052725"/>
              </a:tblGrid>
              <a:tr h="438150">
                <a:tc>
                  <a:txBody>
                    <a:bodyPr/>
                    <a:lstStyle/>
                    <a:p>
                      <a:r>
                        <a:rPr lang="en-US" sz="1600" b="1" dirty="0" smtClean="0">
                          <a:solidFill>
                            <a:schemeClr val="tx1"/>
                          </a:solidFill>
                        </a:rPr>
                        <a:t>Cycle</a:t>
                      </a:r>
                      <a:endParaRPr lang="en-US" sz="1600" b="1" dirty="0">
                        <a:solidFill>
                          <a:schemeClr val="tx1"/>
                        </a:solidFill>
                      </a:endParaRPr>
                    </a:p>
                  </a:txBody>
                  <a:tcPr>
                    <a:solidFill>
                      <a:srgbClr val="FFFF00"/>
                    </a:solidFill>
                  </a:tcPr>
                </a:tc>
                <a:tc>
                  <a:txBody>
                    <a:bodyPr/>
                    <a:lstStyle/>
                    <a:p>
                      <a:r>
                        <a:rPr lang="en-US" sz="1600" b="1" dirty="0" smtClean="0">
                          <a:solidFill>
                            <a:schemeClr val="tx1"/>
                          </a:solidFill>
                        </a:rPr>
                        <a:t>DFS</a:t>
                      </a:r>
                      <a:endParaRPr lang="en-US" sz="1600" b="1" dirty="0">
                        <a:solidFill>
                          <a:schemeClr val="tx1"/>
                        </a:solidFill>
                      </a:endParaRPr>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C</a:t>
                      </a:r>
                      <a:endParaRPr lang="en-US" sz="1600" b="1" dirty="0">
                        <a:solidFill>
                          <a:schemeClr val="tx1"/>
                        </a:solidFill>
                      </a:endParaRPr>
                    </a:p>
                  </a:txBody>
                  <a:tcPr>
                    <a:solidFill>
                      <a:srgbClr val="FFFF00"/>
                    </a:solidFill>
                  </a:tcPr>
                </a:tc>
              </a:tr>
              <a:tr h="43815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solidFill>
                      <a:srgbClr val="FFFF00"/>
                    </a:solidFill>
                  </a:tcPr>
                </a:tc>
              </a:tr>
            </a:tbl>
          </a:graphicData>
        </a:graphic>
      </p:graphicFrame>
      <p:grpSp>
        <p:nvGrpSpPr>
          <p:cNvPr id="17" name="Group 16"/>
          <p:cNvGrpSpPr/>
          <p:nvPr/>
        </p:nvGrpSpPr>
        <p:grpSpPr>
          <a:xfrm>
            <a:off x="0" y="5334000"/>
            <a:ext cx="3347220" cy="1147465"/>
            <a:chOff x="0" y="5334000"/>
            <a:chExt cx="3347220" cy="1147465"/>
          </a:xfrm>
        </p:grpSpPr>
        <p:sp>
          <p:nvSpPr>
            <p:cNvPr id="14" name="TextBox 13"/>
            <p:cNvSpPr txBox="1"/>
            <p:nvPr/>
          </p:nvSpPr>
          <p:spPr>
            <a:xfrm>
              <a:off x="0" y="5546334"/>
              <a:ext cx="742511"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Common</a:t>
              </a:r>
            </a:p>
          </p:txBody>
        </p:sp>
        <p:sp>
          <p:nvSpPr>
            <p:cNvPr id="15" name="TextBox 14"/>
            <p:cNvSpPr txBox="1"/>
            <p:nvPr/>
          </p:nvSpPr>
          <p:spPr>
            <a:xfrm>
              <a:off x="304800" y="6019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sp>
          <p:nvSpPr>
            <p:cNvPr id="16" name="TextBox 15"/>
            <p:cNvSpPr txBox="1"/>
            <p:nvPr/>
          </p:nvSpPr>
          <p:spPr>
            <a:xfrm>
              <a:off x="838200" y="5334000"/>
              <a:ext cx="2509020" cy="276999"/>
            </a:xfrm>
            <a:prstGeom prst="rect">
              <a:avLst/>
            </a:prstGeom>
            <a:noFill/>
          </p:spPr>
          <p:txBody>
            <a:bodyPr wrap="none" rtlCol="0">
              <a:spAutoFit/>
            </a:bodyPr>
            <a:lstStyle/>
            <a:p>
              <a:pPr fontAlgn="base">
                <a:spcBef>
                  <a:spcPct val="0"/>
                </a:spcBef>
                <a:spcAft>
                  <a:spcPct val="0"/>
                </a:spcAft>
              </a:pPr>
              <a:r>
                <a:rPr lang="en-US" sz="1200" b="1" dirty="0">
                  <a:solidFill>
                    <a:srgbClr val="000000"/>
                  </a:solidFill>
                  <a:latin typeface="Courier New" pitchFamily="49" charset="0"/>
                  <a:cs typeface="Courier New" pitchFamily="49" charset="0"/>
                </a:rPr>
                <a:t>Cycle    DFS     Directed</a:t>
              </a:r>
              <a:endParaRPr lang="en-US" sz="1200" dirty="0">
                <a:solidFill>
                  <a:srgbClr val="000000"/>
                </a:solidFill>
                <a:latin typeface="Arial" charset="0"/>
              </a:endParaRPr>
            </a:p>
          </p:txBody>
        </p:sp>
      </p:grpSp>
      <p:sp>
        <p:nvSpPr>
          <p:cNvPr id="19" name="TextBox 18"/>
          <p:cNvSpPr txBox="1"/>
          <p:nvPr/>
        </p:nvSpPr>
        <p:spPr>
          <a:xfrm>
            <a:off x="4419600" y="5638800"/>
            <a:ext cx="4131900" cy="369332"/>
          </a:xfrm>
          <a:prstGeom prst="rect">
            <a:avLst/>
          </a:prstGeom>
          <a:noFill/>
        </p:spPr>
        <p:txBody>
          <a:bodyPr wrap="none" rtlCol="0">
            <a:spAutoFit/>
          </a:bodyPr>
          <a:lstStyle/>
          <a:p>
            <a:pPr fontAlgn="t">
              <a:spcBef>
                <a:spcPct val="0"/>
              </a:spcBef>
              <a:spcAft>
                <a:spcPct val="0"/>
              </a:spcAft>
            </a:pPr>
            <a:r>
              <a:rPr lang="en-US" b="1" dirty="0">
                <a:solidFill>
                  <a:srgbClr val="000000"/>
                </a:solidFill>
                <a:latin typeface="Arial" charset="0"/>
              </a:rPr>
              <a:t>Cycle </a:t>
            </a:r>
            <a:r>
              <a:rPr lang="en-US" b="1" dirty="0">
                <a:solidFill>
                  <a:srgbClr val="000000"/>
                </a:solidFill>
                <a:latin typeface="Arial" charset="0"/>
                <a:sym typeface="Symbol"/>
              </a:rPr>
              <a:t> </a:t>
            </a:r>
            <a:r>
              <a:rPr lang="en-US" b="1" dirty="0">
                <a:solidFill>
                  <a:srgbClr val="000000"/>
                </a:solidFill>
                <a:latin typeface="Arial" charset="0"/>
              </a:rPr>
              <a:t>DFS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EL</a:t>
            </a:r>
            <a:r>
              <a:rPr lang="en-US" b="1" dirty="0">
                <a:solidFill>
                  <a:srgbClr val="000000"/>
                </a:solidFill>
                <a:latin typeface="Arial" charset="0"/>
              </a:rPr>
              <a:t> </a:t>
            </a:r>
            <a:r>
              <a:rPr lang="en-US" b="1" dirty="0">
                <a:solidFill>
                  <a:srgbClr val="000000"/>
                </a:solidFill>
                <a:latin typeface="Arial" charset="0"/>
                <a:sym typeface="Symbol"/>
              </a:rPr>
              <a:t> </a:t>
            </a:r>
            <a:r>
              <a:rPr lang="en-US" b="1" dirty="0" err="1">
                <a:solidFill>
                  <a:srgbClr val="000000"/>
                </a:solidFill>
                <a:latin typeface="Arial" charset="0"/>
              </a:rPr>
              <a:t>Directed</a:t>
            </a:r>
            <a:r>
              <a:rPr lang="en-US" baseline="-50000" dirty="0" err="1">
                <a:solidFill>
                  <a:srgbClr val="000000"/>
                </a:solidFill>
                <a:latin typeface="Arial" charset="0"/>
              </a:rPr>
              <a:t>C</a:t>
            </a:r>
            <a:endParaRPr lang="en-US" baseline="-50000" dirty="0">
              <a:solidFill>
                <a:srgbClr val="000000"/>
              </a:solidFill>
              <a:latin typeface="Arial" charset="0"/>
            </a:endParaRPr>
          </a:p>
        </p:txBody>
      </p:sp>
      <p:sp>
        <p:nvSpPr>
          <p:cNvPr id="20" name="Equal 19"/>
          <p:cNvSpPr/>
          <p:nvPr/>
        </p:nvSpPr>
        <p:spPr>
          <a:xfrm>
            <a:off x="1905000" y="4953000"/>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1" name="Equal 20"/>
          <p:cNvSpPr/>
          <p:nvPr/>
        </p:nvSpPr>
        <p:spPr>
          <a:xfrm>
            <a:off x="3810000" y="5671066"/>
            <a:ext cx="304800" cy="304800"/>
          </a:xfrm>
          <a:prstGeom prst="mathEqual">
            <a:avLst>
              <a:gd name="adj1" fmla="val 13483"/>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000000"/>
              </a:solidFill>
            </a:endParaRPr>
          </a:p>
        </p:txBody>
      </p:sp>
      <p:sp>
        <p:nvSpPr>
          <p:cNvPr id="25" name="Slide Number Placeholder 2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10</a:t>
            </a:fld>
            <a:endParaRPr lang="en-US" altLang="en-US" dirty="0">
              <a:solidFill>
                <a:srgbClr val="000000"/>
              </a:solidFill>
            </a:endParaRPr>
          </a:p>
        </p:txBody>
      </p:sp>
    </p:spTree>
    <p:custDataLst>
      <p:tags r:id="rId1"/>
    </p:custDataLst>
    <p:extLst>
      <p:ext uri="{BB962C8B-B14F-4D97-AF65-F5344CB8AC3E}">
        <p14:creationId xmlns="" xmlns:p14="http://schemas.microsoft.com/office/powerpoint/2010/main" val="3119889534"/>
      </p:ext>
    </p:extLst>
  </p:cSld>
  <p:clrMapOvr>
    <a:masterClrMapping/>
  </p:clrMapOvr>
  <p:transition advTm="473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2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Leveraged</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Python CGI</a:t>
            </a:r>
          </a:p>
          <a:p>
            <a:r>
              <a:rPr lang="en-US" dirty="0" err="1" smtClean="0"/>
              <a:t>jQuery</a:t>
            </a:r>
            <a:r>
              <a:rPr lang="en-US" dirty="0" smtClean="0"/>
              <a:t> JavaScript library</a:t>
            </a:r>
          </a:p>
          <a:p>
            <a:pPr lvl="1"/>
            <a:r>
              <a:rPr lang="en-US" dirty="0" smtClean="0"/>
              <a:t>Easily navigate and modify DOM</a:t>
            </a:r>
          </a:p>
          <a:p>
            <a:pPr lvl="1"/>
            <a:r>
              <a:rPr lang="en-US" dirty="0" smtClean="0"/>
              <a:t>Helps with Ajax requests and event handling</a:t>
            </a:r>
            <a:endParaRPr lang="en-US" dirty="0"/>
          </a:p>
          <a:p>
            <a:r>
              <a:rPr lang="en-US" dirty="0" err="1" smtClean="0"/>
              <a:t>BlockUI</a:t>
            </a:r>
            <a:r>
              <a:rPr lang="en-US" dirty="0" smtClean="0"/>
              <a:t> </a:t>
            </a:r>
            <a:r>
              <a:rPr lang="en-US" dirty="0" err="1" smtClean="0"/>
              <a:t>jQuery</a:t>
            </a:r>
            <a:r>
              <a:rPr lang="en-US" dirty="0" smtClean="0"/>
              <a:t> </a:t>
            </a:r>
            <a:r>
              <a:rPr lang="en-US" dirty="0" err="1" smtClean="0"/>
              <a:t>plugin</a:t>
            </a:r>
            <a:endParaRPr lang="en-US" dirty="0" smtClean="0"/>
          </a:p>
          <a:p>
            <a:pPr lvl="1"/>
            <a:r>
              <a:rPr lang="en-US" dirty="0" smtClean="0"/>
              <a:t>Simulate synchronous Ajax behavior without locking the browser</a:t>
            </a:r>
          </a:p>
          <a:p>
            <a:pPr lvl="1"/>
            <a:r>
              <a:rPr lang="en-US" dirty="0" smtClean="0"/>
              <a:t>http://jquery.malsup.com/block/</a:t>
            </a:r>
          </a:p>
          <a:p>
            <a:r>
              <a:rPr lang="en-US" dirty="0" smtClean="0"/>
              <a:t>Google-</a:t>
            </a:r>
            <a:r>
              <a:rPr lang="en-US" dirty="0" err="1" smtClean="0"/>
              <a:t>gson</a:t>
            </a:r>
            <a:endParaRPr lang="en-US" dirty="0" smtClean="0"/>
          </a:p>
          <a:p>
            <a:pPr lvl="1"/>
            <a:r>
              <a:rPr lang="en-US" dirty="0" smtClean="0"/>
              <a:t>Serialize Java Objects into JSON Objects</a:t>
            </a:r>
          </a:p>
          <a:p>
            <a:pPr lvl="1"/>
            <a:r>
              <a:rPr lang="en-US" dirty="0" smtClean="0"/>
              <a:t>http://code.google.com/p/google-gson/</a:t>
            </a:r>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13</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14</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15</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wants to compose GPL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BlockUI</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jQuery</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 </a:t>
            </a:r>
            <a:r>
              <a:rPr lang="en-US" sz="2400" b="1" dirty="0" err="1"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plugin</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prstClr val="black"/>
              </a:solidFill>
            </a:endParaRPr>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solidFill>
                  <a:prstClr val="black"/>
                </a:solidFill>
              </a:rPr>
              <a:t>Server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nvGrpSpPr>
          <p:cNvPr id="3"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solidFill>
                    <a:prstClr val="black"/>
                  </a:solidFill>
                </a:rPr>
                <a:t>webguidsl.cgi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grpSp>
        <p:nvGrpSpPr>
          <p:cNvPr id="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solidFill>
                    <a:prstClr val="black"/>
                  </a:solidFill>
                </a:rPr>
                <a:t>GuiDsl</a:t>
              </a:r>
              <a:endParaRPr lang="en-US" sz="1600" dirty="0" smtClean="0">
                <a:solidFill>
                  <a:prstClr val="black"/>
                </a:solidFill>
              </a:endParaRPr>
            </a:p>
            <a:p>
              <a:pPr algn="ctr"/>
              <a:r>
                <a:rPr lang="en-US" sz="1150" dirty="0" smtClean="0">
                  <a:solidFill>
                    <a:prstClr val="black"/>
                  </a:solidFill>
                </a:rPr>
                <a:t>(new </a:t>
              </a:r>
              <a:r>
                <a:rPr lang="en-US" sz="1150" dirty="0" err="1" smtClean="0">
                  <a:solidFill>
                    <a:prstClr val="black"/>
                  </a:solidFill>
                </a:rPr>
                <a:t>WebTool</a:t>
              </a:r>
              <a:r>
                <a:rPr lang="en-US" sz="1150" dirty="0">
                  <a:solidFill>
                    <a:prstClr val="black"/>
                  </a:solidFill>
                </a:rPr>
                <a:t> </a:t>
              </a:r>
              <a:r>
                <a:rPr lang="en-US" sz="1150" dirty="0" smtClean="0">
                  <a:solidFill>
                    <a:prstClr val="black"/>
                  </a:solidFill>
                </a:rPr>
                <a:t>feature and SAT solver)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solidFill>
                  <a:prstClr val="black"/>
                </a:solidFill>
              </a:rPr>
              <a:t>WebGuiDsl</a:t>
            </a:r>
            <a:endParaRPr lang="en-US" sz="2000" dirty="0" smtClean="0">
              <a:solidFill>
                <a:prstClr val="black"/>
              </a:solidFill>
            </a:endParaRPr>
          </a:p>
          <a:p>
            <a:pPr algn="ctr"/>
            <a:r>
              <a:rPr lang="en-US" sz="1200" dirty="0" smtClean="0">
                <a:solidFill>
                  <a:prstClr val="black"/>
                </a:solidFill>
              </a:rPr>
              <a:t>(Java Program)</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solidFill>
                  <a:prstClr val="black"/>
                </a:solidFill>
              </a:rPr>
              <a:t>webguidsl.js</a:t>
            </a:r>
            <a:endParaRPr lang="en-US" sz="2000" dirty="0">
              <a:solidFill>
                <a:prstClr val="black"/>
              </a:solidFill>
            </a:endParaRPr>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solidFill>
                  <a:prstClr val="black"/>
                </a:solidFill>
              </a:rPr>
              <a:t>Client</a:t>
            </a:r>
            <a:endParaRPr lang="en-US" sz="1200" dirty="0">
              <a:solidFill>
                <a:prstClr val="black"/>
              </a:solidFill>
            </a:endParaRPr>
          </a:p>
        </p:txBody>
      </p:sp>
      <p:grpSp>
        <p:nvGrpSpPr>
          <p:cNvPr id="11"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solidFill>
                    <a:prstClr val="black"/>
                  </a:solidFill>
                </a:rPr>
                <a:t>Set features and reasons</a:t>
              </a:r>
              <a:endParaRPr lang="en-US" sz="1250" dirty="0">
                <a:solidFill>
                  <a:prstClr val="black"/>
                </a:solidFill>
              </a:endParaRPr>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solidFill>
                  <a:prstClr val="black"/>
                </a:solidFill>
              </a:rPr>
              <a:t>xhtml2html</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solidFill>
                  <a:prstClr val="black"/>
                </a:solidFill>
              </a:rPr>
              <a:t>javac</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solidFill>
                  <a:prstClr val="black"/>
                </a:solidFill>
              </a:rPr>
              <a:t>composer</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solidFill>
                  <a:prstClr val="black"/>
                </a:solidFill>
              </a:rPr>
              <a:t>jak2java</a:t>
            </a:r>
            <a:r>
              <a:rPr lang="en-US" dirty="0" smtClean="0">
                <a:solidFill>
                  <a:prstClr val="black"/>
                </a:solidFill>
              </a:rPr>
              <a:t/>
            </a:r>
            <a:br>
              <a:rPr lang="en-US" dirty="0" smtClean="0">
                <a:solidFill>
                  <a:prstClr val="black"/>
                </a:solidFill>
              </a:rPr>
            </a:br>
            <a:endParaRPr lang="en-US" sz="1200" dirty="0">
              <a:solidFill>
                <a:prstClr val="black"/>
              </a:solidFill>
            </a:endParaRPr>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User selected</a:t>
              </a:r>
            </a:p>
            <a:p>
              <a:pPr algn="ctr"/>
              <a:r>
                <a:rPr lang="en-US" sz="1300" dirty="0" smtClean="0">
                  <a:solidFill>
                    <a:prstClr val="black"/>
                  </a:solidFill>
                </a:rPr>
                <a:t>features</a:t>
              </a:r>
              <a:endParaRPr lang="en-US" sz="1300" dirty="0">
                <a:solidFill>
                  <a:prstClr val="black"/>
                </a:solidFill>
              </a:endParaRPr>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dirty="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endParaRPr>
          </a:p>
        </p:txBody>
      </p:sp>
      <p:grpSp>
        <p:nvGrpSpPr>
          <p:cNvPr id="16"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solidFill>
                    <a:prstClr val="black"/>
                  </a:solidFill>
                </a:rPr>
                <a:t>All selected</a:t>
              </a:r>
            </a:p>
            <a:p>
              <a:pPr algn="ctr"/>
              <a:r>
                <a:rPr lang="en-US" sz="1300" dirty="0" smtClean="0">
                  <a:solidFill>
                    <a:prstClr val="black"/>
                  </a:solidFill>
                </a:rPr>
                <a:t>features</a:t>
              </a:r>
              <a:endParaRPr lang="en-US" sz="1300" dirty="0">
                <a:solidFill>
                  <a:prstClr val="black"/>
                </a:solidFill>
              </a:endParaRPr>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solidFill>
                  <a:prstClr val="black"/>
                </a:solidFill>
              </a:rPr>
              <a:t>compose.cgi</a:t>
            </a:r>
          </a:p>
          <a:p>
            <a:pPr algn="ctr"/>
            <a:r>
              <a:rPr lang="en-US" sz="1200" dirty="0" smtClean="0">
                <a:solidFill>
                  <a:prstClr val="black"/>
                </a:solidFill>
              </a:rPr>
              <a:t>(Python CGI script)</a:t>
            </a:r>
            <a:r>
              <a:rPr lang="en-US" dirty="0" smtClean="0">
                <a:solidFill>
                  <a:prstClr val="black"/>
                </a:solidFill>
              </a:rPr>
              <a:t/>
            </a:r>
            <a:br>
              <a:rPr lang="en-US" dirty="0" smtClean="0">
                <a:solidFill>
                  <a:prstClr val="black"/>
                </a:solidFill>
              </a:rPr>
            </a:br>
            <a:endParaRPr lang="en-US" sz="1200" dirty="0">
              <a:solidFill>
                <a:prstClr val="black"/>
              </a:solidFill>
            </a:endParaRPr>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dirty="0" smtClean="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19"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solidFill>
                    <a:prstClr val="black"/>
                  </a:solidFill>
                </a:rPr>
                <a:t>Zip of all output</a:t>
              </a:r>
              <a:endParaRPr lang="en-US" sz="1300" dirty="0">
                <a:solidFill>
                  <a:prstClr val="black"/>
                </a:solidFill>
              </a:endParaRPr>
            </a:p>
          </p:txBody>
        </p:sp>
      </p:grpSp>
      <p:sp>
        <p:nvSpPr>
          <p:cNvPr id="53" name="Slide Number Placeholder 52"/>
          <p:cNvSpPr>
            <a:spLocks noGrp="1"/>
          </p:cNvSpPr>
          <p:nvPr>
            <p:ph type="sldNum" sz="quarter" idx="12"/>
          </p:nvPr>
        </p:nvSpPr>
        <p:spPr/>
        <p:txBody>
          <a:bodyPr/>
          <a:lstStyle/>
          <a:p>
            <a:fld id="{9D4DBCAF-AB58-4772-8482-8241D0C927CE}" type="slidenum">
              <a:rPr lang="en-US" smtClean="0">
                <a:solidFill>
                  <a:prstClr val="black">
                    <a:tint val="75000"/>
                  </a:prstClr>
                </a:solidFill>
              </a:rPr>
              <a:pPr/>
              <a:t>16</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16"/>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 calcmode="lin" valueType="num">
                                      <p:cBhvr additive="base">
                                        <p:cTn id="109" dur="500" fill="hold"/>
                                        <p:tgtEl>
                                          <p:spTgt spid="19"/>
                                        </p:tgtEl>
                                        <p:attrNameLst>
                                          <p:attrName>ppt_x</p:attrName>
                                        </p:attrNameLst>
                                      </p:cBhvr>
                                      <p:tavLst>
                                        <p:tav tm="0">
                                          <p:val>
                                            <p:strVal val="1+#ppt_w/2"/>
                                          </p:val>
                                        </p:tav>
                                        <p:tav tm="100000">
                                          <p:val>
                                            <p:strVal val="#ppt_x"/>
                                          </p:val>
                                        </p:tav>
                                      </p:tavLst>
                                    </p:anim>
                                    <p:anim calcmode="lin" valueType="num">
                                      <p:cBhvr additive="base">
                                        <p:cTn id="11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18"/>
                                        </p:tgtEl>
                                        <p:attrNameLst>
                                          <p:attrName>style.visibility</p:attrName>
                                        </p:attrNameLst>
                                      </p:cBhvr>
                                      <p:to>
                                        <p:strVal val="visible"/>
                                      </p:to>
                                    </p:set>
                                    <p:anim calcmode="lin" valueType="num">
                                      <p:cBhvr>
                                        <p:cTn id="118" dur="500" fill="hold"/>
                                        <p:tgtEl>
                                          <p:spTgt spid="18"/>
                                        </p:tgtEl>
                                        <p:attrNameLst>
                                          <p:attrName>ppt_w</p:attrName>
                                        </p:attrNameLst>
                                      </p:cBhvr>
                                      <p:tavLst>
                                        <p:tav tm="0">
                                          <p:val>
                                            <p:fltVal val="0"/>
                                          </p:val>
                                        </p:tav>
                                        <p:tav tm="100000">
                                          <p:val>
                                            <p:strVal val="#ppt_w"/>
                                          </p:val>
                                        </p:tav>
                                      </p:tavLst>
                                    </p:anim>
                                    <p:anim calcmode="lin" valueType="num">
                                      <p:cBhvr>
                                        <p:cTn id="119" dur="500" fill="hold"/>
                                        <p:tgtEl>
                                          <p:spTgt spid="18"/>
                                        </p:tgtEl>
                                        <p:attrNameLst>
                                          <p:attrName>ppt_h</p:attrName>
                                        </p:attrNameLst>
                                      </p:cBhvr>
                                      <p:tavLst>
                                        <p:tav tm="0">
                                          <p:val>
                                            <p:fltVal val="0"/>
                                          </p:val>
                                        </p:tav>
                                        <p:tav tm="100000">
                                          <p:val>
                                            <p:strVal val="#ppt_h"/>
                                          </p:val>
                                        </p:tav>
                                      </p:tavLst>
                                    </p:anim>
                                    <p:animEffect transition="in" filter="fade">
                                      <p:cBhvr>
                                        <p:cTn id="1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54" grpId="0"/>
      <p:bldP spid="54" grpId="1"/>
      <p:bldP spid="64" grpId="0"/>
      <p:bldP spid="64" grpId="1"/>
      <p:bldP spid="42" grpId="0"/>
      <p:bldP spid="42" grpId="1"/>
      <p:bldP spid="43" grpId="0"/>
      <p:bldP spid="4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
        <p:nvSpPr>
          <p:cNvPr id="5" name="Slide Number Placeholder 4"/>
          <p:cNvSpPr>
            <a:spLocks noGrp="1"/>
          </p:cNvSpPr>
          <p:nvPr>
            <p:ph type="sldNum" sz="quarter" idx="12"/>
          </p:nvPr>
        </p:nvSpPr>
        <p:spPr/>
        <p:txBody>
          <a:bodyPr/>
          <a:lstStyle/>
          <a:p>
            <a:fld id="{9D4DBCAF-AB58-4772-8482-8241D0C927CE}" type="slidenum">
              <a:rPr lang="en-US" smtClean="0">
                <a:solidFill>
                  <a:prstClr val="black">
                    <a:tint val="75000"/>
                  </a:prstClr>
                </a:solidFill>
              </a:rPr>
              <a:pPr/>
              <a:t>17</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p:txBody>
          <a:bodyPr/>
          <a:lstStyle/>
          <a:p>
            <a:r>
              <a:rPr lang="en-US" b="1" dirty="0" smtClean="0"/>
              <a:t>Directed Graph</a:t>
            </a:r>
          </a:p>
          <a:p>
            <a:pPr lvl="1"/>
            <a:r>
              <a:rPr lang="en-US" sz="2400" b="1" dirty="0" smtClean="0"/>
              <a:t>A path of length 2 or more that connects a vertex to itself</a:t>
            </a:r>
          </a:p>
          <a:p>
            <a:pPr lvl="1"/>
            <a:endParaRPr lang="en-US" sz="2400" b="1" dirty="0"/>
          </a:p>
          <a:p>
            <a:r>
              <a:rPr lang="en-US" b="1" dirty="0" smtClean="0"/>
              <a:t>Undirected Graph</a:t>
            </a:r>
          </a:p>
          <a:p>
            <a:pPr lvl="1"/>
            <a:r>
              <a:rPr lang="en-US" sz="2400" b="1" dirty="0" smtClean="0"/>
              <a:t>A path of length 3 or more that connects a vertex to itself</a:t>
            </a:r>
            <a:endParaRPr lang="en-US" sz="2400"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18</a:t>
            </a:fld>
            <a:endParaRPr lang="en-US" altLang="en-US" dirty="0">
              <a:solidFill>
                <a:srgbClr val="000000"/>
              </a:solidFill>
            </a:endParaRPr>
          </a:p>
        </p:txBody>
      </p:sp>
    </p:spTree>
    <p:extLst>
      <p:ext uri="{BB962C8B-B14F-4D97-AF65-F5344CB8AC3E}">
        <p14:creationId xmlns="" xmlns:p14="http://schemas.microsoft.com/office/powerpoint/2010/main" val="1159965917"/>
      </p:ext>
    </p:extLst>
  </p:cSld>
  <p:clrMapOvr>
    <a:masterClrMapping/>
  </p:clrMapOvr>
  <p:transition advTm="2889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481771" y="5190325"/>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sp>
        <p:nvSpPr>
          <p:cNvPr id="2" name="Title 1"/>
          <p:cNvSpPr>
            <a:spLocks noGrp="1"/>
          </p:cNvSpPr>
          <p:nvPr>
            <p:ph type="title"/>
          </p:nvPr>
        </p:nvSpPr>
        <p:spPr>
          <a:xfrm>
            <a:off x="463452" y="274638"/>
            <a:ext cx="8229600" cy="756993"/>
          </a:xfrm>
        </p:spPr>
        <p:txBody>
          <a:bodyPr/>
          <a:lstStyle/>
          <a:p>
            <a:r>
              <a:rPr lang="en-US" dirty="0" smtClean="0"/>
              <a:t>Cycles</a:t>
            </a:r>
            <a:endParaRPr lang="en-US" dirty="0"/>
          </a:p>
        </p:txBody>
      </p:sp>
      <p:sp>
        <p:nvSpPr>
          <p:cNvPr id="5" name="Flowchart: Alternate Process 4"/>
          <p:cNvSpPr/>
          <p:nvPr/>
        </p:nvSpPr>
        <p:spPr>
          <a:xfrm>
            <a:off x="3582343" y="1195711"/>
            <a:ext cx="1991821"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accent5">
                    <a:lumMod val="10000"/>
                  </a:schemeClr>
                </a:solidFill>
                <a:latin typeface="Arial Black" pitchFamily="34" charset="0"/>
              </a:rPr>
              <a:t>CycleChecker</a:t>
            </a:r>
            <a:endParaRPr lang="en-US" sz="1400" dirty="0">
              <a:solidFill>
                <a:schemeClr val="accent5">
                  <a:lumMod val="10000"/>
                </a:schemeClr>
              </a:solidFill>
              <a:latin typeface="Arial Black" pitchFamily="34" charset="0"/>
            </a:endParaRPr>
          </a:p>
        </p:txBody>
      </p:sp>
      <p:cxnSp>
        <p:nvCxnSpPr>
          <p:cNvPr id="7" name="Straight Arrow Connector 6"/>
          <p:cNvCxnSpPr>
            <a:stCxn id="5" idx="2"/>
            <a:endCxn id="10" idx="0"/>
          </p:cNvCxnSpPr>
          <p:nvPr/>
        </p:nvCxnSpPr>
        <p:spPr>
          <a:xfrm flipH="1">
            <a:off x="4578253" y="1686365"/>
            <a:ext cx="1" cy="256477"/>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Alternate Process 9"/>
          <p:cNvSpPr/>
          <p:nvPr/>
        </p:nvSpPr>
        <p:spPr>
          <a:xfrm>
            <a:off x="3854483" y="1942842"/>
            <a:ext cx="1447540"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sp>
        <p:nvSpPr>
          <p:cNvPr id="11" name="Flowchart: Alternate Process 10"/>
          <p:cNvSpPr/>
          <p:nvPr/>
        </p:nvSpPr>
        <p:spPr>
          <a:xfrm>
            <a:off x="4181057" y="2738295"/>
            <a:ext cx="794394" cy="490654"/>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DFS</a:t>
            </a:r>
            <a:endParaRPr lang="en-US" sz="1400" dirty="0">
              <a:solidFill>
                <a:schemeClr val="accent5">
                  <a:lumMod val="10000"/>
                </a:schemeClr>
              </a:solidFill>
              <a:latin typeface="Arial Black" pitchFamily="34" charset="0"/>
            </a:endParaRPr>
          </a:p>
        </p:txBody>
      </p:sp>
      <p:cxnSp>
        <p:nvCxnSpPr>
          <p:cNvPr id="15" name="Straight Arrow Connector 14"/>
          <p:cNvCxnSpPr>
            <a:stCxn id="10" idx="2"/>
            <a:endCxn id="11" idx="0"/>
          </p:cNvCxnSpPr>
          <p:nvPr/>
        </p:nvCxnSpPr>
        <p:spPr>
          <a:xfrm>
            <a:off x="4578253" y="2433496"/>
            <a:ext cx="1" cy="3047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687099" y="4691022"/>
            <a:ext cx="1794672" cy="953399"/>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Cycle?</a:t>
            </a:r>
            <a:endParaRPr lang="en-US" sz="1400" dirty="0">
              <a:solidFill>
                <a:schemeClr val="accent5">
                  <a:lumMod val="10000"/>
                </a:schemeClr>
              </a:solidFill>
              <a:latin typeface="Arial Black" pitchFamily="34" charset="0"/>
            </a:endParaRPr>
          </a:p>
        </p:txBody>
      </p:sp>
      <p:sp>
        <p:nvSpPr>
          <p:cNvPr id="33" name="Flowchart: Decision 32"/>
          <p:cNvSpPr/>
          <p:nvPr/>
        </p:nvSpPr>
        <p:spPr>
          <a:xfrm>
            <a:off x="3757117" y="3557262"/>
            <a:ext cx="1642271" cy="784161"/>
          </a:xfrm>
          <a:prstGeom prst="flowChartDecision">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Done?</a:t>
            </a:r>
            <a:endParaRPr lang="en-US" sz="1400" dirty="0">
              <a:solidFill>
                <a:schemeClr val="accent5">
                  <a:lumMod val="10000"/>
                </a:schemeClr>
              </a:solidFill>
              <a:latin typeface="Arial Black" pitchFamily="34" charset="0"/>
            </a:endParaRPr>
          </a:p>
        </p:txBody>
      </p:sp>
      <p:sp>
        <p:nvSpPr>
          <p:cNvPr id="34" name="TextBox 33"/>
          <p:cNvSpPr txBox="1"/>
          <p:nvPr/>
        </p:nvSpPr>
        <p:spPr>
          <a:xfrm>
            <a:off x="3454341" y="3976842"/>
            <a:ext cx="536429" cy="307777"/>
          </a:xfrm>
          <a:prstGeom prst="rect">
            <a:avLst/>
          </a:prstGeom>
          <a:noFill/>
        </p:spPr>
        <p:txBody>
          <a:bodyPr wrap="none" rtlCol="0">
            <a:spAutoFit/>
          </a:bodyPr>
          <a:lstStyle/>
          <a:p>
            <a:r>
              <a:rPr lang="en-US" sz="1400" dirty="0" smtClean="0">
                <a:latin typeface="Arial Black" pitchFamily="34" charset="0"/>
              </a:rPr>
              <a:t>Yes</a:t>
            </a:r>
            <a:endParaRPr lang="en-US" sz="1400" dirty="0">
              <a:latin typeface="Arial Black" pitchFamily="34" charset="0"/>
            </a:endParaRPr>
          </a:p>
        </p:txBody>
      </p:sp>
      <p:cxnSp>
        <p:nvCxnSpPr>
          <p:cNvPr id="36" name="Straight Arrow Connector 35"/>
          <p:cNvCxnSpPr>
            <a:stCxn id="33" idx="1"/>
            <a:endCxn id="64" idx="3"/>
          </p:cNvCxnSpPr>
          <p:nvPr/>
        </p:nvCxnSpPr>
        <p:spPr>
          <a:xfrm flipH="1" flipV="1">
            <a:off x="3472624" y="3949342"/>
            <a:ext cx="284493" cy="1"/>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Flowchart: Alternate Process 63"/>
          <p:cNvSpPr/>
          <p:nvPr/>
        </p:nvSpPr>
        <p:spPr>
          <a:xfrm>
            <a:off x="2572891" y="3720742"/>
            <a:ext cx="899733"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Return Flag</a:t>
            </a:r>
            <a:endParaRPr lang="en-US" sz="1400" dirty="0">
              <a:solidFill>
                <a:schemeClr val="accent5">
                  <a:lumMod val="10000"/>
                </a:schemeClr>
              </a:solidFill>
              <a:latin typeface="Arial Black" pitchFamily="34" charset="0"/>
            </a:endParaRPr>
          </a:p>
        </p:txBody>
      </p:sp>
      <p:cxnSp>
        <p:nvCxnSpPr>
          <p:cNvPr id="67" name="Straight Arrow Connector 66"/>
          <p:cNvCxnSpPr>
            <a:stCxn id="11" idx="2"/>
            <a:endCxn id="33" idx="0"/>
          </p:cNvCxnSpPr>
          <p:nvPr/>
        </p:nvCxnSpPr>
        <p:spPr>
          <a:xfrm flipH="1">
            <a:off x="4578253" y="3228949"/>
            <a:ext cx="1" cy="328313"/>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7" idx="3"/>
            <a:endCxn id="84" idx="2"/>
          </p:cNvCxnSpPr>
          <p:nvPr/>
        </p:nvCxnSpPr>
        <p:spPr>
          <a:xfrm flipV="1">
            <a:off x="5481771" y="4211232"/>
            <a:ext cx="467126"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3" idx="2"/>
            <a:endCxn id="27" idx="0"/>
          </p:cNvCxnSpPr>
          <p:nvPr/>
        </p:nvCxnSpPr>
        <p:spPr>
          <a:xfrm>
            <a:off x="4578253" y="4341423"/>
            <a:ext cx="6182" cy="349599"/>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84435" y="43229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cxnSp>
        <p:nvCxnSpPr>
          <p:cNvPr id="77" name="Curved Connector 76"/>
          <p:cNvCxnSpPr>
            <a:stCxn id="27" idx="1"/>
            <a:endCxn id="11" idx="1"/>
          </p:cNvCxnSpPr>
          <p:nvPr/>
        </p:nvCxnSpPr>
        <p:spPr>
          <a:xfrm rot="10800000" flipH="1">
            <a:off x="3687099" y="2983622"/>
            <a:ext cx="493958" cy="2184100"/>
          </a:xfrm>
          <a:prstGeom prst="curvedConnector3">
            <a:avLst>
              <a:gd name="adj1" fmla="val -26071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01511" y="5124620"/>
            <a:ext cx="453970" cy="307777"/>
          </a:xfrm>
          <a:prstGeom prst="rect">
            <a:avLst/>
          </a:prstGeom>
          <a:noFill/>
        </p:spPr>
        <p:txBody>
          <a:bodyPr wrap="none" rtlCol="0">
            <a:spAutoFit/>
          </a:bodyPr>
          <a:lstStyle/>
          <a:p>
            <a:r>
              <a:rPr lang="en-US" sz="1400" dirty="0" smtClean="0">
                <a:latin typeface="Arial Black" pitchFamily="34" charset="0"/>
              </a:rPr>
              <a:t>No</a:t>
            </a:r>
            <a:endParaRPr lang="en-US" sz="1400" dirty="0">
              <a:latin typeface="Arial Black" pitchFamily="34" charset="0"/>
            </a:endParaRPr>
          </a:p>
        </p:txBody>
      </p:sp>
      <p:sp>
        <p:nvSpPr>
          <p:cNvPr id="84" name="Flowchart: Alternate Process 83"/>
          <p:cNvSpPr/>
          <p:nvPr/>
        </p:nvSpPr>
        <p:spPr>
          <a:xfrm>
            <a:off x="5584176" y="3754032"/>
            <a:ext cx="72944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Set Flag</a:t>
            </a:r>
            <a:endParaRPr lang="en-US" sz="1400" dirty="0">
              <a:solidFill>
                <a:schemeClr val="accent5">
                  <a:lumMod val="10000"/>
                </a:schemeClr>
              </a:solidFill>
              <a:latin typeface="Arial Black" pitchFamily="34" charset="0"/>
            </a:endParaRPr>
          </a:p>
        </p:txBody>
      </p:sp>
      <p:cxnSp>
        <p:nvCxnSpPr>
          <p:cNvPr id="87" name="Curved Connector 86"/>
          <p:cNvCxnSpPr>
            <a:stCxn id="84" idx="0"/>
            <a:endCxn id="11" idx="3"/>
          </p:cNvCxnSpPr>
          <p:nvPr/>
        </p:nvCxnSpPr>
        <p:spPr>
          <a:xfrm rot="16200000" flipV="1">
            <a:off x="5076969" y="2882104"/>
            <a:ext cx="770410" cy="973446"/>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130" idx="2"/>
          </p:cNvCxnSpPr>
          <p:nvPr/>
        </p:nvCxnSpPr>
        <p:spPr>
          <a:xfrm flipV="1">
            <a:off x="5471502" y="4211232"/>
            <a:ext cx="741085" cy="956490"/>
          </a:xfrm>
          <a:prstGeom prst="curvedConnector2">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Flowchart: Alternate Process 135"/>
          <p:cNvSpPr/>
          <p:nvPr/>
        </p:nvSpPr>
        <p:spPr>
          <a:xfrm>
            <a:off x="5762720" y="2798620"/>
            <a:ext cx="899733" cy="457200"/>
          </a:xfrm>
          <a:prstGeom prst="flowChartAlternate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Black" pitchFamily="34" charset="0"/>
              </a:rPr>
              <a:t>Return True</a:t>
            </a:r>
            <a:endParaRPr lang="en-US" sz="1400" dirty="0">
              <a:solidFill>
                <a:srgbClr val="FF0000"/>
              </a:solidFill>
              <a:latin typeface="Arial Black" pitchFamily="34" charset="0"/>
            </a:endParaRPr>
          </a:p>
        </p:txBody>
      </p:sp>
      <p:cxnSp>
        <p:nvCxnSpPr>
          <p:cNvPr id="141" name="Straight Arrow Connector 140"/>
          <p:cNvCxnSpPr>
            <a:stCxn id="130" idx="0"/>
            <a:endCxn id="136" idx="2"/>
          </p:cNvCxnSpPr>
          <p:nvPr/>
        </p:nvCxnSpPr>
        <p:spPr>
          <a:xfrm flipV="1">
            <a:off x="6212587" y="3255820"/>
            <a:ext cx="0" cy="49821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Flowchart: Alternate Process 129"/>
          <p:cNvSpPr/>
          <p:nvPr/>
        </p:nvSpPr>
        <p:spPr>
          <a:xfrm>
            <a:off x="5573906" y="3754032"/>
            <a:ext cx="1277362" cy="457200"/>
          </a:xfrm>
          <a:prstGeom prst="flowChartAlternateProcess">
            <a:avLst/>
          </a:prstGeom>
          <a:ln>
            <a:solidFill>
              <a:schemeClr val="accent5">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5">
                    <a:lumMod val="10000"/>
                  </a:schemeClr>
                </a:solidFill>
                <a:latin typeface="Arial Black" pitchFamily="34" charset="0"/>
              </a:rPr>
              <a:t>Throw Exception</a:t>
            </a:r>
            <a:endParaRPr lang="en-US" sz="1400" dirty="0">
              <a:solidFill>
                <a:schemeClr val="accent5">
                  <a:lumMod val="10000"/>
                </a:schemeClr>
              </a:solidFill>
              <a:latin typeface="Arial Black" pitchFamily="34" charset="0"/>
            </a:endParaRPr>
          </a:p>
        </p:txBody>
      </p:sp>
      <p:sp>
        <p:nvSpPr>
          <p:cNvPr id="146" name="TextBox 145"/>
          <p:cNvSpPr txBox="1"/>
          <p:nvPr/>
        </p:nvSpPr>
        <p:spPr>
          <a:xfrm>
            <a:off x="918582" y="5912059"/>
            <a:ext cx="2803973" cy="461665"/>
          </a:xfrm>
          <a:prstGeom prst="rect">
            <a:avLst/>
          </a:prstGeom>
          <a:noFill/>
        </p:spPr>
        <p:txBody>
          <a:bodyPr wrap="none" rtlCol="0">
            <a:spAutoFit/>
          </a:bodyPr>
          <a:lstStyle/>
          <a:p>
            <a:pPr marL="285750" indent="-285750">
              <a:buFont typeface="Arial" pitchFamily="34" charset="0"/>
              <a:buChar char="•"/>
            </a:pPr>
            <a:r>
              <a:rPr lang="en-US" sz="2400" b="1" dirty="0" smtClean="0">
                <a:solidFill>
                  <a:schemeClr val="accent5">
                    <a:lumMod val="10000"/>
                  </a:schemeClr>
                </a:solidFill>
              </a:rPr>
              <a:t>Runs in </a:t>
            </a:r>
            <a:r>
              <a:rPr lang="en-US" sz="2400" b="1" i="1" dirty="0" smtClean="0">
                <a:solidFill>
                  <a:schemeClr val="accent5">
                    <a:lumMod val="10000"/>
                  </a:schemeClr>
                </a:solidFill>
              </a:rPr>
              <a:t>O</a:t>
            </a:r>
            <a:r>
              <a:rPr lang="en-US" sz="2400" b="1" dirty="0" smtClean="0">
                <a:solidFill>
                  <a:schemeClr val="accent5">
                    <a:lumMod val="10000"/>
                  </a:schemeClr>
                </a:solidFill>
              </a:rPr>
              <a:t>(|</a:t>
            </a:r>
            <a:r>
              <a:rPr lang="en-US" sz="2400" b="1" i="1" dirty="0" smtClean="0">
                <a:solidFill>
                  <a:schemeClr val="accent5">
                    <a:lumMod val="10000"/>
                  </a:schemeClr>
                </a:solidFill>
              </a:rPr>
              <a:t>E</a:t>
            </a:r>
            <a:r>
              <a:rPr lang="en-US" sz="2400" b="1" dirty="0" smtClean="0">
                <a:solidFill>
                  <a:schemeClr val="accent5">
                    <a:lumMod val="10000"/>
                  </a:schemeClr>
                </a:solidFill>
              </a:rPr>
              <a:t>|) time.</a:t>
            </a:r>
            <a:endParaRPr lang="en-US" sz="2400" b="1" dirty="0">
              <a:solidFill>
                <a:schemeClr val="accent5">
                  <a:lumMod val="10000"/>
                </a:schemeClr>
              </a:solidFill>
            </a:endParaRPr>
          </a:p>
        </p:txBody>
      </p:sp>
      <p:sp>
        <p:nvSpPr>
          <p:cNvPr id="28" name="Slide Number Placeholder 27"/>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19</a:t>
            </a:fld>
            <a:endParaRPr lang="en-US" altLang="en-US" dirty="0">
              <a:solidFill>
                <a:srgbClr val="000000"/>
              </a:solidFill>
            </a:endParaRPr>
          </a:p>
        </p:txBody>
      </p:sp>
    </p:spTree>
    <p:custDataLst>
      <p:tags r:id="rId1"/>
    </p:custDataLst>
    <p:extLst>
      <p:ext uri="{BB962C8B-B14F-4D97-AF65-F5344CB8AC3E}">
        <p14:creationId xmlns="" xmlns:p14="http://schemas.microsoft.com/office/powerpoint/2010/main" val="2458831589"/>
      </p:ext>
    </p:extLst>
  </p:cSld>
  <p:clrMapOvr>
    <a:masterClrMapping/>
  </p:clrMapOvr>
  <p:transition advTm="532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500"/>
                                        <p:tgtEl>
                                          <p:spTgt spid="136"/>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xit" presetSubtype="0" fill="hold" nodeType="withEffect">
                                  <p:stCondLst>
                                    <p:cond delay="0"/>
                                  </p:stCondLst>
                                  <p:childTnLst>
                                    <p:animEffect transition="out" filter="fade">
                                      <p:cBhvr>
                                        <p:cTn id="18" dur="500"/>
                                        <p:tgtEl>
                                          <p:spTgt spid="70"/>
                                        </p:tgtEl>
                                      </p:cBhvr>
                                    </p:animEffect>
                                    <p:set>
                                      <p:cBhvr>
                                        <p:cTn id="19" dur="1" fill="hold">
                                          <p:stCondLst>
                                            <p:cond delay="499"/>
                                          </p:stCondLst>
                                        </p:cTn>
                                        <p:tgtEl>
                                          <p:spTgt spid="7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6" grpId="0" animBg="1"/>
      <p:bldP spid="130" grpId="0" animBg="1"/>
      <p:bldP spid="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Product 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dirty="0" smtClean="0"/>
              <a:t>Review of GPL</a:t>
            </a:r>
          </a:p>
          <a:p>
            <a:pPr marL="514350" indent="-514350">
              <a:buFont typeface="+mj-lt"/>
              <a:buAutoNum type="arabicPeriod"/>
            </a:pPr>
            <a:r>
              <a:rPr lang="en-US" dirty="0" smtClean="0"/>
              <a:t>Demo </a:t>
            </a:r>
            <a:r>
              <a:rPr lang="en-US" dirty="0" err="1" smtClean="0"/>
              <a:t>GuiDsl</a:t>
            </a:r>
            <a:endParaRPr lang="en-US" dirty="0" smtClean="0"/>
          </a:p>
          <a:p>
            <a:pPr marL="514350" indent="-514350">
              <a:buFont typeface="+mj-lt"/>
              <a:buAutoNum type="arabicPeriod"/>
            </a:pPr>
            <a:r>
              <a:rPr lang="en-US" dirty="0" smtClean="0"/>
              <a:t>Introduce </a:t>
            </a:r>
            <a:r>
              <a:rPr lang="en-US" dirty="0" err="1" smtClean="0"/>
              <a:t>WebGuiDsl</a:t>
            </a:r>
            <a:endParaRPr lang="en-US" dirty="0" smtClean="0"/>
          </a:p>
          <a:p>
            <a:pPr marL="514350" indent="-514350">
              <a:buFont typeface="+mj-lt"/>
              <a:buAutoNum type="arabicPeriod"/>
            </a:pPr>
            <a:r>
              <a:rPr lang="en-US" dirty="0" smtClean="0"/>
              <a:t>Introduce Algorithms</a:t>
            </a:r>
          </a:p>
          <a:p>
            <a:pPr marL="514350" indent="-514350">
              <a:buFont typeface="+mj-lt"/>
              <a:buAutoNum type="arabicPeriod"/>
            </a:pPr>
            <a:r>
              <a:rPr lang="en-US" dirty="0" smtClean="0"/>
              <a:t>Java Packages</a:t>
            </a:r>
          </a:p>
          <a:p>
            <a:pPr marL="514350" indent="-514350">
              <a:buFont typeface="+mj-lt"/>
              <a:buAutoNum type="arabicPeriod"/>
            </a:pPr>
            <a:r>
              <a:rPr lang="en-US" dirty="0" smtClean="0"/>
              <a:t>Experiments</a:t>
            </a:r>
          </a:p>
          <a:p>
            <a:pPr marL="514350" indent="-514350">
              <a:buFont typeface="+mj-lt"/>
              <a:buAutoNum type="arabicPeriod"/>
            </a:pPr>
            <a:r>
              <a:rPr lang="en-US" dirty="0" smtClean="0"/>
              <a:t>Results</a:t>
            </a:r>
          </a:p>
          <a:p>
            <a:pPr marL="514350" indent="-514350">
              <a:buFont typeface="+mj-lt"/>
              <a:buAutoNum type="arabicPeriod"/>
            </a:pPr>
            <a:r>
              <a:rPr lang="en-US" dirty="0" smtClean="0"/>
              <a:t>Future Work</a:t>
            </a:r>
            <a:endParaRPr lang="en-US" dirty="0"/>
          </a:p>
        </p:txBody>
      </p:sp>
      <p:sp>
        <p:nvSpPr>
          <p:cNvPr id="4" name="Slide Number Placeholder 3"/>
          <p:cNvSpPr>
            <a:spLocks noGrp="1"/>
          </p:cNvSpPr>
          <p:nvPr>
            <p:ph type="sldNum" sz="quarter" idx="12"/>
          </p:nvPr>
        </p:nvSpPr>
        <p:spPr/>
        <p:txBody>
          <a:bodyPr/>
          <a:lstStyle/>
          <a:p>
            <a:fld id="{DC08CC2A-15E8-4BDA-92CE-5B6338BCF854}" type="slidenum">
              <a:rPr lang="en-US" smtClean="0"/>
              <a:pPr/>
              <a:t>2</a:t>
            </a:fld>
            <a:endParaRPr lang="en-US"/>
          </a:p>
        </p:txBody>
      </p:sp>
    </p:spTree>
    <p:custDataLst>
      <p:tags r:id="rId1"/>
    </p:custDataLst>
    <p:extLst>
      <p:ext uri="{BB962C8B-B14F-4D97-AF65-F5344CB8AC3E}">
        <p14:creationId xmlns="" xmlns:p14="http://schemas.microsoft.com/office/powerpoint/2010/main" val="999543467"/>
      </p:ext>
    </p:extLst>
  </p:cSld>
  <p:clrMapOvr>
    <a:masterClrMapping/>
  </p:clrMapOvr>
  <mc:AlternateContent xmlns:mc="http://schemas.openxmlformats.org/markup-compatibility/2006">
    <mc:Choice xmlns="" xmlns:p14="http://schemas.microsoft.com/office/powerpoint/2010/main" Requires="p14">
      <p:transition spd="slow" p14:dur="2000" advTm="44624"/>
    </mc:Choice>
    <mc:Fallback>
      <p:transition spd="slow" advTm="44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48933" y="3665313"/>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e</a:t>
            </a:r>
            <a:endParaRPr lang="en-US" dirty="0">
              <a:solidFill>
                <a:schemeClr val="accent5">
                  <a:lumMod val="10000"/>
                </a:schemeClr>
              </a:solidFill>
              <a:latin typeface="Arial Black" pitchFamily="34" charset="0"/>
            </a:endParaRPr>
          </a:p>
        </p:txBody>
      </p:sp>
      <p:sp>
        <p:nvSpPr>
          <p:cNvPr id="23" name="Oval 22"/>
          <p:cNvSpPr/>
          <p:nvPr/>
        </p:nvSpPr>
        <p:spPr>
          <a:xfrm>
            <a:off x="3348933" y="3665313"/>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e</a:t>
            </a:r>
          </a:p>
        </p:txBody>
      </p:sp>
      <p:sp>
        <p:nvSpPr>
          <p:cNvPr id="5" name="Oval 4"/>
          <p:cNvSpPr/>
          <p:nvPr/>
        </p:nvSpPr>
        <p:spPr>
          <a:xfrm>
            <a:off x="2233903" y="3507129"/>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6" name="Oval 5"/>
          <p:cNvSpPr/>
          <p:nvPr/>
        </p:nvSpPr>
        <p:spPr>
          <a:xfrm>
            <a:off x="1311791" y="383122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8" name="Oval 7"/>
          <p:cNvSpPr/>
          <p:nvPr/>
        </p:nvSpPr>
        <p:spPr>
          <a:xfrm>
            <a:off x="1520135" y="2696901"/>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9" name="Oval 8"/>
          <p:cNvSpPr/>
          <p:nvPr/>
        </p:nvSpPr>
        <p:spPr>
          <a:xfrm>
            <a:off x="2745124" y="2650602"/>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0" name="Oval 9"/>
          <p:cNvSpPr/>
          <p:nvPr/>
        </p:nvSpPr>
        <p:spPr>
          <a:xfrm>
            <a:off x="2374736" y="4479404"/>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1" name="Oval 20"/>
          <p:cNvSpPr/>
          <p:nvPr/>
        </p:nvSpPr>
        <p:spPr>
          <a:xfrm>
            <a:off x="2233903" y="3507129"/>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22" name="Oval 21"/>
          <p:cNvSpPr/>
          <p:nvPr/>
        </p:nvSpPr>
        <p:spPr>
          <a:xfrm>
            <a:off x="1311791" y="383122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4" name="Oval 23"/>
          <p:cNvSpPr/>
          <p:nvPr/>
        </p:nvSpPr>
        <p:spPr>
          <a:xfrm>
            <a:off x="1520135" y="2696901"/>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f</a:t>
            </a:r>
            <a:endParaRPr lang="en-US" dirty="0">
              <a:solidFill>
                <a:schemeClr val="accent5">
                  <a:lumMod val="10000"/>
                </a:schemeClr>
              </a:solidFill>
              <a:latin typeface="Arial Black" pitchFamily="34" charset="0"/>
            </a:endParaRPr>
          </a:p>
        </p:txBody>
      </p:sp>
      <p:sp>
        <p:nvSpPr>
          <p:cNvPr id="25" name="Oval 24"/>
          <p:cNvSpPr/>
          <p:nvPr/>
        </p:nvSpPr>
        <p:spPr>
          <a:xfrm>
            <a:off x="2745124" y="2650602"/>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26" name="Oval 25"/>
          <p:cNvSpPr/>
          <p:nvPr/>
        </p:nvSpPr>
        <p:spPr>
          <a:xfrm>
            <a:off x="2374736" y="4479404"/>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Connected Graph</a:t>
            </a:r>
            <a:endParaRPr lang="en-US" dirty="0"/>
          </a:p>
        </p:txBody>
      </p:sp>
      <p:sp>
        <p:nvSpPr>
          <p:cNvPr id="3" name="Content Placeholder 2"/>
          <p:cNvSpPr>
            <a:spLocks noGrp="1"/>
          </p:cNvSpPr>
          <p:nvPr>
            <p:ph idx="1"/>
          </p:nvPr>
        </p:nvSpPr>
        <p:spPr>
          <a:xfrm>
            <a:off x="480349" y="1252959"/>
            <a:ext cx="8229600" cy="610565"/>
          </a:xfrm>
        </p:spPr>
        <p:txBody>
          <a:bodyPr/>
          <a:lstStyle/>
          <a:p>
            <a:r>
              <a:rPr lang="en-US" b="1" dirty="0"/>
              <a:t>GPL uses </a:t>
            </a:r>
            <a:r>
              <a:rPr lang="en-US" b="1" dirty="0" smtClean="0"/>
              <a:t>either BFS or DFS to find connected components</a:t>
            </a:r>
            <a:endParaRPr lang="en-US" b="1" dirty="0"/>
          </a:p>
        </p:txBody>
      </p:sp>
      <p:sp>
        <p:nvSpPr>
          <p:cNvPr id="11" name="Oval 10"/>
          <p:cNvSpPr/>
          <p:nvPr/>
        </p:nvSpPr>
        <p:spPr>
          <a:xfrm>
            <a:off x="5015694" y="3989405"/>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12" name="Oval 11"/>
          <p:cNvSpPr/>
          <p:nvPr/>
        </p:nvSpPr>
        <p:spPr>
          <a:xfrm>
            <a:off x="5339785" y="2986268"/>
            <a:ext cx="648183" cy="6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sp>
        <p:nvSpPr>
          <p:cNvPr id="27" name="Oval 26"/>
          <p:cNvSpPr/>
          <p:nvPr/>
        </p:nvSpPr>
        <p:spPr>
          <a:xfrm>
            <a:off x="5015694" y="3989405"/>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g</a:t>
            </a:r>
            <a:endParaRPr lang="en-US" dirty="0">
              <a:solidFill>
                <a:schemeClr val="accent5">
                  <a:lumMod val="10000"/>
                </a:schemeClr>
              </a:solidFill>
              <a:latin typeface="Arial Black" pitchFamily="34" charset="0"/>
            </a:endParaRPr>
          </a:p>
        </p:txBody>
      </p:sp>
      <p:sp>
        <p:nvSpPr>
          <p:cNvPr id="28" name="Oval 27"/>
          <p:cNvSpPr/>
          <p:nvPr/>
        </p:nvSpPr>
        <p:spPr>
          <a:xfrm>
            <a:off x="5339785" y="2986268"/>
            <a:ext cx="648183" cy="648183"/>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h</a:t>
            </a:r>
            <a:endParaRPr lang="en-US" dirty="0">
              <a:solidFill>
                <a:schemeClr val="accent5">
                  <a:lumMod val="10000"/>
                </a:schemeClr>
              </a:solidFill>
              <a:latin typeface="Arial Black" pitchFamily="34" charset="0"/>
            </a:endParaRPr>
          </a:p>
        </p:txBody>
      </p:sp>
      <p:cxnSp>
        <p:nvCxnSpPr>
          <p:cNvPr id="30" name="Straight Connector 29"/>
          <p:cNvCxnSpPr>
            <a:stCxn id="25" idx="2"/>
            <a:endCxn id="8" idx="6"/>
          </p:cNvCxnSpPr>
          <p:nvPr/>
        </p:nvCxnSpPr>
        <p:spPr>
          <a:xfrm flipH="1">
            <a:off x="2168318" y="2974694"/>
            <a:ext cx="576806" cy="4629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0"/>
            <a:endCxn id="9" idx="5"/>
          </p:cNvCxnSpPr>
          <p:nvPr/>
        </p:nvCxnSpPr>
        <p:spPr>
          <a:xfrm flipH="1" flipV="1">
            <a:off x="3298383" y="3203861"/>
            <a:ext cx="374642" cy="46145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0"/>
            <a:endCxn id="25" idx="3"/>
          </p:cNvCxnSpPr>
          <p:nvPr/>
        </p:nvCxnSpPr>
        <p:spPr>
          <a:xfrm flipV="1">
            <a:off x="2557995" y="3203861"/>
            <a:ext cx="282053" cy="303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5"/>
            <a:endCxn id="10" idx="1"/>
          </p:cNvCxnSpPr>
          <p:nvPr/>
        </p:nvCxnSpPr>
        <p:spPr>
          <a:xfrm>
            <a:off x="1865050" y="4384480"/>
            <a:ext cx="604610" cy="18984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2"/>
            <a:endCxn id="22" idx="7"/>
          </p:cNvCxnSpPr>
          <p:nvPr/>
        </p:nvCxnSpPr>
        <p:spPr>
          <a:xfrm flipH="1">
            <a:off x="1865050" y="3831221"/>
            <a:ext cx="368853" cy="949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a:endCxn id="27" idx="0"/>
          </p:cNvCxnSpPr>
          <p:nvPr/>
        </p:nvCxnSpPr>
        <p:spPr>
          <a:xfrm flipH="1">
            <a:off x="5339786" y="3539527"/>
            <a:ext cx="94923" cy="44987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168318" y="2974694"/>
            <a:ext cx="576806" cy="46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298383" y="3203861"/>
            <a:ext cx="374642" cy="461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557995" y="3203861"/>
            <a:ext cx="282053" cy="3032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865050" y="4384480"/>
            <a:ext cx="604610" cy="189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865050" y="3831221"/>
            <a:ext cx="368853" cy="949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339786" y="3539527"/>
            <a:ext cx="94923" cy="449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1160585" y="2438400"/>
            <a:ext cx="2934518" cy="2836986"/>
          </a:xfrm>
          <a:custGeom>
            <a:avLst/>
            <a:gdLst>
              <a:gd name="connsiteX0" fmla="*/ 710311 w 3539622"/>
              <a:gd name="connsiteY0" fmla="*/ 165748 h 3436998"/>
              <a:gd name="connsiteX1" fmla="*/ 2944225 w 3539622"/>
              <a:gd name="connsiteY1" fmla="*/ 235196 h 3436998"/>
              <a:gd name="connsiteX2" fmla="*/ 3476660 w 3539622"/>
              <a:gd name="connsiteY2" fmla="*/ 2457535 h 3436998"/>
              <a:gd name="connsiteX3" fmla="*/ 1798331 w 3539622"/>
              <a:gd name="connsiteY3" fmla="*/ 3429808 h 3436998"/>
              <a:gd name="connsiteX4" fmla="*/ 305197 w 3539622"/>
              <a:gd name="connsiteY4" fmla="*/ 2804775 h 3436998"/>
              <a:gd name="connsiteX5" fmla="*/ 27405 w 3539622"/>
              <a:gd name="connsiteY5" fmla="*/ 1126446 h 3436998"/>
              <a:gd name="connsiteX6" fmla="*/ 710311 w 3539622"/>
              <a:gd name="connsiteY6" fmla="*/ 165748 h 343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622" h="3436998">
                <a:moveTo>
                  <a:pt x="710311" y="165748"/>
                </a:moveTo>
                <a:cubicBezTo>
                  <a:pt x="1196448" y="17206"/>
                  <a:pt x="2483167" y="-146768"/>
                  <a:pt x="2944225" y="235196"/>
                </a:cubicBezTo>
                <a:cubicBezTo>
                  <a:pt x="3405283" y="617160"/>
                  <a:pt x="3667642" y="1925100"/>
                  <a:pt x="3476660" y="2457535"/>
                </a:cubicBezTo>
                <a:cubicBezTo>
                  <a:pt x="3285678" y="2989970"/>
                  <a:pt x="2326908" y="3371935"/>
                  <a:pt x="1798331" y="3429808"/>
                </a:cubicBezTo>
                <a:cubicBezTo>
                  <a:pt x="1269754" y="3487681"/>
                  <a:pt x="600351" y="3188669"/>
                  <a:pt x="305197" y="2804775"/>
                </a:cubicBezTo>
                <a:cubicBezTo>
                  <a:pt x="10043" y="2420881"/>
                  <a:pt x="-42043" y="1568213"/>
                  <a:pt x="27405" y="1126446"/>
                </a:cubicBezTo>
                <a:cubicBezTo>
                  <a:pt x="96853" y="684679"/>
                  <a:pt x="224174" y="314290"/>
                  <a:pt x="710311" y="165748"/>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736010" y="2670601"/>
            <a:ext cx="1506775" cy="2335967"/>
          </a:xfrm>
          <a:custGeom>
            <a:avLst/>
            <a:gdLst>
              <a:gd name="connsiteX0" fmla="*/ 32760 w 1506775"/>
              <a:gd name="connsiteY0" fmla="*/ 547161 h 2335967"/>
              <a:gd name="connsiteX1" fmla="*/ 1155504 w 1506775"/>
              <a:gd name="connsiteY1" fmla="*/ 37875 h 2335967"/>
              <a:gd name="connsiteX2" fmla="*/ 1468020 w 1506775"/>
              <a:gd name="connsiteY2" fmla="*/ 1392113 h 2335967"/>
              <a:gd name="connsiteX3" fmla="*/ 403149 w 1506775"/>
              <a:gd name="connsiteY3" fmla="*/ 2318088 h 2335967"/>
              <a:gd name="connsiteX4" fmla="*/ 32760 w 1506775"/>
              <a:gd name="connsiteY4" fmla="*/ 547161 h 2335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775" h="2335967">
                <a:moveTo>
                  <a:pt x="32760" y="547161"/>
                </a:moveTo>
                <a:cubicBezTo>
                  <a:pt x="158152" y="167126"/>
                  <a:pt x="916294" y="-102950"/>
                  <a:pt x="1155504" y="37875"/>
                </a:cubicBezTo>
                <a:cubicBezTo>
                  <a:pt x="1394714" y="178700"/>
                  <a:pt x="1593412" y="1012078"/>
                  <a:pt x="1468020" y="1392113"/>
                </a:cubicBezTo>
                <a:cubicBezTo>
                  <a:pt x="1342628" y="1772148"/>
                  <a:pt x="640430" y="2455055"/>
                  <a:pt x="403149" y="2318088"/>
                </a:cubicBezTo>
                <a:cubicBezTo>
                  <a:pt x="165868" y="2181121"/>
                  <a:pt x="-92632" y="927196"/>
                  <a:pt x="32760" y="547161"/>
                </a:cubicBezTo>
                <a:close/>
              </a:path>
            </a:pathLst>
          </a:custGeom>
          <a:noFill/>
          <a:ln w="762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26636" y="5730125"/>
            <a:ext cx="4713150" cy="461665"/>
          </a:xfrm>
          <a:prstGeom prst="rect">
            <a:avLst/>
          </a:prstGeom>
          <a:noFill/>
        </p:spPr>
        <p:txBody>
          <a:bodyPr wrap="none" rtlCol="0">
            <a:spAutoFit/>
          </a:bodyPr>
          <a:lstStyle/>
          <a:p>
            <a:pPr marL="285750" indent="-285750">
              <a:buFont typeface="Arial" pitchFamily="34" charset="0"/>
              <a:buChar char="•"/>
            </a:pPr>
            <a:r>
              <a:rPr lang="en-US" sz="2400" b="1" dirty="0"/>
              <a:t>This method works in </a:t>
            </a:r>
            <a:r>
              <a:rPr lang="en-US" sz="2400" b="1" i="1" dirty="0"/>
              <a:t>O</a:t>
            </a:r>
            <a:r>
              <a:rPr lang="en-US" sz="2400" b="1" dirty="0"/>
              <a:t>(|</a:t>
            </a:r>
            <a:r>
              <a:rPr lang="en-US" sz="2400" b="1" i="1" dirty="0"/>
              <a:t>V</a:t>
            </a:r>
            <a:r>
              <a:rPr lang="en-US" sz="2400" b="1" dirty="0"/>
              <a:t>||</a:t>
            </a:r>
            <a:r>
              <a:rPr lang="en-US" sz="2400" b="1" i="1" dirty="0"/>
              <a:t>E</a:t>
            </a:r>
            <a:r>
              <a:rPr lang="en-US" sz="2400" b="1" dirty="0"/>
              <a:t>|) time</a:t>
            </a:r>
          </a:p>
        </p:txBody>
      </p:sp>
      <p:sp>
        <p:nvSpPr>
          <p:cNvPr id="35" name="Slide Number Placeholder 34"/>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20</a:t>
            </a:fld>
            <a:endParaRPr lang="en-US" altLang="en-US" dirty="0">
              <a:solidFill>
                <a:srgbClr val="000000"/>
              </a:solidFill>
            </a:endParaRPr>
          </a:p>
        </p:txBody>
      </p:sp>
    </p:spTree>
    <p:custDataLst>
      <p:tags r:id="rId1"/>
    </p:custDataLst>
    <p:extLst>
      <p:ext uri="{BB962C8B-B14F-4D97-AF65-F5344CB8AC3E}">
        <p14:creationId xmlns="" xmlns:p14="http://schemas.microsoft.com/office/powerpoint/2010/main" val="845837393"/>
      </p:ext>
    </p:extLst>
  </p:cSld>
  <p:clrMapOvr>
    <a:masterClrMapping/>
  </p:clrMapOvr>
  <p:transition advTm="6732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1"/>
                                        </p:tgtEl>
                                      </p:cBhvr>
                                    </p:animEffect>
                                    <p:set>
                                      <p:cBhvr>
                                        <p:cTn id="66" dur="1" fill="hold">
                                          <p:stCondLst>
                                            <p:cond delay="499"/>
                                          </p:stCondLst>
                                        </p:cTn>
                                        <p:tgtEl>
                                          <p:spTgt spid="6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9"/>
                                        </p:tgtEl>
                                      </p:cBhvr>
                                    </p:animEffect>
                                    <p:set>
                                      <p:cBhvr>
                                        <p:cTn id="69" dur="1" fill="hold">
                                          <p:stCondLst>
                                            <p:cond delay="499"/>
                                          </p:stCondLst>
                                        </p:cTn>
                                        <p:tgtEl>
                                          <p:spTgt spid="5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8"/>
                                        </p:tgtEl>
                                      </p:cBhvr>
                                    </p:animEffect>
                                    <p:set>
                                      <p:cBhvr>
                                        <p:cTn id="78" dur="1" fill="hold">
                                          <p:stCondLst>
                                            <p:cond delay="499"/>
                                          </p:stCondLst>
                                        </p:cTn>
                                        <p:tgtEl>
                                          <p:spTgt spid="5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4"/>
                                        </p:tgtEl>
                                      </p:cBhvr>
                                    </p:animEffect>
                                    <p:set>
                                      <p:cBhvr>
                                        <p:cTn id="90" dur="1" fill="hold">
                                          <p:stCondLst>
                                            <p:cond delay="499"/>
                                          </p:stCondLst>
                                        </p:cTn>
                                        <p:tgtEl>
                                          <p:spTgt spid="2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8"/>
                                        </p:tgtEl>
                                      </p:cBhvr>
                                    </p:animEffect>
                                    <p:set>
                                      <p:cBhvr>
                                        <p:cTn id="12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63" grpId="0" animBg="1"/>
      <p:bldP spid="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1828800" y="2306467"/>
            <a:ext cx="2756222" cy="3042389"/>
            <a:chOff x="1828800" y="2306467"/>
            <a:chExt cx="2756222" cy="3042389"/>
          </a:xfrm>
        </p:grpSpPr>
        <p:sp>
          <p:nvSpPr>
            <p:cNvPr id="138" name="TextBox 137"/>
            <p:cNvSpPr txBox="1"/>
            <p:nvPr/>
          </p:nvSpPr>
          <p:spPr>
            <a:xfrm>
              <a:off x="1991394" y="497952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39" name="TextBox 138"/>
            <p:cNvSpPr txBox="1"/>
            <p:nvPr/>
          </p:nvSpPr>
          <p:spPr>
            <a:xfrm>
              <a:off x="4072845" y="497952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40" name="TextBox 139"/>
            <p:cNvSpPr txBox="1"/>
            <p:nvPr/>
          </p:nvSpPr>
          <p:spPr>
            <a:xfrm>
              <a:off x="4072845" y="230646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41" name="TextBox 140"/>
            <p:cNvSpPr txBox="1"/>
            <p:nvPr/>
          </p:nvSpPr>
          <p:spPr>
            <a:xfrm>
              <a:off x="2002423" y="230646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7" name="Oval 6"/>
            <p:cNvSpPr/>
            <p:nvPr/>
          </p:nvSpPr>
          <p:spPr>
            <a:xfrm>
              <a:off x="1828800"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14" name="Oval 113"/>
            <p:cNvSpPr/>
            <p:nvPr/>
          </p:nvSpPr>
          <p:spPr>
            <a:xfrm>
              <a:off x="1828800"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16" name="Oval 115"/>
            <p:cNvSpPr/>
            <p:nvPr/>
          </p:nvSpPr>
          <p:spPr>
            <a:xfrm>
              <a:off x="3899222" y="429372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17" name="Oval 116"/>
            <p:cNvSpPr/>
            <p:nvPr/>
          </p:nvSpPr>
          <p:spPr>
            <a:xfrm>
              <a:off x="3899222" y="2691113"/>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cxnSp>
          <p:nvCxnSpPr>
            <p:cNvPr id="132" name="Straight Arrow Connector 131"/>
            <p:cNvCxnSpPr/>
            <p:nvPr/>
          </p:nvCxnSpPr>
          <p:spPr>
            <a:xfrm>
              <a:off x="2171700" y="3377759"/>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3" name="Straight Arrow Connector 132"/>
            <p:cNvCxnSpPr/>
            <p:nvPr/>
          </p:nvCxnSpPr>
          <p:spPr>
            <a:xfrm flipH="1">
              <a:off x="2514600" y="4637470"/>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4" name="Straight Arrow Connector 133"/>
            <p:cNvCxnSpPr/>
            <p:nvPr/>
          </p:nvCxnSpPr>
          <p:spPr>
            <a:xfrm flipH="1" flipV="1">
              <a:off x="2414167" y="3277326"/>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242122" y="3377759"/>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6" name="Straight Arrow Connector 135"/>
            <p:cNvCxnSpPr/>
            <p:nvPr/>
          </p:nvCxnSpPr>
          <p:spPr>
            <a:xfrm>
              <a:off x="2514600" y="3034859"/>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grpSp>
      <p:sp>
        <p:nvSpPr>
          <p:cNvPr id="115" name="Oval 114"/>
          <p:cNvSpPr/>
          <p:nvPr/>
        </p:nvSpPr>
        <p:spPr>
          <a:xfrm>
            <a:off x="1828800"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6" name="Oval 5"/>
          <p:cNvSpPr/>
          <p:nvPr/>
        </p:nvSpPr>
        <p:spPr>
          <a:xfrm>
            <a:off x="389922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5" name="Oval 4"/>
          <p:cNvSpPr/>
          <p:nvPr/>
        </p:nvSpPr>
        <p:spPr>
          <a:xfrm>
            <a:off x="1828800"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8" name="Oval 7"/>
          <p:cNvSpPr/>
          <p:nvPr/>
        </p:nvSpPr>
        <p:spPr>
          <a:xfrm>
            <a:off x="389922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42" name="Oval 41"/>
          <p:cNvSpPr/>
          <p:nvPr/>
        </p:nvSpPr>
        <p:spPr>
          <a:xfrm>
            <a:off x="3899222"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41" name="Oval 40"/>
          <p:cNvSpPr/>
          <p:nvPr/>
        </p:nvSpPr>
        <p:spPr>
          <a:xfrm>
            <a:off x="1828800"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43" name="Oval 42"/>
          <p:cNvSpPr/>
          <p:nvPr/>
        </p:nvSpPr>
        <p:spPr>
          <a:xfrm>
            <a:off x="1828800"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44" name="Oval 43"/>
          <p:cNvSpPr/>
          <p:nvPr/>
        </p:nvSpPr>
        <p:spPr>
          <a:xfrm>
            <a:off x="3899222"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152" name="Oval 151"/>
          <p:cNvSpPr/>
          <p:nvPr/>
        </p:nvSpPr>
        <p:spPr>
          <a:xfrm>
            <a:off x="5226452"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53" name="Oval 152"/>
          <p:cNvSpPr/>
          <p:nvPr/>
        </p:nvSpPr>
        <p:spPr>
          <a:xfrm>
            <a:off x="7296874"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54" name="Oval 153"/>
          <p:cNvSpPr/>
          <p:nvPr/>
        </p:nvSpPr>
        <p:spPr>
          <a:xfrm>
            <a:off x="5226452" y="2691114"/>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a</a:t>
            </a:r>
            <a:endParaRPr lang="en-US" dirty="0">
              <a:solidFill>
                <a:schemeClr val="accent5">
                  <a:lumMod val="10000"/>
                </a:schemeClr>
              </a:solidFill>
              <a:latin typeface="Arial Black" pitchFamily="34" charset="0"/>
            </a:endParaRPr>
          </a:p>
        </p:txBody>
      </p:sp>
      <p:sp>
        <p:nvSpPr>
          <p:cNvPr id="155" name="Oval 154"/>
          <p:cNvSpPr/>
          <p:nvPr/>
        </p:nvSpPr>
        <p:spPr>
          <a:xfrm>
            <a:off x="7296874" y="4293725"/>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cxnSp>
        <p:nvCxnSpPr>
          <p:cNvPr id="18" name="Straight Arrow Connector 17"/>
          <p:cNvCxnSpPr/>
          <p:nvPr/>
        </p:nvCxnSpPr>
        <p:spPr>
          <a:xfrm flipV="1">
            <a:off x="5569351"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5912251" y="4648200"/>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5811818" y="3276481"/>
            <a:ext cx="1585488" cy="111767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flipV="1">
            <a:off x="7639773" y="3376914"/>
            <a:ext cx="0" cy="916811"/>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912251" y="3034014"/>
            <a:ext cx="1384622"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109" name="Straight Arrow Connector 108"/>
          <p:cNvCxnSpPr/>
          <p:nvPr/>
        </p:nvCxnSpPr>
        <p:spPr>
          <a:xfrm flipV="1">
            <a:off x="7639773" y="3377760"/>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0" name="Straight Arrow Connector 109"/>
          <p:cNvCxnSpPr/>
          <p:nvPr/>
        </p:nvCxnSpPr>
        <p:spPr>
          <a:xfrm flipV="1">
            <a:off x="5569351" y="3377760"/>
            <a:ext cx="0" cy="917657"/>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endCxn id="121" idx="2"/>
          </p:cNvCxnSpPr>
          <p:nvPr/>
        </p:nvCxnSpPr>
        <p:spPr>
          <a:xfrm flipV="1">
            <a:off x="5912251" y="4636625"/>
            <a:ext cx="1384622" cy="846"/>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112" name="Straight Arrow Connector 111"/>
          <p:cNvCxnSpPr/>
          <p:nvPr/>
        </p:nvCxnSpPr>
        <p:spPr>
          <a:xfrm>
            <a:off x="5811818" y="3277327"/>
            <a:ext cx="1585488" cy="11176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19" idx="6"/>
          </p:cNvCxnSpPr>
          <p:nvPr/>
        </p:nvCxnSpPr>
        <p:spPr>
          <a:xfrm flipH="1">
            <a:off x="5912251" y="3034014"/>
            <a:ext cx="1384623"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a:stCxn id="44" idx="2"/>
            <a:endCxn id="43" idx="6"/>
          </p:cNvCxnSpPr>
          <p:nvPr/>
        </p:nvCxnSpPr>
        <p:spPr>
          <a:xfrm flipH="1">
            <a:off x="2514600" y="4636625"/>
            <a:ext cx="1384622" cy="846"/>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3" name="Straight Arrow Connector 82"/>
          <p:cNvCxnSpPr>
            <a:stCxn id="42" idx="4"/>
            <a:endCxn id="44" idx="0"/>
          </p:cNvCxnSpPr>
          <p:nvPr/>
        </p:nvCxnSpPr>
        <p:spPr>
          <a:xfrm>
            <a:off x="4242122" y="3376914"/>
            <a:ext cx="0" cy="916811"/>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a:stCxn id="5" idx="6"/>
            <a:endCxn id="42" idx="2"/>
          </p:cNvCxnSpPr>
          <p:nvPr/>
        </p:nvCxnSpPr>
        <p:spPr>
          <a:xfrm>
            <a:off x="2514600" y="3034014"/>
            <a:ext cx="1384622" cy="0"/>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8" idx="2"/>
            <a:endCxn id="7" idx="6"/>
          </p:cNvCxnSpPr>
          <p:nvPr/>
        </p:nvCxnSpPr>
        <p:spPr>
          <a:xfrm flipH="1" flipV="1">
            <a:off x="2514600" y="4636624"/>
            <a:ext cx="1384622" cy="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a:stCxn id="42" idx="4"/>
            <a:endCxn id="44" idx="0"/>
          </p:cNvCxnSpPr>
          <p:nvPr/>
        </p:nvCxnSpPr>
        <p:spPr>
          <a:xfrm>
            <a:off x="4242122" y="3376914"/>
            <a:ext cx="0" cy="916811"/>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63" name="Straight Arrow Connector 62"/>
          <p:cNvCxnSpPr>
            <a:stCxn id="5" idx="6"/>
            <a:endCxn id="42" idx="2"/>
          </p:cNvCxnSpPr>
          <p:nvPr/>
        </p:nvCxnSpPr>
        <p:spPr>
          <a:xfrm>
            <a:off x="2514600" y="3034014"/>
            <a:ext cx="1384622" cy="0"/>
          </a:xfrm>
          <a:prstGeom prst="straightConnector1">
            <a:avLst/>
          </a:prstGeom>
          <a:ln w="28575">
            <a:solidFill>
              <a:srgbClr val="FF0000"/>
            </a:solidFill>
            <a:tailEnd type="arrow"/>
          </a:ln>
        </p:spPr>
        <p:style>
          <a:lnRef idx="1">
            <a:schemeClr val="accent6"/>
          </a:lnRef>
          <a:fillRef idx="0">
            <a:schemeClr val="accent6"/>
          </a:fillRef>
          <a:effectRef idx="0">
            <a:schemeClr val="accent6"/>
          </a:effectRef>
          <a:fontRef idx="minor">
            <a:schemeClr val="tx1"/>
          </a:fontRef>
        </p:style>
      </p:cxnSp>
      <p:cxnSp>
        <p:nvCxnSpPr>
          <p:cNvPr id="89" name="Straight Arrow Connector 88"/>
          <p:cNvCxnSpPr>
            <a:stCxn id="5" idx="4"/>
            <a:endCxn id="43" idx="0"/>
          </p:cNvCxnSpPr>
          <p:nvPr/>
        </p:nvCxnSpPr>
        <p:spPr>
          <a:xfrm>
            <a:off x="2171700" y="3376914"/>
            <a:ext cx="0" cy="917657"/>
          </a:xfrm>
          <a:prstGeom prst="straightConnector1">
            <a:avLst/>
          </a:prstGeom>
          <a:ln w="19050">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44" idx="1"/>
            <a:endCxn id="5" idx="5"/>
          </p:cNvCxnSpPr>
          <p:nvPr/>
        </p:nvCxnSpPr>
        <p:spPr>
          <a:xfrm flipH="1" flipV="1">
            <a:off x="2414167" y="3276481"/>
            <a:ext cx="1585488" cy="111767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296873"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b</a:t>
            </a:r>
            <a:endParaRPr lang="en-US" dirty="0">
              <a:solidFill>
                <a:schemeClr val="accent5">
                  <a:lumMod val="10000"/>
                </a:schemeClr>
              </a:solidFill>
              <a:latin typeface="Arial Black" pitchFamily="34" charset="0"/>
            </a:endParaRPr>
          </a:p>
        </p:txBody>
      </p:sp>
      <p:sp>
        <p:nvSpPr>
          <p:cNvPr id="119" name="Oval 118"/>
          <p:cNvSpPr/>
          <p:nvPr/>
        </p:nvSpPr>
        <p:spPr>
          <a:xfrm>
            <a:off x="5226451" y="2691114"/>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10000"/>
                  </a:schemeClr>
                </a:solidFill>
                <a:latin typeface="Arial Black" pitchFamily="34" charset="0"/>
              </a:rPr>
              <a:t>a</a:t>
            </a:r>
          </a:p>
        </p:txBody>
      </p:sp>
      <p:sp>
        <p:nvSpPr>
          <p:cNvPr id="120" name="Oval 119"/>
          <p:cNvSpPr/>
          <p:nvPr/>
        </p:nvSpPr>
        <p:spPr>
          <a:xfrm>
            <a:off x="5226451" y="4294571"/>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d</a:t>
            </a:r>
            <a:endParaRPr lang="en-US" dirty="0">
              <a:solidFill>
                <a:schemeClr val="accent5">
                  <a:lumMod val="10000"/>
                </a:schemeClr>
              </a:solidFill>
              <a:latin typeface="Arial Black" pitchFamily="34" charset="0"/>
            </a:endParaRPr>
          </a:p>
        </p:txBody>
      </p:sp>
      <p:sp>
        <p:nvSpPr>
          <p:cNvPr id="121" name="Oval 120"/>
          <p:cNvSpPr/>
          <p:nvPr/>
        </p:nvSpPr>
        <p:spPr>
          <a:xfrm>
            <a:off x="7296873" y="4293725"/>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c</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Strongly Connected Graph</a:t>
            </a:r>
            <a:endParaRPr lang="en-US" dirty="0"/>
          </a:p>
        </p:txBody>
      </p:sp>
      <p:sp>
        <p:nvSpPr>
          <p:cNvPr id="3" name="Content Placeholder 2"/>
          <p:cNvSpPr>
            <a:spLocks noGrp="1"/>
          </p:cNvSpPr>
          <p:nvPr>
            <p:ph idx="1"/>
          </p:nvPr>
        </p:nvSpPr>
        <p:spPr>
          <a:xfrm>
            <a:off x="470222" y="1571626"/>
            <a:ext cx="8229600" cy="533400"/>
          </a:xfrm>
        </p:spPr>
        <p:txBody>
          <a:bodyPr/>
          <a:lstStyle/>
          <a:p>
            <a:r>
              <a:rPr lang="en-US" b="1" dirty="0" smtClean="0"/>
              <a:t>GPL uses </a:t>
            </a:r>
            <a:r>
              <a:rPr lang="en-US" b="1" dirty="0" err="1" smtClean="0"/>
              <a:t>Kosaraju's</a:t>
            </a:r>
            <a:r>
              <a:rPr lang="en-US" b="1" dirty="0" smtClean="0"/>
              <a:t> </a:t>
            </a:r>
            <a:r>
              <a:rPr lang="en-US" b="1" dirty="0"/>
              <a:t>algorithm</a:t>
            </a:r>
          </a:p>
          <a:p>
            <a:endParaRPr lang="en-US" dirty="0"/>
          </a:p>
        </p:txBody>
      </p:sp>
      <p:sp>
        <p:nvSpPr>
          <p:cNvPr id="40" name="TextBox 39"/>
          <p:cNvSpPr txBox="1"/>
          <p:nvPr/>
        </p:nvSpPr>
        <p:spPr>
          <a:xfrm>
            <a:off x="4876800" y="3192248"/>
            <a:ext cx="3589444" cy="369332"/>
          </a:xfrm>
          <a:prstGeom prst="rect">
            <a:avLst/>
          </a:prstGeom>
          <a:noFill/>
        </p:spPr>
        <p:txBody>
          <a:bodyPr wrap="none" rtlCol="0">
            <a:spAutoFit/>
          </a:bodyPr>
          <a:lstStyle/>
          <a:p>
            <a:r>
              <a:rPr lang="en-US" dirty="0" smtClean="0"/>
              <a:t>1. Depth First Search to number vertices</a:t>
            </a:r>
            <a:endParaRPr lang="en-US" dirty="0"/>
          </a:p>
        </p:txBody>
      </p:sp>
      <p:sp>
        <p:nvSpPr>
          <p:cNvPr id="95" name="TextBox 94"/>
          <p:cNvSpPr txBox="1"/>
          <p:nvPr/>
        </p:nvSpPr>
        <p:spPr>
          <a:xfrm>
            <a:off x="1991394" y="4994839"/>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97" name="TextBox 96"/>
          <p:cNvSpPr txBox="1"/>
          <p:nvPr/>
        </p:nvSpPr>
        <p:spPr>
          <a:xfrm>
            <a:off x="4072845" y="4994839"/>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98" name="TextBox 97"/>
          <p:cNvSpPr txBox="1"/>
          <p:nvPr/>
        </p:nvSpPr>
        <p:spPr>
          <a:xfrm>
            <a:off x="4072845" y="2321782"/>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99" name="TextBox 98"/>
          <p:cNvSpPr txBox="1"/>
          <p:nvPr/>
        </p:nvSpPr>
        <p:spPr>
          <a:xfrm>
            <a:off x="2002423" y="2321782"/>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49" name="Freeform 148"/>
          <p:cNvSpPr/>
          <p:nvPr/>
        </p:nvSpPr>
        <p:spPr>
          <a:xfrm rot="21415147">
            <a:off x="5141935" y="2333253"/>
            <a:ext cx="3195725" cy="2885558"/>
          </a:xfrm>
          <a:custGeom>
            <a:avLst/>
            <a:gdLst>
              <a:gd name="connsiteX0" fmla="*/ 4465 w 4388259"/>
              <a:gd name="connsiteY0" fmla="*/ 801492 h 4070926"/>
              <a:gd name="connsiteX1" fmla="*/ 4176415 w 4388259"/>
              <a:gd name="connsiteY1" fmla="*/ 239517 h 4070926"/>
              <a:gd name="connsiteX2" fmla="*/ 3385840 w 4388259"/>
              <a:gd name="connsiteY2" fmla="*/ 4068567 h 4070926"/>
              <a:gd name="connsiteX3" fmla="*/ 4465 w 4388259"/>
              <a:gd name="connsiteY3" fmla="*/ 801492 h 4070926"/>
            </a:gdLst>
            <a:ahLst/>
            <a:cxnLst>
              <a:cxn ang="0">
                <a:pos x="connsiteX0" y="connsiteY0"/>
              </a:cxn>
              <a:cxn ang="0">
                <a:pos x="connsiteX1" y="connsiteY1"/>
              </a:cxn>
              <a:cxn ang="0">
                <a:pos x="connsiteX2" y="connsiteY2"/>
              </a:cxn>
              <a:cxn ang="0">
                <a:pos x="connsiteX3" y="connsiteY3"/>
              </a:cxn>
            </a:cxnLst>
            <a:rect l="l" t="t" r="r" b="b"/>
            <a:pathLst>
              <a:path w="4388259" h="4070926">
                <a:moveTo>
                  <a:pt x="4465" y="801492"/>
                </a:moveTo>
                <a:cubicBezTo>
                  <a:pt x="136228" y="163317"/>
                  <a:pt x="3612853" y="-304995"/>
                  <a:pt x="4176415" y="239517"/>
                </a:cubicBezTo>
                <a:cubicBezTo>
                  <a:pt x="4739977" y="784029"/>
                  <a:pt x="4076402" y="3974905"/>
                  <a:pt x="3385840" y="4068567"/>
                </a:cubicBezTo>
                <a:cubicBezTo>
                  <a:pt x="2695278" y="4162229"/>
                  <a:pt x="-127298" y="1439667"/>
                  <a:pt x="4465" y="801492"/>
                </a:cubicBezTo>
                <a:close/>
              </a:path>
            </a:pathLst>
          </a:custGeom>
          <a:noFill/>
          <a:ln w="57150">
            <a:solidFill>
              <a:schemeClr val="accent6">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76200">
                <a:solidFill>
                  <a:schemeClr val="tx1"/>
                </a:solidFill>
              </a:ln>
            </a:endParaRPr>
          </a:p>
        </p:txBody>
      </p:sp>
      <p:sp>
        <p:nvSpPr>
          <p:cNvPr id="151" name="Freeform 150"/>
          <p:cNvSpPr/>
          <p:nvPr/>
        </p:nvSpPr>
        <p:spPr>
          <a:xfrm>
            <a:off x="5125942" y="3966963"/>
            <a:ext cx="1151366" cy="1185170"/>
          </a:xfrm>
          <a:custGeom>
            <a:avLst/>
            <a:gdLst>
              <a:gd name="connsiteX0" fmla="*/ 189008 w 1151366"/>
              <a:gd name="connsiteY0" fmla="*/ 4962 h 1185170"/>
              <a:gd name="connsiteX1" fmla="*/ 84233 w 1151366"/>
              <a:gd name="connsiteY1" fmla="*/ 1157487 h 1185170"/>
              <a:gd name="connsiteX2" fmla="*/ 1151033 w 1151366"/>
              <a:gd name="connsiteY2" fmla="*/ 757437 h 1185170"/>
              <a:gd name="connsiteX3" fmla="*/ 189008 w 1151366"/>
              <a:gd name="connsiteY3" fmla="*/ 4962 h 1185170"/>
            </a:gdLst>
            <a:ahLst/>
            <a:cxnLst>
              <a:cxn ang="0">
                <a:pos x="connsiteX0" y="connsiteY0"/>
              </a:cxn>
              <a:cxn ang="0">
                <a:pos x="connsiteX1" y="connsiteY1"/>
              </a:cxn>
              <a:cxn ang="0">
                <a:pos x="connsiteX2" y="connsiteY2"/>
              </a:cxn>
              <a:cxn ang="0">
                <a:pos x="connsiteX3" y="connsiteY3"/>
              </a:cxn>
            </a:cxnLst>
            <a:rect l="l" t="t" r="r" b="b"/>
            <a:pathLst>
              <a:path w="1151366" h="1185170">
                <a:moveTo>
                  <a:pt x="189008" y="4962"/>
                </a:moveTo>
                <a:cubicBezTo>
                  <a:pt x="11208" y="71637"/>
                  <a:pt x="-76105" y="1032075"/>
                  <a:pt x="84233" y="1157487"/>
                </a:cubicBezTo>
                <a:cubicBezTo>
                  <a:pt x="244571" y="1282900"/>
                  <a:pt x="1131983" y="952699"/>
                  <a:pt x="1151033" y="757437"/>
                </a:cubicBezTo>
                <a:cubicBezTo>
                  <a:pt x="1170083" y="562175"/>
                  <a:pt x="366808" y="-61713"/>
                  <a:pt x="189008" y="4962"/>
                </a:cubicBezTo>
                <a:close/>
              </a:path>
            </a:pathLst>
          </a:cu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400075" y="4985314"/>
            <a:ext cx="338554" cy="369332"/>
          </a:xfrm>
          <a:prstGeom prst="rect">
            <a:avLst/>
          </a:prstGeom>
          <a:noFill/>
        </p:spPr>
        <p:txBody>
          <a:bodyPr wrap="none" rtlCol="0">
            <a:spAutoFit/>
          </a:bodyPr>
          <a:lstStyle/>
          <a:p>
            <a:r>
              <a:rPr lang="en-US" dirty="0" smtClean="0">
                <a:latin typeface="Arial Black" pitchFamily="34" charset="0"/>
              </a:rPr>
              <a:t>1</a:t>
            </a:r>
            <a:endParaRPr lang="en-US" dirty="0">
              <a:latin typeface="Arial Black" pitchFamily="34" charset="0"/>
            </a:endParaRPr>
          </a:p>
        </p:txBody>
      </p:sp>
      <p:sp>
        <p:nvSpPr>
          <p:cNvPr id="157" name="TextBox 156"/>
          <p:cNvSpPr txBox="1"/>
          <p:nvPr/>
        </p:nvSpPr>
        <p:spPr>
          <a:xfrm>
            <a:off x="7481526" y="4985314"/>
            <a:ext cx="338554" cy="369332"/>
          </a:xfrm>
          <a:prstGeom prst="rect">
            <a:avLst/>
          </a:prstGeom>
          <a:noFill/>
        </p:spPr>
        <p:txBody>
          <a:bodyPr wrap="none" rtlCol="0">
            <a:spAutoFit/>
          </a:bodyPr>
          <a:lstStyle/>
          <a:p>
            <a:r>
              <a:rPr lang="en-US" dirty="0" smtClean="0">
                <a:latin typeface="Arial Black" pitchFamily="34" charset="0"/>
              </a:rPr>
              <a:t>2</a:t>
            </a:r>
            <a:endParaRPr lang="en-US" dirty="0">
              <a:latin typeface="Arial Black" pitchFamily="34" charset="0"/>
            </a:endParaRPr>
          </a:p>
        </p:txBody>
      </p:sp>
      <p:sp>
        <p:nvSpPr>
          <p:cNvPr id="158" name="TextBox 157"/>
          <p:cNvSpPr txBox="1"/>
          <p:nvPr/>
        </p:nvSpPr>
        <p:spPr>
          <a:xfrm>
            <a:off x="7481526" y="2312257"/>
            <a:ext cx="338554" cy="369332"/>
          </a:xfrm>
          <a:prstGeom prst="rect">
            <a:avLst/>
          </a:prstGeom>
          <a:noFill/>
        </p:spPr>
        <p:txBody>
          <a:bodyPr wrap="none" rtlCol="0">
            <a:spAutoFit/>
          </a:bodyPr>
          <a:lstStyle/>
          <a:p>
            <a:r>
              <a:rPr lang="en-US" dirty="0" smtClean="0">
                <a:latin typeface="Arial Black" pitchFamily="34" charset="0"/>
              </a:rPr>
              <a:t>3</a:t>
            </a:r>
            <a:endParaRPr lang="en-US" dirty="0">
              <a:latin typeface="Arial Black" pitchFamily="34" charset="0"/>
            </a:endParaRPr>
          </a:p>
        </p:txBody>
      </p:sp>
      <p:sp>
        <p:nvSpPr>
          <p:cNvPr id="159" name="TextBox 158"/>
          <p:cNvSpPr txBox="1"/>
          <p:nvPr/>
        </p:nvSpPr>
        <p:spPr>
          <a:xfrm>
            <a:off x="5411104" y="2312257"/>
            <a:ext cx="338554" cy="369332"/>
          </a:xfrm>
          <a:prstGeom prst="rect">
            <a:avLst/>
          </a:prstGeom>
          <a:noFill/>
        </p:spPr>
        <p:txBody>
          <a:bodyPr wrap="none" rtlCol="0">
            <a:spAutoFit/>
          </a:bodyPr>
          <a:lstStyle/>
          <a:p>
            <a:r>
              <a:rPr lang="en-US" dirty="0" smtClean="0">
                <a:latin typeface="Arial Black" pitchFamily="34" charset="0"/>
              </a:rPr>
              <a:t>4</a:t>
            </a:r>
            <a:endParaRPr lang="en-US" dirty="0">
              <a:latin typeface="Arial Black" pitchFamily="34" charset="0"/>
            </a:endParaRPr>
          </a:p>
        </p:txBody>
      </p:sp>
      <p:sp>
        <p:nvSpPr>
          <p:cNvPr id="160" name="TextBox 159"/>
          <p:cNvSpPr txBox="1"/>
          <p:nvPr/>
        </p:nvSpPr>
        <p:spPr>
          <a:xfrm>
            <a:off x="5701625" y="2064794"/>
            <a:ext cx="1935145" cy="369332"/>
          </a:xfrm>
          <a:prstGeom prst="rect">
            <a:avLst/>
          </a:prstGeom>
          <a:noFill/>
        </p:spPr>
        <p:txBody>
          <a:bodyPr wrap="none" rtlCol="0">
            <a:spAutoFit/>
          </a:bodyPr>
          <a:lstStyle/>
          <a:p>
            <a:r>
              <a:rPr lang="en-US" dirty="0" smtClean="0"/>
              <a:t>2. Reverse all Edges</a:t>
            </a:r>
            <a:endParaRPr lang="en-US" dirty="0"/>
          </a:p>
        </p:txBody>
      </p:sp>
      <p:sp>
        <p:nvSpPr>
          <p:cNvPr id="161" name="TextBox 160"/>
          <p:cNvSpPr txBox="1"/>
          <p:nvPr/>
        </p:nvSpPr>
        <p:spPr>
          <a:xfrm>
            <a:off x="5125942" y="1952450"/>
            <a:ext cx="3677610" cy="369332"/>
          </a:xfrm>
          <a:prstGeom prst="rect">
            <a:avLst/>
          </a:prstGeom>
          <a:noFill/>
        </p:spPr>
        <p:txBody>
          <a:bodyPr wrap="none" rtlCol="0">
            <a:spAutoFit/>
          </a:bodyPr>
          <a:lstStyle/>
          <a:p>
            <a:r>
              <a:rPr lang="en-US" dirty="0" smtClean="0"/>
              <a:t>3. Depth first search on transposed graph</a:t>
            </a:r>
            <a:endParaRPr lang="en-US" dirty="0"/>
          </a:p>
        </p:txBody>
      </p:sp>
      <p:sp>
        <p:nvSpPr>
          <p:cNvPr id="162" name="TextBox 161"/>
          <p:cNvSpPr txBox="1"/>
          <p:nvPr/>
        </p:nvSpPr>
        <p:spPr>
          <a:xfrm>
            <a:off x="496735" y="5663683"/>
            <a:ext cx="4735592" cy="461665"/>
          </a:xfrm>
          <a:prstGeom prst="rect">
            <a:avLst/>
          </a:prstGeom>
          <a:noFill/>
        </p:spPr>
        <p:txBody>
          <a:bodyPr wrap="none" rtlCol="0">
            <a:spAutoFit/>
          </a:bodyPr>
          <a:lstStyle/>
          <a:p>
            <a:pPr marL="285750" indent="-285750">
              <a:buFont typeface="Arial" pitchFamily="34" charset="0"/>
              <a:buChar char="•"/>
            </a:pPr>
            <a:r>
              <a:rPr lang="en-US" sz="2400" b="1" dirty="0"/>
              <a:t>Can be completed in </a:t>
            </a:r>
            <a:r>
              <a:rPr lang="en-US" sz="2400" b="1" i="1" dirty="0" smtClean="0"/>
              <a:t>O</a:t>
            </a:r>
            <a:r>
              <a:rPr lang="en-US" sz="2400" b="1" dirty="0" smtClean="0"/>
              <a:t>(|</a:t>
            </a:r>
            <a:r>
              <a:rPr lang="en-US" sz="2400" b="1" i="1" dirty="0" smtClean="0"/>
              <a:t>V|</a:t>
            </a:r>
            <a:r>
              <a:rPr lang="en-US" sz="2400" b="1" dirty="0" smtClean="0"/>
              <a:t>+|</a:t>
            </a:r>
            <a:r>
              <a:rPr lang="en-US" sz="2400" b="1" i="1" dirty="0" smtClean="0"/>
              <a:t>E|</a:t>
            </a:r>
            <a:r>
              <a:rPr lang="en-US" sz="2400" b="1" dirty="0" smtClean="0"/>
              <a:t>) </a:t>
            </a:r>
            <a:r>
              <a:rPr lang="en-US" sz="2400" b="1" dirty="0"/>
              <a:t>time</a:t>
            </a:r>
          </a:p>
        </p:txBody>
      </p:sp>
      <p:sp>
        <p:nvSpPr>
          <p:cNvPr id="66" name="Slide Number Placeholder 6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21</a:t>
            </a:fld>
            <a:endParaRPr lang="en-US" altLang="en-US" dirty="0">
              <a:solidFill>
                <a:srgbClr val="000000"/>
              </a:solidFill>
            </a:endParaRPr>
          </a:p>
        </p:txBody>
      </p:sp>
    </p:spTree>
    <p:custDataLst>
      <p:tags r:id="rId1"/>
    </p:custDataLst>
    <p:extLst>
      <p:ext uri="{BB962C8B-B14F-4D97-AF65-F5344CB8AC3E}">
        <p14:creationId xmlns="" xmlns:p14="http://schemas.microsoft.com/office/powerpoint/2010/main" val="854246042"/>
      </p:ext>
    </p:extLst>
  </p:cSld>
  <p:clrMapOvr>
    <a:masterClrMapping/>
  </p:clrMapOvr>
  <p:transition advTm="8603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fade">
                                      <p:cBhvr>
                                        <p:cTn id="59" dur="250"/>
                                        <p:tgtEl>
                                          <p:spTgt spid="143"/>
                                        </p:tgtEl>
                                      </p:cBhvr>
                                    </p:animEffect>
                                  </p:childTnLst>
                                </p:cTn>
                              </p:par>
                              <p:par>
                                <p:cTn id="60" presetID="10" presetClass="exit" presetSubtype="0" fill="hold" grpId="1"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42" presetClass="path" presetSubtype="0" accel="50000" decel="50000" fill="hold" nodeType="withEffect">
                                  <p:stCondLst>
                                    <p:cond delay="0"/>
                                  </p:stCondLst>
                                  <p:childTnLst>
                                    <p:animMotion origin="layout" path="M -4.44444E-6 -1.85185E-6 L 0.37257 0.00023 " pathEditMode="relative" rAng="0" ptsTypes="AA">
                                      <p:cBhvr>
                                        <p:cTn id="64" dur="1000" fill="hold"/>
                                        <p:tgtEl>
                                          <p:spTgt spid="143"/>
                                        </p:tgtEl>
                                        <p:attrNameLst>
                                          <p:attrName>ppt_x</p:attrName>
                                          <p:attrName>ppt_y</p:attrName>
                                        </p:attrNameLst>
                                      </p:cBhvr>
                                      <p:rCtr x="18628" y="0"/>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0"/>
                                        </p:tgtEl>
                                        <p:attrNameLst>
                                          <p:attrName>style.visibility</p:attrName>
                                        </p:attrNameLst>
                                      </p:cBhvr>
                                      <p:to>
                                        <p:strVal val="visible"/>
                                      </p:to>
                                    </p:set>
                                    <p:animEffect transition="in" filter="fade">
                                      <p:cBhvr>
                                        <p:cTn id="69" dur="500"/>
                                        <p:tgtEl>
                                          <p:spTgt spid="1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50"/>
                                        <p:tgtEl>
                                          <p:spTgt spid="143"/>
                                        </p:tgtEl>
                                      </p:cBhvr>
                                    </p:animEffect>
                                    <p:set>
                                      <p:cBhvr>
                                        <p:cTn id="74" dur="1" fill="hold">
                                          <p:stCondLst>
                                            <p:cond delay="249"/>
                                          </p:stCondLst>
                                        </p:cTn>
                                        <p:tgtEl>
                                          <p:spTgt spid="1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6"/>
                                        </p:tgtEl>
                                        <p:attrNameLst>
                                          <p:attrName>style.visibility</p:attrName>
                                        </p:attrNameLst>
                                      </p:cBhvr>
                                      <p:to>
                                        <p:strVal val="visible"/>
                                      </p:to>
                                    </p:set>
                                  </p:childTnLst>
                                </p:cTn>
                              </p:par>
                              <p:par>
                                <p:cTn id="91" presetID="10"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2000"/>
                                        <p:tgtEl>
                                          <p:spTgt spid="21"/>
                                        </p:tgtEl>
                                      </p:cBhvr>
                                    </p:animEffect>
                                  </p:childTnLst>
                                </p:cTn>
                              </p:par>
                              <p:par>
                                <p:cTn id="94" presetID="10"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20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2000"/>
                                        <p:tgtEl>
                                          <p:spTgt spid="24"/>
                                        </p:tgtEl>
                                      </p:cBhvr>
                                    </p:animEffect>
                                  </p:childTnLst>
                                </p:cTn>
                              </p:par>
                              <p:par>
                                <p:cTn id="103" presetID="10" presetClass="entr" presetSubtype="0" fill="hold"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20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60"/>
                                        </p:tgtEl>
                                      </p:cBhvr>
                                    </p:animEffect>
                                    <p:set>
                                      <p:cBhvr>
                                        <p:cTn id="110" dur="1" fill="hold">
                                          <p:stCondLst>
                                            <p:cond delay="499"/>
                                          </p:stCondLst>
                                        </p:cTn>
                                        <p:tgtEl>
                                          <p:spTgt spid="160"/>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fade">
                                      <p:cBhvr>
                                        <p:cTn id="118" dur="500"/>
                                        <p:tgtEl>
                                          <p:spTgt spid="11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fade">
                                      <p:cBhvr>
                                        <p:cTn id="123" dur="500"/>
                                        <p:tgtEl>
                                          <p:spTgt spid="10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fade">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fade">
                                      <p:cBhvr>
                                        <p:cTn id="138" dur="500"/>
                                        <p:tgtEl>
                                          <p:spTgt spid="11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fad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49"/>
                                        </p:tgtEl>
                                        <p:attrNameLst>
                                          <p:attrName>style.visibility</p:attrName>
                                        </p:attrNameLst>
                                      </p:cBhvr>
                                      <p:to>
                                        <p:strVal val="visible"/>
                                      </p:to>
                                    </p:set>
                                    <p:animEffect transition="in" filter="fade">
                                      <p:cBhvr>
                                        <p:cTn id="148" dur="500"/>
                                        <p:tgtEl>
                                          <p:spTgt spid="14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nodeType="clickEffect">
                                  <p:stCondLst>
                                    <p:cond delay="0"/>
                                  </p:stCondLst>
                                  <p:childTnLst>
                                    <p:animEffect transition="out" filter="fade">
                                      <p:cBhvr>
                                        <p:cTn id="152" dur="500"/>
                                        <p:tgtEl>
                                          <p:spTgt spid="112"/>
                                        </p:tgtEl>
                                      </p:cBhvr>
                                    </p:animEffect>
                                    <p:set>
                                      <p:cBhvr>
                                        <p:cTn id="153" dur="1" fill="hold">
                                          <p:stCondLst>
                                            <p:cond delay="499"/>
                                          </p:stCondLst>
                                        </p:cTn>
                                        <p:tgtEl>
                                          <p:spTgt spid="11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9"/>
                                        </p:tgtEl>
                                      </p:cBhvr>
                                    </p:animEffect>
                                    <p:set>
                                      <p:cBhvr>
                                        <p:cTn id="156" dur="1" fill="hold">
                                          <p:stCondLst>
                                            <p:cond delay="499"/>
                                          </p:stCondLst>
                                        </p:cTn>
                                        <p:tgtEl>
                                          <p:spTgt spid="10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13"/>
                                        </p:tgtEl>
                                      </p:cBhvr>
                                    </p:animEffect>
                                    <p:set>
                                      <p:cBhvr>
                                        <p:cTn id="159" dur="1" fill="hold">
                                          <p:stCondLst>
                                            <p:cond delay="499"/>
                                          </p:stCondLst>
                                        </p:cTn>
                                        <p:tgtEl>
                                          <p:spTgt spid="11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fade">
                                      <p:cBhvr>
                                        <p:cTn id="164" dur="500"/>
                                        <p:tgtEl>
                                          <p:spTgt spid="11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10"/>
                                        </p:tgtEl>
                                        <p:attrNameLst>
                                          <p:attrName>style.visibility</p:attrName>
                                        </p:attrNameLst>
                                      </p:cBhvr>
                                      <p:to>
                                        <p:strVal val="visible"/>
                                      </p:to>
                                    </p:set>
                                    <p:animEffect transition="in" filter="fade">
                                      <p:cBhvr>
                                        <p:cTn id="169" dur="500"/>
                                        <p:tgtEl>
                                          <p:spTgt spid="11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20"/>
                                        </p:tgtEl>
                                        <p:attrNameLst>
                                          <p:attrName>style.visibility</p:attrName>
                                        </p:attrNameLst>
                                      </p:cBhvr>
                                      <p:to>
                                        <p:strVal val="visible"/>
                                      </p:to>
                                    </p:set>
                                    <p:animEffect transition="in" filter="fade">
                                      <p:cBhvr>
                                        <p:cTn id="174" dur="500"/>
                                        <p:tgtEl>
                                          <p:spTgt spid="12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151"/>
                                        </p:tgtEl>
                                        <p:attrNameLst>
                                          <p:attrName>style.visibility</p:attrName>
                                        </p:attrNameLst>
                                      </p:cBhvr>
                                      <p:to>
                                        <p:strVal val="visible"/>
                                      </p:to>
                                    </p:set>
                                    <p:animEffect transition="in" filter="fade">
                                      <p:cBhvr>
                                        <p:cTn id="179" dur="500"/>
                                        <p:tgtEl>
                                          <p:spTgt spid="151"/>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nodeType="clickEffect">
                                  <p:stCondLst>
                                    <p:cond delay="0"/>
                                  </p:stCondLst>
                                  <p:childTnLst>
                                    <p:animEffect transition="out" filter="fade">
                                      <p:cBhvr>
                                        <p:cTn id="183" dur="500"/>
                                        <p:tgtEl>
                                          <p:spTgt spid="111"/>
                                        </p:tgtEl>
                                      </p:cBhvr>
                                    </p:animEffect>
                                    <p:set>
                                      <p:cBhvr>
                                        <p:cTn id="184" dur="1" fill="hold">
                                          <p:stCondLst>
                                            <p:cond delay="499"/>
                                          </p:stCondLst>
                                        </p:cTn>
                                        <p:tgtEl>
                                          <p:spTgt spid="111"/>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10"/>
                                        </p:tgtEl>
                                      </p:cBhvr>
                                    </p:animEffect>
                                    <p:set>
                                      <p:cBhvr>
                                        <p:cTn id="187" dur="1" fill="hold">
                                          <p:stCondLst>
                                            <p:cond delay="499"/>
                                          </p:stCondLst>
                                        </p:cTn>
                                        <p:tgtEl>
                                          <p:spTgt spid="1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fade">
                                      <p:cBhvr>
                                        <p:cTn id="19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152" grpId="0" animBg="1"/>
      <p:bldP spid="153" grpId="0" animBg="1"/>
      <p:bldP spid="154" grpId="0" animBg="1"/>
      <p:bldP spid="155" grpId="0" animBg="1"/>
      <p:bldP spid="118" grpId="0" animBg="1"/>
      <p:bldP spid="119" grpId="0" animBg="1"/>
      <p:bldP spid="120" grpId="0" animBg="1"/>
      <p:bldP spid="121" grpId="0" animBg="1"/>
      <p:bldP spid="40" grpId="0"/>
      <p:bldP spid="40" grpId="1"/>
      <p:bldP spid="95" grpId="0"/>
      <p:bldP spid="97" grpId="0"/>
      <p:bldP spid="98" grpId="0"/>
      <p:bldP spid="99" grpId="0"/>
      <p:bldP spid="149" grpId="0" animBg="1"/>
      <p:bldP spid="151" grpId="0" animBg="1"/>
      <p:bldP spid="156" grpId="0"/>
      <p:bldP spid="157" grpId="0"/>
      <p:bldP spid="158" grpId="0"/>
      <p:bldP spid="159" grpId="0"/>
      <p:bldP spid="160" grpId="0"/>
      <p:bldP spid="160" grpId="1"/>
      <p:bldP spid="161" grpId="0"/>
      <p:bldP spid="1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8" idx="6"/>
            <a:endCxn id="7"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766645" y="3782186"/>
            <a:ext cx="485015"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66646" y="2813539"/>
            <a:ext cx="485014" cy="438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3" name="TextBox 52"/>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4" name="TextBox 53"/>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9" name="TextBox 48"/>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0" name="TextBox 49"/>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52" name="TextBox 51"/>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8" name="TextBox 47"/>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a:xfrm>
            <a:off x="457200" y="1600201"/>
            <a:ext cx="8229600" cy="732692"/>
          </a:xfrm>
        </p:spPr>
        <p:txBody>
          <a:bodyPr/>
          <a:lstStyle/>
          <a:p>
            <a:r>
              <a:rPr lang="en-US" b="1" dirty="0" smtClean="0"/>
              <a:t>Prim’s Algorithm</a:t>
            </a:r>
            <a:endParaRPr lang="en-US" b="1"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22</a:t>
            </a:fld>
            <a:endParaRPr lang="en-US" altLang="en-US" dirty="0">
              <a:solidFill>
                <a:srgbClr val="000000"/>
              </a:solidFill>
            </a:endParaRPr>
          </a:p>
        </p:txBody>
      </p:sp>
      <p:sp>
        <p:nvSpPr>
          <p:cNvPr id="5" name="Oval 4"/>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6" name="Oval 5"/>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7" name="Oval 6"/>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8" name="Oval 7"/>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9" name="Oval 8"/>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Oval 9"/>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12" name="Straight Connector 11"/>
          <p:cNvCxnSpPr>
            <a:stCxn id="5" idx="2"/>
            <a:endCxn id="6"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8"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5"/>
            <a:endCxn id="10"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7"/>
            <a:endCxn id="7"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6"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91507" y="3188677"/>
            <a:ext cx="1" cy="386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6769" y="4215940"/>
            <a:ext cx="79077" cy="454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66093" y="3892062"/>
            <a:ext cx="250551"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266371" y="3892062"/>
            <a:ext cx="250552" cy="778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43" name="Oval 42"/>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4" name="Oval 43"/>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45" name="Oval 44"/>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6" name="Oval 45"/>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47" name="Oval 46"/>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1" name="TextBox 50"/>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55" name="TextBox 54"/>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57" name="TextBox 56"/>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58" name="TextBox 57"/>
          <p:cNvSpPr txBox="1"/>
          <p:nvPr/>
        </p:nvSpPr>
        <p:spPr>
          <a:xfrm>
            <a:off x="3335137" y="2253734"/>
            <a:ext cx="5567550" cy="923330"/>
          </a:xfrm>
          <a:prstGeom prst="rect">
            <a:avLst/>
          </a:prstGeom>
          <a:noFill/>
        </p:spPr>
        <p:txBody>
          <a:bodyPr wrap="none" rtlCol="0">
            <a:spAutoFit/>
          </a:bodyPr>
          <a:lstStyle/>
          <a:p>
            <a:r>
              <a:rPr lang="en-US" b="1" dirty="0" smtClean="0"/>
              <a:t>Loop while U ≠ V, where U and V are sets of vertices</a:t>
            </a:r>
          </a:p>
          <a:p>
            <a:r>
              <a:rPr lang="en-US" b="1" dirty="0"/>
              <a:t>	</a:t>
            </a:r>
            <a:r>
              <a:rPr lang="en-US" b="1" dirty="0" smtClean="0"/>
              <a:t/>
            </a:r>
            <a:br>
              <a:rPr lang="en-US" b="1" dirty="0" smtClean="0"/>
            </a:br>
            <a:r>
              <a:rPr lang="en-US" b="1" dirty="0" smtClean="0"/>
              <a:t>            Follow lowest cost edge in U and add that vertex to U</a:t>
            </a:r>
            <a:endParaRPr lang="en-US" b="1" dirty="0"/>
          </a:p>
        </p:txBody>
      </p:sp>
      <p:sp>
        <p:nvSpPr>
          <p:cNvPr id="59" name="TextBox 58"/>
          <p:cNvSpPr txBox="1"/>
          <p:nvPr/>
        </p:nvSpPr>
        <p:spPr>
          <a:xfrm>
            <a:off x="4501659" y="3708831"/>
            <a:ext cx="790601" cy="369332"/>
          </a:xfrm>
          <a:prstGeom prst="rect">
            <a:avLst/>
          </a:prstGeom>
          <a:noFill/>
        </p:spPr>
        <p:txBody>
          <a:bodyPr wrap="none" rtlCol="0">
            <a:spAutoFit/>
          </a:bodyPr>
          <a:lstStyle/>
          <a:p>
            <a:r>
              <a:rPr lang="en-US" b="1" dirty="0" smtClean="0"/>
              <a:t>U = {1}</a:t>
            </a:r>
            <a:endParaRPr lang="en-US" b="1" dirty="0"/>
          </a:p>
        </p:txBody>
      </p:sp>
      <p:sp>
        <p:nvSpPr>
          <p:cNvPr id="60" name="TextBox 59"/>
          <p:cNvSpPr txBox="1"/>
          <p:nvPr/>
        </p:nvSpPr>
        <p:spPr>
          <a:xfrm>
            <a:off x="4501661" y="3311711"/>
            <a:ext cx="1574470" cy="369332"/>
          </a:xfrm>
          <a:prstGeom prst="rect">
            <a:avLst/>
          </a:prstGeom>
          <a:noFill/>
        </p:spPr>
        <p:txBody>
          <a:bodyPr wrap="none" rtlCol="0">
            <a:spAutoFit/>
          </a:bodyPr>
          <a:lstStyle/>
          <a:p>
            <a:r>
              <a:rPr lang="en-US" b="1" dirty="0" smtClean="0"/>
              <a:t>V = {1,2,3,4,5,6}</a:t>
            </a:r>
            <a:endParaRPr lang="en-US" b="1" dirty="0"/>
          </a:p>
        </p:txBody>
      </p:sp>
      <p:sp>
        <p:nvSpPr>
          <p:cNvPr id="61" name="TextBox 60"/>
          <p:cNvSpPr txBox="1"/>
          <p:nvPr/>
        </p:nvSpPr>
        <p:spPr>
          <a:xfrm>
            <a:off x="4501659" y="3708832"/>
            <a:ext cx="949299" cy="369332"/>
          </a:xfrm>
          <a:prstGeom prst="rect">
            <a:avLst/>
          </a:prstGeom>
          <a:noFill/>
        </p:spPr>
        <p:txBody>
          <a:bodyPr wrap="none" rtlCol="0">
            <a:spAutoFit/>
          </a:bodyPr>
          <a:lstStyle/>
          <a:p>
            <a:r>
              <a:rPr lang="en-US" b="1" dirty="0" smtClean="0"/>
              <a:t>U = {1,3}</a:t>
            </a:r>
            <a:endParaRPr lang="en-US" b="1" dirty="0"/>
          </a:p>
        </p:txBody>
      </p:sp>
      <p:sp>
        <p:nvSpPr>
          <p:cNvPr id="62" name="TextBox 61"/>
          <p:cNvSpPr txBox="1"/>
          <p:nvPr/>
        </p:nvSpPr>
        <p:spPr>
          <a:xfrm>
            <a:off x="4501658" y="3708832"/>
            <a:ext cx="1107996" cy="369332"/>
          </a:xfrm>
          <a:prstGeom prst="rect">
            <a:avLst/>
          </a:prstGeom>
          <a:noFill/>
        </p:spPr>
        <p:txBody>
          <a:bodyPr wrap="none" rtlCol="0">
            <a:spAutoFit/>
          </a:bodyPr>
          <a:lstStyle/>
          <a:p>
            <a:r>
              <a:rPr lang="en-US" b="1" dirty="0" smtClean="0"/>
              <a:t>U = {1,3,6}</a:t>
            </a:r>
            <a:endParaRPr lang="en-US" b="1" dirty="0"/>
          </a:p>
        </p:txBody>
      </p:sp>
      <p:sp>
        <p:nvSpPr>
          <p:cNvPr id="63" name="TextBox 62"/>
          <p:cNvSpPr txBox="1"/>
          <p:nvPr/>
        </p:nvSpPr>
        <p:spPr>
          <a:xfrm>
            <a:off x="4502189" y="3722019"/>
            <a:ext cx="1266693" cy="369332"/>
          </a:xfrm>
          <a:prstGeom prst="rect">
            <a:avLst/>
          </a:prstGeom>
          <a:noFill/>
        </p:spPr>
        <p:txBody>
          <a:bodyPr wrap="none" rtlCol="0">
            <a:spAutoFit/>
          </a:bodyPr>
          <a:lstStyle/>
          <a:p>
            <a:r>
              <a:rPr lang="en-US" b="1" dirty="0" smtClean="0"/>
              <a:t>U = {1,3,6,4}</a:t>
            </a:r>
            <a:endParaRPr lang="en-US" b="1" dirty="0"/>
          </a:p>
        </p:txBody>
      </p:sp>
      <p:sp>
        <p:nvSpPr>
          <p:cNvPr id="64" name="TextBox 63"/>
          <p:cNvSpPr txBox="1"/>
          <p:nvPr/>
        </p:nvSpPr>
        <p:spPr>
          <a:xfrm>
            <a:off x="4501658" y="3701531"/>
            <a:ext cx="1425390" cy="369332"/>
          </a:xfrm>
          <a:prstGeom prst="rect">
            <a:avLst/>
          </a:prstGeom>
          <a:noFill/>
        </p:spPr>
        <p:txBody>
          <a:bodyPr wrap="none" rtlCol="0">
            <a:spAutoFit/>
          </a:bodyPr>
          <a:lstStyle/>
          <a:p>
            <a:r>
              <a:rPr lang="en-US" b="1" dirty="0" smtClean="0"/>
              <a:t>U = {1,3,6,4,2}</a:t>
            </a:r>
            <a:endParaRPr lang="en-US" b="1" dirty="0"/>
          </a:p>
        </p:txBody>
      </p:sp>
      <p:sp>
        <p:nvSpPr>
          <p:cNvPr id="65" name="TextBox 64"/>
          <p:cNvSpPr txBox="1"/>
          <p:nvPr/>
        </p:nvSpPr>
        <p:spPr>
          <a:xfrm>
            <a:off x="4501658" y="3701531"/>
            <a:ext cx="1584088" cy="369332"/>
          </a:xfrm>
          <a:prstGeom prst="rect">
            <a:avLst/>
          </a:prstGeom>
          <a:noFill/>
        </p:spPr>
        <p:txBody>
          <a:bodyPr wrap="none" rtlCol="0">
            <a:spAutoFit/>
          </a:bodyPr>
          <a:lstStyle/>
          <a:p>
            <a:r>
              <a:rPr lang="en-US" b="1" dirty="0" smtClean="0"/>
              <a:t>U = {1,3,6,4,2,5}</a:t>
            </a:r>
            <a:endParaRPr lang="en-US" b="1" dirty="0"/>
          </a:p>
        </p:txBody>
      </p:sp>
      <p:cxnSp>
        <p:nvCxnSpPr>
          <p:cNvPr id="66" name="Straight Connector 65"/>
          <p:cNvCxnSpPr/>
          <p:nvPr/>
        </p:nvCxnSpPr>
        <p:spPr>
          <a:xfrm flipH="1" flipV="1">
            <a:off x="1531355" y="3782186"/>
            <a:ext cx="485013" cy="168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54298" y="5756033"/>
            <a:ext cx="3592202" cy="369332"/>
          </a:xfrm>
          <a:prstGeom prst="rect">
            <a:avLst/>
          </a:prstGeom>
          <a:noFill/>
        </p:spPr>
        <p:txBody>
          <a:bodyPr wrap="none" rtlCol="0">
            <a:spAutoFit/>
          </a:bodyPr>
          <a:lstStyle/>
          <a:p>
            <a:pPr marL="285750" indent="-285750">
              <a:buFont typeface="Arial" pitchFamily="34" charset="0"/>
              <a:buChar char="•"/>
            </a:pPr>
            <a:r>
              <a:rPr lang="en-US" b="1" dirty="0" smtClean="0"/>
              <a:t>Prim’s algorithm runs in </a:t>
            </a:r>
            <a:r>
              <a:rPr lang="en-US" b="1" i="1" dirty="0" smtClean="0"/>
              <a:t>O</a:t>
            </a:r>
            <a:r>
              <a:rPr lang="en-US" b="1" dirty="0" smtClean="0"/>
              <a:t>(n²) time</a:t>
            </a:r>
            <a:endParaRPr lang="en-US" b="1" dirty="0"/>
          </a:p>
        </p:txBody>
      </p:sp>
    </p:spTree>
    <p:custDataLst>
      <p:tags r:id="rId1"/>
    </p:custDataLst>
    <p:extLst>
      <p:ext uri="{BB962C8B-B14F-4D97-AF65-F5344CB8AC3E}">
        <p14:creationId xmlns="" xmlns:p14="http://schemas.microsoft.com/office/powerpoint/2010/main" val="3824936963"/>
      </p:ext>
    </p:extLst>
  </p:cSld>
  <p:clrMapOvr>
    <a:masterClrMapping/>
  </p:clrMapOvr>
  <p:transition advTm="6459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xit" presetSubtype="0" fill="hold" grpId="0" nodeType="withEffect">
                                  <p:stCondLst>
                                    <p:cond delay="0"/>
                                  </p:stCondLst>
                                  <p:childTnLst>
                                    <p:animEffect transition="out" filter="fad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xit" presetSubtype="0" fill="hold" grpId="1" nodeType="withEffect">
                                  <p:stCondLst>
                                    <p:cond delay="0"/>
                                  </p:stCondLst>
                                  <p:childTnLst>
                                    <p:animEffect transition="out" filter="fade">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grpId="1"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xit" presetSubtype="0" fill="hold"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xit" presetSubtype="0" fill="hold" grpId="1" nodeType="withEffect">
                                  <p:stCondLst>
                                    <p:cond delay="0"/>
                                  </p:stCondLst>
                                  <p:childTnLst>
                                    <p:animEffect transition="out" filter="fade">
                                      <p:cBhvr>
                                        <p:cTn id="83" dur="500"/>
                                        <p:tgtEl>
                                          <p:spTgt spid="63"/>
                                        </p:tgtEl>
                                      </p:cBhvr>
                                    </p:animEffect>
                                    <p:set>
                                      <p:cBhvr>
                                        <p:cTn id="84" dur="1" fill="hold">
                                          <p:stCondLst>
                                            <p:cond delay="499"/>
                                          </p:stCondLst>
                                        </p:cTn>
                                        <p:tgtEl>
                                          <p:spTgt spid="63"/>
                                        </p:tgtEl>
                                        <p:attrNameLst>
                                          <p:attrName>style.visibility</p:attrName>
                                        </p:attrNameLst>
                                      </p:cBhvr>
                                      <p:to>
                                        <p:strVal val="hidden"/>
                                      </p:to>
                                    </p:set>
                                  </p:childTnLst>
                                </p:cTn>
                              </p:par>
                              <p:par>
                                <p:cTn id="85" presetID="10" presetClass="entr" presetSubtype="0" fill="hold" grpId="1"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xit" presetSubtype="0" fill="hold" grpId="2"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53"/>
                                        </p:tgtEl>
                                      </p:cBhvr>
                                    </p:animEffect>
                                    <p:set>
                                      <p:cBhvr>
                                        <p:cTn id="108" dur="1" fill="hold">
                                          <p:stCondLst>
                                            <p:cond delay="499"/>
                                          </p:stCondLst>
                                        </p:cTn>
                                        <p:tgtEl>
                                          <p:spTgt spid="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54"/>
                                        </p:tgtEl>
                                      </p:cBhvr>
                                    </p:animEffect>
                                    <p:set>
                                      <p:cBhvr>
                                        <p:cTn id="117" dur="1" fill="hold">
                                          <p:stCondLst>
                                            <p:cond delay="499"/>
                                          </p:stCondLst>
                                        </p:cTn>
                                        <p:tgtEl>
                                          <p:spTgt spid="54"/>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57"/>
                                        </p:tgtEl>
                                      </p:cBhvr>
                                    </p:animEffect>
                                    <p:set>
                                      <p:cBhvr>
                                        <p:cTn id="120" dur="1" fill="hold">
                                          <p:stCondLst>
                                            <p:cond delay="499"/>
                                          </p:stCondLst>
                                        </p:cTn>
                                        <p:tgtEl>
                                          <p:spTgt spid="57"/>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49"/>
                                        </p:tgtEl>
                                      </p:cBhvr>
                                    </p:animEffect>
                                    <p:set>
                                      <p:cBhvr>
                                        <p:cTn id="126" dur="1" fill="hold">
                                          <p:stCondLst>
                                            <p:cond delay="499"/>
                                          </p:stCondLst>
                                        </p:cTn>
                                        <p:tgtEl>
                                          <p:spTgt spid="4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9"/>
                                        </p:tgtEl>
                                      </p:cBhvr>
                                    </p:animEffect>
                                    <p:set>
                                      <p:cBhvr>
                                        <p:cTn id="129" dur="1" fill="hold">
                                          <p:stCondLst>
                                            <p:cond delay="499"/>
                                          </p:stCondLst>
                                        </p:cTn>
                                        <p:tgtEl>
                                          <p:spTgt spid="2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5"/>
                                        </p:tgtEl>
                                      </p:cBhvr>
                                    </p:animEffect>
                                    <p:set>
                                      <p:cBhvr>
                                        <p:cTn id="132" dur="1" fill="hold">
                                          <p:stCondLst>
                                            <p:cond delay="499"/>
                                          </p:stCondLst>
                                        </p:cTn>
                                        <p:tgtEl>
                                          <p:spTgt spid="15"/>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67"/>
                                        </p:tgtEl>
                                        <p:attrNameLst>
                                          <p:attrName>style.visibility</p:attrName>
                                        </p:attrNameLst>
                                      </p:cBhvr>
                                      <p:to>
                                        <p:strVal val="visible"/>
                                      </p:to>
                                    </p:set>
                                    <p:animEffect transition="in" filter="fade">
                                      <p:cBhvr>
                                        <p:cTn id="1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49" grpId="0"/>
      <p:bldP spid="50" grpId="0"/>
      <p:bldP spid="42" grpId="0" animBg="1"/>
      <p:bldP spid="43" grpId="0" animBg="1"/>
      <p:bldP spid="44" grpId="0" animBg="1"/>
      <p:bldP spid="45" grpId="0" animBg="1"/>
      <p:bldP spid="46" grpId="0" animBg="1"/>
      <p:bldP spid="47" grpId="0" animBg="1"/>
      <p:bldP spid="57" grpId="0"/>
      <p:bldP spid="59" grpId="0"/>
      <p:bldP spid="61" grpId="0"/>
      <p:bldP spid="61" grpId="1"/>
      <p:bldP spid="62" grpId="0"/>
      <p:bldP spid="62" grpId="1"/>
      <p:bldP spid="63" grpId="0"/>
      <p:bldP spid="63" grpId="1"/>
      <p:bldP spid="64" grpId="1"/>
      <p:bldP spid="64" grpId="2"/>
      <p:bldP spid="65" grpId="0"/>
      <p:bldP spid="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9" idx="6"/>
            <a:endCxn id="18" idx="3"/>
          </p:cNvCxnSpPr>
          <p:nvPr/>
        </p:nvCxnSpPr>
        <p:spPr>
          <a:xfrm flipV="1">
            <a:off x="2766645" y="3782186"/>
            <a:ext cx="485015"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8" idx="1"/>
          </p:cNvCxnSpPr>
          <p:nvPr/>
        </p:nvCxnSpPr>
        <p:spPr>
          <a:xfrm>
            <a:off x="2766646"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17" idx="7"/>
          </p:cNvCxnSpPr>
          <p:nvPr/>
        </p:nvCxnSpPr>
        <p:spPr>
          <a:xfrm flipH="1">
            <a:off x="1531355" y="2813539"/>
            <a:ext cx="485014" cy="43812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a:endCxn id="20" idx="7"/>
          </p:cNvCxnSpPr>
          <p:nvPr/>
        </p:nvCxnSpPr>
        <p:spPr>
          <a:xfrm flipH="1">
            <a:off x="2047169" y="4215940"/>
            <a:ext cx="79075"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1" idx="2"/>
          </p:cNvCxnSpPr>
          <p:nvPr/>
        </p:nvCxnSpPr>
        <p:spPr>
          <a:xfrm>
            <a:off x="2157045" y="4935415"/>
            <a:ext cx="468925" cy="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66645" y="3782186"/>
            <a:ext cx="485015"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6646"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31355" y="2813539"/>
            <a:ext cx="485014" cy="43812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047169" y="4227663"/>
            <a:ext cx="79075"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68765" y="4935414"/>
            <a:ext cx="46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r>
              <a:rPr lang="en-US" b="1" dirty="0" err="1" smtClean="0"/>
              <a:t>Kruskals</a:t>
            </a:r>
            <a:r>
              <a:rPr lang="en-US" b="1" dirty="0" smtClean="0"/>
              <a:t> Algorithm</a:t>
            </a:r>
            <a:endParaRPr lang="en-US" b="1" dirty="0"/>
          </a:p>
        </p:txBody>
      </p:sp>
      <p:sp>
        <p:nvSpPr>
          <p:cNvPr id="9" name="TextBox 8"/>
          <p:cNvSpPr txBox="1"/>
          <p:nvPr/>
        </p:nvSpPr>
        <p:spPr>
          <a:xfrm>
            <a:off x="1641231" y="357407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0" name="TextBox 9"/>
          <p:cNvSpPr txBox="1"/>
          <p:nvPr/>
        </p:nvSpPr>
        <p:spPr>
          <a:xfrm>
            <a:off x="2233951" y="4941222"/>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1" name="TextBox 10"/>
          <p:cNvSpPr txBox="1"/>
          <p:nvPr/>
        </p:nvSpPr>
        <p:spPr>
          <a:xfrm>
            <a:off x="1813182" y="4243755"/>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12" name="TextBox 11"/>
          <p:cNvSpPr txBox="1"/>
          <p:nvPr/>
        </p:nvSpPr>
        <p:spPr>
          <a:xfrm>
            <a:off x="2772429" y="3601888"/>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3" name="TextBox 12"/>
          <p:cNvSpPr txBox="1"/>
          <p:nvPr/>
        </p:nvSpPr>
        <p:spPr>
          <a:xfrm>
            <a:off x="2900597" y="277245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14" name="TextBox 13"/>
          <p:cNvSpPr txBox="1"/>
          <p:nvPr/>
        </p:nvSpPr>
        <p:spPr>
          <a:xfrm>
            <a:off x="2652936" y="4227663"/>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5" name="TextBox 14"/>
          <p:cNvSpPr txBox="1"/>
          <p:nvPr/>
        </p:nvSpPr>
        <p:spPr>
          <a:xfrm>
            <a:off x="2350399" y="3217930"/>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6" name="Oval 15"/>
          <p:cNvSpPr/>
          <p:nvPr/>
        </p:nvSpPr>
        <p:spPr>
          <a:xfrm>
            <a:off x="2016369" y="2438400"/>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17" name="Oval 16"/>
          <p:cNvSpPr/>
          <p:nvPr/>
        </p:nvSpPr>
        <p:spPr>
          <a:xfrm>
            <a:off x="89095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18" name="Oval 17"/>
          <p:cNvSpPr/>
          <p:nvPr/>
        </p:nvSpPr>
        <p:spPr>
          <a:xfrm>
            <a:off x="3141784" y="3141785"/>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19" name="Oval 18"/>
          <p:cNvSpPr/>
          <p:nvPr/>
        </p:nvSpPr>
        <p:spPr>
          <a:xfrm>
            <a:off x="2016368" y="3575539"/>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20" name="Oval 19"/>
          <p:cNvSpPr/>
          <p:nvPr/>
        </p:nvSpPr>
        <p:spPr>
          <a:xfrm>
            <a:off x="1406768"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21" name="Oval 20"/>
          <p:cNvSpPr/>
          <p:nvPr/>
        </p:nvSpPr>
        <p:spPr>
          <a:xfrm>
            <a:off x="2625970" y="4560276"/>
            <a:ext cx="750277" cy="7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23" name="Straight Connector 22"/>
          <p:cNvCxnSpPr>
            <a:stCxn id="16" idx="4"/>
            <a:endCxn id="19" idx="0"/>
          </p:cNvCxnSpPr>
          <p:nvPr/>
        </p:nvCxnSpPr>
        <p:spPr>
          <a:xfrm flipH="1">
            <a:off x="2391507" y="3188677"/>
            <a:ext cx="1" cy="38686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1"/>
          </p:cNvCxnSpPr>
          <p:nvPr/>
        </p:nvCxnSpPr>
        <p:spPr>
          <a:xfrm>
            <a:off x="2656769" y="4215940"/>
            <a:ext cx="79077" cy="45421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0" idx="1"/>
          </p:cNvCxnSpPr>
          <p:nvPr/>
        </p:nvCxnSpPr>
        <p:spPr>
          <a:xfrm>
            <a:off x="1266093" y="3892062"/>
            <a:ext cx="250551"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8" idx="4"/>
          </p:cNvCxnSpPr>
          <p:nvPr/>
        </p:nvCxnSpPr>
        <p:spPr>
          <a:xfrm flipV="1">
            <a:off x="3266371" y="3892062"/>
            <a:ext cx="250552" cy="778090"/>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2"/>
            <a:endCxn id="17" idx="5"/>
          </p:cNvCxnSpPr>
          <p:nvPr/>
        </p:nvCxnSpPr>
        <p:spPr>
          <a:xfrm flipH="1" flipV="1">
            <a:off x="1531355" y="3782186"/>
            <a:ext cx="485013" cy="168492"/>
          </a:xfrm>
          <a:prstGeom prst="line">
            <a:avLst/>
          </a:prstGeom>
          <a:ln w="19050">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391507" y="3188677"/>
            <a:ext cx="1" cy="3868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6769" y="4215940"/>
            <a:ext cx="79077" cy="4542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66093" y="3892062"/>
            <a:ext cx="250551"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266371" y="3892062"/>
            <a:ext cx="250552" cy="7780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16368" y="2438400"/>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1</a:t>
            </a:r>
            <a:endParaRPr lang="en-US" dirty="0">
              <a:solidFill>
                <a:schemeClr val="accent5">
                  <a:lumMod val="10000"/>
                </a:schemeClr>
              </a:solidFill>
              <a:latin typeface="Arial Black" pitchFamily="34" charset="0"/>
            </a:endParaRPr>
          </a:p>
        </p:txBody>
      </p:sp>
      <p:sp>
        <p:nvSpPr>
          <p:cNvPr id="35" name="Oval 34"/>
          <p:cNvSpPr/>
          <p:nvPr/>
        </p:nvSpPr>
        <p:spPr>
          <a:xfrm>
            <a:off x="89095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36" name="Oval 35"/>
          <p:cNvSpPr/>
          <p:nvPr/>
        </p:nvSpPr>
        <p:spPr>
          <a:xfrm>
            <a:off x="3141783" y="3141785"/>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4</a:t>
            </a:r>
            <a:endParaRPr lang="en-US" dirty="0">
              <a:solidFill>
                <a:schemeClr val="accent5">
                  <a:lumMod val="10000"/>
                </a:schemeClr>
              </a:solidFill>
              <a:latin typeface="Arial Black" pitchFamily="34" charset="0"/>
            </a:endParaRPr>
          </a:p>
        </p:txBody>
      </p:sp>
      <p:sp>
        <p:nvSpPr>
          <p:cNvPr id="37" name="Oval 36"/>
          <p:cNvSpPr/>
          <p:nvPr/>
        </p:nvSpPr>
        <p:spPr>
          <a:xfrm>
            <a:off x="2016367" y="3575539"/>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38" name="Oval 37"/>
          <p:cNvSpPr/>
          <p:nvPr/>
        </p:nvSpPr>
        <p:spPr>
          <a:xfrm>
            <a:off x="1406767"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5</a:t>
            </a:r>
            <a:endParaRPr lang="en-US" dirty="0">
              <a:solidFill>
                <a:schemeClr val="accent5">
                  <a:lumMod val="10000"/>
                </a:schemeClr>
              </a:solidFill>
              <a:latin typeface="Arial Black" pitchFamily="34" charset="0"/>
            </a:endParaRPr>
          </a:p>
        </p:txBody>
      </p:sp>
      <p:sp>
        <p:nvSpPr>
          <p:cNvPr id="39" name="Oval 38"/>
          <p:cNvSpPr/>
          <p:nvPr/>
        </p:nvSpPr>
        <p:spPr>
          <a:xfrm>
            <a:off x="2625969" y="4560276"/>
            <a:ext cx="750277" cy="750277"/>
          </a:xfrm>
          <a:prstGeom prst="ellips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sp>
        <p:nvSpPr>
          <p:cNvPr id="40" name="TextBox 39"/>
          <p:cNvSpPr txBox="1"/>
          <p:nvPr/>
        </p:nvSpPr>
        <p:spPr>
          <a:xfrm>
            <a:off x="3335137" y="4227664"/>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2</a:t>
            </a:r>
            <a:endParaRPr lang="en-US" dirty="0">
              <a:solidFill>
                <a:schemeClr val="accent5">
                  <a:lumMod val="10000"/>
                </a:schemeClr>
              </a:solidFill>
              <a:latin typeface="Arial Black" pitchFamily="34" charset="0"/>
            </a:endParaRPr>
          </a:p>
        </p:txBody>
      </p:sp>
      <p:sp>
        <p:nvSpPr>
          <p:cNvPr id="41" name="TextBox 40"/>
          <p:cNvSpPr txBox="1"/>
          <p:nvPr/>
        </p:nvSpPr>
        <p:spPr>
          <a:xfrm>
            <a:off x="1108537" y="420266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3</a:t>
            </a:r>
            <a:endParaRPr lang="en-US" dirty="0">
              <a:solidFill>
                <a:schemeClr val="accent5">
                  <a:lumMod val="10000"/>
                </a:schemeClr>
              </a:solidFill>
              <a:latin typeface="Arial Black" pitchFamily="34" charset="0"/>
            </a:endParaRPr>
          </a:p>
        </p:txBody>
      </p:sp>
      <p:sp>
        <p:nvSpPr>
          <p:cNvPr id="42" name="TextBox 41"/>
          <p:cNvSpPr txBox="1"/>
          <p:nvPr/>
        </p:nvSpPr>
        <p:spPr>
          <a:xfrm>
            <a:off x="1538709" y="2784177"/>
            <a:ext cx="338554" cy="369332"/>
          </a:xfrm>
          <a:prstGeom prst="rect">
            <a:avLst/>
          </a:prstGeom>
          <a:noFill/>
        </p:spPr>
        <p:txBody>
          <a:bodyPr wrap="none" rtlCol="0">
            <a:spAutoFit/>
          </a:bodyPr>
          <a:lstStyle/>
          <a:p>
            <a:r>
              <a:rPr lang="en-US" dirty="0" smtClean="0">
                <a:solidFill>
                  <a:schemeClr val="accent5">
                    <a:lumMod val="10000"/>
                  </a:schemeClr>
                </a:solidFill>
                <a:latin typeface="Arial Black" pitchFamily="34" charset="0"/>
              </a:rPr>
              <a:t>6</a:t>
            </a:r>
            <a:endParaRPr lang="en-US" dirty="0">
              <a:solidFill>
                <a:schemeClr val="accent5">
                  <a:lumMod val="10000"/>
                </a:schemeClr>
              </a:solidFill>
              <a:latin typeface="Arial Black" pitchFamily="34" charset="0"/>
            </a:endParaRPr>
          </a:p>
        </p:txBody>
      </p:sp>
      <p:cxnSp>
        <p:nvCxnSpPr>
          <p:cNvPr id="43" name="Straight Connector 42"/>
          <p:cNvCxnSpPr/>
          <p:nvPr/>
        </p:nvCxnSpPr>
        <p:spPr>
          <a:xfrm flipH="1" flipV="1">
            <a:off x="1531355" y="3782186"/>
            <a:ext cx="485013" cy="1684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5137" y="2253734"/>
            <a:ext cx="5049780" cy="1477328"/>
          </a:xfrm>
          <a:prstGeom prst="rect">
            <a:avLst/>
          </a:prstGeom>
          <a:noFill/>
        </p:spPr>
        <p:txBody>
          <a:bodyPr wrap="none" rtlCol="0">
            <a:spAutoFit/>
          </a:bodyPr>
          <a:lstStyle/>
          <a:p>
            <a:r>
              <a:rPr lang="en-US" b="1" dirty="0" smtClean="0"/>
              <a:t>Sort edges and add the lowest cost edges in different</a:t>
            </a:r>
          </a:p>
          <a:p>
            <a:r>
              <a:rPr lang="en-US" b="1" dirty="0" smtClean="0"/>
              <a:t>connected components.  </a:t>
            </a:r>
          </a:p>
          <a:p>
            <a:endParaRPr lang="en-US" b="1" dirty="0"/>
          </a:p>
          <a:p>
            <a:r>
              <a:rPr lang="en-US" b="1" dirty="0" smtClean="0"/>
              <a:t>	Stop when all vertices are in one connected</a:t>
            </a:r>
          </a:p>
          <a:p>
            <a:r>
              <a:rPr lang="en-US" b="1" dirty="0"/>
              <a:t>	</a:t>
            </a:r>
            <a:r>
              <a:rPr lang="en-US" b="1" dirty="0" smtClean="0"/>
              <a:t>component. </a:t>
            </a:r>
            <a:endParaRPr lang="en-US" b="1" dirty="0"/>
          </a:p>
        </p:txBody>
      </p:sp>
      <p:sp>
        <p:nvSpPr>
          <p:cNvPr id="48" name="TextBox 47"/>
          <p:cNvSpPr txBox="1"/>
          <p:nvPr/>
        </p:nvSpPr>
        <p:spPr>
          <a:xfrm>
            <a:off x="4407876" y="3892062"/>
            <a:ext cx="971741" cy="369332"/>
          </a:xfrm>
          <a:prstGeom prst="rect">
            <a:avLst/>
          </a:prstGeom>
          <a:noFill/>
        </p:spPr>
        <p:txBody>
          <a:bodyPr wrap="none" rtlCol="0">
            <a:spAutoFit/>
          </a:bodyPr>
          <a:lstStyle/>
          <a:p>
            <a:r>
              <a:rPr lang="en-US" b="1" dirty="0" smtClean="0"/>
              <a:t>{1,3}  = 1</a:t>
            </a:r>
            <a:endParaRPr lang="en-US" b="1" dirty="0"/>
          </a:p>
        </p:txBody>
      </p:sp>
      <p:sp>
        <p:nvSpPr>
          <p:cNvPr id="49" name="TextBox 48"/>
          <p:cNvSpPr txBox="1"/>
          <p:nvPr/>
        </p:nvSpPr>
        <p:spPr>
          <a:xfrm>
            <a:off x="4407875" y="3892062"/>
            <a:ext cx="971741" cy="646331"/>
          </a:xfrm>
          <a:prstGeom prst="rect">
            <a:avLst/>
          </a:prstGeom>
          <a:noFill/>
        </p:spPr>
        <p:txBody>
          <a:bodyPr wrap="none" rtlCol="0">
            <a:spAutoFit/>
          </a:bodyPr>
          <a:lstStyle/>
          <a:p>
            <a:r>
              <a:rPr lang="en-US" b="1" dirty="0" smtClean="0"/>
              <a:t>{1,3}  = 1</a:t>
            </a:r>
            <a:br>
              <a:rPr lang="en-US" b="1" dirty="0" smtClean="0"/>
            </a:br>
            <a:r>
              <a:rPr lang="en-US" b="1" dirty="0" smtClean="0"/>
              <a:t>{4,6}  = 2</a:t>
            </a:r>
            <a:endParaRPr lang="en-US" b="1" dirty="0"/>
          </a:p>
        </p:txBody>
      </p:sp>
      <p:sp>
        <p:nvSpPr>
          <p:cNvPr id="50" name="TextBox 49"/>
          <p:cNvSpPr txBox="1"/>
          <p:nvPr/>
        </p:nvSpPr>
        <p:spPr>
          <a:xfrm>
            <a:off x="4407874" y="3892062"/>
            <a:ext cx="971741" cy="923330"/>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endParaRPr lang="en-US" b="1" dirty="0"/>
          </a:p>
        </p:txBody>
      </p:sp>
      <p:sp>
        <p:nvSpPr>
          <p:cNvPr id="51" name="TextBox 50"/>
          <p:cNvSpPr txBox="1"/>
          <p:nvPr/>
        </p:nvSpPr>
        <p:spPr>
          <a:xfrm>
            <a:off x="4407874" y="3892062"/>
            <a:ext cx="971741" cy="1200329"/>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endParaRPr lang="en-US" b="1" dirty="0"/>
          </a:p>
        </p:txBody>
      </p:sp>
      <p:sp>
        <p:nvSpPr>
          <p:cNvPr id="52" name="TextBox 51"/>
          <p:cNvSpPr txBox="1"/>
          <p:nvPr/>
        </p:nvSpPr>
        <p:spPr>
          <a:xfrm>
            <a:off x="4407876" y="3892061"/>
            <a:ext cx="195438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endParaRPr lang="en-US" b="1" dirty="0"/>
          </a:p>
        </p:txBody>
      </p:sp>
      <p:sp>
        <p:nvSpPr>
          <p:cNvPr id="53" name="TextBox 52"/>
          <p:cNvSpPr txBox="1"/>
          <p:nvPr/>
        </p:nvSpPr>
        <p:spPr>
          <a:xfrm>
            <a:off x="4407876" y="3892062"/>
            <a:ext cx="1954381" cy="1754326"/>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{1,4},{2,3},{3,4}   = 5</a:t>
            </a:r>
          </a:p>
          <a:p>
            <a:r>
              <a:rPr lang="en-US" b="1" dirty="0" smtClean="0"/>
              <a:t>{1,2},{3,5},{3,6}   = 6</a:t>
            </a:r>
            <a:endParaRPr lang="en-US" b="1" dirty="0"/>
          </a:p>
        </p:txBody>
      </p:sp>
      <p:sp>
        <p:nvSpPr>
          <p:cNvPr id="54" name="TextBox 53"/>
          <p:cNvSpPr txBox="1"/>
          <p:nvPr/>
        </p:nvSpPr>
        <p:spPr>
          <a:xfrm>
            <a:off x="4407876" y="3892061"/>
            <a:ext cx="971741" cy="1477328"/>
          </a:xfrm>
          <a:prstGeom prst="rect">
            <a:avLst/>
          </a:prstGeom>
          <a:noFill/>
        </p:spPr>
        <p:txBody>
          <a:bodyPr wrap="none" rtlCol="0">
            <a:spAutoFit/>
          </a:bodyPr>
          <a:lstStyle/>
          <a:p>
            <a:r>
              <a:rPr lang="en-US" b="1" dirty="0" smtClean="0"/>
              <a:t>{1,3}  = 1</a:t>
            </a:r>
            <a:br>
              <a:rPr lang="en-US" b="1" dirty="0" smtClean="0"/>
            </a:br>
            <a:r>
              <a:rPr lang="en-US" b="1" dirty="0" smtClean="0"/>
              <a:t>{4,6}  = 2</a:t>
            </a:r>
          </a:p>
          <a:p>
            <a:r>
              <a:rPr lang="en-US" b="1" dirty="0" smtClean="0"/>
              <a:t>{2,5}  = 3</a:t>
            </a:r>
          </a:p>
          <a:p>
            <a:r>
              <a:rPr lang="en-US" b="1" dirty="0" smtClean="0"/>
              <a:t>{3,6}  = 4</a:t>
            </a:r>
          </a:p>
          <a:p>
            <a:r>
              <a:rPr lang="en-US" b="1" dirty="0" smtClean="0"/>
              <a:t>{2,3}  = 5</a:t>
            </a:r>
            <a:endParaRPr lang="en-US" b="1" dirty="0"/>
          </a:p>
        </p:txBody>
      </p:sp>
      <p:sp>
        <p:nvSpPr>
          <p:cNvPr id="55" name="TextBox 54"/>
          <p:cNvSpPr txBox="1"/>
          <p:nvPr/>
        </p:nvSpPr>
        <p:spPr>
          <a:xfrm>
            <a:off x="554298" y="5756033"/>
            <a:ext cx="5864106" cy="646331"/>
          </a:xfrm>
          <a:prstGeom prst="rect">
            <a:avLst/>
          </a:prstGeom>
          <a:noFill/>
        </p:spPr>
        <p:txBody>
          <a:bodyPr wrap="none" rtlCol="0">
            <a:spAutoFit/>
          </a:bodyPr>
          <a:lstStyle/>
          <a:p>
            <a:pPr marL="285750" indent="-285750">
              <a:buFont typeface="Arial" pitchFamily="34" charset="0"/>
              <a:buChar char="•"/>
            </a:pPr>
            <a:r>
              <a:rPr lang="en-US" b="1" dirty="0" err="1" smtClean="0"/>
              <a:t>Kruskal’s</a:t>
            </a:r>
            <a:r>
              <a:rPr lang="en-US" b="1" dirty="0" smtClean="0"/>
              <a:t> algorithm runs in </a:t>
            </a:r>
            <a:r>
              <a:rPr lang="en-US" b="1" i="1" dirty="0" smtClean="0"/>
              <a:t>O</a:t>
            </a:r>
            <a:r>
              <a:rPr lang="en-US" b="1" dirty="0" smtClean="0"/>
              <a:t>(|E| </a:t>
            </a:r>
            <a:r>
              <a:rPr lang="en-US" b="1" i="1" dirty="0" smtClean="0"/>
              <a:t>log |E</a:t>
            </a:r>
            <a:r>
              <a:rPr lang="en-US" b="1" dirty="0" smtClean="0"/>
              <a:t>|</a:t>
            </a:r>
            <a:r>
              <a:rPr lang="en-US" b="1" i="1" dirty="0" smtClean="0"/>
              <a:t>)</a:t>
            </a:r>
            <a:r>
              <a:rPr lang="en-US" b="1" dirty="0" smtClean="0"/>
              <a:t> time</a:t>
            </a:r>
          </a:p>
          <a:p>
            <a:pPr marL="285750" indent="-285750">
              <a:buFont typeface="Arial" pitchFamily="34" charset="0"/>
              <a:buChar char="•"/>
            </a:pPr>
            <a:r>
              <a:rPr lang="en-US" b="1" dirty="0" smtClean="0"/>
              <a:t>For a graph where |E| &lt; V² we prefer </a:t>
            </a:r>
            <a:r>
              <a:rPr lang="en-US" b="1" dirty="0" err="1" smtClean="0"/>
              <a:t>Kruskal</a:t>
            </a:r>
            <a:r>
              <a:rPr lang="en-US" b="1" dirty="0" smtClean="0"/>
              <a:t> otherwise Prim</a:t>
            </a:r>
            <a:endParaRPr lang="en-US" b="1" dirty="0"/>
          </a:p>
        </p:txBody>
      </p:sp>
      <p:sp>
        <p:nvSpPr>
          <p:cNvPr id="56" name="Slide Number Placeholder 55"/>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23</a:t>
            </a:fld>
            <a:endParaRPr lang="en-US" altLang="en-US" dirty="0">
              <a:solidFill>
                <a:srgbClr val="000000"/>
              </a:solidFill>
            </a:endParaRPr>
          </a:p>
        </p:txBody>
      </p:sp>
    </p:spTree>
    <p:custDataLst>
      <p:tags r:id="rId1"/>
    </p:custDataLst>
    <p:extLst>
      <p:ext uri="{BB962C8B-B14F-4D97-AF65-F5344CB8AC3E}">
        <p14:creationId xmlns="" xmlns:p14="http://schemas.microsoft.com/office/powerpoint/2010/main" val="1301216827"/>
      </p:ext>
    </p:extLst>
  </p:cSld>
  <p:clrMapOvr>
    <a:masterClrMapping/>
  </p:clrMapOvr>
  <p:transition advTm="737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xit" presetSubtype="0" fill="hold" nodeType="withEffect">
                                  <p:stCondLst>
                                    <p:cond delay="100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50"/>
                                        <p:tgtEl>
                                          <p:spTgt spid="33"/>
                                        </p:tgtEl>
                                      </p:cBhvr>
                                    </p:animEffect>
                                  </p:childTnLst>
                                </p:cTn>
                              </p:par>
                              <p:par>
                                <p:cTn id="19" presetID="10" presetClass="exit" presetSubtype="0" fill="hold" nodeType="withEffect">
                                  <p:stCondLst>
                                    <p:cond delay="100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par>
                                <p:cTn id="22" presetID="10" presetClass="entr" presetSubtype="0" fill="hold" grpId="0" nodeType="withEffect">
                                  <p:stCondLst>
                                    <p:cond delay="10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xit" presetSubtype="0" fill="hold" grpId="1" nodeType="withEffect">
                                  <p:stCondLst>
                                    <p:cond delay="100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50"/>
                                        <p:tgtEl>
                                          <p:spTgt spid="32"/>
                                        </p:tgtEl>
                                      </p:cBhvr>
                                    </p:animEffect>
                                  </p:childTnLst>
                                </p:cTn>
                              </p:par>
                              <p:par>
                                <p:cTn id="33" presetID="10" presetClass="exit" presetSubtype="0" fill="hold" nodeType="withEffect">
                                  <p:stCondLst>
                                    <p:cond delay="100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par>
                                <p:cTn id="36" presetID="10" presetClass="entr" presetSubtype="0" fill="hold" grpId="0" nodeType="withEffect">
                                  <p:stCondLst>
                                    <p:cond delay="10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grpId="1" nodeType="withEffect">
                                  <p:stCondLst>
                                    <p:cond delay="10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250"/>
                                        <p:tgtEl>
                                          <p:spTgt spid="31"/>
                                        </p:tgtEl>
                                      </p:cBhvr>
                                    </p:animEffect>
                                  </p:childTnLst>
                                </p:cTn>
                              </p:par>
                              <p:par>
                                <p:cTn id="47" presetID="10" presetClass="exit" presetSubtype="0" fill="hold" nodeType="withEffect">
                                  <p:stCondLst>
                                    <p:cond delay="100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ntr" presetSubtype="0" fill="hold" grpId="0" nodeType="withEffect">
                                  <p:stCondLst>
                                    <p:cond delay="10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xit" presetSubtype="0" fill="hold" grpId="1" nodeType="withEffect">
                                  <p:stCondLst>
                                    <p:cond delay="100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25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25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250"/>
                                        <p:tgtEl>
                                          <p:spTgt spid="8"/>
                                        </p:tgtEl>
                                      </p:cBhvr>
                                    </p:animEffect>
                                  </p:childTnLst>
                                </p:cTn>
                              </p:par>
                              <p:par>
                                <p:cTn id="67" presetID="10" presetClass="exit" presetSubtype="0" fill="hold" nodeType="withEffect">
                                  <p:stCondLst>
                                    <p:cond delay="100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nodeType="withEffect">
                                  <p:stCondLst>
                                    <p:cond delay="1000"/>
                                  </p:stCondLst>
                                  <p:childTnLst>
                                    <p:animEffect transition="out" filter="fade">
                                      <p:cBhvr>
                                        <p:cTn id="71" dur="500"/>
                                        <p:tgtEl>
                                          <p:spTgt spid="43"/>
                                        </p:tgtEl>
                                      </p:cBhvr>
                                    </p:animEffect>
                                    <p:set>
                                      <p:cBhvr>
                                        <p:cTn id="72" dur="1" fill="hold">
                                          <p:stCondLst>
                                            <p:cond delay="499"/>
                                          </p:stCondLst>
                                        </p:cTn>
                                        <p:tgtEl>
                                          <p:spTgt spid="43"/>
                                        </p:tgtEl>
                                        <p:attrNameLst>
                                          <p:attrName>style.visibility</p:attrName>
                                        </p:attrNameLst>
                                      </p:cBhvr>
                                      <p:to>
                                        <p:strVal val="hidden"/>
                                      </p:to>
                                    </p:set>
                                  </p:childTnLst>
                                </p:cTn>
                              </p:par>
                              <p:par>
                                <p:cTn id="73" presetID="10" presetClass="exit" presetSubtype="0" fill="hold" nodeType="withEffect">
                                  <p:stCondLst>
                                    <p:cond delay="100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10" presetClass="entr" presetSubtype="0" fill="hold" grpId="0" nodeType="withEffect">
                                  <p:stCondLst>
                                    <p:cond delay="100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xit" presetSubtype="0" fill="hold" grpId="1" nodeType="withEffect">
                                  <p:stCondLst>
                                    <p:cond delay="100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250"/>
                                        <p:tgtEl>
                                          <p:spTgt spid="45"/>
                                        </p:tgtEl>
                                      </p:cBhvr>
                                    </p:animEffect>
                                  </p:childTnLst>
                                </p:cTn>
                              </p:par>
                              <p:par>
                                <p:cTn id="87" presetID="10"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25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50"/>
                                        <p:tgtEl>
                                          <p:spTgt spid="47"/>
                                        </p:tgtEl>
                                      </p:cBhvr>
                                    </p:animEffect>
                                  </p:childTnLst>
                                </p:cTn>
                              </p:par>
                              <p:par>
                                <p:cTn id="93" presetID="10" presetClass="exit" presetSubtype="0" fill="hold" nodeType="withEffect">
                                  <p:stCondLst>
                                    <p:cond delay="1000"/>
                                  </p:stCondLst>
                                  <p:childTnLst>
                                    <p:animEffect transition="out" filter="fade">
                                      <p:cBhvr>
                                        <p:cTn id="94" dur="500"/>
                                        <p:tgtEl>
                                          <p:spTgt spid="45"/>
                                        </p:tgtEl>
                                      </p:cBhvr>
                                    </p:animEffect>
                                    <p:set>
                                      <p:cBhvr>
                                        <p:cTn id="95" dur="1" fill="hold">
                                          <p:stCondLst>
                                            <p:cond delay="499"/>
                                          </p:stCondLst>
                                        </p:cTn>
                                        <p:tgtEl>
                                          <p:spTgt spid="45"/>
                                        </p:tgtEl>
                                        <p:attrNameLst>
                                          <p:attrName>style.visibility</p:attrName>
                                        </p:attrNameLst>
                                      </p:cBhvr>
                                      <p:to>
                                        <p:strVal val="hidden"/>
                                      </p:to>
                                    </p:set>
                                  </p:childTnLst>
                                </p:cTn>
                              </p:par>
                              <p:par>
                                <p:cTn id="96" presetID="10" presetClass="exit" presetSubtype="0" fill="hold" nodeType="withEffect">
                                  <p:stCondLst>
                                    <p:cond delay="1000"/>
                                  </p:stCondLst>
                                  <p:childTnLst>
                                    <p:animEffect transition="out" filter="fade">
                                      <p:cBhvr>
                                        <p:cTn id="97" dur="500"/>
                                        <p:tgtEl>
                                          <p:spTgt spid="46"/>
                                        </p:tgtEl>
                                      </p:cBhvr>
                                    </p:animEffect>
                                    <p:set>
                                      <p:cBhvr>
                                        <p:cTn id="98" dur="1" fill="hold">
                                          <p:stCondLst>
                                            <p:cond delay="499"/>
                                          </p:stCondLst>
                                        </p:cTn>
                                        <p:tgtEl>
                                          <p:spTgt spid="46"/>
                                        </p:tgtEl>
                                        <p:attrNameLst>
                                          <p:attrName>style.visibility</p:attrName>
                                        </p:attrNameLst>
                                      </p:cBhvr>
                                      <p:to>
                                        <p:strVal val="hidden"/>
                                      </p:to>
                                    </p:set>
                                  </p:childTnLst>
                                </p:cTn>
                              </p:par>
                              <p:par>
                                <p:cTn id="99" presetID="10" presetClass="exit" presetSubtype="0" fill="hold" nodeType="withEffect">
                                  <p:stCondLst>
                                    <p:cond delay="100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ntr" presetSubtype="0" fill="hold" grpId="0" nodeType="withEffect">
                                  <p:stCondLst>
                                    <p:cond delay="100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xit" presetSubtype="0" fill="hold" grpId="1" nodeType="withEffect">
                                  <p:stCondLst>
                                    <p:cond delay="1000"/>
                                  </p:stCondLst>
                                  <p:childTnLst>
                                    <p:animEffect transition="out" filter="fade">
                                      <p:cBhvr>
                                        <p:cTn id="106" dur="500"/>
                                        <p:tgtEl>
                                          <p:spTgt spid="52"/>
                                        </p:tgtEl>
                                      </p:cBhvr>
                                    </p:animEffect>
                                    <p:set>
                                      <p:cBhvr>
                                        <p:cTn id="107" dur="1" fill="hold">
                                          <p:stCondLst>
                                            <p:cond delay="499"/>
                                          </p:stCondLst>
                                        </p:cTn>
                                        <p:tgtEl>
                                          <p:spTgt spid="5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53"/>
                                        </p:tgtEl>
                                      </p:cBhvr>
                                    </p:animEffect>
                                    <p:set>
                                      <p:cBhvr>
                                        <p:cTn id="112" dur="1" fill="hold">
                                          <p:stCondLst>
                                            <p:cond delay="499"/>
                                          </p:stCondLst>
                                        </p:cTn>
                                        <p:tgtEl>
                                          <p:spTgt spid="53"/>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2"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3" nodeType="clickEffect">
                                  <p:stCondLst>
                                    <p:cond delay="0"/>
                                  </p:stCondLst>
                                  <p:childTnLst>
                                    <p:animEffect transition="out" filter="fade">
                                      <p:cBhvr>
                                        <p:cTn id="128" dur="500"/>
                                        <p:tgtEl>
                                          <p:spTgt spid="48"/>
                                        </p:tgtEl>
                                      </p:cBhvr>
                                    </p:animEffect>
                                    <p:set>
                                      <p:cBhvr>
                                        <p:cTn id="129" dur="1" fill="hold">
                                          <p:stCondLst>
                                            <p:cond delay="499"/>
                                          </p:stCondLst>
                                        </p:cTn>
                                        <p:tgtEl>
                                          <p:spTgt spid="48"/>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childTnLst>
                                </p:cTn>
                              </p:par>
                              <p:par>
                                <p:cTn id="133" presetID="10" presetClass="entr" presetSubtype="0" fill="hold" grpId="2"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500"/>
                                        <p:tgtEl>
                                          <p:spTgt spid="32"/>
                                        </p:tgtEl>
                                      </p:cBhvr>
                                    </p:animEffect>
                                  </p:childTnLst>
                                </p:cTn>
                              </p:par>
                              <p:par>
                                <p:cTn id="147" presetID="10" presetClass="exit" presetSubtype="0" fill="hold" grpId="3" nodeType="withEffect">
                                  <p:stCondLst>
                                    <p:cond delay="0"/>
                                  </p:stCondLst>
                                  <p:childTnLst>
                                    <p:animEffect transition="out" filter="fade">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10" presetClass="entr" presetSubtype="0" fill="hold" grpId="2"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500"/>
                                        <p:tgtEl>
                                          <p:spTgt spid="5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500"/>
                                        <p:tgtEl>
                                          <p:spTgt spid="3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5"/>
                                        </p:tgtEl>
                                        <p:attrNameLst>
                                          <p:attrName>style.visibility</p:attrName>
                                        </p:attrNameLst>
                                      </p:cBhvr>
                                      <p:to>
                                        <p:strVal val="visible"/>
                                      </p:to>
                                    </p:set>
                                    <p:animEffect transition="in" filter="fade">
                                      <p:cBhvr>
                                        <p:cTn id="158" dur="500"/>
                                        <p:tgtEl>
                                          <p:spTgt spid="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500"/>
                                        <p:tgtEl>
                                          <p:spTgt spid="31"/>
                                        </p:tgtEl>
                                      </p:cBhvr>
                                    </p:animEffect>
                                  </p:childTnLst>
                                </p:cTn>
                              </p:par>
                              <p:par>
                                <p:cTn id="164" presetID="10" presetClass="exit" presetSubtype="0" fill="hold" grpId="3" nodeType="withEffect">
                                  <p:stCondLst>
                                    <p:cond delay="0"/>
                                  </p:stCondLst>
                                  <p:childTnLst>
                                    <p:animEffect transition="out" filter="fade">
                                      <p:cBhvr>
                                        <p:cTn id="165" dur="500"/>
                                        <p:tgtEl>
                                          <p:spTgt spid="50"/>
                                        </p:tgtEl>
                                      </p:cBhvr>
                                    </p:animEffect>
                                    <p:set>
                                      <p:cBhvr>
                                        <p:cTn id="166" dur="1" fill="hold">
                                          <p:stCondLst>
                                            <p:cond delay="499"/>
                                          </p:stCondLst>
                                        </p:cTn>
                                        <p:tgtEl>
                                          <p:spTgt spid="50"/>
                                        </p:tgtEl>
                                        <p:attrNameLst>
                                          <p:attrName>style.visibility</p:attrName>
                                        </p:attrNameLst>
                                      </p:cBhvr>
                                      <p:to>
                                        <p:strVal val="hidden"/>
                                      </p:to>
                                    </p:set>
                                  </p:childTnLst>
                                </p:cTn>
                              </p:par>
                              <p:par>
                                <p:cTn id="167" presetID="10" presetClass="entr" presetSubtype="0" fill="hold" grpId="2"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fade">
                                      <p:cBhvr>
                                        <p:cTn id="169" dur="500"/>
                                        <p:tgtEl>
                                          <p:spTgt spid="51"/>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xit" presetSubtype="0" fill="hold" grpId="3" nodeType="withEffect">
                                  <p:stCondLst>
                                    <p:cond delay="0"/>
                                  </p:stCondLst>
                                  <p:childTnLst>
                                    <p:animEffect transition="out" filter="fade">
                                      <p:cBhvr>
                                        <p:cTn id="179" dur="500"/>
                                        <p:tgtEl>
                                          <p:spTgt spid="51"/>
                                        </p:tgtEl>
                                      </p:cBhvr>
                                    </p:animEffect>
                                    <p:set>
                                      <p:cBhvr>
                                        <p:cTn id="180" dur="1" fill="hold">
                                          <p:stCondLst>
                                            <p:cond delay="499"/>
                                          </p:stCondLst>
                                        </p:cTn>
                                        <p:tgtEl>
                                          <p:spTgt spid="5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6"/>
                                        </p:tgtEl>
                                      </p:cBhvr>
                                    </p:animEffect>
                                    <p:set>
                                      <p:cBhvr>
                                        <p:cTn id="185" dur="1" fill="hold">
                                          <p:stCondLst>
                                            <p:cond delay="499"/>
                                          </p:stCondLst>
                                        </p:cTn>
                                        <p:tgtEl>
                                          <p:spTgt spid="26"/>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2"/>
                                        </p:tgtEl>
                                      </p:cBhvr>
                                    </p:animEffect>
                                    <p:set>
                                      <p:cBhvr>
                                        <p:cTn id="188" dur="1" fill="hold">
                                          <p:stCondLst>
                                            <p:cond delay="499"/>
                                          </p:stCondLst>
                                        </p:cTn>
                                        <p:tgtEl>
                                          <p:spTgt spid="22"/>
                                        </p:tgtEl>
                                        <p:attrNameLst>
                                          <p:attrName>style.visibility</p:attrName>
                                        </p:attrNameLst>
                                      </p:cBhvr>
                                      <p:to>
                                        <p:strVal val="hidden"/>
                                      </p:to>
                                    </p:set>
                                  </p:childTnLst>
                                </p:cTn>
                              </p:par>
                              <p:par>
                                <p:cTn id="189" presetID="10" presetClass="exit" presetSubtype="0" fill="hold" grpId="0" nodeType="withEffect">
                                  <p:stCondLst>
                                    <p:cond delay="0"/>
                                  </p:stCondLst>
                                  <p:childTnLst>
                                    <p:animEffect transition="out" filter="fade">
                                      <p:cBhvr>
                                        <p:cTn id="190" dur="500"/>
                                        <p:tgtEl>
                                          <p:spTgt spid="42"/>
                                        </p:tgtEl>
                                      </p:cBhvr>
                                    </p:animEffect>
                                    <p:set>
                                      <p:cBhvr>
                                        <p:cTn id="191" dur="1" fill="hold">
                                          <p:stCondLst>
                                            <p:cond delay="499"/>
                                          </p:stCondLst>
                                        </p:cTn>
                                        <p:tgtEl>
                                          <p:spTgt spid="42"/>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6"/>
                                        </p:tgtEl>
                                      </p:cBhvr>
                                    </p:animEffect>
                                    <p:set>
                                      <p:cBhvr>
                                        <p:cTn id="194" dur="1" fill="hold">
                                          <p:stCondLst>
                                            <p:cond delay="499"/>
                                          </p:stCondLst>
                                        </p:cTn>
                                        <p:tgtEl>
                                          <p:spTgt spid="6"/>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10"/>
                                        </p:tgtEl>
                                      </p:cBhvr>
                                    </p:animEffect>
                                    <p:set>
                                      <p:cBhvr>
                                        <p:cTn id="200" dur="1" fill="hold">
                                          <p:stCondLst>
                                            <p:cond delay="499"/>
                                          </p:stCondLst>
                                        </p:cTn>
                                        <p:tgtEl>
                                          <p:spTgt spid="10"/>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24"/>
                                        </p:tgtEl>
                                      </p:cBhvr>
                                    </p:animEffect>
                                    <p:set>
                                      <p:cBhvr>
                                        <p:cTn id="203" dur="1" fill="hold">
                                          <p:stCondLst>
                                            <p:cond delay="499"/>
                                          </p:stCondLst>
                                        </p:cTn>
                                        <p:tgtEl>
                                          <p:spTgt spid="24"/>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11"/>
                                        </p:tgtEl>
                                      </p:cBhvr>
                                    </p:animEffect>
                                    <p:set>
                                      <p:cBhvr>
                                        <p:cTn id="206" dur="1" fill="hold">
                                          <p:stCondLst>
                                            <p:cond delay="499"/>
                                          </p:stCondLst>
                                        </p:cTn>
                                        <p:tgtEl>
                                          <p:spTgt spid="1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5"/>
                                        </p:tgtEl>
                                      </p:cBhvr>
                                    </p:animEffect>
                                    <p:set>
                                      <p:cBhvr>
                                        <p:cTn id="209" dur="1" fill="hold">
                                          <p:stCondLst>
                                            <p:cond delay="499"/>
                                          </p:stCondLst>
                                        </p:cTn>
                                        <p:tgtEl>
                                          <p:spTgt spid="5"/>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12"/>
                                        </p:tgtEl>
                                      </p:cBhvr>
                                    </p:animEffect>
                                    <p:set>
                                      <p:cBhvr>
                                        <p:cTn id="212" dur="1" fill="hold">
                                          <p:stCondLst>
                                            <p:cond delay="499"/>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34" grpId="0" animBg="1"/>
      <p:bldP spid="35" grpId="0" animBg="1"/>
      <p:bldP spid="36" grpId="0" animBg="1"/>
      <p:bldP spid="37" grpId="0" animBg="1"/>
      <p:bldP spid="38" grpId="0" animBg="1"/>
      <p:bldP spid="39" grpId="0" animBg="1"/>
      <p:bldP spid="42" grpId="0"/>
      <p:bldP spid="48" grpId="0"/>
      <p:bldP spid="48" grpId="1"/>
      <p:bldP spid="48" grpId="2"/>
      <p:bldP spid="48" grpId="3"/>
      <p:bldP spid="49" grpId="0"/>
      <p:bldP spid="49" grpId="1"/>
      <p:bldP spid="49" grpId="2"/>
      <p:bldP spid="49" grpId="3"/>
      <p:bldP spid="50" grpId="0"/>
      <p:bldP spid="50" grpId="1"/>
      <p:bldP spid="50" grpId="2"/>
      <p:bldP spid="50" grpId="3"/>
      <p:bldP spid="51" grpId="0"/>
      <p:bldP spid="51" grpId="1"/>
      <p:bldP spid="51" grpId="2"/>
      <p:bldP spid="51" grpId="3"/>
      <p:bldP spid="52" grpId="0"/>
      <p:bldP spid="52" grpId="1"/>
      <p:bldP spid="53" grpId="0"/>
      <p:bldP spid="53" grpId="1"/>
      <p:bldP spid="54"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jdsl</a:t>
            </a:r>
            <a:r>
              <a:rPr lang="en-US" dirty="0" smtClean="0"/>
              <a:t> – open source</a:t>
            </a:r>
          </a:p>
          <a:p>
            <a:pPr lvl="1"/>
            <a:r>
              <a:rPr lang="en-US" dirty="0" smtClean="0"/>
              <a:t>Cycle Tests</a:t>
            </a:r>
          </a:p>
          <a:p>
            <a:pPr lvl="1"/>
            <a:r>
              <a:rPr lang="en-US" dirty="0" err="1" smtClean="0"/>
              <a:t>MSTPrim</a:t>
            </a:r>
            <a:r>
              <a:rPr lang="en-US" dirty="0" smtClean="0"/>
              <a:t> Tests</a:t>
            </a:r>
          </a:p>
          <a:p>
            <a:pPr lvl="1"/>
            <a:endParaRPr lang="en-US" dirty="0"/>
          </a:p>
          <a:p>
            <a:r>
              <a:rPr lang="en-US" dirty="0" err="1" smtClean="0"/>
              <a:t>jgrapht</a:t>
            </a:r>
            <a:r>
              <a:rPr lang="en-US" dirty="0"/>
              <a:t> – open source</a:t>
            </a:r>
            <a:endParaRPr lang="en-US" dirty="0" smtClean="0"/>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MSTKruskal</a:t>
            </a:r>
            <a:r>
              <a:rPr lang="en-US" dirty="0" smtClean="0"/>
              <a:t> Tests</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24</a:t>
            </a:fld>
            <a:endParaRPr lang="en-US" altLang="en-US" dirty="0">
              <a:solidFill>
                <a:srgbClr val="000000"/>
              </a:solidFill>
            </a:endParaRPr>
          </a:p>
        </p:txBody>
      </p:sp>
    </p:spTree>
    <p:extLst>
      <p:ext uri="{BB962C8B-B14F-4D97-AF65-F5344CB8AC3E}">
        <p14:creationId xmlns="" xmlns:p14="http://schemas.microsoft.com/office/powerpoint/2010/main" val="1699557290"/>
      </p:ext>
    </p:extLst>
  </p:cSld>
  <p:clrMapOvr>
    <a:masterClrMapping/>
  </p:clrMapOvr>
  <p:transition advTm="28564">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Graph Algorithm Libraries</a:t>
            </a:r>
            <a:endParaRPr lang="en-US" dirty="0"/>
          </a:p>
        </p:txBody>
      </p:sp>
      <p:sp>
        <p:nvSpPr>
          <p:cNvPr id="3" name="Content Placeholder 2"/>
          <p:cNvSpPr>
            <a:spLocks noGrp="1"/>
          </p:cNvSpPr>
          <p:nvPr>
            <p:ph idx="1"/>
          </p:nvPr>
        </p:nvSpPr>
        <p:spPr/>
        <p:txBody>
          <a:bodyPr/>
          <a:lstStyle/>
          <a:p>
            <a:r>
              <a:rPr lang="en-US" dirty="0" err="1" smtClean="0"/>
              <a:t>yfiles</a:t>
            </a:r>
            <a:r>
              <a:rPr lang="en-US" dirty="0" smtClean="0"/>
              <a:t> - closed source trial</a:t>
            </a:r>
          </a:p>
          <a:p>
            <a:pPr lvl="1"/>
            <a:r>
              <a:rPr lang="en-US" dirty="0" smtClean="0"/>
              <a:t>Cycle Tests</a:t>
            </a:r>
          </a:p>
          <a:p>
            <a:pPr lvl="1"/>
            <a:r>
              <a:rPr lang="en-US" dirty="0" smtClean="0"/>
              <a:t>Connected Tests</a:t>
            </a:r>
          </a:p>
          <a:p>
            <a:pPr lvl="1"/>
            <a:r>
              <a:rPr lang="en-US" dirty="0" smtClean="0"/>
              <a:t>Strongly Connected Tests</a:t>
            </a:r>
          </a:p>
          <a:p>
            <a:pPr lvl="1"/>
            <a:r>
              <a:rPr lang="en-US" dirty="0" err="1" smtClean="0"/>
              <a:t>MSTPrim</a:t>
            </a:r>
            <a:r>
              <a:rPr lang="en-US" dirty="0" smtClean="0"/>
              <a:t> Tests</a:t>
            </a:r>
          </a:p>
          <a:p>
            <a:pPr lvl="1"/>
            <a:r>
              <a:rPr lang="en-US" dirty="0" err="1" smtClean="0"/>
              <a:t>MSTKruskal</a:t>
            </a:r>
            <a:r>
              <a:rPr lang="en-US" dirty="0" smtClean="0"/>
              <a:t> Tests</a:t>
            </a:r>
          </a:p>
          <a:p>
            <a:pPr lvl="1"/>
            <a:endParaRPr lang="en-US" dirty="0"/>
          </a:p>
          <a:p>
            <a:r>
              <a:rPr lang="en-US" dirty="0" err="1" smtClean="0"/>
              <a:t>jung</a:t>
            </a:r>
            <a:r>
              <a:rPr lang="en-US" dirty="0"/>
              <a:t> – open source</a:t>
            </a:r>
            <a:endParaRPr lang="en-US" dirty="0" smtClean="0"/>
          </a:p>
          <a:p>
            <a:pPr lvl="1"/>
            <a:r>
              <a:rPr lang="en-US" dirty="0" err="1" smtClean="0"/>
              <a:t>MSTPrim</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25</a:t>
            </a:fld>
            <a:endParaRPr lang="en-US" altLang="en-US" dirty="0">
              <a:solidFill>
                <a:srgbClr val="000000"/>
              </a:solidFill>
            </a:endParaRPr>
          </a:p>
        </p:txBody>
      </p:sp>
    </p:spTree>
    <p:extLst>
      <p:ext uri="{BB962C8B-B14F-4D97-AF65-F5344CB8AC3E}">
        <p14:creationId xmlns="" xmlns:p14="http://schemas.microsoft.com/office/powerpoint/2010/main" val="3056237141"/>
      </p:ext>
    </p:extLst>
  </p:cSld>
  <p:clrMapOvr>
    <a:masterClrMapping/>
  </p:clrMapOvr>
  <p:transition advTm="14269">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Data</a:t>
            </a:r>
            <a:endParaRPr lang="en-US" dirty="0"/>
          </a:p>
        </p:txBody>
      </p:sp>
      <p:sp>
        <p:nvSpPr>
          <p:cNvPr id="3" name="Content Placeholder 2"/>
          <p:cNvSpPr>
            <a:spLocks noGrp="1"/>
          </p:cNvSpPr>
          <p:nvPr>
            <p:ph idx="1"/>
          </p:nvPr>
        </p:nvSpPr>
        <p:spPr>
          <a:xfrm>
            <a:off x="457200" y="1300400"/>
            <a:ext cx="8229600" cy="4525963"/>
          </a:xfrm>
        </p:spPr>
        <p:txBody>
          <a:bodyPr/>
          <a:lstStyle/>
          <a:p>
            <a:r>
              <a:rPr lang="en-US" dirty="0" smtClean="0"/>
              <a:t>Graph Data</a:t>
            </a:r>
          </a:p>
          <a:p>
            <a:pPr lvl="1"/>
            <a:r>
              <a:rPr lang="en-US" dirty="0" smtClean="0"/>
              <a:t>Default GPL Graph</a:t>
            </a:r>
          </a:p>
          <a:p>
            <a:pPr lvl="2"/>
            <a:r>
              <a:rPr lang="en-US" dirty="0" smtClean="0"/>
              <a:t>500 Vertices - 45,000 Edges</a:t>
            </a:r>
          </a:p>
          <a:p>
            <a:pPr lvl="1"/>
            <a:r>
              <a:rPr lang="en-US" dirty="0" smtClean="0"/>
              <a:t>Random Simple Graph</a:t>
            </a:r>
          </a:p>
          <a:p>
            <a:pPr lvl="2"/>
            <a:r>
              <a:rPr lang="en-US" dirty="0" smtClean="0"/>
              <a:t>One edge between any two vertices, no loops</a:t>
            </a:r>
          </a:p>
          <a:p>
            <a:pPr lvl="2"/>
            <a:r>
              <a:rPr lang="en-US" dirty="0" smtClean="0"/>
              <a:t>2,000 Vertices – 201,486 Edges</a:t>
            </a:r>
          </a:p>
          <a:p>
            <a:pPr lvl="1"/>
            <a:r>
              <a:rPr lang="en-US" dirty="0" smtClean="0"/>
              <a:t>Random </a:t>
            </a:r>
            <a:r>
              <a:rPr lang="en-US" dirty="0" err="1" smtClean="0"/>
              <a:t>Multigraph</a:t>
            </a:r>
            <a:endParaRPr lang="en-US" dirty="0" smtClean="0"/>
          </a:p>
          <a:p>
            <a:pPr lvl="2"/>
            <a:r>
              <a:rPr lang="en-US" dirty="0" smtClean="0"/>
              <a:t>Multiple </a:t>
            </a:r>
            <a:r>
              <a:rPr lang="en-US" dirty="0"/>
              <a:t>edges </a:t>
            </a:r>
            <a:r>
              <a:rPr lang="en-US" dirty="0" smtClean="0"/>
              <a:t>are allowed (no loops)</a:t>
            </a:r>
          </a:p>
          <a:p>
            <a:pPr lvl="2"/>
            <a:r>
              <a:rPr lang="en-US" dirty="0" smtClean="0"/>
              <a:t>2,000 Vertices – 214,440 Edges</a:t>
            </a:r>
            <a:endParaRPr lang="en-US" dirty="0"/>
          </a:p>
          <a:p>
            <a:pPr lvl="1"/>
            <a:r>
              <a:rPr lang="en-US" dirty="0" smtClean="0"/>
              <a:t>Random </a:t>
            </a:r>
            <a:r>
              <a:rPr lang="en-US" dirty="0" err="1" smtClean="0"/>
              <a:t>Pseudograph</a:t>
            </a:r>
            <a:endParaRPr lang="en-US" dirty="0" smtClean="0"/>
          </a:p>
          <a:p>
            <a:pPr lvl="2"/>
            <a:r>
              <a:rPr lang="en-US" dirty="0" err="1" smtClean="0"/>
              <a:t>Multigraph</a:t>
            </a:r>
            <a:r>
              <a:rPr lang="en-US" dirty="0" smtClean="0"/>
              <a:t> that allows loops</a:t>
            </a:r>
          </a:p>
          <a:p>
            <a:pPr lvl="2"/>
            <a:r>
              <a:rPr lang="en-US" dirty="0" smtClean="0"/>
              <a:t>2,000 Vertices – 216,743 Edges</a:t>
            </a:r>
          </a:p>
          <a:p>
            <a:pPr lvl="1"/>
            <a:r>
              <a:rPr lang="en-US" dirty="0" smtClean="0"/>
              <a:t>Linear Graph</a:t>
            </a:r>
          </a:p>
          <a:p>
            <a:pPr lvl="2"/>
            <a:r>
              <a:rPr lang="en-US" dirty="0" smtClean="0"/>
              <a:t>5,000 Vertices – 4,999 Edges</a:t>
            </a:r>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26</a:t>
            </a:fld>
            <a:endParaRPr lang="en-US" altLang="en-US" dirty="0">
              <a:solidFill>
                <a:srgbClr val="000000"/>
              </a:solidFill>
            </a:endParaRPr>
          </a:p>
        </p:txBody>
      </p:sp>
    </p:spTree>
    <p:extLst>
      <p:ext uri="{BB962C8B-B14F-4D97-AF65-F5344CB8AC3E}">
        <p14:creationId xmlns="" xmlns:p14="http://schemas.microsoft.com/office/powerpoint/2010/main" val="178941674"/>
      </p:ext>
    </p:extLst>
  </p:cSld>
  <p:clrMapOvr>
    <a:masterClrMapping/>
  </p:clrMapOvr>
  <p:transition advTm="62133">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Environment</a:t>
            </a:r>
            <a:endParaRPr lang="en-US" dirty="0"/>
          </a:p>
        </p:txBody>
      </p:sp>
      <p:sp>
        <p:nvSpPr>
          <p:cNvPr id="3" name="Content Placeholder 2"/>
          <p:cNvSpPr>
            <a:spLocks noGrp="1"/>
          </p:cNvSpPr>
          <p:nvPr>
            <p:ph idx="1"/>
          </p:nvPr>
        </p:nvSpPr>
        <p:spPr/>
        <p:txBody>
          <a:bodyPr/>
          <a:lstStyle/>
          <a:p>
            <a:r>
              <a:rPr lang="en-US" dirty="0" smtClean="0"/>
              <a:t>Processor Name	AMD </a:t>
            </a:r>
            <a:r>
              <a:rPr lang="en-US" dirty="0"/>
              <a:t>Athlon(tm) XP </a:t>
            </a:r>
            <a:r>
              <a:rPr lang="en-US" dirty="0" smtClean="0"/>
              <a:t>3200+</a:t>
            </a:r>
            <a:endParaRPr lang="en-US" dirty="0"/>
          </a:p>
          <a:p>
            <a:r>
              <a:rPr lang="en-US" dirty="0"/>
              <a:t>Frequency		</a:t>
            </a:r>
            <a:r>
              <a:rPr lang="en-US" dirty="0" smtClean="0"/>
              <a:t>2200.00MHz</a:t>
            </a:r>
          </a:p>
          <a:p>
            <a:r>
              <a:rPr lang="en-US" dirty="0" smtClean="0"/>
              <a:t>Cache </a:t>
            </a:r>
            <a:r>
              <a:rPr lang="en-US" dirty="0"/>
              <a:t>Size	</a:t>
            </a:r>
            <a:r>
              <a:rPr lang="en-US" dirty="0" smtClean="0"/>
              <a:t>	512kb</a:t>
            </a:r>
          </a:p>
          <a:p>
            <a:r>
              <a:rPr lang="en-US" dirty="0" smtClean="0"/>
              <a:t>Total </a:t>
            </a:r>
            <a:r>
              <a:rPr lang="en-US" dirty="0"/>
              <a:t>Memory	960872 </a:t>
            </a:r>
            <a:r>
              <a:rPr lang="en-US" dirty="0" err="1"/>
              <a:t>kB</a:t>
            </a:r>
            <a:endParaRPr lang="en-US" dirty="0"/>
          </a:p>
        </p:txBody>
      </p:sp>
      <p:sp>
        <p:nvSpPr>
          <p:cNvPr id="4" name="Slide Number Placeholder 3"/>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27</a:t>
            </a:fld>
            <a:endParaRPr lang="en-US" altLang="en-US" dirty="0">
              <a:solidFill>
                <a:srgbClr val="000000"/>
              </a:solidFill>
            </a:endParaRPr>
          </a:p>
        </p:txBody>
      </p:sp>
    </p:spTree>
    <p:extLst>
      <p:ext uri="{BB962C8B-B14F-4D97-AF65-F5344CB8AC3E}">
        <p14:creationId xmlns="" xmlns:p14="http://schemas.microsoft.com/office/powerpoint/2010/main" val="2592959943"/>
      </p:ext>
    </p:extLst>
  </p:cSld>
  <p:clrMapOvr>
    <a:masterClrMapping/>
  </p:clrMapOvr>
  <p:transition advTm="1389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ycle.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3" name="Picture 12" descr="cycle.randompseudograph.txt.png"/>
          <p:cNvPicPr>
            <a:picLocks noChangeAspect="1"/>
          </p:cNvPicPr>
          <p:nvPr/>
        </p:nvPicPr>
        <p:blipFill>
          <a:blip r:embed="rId4" cstate="print"/>
          <a:stretch>
            <a:fillRect/>
          </a:stretch>
        </p:blipFill>
        <p:spPr>
          <a:xfrm>
            <a:off x="3124200" y="3566160"/>
            <a:ext cx="3291840" cy="3291840"/>
          </a:xfrm>
          <a:prstGeom prst="rect">
            <a:avLst/>
          </a:prstGeom>
        </p:spPr>
      </p:pic>
      <p:pic>
        <p:nvPicPr>
          <p:cNvPr id="15" name="Picture 14" descr="cycle.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16"/>
          <p:cNvGrpSpPr/>
          <p:nvPr/>
        </p:nvGrpSpPr>
        <p:grpSpPr>
          <a:xfrm>
            <a:off x="1287780" y="0"/>
            <a:ext cx="6568440" cy="3291840"/>
            <a:chOff x="1371600" y="0"/>
            <a:chExt cx="6568440" cy="3291840"/>
          </a:xfrm>
        </p:grpSpPr>
        <p:pic>
          <p:nvPicPr>
            <p:cNvPr id="14" name="Picture 13" descr="cycle.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16" name="Picture 15" descr="cycle.TestV500E45K.bench.png"/>
            <p:cNvPicPr>
              <a:picLocks noChangeAspect="1"/>
            </p:cNvPicPr>
            <p:nvPr/>
          </p:nvPicPr>
          <p:blipFill>
            <a:blip r:embed="rId7" cstate="print"/>
            <a:stretch>
              <a:fillRect/>
            </a:stretch>
          </p:blipFill>
          <p:spPr>
            <a:xfrm>
              <a:off x="1371600" y="0"/>
              <a:ext cx="3291840" cy="3291840"/>
            </a:xfrm>
            <a:prstGeom prst="rect">
              <a:avLst/>
            </a:prstGeom>
          </p:spPr>
        </p:pic>
      </p:grpSp>
      <p:grpSp>
        <p:nvGrpSpPr>
          <p:cNvPr id="3" name="Group 22"/>
          <p:cNvGrpSpPr/>
          <p:nvPr/>
        </p:nvGrpSpPr>
        <p:grpSpPr>
          <a:xfrm>
            <a:off x="1659152" y="1371600"/>
            <a:ext cx="2259849" cy="1676400"/>
            <a:chOff x="1659152" y="1371600"/>
            <a:chExt cx="2259849" cy="1676400"/>
          </a:xfrm>
        </p:grpSpPr>
        <p:sp>
          <p:nvSpPr>
            <p:cNvPr id="8" name="Oval 7"/>
            <p:cNvSpPr/>
            <p:nvPr/>
          </p:nvSpPr>
          <p:spPr>
            <a:xfrm>
              <a:off x="25908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9" name="Oval 8"/>
            <p:cNvSpPr/>
            <p:nvPr/>
          </p:nvSpPr>
          <p:spPr>
            <a:xfrm>
              <a:off x="1752600" y="2590800"/>
              <a:ext cx="457200"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0" name="TextBox 9"/>
            <p:cNvSpPr txBox="1"/>
            <p:nvPr/>
          </p:nvSpPr>
          <p:spPr>
            <a:xfrm>
              <a:off x="1659152" y="1371600"/>
              <a:ext cx="2259849"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EL. NL is faster.</a:t>
              </a:r>
            </a:p>
            <a:p>
              <a:pPr algn="ctr"/>
              <a:r>
                <a:rPr lang="en-US" dirty="0" err="1" smtClean="0">
                  <a:solidFill>
                    <a:srgbClr val="FF0000"/>
                  </a:solidFill>
                </a:rPr>
                <a:t>yFiles</a:t>
              </a:r>
              <a:r>
                <a:rPr lang="en-US" dirty="0" smtClean="0">
                  <a:solidFill>
                    <a:srgbClr val="FF0000"/>
                  </a:solidFill>
                </a:rPr>
                <a:t> is fastest.</a:t>
              </a:r>
              <a:endParaRPr lang="en-US" dirty="0">
                <a:solidFill>
                  <a:srgbClr val="FF0000"/>
                </a:solidFill>
              </a:endParaRPr>
            </a:p>
          </p:txBody>
        </p:sp>
      </p:grpSp>
      <p:grpSp>
        <p:nvGrpSpPr>
          <p:cNvPr id="4" name="Group 23"/>
          <p:cNvGrpSpPr/>
          <p:nvPr/>
        </p:nvGrpSpPr>
        <p:grpSpPr>
          <a:xfrm>
            <a:off x="4876800" y="1524000"/>
            <a:ext cx="2317815" cy="1600200"/>
            <a:chOff x="4876800" y="1524000"/>
            <a:chExt cx="2317815" cy="1600200"/>
          </a:xfrm>
        </p:grpSpPr>
        <p:sp>
          <p:nvSpPr>
            <p:cNvPr id="11" name="Oval 10"/>
            <p:cNvSpPr/>
            <p:nvPr/>
          </p:nvSpPr>
          <p:spPr>
            <a:xfrm>
              <a:off x="4953000" y="2514600"/>
              <a:ext cx="13716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8" name="TextBox 17"/>
            <p:cNvSpPr txBox="1"/>
            <p:nvPr/>
          </p:nvSpPr>
          <p:spPr>
            <a:xfrm>
              <a:off x="4876800" y="1524000"/>
              <a:ext cx="2317815" cy="923330"/>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 and faster</a:t>
              </a:r>
            </a:p>
            <a:p>
              <a:pPr algn="ctr"/>
              <a:r>
                <a:rPr lang="en-US" dirty="0" smtClean="0">
                  <a:solidFill>
                    <a:srgbClr val="FF0000"/>
                  </a:solidFill>
                </a:rPr>
                <a:t>than </a:t>
              </a:r>
              <a:r>
                <a:rPr lang="en-US" dirty="0" err="1" smtClean="0">
                  <a:solidFill>
                    <a:srgbClr val="FF0000"/>
                  </a:solidFill>
                </a:rPr>
                <a:t>yFiles</a:t>
              </a:r>
              <a:r>
                <a:rPr lang="en-US" dirty="0" smtClean="0">
                  <a:solidFill>
                    <a:srgbClr val="FF0000"/>
                  </a:solidFill>
                </a:rPr>
                <a:t> and </a:t>
              </a:r>
              <a:r>
                <a:rPr lang="en-US" dirty="0" err="1" smtClean="0">
                  <a:solidFill>
                    <a:srgbClr val="FF0000"/>
                  </a:solidFill>
                </a:rPr>
                <a:t>jgrapht</a:t>
              </a:r>
              <a:endParaRPr lang="en-US" dirty="0">
                <a:solidFill>
                  <a:srgbClr val="FF0000"/>
                </a:solidFill>
              </a:endParaRPr>
            </a:p>
          </p:txBody>
        </p:sp>
      </p:grpSp>
      <p:sp>
        <p:nvSpPr>
          <p:cNvPr id="19" name="TextBox 18"/>
          <p:cNvSpPr txBox="1"/>
          <p:nvPr/>
        </p:nvSpPr>
        <p:spPr>
          <a:xfrm>
            <a:off x="457200" y="5486400"/>
            <a:ext cx="2060885" cy="646331"/>
          </a:xfrm>
          <a:prstGeom prst="rect">
            <a:avLst/>
          </a:prstGeom>
          <a:noFill/>
        </p:spPr>
        <p:txBody>
          <a:bodyPr wrap="none" rtlCol="0">
            <a:spAutoFit/>
          </a:bodyPr>
          <a:lstStyle/>
          <a:p>
            <a:pPr algn="ctr"/>
            <a:r>
              <a:rPr lang="en-US" dirty="0" err="1" smtClean="0">
                <a:solidFill>
                  <a:srgbClr val="FF0000"/>
                </a:solidFill>
              </a:rPr>
              <a:t>yFiles</a:t>
            </a:r>
            <a:r>
              <a:rPr lang="en-US" dirty="0" smtClean="0">
                <a:solidFill>
                  <a:srgbClr val="FF0000"/>
                </a:solidFill>
              </a:rPr>
              <a:t> is fastest then</a:t>
            </a:r>
          </a:p>
          <a:p>
            <a:pPr algn="ctr"/>
            <a:r>
              <a:rPr lang="en-US" dirty="0" smtClean="0">
                <a:solidFill>
                  <a:srgbClr val="FF0000"/>
                </a:solidFill>
              </a:rPr>
              <a:t>NL, then AL and EL</a:t>
            </a:r>
            <a:endParaRPr lang="en-US" dirty="0">
              <a:solidFill>
                <a:srgbClr val="FF0000"/>
              </a:solidFill>
            </a:endParaRPr>
          </a:p>
        </p:txBody>
      </p:sp>
      <p:grpSp>
        <p:nvGrpSpPr>
          <p:cNvPr id="5" name="Group 24"/>
          <p:cNvGrpSpPr/>
          <p:nvPr/>
        </p:nvGrpSpPr>
        <p:grpSpPr>
          <a:xfrm>
            <a:off x="3465223" y="4953000"/>
            <a:ext cx="2339807" cy="1676400"/>
            <a:chOff x="3465223" y="4953000"/>
            <a:chExt cx="2339807" cy="1676400"/>
          </a:xfrm>
        </p:grpSpPr>
        <p:sp>
          <p:nvSpPr>
            <p:cNvPr id="21" name="Oval 20"/>
            <p:cNvSpPr/>
            <p:nvPr/>
          </p:nvSpPr>
          <p:spPr>
            <a:xfrm>
              <a:off x="3598648" y="6172200"/>
              <a:ext cx="897152" cy="457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2" name="TextBox 21"/>
            <p:cNvSpPr txBox="1"/>
            <p:nvPr/>
          </p:nvSpPr>
          <p:spPr>
            <a:xfrm>
              <a:off x="3465223" y="4953000"/>
              <a:ext cx="2339807" cy="1200329"/>
            </a:xfrm>
            <a:prstGeom prst="rect">
              <a:avLst/>
            </a:prstGeom>
            <a:noFill/>
          </p:spPr>
          <p:txBody>
            <a:bodyPr wrap="none" rtlCol="0">
              <a:spAutoFit/>
            </a:bodyPr>
            <a:lstStyle/>
            <a:p>
              <a:pPr algn="ctr"/>
              <a:r>
                <a:rPr lang="en-US" dirty="0" smtClean="0">
                  <a:solidFill>
                    <a:srgbClr val="FF0000"/>
                  </a:solidFill>
                </a:rPr>
                <a:t>No statistical</a:t>
              </a:r>
            </a:p>
            <a:p>
              <a:pPr algn="ctr"/>
              <a:r>
                <a:rPr lang="en-US" dirty="0" smtClean="0">
                  <a:solidFill>
                    <a:srgbClr val="FF0000"/>
                  </a:solidFill>
                </a:rPr>
                <a:t>difference between</a:t>
              </a:r>
            </a:p>
            <a:p>
              <a:pPr algn="ctr"/>
              <a:r>
                <a:rPr lang="en-US" dirty="0" smtClean="0">
                  <a:solidFill>
                    <a:srgbClr val="FF0000"/>
                  </a:solidFill>
                </a:rPr>
                <a:t>AL and NL. </a:t>
              </a:r>
              <a:r>
                <a:rPr lang="en-US" dirty="0" err="1" smtClean="0">
                  <a:solidFill>
                    <a:srgbClr val="FF0000"/>
                  </a:solidFill>
                </a:rPr>
                <a:t>yFiles</a:t>
              </a:r>
              <a:r>
                <a:rPr lang="en-US" dirty="0" smtClean="0">
                  <a:solidFill>
                    <a:srgbClr val="FF0000"/>
                  </a:solidFill>
                </a:rPr>
                <a:t> is </a:t>
              </a:r>
            </a:p>
            <a:p>
              <a:pPr algn="ctr"/>
              <a:r>
                <a:rPr lang="en-US" dirty="0" smtClean="0">
                  <a:solidFill>
                    <a:srgbClr val="FF0000"/>
                  </a:solidFill>
                </a:rPr>
                <a:t>fastest then AL and NL.</a:t>
              </a:r>
            </a:p>
          </p:txBody>
        </p:sp>
      </p:grpSp>
      <p:sp>
        <p:nvSpPr>
          <p:cNvPr id="20" name="Slide Number Placeholder 19"/>
          <p:cNvSpPr>
            <a:spLocks noGrp="1"/>
          </p:cNvSpPr>
          <p:nvPr>
            <p:ph type="sldNum" sz="quarter" idx="12"/>
          </p:nvPr>
        </p:nvSpPr>
        <p:spPr/>
        <p:txBody>
          <a:bodyPr/>
          <a:lstStyle/>
          <a:p>
            <a:fld id="{9D4DBCAF-AB58-4772-8482-8241D0C927CE}" type="slidenum">
              <a:rPr lang="en-US" smtClean="0">
                <a:solidFill>
                  <a:prstClr val="black">
                    <a:tint val="75000"/>
                  </a:prstClr>
                </a:solidFill>
              </a:rPr>
              <a:pPr/>
              <a:t>28</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onnected.simplelineargraph.txt.png"/>
          <p:cNvPicPr>
            <a:picLocks noChangeAspect="1"/>
          </p:cNvPicPr>
          <p:nvPr/>
        </p:nvPicPr>
        <p:blipFill>
          <a:blip r:embed="rId3" cstate="print"/>
          <a:stretch>
            <a:fillRect/>
          </a:stretch>
        </p:blipFill>
        <p:spPr>
          <a:xfrm>
            <a:off x="6096000" y="3566160"/>
            <a:ext cx="3291840" cy="3291840"/>
          </a:xfrm>
          <a:prstGeom prst="rect">
            <a:avLst/>
          </a:prstGeom>
        </p:spPr>
      </p:pic>
      <p:grpSp>
        <p:nvGrpSpPr>
          <p:cNvPr id="2" name="Group 10"/>
          <p:cNvGrpSpPr/>
          <p:nvPr/>
        </p:nvGrpSpPr>
        <p:grpSpPr>
          <a:xfrm>
            <a:off x="6400800" y="5105400"/>
            <a:ext cx="1905000" cy="1371600"/>
            <a:chOff x="6400800" y="5105400"/>
            <a:chExt cx="1905000" cy="1371600"/>
          </a:xfrm>
        </p:grpSpPr>
        <p:sp>
          <p:nvSpPr>
            <p:cNvPr id="16" name="Oval 15"/>
            <p:cNvSpPr/>
            <p:nvPr/>
          </p:nvSpPr>
          <p:spPr>
            <a:xfrm>
              <a:off x="6400800" y="5867400"/>
              <a:ext cx="1905000" cy="6096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TextBox 16"/>
            <p:cNvSpPr txBox="1"/>
            <p:nvPr/>
          </p:nvSpPr>
          <p:spPr>
            <a:xfrm>
              <a:off x="6629400" y="5105400"/>
              <a:ext cx="1437445" cy="646331"/>
            </a:xfrm>
            <a:prstGeom prst="rect">
              <a:avLst/>
            </a:prstGeom>
            <a:noFill/>
          </p:spPr>
          <p:txBody>
            <a:bodyPr wrap="none" rtlCol="0">
              <a:spAutoFit/>
            </a:bodyPr>
            <a:lstStyle/>
            <a:p>
              <a:pPr algn="ctr"/>
              <a:r>
                <a:rPr lang="en-US" dirty="0" smtClean="0">
                  <a:solidFill>
                    <a:srgbClr val="FF0000"/>
                  </a:solidFill>
                </a:rPr>
                <a:t>No statistical </a:t>
              </a:r>
            </a:p>
            <a:p>
              <a:pPr algn="ctr"/>
              <a:r>
                <a:rPr lang="en-US" dirty="0" smtClean="0">
                  <a:solidFill>
                    <a:srgbClr val="FF0000"/>
                  </a:solidFill>
                </a:rPr>
                <a:t>difference</a:t>
              </a:r>
              <a:endParaRPr lang="en-US" dirty="0">
                <a:solidFill>
                  <a:srgbClr val="FF0000"/>
                </a:solidFill>
              </a:endParaRPr>
            </a:p>
          </p:txBody>
        </p:sp>
      </p:grpSp>
      <p:pic>
        <p:nvPicPr>
          <p:cNvPr id="18" name="Picture 17" descr="connected.randommultigraph.txt.png"/>
          <p:cNvPicPr>
            <a:picLocks noChangeAspect="1"/>
          </p:cNvPicPr>
          <p:nvPr/>
        </p:nvPicPr>
        <p:blipFill>
          <a:blip r:embed="rId4" cstate="print"/>
          <a:stretch>
            <a:fillRect/>
          </a:stretch>
        </p:blipFill>
        <p:spPr>
          <a:xfrm>
            <a:off x="0" y="3566160"/>
            <a:ext cx="3291840" cy="3291840"/>
          </a:xfrm>
          <a:prstGeom prst="rect">
            <a:avLst/>
          </a:prstGeom>
        </p:spPr>
      </p:pic>
      <p:pic>
        <p:nvPicPr>
          <p:cNvPr id="19" name="Picture 18" descr="connected.randompseudograph.txt.png"/>
          <p:cNvPicPr>
            <a:picLocks noChangeAspect="1"/>
          </p:cNvPicPr>
          <p:nvPr/>
        </p:nvPicPr>
        <p:blipFill>
          <a:blip r:embed="rId5" cstate="print"/>
          <a:stretch>
            <a:fillRect/>
          </a:stretch>
        </p:blipFill>
        <p:spPr>
          <a:xfrm>
            <a:off x="3048000" y="3566160"/>
            <a:ext cx="3291840" cy="3291840"/>
          </a:xfrm>
          <a:prstGeom prst="rect">
            <a:avLst/>
          </a:prstGeom>
        </p:spPr>
      </p:pic>
      <p:grpSp>
        <p:nvGrpSpPr>
          <p:cNvPr id="3" name="Group 22"/>
          <p:cNvGrpSpPr/>
          <p:nvPr/>
        </p:nvGrpSpPr>
        <p:grpSpPr>
          <a:xfrm>
            <a:off x="1287780" y="0"/>
            <a:ext cx="6568440" cy="3291840"/>
            <a:chOff x="1600200" y="0"/>
            <a:chExt cx="6568440" cy="3291840"/>
          </a:xfrm>
        </p:grpSpPr>
        <p:pic>
          <p:nvPicPr>
            <p:cNvPr id="20" name="Picture 19" descr="connected.randomsimplegraph.txt.png"/>
            <p:cNvPicPr>
              <a:picLocks noChangeAspect="1"/>
            </p:cNvPicPr>
            <p:nvPr/>
          </p:nvPicPr>
          <p:blipFill>
            <a:blip r:embed="rId6" cstate="print"/>
            <a:stretch>
              <a:fillRect/>
            </a:stretch>
          </p:blipFill>
          <p:spPr>
            <a:xfrm>
              <a:off x="4876800" y="0"/>
              <a:ext cx="3291840" cy="3291840"/>
            </a:xfrm>
            <a:prstGeom prst="rect">
              <a:avLst/>
            </a:prstGeom>
          </p:spPr>
        </p:pic>
        <p:pic>
          <p:nvPicPr>
            <p:cNvPr id="22" name="Picture 21" descr="connected.TestV500E45K.bench.png"/>
            <p:cNvPicPr>
              <a:picLocks noChangeAspect="1"/>
            </p:cNvPicPr>
            <p:nvPr/>
          </p:nvPicPr>
          <p:blipFill>
            <a:blip r:embed="rId7" cstate="print"/>
            <a:stretch>
              <a:fillRect/>
            </a:stretch>
          </p:blipFill>
          <p:spPr>
            <a:xfrm>
              <a:off x="1600200" y="0"/>
              <a:ext cx="3291840" cy="3291840"/>
            </a:xfrm>
            <a:prstGeom prst="rect">
              <a:avLst/>
            </a:prstGeom>
          </p:spPr>
        </p:pic>
      </p:grpSp>
      <p:sp>
        <p:nvSpPr>
          <p:cNvPr id="11" name="Slide Number Placeholder 10"/>
          <p:cNvSpPr>
            <a:spLocks noGrp="1"/>
          </p:cNvSpPr>
          <p:nvPr>
            <p:ph type="sldNum" sz="quarter" idx="12"/>
          </p:nvPr>
        </p:nvSpPr>
        <p:spPr/>
        <p:txBody>
          <a:bodyPr/>
          <a:lstStyle/>
          <a:p>
            <a:fld id="{9D4DBCAF-AB58-4772-8482-8241D0C927CE}" type="slidenum">
              <a:rPr lang="en-US" smtClean="0">
                <a:solidFill>
                  <a:prstClr val="black">
                    <a:tint val="75000"/>
                  </a:prstClr>
                </a:solidFill>
              </a:rPr>
              <a:pPr/>
              <a:t>29</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GPL as an example of a feature model</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1" y="2129082"/>
            <a:ext cx="9144000" cy="4122728"/>
          </a:xfrm>
        </p:spPr>
      </p:pic>
      <p:sp>
        <p:nvSpPr>
          <p:cNvPr id="4" name="Slide Number Placeholder 3"/>
          <p:cNvSpPr>
            <a:spLocks noGrp="1"/>
          </p:cNvSpPr>
          <p:nvPr>
            <p:ph type="sldNum" sz="quarter" idx="12"/>
          </p:nvPr>
        </p:nvSpPr>
        <p:spPr/>
        <p:txBody>
          <a:bodyPr/>
          <a:lstStyle/>
          <a:p>
            <a:fld id="{DC08CC2A-15E8-4BDA-92CE-5B6338BCF854}" type="slidenum">
              <a:rPr lang="en-US" smtClean="0"/>
              <a:pPr/>
              <a:t>3</a:t>
            </a:fld>
            <a:endParaRPr lang="en-US"/>
          </a:p>
        </p:txBody>
      </p:sp>
    </p:spTree>
    <p:extLst>
      <p:ext uri="{BB962C8B-B14F-4D97-AF65-F5344CB8AC3E}">
        <p14:creationId xmlns="" xmlns:p14="http://schemas.microsoft.com/office/powerpoint/2010/main" val="3960265052"/>
      </p:ext>
    </p:extLst>
  </p:cSld>
  <p:clrMapOvr>
    <a:masterClrMapping/>
  </p:clrMapOvr>
  <mc:AlternateContent xmlns:mc="http://schemas.openxmlformats.org/markup-compatibility/2006">
    <mc:Choice xmlns="" xmlns:p14="http://schemas.microsoft.com/office/powerpoint/2010/main" Requires="p14">
      <p:transition spd="slow" p14:dur="2000" advTm="28180"/>
    </mc:Choice>
    <mc:Fallback>
      <p:transition spd="slow" advTm="2818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mstPrim.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24" name="Picture 23" descr="mstPrim.randompseudograph.txt.png"/>
          <p:cNvPicPr>
            <a:picLocks noChangeAspect="1"/>
          </p:cNvPicPr>
          <p:nvPr/>
        </p:nvPicPr>
        <p:blipFill>
          <a:blip r:embed="rId4" cstate="print"/>
          <a:stretch>
            <a:fillRect/>
          </a:stretch>
        </p:blipFill>
        <p:spPr>
          <a:xfrm>
            <a:off x="2971800" y="3566160"/>
            <a:ext cx="3291840" cy="3291840"/>
          </a:xfrm>
          <a:prstGeom prst="rect">
            <a:avLst/>
          </a:prstGeom>
        </p:spPr>
      </p:pic>
      <p:pic>
        <p:nvPicPr>
          <p:cNvPr id="26" name="Picture 25" descr="mstPrim.simplelineargraph.txt.png"/>
          <p:cNvPicPr>
            <a:picLocks noChangeAspect="1"/>
          </p:cNvPicPr>
          <p:nvPr/>
        </p:nvPicPr>
        <p:blipFill>
          <a:blip r:embed="rId5" cstate="print"/>
          <a:stretch>
            <a:fillRect/>
          </a:stretch>
        </p:blipFill>
        <p:spPr>
          <a:xfrm>
            <a:off x="6019800" y="3566160"/>
            <a:ext cx="3291840" cy="3291840"/>
          </a:xfrm>
          <a:prstGeom prst="rect">
            <a:avLst/>
          </a:prstGeom>
        </p:spPr>
      </p:pic>
      <p:grpSp>
        <p:nvGrpSpPr>
          <p:cNvPr id="2" name="Group 27"/>
          <p:cNvGrpSpPr/>
          <p:nvPr/>
        </p:nvGrpSpPr>
        <p:grpSpPr>
          <a:xfrm>
            <a:off x="1287780" y="0"/>
            <a:ext cx="6568440" cy="3291840"/>
            <a:chOff x="990600" y="0"/>
            <a:chExt cx="6568440" cy="3291840"/>
          </a:xfrm>
        </p:grpSpPr>
        <p:pic>
          <p:nvPicPr>
            <p:cNvPr id="25" name="Picture 24" descr="mstPrim.randomsimplegraph.txt.png"/>
            <p:cNvPicPr>
              <a:picLocks noChangeAspect="1"/>
            </p:cNvPicPr>
            <p:nvPr/>
          </p:nvPicPr>
          <p:blipFill>
            <a:blip r:embed="rId6" cstate="print"/>
            <a:stretch>
              <a:fillRect/>
            </a:stretch>
          </p:blipFill>
          <p:spPr>
            <a:xfrm>
              <a:off x="4267200" y="0"/>
              <a:ext cx="3291840" cy="3291840"/>
            </a:xfrm>
            <a:prstGeom prst="rect">
              <a:avLst/>
            </a:prstGeom>
          </p:spPr>
        </p:pic>
        <p:pic>
          <p:nvPicPr>
            <p:cNvPr id="27" name="Picture 26" descr="mstPrim.TestV500E45K.bench.png"/>
            <p:cNvPicPr>
              <a:picLocks noChangeAspect="1"/>
            </p:cNvPicPr>
            <p:nvPr/>
          </p:nvPicPr>
          <p:blipFill>
            <a:blip r:embed="rId7" cstate="print"/>
            <a:stretch>
              <a:fillRect/>
            </a:stretch>
          </p:blipFill>
          <p:spPr>
            <a:xfrm>
              <a:off x="990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30</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mstKruskal.randommultigraph.txt.png"/>
          <p:cNvPicPr>
            <a:picLocks noChangeAspect="1"/>
          </p:cNvPicPr>
          <p:nvPr/>
        </p:nvPicPr>
        <p:blipFill>
          <a:blip r:embed="rId3" cstate="print"/>
          <a:stretch>
            <a:fillRect/>
          </a:stretch>
        </p:blipFill>
        <p:spPr>
          <a:xfrm>
            <a:off x="0" y="3566160"/>
            <a:ext cx="3291840" cy="3291840"/>
          </a:xfrm>
          <a:prstGeom prst="rect">
            <a:avLst/>
          </a:prstGeom>
        </p:spPr>
      </p:pic>
      <p:pic>
        <p:nvPicPr>
          <p:cNvPr id="17" name="Picture 16" descr="mstKruskal.randompseudograph.txt.png"/>
          <p:cNvPicPr>
            <a:picLocks noChangeAspect="1"/>
          </p:cNvPicPr>
          <p:nvPr/>
        </p:nvPicPr>
        <p:blipFill>
          <a:blip r:embed="rId4" cstate="print"/>
          <a:stretch>
            <a:fillRect/>
          </a:stretch>
        </p:blipFill>
        <p:spPr>
          <a:xfrm>
            <a:off x="3048000" y="3566160"/>
            <a:ext cx="3291840" cy="3291840"/>
          </a:xfrm>
          <a:prstGeom prst="rect">
            <a:avLst/>
          </a:prstGeom>
        </p:spPr>
      </p:pic>
      <p:pic>
        <p:nvPicPr>
          <p:cNvPr id="19" name="Picture 18" descr="mstKruskal.simplelineargraph.txt.png"/>
          <p:cNvPicPr>
            <a:picLocks noChangeAspect="1"/>
          </p:cNvPicPr>
          <p:nvPr/>
        </p:nvPicPr>
        <p:blipFill>
          <a:blip r:embed="rId5" cstate="print"/>
          <a:stretch>
            <a:fillRect/>
          </a:stretch>
        </p:blipFill>
        <p:spPr>
          <a:xfrm>
            <a:off x="6096000" y="3566160"/>
            <a:ext cx="3291840" cy="3291840"/>
          </a:xfrm>
          <a:prstGeom prst="rect">
            <a:avLst/>
          </a:prstGeom>
        </p:spPr>
      </p:pic>
      <p:grpSp>
        <p:nvGrpSpPr>
          <p:cNvPr id="2" name="Group 20"/>
          <p:cNvGrpSpPr/>
          <p:nvPr/>
        </p:nvGrpSpPr>
        <p:grpSpPr>
          <a:xfrm>
            <a:off x="1287780" y="0"/>
            <a:ext cx="6568440" cy="3291840"/>
            <a:chOff x="1371600" y="0"/>
            <a:chExt cx="6568440" cy="3291840"/>
          </a:xfrm>
        </p:grpSpPr>
        <p:pic>
          <p:nvPicPr>
            <p:cNvPr id="18" name="Picture 17" descr="mstKruskal.randomsimplegraph.txt.png"/>
            <p:cNvPicPr>
              <a:picLocks noChangeAspect="1"/>
            </p:cNvPicPr>
            <p:nvPr/>
          </p:nvPicPr>
          <p:blipFill>
            <a:blip r:embed="rId6" cstate="print"/>
            <a:stretch>
              <a:fillRect/>
            </a:stretch>
          </p:blipFill>
          <p:spPr>
            <a:xfrm>
              <a:off x="4648200" y="0"/>
              <a:ext cx="3291840" cy="3291840"/>
            </a:xfrm>
            <a:prstGeom prst="rect">
              <a:avLst/>
            </a:prstGeom>
          </p:spPr>
        </p:pic>
        <p:pic>
          <p:nvPicPr>
            <p:cNvPr id="20" name="Picture 19" descr="mstKruskal.TestV500E45K.bench.png"/>
            <p:cNvPicPr>
              <a:picLocks noChangeAspect="1"/>
            </p:cNvPicPr>
            <p:nvPr/>
          </p:nvPicPr>
          <p:blipFill>
            <a:blip r:embed="rId7" cstate="print"/>
            <a:stretch>
              <a:fillRect/>
            </a:stretch>
          </p:blipFill>
          <p:spPr>
            <a:xfrm>
              <a:off x="13716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31</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1249680" y="3566160"/>
            <a:ext cx="6644640" cy="3291840"/>
            <a:chOff x="1447800" y="3566160"/>
            <a:chExt cx="6644640" cy="3291840"/>
          </a:xfrm>
        </p:grpSpPr>
        <p:pic>
          <p:nvPicPr>
            <p:cNvPr id="16" name="Picture 15" descr="strongC.randommultigraph.txt.png"/>
            <p:cNvPicPr>
              <a:picLocks noChangeAspect="1"/>
            </p:cNvPicPr>
            <p:nvPr/>
          </p:nvPicPr>
          <p:blipFill>
            <a:blip r:embed="rId3" cstate="print"/>
            <a:stretch>
              <a:fillRect/>
            </a:stretch>
          </p:blipFill>
          <p:spPr>
            <a:xfrm>
              <a:off x="1447800" y="3566160"/>
              <a:ext cx="3291840" cy="3291840"/>
            </a:xfrm>
            <a:prstGeom prst="rect">
              <a:avLst/>
            </a:prstGeom>
          </p:spPr>
        </p:pic>
        <p:pic>
          <p:nvPicPr>
            <p:cNvPr id="17" name="Picture 16" descr="strongC.randompseudograph.txt.png"/>
            <p:cNvPicPr>
              <a:picLocks noChangeAspect="1"/>
            </p:cNvPicPr>
            <p:nvPr/>
          </p:nvPicPr>
          <p:blipFill>
            <a:blip r:embed="rId4" cstate="print"/>
            <a:stretch>
              <a:fillRect/>
            </a:stretch>
          </p:blipFill>
          <p:spPr>
            <a:xfrm>
              <a:off x="4800600" y="3566160"/>
              <a:ext cx="3291840" cy="3291840"/>
            </a:xfrm>
            <a:prstGeom prst="rect">
              <a:avLst/>
            </a:prstGeom>
          </p:spPr>
        </p:pic>
      </p:grpSp>
      <p:grpSp>
        <p:nvGrpSpPr>
          <p:cNvPr id="3" name="Group 20"/>
          <p:cNvGrpSpPr/>
          <p:nvPr/>
        </p:nvGrpSpPr>
        <p:grpSpPr>
          <a:xfrm>
            <a:off x="1249680" y="0"/>
            <a:ext cx="6644640" cy="3291840"/>
            <a:chOff x="1447800" y="0"/>
            <a:chExt cx="6644640" cy="3291840"/>
          </a:xfrm>
        </p:grpSpPr>
        <p:pic>
          <p:nvPicPr>
            <p:cNvPr id="18" name="Picture 17" descr="strongC.randomsimplegraph.txt.png"/>
            <p:cNvPicPr>
              <a:picLocks noChangeAspect="1"/>
            </p:cNvPicPr>
            <p:nvPr/>
          </p:nvPicPr>
          <p:blipFill>
            <a:blip r:embed="rId5" cstate="print"/>
            <a:stretch>
              <a:fillRect/>
            </a:stretch>
          </p:blipFill>
          <p:spPr>
            <a:xfrm>
              <a:off x="4800600" y="0"/>
              <a:ext cx="3291840" cy="3291840"/>
            </a:xfrm>
            <a:prstGeom prst="rect">
              <a:avLst/>
            </a:prstGeom>
          </p:spPr>
        </p:pic>
        <p:pic>
          <p:nvPicPr>
            <p:cNvPr id="19" name="Picture 18" descr="strongC.TestV500E45K.bench.png"/>
            <p:cNvPicPr>
              <a:picLocks noChangeAspect="1"/>
            </p:cNvPicPr>
            <p:nvPr/>
          </p:nvPicPr>
          <p:blipFill>
            <a:blip r:embed="rId6" cstate="print"/>
            <a:stretch>
              <a:fillRect/>
            </a:stretch>
          </p:blipFill>
          <p:spPr>
            <a:xfrm>
              <a:off x="1447800" y="0"/>
              <a:ext cx="3291840" cy="3291840"/>
            </a:xfrm>
            <a:prstGeom prst="rect">
              <a:avLst/>
            </a:prstGeom>
          </p:spPr>
        </p:pic>
      </p:grpSp>
      <p:sp>
        <p:nvSpPr>
          <p:cNvPr id="8" name="Slide Number Placeholder 7"/>
          <p:cNvSpPr>
            <a:spLocks noGrp="1"/>
          </p:cNvSpPr>
          <p:nvPr>
            <p:ph type="sldNum" sz="quarter" idx="12"/>
          </p:nvPr>
        </p:nvSpPr>
        <p:spPr/>
        <p:txBody>
          <a:bodyPr/>
          <a:lstStyle/>
          <a:p>
            <a:fld id="{9D4DBCAF-AB58-4772-8482-8241D0C927CE}" type="slidenum">
              <a:rPr lang="en-US" smtClean="0">
                <a:solidFill>
                  <a:prstClr val="black">
                    <a:tint val="75000"/>
                  </a:prstClr>
                </a:solidFill>
              </a:rPr>
              <a:pPr/>
              <a:t>32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GPL is at least as fast as the other implementations for most algorithms with the provided 500 vertex graph</a:t>
            </a:r>
          </a:p>
          <a:p>
            <a:r>
              <a:rPr lang="en-US" dirty="0" smtClean="0"/>
              <a:t>Maybe you get what you pay for</a:t>
            </a:r>
          </a:p>
          <a:p>
            <a:pPr lvl="1"/>
            <a:r>
              <a:rPr lang="en-US" dirty="0" err="1" smtClean="0"/>
              <a:t>yFiles</a:t>
            </a:r>
            <a:r>
              <a:rPr lang="en-US" dirty="0" smtClean="0"/>
              <a:t> seems faster with arbitrary graphs </a:t>
            </a:r>
          </a:p>
          <a:p>
            <a:pPr lvl="2"/>
            <a:r>
              <a:rPr lang="en-US" dirty="0" smtClean="0"/>
              <a:t>For the price of $2,700 + $810 annual subscription (single developer price)</a:t>
            </a:r>
          </a:p>
          <a:p>
            <a:pPr lvl="2"/>
            <a:r>
              <a:rPr lang="en-US" dirty="0" smtClean="0"/>
              <a:t>$18,000 + $5,400 annual subscription to peek at the source code</a:t>
            </a:r>
          </a:p>
          <a:p>
            <a:pPr lvl="2"/>
            <a:r>
              <a:rPr lang="en-US" dirty="0" smtClean="0"/>
              <a:t>Be thankful for 30-day trials</a:t>
            </a:r>
            <a:endParaRPr lang="en-US" dirty="0"/>
          </a:p>
        </p:txBody>
      </p:sp>
      <p:sp>
        <p:nvSpPr>
          <p:cNvPr id="4" name="Slide Number Placeholder 3"/>
          <p:cNvSpPr>
            <a:spLocks noGrp="1"/>
          </p:cNvSpPr>
          <p:nvPr>
            <p:ph type="sldNum" sz="quarter" idx="12"/>
          </p:nvPr>
        </p:nvSpPr>
        <p:spPr/>
        <p:txBody>
          <a:bodyPr/>
          <a:lstStyle/>
          <a:p>
            <a:fld id="{9D4DBCAF-AB58-4772-8482-8241D0C927CE}" type="slidenum">
              <a:rPr lang="en-US" smtClean="0">
                <a:solidFill>
                  <a:prstClr val="black">
                    <a:tint val="75000"/>
                  </a:prstClr>
                </a:solidFill>
              </a:rPr>
              <a:pPr/>
              <a:t>33</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grpSp>
        <p:nvGrpSpPr>
          <p:cNvPr id="4" name="Group 12"/>
          <p:cNvGrpSpPr/>
          <p:nvPr/>
        </p:nvGrpSpPr>
        <p:grpSpPr>
          <a:xfrm>
            <a:off x="1219200" y="4416723"/>
            <a:ext cx="6705600" cy="923330"/>
            <a:chOff x="1173145" y="4322802"/>
            <a:chExt cx="6705600" cy="923330"/>
          </a:xfrm>
        </p:grpSpPr>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solidFill>
                    <a:prstClr val="black"/>
                  </a:solidFill>
                </a:rPr>
                <a:t>Currently</a:t>
              </a:r>
            </a:p>
            <a:p>
              <a:pPr algn="ctr"/>
              <a:r>
                <a:rPr lang="en-US" dirty="0" smtClean="0">
                  <a:solidFill>
                    <a:prstClr val="black"/>
                  </a:solidFill>
                </a:rPr>
                <a:t>Non-Existent </a:t>
              </a:r>
            </a:p>
            <a:p>
              <a:pPr algn="ctr"/>
              <a:r>
                <a:rPr lang="en-US" dirty="0" smtClean="0">
                  <a:solidFill>
                    <a:prstClr val="black"/>
                  </a:solidFill>
                </a:rPr>
                <a:t>Tool</a:t>
              </a:r>
              <a:endParaRPr lang="en-US" dirty="0">
                <a:solidFill>
                  <a:prstClr val="black"/>
                </a:solidFill>
              </a:endParaRPr>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solidFill>
                    <a:prstClr val="black"/>
                  </a:solidFill>
                </a:rPr>
                <a:t>mymodel.m</a:t>
              </a:r>
              <a:endParaRPr lang="en-US" dirty="0">
                <a:solidFill>
                  <a:prstClr val="black"/>
                </a:solidFill>
              </a:endParaRPr>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solidFill>
                    <a:prstClr val="black"/>
                  </a:solidFill>
                </a:rPr>
                <a:t>mymodel.html</a:t>
              </a:r>
              <a:endParaRPr lang="en-US" dirty="0">
                <a:solidFill>
                  <a:prstClr val="black"/>
                </a:solidFill>
              </a:endParaRPr>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solidFill>
                    <a:prstClr val="black"/>
                  </a:solidFill>
                </a:rPr>
                <a:t>validatemymodel.js</a:t>
              </a:r>
              <a:endParaRPr lang="en-US" dirty="0">
                <a:solidFill>
                  <a:prstClr val="black"/>
                </a:solidFill>
              </a:endParaRPr>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9D4DBCAF-AB58-4772-8482-8241D0C927CE}" type="slidenum">
              <a:rPr lang="en-US" smtClean="0">
                <a:solidFill>
                  <a:prstClr val="black">
                    <a:tint val="75000"/>
                  </a:prstClr>
                </a:solidFill>
              </a:rPr>
              <a:pPr/>
              <a:t>34</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Compose an algorithm given certain constraints</a:t>
            </a:r>
            <a:endParaRPr lang="en-US" sz="2800" dirty="0"/>
          </a:p>
        </p:txBody>
      </p:sp>
      <p:sp>
        <p:nvSpPr>
          <p:cNvPr id="4" name="Content Placeholder 3"/>
          <p:cNvSpPr>
            <a:spLocks noGrp="1"/>
          </p:cNvSpPr>
          <p:nvPr>
            <p:ph idx="1"/>
          </p:nvPr>
        </p:nvSpPr>
        <p:spPr>
          <a:xfrm>
            <a:off x="457200" y="1219200"/>
            <a:ext cx="8229600" cy="4906963"/>
          </a:xfrm>
        </p:spPr>
        <p:txBody>
          <a:bodyPr/>
          <a:lstStyle/>
          <a:p>
            <a:r>
              <a:rPr lang="en-US" dirty="0" smtClean="0"/>
              <a:t>Again ignore AL, NL, EL for now</a:t>
            </a:r>
          </a:p>
        </p:txBody>
      </p:sp>
      <p:sp>
        <p:nvSpPr>
          <p:cNvPr id="3" name="Slide Number Placeholder 2"/>
          <p:cNvSpPr>
            <a:spLocks noGrp="1"/>
          </p:cNvSpPr>
          <p:nvPr>
            <p:ph type="sldNum" sz="quarter" idx="12"/>
          </p:nvPr>
        </p:nvSpPr>
        <p:spPr/>
        <p:txBody>
          <a:bodyPr/>
          <a:lstStyle/>
          <a:p>
            <a:pPr>
              <a:defRPr/>
            </a:pPr>
            <a:r>
              <a:rPr lang="en-US" altLang="en-US" dirty="0" smtClean="0">
                <a:solidFill>
                  <a:srgbClr val="000000"/>
                </a:solidFill>
              </a:rPr>
              <a:t>tools-</a:t>
            </a:r>
            <a:fld id="{B260BE71-3668-4888-B670-F202482B9098}" type="slidenum">
              <a:rPr lang="en-US" altLang="en-US" smtClean="0">
                <a:solidFill>
                  <a:srgbClr val="000000"/>
                </a:solidFill>
              </a:rPr>
              <a:pPr>
                <a:defRPr/>
              </a:pPr>
              <a:t>4</a:t>
            </a:fld>
            <a:endParaRPr lang="en-US" altLang="en-US" dirty="0">
              <a:solidFill>
                <a:srgbClr val="000000"/>
              </a:solidFill>
            </a:endParaRPr>
          </a:p>
        </p:txBody>
      </p:sp>
      <p:grpSp>
        <p:nvGrpSpPr>
          <p:cNvPr id="18" name="Group 17"/>
          <p:cNvGrpSpPr/>
          <p:nvPr/>
        </p:nvGrpSpPr>
        <p:grpSpPr>
          <a:xfrm>
            <a:off x="3048000" y="5562600"/>
            <a:ext cx="3087248" cy="369332"/>
            <a:chOff x="5410200" y="5638800"/>
            <a:chExt cx="3087248"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934200"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19" name="Group 18"/>
          <p:cNvGrpSpPr/>
          <p:nvPr/>
        </p:nvGrpSpPr>
        <p:grpSpPr>
          <a:xfrm>
            <a:off x="3048000" y="4876800"/>
            <a:ext cx="3087248" cy="369332"/>
            <a:chOff x="5410200" y="5105400"/>
            <a:chExt cx="3087248" cy="369332"/>
          </a:xfrm>
        </p:grpSpPr>
        <p:sp>
          <p:nvSpPr>
            <p:cNvPr id="8" name="TextBox 7"/>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9" name="TextBox 8"/>
            <p:cNvSpPr txBox="1"/>
            <p:nvPr/>
          </p:nvSpPr>
          <p:spPr>
            <a:xfrm>
              <a:off x="6934200"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20" name="Group 19"/>
          <p:cNvGrpSpPr/>
          <p:nvPr/>
        </p:nvGrpSpPr>
        <p:grpSpPr>
          <a:xfrm>
            <a:off x="3873404" y="4191000"/>
            <a:ext cx="1436441" cy="369332"/>
            <a:chOff x="6096000" y="4572000"/>
            <a:chExt cx="1436441" cy="369332"/>
          </a:xfrm>
        </p:grpSpPr>
        <p:sp>
          <p:nvSpPr>
            <p:cNvPr id="10" name="TextBox 9"/>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1" name="TextBox 10"/>
            <p:cNvSpPr txBox="1"/>
            <p:nvPr/>
          </p:nvSpPr>
          <p:spPr>
            <a:xfrm>
              <a:off x="69342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22" name="Group 21"/>
          <p:cNvGrpSpPr/>
          <p:nvPr/>
        </p:nvGrpSpPr>
        <p:grpSpPr>
          <a:xfrm>
            <a:off x="2438400" y="2819400"/>
            <a:ext cx="4306448" cy="369332"/>
            <a:chOff x="4495800" y="3124200"/>
            <a:chExt cx="4306448" cy="369332"/>
          </a:xfrm>
        </p:grpSpPr>
        <p:sp>
          <p:nvSpPr>
            <p:cNvPr id="12" name="TextBox 11"/>
            <p:cNvSpPr txBox="1"/>
            <p:nvPr/>
          </p:nvSpPr>
          <p:spPr>
            <a:xfrm>
              <a:off x="5943600" y="3124200"/>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5" name="TextBox 14"/>
            <p:cNvSpPr txBox="1"/>
            <p:nvPr/>
          </p:nvSpPr>
          <p:spPr>
            <a:xfrm>
              <a:off x="4495800" y="3124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6" name="TextBox 15"/>
            <p:cNvSpPr txBox="1"/>
            <p:nvPr/>
          </p:nvSpPr>
          <p:spPr>
            <a:xfrm>
              <a:off x="7239000" y="31242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21" name="Group 20"/>
          <p:cNvGrpSpPr/>
          <p:nvPr/>
        </p:nvGrpSpPr>
        <p:grpSpPr>
          <a:xfrm>
            <a:off x="2431726" y="3505200"/>
            <a:ext cx="4121474" cy="369332"/>
            <a:chOff x="4800600" y="3886200"/>
            <a:chExt cx="4121474" cy="369332"/>
          </a:xfrm>
        </p:grpSpPr>
        <p:sp>
          <p:nvSpPr>
            <p:cNvPr id="13" name="TextBox 12"/>
            <p:cNvSpPr txBox="1"/>
            <p:nvPr/>
          </p:nvSpPr>
          <p:spPr>
            <a:xfrm>
              <a:off x="4800600" y="3886200"/>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14" name="TextBox 13"/>
            <p:cNvSpPr txBox="1"/>
            <p:nvPr/>
          </p:nvSpPr>
          <p:spPr>
            <a:xfrm>
              <a:off x="7772400"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6019800" y="388620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cxnSp>
        <p:nvCxnSpPr>
          <p:cNvPr id="24" name="Straight Connector 23"/>
          <p:cNvCxnSpPr/>
          <p:nvPr/>
        </p:nvCxnSpPr>
        <p:spPr>
          <a:xfrm>
            <a:off x="2454687" y="40386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54687" y="47244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54687" y="5410200"/>
            <a:ext cx="4572000"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81095" y="6139934"/>
            <a:ext cx="1620957"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(bottom-most)</a:t>
            </a:r>
          </a:p>
        </p:txBody>
      </p:sp>
      <p:sp>
        <p:nvSpPr>
          <p:cNvPr id="30" name="TextBox 29"/>
          <p:cNvSpPr txBox="1"/>
          <p:nvPr/>
        </p:nvSpPr>
        <p:spPr>
          <a:xfrm>
            <a:off x="1581095" y="2286000"/>
            <a:ext cx="1236236"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Arial" charset="0"/>
              </a:rPr>
              <a:t>(top-most)</a:t>
            </a:r>
          </a:p>
        </p:txBody>
      </p:sp>
      <p:sp>
        <p:nvSpPr>
          <p:cNvPr id="28" name="TextBox 27"/>
          <p:cNvSpPr txBox="1"/>
          <p:nvPr/>
        </p:nvSpPr>
        <p:spPr>
          <a:xfrm>
            <a:off x="8784606" y="0"/>
            <a:ext cx="359394"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Times New Roman"/>
                <a:cs typeface="Times New Roman"/>
              </a:rPr>
              <a:t>©</a:t>
            </a:r>
            <a:endParaRPr lang="en-US" dirty="0">
              <a:solidFill>
                <a:srgbClr val="000000"/>
              </a:solidFill>
              <a:latin typeface="Arial" charset="0"/>
            </a:endParaRPr>
          </a:p>
        </p:txBody>
      </p:sp>
      <p:sp>
        <p:nvSpPr>
          <p:cNvPr id="31" name="TextBox 30"/>
          <p:cNvSpPr txBox="1"/>
          <p:nvPr/>
        </p:nvSpPr>
        <p:spPr>
          <a:xfrm>
            <a:off x="7440784" y="2166096"/>
            <a:ext cx="1486305" cy="830997"/>
          </a:xfrm>
          <a:prstGeom prst="rect">
            <a:avLst/>
          </a:prstGeom>
          <a:noFill/>
        </p:spPr>
        <p:txBody>
          <a:bodyPr wrap="none" rtlCol="0">
            <a:spAutoFit/>
          </a:bodyPr>
          <a:lstStyle/>
          <a:p>
            <a:pPr algn="ctr" fontAlgn="base">
              <a:spcBef>
                <a:spcPct val="0"/>
              </a:spcBef>
              <a:spcAft>
                <a:spcPct val="0"/>
              </a:spcAft>
            </a:pPr>
            <a:r>
              <a:rPr lang="en-US" sz="1600" dirty="0">
                <a:solidFill>
                  <a:srgbClr val="000000"/>
                </a:solidFill>
                <a:latin typeface="Arial" charset="0"/>
              </a:rPr>
              <a:t>ordering</a:t>
            </a:r>
          </a:p>
          <a:p>
            <a:pPr algn="ctr" fontAlgn="base">
              <a:spcBef>
                <a:spcPct val="0"/>
              </a:spcBef>
              <a:spcAft>
                <a:spcPct val="0"/>
              </a:spcAft>
            </a:pPr>
            <a:r>
              <a:rPr lang="en-US" sz="1600" dirty="0">
                <a:solidFill>
                  <a:srgbClr val="000000"/>
                </a:solidFill>
                <a:latin typeface="Arial" charset="0"/>
              </a:rPr>
              <a:t>unimportant</a:t>
            </a:r>
            <a:br>
              <a:rPr lang="en-US" sz="1600" dirty="0">
                <a:solidFill>
                  <a:srgbClr val="000000"/>
                </a:solidFill>
                <a:latin typeface="Arial" charset="0"/>
              </a:rPr>
            </a:br>
            <a:r>
              <a:rPr lang="en-US" sz="1600" dirty="0">
                <a:solidFill>
                  <a:srgbClr val="000000"/>
                </a:solidFill>
                <a:latin typeface="Arial" charset="0"/>
              </a:rPr>
              <a:t>(</a:t>
            </a:r>
            <a:r>
              <a:rPr lang="en-US" sz="1600" dirty="0" smtClean="0">
                <a:solidFill>
                  <a:srgbClr val="000000"/>
                </a:solidFill>
                <a:latin typeface="Arial" charset="0"/>
              </a:rPr>
              <a:t>commutative</a:t>
            </a:r>
            <a:r>
              <a:rPr lang="en-US" sz="1600" dirty="0">
                <a:solidFill>
                  <a:srgbClr val="000000"/>
                </a:solidFill>
                <a:latin typeface="Arial" charset="0"/>
              </a:rPr>
              <a:t>)</a:t>
            </a:r>
          </a:p>
        </p:txBody>
      </p:sp>
      <p:sp>
        <p:nvSpPr>
          <p:cNvPr id="5" name="TextBox 4"/>
          <p:cNvSpPr txBox="1"/>
          <p:nvPr/>
        </p:nvSpPr>
        <p:spPr>
          <a:xfrm>
            <a:off x="609600" y="5562600"/>
            <a:ext cx="1172885" cy="369332"/>
          </a:xfrm>
          <a:prstGeom prst="rect">
            <a:avLst/>
          </a:prstGeom>
          <a:noFill/>
        </p:spPr>
        <p:txBody>
          <a:bodyPr wrap="none" rtlCol="0">
            <a:spAutoFit/>
          </a:bodyPr>
          <a:lstStyle/>
          <a:p>
            <a:r>
              <a:rPr lang="en-US" dirty="0" smtClean="0"/>
              <a:t>Graph Type</a:t>
            </a:r>
            <a:endParaRPr lang="en-US" dirty="0"/>
          </a:p>
        </p:txBody>
      </p:sp>
      <p:sp>
        <p:nvSpPr>
          <p:cNvPr id="23" name="TextBox 22"/>
          <p:cNvSpPr txBox="1"/>
          <p:nvPr/>
        </p:nvSpPr>
        <p:spPr>
          <a:xfrm>
            <a:off x="609600" y="3126432"/>
            <a:ext cx="984565" cy="369332"/>
          </a:xfrm>
          <a:prstGeom prst="rect">
            <a:avLst/>
          </a:prstGeom>
          <a:noFill/>
        </p:spPr>
        <p:txBody>
          <a:bodyPr wrap="none" rtlCol="0">
            <a:spAutoFit/>
          </a:bodyPr>
          <a:lstStyle/>
          <a:p>
            <a:r>
              <a:rPr lang="en-US" dirty="0" smtClean="0"/>
              <a:t>Algorithm</a:t>
            </a:r>
            <a:endParaRPr lang="en-US" dirty="0"/>
          </a:p>
        </p:txBody>
      </p:sp>
      <p:sp>
        <p:nvSpPr>
          <p:cNvPr id="32" name="TextBox 31"/>
          <p:cNvSpPr txBox="1"/>
          <p:nvPr/>
        </p:nvSpPr>
        <p:spPr>
          <a:xfrm>
            <a:off x="609600" y="4191000"/>
            <a:ext cx="785793" cy="369332"/>
          </a:xfrm>
          <a:prstGeom prst="rect">
            <a:avLst/>
          </a:prstGeom>
          <a:noFill/>
        </p:spPr>
        <p:txBody>
          <a:bodyPr wrap="none" rtlCol="0">
            <a:spAutoFit/>
          </a:bodyPr>
          <a:lstStyle/>
          <a:p>
            <a:r>
              <a:rPr lang="en-US" dirty="0" smtClean="0"/>
              <a:t>Search</a:t>
            </a:r>
            <a:endParaRPr lang="en-US" dirty="0"/>
          </a:p>
        </p:txBody>
      </p:sp>
      <p:sp>
        <p:nvSpPr>
          <p:cNvPr id="33" name="TextBox 32"/>
          <p:cNvSpPr txBox="1"/>
          <p:nvPr/>
        </p:nvSpPr>
        <p:spPr>
          <a:xfrm>
            <a:off x="609600" y="4876800"/>
            <a:ext cx="1268232" cy="369332"/>
          </a:xfrm>
          <a:prstGeom prst="rect">
            <a:avLst/>
          </a:prstGeom>
          <a:noFill/>
        </p:spPr>
        <p:txBody>
          <a:bodyPr wrap="none" rtlCol="0">
            <a:spAutoFit/>
          </a:bodyPr>
          <a:lstStyle/>
          <a:p>
            <a:r>
              <a:rPr lang="en-US" dirty="0" smtClean="0"/>
              <a:t>Edge Weight</a:t>
            </a:r>
            <a:endParaRPr lang="en-US" dirty="0"/>
          </a:p>
        </p:txBody>
      </p:sp>
      <p:sp>
        <p:nvSpPr>
          <p:cNvPr id="38" name="Up Arrow 37"/>
          <p:cNvSpPr/>
          <p:nvPr/>
        </p:nvSpPr>
        <p:spPr>
          <a:xfrm>
            <a:off x="6858000" y="5061466"/>
            <a:ext cx="457200" cy="8704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a:off x="6858000" y="4375666"/>
            <a:ext cx="457200" cy="15562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a:off x="6858000" y="3726597"/>
            <a:ext cx="457200" cy="2205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530918" y="4812820"/>
            <a:ext cx="1143262" cy="369332"/>
          </a:xfrm>
          <a:prstGeom prst="rect">
            <a:avLst/>
          </a:prstGeom>
          <a:noFill/>
        </p:spPr>
        <p:txBody>
          <a:bodyPr wrap="none" rtlCol="0">
            <a:spAutoFit/>
          </a:bodyPr>
          <a:lstStyle/>
          <a:p>
            <a:r>
              <a:rPr lang="en-US" dirty="0" smtClean="0"/>
              <a:t>Constraints</a:t>
            </a:r>
            <a:endParaRPr lang="en-US" dirty="0"/>
          </a:p>
        </p:txBody>
      </p:sp>
      <p:sp>
        <p:nvSpPr>
          <p:cNvPr id="42" name="Down Arrow 41"/>
          <p:cNvSpPr/>
          <p:nvPr/>
        </p:nvSpPr>
        <p:spPr>
          <a:xfrm>
            <a:off x="6870866" y="3194313"/>
            <a:ext cx="431467" cy="106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52938" y="4191000"/>
            <a:ext cx="1143262" cy="369332"/>
          </a:xfrm>
          <a:prstGeom prst="rect">
            <a:avLst/>
          </a:prstGeom>
          <a:noFill/>
        </p:spPr>
        <p:txBody>
          <a:bodyPr wrap="none" rtlCol="0">
            <a:spAutoFit/>
          </a:bodyPr>
          <a:lstStyle/>
          <a:p>
            <a:r>
              <a:rPr lang="en-US" dirty="0" smtClean="0"/>
              <a:t>Constraints</a:t>
            </a:r>
            <a:endParaRPr lang="en-US" dirty="0"/>
          </a:p>
        </p:txBody>
      </p:sp>
      <p:sp>
        <p:nvSpPr>
          <p:cNvPr id="44" name="Down Arrow 43"/>
          <p:cNvSpPr/>
          <p:nvPr/>
        </p:nvSpPr>
        <p:spPr>
          <a:xfrm>
            <a:off x="6879550" y="3199618"/>
            <a:ext cx="414097" cy="1682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879549" y="3199618"/>
            <a:ext cx="435651" cy="2547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 xmlns:p14="http://schemas.microsoft.com/office/powerpoint/2010/main" val="577135062"/>
      </p:ext>
    </p:extLst>
  </p:cSld>
  <p:clrMapOvr>
    <a:masterClrMapping/>
  </p:clrMapOvr>
  <p:transition advTm="539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42" presetClass="path" presetSubtype="0" accel="50000" decel="50000" fill="hold" grpId="1" nodeType="withEffect">
                                  <p:stCondLst>
                                    <p:cond delay="0"/>
                                  </p:stCondLst>
                                  <p:childTnLst>
                                    <p:animMotion origin="layout" path="M 3.88889E-6 -3.7037E-6 L -0.00174 -0.09537 " pathEditMode="relative" rAng="0" ptsTypes="AA">
                                      <p:cBhvr>
                                        <p:cTn id="44" dur="500" fill="hold"/>
                                        <p:tgtEl>
                                          <p:spTgt spid="41"/>
                                        </p:tgtEl>
                                        <p:attrNameLst>
                                          <p:attrName>ppt_x</p:attrName>
                                          <p:attrName>ppt_y</p:attrName>
                                        </p:attrNameLst>
                                      </p:cBhvr>
                                      <p:rCtr x="-87" y="-4769"/>
                                    </p:animMotion>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accel="50000" decel="50000" fill="hold" grpId="2" nodeType="withEffect">
                                  <p:stCondLst>
                                    <p:cond delay="0"/>
                                  </p:stCondLst>
                                  <p:childTnLst>
                                    <p:animMotion origin="layout" path="M -0.00174 -0.09537 L -0.00174 -0.19537 " pathEditMode="relative" rAng="0" ptsTypes="AA">
                                      <p:cBhvr>
                                        <p:cTn id="62" dur="500" fill="hold"/>
                                        <p:tgtEl>
                                          <p:spTgt spid="41"/>
                                        </p:tgtEl>
                                        <p:attrNameLst>
                                          <p:attrName>ppt_x</p:attrName>
                                          <p:attrName>ppt_y</p:attrName>
                                        </p:attrNameLst>
                                      </p:cBhvr>
                                      <p:rCtr x="0" y="-5000"/>
                                    </p:animMotion>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3"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2"/>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par>
                                <p:cTn id="117" presetID="10"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fade">
                                      <p:cBhvr>
                                        <p:cTn id="119" dur="500"/>
                                        <p:tgtEl>
                                          <p:spTgt spid="21"/>
                                        </p:tgtEl>
                                      </p:cBhvr>
                                    </p:animEffect>
                                  </p:childTnLst>
                                </p:cTn>
                              </p:par>
                              <p:par>
                                <p:cTn id="120" presetID="10" presetClass="entr" presetSubtype="0" fill="hold"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fade">
                                      <p:cBhvr>
                                        <p:cTn id="122" dur="500"/>
                                        <p:tgtEl>
                                          <p:spTgt spid="22"/>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par>
                                <p:cTn id="131" presetID="10" presetClass="entr" presetSubtype="0" fill="hold" nodeType="withEffect">
                                  <p:stCondLst>
                                    <p:cond delay="0"/>
                                  </p:stCondLst>
                                  <p:childTnLst>
                                    <p:set>
                                      <p:cBhvr>
                                        <p:cTn id="132" dur="1" fill="hold">
                                          <p:stCondLst>
                                            <p:cond delay="0"/>
                                          </p:stCondLst>
                                        </p:cTn>
                                        <p:tgtEl>
                                          <p:spTgt spid="20"/>
                                        </p:tgtEl>
                                        <p:attrNameLst>
                                          <p:attrName>style.visibility</p:attrName>
                                        </p:attrNameLst>
                                      </p:cBhvr>
                                      <p:to>
                                        <p:strVal val="visible"/>
                                      </p:to>
                                    </p:set>
                                    <p:animEffect transition="in" filter="fade">
                                      <p:cBhvr>
                                        <p:cTn id="133" dur="500"/>
                                        <p:tgtEl>
                                          <p:spTgt spid="2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500"/>
                                        <p:tgtEl>
                                          <p:spTgt spid="42"/>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500"/>
                                        <p:tgtEl>
                                          <p:spTgt spid="43"/>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500"/>
                                        <p:tgtEl>
                                          <p:spTgt spid="26"/>
                                        </p:tgtEl>
                                      </p:cBhvr>
                                    </p:animEffect>
                                  </p:childTnLst>
                                </p:cTn>
                              </p:par>
                              <p:par>
                                <p:cTn id="148" presetID="10" presetClass="entr" presetSubtype="0" fill="hold"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fade">
                                      <p:cBhvr>
                                        <p:cTn id="153" dur="500"/>
                                        <p:tgtEl>
                                          <p:spTgt spid="44"/>
                                        </p:tgtEl>
                                      </p:cBhvr>
                                    </p:animEffect>
                                  </p:childTnLst>
                                </p:cTn>
                              </p:par>
                              <p:par>
                                <p:cTn id="154" presetID="1" presetClass="exit" presetSubtype="0" fill="hold" grpId="1" nodeType="with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0" presetClass="entr" presetSubtype="0" fill="hold" grpId="2" nodeType="with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par>
                                <p:cTn id="159" presetID="42" presetClass="path" presetSubtype="0" accel="50000" decel="50000" fill="hold" grpId="2" nodeType="withEffect">
                                  <p:stCondLst>
                                    <p:cond delay="0"/>
                                  </p:stCondLst>
                                  <p:childTnLst>
                                    <p:animMotion origin="layout" path="M -0.00416 -0.00463 L -3.33333E-6 0.09074 " pathEditMode="relative" rAng="0" ptsTypes="AA">
                                      <p:cBhvr>
                                        <p:cTn id="160" dur="500" fill="hold"/>
                                        <p:tgtEl>
                                          <p:spTgt spid="43"/>
                                        </p:tgtEl>
                                        <p:attrNameLst>
                                          <p:attrName>ppt_x</p:attrName>
                                          <p:attrName>ppt_y</p:attrName>
                                        </p:attrNameLst>
                                      </p:cBhvr>
                                      <p:rCtr x="208" y="4769"/>
                                    </p:animMotion>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3" nodeType="clickEffect">
                                  <p:stCondLst>
                                    <p:cond delay="0"/>
                                  </p:stCondLst>
                                  <p:childTnLst>
                                    <p:animMotion origin="layout" path="M 3.33333E-6 0.09074 L -0.00417 0.20648 " pathEditMode="relative" rAng="0" ptsTypes="AA">
                                      <p:cBhvr>
                                        <p:cTn id="164" dur="500" fill="hold"/>
                                        <p:tgtEl>
                                          <p:spTgt spid="43"/>
                                        </p:tgtEl>
                                        <p:attrNameLst>
                                          <p:attrName>ppt_x</p:attrName>
                                          <p:attrName>ppt_y</p:attrName>
                                        </p:attrNameLst>
                                      </p:cBhvr>
                                      <p:rCtr x="-208" y="5787"/>
                                    </p:animMotion>
                                  </p:childTnLst>
                                </p:cTn>
                              </p:par>
                              <p:par>
                                <p:cTn id="165" presetID="10" presetClass="entr" presetSubtype="0" fill="hold" grpId="2" nodeType="with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fade">
                                      <p:cBhvr>
                                        <p:cTn id="170" dur="500"/>
                                        <p:tgtEl>
                                          <p:spTgt spid="45"/>
                                        </p:tgtEl>
                                      </p:cBhvr>
                                    </p:animEffec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5" grpId="1"/>
      <p:bldP spid="5" grpId="2"/>
      <p:bldP spid="23" grpId="0"/>
      <p:bldP spid="23" grpId="1"/>
      <p:bldP spid="23" grpId="2"/>
      <p:bldP spid="32" grpId="0"/>
      <p:bldP spid="32" grpId="1"/>
      <p:bldP spid="32" grpId="2"/>
      <p:bldP spid="33" grpId="0"/>
      <p:bldP spid="33" grpId="1"/>
      <p:bldP spid="33" grpId="2"/>
      <p:bldP spid="38" grpId="0" animBg="1"/>
      <p:bldP spid="38" grpId="1" animBg="1"/>
      <p:bldP spid="38" grpId="2" animBg="1"/>
      <p:bldP spid="39" grpId="0" animBg="1"/>
      <p:bldP spid="39" grpId="1" animBg="1"/>
      <p:bldP spid="39" grpId="2" animBg="1"/>
      <p:bldP spid="40" grpId="0" animBg="1"/>
      <p:bldP spid="40" grpId="1" animBg="1"/>
      <p:bldP spid="41" grpId="0"/>
      <p:bldP spid="41" grpId="1"/>
      <p:bldP spid="41" grpId="2"/>
      <p:bldP spid="41" grpId="3"/>
      <p:bldP spid="42" grpId="0" animBg="1"/>
      <p:bldP spid="42" grpId="1" animBg="1"/>
      <p:bldP spid="43" grpId="1"/>
      <p:bldP spid="43" grpId="2"/>
      <p:bldP spid="43" grpId="3"/>
      <p:bldP spid="44" grpId="0" animBg="1"/>
      <p:bldP spid="44" grpId="1"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Graph Representations</a:t>
            </a:r>
            <a:endParaRPr lang="en-US" dirty="0"/>
          </a:p>
        </p:txBody>
      </p:sp>
      <p:sp>
        <p:nvSpPr>
          <p:cNvPr id="3" name="Content Placeholder 2"/>
          <p:cNvSpPr>
            <a:spLocks noGrp="1"/>
          </p:cNvSpPr>
          <p:nvPr>
            <p:ph idx="1"/>
          </p:nvPr>
        </p:nvSpPr>
        <p:spPr/>
        <p:txBody>
          <a:bodyPr/>
          <a:lstStyle/>
          <a:p>
            <a:r>
              <a:rPr lang="en-US" dirty="0" smtClean="0"/>
              <a:t>Graph Type</a:t>
            </a:r>
          </a:p>
          <a:p>
            <a:r>
              <a:rPr lang="en-US" dirty="0" smtClean="0"/>
              <a:t>Graph Weight</a:t>
            </a:r>
          </a:p>
          <a:p>
            <a:r>
              <a:rPr lang="en-US" dirty="0" smtClean="0"/>
              <a:t>Type of Search</a:t>
            </a:r>
          </a:p>
          <a:p>
            <a:r>
              <a:rPr lang="en-US" dirty="0" smtClean="0"/>
              <a:t>Algorithm</a:t>
            </a:r>
          </a:p>
          <a:p>
            <a:endParaRPr lang="en-US" dirty="0" smtClean="0"/>
          </a:p>
          <a:p>
            <a:endParaRPr lang="en-US" dirty="0"/>
          </a:p>
          <a:p>
            <a:r>
              <a:rPr lang="en-US" dirty="0" smtClean="0"/>
              <a:t>One more feature set…</a:t>
            </a:r>
          </a:p>
          <a:p>
            <a:r>
              <a:rPr lang="en-US" dirty="0" smtClean="0"/>
              <a:t>Graph Data Representation</a:t>
            </a:r>
            <a:endParaRPr lang="en-US" dirty="0"/>
          </a:p>
        </p:txBody>
      </p:sp>
      <p:grpSp>
        <p:nvGrpSpPr>
          <p:cNvPr id="5" name="Group 4"/>
          <p:cNvGrpSpPr/>
          <p:nvPr/>
        </p:nvGrpSpPr>
        <p:grpSpPr>
          <a:xfrm>
            <a:off x="3076249" y="1676400"/>
            <a:ext cx="2850780" cy="369332"/>
            <a:chOff x="5410200" y="5638800"/>
            <a:chExt cx="2850780" cy="369332"/>
          </a:xfrm>
        </p:grpSpPr>
        <p:sp>
          <p:nvSpPr>
            <p:cNvPr id="6" name="TextBox 5"/>
            <p:cNvSpPr txBox="1"/>
            <p:nvPr/>
          </p:nvSpPr>
          <p:spPr>
            <a:xfrm>
              <a:off x="5410200" y="56388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Directed</a:t>
              </a:r>
            </a:p>
          </p:txBody>
        </p:sp>
        <p:sp>
          <p:nvSpPr>
            <p:cNvPr id="7" name="TextBox 6"/>
            <p:cNvSpPr txBox="1"/>
            <p:nvPr/>
          </p:nvSpPr>
          <p:spPr>
            <a:xfrm>
              <a:off x="6697732" y="56388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Undirected</a:t>
              </a:r>
            </a:p>
          </p:txBody>
        </p:sp>
      </p:grpSp>
      <p:grpSp>
        <p:nvGrpSpPr>
          <p:cNvPr id="8" name="Group 7"/>
          <p:cNvGrpSpPr/>
          <p:nvPr/>
        </p:nvGrpSpPr>
        <p:grpSpPr>
          <a:xfrm>
            <a:off x="3076249" y="2133600"/>
            <a:ext cx="2850780" cy="369332"/>
            <a:chOff x="5410200" y="5105400"/>
            <a:chExt cx="2850780" cy="369332"/>
          </a:xfrm>
        </p:grpSpPr>
        <p:sp>
          <p:nvSpPr>
            <p:cNvPr id="9" name="TextBox 8"/>
            <p:cNvSpPr txBox="1"/>
            <p:nvPr/>
          </p:nvSpPr>
          <p:spPr>
            <a:xfrm>
              <a:off x="5410200" y="5105400"/>
              <a:ext cx="1287532"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Weighted</a:t>
              </a:r>
            </a:p>
          </p:txBody>
        </p:sp>
        <p:sp>
          <p:nvSpPr>
            <p:cNvPr id="10" name="TextBox 9"/>
            <p:cNvSpPr txBox="1"/>
            <p:nvPr/>
          </p:nvSpPr>
          <p:spPr>
            <a:xfrm>
              <a:off x="6697732" y="5105400"/>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UnWeighted</a:t>
              </a:r>
              <a:endParaRPr lang="en-US" dirty="0">
                <a:solidFill>
                  <a:srgbClr val="000000"/>
                </a:solidFill>
                <a:latin typeface="Courier New" pitchFamily="49" charset="0"/>
                <a:cs typeface="Courier New" pitchFamily="49" charset="0"/>
              </a:endParaRPr>
            </a:p>
          </p:txBody>
        </p:sp>
      </p:grpSp>
      <p:grpSp>
        <p:nvGrpSpPr>
          <p:cNvPr id="11" name="Group 10"/>
          <p:cNvGrpSpPr/>
          <p:nvPr/>
        </p:nvGrpSpPr>
        <p:grpSpPr>
          <a:xfrm>
            <a:off x="3083953" y="2590800"/>
            <a:ext cx="1196482" cy="369332"/>
            <a:chOff x="6096000" y="4572000"/>
            <a:chExt cx="1196482" cy="369332"/>
          </a:xfrm>
        </p:grpSpPr>
        <p:sp>
          <p:nvSpPr>
            <p:cNvPr id="12" name="TextBox 11"/>
            <p:cNvSpPr txBox="1"/>
            <p:nvPr/>
          </p:nvSpPr>
          <p:spPr>
            <a:xfrm>
              <a:off x="6096000"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BFS</a:t>
              </a:r>
            </a:p>
          </p:txBody>
        </p:sp>
        <p:sp>
          <p:nvSpPr>
            <p:cNvPr id="13" name="TextBox 12"/>
            <p:cNvSpPr txBox="1"/>
            <p:nvPr/>
          </p:nvSpPr>
          <p:spPr>
            <a:xfrm>
              <a:off x="6694241" y="4572000"/>
              <a:ext cx="59824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DFS</a:t>
              </a:r>
            </a:p>
          </p:txBody>
        </p:sp>
      </p:grpSp>
      <p:grpSp>
        <p:nvGrpSpPr>
          <p:cNvPr id="14" name="Group 13"/>
          <p:cNvGrpSpPr/>
          <p:nvPr/>
        </p:nvGrpSpPr>
        <p:grpSpPr>
          <a:xfrm>
            <a:off x="3082526" y="3060450"/>
            <a:ext cx="3862595" cy="740228"/>
            <a:chOff x="6809138" y="4418036"/>
            <a:chExt cx="3862595" cy="740228"/>
          </a:xfrm>
        </p:grpSpPr>
        <p:sp>
          <p:nvSpPr>
            <p:cNvPr id="15" name="TextBox 14"/>
            <p:cNvSpPr txBox="1"/>
            <p:nvPr/>
          </p:nvSpPr>
          <p:spPr>
            <a:xfrm>
              <a:off x="6809138" y="4418036"/>
              <a:ext cx="1011815"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Number</a:t>
              </a:r>
            </a:p>
          </p:txBody>
        </p:sp>
        <p:sp>
          <p:nvSpPr>
            <p:cNvPr id="16" name="TextBox 15"/>
            <p:cNvSpPr txBox="1"/>
            <p:nvPr/>
          </p:nvSpPr>
          <p:spPr>
            <a:xfrm>
              <a:off x="8970627" y="44196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MSTPrim</a:t>
              </a:r>
              <a:endParaRPr lang="en-US" dirty="0">
                <a:solidFill>
                  <a:srgbClr val="000000"/>
                </a:solidFill>
                <a:latin typeface="Courier New" pitchFamily="49" charset="0"/>
                <a:cs typeface="Courier New" pitchFamily="49" charset="0"/>
              </a:endParaRPr>
            </a:p>
          </p:txBody>
        </p:sp>
        <p:sp>
          <p:nvSpPr>
            <p:cNvPr id="17" name="TextBox 16"/>
            <p:cNvSpPr txBox="1"/>
            <p:nvPr/>
          </p:nvSpPr>
          <p:spPr>
            <a:xfrm>
              <a:off x="9108485" y="4788932"/>
              <a:ext cx="1563248"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MSTKruskal</a:t>
              </a:r>
              <a:endParaRPr lang="en-US" dirty="0">
                <a:solidFill>
                  <a:srgbClr val="000000"/>
                </a:solidFill>
                <a:latin typeface="Courier New" pitchFamily="49" charset="0"/>
                <a:cs typeface="Courier New" pitchFamily="49" charset="0"/>
              </a:endParaRPr>
            </a:p>
          </p:txBody>
        </p:sp>
      </p:grpSp>
      <p:grpSp>
        <p:nvGrpSpPr>
          <p:cNvPr id="18" name="Group 17"/>
          <p:cNvGrpSpPr/>
          <p:nvPr/>
        </p:nvGrpSpPr>
        <p:grpSpPr>
          <a:xfrm>
            <a:off x="3082526" y="3062014"/>
            <a:ext cx="2299347" cy="737882"/>
            <a:chOff x="5963508" y="3886200"/>
            <a:chExt cx="2299347" cy="737882"/>
          </a:xfrm>
        </p:grpSpPr>
        <p:sp>
          <p:nvSpPr>
            <p:cNvPr id="19" name="TextBox 18"/>
            <p:cNvSpPr txBox="1"/>
            <p:nvPr/>
          </p:nvSpPr>
          <p:spPr>
            <a:xfrm>
              <a:off x="5963508" y="4253968"/>
              <a:ext cx="873957"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Cycle</a:t>
              </a:r>
            </a:p>
          </p:txBody>
        </p:sp>
        <p:sp>
          <p:nvSpPr>
            <p:cNvPr id="20" name="TextBox 19"/>
            <p:cNvSpPr txBox="1"/>
            <p:nvPr/>
          </p:nvSpPr>
          <p:spPr>
            <a:xfrm>
              <a:off x="6975323" y="3886200"/>
              <a:ext cx="1149674"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err="1">
                  <a:solidFill>
                    <a:srgbClr val="000000"/>
                  </a:solidFill>
                  <a:latin typeface="Courier New" pitchFamily="49" charset="0"/>
                  <a:cs typeface="Courier New" pitchFamily="49" charset="0"/>
                </a:rPr>
                <a:t>StrongC</a:t>
              </a:r>
              <a:endParaRPr lang="en-US" dirty="0">
                <a:solidFill>
                  <a:srgbClr val="000000"/>
                </a:solidFill>
                <a:latin typeface="Courier New" pitchFamily="49" charset="0"/>
                <a:cs typeface="Courier New" pitchFamily="49" charset="0"/>
              </a:endParaRPr>
            </a:p>
          </p:txBody>
        </p:sp>
        <p:sp>
          <p:nvSpPr>
            <p:cNvPr id="21" name="TextBox 20"/>
            <p:cNvSpPr txBox="1"/>
            <p:nvPr/>
          </p:nvSpPr>
          <p:spPr>
            <a:xfrm>
              <a:off x="6837465" y="425475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a:solidFill>
                    <a:srgbClr val="000000"/>
                  </a:solidFill>
                  <a:latin typeface="Courier New" pitchFamily="49" charset="0"/>
                  <a:cs typeface="Courier New" pitchFamily="49" charset="0"/>
                </a:rPr>
                <a:t>Connected</a:t>
              </a:r>
            </a:p>
          </p:txBody>
        </p:sp>
      </p:grpSp>
      <p:grpSp>
        <p:nvGrpSpPr>
          <p:cNvPr id="22" name="Group 21"/>
          <p:cNvGrpSpPr/>
          <p:nvPr/>
        </p:nvGrpSpPr>
        <p:grpSpPr>
          <a:xfrm>
            <a:off x="1752600" y="5302620"/>
            <a:ext cx="4091504" cy="369484"/>
            <a:chOff x="5223367" y="4341836"/>
            <a:chExt cx="4091504" cy="369484"/>
          </a:xfrm>
        </p:grpSpPr>
        <p:sp>
          <p:nvSpPr>
            <p:cNvPr id="23" name="TextBox 22"/>
            <p:cNvSpPr txBox="1"/>
            <p:nvPr/>
          </p:nvSpPr>
          <p:spPr>
            <a:xfrm>
              <a:off x="5223367" y="4341836"/>
              <a:ext cx="2114681"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Adjacency List</a:t>
              </a:r>
              <a:endParaRPr lang="en-US" dirty="0">
                <a:solidFill>
                  <a:srgbClr val="000000"/>
                </a:solidFill>
                <a:latin typeface="Courier New" pitchFamily="49" charset="0"/>
                <a:cs typeface="Courier New" pitchFamily="49" charset="0"/>
              </a:endParaRPr>
            </a:p>
          </p:txBody>
        </p:sp>
        <p:sp>
          <p:nvSpPr>
            <p:cNvPr id="24" name="TextBox 23"/>
            <p:cNvSpPr txBox="1"/>
            <p:nvPr/>
          </p:nvSpPr>
          <p:spPr>
            <a:xfrm>
              <a:off x="7338048" y="4341988"/>
              <a:ext cx="1976823"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Neighbor List</a:t>
              </a:r>
              <a:endParaRPr lang="en-US" dirty="0">
                <a:solidFill>
                  <a:srgbClr val="000000"/>
                </a:solidFill>
                <a:latin typeface="Courier New" pitchFamily="49" charset="0"/>
                <a:cs typeface="Courier New" pitchFamily="49" charset="0"/>
              </a:endParaRPr>
            </a:p>
          </p:txBody>
        </p:sp>
      </p:grpSp>
      <p:sp>
        <p:nvSpPr>
          <p:cNvPr id="28" name="TextBox 27"/>
          <p:cNvSpPr txBox="1"/>
          <p:nvPr/>
        </p:nvSpPr>
        <p:spPr>
          <a:xfrm>
            <a:off x="5844104" y="5302620"/>
            <a:ext cx="1425390" cy="369332"/>
          </a:xfrm>
          <a:prstGeom prst="rect">
            <a:avLst/>
          </a:prstGeom>
          <a:noFill/>
          <a:ln>
            <a:solidFill>
              <a:schemeClr val="tx1"/>
            </a:solidFill>
          </a:ln>
        </p:spPr>
        <p:txBody>
          <a:bodyPr wrap="none" rtlCol="0">
            <a:spAutoFit/>
          </a:bodyPr>
          <a:lstStyle/>
          <a:p>
            <a:pPr fontAlgn="base">
              <a:spcBef>
                <a:spcPct val="0"/>
              </a:spcBef>
              <a:spcAft>
                <a:spcPct val="0"/>
              </a:spcAft>
            </a:pPr>
            <a:r>
              <a:rPr lang="en-US" dirty="0" smtClean="0">
                <a:solidFill>
                  <a:srgbClr val="000000"/>
                </a:solidFill>
                <a:latin typeface="Courier New" pitchFamily="49" charset="0"/>
                <a:cs typeface="Courier New" pitchFamily="49" charset="0"/>
              </a:rPr>
              <a:t>Edge List</a:t>
            </a:r>
            <a:endParaRPr lang="en-US" dirty="0">
              <a:solidFill>
                <a:srgbClr val="000000"/>
              </a:solidFill>
              <a:latin typeface="Courier New" pitchFamily="49" charset="0"/>
              <a:cs typeface="Courier New" pitchFamily="49" charset="0"/>
            </a:endParaRPr>
          </a:p>
        </p:txBody>
      </p:sp>
      <p:sp>
        <p:nvSpPr>
          <p:cNvPr id="25" name="Slide Number Placeholder 24"/>
          <p:cNvSpPr>
            <a:spLocks noGrp="1"/>
          </p:cNvSpPr>
          <p:nvPr>
            <p:ph type="sldNum" sz="quarter" idx="12"/>
          </p:nvPr>
        </p:nvSpPr>
        <p:spPr/>
        <p:txBody>
          <a:bodyPr/>
          <a:lstStyle/>
          <a:p>
            <a:pPr>
              <a:defRPr/>
            </a:pPr>
            <a:r>
              <a:rPr lang="en-US" altLang="en-US" smtClean="0">
                <a:solidFill>
                  <a:srgbClr val="000000"/>
                </a:solidFill>
              </a:rPr>
              <a:t>tools-</a:t>
            </a:r>
            <a:fld id="{90D445F5-D018-4C12-BE9A-7A5A97B7893B}" type="slidenum">
              <a:rPr lang="en-US" altLang="en-US" smtClean="0">
                <a:solidFill>
                  <a:srgbClr val="000000"/>
                </a:solidFill>
              </a:rPr>
              <a:pPr>
                <a:defRPr/>
              </a:pPr>
              <a:t>5</a:t>
            </a:fld>
            <a:endParaRPr lang="en-US" altLang="en-US" dirty="0">
              <a:solidFill>
                <a:srgbClr val="000000"/>
              </a:solidFill>
            </a:endParaRPr>
          </a:p>
        </p:txBody>
      </p:sp>
    </p:spTree>
    <p:custDataLst>
      <p:tags r:id="rId1"/>
    </p:custDataLst>
    <p:extLst>
      <p:ext uri="{BB962C8B-B14F-4D97-AF65-F5344CB8AC3E}">
        <p14:creationId xmlns="" xmlns:p14="http://schemas.microsoft.com/office/powerpoint/2010/main" val="3468812464"/>
      </p:ext>
    </p:extLst>
  </p:cSld>
  <p:clrMapOvr>
    <a:masterClrMapping/>
  </p:clrMapOvr>
  <p:transition advTm="348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0"/>
            <a:ext cx="8229600" cy="1143000"/>
          </a:xfrm>
        </p:spPr>
        <p:txBody>
          <a:bodyPr/>
          <a:lstStyle/>
          <a:p>
            <a:pPr algn="l" eaLnBrk="1" hangingPunct="1"/>
            <a:r>
              <a:rPr lang="en-US" sz="3200" dirty="0" smtClean="0"/>
              <a:t>Adjacency Lists Representation (AL)</a:t>
            </a:r>
          </a:p>
        </p:txBody>
      </p:sp>
      <p:sp>
        <p:nvSpPr>
          <p:cNvPr id="24578" name="Rectangle 3"/>
          <p:cNvSpPr>
            <a:spLocks noGrp="1" noChangeArrowheads="1"/>
          </p:cNvSpPr>
          <p:nvPr>
            <p:ph idx="1"/>
          </p:nvPr>
        </p:nvSpPr>
        <p:spPr>
          <a:xfrm>
            <a:off x="457200" y="4267200"/>
            <a:ext cx="8229600" cy="2011363"/>
          </a:xfrm>
        </p:spPr>
        <p:txBody>
          <a:bodyPr/>
          <a:lstStyle/>
          <a:p>
            <a:pPr eaLnBrk="1" hangingPunct="1">
              <a:lnSpc>
                <a:spcPct val="90000"/>
              </a:lnSpc>
            </a:pPr>
            <a:r>
              <a:rPr lang="en-US" sz="2000" dirty="0" smtClean="0"/>
              <a:t>2 classes: Graph, Vertex</a:t>
            </a:r>
            <a:endParaRPr lang="en-US" sz="1600" dirty="0" smtClean="0"/>
          </a:p>
          <a:p>
            <a:pPr eaLnBrk="1" hangingPunct="1">
              <a:lnSpc>
                <a:spcPct val="90000"/>
              </a:lnSpc>
            </a:pPr>
            <a:r>
              <a:rPr lang="en-US" sz="2000" dirty="0" smtClean="0"/>
              <a:t>Pros </a:t>
            </a:r>
          </a:p>
          <a:p>
            <a:pPr lvl="1">
              <a:lnSpc>
                <a:spcPct val="90000"/>
              </a:lnSpc>
            </a:pPr>
            <a:r>
              <a:rPr lang="en-US" sz="1600" dirty="0" smtClean="0"/>
              <a:t>simple, matched legacy design of earlier work</a:t>
            </a:r>
          </a:p>
          <a:p>
            <a:pPr eaLnBrk="1" hangingPunct="1">
              <a:lnSpc>
                <a:spcPct val="90000"/>
              </a:lnSpc>
            </a:pPr>
            <a:r>
              <a:rPr lang="en-US" sz="2000" dirty="0" smtClean="0"/>
              <a:t>Cons </a:t>
            </a:r>
          </a:p>
          <a:p>
            <a:pPr lvl="1">
              <a:lnSpc>
                <a:spcPct val="90000"/>
              </a:lnSpc>
            </a:pPr>
            <a:r>
              <a:rPr lang="en-US" sz="1600" dirty="0" smtClean="0"/>
              <a:t>edges must be computed from adjacency lists</a:t>
            </a:r>
          </a:p>
          <a:p>
            <a:pPr lvl="1">
              <a:lnSpc>
                <a:spcPct val="90000"/>
              </a:lnSpc>
            </a:pPr>
            <a:r>
              <a:rPr lang="en-US" sz="1600" dirty="0" smtClean="0"/>
              <a:t>a </a:t>
            </a:r>
            <a:r>
              <a:rPr lang="en-US" sz="1600" b="1" dirty="0" smtClean="0">
                <a:solidFill>
                  <a:srgbClr val="FF3300"/>
                </a:solidFill>
              </a:rPr>
              <a:t>parallel</a:t>
            </a:r>
            <a:r>
              <a:rPr lang="en-US" sz="1600" dirty="0" smtClean="0"/>
              <a:t> list for each edge annotation (weight), a </a:t>
            </a:r>
            <a:r>
              <a:rPr lang="en-US" sz="1600" b="1" i="1" dirty="0" smtClean="0"/>
              <a:t>hack</a:t>
            </a:r>
          </a:p>
          <a:p>
            <a:pPr lvl="1">
              <a:lnSpc>
                <a:spcPct val="90000"/>
              </a:lnSpc>
            </a:pPr>
            <a:r>
              <a:rPr lang="en-US" sz="1600" dirty="0" smtClean="0"/>
              <a:t>complicates algorithms that manipulate explicit edges</a:t>
            </a:r>
          </a:p>
        </p:txBody>
      </p:sp>
      <p:sp>
        <p:nvSpPr>
          <p:cNvPr id="6" name="Slide Number Placeholder 5"/>
          <p:cNvSpPr>
            <a:spLocks noGrp="1"/>
          </p:cNvSpPr>
          <p:nvPr>
            <p:ph type="sldNum" sz="quarter" idx="12"/>
          </p:nvPr>
        </p:nvSpPr>
        <p:spPr/>
        <p:txBody>
          <a:bodyPr/>
          <a:lstStyle/>
          <a:p>
            <a:pPr>
              <a:defRPr/>
            </a:pPr>
            <a:r>
              <a:rPr lang="en-US" altLang="en-US">
                <a:solidFill>
                  <a:srgbClr val="000000"/>
                </a:solidFill>
              </a:rPr>
              <a:t>GPL-</a:t>
            </a:r>
            <a:fld id="{C6530A3B-3F35-40C3-B9B4-57CB448F108E}" type="slidenum">
              <a:rPr lang="en-US" altLang="en-US">
                <a:solidFill>
                  <a:srgbClr val="000000"/>
                </a:solidFill>
              </a:rPr>
              <a:pPr>
                <a:defRPr/>
              </a:pPr>
              <a:t>6</a:t>
            </a:fld>
            <a:endParaRPr lang="en-US" altLang="en-US">
              <a:solidFill>
                <a:srgbClr val="000000"/>
              </a:solidFill>
            </a:endParaRPr>
          </a:p>
        </p:txBody>
      </p:sp>
      <p:sp>
        <p:nvSpPr>
          <p:cNvPr id="5" name="TextBox 4"/>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Eliminate parallel lists</a:t>
            </a:r>
          </a:p>
        </p:txBody>
      </p:sp>
      <p:sp>
        <p:nvSpPr>
          <p:cNvPr id="8" name="AutoShape 5"/>
          <p:cNvSpPr>
            <a:spLocks noChangeArrowheads="1"/>
          </p:cNvSpPr>
          <p:nvPr/>
        </p:nvSpPr>
        <p:spPr bwMode="auto">
          <a:xfrm>
            <a:off x="5310254" y="2879705"/>
            <a:ext cx="2317684" cy="1121763"/>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9" name="Rectangle 6"/>
          <p:cNvSpPr>
            <a:spLocks noChangeArrowheads="1"/>
          </p:cNvSpPr>
          <p:nvPr/>
        </p:nvSpPr>
        <p:spPr bwMode="auto">
          <a:xfrm>
            <a:off x="5493229" y="2997785"/>
            <a:ext cx="1951734" cy="413281"/>
          </a:xfrm>
          <a:prstGeom prst="rect">
            <a:avLst/>
          </a:prstGeom>
          <a:noFill/>
          <a:ln w="9525">
            <a:solidFill>
              <a:schemeClr val="tx1"/>
            </a:solidFill>
            <a:prstDash val="sys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0" name="Rectangle 7"/>
          <p:cNvSpPr>
            <a:spLocks noChangeArrowheads="1"/>
          </p:cNvSpPr>
          <p:nvPr/>
        </p:nvSpPr>
        <p:spPr bwMode="auto">
          <a:xfrm>
            <a:off x="5493229" y="3529146"/>
            <a:ext cx="1951734" cy="413281"/>
          </a:xfrm>
          <a:prstGeom prst="rect">
            <a:avLst/>
          </a:prstGeom>
          <a:noFill/>
          <a:ln w="9525">
            <a:solidFill>
              <a:schemeClr val="tx1"/>
            </a:solidFill>
            <a:prstDash val="lgDash"/>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1" name="AutoShape 8"/>
          <p:cNvSpPr>
            <a:spLocks noChangeArrowheads="1"/>
          </p:cNvSpPr>
          <p:nvPr/>
        </p:nvSpPr>
        <p:spPr bwMode="auto">
          <a:xfrm>
            <a:off x="5615212" y="3056825"/>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12" name="AutoShape 9"/>
          <p:cNvSpPr>
            <a:spLocks noChangeArrowheads="1"/>
          </p:cNvSpPr>
          <p:nvPr/>
        </p:nvSpPr>
        <p:spPr bwMode="auto">
          <a:xfrm>
            <a:off x="6347113" y="3056825"/>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13" name="AutoShape 10"/>
          <p:cNvSpPr>
            <a:spLocks noChangeArrowheads="1"/>
          </p:cNvSpPr>
          <p:nvPr/>
        </p:nvSpPr>
        <p:spPr bwMode="auto">
          <a:xfrm>
            <a:off x="5615212" y="3588187"/>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7</a:t>
            </a:r>
          </a:p>
        </p:txBody>
      </p:sp>
      <p:sp>
        <p:nvSpPr>
          <p:cNvPr id="14" name="AutoShape 11"/>
          <p:cNvSpPr>
            <a:spLocks noChangeArrowheads="1"/>
          </p:cNvSpPr>
          <p:nvPr/>
        </p:nvSpPr>
        <p:spPr bwMode="auto">
          <a:xfrm>
            <a:off x="6347113" y="3588187"/>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9</a:t>
            </a:r>
          </a:p>
        </p:txBody>
      </p:sp>
      <p:sp>
        <p:nvSpPr>
          <p:cNvPr id="15" name="Text Box 12"/>
          <p:cNvSpPr txBox="1">
            <a:spLocks noChangeArrowheads="1"/>
          </p:cNvSpPr>
          <p:nvPr/>
        </p:nvSpPr>
        <p:spPr bwMode="auto">
          <a:xfrm>
            <a:off x="5907464" y="2551294"/>
            <a:ext cx="184246" cy="338251"/>
          </a:xfrm>
          <a:prstGeom prst="rect">
            <a:avLst/>
          </a:prstGeom>
          <a:noFill/>
          <a:ln w="9525">
            <a:noFill/>
            <a:miter lim="800000"/>
            <a:headEnd/>
            <a:tailEnd/>
          </a:ln>
        </p:spPr>
        <p:txBody>
          <a:bodyPr wrap="none">
            <a:spAutoFit/>
          </a:bodyPr>
          <a:lstStyle/>
          <a:p>
            <a:pPr fontAlgn="base">
              <a:spcBef>
                <a:spcPct val="0"/>
              </a:spcBef>
              <a:spcAft>
                <a:spcPct val="0"/>
              </a:spcAft>
            </a:pPr>
            <a:endParaRPr lang="en-US" sz="1600">
              <a:solidFill>
                <a:srgbClr val="000000"/>
              </a:solidFill>
              <a:latin typeface="Tahoma" pitchFamily="34" charset="0"/>
            </a:endParaRPr>
          </a:p>
        </p:txBody>
      </p:sp>
      <p:sp>
        <p:nvSpPr>
          <p:cNvPr id="16" name="Text Box 13"/>
          <p:cNvSpPr txBox="1">
            <a:spLocks noChangeArrowheads="1"/>
          </p:cNvSpPr>
          <p:nvPr/>
        </p:nvSpPr>
        <p:spPr bwMode="auto">
          <a:xfrm>
            <a:off x="5562600" y="2514600"/>
            <a:ext cx="1863202" cy="338554"/>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Vertex </a:t>
            </a:r>
            <a:r>
              <a:rPr lang="en-US" sz="1600" dirty="0" smtClean="0">
                <a:solidFill>
                  <a:srgbClr val="000000"/>
                </a:solidFill>
                <a:latin typeface="Tahoma" pitchFamily="34" charset="0"/>
              </a:rPr>
              <a:t>Object (V1)</a:t>
            </a:r>
            <a:endParaRPr lang="en-US" sz="1600" dirty="0">
              <a:solidFill>
                <a:srgbClr val="000000"/>
              </a:solidFill>
              <a:latin typeface="Tahoma" pitchFamily="34" charset="0"/>
            </a:endParaRPr>
          </a:p>
        </p:txBody>
      </p:sp>
      <p:sp>
        <p:nvSpPr>
          <p:cNvPr id="17" name="AutoShape 14"/>
          <p:cNvSpPr>
            <a:spLocks noChangeArrowheads="1"/>
          </p:cNvSpPr>
          <p:nvPr/>
        </p:nvSpPr>
        <p:spPr bwMode="auto">
          <a:xfrm>
            <a:off x="5297547" y="1547611"/>
            <a:ext cx="2317684" cy="767522"/>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8" name="Text Box 15"/>
          <p:cNvSpPr txBox="1">
            <a:spLocks noChangeArrowheads="1"/>
          </p:cNvSpPr>
          <p:nvPr/>
        </p:nvSpPr>
        <p:spPr bwMode="auto">
          <a:xfrm>
            <a:off x="5711783" y="1219200"/>
            <a:ext cx="1378666" cy="338251"/>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Graph Object</a:t>
            </a:r>
          </a:p>
        </p:txBody>
      </p:sp>
      <p:sp>
        <p:nvSpPr>
          <p:cNvPr id="19" name="Text Box 16"/>
          <p:cNvSpPr txBox="1">
            <a:spLocks noChangeArrowheads="1"/>
          </p:cNvSpPr>
          <p:nvPr/>
        </p:nvSpPr>
        <p:spPr bwMode="auto">
          <a:xfrm>
            <a:off x="3894739" y="3554976"/>
            <a:ext cx="1141053"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Weights List</a:t>
            </a:r>
          </a:p>
        </p:txBody>
      </p:sp>
      <p:sp>
        <p:nvSpPr>
          <p:cNvPr id="20" name="Text Box 17"/>
          <p:cNvSpPr txBox="1">
            <a:spLocks noChangeArrowheads="1"/>
          </p:cNvSpPr>
          <p:nvPr/>
        </p:nvSpPr>
        <p:spPr bwMode="auto">
          <a:xfrm>
            <a:off x="4016722" y="2846495"/>
            <a:ext cx="930123" cy="52275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Adjacent </a:t>
            </a:r>
          </a:p>
          <a:p>
            <a:pPr fontAlgn="base">
              <a:spcBef>
                <a:spcPct val="0"/>
              </a:spcBef>
              <a:spcAft>
                <a:spcPct val="0"/>
              </a:spcAft>
            </a:pPr>
            <a:r>
              <a:rPr lang="en-US" sz="1400" dirty="0">
                <a:solidFill>
                  <a:srgbClr val="000000"/>
                </a:solidFill>
                <a:latin typeface="Tahoma" pitchFamily="34" charset="0"/>
              </a:rPr>
              <a:t>Vertices</a:t>
            </a:r>
          </a:p>
        </p:txBody>
      </p:sp>
      <p:sp>
        <p:nvSpPr>
          <p:cNvPr id="21" name="Text Box 18"/>
          <p:cNvSpPr txBox="1">
            <a:spLocks noChangeArrowheads="1"/>
          </p:cNvSpPr>
          <p:nvPr/>
        </p:nvSpPr>
        <p:spPr bwMode="auto">
          <a:xfrm>
            <a:off x="3882032" y="1729651"/>
            <a:ext cx="1128346"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Vertices List</a:t>
            </a:r>
          </a:p>
        </p:txBody>
      </p:sp>
      <p:sp>
        <p:nvSpPr>
          <p:cNvPr id="22" name="Rectangle 19"/>
          <p:cNvSpPr>
            <a:spLocks noChangeArrowheads="1"/>
          </p:cNvSpPr>
          <p:nvPr/>
        </p:nvSpPr>
        <p:spPr bwMode="auto">
          <a:xfrm>
            <a:off x="5419531" y="1724731"/>
            <a:ext cx="2073717" cy="413281"/>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23" name="AutoShape 20"/>
          <p:cNvSpPr>
            <a:spLocks noChangeArrowheads="1"/>
          </p:cNvSpPr>
          <p:nvPr/>
        </p:nvSpPr>
        <p:spPr bwMode="auto">
          <a:xfrm>
            <a:off x="5480522" y="1783772"/>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4" name="AutoShape 21"/>
          <p:cNvSpPr>
            <a:spLocks noChangeArrowheads="1"/>
          </p:cNvSpPr>
          <p:nvPr/>
        </p:nvSpPr>
        <p:spPr bwMode="auto">
          <a:xfrm>
            <a:off x="5968456" y="1783772"/>
            <a:ext cx="426942" cy="29520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dirty="0">
                <a:solidFill>
                  <a:srgbClr val="000000"/>
                </a:solidFill>
                <a:latin typeface="Tahoma" pitchFamily="34" charset="0"/>
              </a:rPr>
              <a:t>V2</a:t>
            </a:r>
          </a:p>
        </p:txBody>
      </p:sp>
      <p:sp>
        <p:nvSpPr>
          <p:cNvPr id="25" name="AutoShape 22"/>
          <p:cNvSpPr>
            <a:spLocks noChangeArrowheads="1"/>
          </p:cNvSpPr>
          <p:nvPr/>
        </p:nvSpPr>
        <p:spPr bwMode="auto">
          <a:xfrm>
            <a:off x="6456389" y="1783772"/>
            <a:ext cx="426942" cy="29520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V3</a:t>
            </a:r>
          </a:p>
        </p:txBody>
      </p:sp>
      <p:sp>
        <p:nvSpPr>
          <p:cNvPr id="32" name="Text Box 29"/>
          <p:cNvSpPr txBox="1">
            <a:spLocks noChangeArrowheads="1"/>
          </p:cNvSpPr>
          <p:nvPr/>
        </p:nvSpPr>
        <p:spPr bwMode="auto">
          <a:xfrm>
            <a:off x="2296248" y="1611571"/>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26" name="AutoShape 23"/>
          <p:cNvSpPr>
            <a:spLocks noChangeArrowheads="1"/>
          </p:cNvSpPr>
          <p:nvPr/>
        </p:nvSpPr>
        <p:spPr bwMode="auto">
          <a:xfrm>
            <a:off x="1516063"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27" name="AutoShape 24"/>
          <p:cNvSpPr>
            <a:spLocks noChangeArrowheads="1"/>
          </p:cNvSpPr>
          <p:nvPr/>
        </p:nvSpPr>
        <p:spPr bwMode="auto">
          <a:xfrm>
            <a:off x="2247963"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28" name="AutoShape 25"/>
          <p:cNvSpPr>
            <a:spLocks noChangeArrowheads="1"/>
          </p:cNvSpPr>
          <p:nvPr/>
        </p:nvSpPr>
        <p:spPr bwMode="auto">
          <a:xfrm>
            <a:off x="2857880" y="1724731"/>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29" name="Line 26"/>
          <p:cNvSpPr>
            <a:spLocks noChangeShapeType="1"/>
          </p:cNvSpPr>
          <p:nvPr/>
        </p:nvSpPr>
        <p:spPr bwMode="auto">
          <a:xfrm>
            <a:off x="1943005" y="2197053"/>
            <a:ext cx="426942" cy="64944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0" name="Line 27"/>
          <p:cNvSpPr>
            <a:spLocks noChangeShapeType="1"/>
          </p:cNvSpPr>
          <p:nvPr/>
        </p:nvSpPr>
        <p:spPr bwMode="auto">
          <a:xfrm>
            <a:off x="2064988" y="1960892"/>
            <a:ext cx="79289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1" name="Line 28"/>
          <p:cNvSpPr>
            <a:spLocks noChangeShapeType="1"/>
          </p:cNvSpPr>
          <p:nvPr/>
        </p:nvSpPr>
        <p:spPr bwMode="auto">
          <a:xfrm flipV="1">
            <a:off x="2735897" y="2197053"/>
            <a:ext cx="365950" cy="70848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200">
              <a:solidFill>
                <a:srgbClr val="000000"/>
              </a:solidFill>
              <a:latin typeface="Arial" charset="0"/>
            </a:endParaRPr>
          </a:p>
        </p:txBody>
      </p:sp>
      <p:sp>
        <p:nvSpPr>
          <p:cNvPr id="33" name="Text Box 30"/>
          <p:cNvSpPr txBox="1">
            <a:spLocks noChangeArrowheads="1"/>
          </p:cNvSpPr>
          <p:nvPr/>
        </p:nvSpPr>
        <p:spPr bwMode="auto">
          <a:xfrm>
            <a:off x="1760030"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
        <p:nvSpPr>
          <p:cNvPr id="34" name="Text Box 31"/>
          <p:cNvSpPr txBox="1">
            <a:spLocks noChangeArrowheads="1"/>
          </p:cNvSpPr>
          <p:nvPr/>
        </p:nvSpPr>
        <p:spPr bwMode="auto">
          <a:xfrm>
            <a:off x="3028148" y="2438133"/>
            <a:ext cx="390093"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11</a:t>
            </a:r>
          </a:p>
        </p:txBody>
      </p:sp>
      <p:sp>
        <p:nvSpPr>
          <p:cNvPr id="35" name="Text Box 32"/>
          <p:cNvSpPr txBox="1">
            <a:spLocks noChangeArrowheads="1"/>
          </p:cNvSpPr>
          <p:nvPr/>
        </p:nvSpPr>
        <p:spPr bwMode="auto">
          <a:xfrm>
            <a:off x="1869307" y="3796057"/>
            <a:ext cx="1385019" cy="30750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Graph Example</a:t>
            </a:r>
          </a:p>
        </p:txBody>
      </p:sp>
      <p:cxnSp>
        <p:nvCxnSpPr>
          <p:cNvPr id="36" name="Straight Connector 35"/>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8" name="AutoShape 23"/>
          <p:cNvSpPr>
            <a:spLocks noChangeArrowheads="1"/>
          </p:cNvSpPr>
          <p:nvPr/>
        </p:nvSpPr>
        <p:spPr bwMode="auto">
          <a:xfrm>
            <a:off x="1516062" y="1724730"/>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39" name="AutoShape 25"/>
          <p:cNvSpPr>
            <a:spLocks noChangeArrowheads="1"/>
          </p:cNvSpPr>
          <p:nvPr/>
        </p:nvSpPr>
        <p:spPr bwMode="auto">
          <a:xfrm>
            <a:off x="2859065" y="1724732"/>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0" name="AutoShape 24"/>
          <p:cNvSpPr>
            <a:spLocks noChangeArrowheads="1"/>
          </p:cNvSpPr>
          <p:nvPr/>
        </p:nvSpPr>
        <p:spPr bwMode="auto">
          <a:xfrm>
            <a:off x="2247962" y="2846494"/>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1" name="AutoShape 23"/>
          <p:cNvSpPr>
            <a:spLocks noChangeArrowheads="1"/>
          </p:cNvSpPr>
          <p:nvPr/>
        </p:nvSpPr>
        <p:spPr bwMode="auto">
          <a:xfrm>
            <a:off x="1516061" y="1724731"/>
            <a:ext cx="548925" cy="47232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2" name="AutoShape 25"/>
          <p:cNvSpPr>
            <a:spLocks noChangeArrowheads="1"/>
          </p:cNvSpPr>
          <p:nvPr/>
        </p:nvSpPr>
        <p:spPr bwMode="auto">
          <a:xfrm>
            <a:off x="2859064" y="1724733"/>
            <a:ext cx="548925" cy="472321"/>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a:solidFill>
                  <a:srgbClr val="000000"/>
                </a:solidFill>
                <a:latin typeface="Tahoma" pitchFamily="34" charset="0"/>
              </a:rPr>
              <a:t>V3</a:t>
            </a:r>
          </a:p>
        </p:txBody>
      </p:sp>
      <p:sp>
        <p:nvSpPr>
          <p:cNvPr id="43" name="AutoShape 24"/>
          <p:cNvSpPr>
            <a:spLocks noChangeArrowheads="1"/>
          </p:cNvSpPr>
          <p:nvPr/>
        </p:nvSpPr>
        <p:spPr bwMode="auto">
          <a:xfrm>
            <a:off x="2247961" y="2846495"/>
            <a:ext cx="548925" cy="472321"/>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400">
                <a:solidFill>
                  <a:srgbClr val="000000"/>
                </a:solidFill>
                <a:latin typeface="Tahoma" pitchFamily="34" charset="0"/>
              </a:rPr>
              <a:t>V2</a:t>
            </a:r>
          </a:p>
        </p:txBody>
      </p:sp>
      <p:sp>
        <p:nvSpPr>
          <p:cNvPr id="44" name="AutoShape 20"/>
          <p:cNvSpPr>
            <a:spLocks noChangeArrowheads="1"/>
          </p:cNvSpPr>
          <p:nvPr/>
        </p:nvSpPr>
        <p:spPr bwMode="auto">
          <a:xfrm>
            <a:off x="5480522" y="1788571"/>
            <a:ext cx="426942" cy="295201"/>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400" dirty="0">
                <a:solidFill>
                  <a:srgbClr val="000000"/>
                </a:solidFill>
                <a:latin typeface="Tahoma" pitchFamily="34" charset="0"/>
              </a:rPr>
              <a:t>V1</a:t>
            </a:r>
          </a:p>
        </p:txBody>
      </p:sp>
      <p:sp>
        <p:nvSpPr>
          <p:cNvPr id="45" name="Text Box 29"/>
          <p:cNvSpPr txBox="1">
            <a:spLocks noChangeArrowheads="1"/>
          </p:cNvSpPr>
          <p:nvPr/>
        </p:nvSpPr>
        <p:spPr bwMode="auto">
          <a:xfrm>
            <a:off x="2296248" y="1611568"/>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9</a:t>
            </a:r>
          </a:p>
        </p:txBody>
      </p:sp>
      <p:sp>
        <p:nvSpPr>
          <p:cNvPr id="46" name="Text Box 30"/>
          <p:cNvSpPr txBox="1">
            <a:spLocks noChangeArrowheads="1"/>
          </p:cNvSpPr>
          <p:nvPr/>
        </p:nvSpPr>
        <p:spPr bwMode="auto">
          <a:xfrm>
            <a:off x="1760029" y="2433213"/>
            <a:ext cx="283357" cy="306271"/>
          </a:xfrm>
          <a:prstGeom prst="rect">
            <a:avLst/>
          </a:prstGeom>
          <a:noFill/>
          <a:ln w="9525">
            <a:noFill/>
            <a:miter lim="800000"/>
            <a:headEnd/>
            <a:tailEnd/>
          </a:ln>
        </p:spPr>
        <p:txBody>
          <a:bodyPr wrap="none">
            <a:spAutoFit/>
          </a:bodyPr>
          <a:lstStyle/>
          <a:p>
            <a:pPr fontAlgn="base">
              <a:spcBef>
                <a:spcPct val="0"/>
              </a:spcBef>
              <a:spcAft>
                <a:spcPct val="0"/>
              </a:spcAft>
            </a:pPr>
            <a:r>
              <a:rPr lang="en-US" sz="1400" dirty="0">
                <a:solidFill>
                  <a:srgbClr val="000000"/>
                </a:solidFill>
                <a:latin typeface="Tahoma" pitchFamily="34" charset="0"/>
              </a:rPr>
              <a:t>7</a:t>
            </a:r>
          </a:p>
        </p:txBody>
      </p:sp>
    </p:spTree>
    <p:custDataLst>
      <p:tags r:id="rId1"/>
    </p:custDataLst>
    <p:extLst>
      <p:ext uri="{BB962C8B-B14F-4D97-AF65-F5344CB8AC3E}">
        <p14:creationId xmlns="" xmlns:p14="http://schemas.microsoft.com/office/powerpoint/2010/main" val="1104696591"/>
      </p:ext>
    </p:extLst>
  </p:cSld>
  <p:clrMapOvr>
    <a:masterClrMapping/>
  </p:clrMapOvr>
  <p:transition advTm="6424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3"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33333E-6 -1.23988E-6 L 0.42917 -0.00809 " pathEditMode="relative" rAng="0" ptsTypes="AA">
                                      <p:cBhvr>
                                        <p:cTn id="64" dur="2000" fill="hold"/>
                                        <p:tgtEl>
                                          <p:spTgt spid="26"/>
                                        </p:tgtEl>
                                        <p:attrNameLst>
                                          <p:attrName>ppt_x</p:attrName>
                                          <p:attrName>ppt_y</p:attrName>
                                        </p:attrNameLst>
                                      </p:cBhvr>
                                      <p:rCtr x="21458" y="-416"/>
                                    </p:animMotion>
                                  </p:childTnLst>
                                </p:cTn>
                              </p:par>
                              <p:par>
                                <p:cTn id="65" presetID="42" presetClass="path" presetSubtype="0" accel="50000" decel="50000" fill="hold" grpId="1" nodeType="withEffect">
                                  <p:stCondLst>
                                    <p:cond delay="0"/>
                                  </p:stCondLst>
                                  <p:childTnLst>
                                    <p:animMotion origin="layout" path="M -4.72222E-6 -1.23988E-6 L 0.3908 -0.00809 " pathEditMode="relative" rAng="0" ptsTypes="AA">
                                      <p:cBhvr>
                                        <p:cTn id="66" dur="2000" fill="hold"/>
                                        <p:tgtEl>
                                          <p:spTgt spid="28"/>
                                        </p:tgtEl>
                                        <p:attrNameLst>
                                          <p:attrName>ppt_x</p:attrName>
                                          <p:attrName>ppt_y</p:attrName>
                                        </p:attrNameLst>
                                      </p:cBhvr>
                                      <p:rCtr x="19531" y="-416"/>
                                    </p:animMotion>
                                  </p:childTnLst>
                                </p:cTn>
                              </p:par>
                              <p:par>
                                <p:cTn id="67" presetID="42" presetClass="path" presetSubtype="0" accel="50000" decel="50000" fill="hold" grpId="1" nodeType="withEffect">
                                  <p:stCondLst>
                                    <p:cond delay="0"/>
                                  </p:stCondLst>
                                  <p:childTnLst>
                                    <p:animMotion origin="layout" path="M 1.94444E-6 4.92482E-6 L 0.39913 -0.17164 " pathEditMode="relative" rAng="0" ptsTypes="AA">
                                      <p:cBhvr>
                                        <p:cTn id="68" dur="2000" fill="hold"/>
                                        <p:tgtEl>
                                          <p:spTgt spid="27"/>
                                        </p:tgtEl>
                                        <p:attrNameLst>
                                          <p:attrName>ppt_x</p:attrName>
                                          <p:attrName>ppt_y</p:attrName>
                                        </p:attrNameLst>
                                      </p:cBhvr>
                                      <p:rCtr x="19948" y="-8582"/>
                                    </p:animMotion>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2" nodeType="click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par>
                                <p:cTn id="80" presetID="10" presetClass="entr" presetSubtype="0" fill="hold" grpId="1"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0" nodeType="clickEffect">
                                  <p:stCondLst>
                                    <p:cond delay="0"/>
                                  </p:stCondLst>
                                  <p:childTnLst>
                                    <p:animMotion origin="layout" path="M 0.00243 -0.00393 L 0.07153 0.2142 " pathEditMode="relative" rAng="0" ptsTypes="AA">
                                      <p:cBhvr>
                                        <p:cTn id="104" dur="2000" fill="hold"/>
                                        <p:tgtEl>
                                          <p:spTgt spid="23"/>
                                        </p:tgtEl>
                                        <p:attrNameLst>
                                          <p:attrName>ppt_x</p:attrName>
                                          <p:attrName>ppt_y</p:attrName>
                                        </p:attrNameLst>
                                      </p:cBhvr>
                                      <p:rCtr x="3455" y="10895"/>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fade">
                                      <p:cBhvr>
                                        <p:cTn id="112" dur="500"/>
                                        <p:tgtEl>
                                          <p:spTgt spid="8"/>
                                        </p:tgtEl>
                                      </p:cBhvr>
                                    </p:animEffect>
                                  </p:childTnLst>
                                </p:cTn>
                              </p:par>
                              <p:par>
                                <p:cTn id="113" presetID="10" presetClass="exit" presetSubtype="0" fill="hold" grpId="2" nodeType="withEffect">
                                  <p:stCondLst>
                                    <p:cond delay="0"/>
                                  </p:stCondLst>
                                  <p:childTnLst>
                                    <p:animEffect transition="out" filter="fade">
                                      <p:cBhvr>
                                        <p:cTn id="114" dur="500"/>
                                        <p:tgtEl>
                                          <p:spTgt spid="23"/>
                                        </p:tgtEl>
                                      </p:cBhvr>
                                    </p:animEffect>
                                    <p:set>
                                      <p:cBhvr>
                                        <p:cTn id="115" dur="1" fill="hold">
                                          <p:stCondLst>
                                            <p:cond delay="499"/>
                                          </p:stCondLst>
                                        </p:cTn>
                                        <p:tgtEl>
                                          <p:spTgt spid="2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 nodeType="clickEffect">
                                  <p:stCondLst>
                                    <p:cond delay="0"/>
                                  </p:stCondLst>
                                  <p:childTnLst>
                                    <p:animMotion origin="layout" path="M 1.66667E-6 -1.23988E-6 L 0.37396 0.18066 " pathEditMode="relative" rAng="0" ptsTypes="AA">
                                      <p:cBhvr>
                                        <p:cTn id="119" dur="2000" fill="hold"/>
                                        <p:tgtEl>
                                          <p:spTgt spid="39"/>
                                        </p:tgtEl>
                                        <p:attrNameLst>
                                          <p:attrName>ppt_x</p:attrName>
                                          <p:attrName>ppt_y</p:attrName>
                                        </p:attrNameLst>
                                      </p:cBhvr>
                                      <p:rCtr x="18698" y="9022"/>
                                    </p:animMotion>
                                  </p:childTnLst>
                                </p:cTn>
                              </p:par>
                              <p:par>
                                <p:cTn id="120" presetID="42" presetClass="path" presetSubtype="0" accel="50000" decel="50000" fill="hold" grpId="1" nodeType="withEffect">
                                  <p:stCondLst>
                                    <p:cond delay="0"/>
                                  </p:stCondLst>
                                  <p:childTnLst>
                                    <p:animMotion origin="layout" path="M 1.94444E-6 4.92482E-6 L 0.35746 0.01711 " pathEditMode="relative" rAng="0" ptsTypes="AA">
                                      <p:cBhvr>
                                        <p:cTn id="121" dur="2000" fill="hold"/>
                                        <p:tgtEl>
                                          <p:spTgt spid="40"/>
                                        </p:tgtEl>
                                        <p:attrNameLst>
                                          <p:attrName>ppt_x</p:attrName>
                                          <p:attrName>ppt_y</p:attrName>
                                        </p:attrNameLst>
                                      </p:cBhvr>
                                      <p:rCtr x="17865" y="856"/>
                                    </p:animMotion>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1"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par>
                                <p:cTn id="137" presetID="10" presetClass="exit" presetSubtype="0" fill="hold" grpId="4" nodeType="with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40"/>
                                        </p:tgtEl>
                                      </p:cBhvr>
                                    </p:animEffect>
                                    <p:set>
                                      <p:cBhvr>
                                        <p:cTn id="142" dur="1" fill="hold">
                                          <p:stCondLst>
                                            <p:cond delay="499"/>
                                          </p:stCondLst>
                                        </p:cTn>
                                        <p:tgtEl>
                                          <p:spTgt spid="40"/>
                                        </p:tgtEl>
                                        <p:attrNameLst>
                                          <p:attrName>style.visibility</p:attrName>
                                        </p:attrNameLst>
                                      </p:cBhvr>
                                      <p:to>
                                        <p:strVal val="hidden"/>
                                      </p:to>
                                    </p:set>
                                  </p:childTnLst>
                                </p:cTn>
                              </p:par>
                              <p:par>
                                <p:cTn id="143" presetID="10"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500"/>
                                        <p:tgtEl>
                                          <p:spTgt spid="12"/>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 nodeType="clickEffect">
                                  <p:stCondLst>
                                    <p:cond delay="0"/>
                                  </p:stCondLst>
                                  <p:childTnLst>
                                    <p:animMotion origin="layout" path="M -3.05556E-6 2.54453E-6 L 0.45018 0.28707 " pathEditMode="relative" rAng="0" ptsTypes="AA">
                                      <p:cBhvr>
                                        <p:cTn id="149" dur="2000" fill="hold"/>
                                        <p:tgtEl>
                                          <p:spTgt spid="32"/>
                                        </p:tgtEl>
                                        <p:attrNameLst>
                                          <p:attrName>ppt_x</p:attrName>
                                          <p:attrName>ppt_y</p:attrName>
                                        </p:attrNameLst>
                                      </p:cBhvr>
                                      <p:rCtr x="22500" y="14342"/>
                                    </p:animMotion>
                                  </p:childTnLst>
                                </p:cTn>
                              </p:par>
                              <p:par>
                                <p:cTn id="150" presetID="42" presetClass="path" presetSubtype="0" accel="50000" decel="50000" fill="hold" grpId="1" nodeType="withEffect">
                                  <p:stCondLst>
                                    <p:cond delay="0"/>
                                  </p:stCondLst>
                                  <p:childTnLst>
                                    <p:animMotion origin="layout" path="M 3.88889E-6 -1.65163E-6 L 0.42534 0.16725 " pathEditMode="relative" rAng="0" ptsTypes="AA">
                                      <p:cBhvr>
                                        <p:cTn id="151" dur="2000" fill="hold"/>
                                        <p:tgtEl>
                                          <p:spTgt spid="33"/>
                                        </p:tgtEl>
                                        <p:attrNameLst>
                                          <p:attrName>ppt_x</p:attrName>
                                          <p:attrName>ppt_y</p:attrName>
                                        </p:attrNameLst>
                                      </p:cBhvr>
                                      <p:rCtr x="21267" y="8351"/>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fade">
                                      <p:cBhvr>
                                        <p:cTn id="159" dur="500"/>
                                        <p:tgtEl>
                                          <p:spTgt spid="1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fade">
                                      <p:cBhvr>
                                        <p:cTn id="165" dur="500"/>
                                        <p:tgtEl>
                                          <p:spTgt spid="14"/>
                                        </p:tgtEl>
                                      </p:cBhvr>
                                    </p:animEffect>
                                  </p:childTnLst>
                                </p:cTn>
                              </p:par>
                              <p:par>
                                <p:cTn id="166" presetID="10" presetClass="exit" presetSubtype="0" fill="hold" grpId="2" nodeType="withEffect">
                                  <p:stCondLst>
                                    <p:cond delay="0"/>
                                  </p:stCondLst>
                                  <p:childTnLst>
                                    <p:animEffect transition="out" filter="fade">
                                      <p:cBhvr>
                                        <p:cTn id="167" dur="500"/>
                                        <p:tgtEl>
                                          <p:spTgt spid="33"/>
                                        </p:tgtEl>
                                      </p:cBhvr>
                                    </p:animEffect>
                                    <p:set>
                                      <p:cBhvr>
                                        <p:cTn id="168" dur="1" fill="hold">
                                          <p:stCondLst>
                                            <p:cond delay="499"/>
                                          </p:stCondLst>
                                        </p:cTn>
                                        <p:tgtEl>
                                          <p:spTgt spid="33"/>
                                        </p:tgtEl>
                                        <p:attrNameLst>
                                          <p:attrName>style.visibility</p:attrName>
                                        </p:attrNameLst>
                                      </p:cBhvr>
                                      <p:to>
                                        <p:strVal val="hidden"/>
                                      </p:to>
                                    </p:set>
                                  </p:childTnLst>
                                </p:cTn>
                              </p:par>
                              <p:par>
                                <p:cTn id="169" presetID="10" presetClass="exit" presetSubtype="0" fill="hold" grpId="2" nodeType="withEffect">
                                  <p:stCondLst>
                                    <p:cond delay="0"/>
                                  </p:stCondLst>
                                  <p:childTnLst>
                                    <p:animEffect transition="out" filter="fade">
                                      <p:cBhvr>
                                        <p:cTn id="170" dur="500"/>
                                        <p:tgtEl>
                                          <p:spTgt spid="32"/>
                                        </p:tgtEl>
                                      </p:cBhvr>
                                    </p:animEffect>
                                    <p:set>
                                      <p:cBhvr>
                                        <p:cTn id="171" dur="1" fill="hold">
                                          <p:stCondLst>
                                            <p:cond delay="499"/>
                                          </p:stCondLst>
                                        </p:cTn>
                                        <p:tgtEl>
                                          <p:spTgt spid="3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3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4578">
                                            <p:txEl>
                                              <p:pRg st="1" end="1"/>
                                            </p:txEl>
                                          </p:spTgt>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4578">
                                            <p:txEl>
                                              <p:pRg st="3" end="3"/>
                                            </p:txEl>
                                          </p:spTgt>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24578">
                                            <p:txEl>
                                              <p:pRg st="4" end="4"/>
                                            </p:txEl>
                                          </p:spTgt>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24578">
                                            <p:txEl>
                                              <p:pRg st="5" end="5"/>
                                            </p:txEl>
                                          </p:spTgt>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5"/>
                                        </p:tgtEl>
                                        <p:attrNameLst>
                                          <p:attrName>style.visibility</p:attrName>
                                        </p:attrNameLst>
                                      </p:cBhvr>
                                      <p:to>
                                        <p:strVal val="visible"/>
                                      </p:to>
                                    </p:set>
                                    <p:animEffect transition="in" filter="fade">
                                      <p:cBhvr>
                                        <p:cTn id="1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5" grpId="0" animBg="1"/>
      <p:bldP spid="8" grpId="0" animBg="1"/>
      <p:bldP spid="9" grpId="0" animBg="1"/>
      <p:bldP spid="10" grpId="0" animBg="1"/>
      <p:bldP spid="11" grpId="1" animBg="1"/>
      <p:bldP spid="12" grpId="1" animBg="1"/>
      <p:bldP spid="13" grpId="0" animBg="1"/>
      <p:bldP spid="14" grpId="0" animBg="1"/>
      <p:bldP spid="16" grpId="0"/>
      <p:bldP spid="17" grpId="0" animBg="1"/>
      <p:bldP spid="17" grpId="1" animBg="1"/>
      <p:bldP spid="18" grpId="0"/>
      <p:bldP spid="19" grpId="0"/>
      <p:bldP spid="20" grpId="0"/>
      <p:bldP spid="21" grpId="0"/>
      <p:bldP spid="22" grpId="0" animBg="1"/>
      <p:bldP spid="23" grpId="0" animBg="1"/>
      <p:bldP spid="23" grpId="1" animBg="1"/>
      <p:bldP spid="23" grpId="2" animBg="1"/>
      <p:bldP spid="24" grpId="0" animBg="1"/>
      <p:bldP spid="25" grpId="0" animBg="1"/>
      <p:bldP spid="32" grpId="0"/>
      <p:bldP spid="32" grpId="1"/>
      <p:bldP spid="32" grpId="2"/>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30" grpId="0" animBg="1"/>
      <p:bldP spid="31" grpId="0" animBg="1"/>
      <p:bldP spid="33" grpId="0"/>
      <p:bldP spid="33" grpId="1"/>
      <p:bldP spid="33" grpId="2"/>
      <p:bldP spid="34" grpId="0"/>
      <p:bldP spid="35" grpId="0"/>
      <p:bldP spid="38" grpId="1" animBg="1"/>
      <p:bldP spid="39" grpId="1" animBg="1"/>
      <p:bldP spid="39" grpId="3" animBg="1"/>
      <p:bldP spid="39" grpId="4" animBg="1"/>
      <p:bldP spid="40" grpId="0" animBg="1"/>
      <p:bldP spid="40" grpId="1" animBg="1"/>
      <p:bldP spid="40" grpId="2" animBg="1"/>
      <p:bldP spid="41" grpId="0" animBg="1"/>
      <p:bldP spid="42" grpId="0" animBg="1"/>
      <p:bldP spid="43" grpId="0" animBg="1"/>
      <p:bldP spid="44" grpId="0" animBg="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algn="l" eaLnBrk="1" hangingPunct="1"/>
            <a:r>
              <a:rPr lang="en-US" sz="3200" dirty="0" smtClean="0"/>
              <a:t>Neighbor List Representation (NL)</a:t>
            </a:r>
          </a:p>
        </p:txBody>
      </p:sp>
      <p:sp>
        <p:nvSpPr>
          <p:cNvPr id="41" name="Content Placeholder 40"/>
          <p:cNvSpPr>
            <a:spLocks noGrp="1"/>
          </p:cNvSpPr>
          <p:nvPr>
            <p:ph idx="1"/>
          </p:nvPr>
        </p:nvSpPr>
        <p:spPr>
          <a:xfrm>
            <a:off x="457200" y="4191000"/>
            <a:ext cx="8229600" cy="1935163"/>
          </a:xfrm>
        </p:spPr>
        <p:txBody>
          <a:bodyPr/>
          <a:lstStyle/>
          <a:p>
            <a:pPr marL="609600" indent="-609600"/>
            <a:r>
              <a:rPr lang="en-US" sz="2000" dirty="0" smtClean="0"/>
              <a:t>3 classes: Graph, Vertex, Neighbor</a:t>
            </a:r>
          </a:p>
          <a:p>
            <a:pPr marL="609600" indent="-609600"/>
            <a:r>
              <a:rPr lang="en-US" sz="2000" dirty="0" smtClean="0"/>
              <a:t>Pros </a:t>
            </a:r>
          </a:p>
          <a:p>
            <a:pPr marL="1371600" lvl="2" indent="-457200"/>
            <a:r>
              <a:rPr lang="en-US" sz="1600" dirty="0" smtClean="0"/>
              <a:t>list accesses to obtain annotations are reduced</a:t>
            </a:r>
          </a:p>
          <a:p>
            <a:pPr marL="1371600" lvl="2" indent="-457200"/>
            <a:r>
              <a:rPr lang="en-US" sz="1600" dirty="0" smtClean="0"/>
              <a:t>simplified design of some features</a:t>
            </a:r>
          </a:p>
          <a:p>
            <a:pPr marL="609600" indent="-609600"/>
            <a:r>
              <a:rPr lang="en-US" sz="2000" dirty="0" smtClean="0"/>
              <a:t>Cons </a:t>
            </a:r>
          </a:p>
          <a:p>
            <a:pPr marL="1371600" lvl="2" indent="-457200"/>
            <a:r>
              <a:rPr lang="en-US" sz="1600" dirty="0" smtClean="0"/>
              <a:t>algorithms that manipulate edges explicitly still must compute them from Neighbors list</a:t>
            </a:r>
          </a:p>
          <a:p>
            <a:pPr marL="1371600" lvl="2" indent="-457200"/>
            <a:r>
              <a:rPr lang="en-US" sz="1600" dirty="0" smtClean="0"/>
              <a:t>redundancy in edge annotations</a:t>
            </a:r>
          </a:p>
          <a:p>
            <a:pPr marL="1371600" lvl="2" indent="-457200"/>
            <a:r>
              <a:rPr lang="en-US" sz="1600" dirty="0" smtClean="0"/>
              <a:t>some algorithms need to sort edges by the weights</a:t>
            </a:r>
            <a:endParaRPr lang="en-US" sz="1600" dirty="0"/>
          </a:p>
        </p:txBody>
      </p:sp>
      <p:sp>
        <p:nvSpPr>
          <p:cNvPr id="42" name="Slide Number Placeholder 4"/>
          <p:cNvSpPr>
            <a:spLocks noGrp="1"/>
          </p:cNvSpPr>
          <p:nvPr>
            <p:ph type="sldNum" sz="quarter" idx="12"/>
          </p:nvPr>
        </p:nvSpPr>
        <p:spPr/>
        <p:txBody>
          <a:bodyPr/>
          <a:lstStyle/>
          <a:p>
            <a:pPr>
              <a:defRPr/>
            </a:pPr>
            <a:r>
              <a:rPr lang="en-US" altLang="en-US">
                <a:solidFill>
                  <a:srgbClr val="000000"/>
                </a:solidFill>
              </a:rPr>
              <a:t>GPL-</a:t>
            </a:r>
            <a:fld id="{76A433D1-FD6F-4C1B-824B-DCAF79F2EC2B}" type="slidenum">
              <a:rPr lang="en-US" altLang="en-US">
                <a:solidFill>
                  <a:srgbClr val="000000"/>
                </a:solidFill>
              </a:rPr>
              <a:pPr>
                <a:defRPr/>
              </a:pPr>
              <a:t>7</a:t>
            </a:fld>
            <a:endParaRPr lang="en-US" altLang="en-US">
              <a:solidFill>
                <a:srgbClr val="000000"/>
              </a:solidFill>
            </a:endParaRPr>
          </a:p>
        </p:txBody>
      </p:sp>
      <p:sp>
        <p:nvSpPr>
          <p:cNvPr id="25605" name="Rectangle 6"/>
          <p:cNvSpPr>
            <a:spLocks noChangeArrowheads="1"/>
          </p:cNvSpPr>
          <p:nvPr/>
        </p:nvSpPr>
        <p:spPr bwMode="auto">
          <a:xfrm>
            <a:off x="1718676" y="1219200"/>
            <a:ext cx="5935787" cy="2819400"/>
          </a:xfrm>
          <a:prstGeom prst="rect">
            <a:avLst/>
          </a:prstGeom>
          <a:noFill/>
          <a:ln w="9525">
            <a:noFill/>
            <a:miter lim="800000"/>
            <a:headEnd/>
            <a:tailEnd/>
          </a:ln>
        </p:spPr>
        <p:txBody>
          <a:bodyPr/>
          <a:lstStyle/>
          <a:p>
            <a:pPr marL="342900" indent="-342900" fontAlgn="base">
              <a:spcBef>
                <a:spcPct val="20000"/>
              </a:spcBef>
              <a:spcAft>
                <a:spcPct val="0"/>
              </a:spcAft>
              <a:buClr>
                <a:srgbClr val="000000"/>
              </a:buClr>
              <a:buSzPct val="60000"/>
              <a:buFont typeface="Wingdings" pitchFamily="2" charset="2"/>
              <a:buChar char="n"/>
            </a:pPr>
            <a:endParaRPr lang="en-US" sz="2400">
              <a:solidFill>
                <a:srgbClr val="000000"/>
              </a:solidFill>
              <a:latin typeface="Tahoma" pitchFamily="34" charset="0"/>
            </a:endParaRPr>
          </a:p>
        </p:txBody>
      </p:sp>
      <p:sp>
        <p:nvSpPr>
          <p:cNvPr id="25606" name="Text Box 7"/>
          <p:cNvSpPr txBox="1">
            <a:spLocks noChangeArrowheads="1"/>
          </p:cNvSpPr>
          <p:nvPr/>
        </p:nvSpPr>
        <p:spPr bwMode="auto">
          <a:xfrm>
            <a:off x="5798317" y="2524478"/>
            <a:ext cx="173370" cy="317618"/>
          </a:xfrm>
          <a:prstGeom prst="rect">
            <a:avLst/>
          </a:prstGeom>
          <a:noFill/>
          <a:ln w="9525">
            <a:noFill/>
            <a:miter lim="800000"/>
            <a:headEnd/>
            <a:tailEnd/>
          </a:ln>
        </p:spPr>
        <p:txBody>
          <a:bodyPr wrap="none">
            <a:spAutoFit/>
          </a:bodyPr>
          <a:lstStyle/>
          <a:p>
            <a:pPr fontAlgn="base">
              <a:spcBef>
                <a:spcPct val="0"/>
              </a:spcBef>
              <a:spcAft>
                <a:spcPct val="0"/>
              </a:spcAft>
            </a:pPr>
            <a:endParaRPr lang="en-US">
              <a:solidFill>
                <a:srgbClr val="000000"/>
              </a:solidFill>
              <a:latin typeface="Tahoma" pitchFamily="34" charset="0"/>
            </a:endParaRPr>
          </a:p>
        </p:txBody>
      </p:sp>
      <p:sp>
        <p:nvSpPr>
          <p:cNvPr id="25607" name="Text Box 8"/>
          <p:cNvSpPr txBox="1">
            <a:spLocks noChangeArrowheads="1"/>
          </p:cNvSpPr>
          <p:nvPr/>
        </p:nvSpPr>
        <p:spPr bwMode="auto">
          <a:xfrm>
            <a:off x="5216377" y="2472267"/>
            <a:ext cx="1098412" cy="317618"/>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srgbClr val="000000"/>
                </a:solidFill>
                <a:latin typeface="Tahoma" pitchFamily="34" charset="0"/>
              </a:rPr>
              <a:t>Vertex V1</a:t>
            </a:r>
          </a:p>
        </p:txBody>
      </p:sp>
      <p:sp>
        <p:nvSpPr>
          <p:cNvPr id="25608" name="AutoShape 9"/>
          <p:cNvSpPr>
            <a:spLocks noChangeArrowheads="1"/>
          </p:cNvSpPr>
          <p:nvPr/>
        </p:nvSpPr>
        <p:spPr bwMode="auto">
          <a:xfrm>
            <a:off x="5093927" y="1636889"/>
            <a:ext cx="2211372" cy="678744"/>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09" name="Text Box 10"/>
          <p:cNvSpPr txBox="1">
            <a:spLocks noChangeArrowheads="1"/>
          </p:cNvSpPr>
          <p:nvPr/>
        </p:nvSpPr>
        <p:spPr bwMode="auto">
          <a:xfrm>
            <a:off x="5489162" y="1346465"/>
            <a:ext cx="1440301" cy="31761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srgbClr val="000000"/>
                </a:solidFill>
                <a:latin typeface="Tahoma" pitchFamily="34" charset="0"/>
              </a:rPr>
              <a:t>Graph Object</a:t>
            </a:r>
          </a:p>
        </p:txBody>
      </p:sp>
      <p:sp>
        <p:nvSpPr>
          <p:cNvPr id="25610" name="Text Box 11"/>
          <p:cNvSpPr txBox="1">
            <a:spLocks noChangeArrowheads="1"/>
          </p:cNvSpPr>
          <p:nvPr/>
        </p:nvSpPr>
        <p:spPr bwMode="auto">
          <a:xfrm>
            <a:off x="3743342" y="1797873"/>
            <a:ext cx="118691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Vertices List</a:t>
            </a:r>
          </a:p>
        </p:txBody>
      </p:sp>
      <p:sp>
        <p:nvSpPr>
          <p:cNvPr id="25611" name="Rectangle 12"/>
          <p:cNvSpPr>
            <a:spLocks noChangeArrowheads="1"/>
          </p:cNvSpPr>
          <p:nvPr/>
        </p:nvSpPr>
        <p:spPr bwMode="auto">
          <a:xfrm>
            <a:off x="5210315" y="1793522"/>
            <a:ext cx="1978596" cy="365478"/>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12"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34830" name="AutoShape 14"/>
          <p:cNvSpPr>
            <a:spLocks noChangeArrowheads="1"/>
          </p:cNvSpPr>
          <p:nvPr/>
        </p:nvSpPr>
        <p:spPr bwMode="auto">
          <a:xfrm>
            <a:off x="5734061" y="1845733"/>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4" name="AutoShape 15"/>
          <p:cNvSpPr>
            <a:spLocks noChangeArrowheads="1"/>
          </p:cNvSpPr>
          <p:nvPr/>
        </p:nvSpPr>
        <p:spPr bwMode="auto">
          <a:xfrm>
            <a:off x="6199613" y="1845733"/>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5"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
        <p:nvSpPr>
          <p:cNvPr id="34833"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17"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18" name="Line 19"/>
          <p:cNvSpPr>
            <a:spLocks noChangeShapeType="1"/>
          </p:cNvSpPr>
          <p:nvPr/>
        </p:nvSpPr>
        <p:spPr bwMode="auto">
          <a:xfrm>
            <a:off x="1626558" y="2211211"/>
            <a:ext cx="407358" cy="57432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19" name="Line 20"/>
          <p:cNvSpPr>
            <a:spLocks noChangeShapeType="1"/>
          </p:cNvSpPr>
          <p:nvPr/>
        </p:nvSpPr>
        <p:spPr bwMode="auto">
          <a:xfrm>
            <a:off x="1742946" y="2002367"/>
            <a:ext cx="7565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0" name="Line 21"/>
          <p:cNvSpPr>
            <a:spLocks noChangeShapeType="1"/>
          </p:cNvSpPr>
          <p:nvPr/>
        </p:nvSpPr>
        <p:spPr bwMode="auto">
          <a:xfrm flipV="1">
            <a:off x="2383080" y="2211211"/>
            <a:ext cx="349164" cy="626533"/>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21"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25622"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25623" name="Text Box 24"/>
          <p:cNvSpPr txBox="1">
            <a:spLocks noChangeArrowheads="1"/>
          </p:cNvSpPr>
          <p:nvPr/>
        </p:nvSpPr>
        <p:spPr bwMode="auto">
          <a:xfrm>
            <a:off x="2661926" y="2424406"/>
            <a:ext cx="385535"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11</a:t>
            </a:r>
          </a:p>
        </p:txBody>
      </p:sp>
      <p:sp>
        <p:nvSpPr>
          <p:cNvPr id="25624" name="Text Box 25"/>
          <p:cNvSpPr txBox="1">
            <a:spLocks noChangeArrowheads="1"/>
          </p:cNvSpPr>
          <p:nvPr/>
        </p:nvSpPr>
        <p:spPr bwMode="auto">
          <a:xfrm>
            <a:off x="1335588" y="3307644"/>
            <a:ext cx="146333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a:solidFill>
                  <a:srgbClr val="000000"/>
                </a:solidFill>
                <a:latin typeface="Tahoma" pitchFamily="34" charset="0"/>
              </a:rPr>
              <a:t>Graph Example</a:t>
            </a:r>
          </a:p>
        </p:txBody>
      </p:sp>
      <p:sp>
        <p:nvSpPr>
          <p:cNvPr id="25625" name="AutoShape 26"/>
          <p:cNvSpPr>
            <a:spLocks noChangeArrowheads="1"/>
          </p:cNvSpPr>
          <p:nvPr/>
        </p:nvSpPr>
        <p:spPr bwMode="auto">
          <a:xfrm>
            <a:off x="4692631" y="2837744"/>
            <a:ext cx="2211372" cy="120085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3" name="AutoShape 27"/>
          <p:cNvSpPr>
            <a:spLocks noChangeArrowheads="1"/>
          </p:cNvSpPr>
          <p:nvPr/>
        </p:nvSpPr>
        <p:spPr bwMode="auto">
          <a:xfrm>
            <a:off x="5041795" y="3046589"/>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V2</a:t>
            </a:r>
          </a:p>
        </p:txBody>
      </p:sp>
      <p:sp>
        <p:nvSpPr>
          <p:cNvPr id="25627" name="AutoShape 28"/>
          <p:cNvSpPr>
            <a:spLocks noChangeArrowheads="1"/>
          </p:cNvSpPr>
          <p:nvPr/>
        </p:nvSpPr>
        <p:spPr bwMode="auto">
          <a:xfrm>
            <a:off x="5856511" y="3046589"/>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25628" name="AutoShape 29"/>
          <p:cNvSpPr>
            <a:spLocks noChangeArrowheads="1"/>
          </p:cNvSpPr>
          <p:nvPr/>
        </p:nvSpPr>
        <p:spPr bwMode="auto">
          <a:xfrm>
            <a:off x="5856511" y="3464278"/>
            <a:ext cx="407358" cy="261056"/>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9</a:t>
            </a:r>
          </a:p>
        </p:txBody>
      </p:sp>
      <p:sp>
        <p:nvSpPr>
          <p:cNvPr id="25629" name="AutoShape 30"/>
          <p:cNvSpPr>
            <a:spLocks noChangeArrowheads="1"/>
          </p:cNvSpPr>
          <p:nvPr/>
        </p:nvSpPr>
        <p:spPr bwMode="auto">
          <a:xfrm>
            <a:off x="4983601"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0" name="AutoShape 31"/>
          <p:cNvSpPr>
            <a:spLocks noChangeArrowheads="1"/>
          </p:cNvSpPr>
          <p:nvPr/>
        </p:nvSpPr>
        <p:spPr bwMode="auto">
          <a:xfrm>
            <a:off x="5798317" y="2994378"/>
            <a:ext cx="523746" cy="835378"/>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34848" name="AutoShape 32"/>
          <p:cNvSpPr>
            <a:spLocks noChangeArrowheads="1"/>
          </p:cNvSpPr>
          <p:nvPr/>
        </p:nvSpPr>
        <p:spPr bwMode="auto">
          <a:xfrm>
            <a:off x="5041795" y="3464278"/>
            <a:ext cx="407358" cy="261056"/>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a:solidFill>
                  <a:srgbClr val="000000"/>
                </a:solidFill>
                <a:latin typeface="Tahoma" pitchFamily="34" charset="0"/>
              </a:rPr>
              <a:t>7</a:t>
            </a:r>
          </a:p>
        </p:txBody>
      </p:sp>
      <p:sp>
        <p:nvSpPr>
          <p:cNvPr id="25632" name="Rectangle 33"/>
          <p:cNvSpPr>
            <a:spLocks noChangeArrowheads="1"/>
          </p:cNvSpPr>
          <p:nvPr/>
        </p:nvSpPr>
        <p:spPr bwMode="auto">
          <a:xfrm>
            <a:off x="4867213" y="2942167"/>
            <a:ext cx="1920402" cy="939800"/>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400">
              <a:solidFill>
                <a:srgbClr val="000000"/>
              </a:solidFill>
              <a:latin typeface="Arial" charset="0"/>
            </a:endParaRPr>
          </a:p>
        </p:txBody>
      </p:sp>
      <p:sp>
        <p:nvSpPr>
          <p:cNvPr id="25633" name="Text Box 34"/>
          <p:cNvSpPr txBox="1">
            <a:spLocks noChangeArrowheads="1"/>
          </p:cNvSpPr>
          <p:nvPr/>
        </p:nvSpPr>
        <p:spPr bwMode="auto">
          <a:xfrm>
            <a:off x="7014329" y="2980237"/>
            <a:ext cx="589214"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Vertex</a:t>
            </a:r>
          </a:p>
          <a:p>
            <a:pPr fontAlgn="base">
              <a:spcBef>
                <a:spcPct val="0"/>
              </a:spcBef>
              <a:spcAft>
                <a:spcPct val="0"/>
              </a:spcAft>
            </a:pPr>
            <a:r>
              <a:rPr lang="en-US" sz="1200" dirty="0">
                <a:solidFill>
                  <a:srgbClr val="000000"/>
                </a:solidFill>
                <a:latin typeface="Tahoma" pitchFamily="34" charset="0"/>
              </a:rPr>
              <a:t>Object</a:t>
            </a:r>
          </a:p>
        </p:txBody>
      </p:sp>
      <p:sp>
        <p:nvSpPr>
          <p:cNvPr id="25634" name="Line 35"/>
          <p:cNvSpPr>
            <a:spLocks noChangeShapeType="1"/>
          </p:cNvSpPr>
          <p:nvPr/>
        </p:nvSpPr>
        <p:spPr bwMode="auto">
          <a:xfrm flipH="1">
            <a:off x="6205675" y="3203222"/>
            <a:ext cx="814716"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5" name="Line 36"/>
          <p:cNvSpPr>
            <a:spLocks noChangeShapeType="1"/>
          </p:cNvSpPr>
          <p:nvPr/>
        </p:nvSpPr>
        <p:spPr bwMode="auto">
          <a:xfrm flipH="1" flipV="1">
            <a:off x="6263869" y="3620911"/>
            <a:ext cx="75046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6" name="Line 37"/>
          <p:cNvSpPr>
            <a:spLocks noChangeShapeType="1"/>
          </p:cNvSpPr>
          <p:nvPr/>
        </p:nvSpPr>
        <p:spPr bwMode="auto">
          <a:xfrm flipV="1">
            <a:off x="4511987" y="3620911"/>
            <a:ext cx="471614"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7" name="Line 38"/>
          <p:cNvSpPr>
            <a:spLocks noChangeShapeType="1"/>
          </p:cNvSpPr>
          <p:nvPr/>
        </p:nvSpPr>
        <p:spPr bwMode="auto">
          <a:xfrm>
            <a:off x="4576243" y="3203222"/>
            <a:ext cx="290970"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400">
              <a:solidFill>
                <a:srgbClr val="000000"/>
              </a:solidFill>
              <a:latin typeface="Arial" charset="0"/>
            </a:endParaRPr>
          </a:p>
        </p:txBody>
      </p:sp>
      <p:sp>
        <p:nvSpPr>
          <p:cNvPr id="25638" name="Text Box 39"/>
          <p:cNvSpPr txBox="1">
            <a:spLocks noChangeArrowheads="1"/>
          </p:cNvSpPr>
          <p:nvPr/>
        </p:nvSpPr>
        <p:spPr bwMode="auto">
          <a:xfrm>
            <a:off x="3289914" y="3464278"/>
            <a:ext cx="1213587"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Neighbor Object</a:t>
            </a:r>
          </a:p>
        </p:txBody>
      </p:sp>
      <p:sp>
        <p:nvSpPr>
          <p:cNvPr id="25639" name="Text Box 40"/>
          <p:cNvSpPr txBox="1">
            <a:spLocks noChangeArrowheads="1"/>
          </p:cNvSpPr>
          <p:nvPr/>
        </p:nvSpPr>
        <p:spPr bwMode="auto">
          <a:xfrm>
            <a:off x="3334772" y="3046589"/>
            <a:ext cx="1252383" cy="238213"/>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List of Neighbors</a:t>
            </a:r>
          </a:p>
        </p:txBody>
      </p:sp>
      <p:sp>
        <p:nvSpPr>
          <p:cNvPr id="25640" name="Text Box 41"/>
          <p:cNvSpPr txBox="1">
            <a:spLocks noChangeArrowheads="1"/>
          </p:cNvSpPr>
          <p:nvPr/>
        </p:nvSpPr>
        <p:spPr bwMode="auto">
          <a:xfrm>
            <a:off x="7014329" y="3412067"/>
            <a:ext cx="643771" cy="397022"/>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Integer</a:t>
            </a:r>
          </a:p>
          <a:p>
            <a:pPr fontAlgn="base">
              <a:spcBef>
                <a:spcPct val="0"/>
              </a:spcBef>
              <a:spcAft>
                <a:spcPct val="0"/>
              </a:spcAft>
            </a:pPr>
            <a:r>
              <a:rPr lang="en-US" sz="1200" dirty="0">
                <a:solidFill>
                  <a:srgbClr val="000000"/>
                </a:solidFill>
                <a:latin typeface="Tahoma" pitchFamily="34" charset="0"/>
              </a:rPr>
              <a:t>Weight</a:t>
            </a:r>
          </a:p>
        </p:txBody>
      </p:sp>
      <p:sp>
        <p:nvSpPr>
          <p:cNvPr id="43" name="TextBox 42"/>
          <p:cNvSpPr txBox="1"/>
          <p:nvPr/>
        </p:nvSpPr>
        <p:spPr>
          <a:xfrm>
            <a:off x="5867400" y="4724400"/>
            <a:ext cx="2249334" cy="507831"/>
          </a:xfrm>
          <a:prstGeom prst="rect">
            <a:avLst/>
          </a:prstGeom>
          <a:solidFill>
            <a:srgbClr val="FF9900"/>
          </a:solidFill>
          <a:ln>
            <a:solidFill>
              <a:schemeClr val="tx1"/>
            </a:solidFill>
          </a:ln>
        </p:spPr>
        <p:txBody>
          <a:bodyPr wrap="none" rtlCol="0">
            <a:spAutoFit/>
          </a:bodyPr>
          <a:lstStyle/>
          <a:p>
            <a:pPr fontAlgn="base">
              <a:lnSpc>
                <a:spcPct val="90000"/>
              </a:lnSpc>
              <a:spcBef>
                <a:spcPct val="0"/>
              </a:spcBef>
              <a:spcAft>
                <a:spcPct val="0"/>
              </a:spcAft>
            </a:pPr>
            <a:r>
              <a:rPr lang="en-US" dirty="0">
                <a:solidFill>
                  <a:srgbClr val="000000"/>
                </a:solidFill>
                <a:latin typeface="Arial" charset="0"/>
              </a:rPr>
              <a:t>Next Design Update</a:t>
            </a:r>
          </a:p>
          <a:p>
            <a:pPr algn="ctr" fontAlgn="base">
              <a:lnSpc>
                <a:spcPct val="90000"/>
              </a:lnSpc>
              <a:spcBef>
                <a:spcPct val="0"/>
              </a:spcBef>
              <a:spcAft>
                <a:spcPct val="0"/>
              </a:spcAft>
            </a:pPr>
            <a:r>
              <a:rPr lang="en-US" sz="1200" dirty="0">
                <a:solidFill>
                  <a:srgbClr val="000000"/>
                </a:solidFill>
                <a:latin typeface="Arial" charset="0"/>
              </a:rPr>
              <a:t>represent edges explicitly</a:t>
            </a:r>
          </a:p>
        </p:txBody>
      </p:sp>
      <p:cxnSp>
        <p:nvCxnSpPr>
          <p:cNvPr id="45" name="Straight Connector 44"/>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AutoShape 13"/>
          <p:cNvSpPr>
            <a:spLocks noChangeArrowheads="1"/>
          </p:cNvSpPr>
          <p:nvPr/>
        </p:nvSpPr>
        <p:spPr bwMode="auto">
          <a:xfrm>
            <a:off x="5268509" y="1845733"/>
            <a:ext cx="407358" cy="261056"/>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dirty="0">
                <a:solidFill>
                  <a:srgbClr val="000000"/>
                </a:solidFill>
                <a:latin typeface="Tahoma" pitchFamily="34" charset="0"/>
              </a:rPr>
              <a:t>V1</a:t>
            </a:r>
          </a:p>
        </p:txBody>
      </p:sp>
      <p:sp>
        <p:nvSpPr>
          <p:cNvPr id="47" name="Text Box 22"/>
          <p:cNvSpPr txBox="1">
            <a:spLocks noChangeArrowheads="1"/>
          </p:cNvSpPr>
          <p:nvPr/>
        </p:nvSpPr>
        <p:spPr bwMode="auto">
          <a:xfrm>
            <a:off x="1963598" y="1693451"/>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9</a:t>
            </a:r>
          </a:p>
        </p:txBody>
      </p:sp>
      <p:sp>
        <p:nvSpPr>
          <p:cNvPr id="48" name="Text Box 23"/>
          <p:cNvSpPr txBox="1">
            <a:spLocks noChangeArrowheads="1"/>
          </p:cNvSpPr>
          <p:nvPr/>
        </p:nvSpPr>
        <p:spPr bwMode="auto">
          <a:xfrm>
            <a:off x="1451976" y="2420056"/>
            <a:ext cx="278846" cy="291512"/>
          </a:xfrm>
          <a:prstGeom prst="rect">
            <a:avLst/>
          </a:prstGeom>
          <a:noFill/>
          <a:ln w="9525">
            <a:noFill/>
            <a:miter lim="800000"/>
            <a:headEnd/>
            <a:tailEnd/>
          </a:ln>
        </p:spPr>
        <p:txBody>
          <a:bodyPr wrap="none">
            <a:spAutoFit/>
          </a:bodyPr>
          <a:lstStyle/>
          <a:p>
            <a:pPr fontAlgn="base">
              <a:spcBef>
                <a:spcPct val="0"/>
              </a:spcBef>
              <a:spcAft>
                <a:spcPct val="0"/>
              </a:spcAft>
            </a:pPr>
            <a:r>
              <a:rPr lang="en-US" sz="1600" dirty="0">
                <a:solidFill>
                  <a:srgbClr val="000000"/>
                </a:solidFill>
                <a:latin typeface="Tahoma" pitchFamily="34" charset="0"/>
              </a:rPr>
              <a:t>7</a:t>
            </a:r>
          </a:p>
        </p:txBody>
      </p:sp>
      <p:sp>
        <p:nvSpPr>
          <p:cNvPr id="49" name="AutoShape 17"/>
          <p:cNvSpPr>
            <a:spLocks noChangeArrowheads="1"/>
          </p:cNvSpPr>
          <p:nvPr/>
        </p:nvSpPr>
        <p:spPr bwMode="auto">
          <a:xfrm>
            <a:off x="1917528" y="2785533"/>
            <a:ext cx="523746" cy="417689"/>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600" dirty="0">
                <a:solidFill>
                  <a:srgbClr val="000000"/>
                </a:solidFill>
                <a:latin typeface="Tahoma" pitchFamily="34" charset="0"/>
              </a:rPr>
              <a:t>V2</a:t>
            </a:r>
          </a:p>
        </p:txBody>
      </p:sp>
      <p:sp>
        <p:nvSpPr>
          <p:cNvPr id="50" name="AutoShape 18"/>
          <p:cNvSpPr>
            <a:spLocks noChangeArrowheads="1"/>
          </p:cNvSpPr>
          <p:nvPr/>
        </p:nvSpPr>
        <p:spPr bwMode="auto">
          <a:xfrm>
            <a:off x="2499468" y="1793522"/>
            <a:ext cx="523746" cy="417689"/>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V3</a:t>
            </a:r>
          </a:p>
        </p:txBody>
      </p:sp>
      <p:sp>
        <p:nvSpPr>
          <p:cNvPr id="51" name="AutoShape 16"/>
          <p:cNvSpPr>
            <a:spLocks noChangeArrowheads="1"/>
          </p:cNvSpPr>
          <p:nvPr/>
        </p:nvSpPr>
        <p:spPr bwMode="auto">
          <a:xfrm>
            <a:off x="1219200" y="1793522"/>
            <a:ext cx="523746" cy="417689"/>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600">
                <a:solidFill>
                  <a:srgbClr val="000000"/>
                </a:solidFill>
                <a:latin typeface="Tahoma" pitchFamily="34" charset="0"/>
              </a:rPr>
              <a:t>V1</a:t>
            </a:r>
          </a:p>
        </p:txBody>
      </p:sp>
    </p:spTree>
    <p:custDataLst>
      <p:tags r:id="rId1"/>
    </p:custDataLst>
    <p:extLst>
      <p:ext uri="{BB962C8B-B14F-4D97-AF65-F5344CB8AC3E}">
        <p14:creationId xmlns="" xmlns:p14="http://schemas.microsoft.com/office/powerpoint/2010/main" val="2245025971"/>
      </p:ext>
    </p:extLst>
  </p:cSld>
  <p:clrMapOvr>
    <a:masterClrMapping/>
  </p:clrMapOvr>
  <p:transition advTm="76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4.4483E-6 L 0.03489 0.21166 " pathEditMode="relative" rAng="0" ptsTypes="AA">
                                      <p:cBhvr>
                                        <p:cTn id="6" dur="2000" fill="hold"/>
                                        <p:tgtEl>
                                          <p:spTgt spid="46"/>
                                        </p:tgtEl>
                                        <p:attrNameLst>
                                          <p:attrName>ppt_x</p:attrName>
                                          <p:attrName>ppt_y</p:attrName>
                                        </p:attrNameLst>
                                      </p:cBhvr>
                                      <p:rCtr x="1736" y="1057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25"/>
                                        </p:tgtEl>
                                        <p:attrNameLst>
                                          <p:attrName>style.visibility</p:attrName>
                                        </p:attrNameLst>
                                      </p:cBhvr>
                                      <p:to>
                                        <p:strVal val="visible"/>
                                      </p:to>
                                    </p:set>
                                    <p:animEffect transition="in" filter="fade">
                                      <p:cBhvr>
                                        <p:cTn id="11" dur="500"/>
                                        <p:tgtEl>
                                          <p:spTgt spid="25625"/>
                                        </p:tgtEl>
                                      </p:cBhvr>
                                    </p:animEffect>
                                  </p:childTnLst>
                                </p:cTn>
                              </p:par>
                              <p:par>
                                <p:cTn id="12" presetID="10" presetClass="exit" presetSubtype="0" fill="hold" grpId="1" nodeType="withEffect">
                                  <p:stCondLst>
                                    <p:cond delay="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fade">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7778E-7 4.41823E-6 L 0.36476 0.17464 " pathEditMode="relative" rAng="0" ptsTypes="AA">
                                      <p:cBhvr>
                                        <p:cTn id="21" dur="2000" fill="hold"/>
                                        <p:tgtEl>
                                          <p:spTgt spid="50"/>
                                        </p:tgtEl>
                                        <p:attrNameLst>
                                          <p:attrName>ppt_x</p:attrName>
                                          <p:attrName>ppt_y</p:attrName>
                                        </p:attrNameLst>
                                      </p:cBhvr>
                                      <p:rCtr x="18229" y="8721"/>
                                    </p:animMotion>
                                  </p:childTnLst>
                                </p:cTn>
                              </p:par>
                              <p:par>
                                <p:cTn id="22" presetID="42" presetClass="path" presetSubtype="0" accel="50000" decel="50000" fill="hold" grpId="0" nodeType="withEffect">
                                  <p:stCondLst>
                                    <p:cond delay="0"/>
                                  </p:stCondLst>
                                  <p:childTnLst>
                                    <p:animMotion origin="layout" path="M -4.72222E-6 4.64955E-7 L 0.43664 0.25399 " pathEditMode="relative" rAng="0" ptsTypes="AA">
                                      <p:cBhvr>
                                        <p:cTn id="23" dur="2000" fill="hold"/>
                                        <p:tgtEl>
                                          <p:spTgt spid="47"/>
                                        </p:tgtEl>
                                        <p:attrNameLst>
                                          <p:attrName>ppt_x</p:attrName>
                                          <p:attrName>ppt_y</p:attrName>
                                        </p:attrNameLst>
                                      </p:cBhvr>
                                      <p:rCtr x="21823" y="1270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627"/>
                                        </p:tgtEl>
                                        <p:attrNameLst>
                                          <p:attrName>style.visibility</p:attrName>
                                        </p:attrNameLst>
                                      </p:cBhvr>
                                      <p:to>
                                        <p:strVal val="visible"/>
                                      </p:to>
                                    </p:set>
                                    <p:animEffect transition="in" filter="fade">
                                      <p:cBhvr>
                                        <p:cTn id="28" dur="500"/>
                                        <p:tgtEl>
                                          <p:spTgt spid="256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630"/>
                                        </p:tgtEl>
                                        <p:attrNameLst>
                                          <p:attrName>style.visibility</p:attrName>
                                        </p:attrNameLst>
                                      </p:cBhvr>
                                      <p:to>
                                        <p:strVal val="visible"/>
                                      </p:to>
                                    </p:set>
                                    <p:animEffect transition="in" filter="fade">
                                      <p:cBhvr>
                                        <p:cTn id="31" dur="500"/>
                                        <p:tgtEl>
                                          <p:spTgt spid="256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28"/>
                                        </p:tgtEl>
                                        <p:attrNameLst>
                                          <p:attrName>style.visibility</p:attrName>
                                        </p:attrNameLst>
                                      </p:cBhvr>
                                      <p:to>
                                        <p:strVal val="visible"/>
                                      </p:to>
                                    </p:set>
                                    <p:animEffect transition="in" filter="fade">
                                      <p:cBhvr>
                                        <p:cTn id="34" dur="500"/>
                                        <p:tgtEl>
                                          <p:spTgt spid="25628"/>
                                        </p:tgtEl>
                                      </p:cBhvr>
                                    </p:animEffect>
                                  </p:childTnLst>
                                </p:cTn>
                              </p:par>
                              <p:par>
                                <p:cTn id="35" presetID="10" presetClass="exit" presetSubtype="0" fill="hold" grpId="1" nodeType="with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fade">
                                      <p:cBhvr>
                                        <p:cTn id="43" dur="500"/>
                                        <p:tgtEl>
                                          <p:spTgt spid="256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635"/>
                                        </p:tgtEl>
                                        <p:attrNameLst>
                                          <p:attrName>style.visibility</p:attrName>
                                        </p:attrNameLst>
                                      </p:cBhvr>
                                      <p:to>
                                        <p:strVal val="visible"/>
                                      </p:to>
                                    </p:set>
                                    <p:animEffect transition="in" filter="fade">
                                      <p:cBhvr>
                                        <p:cTn id="46" dur="500"/>
                                        <p:tgtEl>
                                          <p:spTgt spid="256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633"/>
                                        </p:tgtEl>
                                        <p:attrNameLst>
                                          <p:attrName>style.visibility</p:attrName>
                                        </p:attrNameLst>
                                      </p:cBhvr>
                                      <p:to>
                                        <p:strVal val="visible"/>
                                      </p:to>
                                    </p:set>
                                    <p:animEffect transition="in" filter="fade">
                                      <p:cBhvr>
                                        <p:cTn id="49" dur="500"/>
                                        <p:tgtEl>
                                          <p:spTgt spid="256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640"/>
                                        </p:tgtEl>
                                        <p:attrNameLst>
                                          <p:attrName>style.visibility</p:attrName>
                                        </p:attrNameLst>
                                      </p:cBhvr>
                                      <p:to>
                                        <p:strVal val="visible"/>
                                      </p:to>
                                    </p:set>
                                    <p:animEffect transition="in" filter="fade">
                                      <p:cBhvr>
                                        <p:cTn id="52" dur="500"/>
                                        <p:tgtEl>
                                          <p:spTgt spid="2564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1.94444E-6 -1.10803E-6 L 0.33663 0.03007 " pathEditMode="relative" rAng="0" ptsTypes="AA">
                                      <p:cBhvr>
                                        <p:cTn id="56" dur="2000" fill="hold"/>
                                        <p:tgtEl>
                                          <p:spTgt spid="49"/>
                                        </p:tgtEl>
                                        <p:attrNameLst>
                                          <p:attrName>ppt_x</p:attrName>
                                          <p:attrName>ppt_y</p:attrName>
                                        </p:attrNameLst>
                                      </p:cBhvr>
                                      <p:rCtr x="16823" y="1504"/>
                                    </p:animMotion>
                                  </p:childTnLst>
                                </p:cTn>
                              </p:par>
                              <p:par>
                                <p:cTn id="57" presetID="42" presetClass="path" presetSubtype="0" accel="50000" decel="50000" fill="hold" grpId="0" nodeType="withEffect">
                                  <p:stCondLst>
                                    <p:cond delay="0"/>
                                  </p:stCondLst>
                                  <p:childTnLst>
                                    <p:animMotion origin="layout" path="M 1.66667E-6 -4.48068E-6 L 0.40104 0.14805 " pathEditMode="relative" rAng="0" ptsTypes="AA">
                                      <p:cBhvr>
                                        <p:cTn id="58" dur="2000" fill="hold"/>
                                        <p:tgtEl>
                                          <p:spTgt spid="48"/>
                                        </p:tgtEl>
                                        <p:attrNameLst>
                                          <p:attrName>ppt_x</p:attrName>
                                          <p:attrName>ppt_y</p:attrName>
                                        </p:attrNameLst>
                                      </p:cBhvr>
                                      <p:rCtr x="20052" y="7402"/>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fade">
                                      <p:cBhvr>
                                        <p:cTn id="63" dur="500"/>
                                        <p:tgtEl>
                                          <p:spTgt spid="25629"/>
                                        </p:tgtEl>
                                      </p:cBhvr>
                                    </p:animEffec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8"/>
                                        </p:tgtEl>
                                      </p:cBhvr>
                                    </p:animEffect>
                                    <p:set>
                                      <p:cBhvr>
                                        <p:cTn id="69" dur="1" fill="hold">
                                          <p:stCondLst>
                                            <p:cond delay="499"/>
                                          </p:stCondLst>
                                        </p:cTn>
                                        <p:tgtEl>
                                          <p:spTgt spid="4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25638"/>
                                        </p:tgtEl>
                                        <p:attrNameLst>
                                          <p:attrName>style.visibility</p:attrName>
                                        </p:attrNameLst>
                                      </p:cBhvr>
                                      <p:to>
                                        <p:strVal val="visible"/>
                                      </p:to>
                                    </p:set>
                                    <p:animEffect transition="in" filter="fade">
                                      <p:cBhvr>
                                        <p:cTn id="72" dur="500"/>
                                        <p:tgtEl>
                                          <p:spTgt spid="256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636"/>
                                        </p:tgtEl>
                                        <p:attrNameLst>
                                          <p:attrName>style.visibility</p:attrName>
                                        </p:attrNameLst>
                                      </p:cBhvr>
                                      <p:to>
                                        <p:strVal val="visible"/>
                                      </p:to>
                                    </p:set>
                                    <p:animEffect transition="in" filter="fade">
                                      <p:cBhvr>
                                        <p:cTn id="75" dur="500"/>
                                        <p:tgtEl>
                                          <p:spTgt spid="256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fade">
                                      <p:cBhvr>
                                        <p:cTn id="78" dur="500"/>
                                        <p:tgtEl>
                                          <p:spTgt spid="348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848"/>
                                        </p:tgtEl>
                                        <p:attrNameLst>
                                          <p:attrName>style.visibility</p:attrName>
                                        </p:attrNameLst>
                                      </p:cBhvr>
                                      <p:to>
                                        <p:strVal val="visible"/>
                                      </p:to>
                                    </p:set>
                                    <p:animEffect transition="in" filter="fade">
                                      <p:cBhvr>
                                        <p:cTn id="81" dur="500"/>
                                        <p:tgtEl>
                                          <p:spTgt spid="348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632"/>
                                        </p:tgtEl>
                                        <p:attrNameLst>
                                          <p:attrName>style.visibility</p:attrName>
                                        </p:attrNameLst>
                                      </p:cBhvr>
                                      <p:to>
                                        <p:strVal val="visible"/>
                                      </p:to>
                                    </p:set>
                                    <p:animEffect transition="in" filter="fade">
                                      <p:cBhvr>
                                        <p:cTn id="86" dur="500"/>
                                        <p:tgtEl>
                                          <p:spTgt spid="256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639"/>
                                        </p:tgtEl>
                                        <p:attrNameLst>
                                          <p:attrName>style.visibility</p:attrName>
                                        </p:attrNameLst>
                                      </p:cBhvr>
                                      <p:to>
                                        <p:strVal val="visible"/>
                                      </p:to>
                                    </p:set>
                                    <p:animEffect transition="in" filter="fade">
                                      <p:cBhvr>
                                        <p:cTn id="89" dur="500"/>
                                        <p:tgtEl>
                                          <p:spTgt spid="256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637"/>
                                        </p:tgtEl>
                                        <p:attrNameLst>
                                          <p:attrName>style.visibility</p:attrName>
                                        </p:attrNameLst>
                                      </p:cBhvr>
                                      <p:to>
                                        <p:strVal val="visible"/>
                                      </p:to>
                                    </p:set>
                                    <p:animEffect transition="in" filter="fade">
                                      <p:cBhvr>
                                        <p:cTn id="92" dur="500"/>
                                        <p:tgtEl>
                                          <p:spTgt spid="256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1">
                                            <p:txEl>
                                              <p:pRg st="1" end="1"/>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
                                            <p:txEl>
                                              <p:pRg st="2" end="2"/>
                                            </p:tx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xEl>
                                              <p:pRg st="4" end="4"/>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
                                            <p:txEl>
                                              <p:pRg st="5" end="5"/>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xEl>
                                              <p:pRg st="6" end="6"/>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5607" grpId="0"/>
      <p:bldP spid="25625" grpId="0" animBg="1"/>
      <p:bldP spid="34843" grpId="0" animBg="1"/>
      <p:bldP spid="25627" grpId="0" animBg="1"/>
      <p:bldP spid="25628" grpId="0" animBg="1"/>
      <p:bldP spid="25629" grpId="0" animBg="1"/>
      <p:bldP spid="25630" grpId="0" animBg="1"/>
      <p:bldP spid="34848" grpId="0" animBg="1"/>
      <p:bldP spid="25632" grpId="0" animBg="1"/>
      <p:bldP spid="25633" grpId="0"/>
      <p:bldP spid="25634" grpId="0" animBg="1"/>
      <p:bldP spid="25635" grpId="0" animBg="1"/>
      <p:bldP spid="25636" grpId="0" animBg="1"/>
      <p:bldP spid="25637" grpId="0" animBg="1"/>
      <p:bldP spid="25638" grpId="0"/>
      <p:bldP spid="25639" grpId="0"/>
      <p:bldP spid="25640" grpId="0"/>
      <p:bldP spid="43" grpId="0" animBg="1"/>
      <p:bldP spid="46" grpId="0" animBg="1"/>
      <p:bldP spid="46" grpId="1" animBg="1"/>
      <p:bldP spid="47" grpId="0"/>
      <p:bldP spid="47" grpId="1"/>
      <p:bldP spid="48" grpId="0"/>
      <p:bldP spid="48" grpId="1"/>
      <p:bldP spid="49" grpId="0" animBg="1"/>
      <p:bldP spid="49" grpId="1" animBg="1"/>
      <p:bldP spid="50" grpId="0" animBg="1"/>
      <p:bldP spid="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4" name="AutoShape 15"/>
          <p:cNvSpPr>
            <a:spLocks noChangeArrowheads="1"/>
          </p:cNvSpPr>
          <p:nvPr/>
        </p:nvSpPr>
        <p:spPr bwMode="auto">
          <a:xfrm>
            <a:off x="2778595" y="1419769"/>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27663" name="AutoShape 15"/>
          <p:cNvSpPr>
            <a:spLocks noChangeArrowheads="1"/>
          </p:cNvSpPr>
          <p:nvPr/>
        </p:nvSpPr>
        <p:spPr bwMode="auto">
          <a:xfrm>
            <a:off x="2778595" y="1419771"/>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3" name="AutoShape 15"/>
          <p:cNvSpPr>
            <a:spLocks noChangeArrowheads="1"/>
          </p:cNvSpPr>
          <p:nvPr/>
        </p:nvSpPr>
        <p:spPr bwMode="auto">
          <a:xfrm>
            <a:off x="2780697" y="1419770"/>
            <a:ext cx="488950" cy="390525"/>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V3</a:t>
            </a:r>
          </a:p>
        </p:txBody>
      </p:sp>
      <p:sp>
        <p:nvSpPr>
          <p:cNvPr id="6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2"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V1</a:t>
            </a:r>
          </a:p>
        </p:txBody>
      </p:sp>
      <p:sp>
        <p:nvSpPr>
          <p:cNvPr id="27650" name="Rectangle 2"/>
          <p:cNvSpPr>
            <a:spLocks noGrp="1" noChangeArrowheads="1"/>
          </p:cNvSpPr>
          <p:nvPr>
            <p:ph type="title"/>
          </p:nvPr>
        </p:nvSpPr>
        <p:spPr/>
        <p:txBody>
          <a:bodyPr/>
          <a:lstStyle/>
          <a:p>
            <a:pPr algn="l" eaLnBrk="1" hangingPunct="1"/>
            <a:r>
              <a:rPr lang="en-US" sz="3200" dirty="0" smtClean="0"/>
              <a:t>Edge List Representation (EL)</a:t>
            </a:r>
          </a:p>
        </p:txBody>
      </p:sp>
      <p:sp>
        <p:nvSpPr>
          <p:cNvPr id="55" name="Content Placeholder 54"/>
          <p:cNvSpPr>
            <a:spLocks noGrp="1"/>
          </p:cNvSpPr>
          <p:nvPr>
            <p:ph idx="1"/>
          </p:nvPr>
        </p:nvSpPr>
        <p:spPr>
          <a:xfrm>
            <a:off x="457200" y="4267200"/>
            <a:ext cx="8229600" cy="1858963"/>
          </a:xfrm>
        </p:spPr>
        <p:txBody>
          <a:bodyPr/>
          <a:lstStyle/>
          <a:p>
            <a:pPr>
              <a:lnSpc>
                <a:spcPct val="90000"/>
              </a:lnSpc>
            </a:pPr>
            <a:r>
              <a:rPr lang="en-US" sz="1800" dirty="0" smtClean="0"/>
              <a:t>4 classes: Graph, Vertex, Neighbor, Edge</a:t>
            </a:r>
          </a:p>
          <a:p>
            <a:pPr>
              <a:lnSpc>
                <a:spcPct val="90000"/>
              </a:lnSpc>
            </a:pPr>
            <a:r>
              <a:rPr lang="en-US" sz="1800" dirty="0" smtClean="0"/>
              <a:t>Pros </a:t>
            </a:r>
          </a:p>
          <a:p>
            <a:pPr lvl="1">
              <a:lnSpc>
                <a:spcPct val="90000"/>
              </a:lnSpc>
            </a:pPr>
            <a:r>
              <a:rPr lang="en-US" sz="1400" dirty="0" smtClean="0"/>
              <a:t>supports algorithms that manipulate edges explicitly</a:t>
            </a:r>
          </a:p>
          <a:p>
            <a:pPr lvl="1">
              <a:lnSpc>
                <a:spcPct val="90000"/>
              </a:lnSpc>
            </a:pPr>
            <a:r>
              <a:rPr lang="en-US" sz="1400" dirty="0" smtClean="0"/>
              <a:t>easier to add new algorithms – </a:t>
            </a:r>
            <a:r>
              <a:rPr lang="en-US" sz="1400" u="sng" dirty="0" smtClean="0"/>
              <a:t>lift out of textbooks</a:t>
            </a:r>
          </a:p>
          <a:p>
            <a:pPr lvl="1">
              <a:lnSpc>
                <a:spcPct val="90000"/>
              </a:lnSpc>
            </a:pPr>
            <a:r>
              <a:rPr lang="en-US" sz="1400" dirty="0" smtClean="0"/>
              <a:t>algorithm specifications cleaner</a:t>
            </a:r>
          </a:p>
          <a:p>
            <a:pPr lvl="1">
              <a:lnSpc>
                <a:spcPct val="90000"/>
              </a:lnSpc>
            </a:pPr>
            <a:r>
              <a:rPr lang="en-US" sz="1400" dirty="0" smtClean="0"/>
              <a:t>less redundancy</a:t>
            </a:r>
          </a:p>
          <a:p>
            <a:pPr>
              <a:lnSpc>
                <a:spcPct val="90000"/>
              </a:lnSpc>
            </a:pPr>
            <a:r>
              <a:rPr lang="en-US" sz="1800" dirty="0" smtClean="0"/>
              <a:t>Cons</a:t>
            </a:r>
          </a:p>
          <a:p>
            <a:pPr lvl="1">
              <a:lnSpc>
                <a:spcPct val="90000"/>
              </a:lnSpc>
            </a:pPr>
            <a:r>
              <a:rPr lang="en-US" sz="1400" dirty="0" smtClean="0"/>
              <a:t>equating conceptual objects with physical objects may simplify source code, but is this efficient?  </a:t>
            </a:r>
          </a:p>
          <a:p>
            <a:pPr lvl="1">
              <a:lnSpc>
                <a:spcPct val="90000"/>
              </a:lnSpc>
            </a:pPr>
            <a:r>
              <a:rPr lang="en-US" sz="1400" dirty="0" smtClean="0"/>
              <a:t>is premature design optimization essential for performance?</a:t>
            </a:r>
          </a:p>
          <a:p>
            <a:endParaRPr lang="en-US" sz="1600" dirty="0"/>
          </a:p>
        </p:txBody>
      </p:sp>
      <p:sp>
        <p:nvSpPr>
          <p:cNvPr id="56" name="Slide Number Placeholder 4"/>
          <p:cNvSpPr>
            <a:spLocks noGrp="1"/>
          </p:cNvSpPr>
          <p:nvPr>
            <p:ph type="sldNum" sz="quarter" idx="12"/>
          </p:nvPr>
        </p:nvSpPr>
        <p:spPr/>
        <p:txBody>
          <a:bodyPr/>
          <a:lstStyle/>
          <a:p>
            <a:pPr>
              <a:defRPr/>
            </a:pPr>
            <a:r>
              <a:rPr lang="en-US" altLang="en-US">
                <a:solidFill>
                  <a:srgbClr val="000000"/>
                </a:solidFill>
              </a:rPr>
              <a:t>GPL-</a:t>
            </a:r>
            <a:fld id="{191E483C-2FF5-4285-8F7A-CD004FBFBA64}" type="slidenum">
              <a:rPr lang="en-US" altLang="en-US">
                <a:solidFill>
                  <a:srgbClr val="000000"/>
                </a:solidFill>
              </a:rPr>
              <a:pPr>
                <a:defRPr/>
              </a:pPr>
              <a:t>8</a:t>
            </a:fld>
            <a:endParaRPr lang="en-US" altLang="en-US">
              <a:solidFill>
                <a:srgbClr val="000000"/>
              </a:solidFill>
            </a:endParaRPr>
          </a:p>
        </p:txBody>
      </p:sp>
      <p:sp>
        <p:nvSpPr>
          <p:cNvPr id="27653" name="AutoShape 5"/>
          <p:cNvSpPr>
            <a:spLocks noChangeArrowheads="1"/>
          </p:cNvSpPr>
          <p:nvPr/>
        </p:nvSpPr>
        <p:spPr bwMode="auto">
          <a:xfrm>
            <a:off x="4044950" y="1332309"/>
            <a:ext cx="3422650" cy="683419"/>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4" name="Text Box 6"/>
          <p:cNvSpPr txBox="1">
            <a:spLocks noChangeArrowheads="1"/>
          </p:cNvSpPr>
          <p:nvPr/>
        </p:nvSpPr>
        <p:spPr bwMode="auto">
          <a:xfrm>
            <a:off x="2240815" y="3762921"/>
            <a:ext cx="1043546" cy="270520"/>
          </a:xfrm>
          <a:prstGeom prst="rect">
            <a:avLst/>
          </a:prstGeom>
          <a:noFill/>
          <a:ln w="9525">
            <a:noFill/>
            <a:miter lim="800000"/>
            <a:headEnd/>
            <a:tailEnd/>
          </a:ln>
        </p:spPr>
        <p:txBody>
          <a:bodyPr>
            <a:spAutoFit/>
          </a:bodyPr>
          <a:lstStyle/>
          <a:p>
            <a:pPr fontAlgn="base">
              <a:spcBef>
                <a:spcPct val="0"/>
              </a:spcBef>
              <a:spcAft>
                <a:spcPct val="0"/>
              </a:spcAft>
            </a:pPr>
            <a:endParaRPr lang="en-US" sz="1200">
              <a:solidFill>
                <a:srgbClr val="000000"/>
              </a:solidFill>
              <a:latin typeface="Tahoma" pitchFamily="34" charset="0"/>
            </a:endParaRPr>
          </a:p>
        </p:txBody>
      </p:sp>
      <p:sp>
        <p:nvSpPr>
          <p:cNvPr id="27655" name="Text Box 7"/>
          <p:cNvSpPr txBox="1">
            <a:spLocks noChangeArrowheads="1"/>
          </p:cNvSpPr>
          <p:nvPr/>
        </p:nvSpPr>
        <p:spPr bwMode="auto">
          <a:xfrm>
            <a:off x="5240161" y="990600"/>
            <a:ext cx="1214452" cy="300013"/>
          </a:xfrm>
          <a:prstGeom prst="rect">
            <a:avLst/>
          </a:prstGeom>
          <a:noFill/>
          <a:ln w="9525">
            <a:noFill/>
            <a:miter lim="800000"/>
            <a:headEnd/>
            <a:tailEnd/>
          </a:ln>
        </p:spPr>
        <p:txBody>
          <a:bodyPr wrap="none">
            <a:spAutoFit/>
          </a:bodyPr>
          <a:lstStyle/>
          <a:p>
            <a:pPr fontAlgn="base">
              <a:spcBef>
                <a:spcPct val="0"/>
              </a:spcBef>
              <a:spcAft>
                <a:spcPct val="0"/>
              </a:spcAft>
            </a:pPr>
            <a:r>
              <a:rPr lang="en-US" sz="1400">
                <a:solidFill>
                  <a:srgbClr val="000000"/>
                </a:solidFill>
                <a:latin typeface="Tahoma" pitchFamily="34" charset="0"/>
              </a:rPr>
              <a:t>Graph Object</a:t>
            </a:r>
          </a:p>
        </p:txBody>
      </p:sp>
      <p:sp>
        <p:nvSpPr>
          <p:cNvPr id="27656" name="Text Box 8"/>
          <p:cNvSpPr txBox="1">
            <a:spLocks noChangeArrowheads="1"/>
          </p:cNvSpPr>
          <p:nvPr/>
        </p:nvSpPr>
        <p:spPr bwMode="auto">
          <a:xfrm>
            <a:off x="4370917" y="1332309"/>
            <a:ext cx="882826"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a:solidFill>
                  <a:srgbClr val="000000"/>
                </a:solidFill>
                <a:latin typeface="Tahoma" pitchFamily="34" charset="0"/>
              </a:rPr>
              <a:t>Vertices List</a:t>
            </a:r>
          </a:p>
        </p:txBody>
      </p:sp>
      <p:sp>
        <p:nvSpPr>
          <p:cNvPr id="27657" name="Rectangle 9"/>
          <p:cNvSpPr>
            <a:spLocks noChangeArrowheads="1"/>
          </p:cNvSpPr>
          <p:nvPr/>
        </p:nvSpPr>
        <p:spPr bwMode="auto">
          <a:xfrm>
            <a:off x="4207933" y="1527572"/>
            <a:ext cx="1412522"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58" name="AutoShape 10"/>
          <p:cNvSpPr>
            <a:spLocks noChangeArrowheads="1"/>
          </p:cNvSpPr>
          <p:nvPr/>
        </p:nvSpPr>
        <p:spPr bwMode="auto">
          <a:xfrm>
            <a:off x="4262261" y="1576388"/>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3" name="AutoShape 11"/>
          <p:cNvSpPr>
            <a:spLocks noChangeArrowheads="1"/>
          </p:cNvSpPr>
          <p:nvPr/>
        </p:nvSpPr>
        <p:spPr bwMode="auto">
          <a:xfrm>
            <a:off x="4696883" y="1576388"/>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0" name="AutoShape 12"/>
          <p:cNvSpPr>
            <a:spLocks noChangeArrowheads="1"/>
          </p:cNvSpPr>
          <p:nvPr/>
        </p:nvSpPr>
        <p:spPr bwMode="auto">
          <a:xfrm>
            <a:off x="5131506" y="1576388"/>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61" name="AutoShape 13"/>
          <p:cNvSpPr>
            <a:spLocks noChangeArrowheads="1"/>
          </p:cNvSpPr>
          <p:nvPr/>
        </p:nvSpPr>
        <p:spPr bwMode="auto">
          <a:xfrm>
            <a:off x="1583384" y="1419771"/>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26" name="AutoShape 14"/>
          <p:cNvSpPr>
            <a:spLocks noChangeArrowheads="1"/>
          </p:cNvSpPr>
          <p:nvPr/>
        </p:nvSpPr>
        <p:spPr bwMode="auto">
          <a:xfrm>
            <a:off x="2235317" y="2347268"/>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64" name="Line 16"/>
          <p:cNvSpPr>
            <a:spLocks noChangeShapeType="1"/>
          </p:cNvSpPr>
          <p:nvPr/>
        </p:nvSpPr>
        <p:spPr bwMode="auto">
          <a:xfrm>
            <a:off x="1963678" y="1810296"/>
            <a:ext cx="380294" cy="536972"/>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5" name="Line 17"/>
          <p:cNvSpPr>
            <a:spLocks noChangeShapeType="1"/>
          </p:cNvSpPr>
          <p:nvPr/>
        </p:nvSpPr>
        <p:spPr bwMode="auto">
          <a:xfrm>
            <a:off x="2072334" y="1615033"/>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6" name="Line 18"/>
          <p:cNvSpPr>
            <a:spLocks noChangeShapeType="1"/>
          </p:cNvSpPr>
          <p:nvPr/>
        </p:nvSpPr>
        <p:spPr bwMode="auto">
          <a:xfrm flipV="1">
            <a:off x="2669939" y="1810296"/>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67" name="Text Box 19"/>
          <p:cNvSpPr txBox="1">
            <a:spLocks noChangeArrowheads="1"/>
          </p:cNvSpPr>
          <p:nvPr/>
        </p:nvSpPr>
        <p:spPr bwMode="auto">
          <a:xfrm>
            <a:off x="2278326" y="1326207"/>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27668" name="Text Box 20"/>
          <p:cNvSpPr txBox="1">
            <a:spLocks noChangeArrowheads="1"/>
          </p:cNvSpPr>
          <p:nvPr/>
        </p:nvSpPr>
        <p:spPr bwMode="auto">
          <a:xfrm>
            <a:off x="1792552" y="2015728"/>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69"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27670" name="Text Box 22"/>
          <p:cNvSpPr txBox="1">
            <a:spLocks noChangeArrowheads="1"/>
          </p:cNvSpPr>
          <p:nvPr/>
        </p:nvSpPr>
        <p:spPr bwMode="auto">
          <a:xfrm>
            <a:off x="1692039" y="2835424"/>
            <a:ext cx="120087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Graph Example</a:t>
            </a:r>
          </a:p>
        </p:txBody>
      </p:sp>
      <p:sp>
        <p:nvSpPr>
          <p:cNvPr id="27671" name="Rectangle 23"/>
          <p:cNvSpPr>
            <a:spLocks noChangeArrowheads="1"/>
          </p:cNvSpPr>
          <p:nvPr/>
        </p:nvSpPr>
        <p:spPr bwMode="auto">
          <a:xfrm>
            <a:off x="5783439" y="1527572"/>
            <a:ext cx="1466850" cy="341709"/>
          </a:xfrm>
          <a:prstGeom prst="rect">
            <a:avLst/>
          </a:prstGeom>
          <a:noFill/>
          <a:ln w="9525">
            <a:solidFill>
              <a:schemeClr val="tx1"/>
            </a:solidFill>
            <a:prstDash val="lgDashDot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2" name="AutoShape 24"/>
          <p:cNvSpPr>
            <a:spLocks noChangeArrowheads="1"/>
          </p:cNvSpPr>
          <p:nvPr/>
        </p:nvSpPr>
        <p:spPr bwMode="auto">
          <a:xfrm>
            <a:off x="6326717" y="1576388"/>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E2</a:t>
            </a:r>
          </a:p>
        </p:txBody>
      </p:sp>
      <p:sp>
        <p:nvSpPr>
          <p:cNvPr id="27673" name="AutoShape 25"/>
          <p:cNvSpPr>
            <a:spLocks noChangeArrowheads="1"/>
          </p:cNvSpPr>
          <p:nvPr/>
        </p:nvSpPr>
        <p:spPr bwMode="auto">
          <a:xfrm>
            <a:off x="5837767" y="1576388"/>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dirty="0">
                <a:solidFill>
                  <a:srgbClr val="000000"/>
                </a:solidFill>
                <a:latin typeface="Tahoma" pitchFamily="34" charset="0"/>
              </a:rPr>
              <a:t>E1</a:t>
            </a:r>
          </a:p>
        </p:txBody>
      </p:sp>
      <p:sp>
        <p:nvSpPr>
          <p:cNvPr id="27674" name="AutoShape 26"/>
          <p:cNvSpPr>
            <a:spLocks noChangeArrowheads="1"/>
          </p:cNvSpPr>
          <p:nvPr/>
        </p:nvSpPr>
        <p:spPr bwMode="auto">
          <a:xfrm>
            <a:off x="6761339" y="1576388"/>
            <a:ext cx="380294" cy="244078"/>
          </a:xfrm>
          <a:prstGeom prst="octagon">
            <a:avLst>
              <a:gd name="adj" fmla="val 29287"/>
            </a:avLst>
          </a:prstGeom>
          <a:solidFill>
            <a:srgbClr val="CC9900"/>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E3</a:t>
            </a:r>
          </a:p>
        </p:txBody>
      </p:sp>
      <p:sp>
        <p:nvSpPr>
          <p:cNvPr id="27675" name="Text Box 27"/>
          <p:cNvSpPr txBox="1">
            <a:spLocks noChangeArrowheads="1"/>
          </p:cNvSpPr>
          <p:nvPr/>
        </p:nvSpPr>
        <p:spPr bwMode="auto">
          <a:xfrm>
            <a:off x="6109406" y="1311970"/>
            <a:ext cx="770775" cy="248146"/>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Edges List</a:t>
            </a:r>
          </a:p>
        </p:txBody>
      </p:sp>
      <p:sp>
        <p:nvSpPr>
          <p:cNvPr id="27676" name="AutoShape 28"/>
          <p:cNvSpPr>
            <a:spLocks noChangeArrowheads="1"/>
          </p:cNvSpPr>
          <p:nvPr/>
        </p:nvSpPr>
        <p:spPr bwMode="auto">
          <a:xfrm>
            <a:off x="5403144" y="2845594"/>
            <a:ext cx="380294" cy="244078"/>
          </a:xfrm>
          <a:prstGeom prst="octagon">
            <a:avLst>
              <a:gd name="adj" fmla="val 29287"/>
            </a:avLst>
          </a:prstGeom>
          <a:solidFill>
            <a:srgbClr val="00CCFF"/>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E1</a:t>
            </a:r>
          </a:p>
        </p:txBody>
      </p:sp>
      <p:sp>
        <p:nvSpPr>
          <p:cNvPr id="27677" name="AutoShape 29"/>
          <p:cNvSpPr>
            <a:spLocks noChangeArrowheads="1"/>
          </p:cNvSpPr>
          <p:nvPr/>
        </p:nvSpPr>
        <p:spPr bwMode="auto">
          <a:xfrm>
            <a:off x="5294489"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78" name="AutoShape 30"/>
          <p:cNvSpPr>
            <a:spLocks noChangeArrowheads="1"/>
          </p:cNvSpPr>
          <p:nvPr/>
        </p:nvSpPr>
        <p:spPr bwMode="auto">
          <a:xfrm>
            <a:off x="6109406" y="2406253"/>
            <a:ext cx="597606" cy="829866"/>
          </a:xfrm>
          <a:prstGeom prst="foldedCorner">
            <a:avLst>
              <a:gd name="adj" fmla="val 12500"/>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38943" name="AutoShape 31"/>
          <p:cNvSpPr>
            <a:spLocks noChangeArrowheads="1"/>
          </p:cNvSpPr>
          <p:nvPr/>
        </p:nvSpPr>
        <p:spPr bwMode="auto">
          <a:xfrm>
            <a:off x="5403144" y="2503884"/>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dirty="0">
                <a:solidFill>
                  <a:srgbClr val="000000"/>
                </a:solidFill>
                <a:latin typeface="Tahoma" pitchFamily="34" charset="0"/>
              </a:rPr>
              <a:t>V2</a:t>
            </a:r>
          </a:p>
        </p:txBody>
      </p:sp>
      <p:sp>
        <p:nvSpPr>
          <p:cNvPr id="27680" name="AutoShape 32"/>
          <p:cNvSpPr>
            <a:spLocks noChangeArrowheads="1"/>
          </p:cNvSpPr>
          <p:nvPr/>
        </p:nvSpPr>
        <p:spPr bwMode="auto">
          <a:xfrm>
            <a:off x="6218061" y="2503884"/>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81" name="AutoShape 33"/>
          <p:cNvSpPr>
            <a:spLocks noChangeArrowheads="1"/>
          </p:cNvSpPr>
          <p:nvPr/>
        </p:nvSpPr>
        <p:spPr bwMode="auto">
          <a:xfrm>
            <a:off x="6218061" y="2845594"/>
            <a:ext cx="380294" cy="244078"/>
          </a:xfrm>
          <a:prstGeom prst="octagon">
            <a:avLst>
              <a:gd name="adj" fmla="val 29287"/>
            </a:avLst>
          </a:prstGeom>
          <a:solidFill>
            <a:srgbClr val="A5002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E2</a:t>
            </a:r>
          </a:p>
        </p:txBody>
      </p:sp>
      <p:sp>
        <p:nvSpPr>
          <p:cNvPr id="27682" name="AutoShape 34"/>
          <p:cNvSpPr>
            <a:spLocks noChangeArrowheads="1"/>
          </p:cNvSpPr>
          <p:nvPr/>
        </p:nvSpPr>
        <p:spPr bwMode="auto">
          <a:xfrm>
            <a:off x="4968522" y="2113359"/>
            <a:ext cx="2390422" cy="1269206"/>
          </a:xfrm>
          <a:prstGeom prst="roundRect">
            <a:avLst>
              <a:gd name="adj" fmla="val 1666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3" name="Rectangle 35"/>
          <p:cNvSpPr>
            <a:spLocks noChangeArrowheads="1"/>
          </p:cNvSpPr>
          <p:nvPr/>
        </p:nvSpPr>
        <p:spPr bwMode="auto">
          <a:xfrm>
            <a:off x="5185833" y="2357438"/>
            <a:ext cx="1847144" cy="976313"/>
          </a:xfrm>
          <a:prstGeom prst="rect">
            <a:avLst/>
          </a:prstGeom>
          <a:noFill/>
          <a:ln w="9525" cap="rnd">
            <a:solidFill>
              <a:schemeClr val="tx1"/>
            </a:solidFill>
            <a:prstDash val="sysDot"/>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4" name="Text Box 36"/>
          <p:cNvSpPr txBox="1">
            <a:spLocks noChangeArrowheads="1"/>
          </p:cNvSpPr>
          <p:nvPr/>
        </p:nvSpPr>
        <p:spPr bwMode="auto">
          <a:xfrm>
            <a:off x="3284361" y="2390290"/>
            <a:ext cx="1666052" cy="307777"/>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400" dirty="0">
                <a:solidFill>
                  <a:srgbClr val="000000"/>
                </a:solidFill>
                <a:latin typeface="Tahoma" pitchFamily="34" charset="0"/>
              </a:rPr>
              <a:t>Vertex </a:t>
            </a:r>
            <a:r>
              <a:rPr lang="en-US" sz="1400" dirty="0" smtClean="0">
                <a:solidFill>
                  <a:srgbClr val="000000"/>
                </a:solidFill>
                <a:latin typeface="Tahoma" pitchFamily="34" charset="0"/>
              </a:rPr>
              <a:t>Object (V1)</a:t>
            </a:r>
            <a:endParaRPr lang="en-US" sz="1400" dirty="0">
              <a:solidFill>
                <a:srgbClr val="000000"/>
              </a:solidFill>
              <a:latin typeface="Tahoma" pitchFamily="34" charset="0"/>
            </a:endParaRPr>
          </a:p>
        </p:txBody>
      </p:sp>
      <p:sp>
        <p:nvSpPr>
          <p:cNvPr id="27685" name="Text Box 37"/>
          <p:cNvSpPr txBox="1">
            <a:spLocks noChangeArrowheads="1"/>
          </p:cNvSpPr>
          <p:nvPr/>
        </p:nvSpPr>
        <p:spPr bwMode="auto">
          <a:xfrm>
            <a:off x="5403144" y="2113359"/>
            <a:ext cx="1218980" cy="255265"/>
          </a:xfrm>
          <a:prstGeom prst="rect">
            <a:avLst/>
          </a:prstGeom>
          <a:noFill/>
          <a:ln w="9525">
            <a:noFill/>
            <a:miter lim="800000"/>
            <a:headEnd/>
            <a:tailEnd/>
          </a:ln>
        </p:spPr>
        <p:txBody>
          <a:bodyPr wrap="none">
            <a:spAutoFit/>
          </a:bodyPr>
          <a:lstStyle/>
          <a:p>
            <a:pPr fontAlgn="base">
              <a:spcBef>
                <a:spcPct val="0"/>
              </a:spcBef>
              <a:spcAft>
                <a:spcPct val="0"/>
              </a:spcAft>
            </a:pPr>
            <a:r>
              <a:rPr lang="en-US" sz="1100" dirty="0">
                <a:solidFill>
                  <a:srgbClr val="000000"/>
                </a:solidFill>
                <a:latin typeface="Tahoma" pitchFamily="34" charset="0"/>
              </a:rPr>
              <a:t>List of Neighbors</a:t>
            </a:r>
          </a:p>
        </p:txBody>
      </p:sp>
      <p:sp>
        <p:nvSpPr>
          <p:cNvPr id="27686" name="Text Box 38"/>
          <p:cNvSpPr txBox="1">
            <a:spLocks noChangeArrowheads="1"/>
          </p:cNvSpPr>
          <p:nvPr/>
        </p:nvSpPr>
        <p:spPr bwMode="auto">
          <a:xfrm>
            <a:off x="4262261" y="2894409"/>
            <a:ext cx="710788" cy="405780"/>
          </a:xfrm>
          <a:prstGeom prst="rect">
            <a:avLst/>
          </a:prstGeom>
          <a:noFill/>
          <a:ln w="9525">
            <a:noFill/>
            <a:miter lim="800000"/>
            <a:headEnd/>
            <a:tailEnd/>
          </a:ln>
        </p:spPr>
        <p:txBody>
          <a:bodyPr wrap="none">
            <a:spAutoFit/>
          </a:bodyPr>
          <a:lstStyle/>
          <a:p>
            <a:pPr fontAlgn="base">
              <a:spcBef>
                <a:spcPct val="0"/>
              </a:spcBef>
              <a:spcAft>
                <a:spcPct val="0"/>
              </a:spcAft>
            </a:pPr>
            <a:r>
              <a:rPr lang="en-US" sz="1050" dirty="0">
                <a:solidFill>
                  <a:srgbClr val="000000"/>
                </a:solidFill>
                <a:latin typeface="Tahoma" pitchFamily="34" charset="0"/>
              </a:rPr>
              <a:t>Neighbor</a:t>
            </a:r>
          </a:p>
          <a:p>
            <a:pPr fontAlgn="base">
              <a:spcBef>
                <a:spcPct val="0"/>
              </a:spcBef>
              <a:spcAft>
                <a:spcPct val="0"/>
              </a:spcAft>
            </a:pPr>
            <a:r>
              <a:rPr lang="en-US" sz="1050" dirty="0">
                <a:solidFill>
                  <a:srgbClr val="000000"/>
                </a:solidFill>
                <a:latin typeface="Tahoma" pitchFamily="34" charset="0"/>
              </a:rPr>
              <a:t> Object</a:t>
            </a:r>
          </a:p>
        </p:txBody>
      </p:sp>
      <p:sp>
        <p:nvSpPr>
          <p:cNvPr id="27687" name="Line 39"/>
          <p:cNvSpPr>
            <a:spLocks noChangeShapeType="1"/>
          </p:cNvSpPr>
          <p:nvPr/>
        </p:nvSpPr>
        <p:spPr bwMode="auto">
          <a:xfrm flipV="1">
            <a:off x="4859867" y="3089672"/>
            <a:ext cx="434622"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27688" name="AutoShape 40"/>
          <p:cNvSpPr>
            <a:spLocks noChangeArrowheads="1"/>
          </p:cNvSpPr>
          <p:nvPr/>
        </p:nvSpPr>
        <p:spPr bwMode="auto">
          <a:xfrm>
            <a:off x="16002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89" name="AutoShape 41"/>
          <p:cNvSpPr>
            <a:spLocks noChangeArrowheads="1"/>
          </p:cNvSpPr>
          <p:nvPr/>
        </p:nvSpPr>
        <p:spPr bwMode="auto">
          <a:xfrm>
            <a:off x="1817511" y="3758853"/>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38954" name="AutoShape 42"/>
          <p:cNvSpPr>
            <a:spLocks noChangeArrowheads="1"/>
          </p:cNvSpPr>
          <p:nvPr/>
        </p:nvSpPr>
        <p:spPr bwMode="auto">
          <a:xfrm>
            <a:off x="2360789" y="3758853"/>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27691" name="AutoShape 43"/>
          <p:cNvSpPr>
            <a:spLocks noChangeArrowheads="1"/>
          </p:cNvSpPr>
          <p:nvPr/>
        </p:nvSpPr>
        <p:spPr bwMode="auto">
          <a:xfrm>
            <a:off x="3556000"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a:solidFill>
                <a:srgbClr val="000000"/>
              </a:solidFill>
              <a:latin typeface="Arial" charset="0"/>
            </a:endParaRPr>
          </a:p>
        </p:txBody>
      </p:sp>
      <p:sp>
        <p:nvSpPr>
          <p:cNvPr id="27692" name="AutoShape 44"/>
          <p:cNvSpPr>
            <a:spLocks noChangeArrowheads="1"/>
          </p:cNvSpPr>
          <p:nvPr/>
        </p:nvSpPr>
        <p:spPr bwMode="auto">
          <a:xfrm>
            <a:off x="3773311" y="3773091"/>
            <a:ext cx="380294" cy="244078"/>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7693" name="AutoShape 45"/>
          <p:cNvSpPr>
            <a:spLocks noChangeArrowheads="1"/>
          </p:cNvSpPr>
          <p:nvPr/>
        </p:nvSpPr>
        <p:spPr bwMode="auto">
          <a:xfrm>
            <a:off x="4316589"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694" name="Text Box 46"/>
          <p:cNvSpPr txBox="1">
            <a:spLocks noChangeArrowheads="1"/>
          </p:cNvSpPr>
          <p:nvPr/>
        </p:nvSpPr>
        <p:spPr bwMode="auto">
          <a:xfrm>
            <a:off x="1828800" y="3417143"/>
            <a:ext cx="1348446" cy="276999"/>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smtClean="0">
                <a:solidFill>
                  <a:srgbClr val="000000"/>
                </a:solidFill>
                <a:latin typeface="Tahoma" pitchFamily="34" charset="0"/>
              </a:rPr>
              <a:t>Edge Object (E1)</a:t>
            </a:r>
            <a:endParaRPr lang="en-US" sz="1200" dirty="0">
              <a:solidFill>
                <a:srgbClr val="000000"/>
              </a:solidFill>
              <a:latin typeface="Tahoma" pitchFamily="34" charset="0"/>
            </a:endParaRPr>
          </a:p>
        </p:txBody>
      </p:sp>
      <p:sp>
        <p:nvSpPr>
          <p:cNvPr id="27695" name="Text Box 47"/>
          <p:cNvSpPr txBox="1">
            <a:spLocks noChangeArrowheads="1"/>
          </p:cNvSpPr>
          <p:nvPr/>
        </p:nvSpPr>
        <p:spPr bwMode="auto">
          <a:xfrm>
            <a:off x="4044950"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E2</a:t>
            </a:r>
          </a:p>
        </p:txBody>
      </p:sp>
      <p:sp>
        <p:nvSpPr>
          <p:cNvPr id="27696" name="Text Box 48"/>
          <p:cNvSpPr txBox="1">
            <a:spLocks noChangeArrowheads="1"/>
          </p:cNvSpPr>
          <p:nvPr/>
        </p:nvSpPr>
        <p:spPr bwMode="auto">
          <a:xfrm>
            <a:off x="2892748" y="3762921"/>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27697" name="Text Box 49"/>
          <p:cNvSpPr txBox="1">
            <a:spLocks noChangeArrowheads="1"/>
          </p:cNvSpPr>
          <p:nvPr/>
        </p:nvSpPr>
        <p:spPr bwMode="auto">
          <a:xfrm>
            <a:off x="4794221" y="3777159"/>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9</a:t>
            </a:r>
          </a:p>
        </p:txBody>
      </p:sp>
      <p:sp>
        <p:nvSpPr>
          <p:cNvPr id="27698" name="AutoShape 50"/>
          <p:cNvSpPr>
            <a:spLocks noChangeArrowheads="1"/>
          </p:cNvSpPr>
          <p:nvPr/>
        </p:nvSpPr>
        <p:spPr bwMode="auto">
          <a:xfrm>
            <a:off x="5457472" y="3675459"/>
            <a:ext cx="1738489" cy="439341"/>
          </a:xfrm>
          <a:prstGeom prst="octagon">
            <a:avLst>
              <a:gd name="adj" fmla="val 29287"/>
            </a:avLst>
          </a:prstGeom>
          <a:noFill/>
          <a:ln w="9525">
            <a:solidFill>
              <a:schemeClr val="tx1"/>
            </a:solidFill>
            <a:miter lim="800000"/>
            <a:headEnd/>
            <a:tailEnd/>
          </a:ln>
        </p:spPr>
        <p:txBody>
          <a:bodyPr wrap="none" anchor="ctr"/>
          <a:lstStyle/>
          <a:p>
            <a:pPr fontAlgn="base">
              <a:spcBef>
                <a:spcPct val="0"/>
              </a:spcBef>
              <a:spcAft>
                <a:spcPct val="0"/>
              </a:spcAft>
            </a:pPr>
            <a:endParaRPr lang="en-US" sz="1100" dirty="0">
              <a:solidFill>
                <a:srgbClr val="000000"/>
              </a:solidFill>
              <a:latin typeface="Arial" charset="0"/>
            </a:endParaRPr>
          </a:p>
        </p:txBody>
      </p:sp>
      <p:sp>
        <p:nvSpPr>
          <p:cNvPr id="27699" name="AutoShape 51"/>
          <p:cNvSpPr>
            <a:spLocks noChangeArrowheads="1"/>
          </p:cNvSpPr>
          <p:nvPr/>
        </p:nvSpPr>
        <p:spPr bwMode="auto">
          <a:xfrm>
            <a:off x="6218061" y="3773091"/>
            <a:ext cx="380294" cy="244078"/>
          </a:xfrm>
          <a:prstGeom prst="octagon">
            <a:avLst>
              <a:gd name="adj" fmla="val 29287"/>
            </a:avLst>
          </a:prstGeom>
          <a:gradFill rotWithShape="0">
            <a:gsLst>
              <a:gs pos="0">
                <a:srgbClr val="66FFFF"/>
              </a:gs>
              <a:gs pos="100000">
                <a:srgbClr val="2F7676"/>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V3</a:t>
            </a:r>
          </a:p>
        </p:txBody>
      </p:sp>
      <p:sp>
        <p:nvSpPr>
          <p:cNvPr id="27700" name="Text Box 52"/>
          <p:cNvSpPr txBox="1">
            <a:spLocks noChangeArrowheads="1"/>
          </p:cNvSpPr>
          <p:nvPr/>
        </p:nvSpPr>
        <p:spPr bwMode="auto">
          <a:xfrm>
            <a:off x="5946422" y="3431381"/>
            <a:ext cx="731161"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Edge E3</a:t>
            </a:r>
          </a:p>
        </p:txBody>
      </p:sp>
      <p:sp>
        <p:nvSpPr>
          <p:cNvPr id="27701" name="Text Box 53"/>
          <p:cNvSpPr txBox="1">
            <a:spLocks noChangeArrowheads="1"/>
          </p:cNvSpPr>
          <p:nvPr/>
        </p:nvSpPr>
        <p:spPr bwMode="auto">
          <a:xfrm>
            <a:off x="6695693" y="3777159"/>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11</a:t>
            </a:r>
          </a:p>
        </p:txBody>
      </p:sp>
      <p:sp>
        <p:nvSpPr>
          <p:cNvPr id="38966" name="AutoShape 54"/>
          <p:cNvSpPr>
            <a:spLocks noChangeArrowheads="1"/>
          </p:cNvSpPr>
          <p:nvPr/>
        </p:nvSpPr>
        <p:spPr bwMode="auto">
          <a:xfrm>
            <a:off x="5674783" y="3773091"/>
            <a:ext cx="380294" cy="244078"/>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cxnSp>
        <p:nvCxnSpPr>
          <p:cNvPr id="59" name="Straight Connector 58"/>
          <p:cNvCxnSpPr/>
          <p:nvPr/>
        </p:nvCxnSpPr>
        <p:spPr>
          <a:xfrm>
            <a:off x="228600" y="4191000"/>
            <a:ext cx="845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0" name="AutoShape 13"/>
          <p:cNvSpPr>
            <a:spLocks noChangeArrowheads="1"/>
          </p:cNvSpPr>
          <p:nvPr/>
        </p:nvSpPr>
        <p:spPr bwMode="auto">
          <a:xfrm>
            <a:off x="1583384" y="1420369"/>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65" name="AutoShape 14"/>
          <p:cNvSpPr>
            <a:spLocks noChangeArrowheads="1"/>
          </p:cNvSpPr>
          <p:nvPr/>
        </p:nvSpPr>
        <p:spPr bwMode="auto">
          <a:xfrm>
            <a:off x="2235317" y="2347267"/>
            <a:ext cx="488950" cy="390525"/>
          </a:xfrm>
          <a:prstGeom prst="octagon">
            <a:avLst>
              <a:gd name="adj" fmla="val 29287"/>
            </a:avLst>
          </a:prstGeom>
          <a:gradFill rotWithShape="0">
            <a:gsLst>
              <a:gs pos="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lgn="ctr" fontAlgn="base">
              <a:spcBef>
                <a:spcPct val="0"/>
              </a:spcBef>
              <a:spcAft>
                <a:spcPct val="0"/>
              </a:spcAft>
              <a:defRPr/>
            </a:pPr>
            <a:r>
              <a:rPr lang="en-US" sz="1200">
                <a:solidFill>
                  <a:srgbClr val="000000"/>
                </a:solidFill>
                <a:latin typeface="Tahoma" pitchFamily="34" charset="0"/>
              </a:rPr>
              <a:t>V2</a:t>
            </a:r>
          </a:p>
        </p:txBody>
      </p:sp>
      <p:sp>
        <p:nvSpPr>
          <p:cNvPr id="67" name="Text Box 21"/>
          <p:cNvSpPr txBox="1">
            <a:spLocks noChangeArrowheads="1"/>
          </p:cNvSpPr>
          <p:nvPr/>
        </p:nvSpPr>
        <p:spPr bwMode="auto">
          <a:xfrm>
            <a:off x="2930260" y="2009626"/>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8" name="Text Box 21"/>
          <p:cNvSpPr txBox="1">
            <a:spLocks noChangeArrowheads="1"/>
          </p:cNvSpPr>
          <p:nvPr/>
        </p:nvSpPr>
        <p:spPr bwMode="auto">
          <a:xfrm>
            <a:off x="2930260" y="2015480"/>
            <a:ext cx="346340"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11</a:t>
            </a:r>
          </a:p>
        </p:txBody>
      </p:sp>
      <p:sp>
        <p:nvSpPr>
          <p:cNvPr id="69"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0" name="Text Box 20"/>
          <p:cNvSpPr txBox="1">
            <a:spLocks noChangeArrowheads="1"/>
          </p:cNvSpPr>
          <p:nvPr/>
        </p:nvSpPr>
        <p:spPr bwMode="auto">
          <a:xfrm>
            <a:off x="1792552" y="2015480"/>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Tahoma" pitchFamily="34" charset="0"/>
              </a:rPr>
              <a:t>7</a:t>
            </a:r>
          </a:p>
        </p:txBody>
      </p:sp>
      <p:sp>
        <p:nvSpPr>
          <p:cNvPr id="71" name="Line 16"/>
          <p:cNvSpPr>
            <a:spLocks noChangeShapeType="1"/>
          </p:cNvSpPr>
          <p:nvPr/>
        </p:nvSpPr>
        <p:spPr bwMode="auto">
          <a:xfrm>
            <a:off x="1981906" y="1828800"/>
            <a:ext cx="362066" cy="518467"/>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2" name="Text Box 19"/>
          <p:cNvSpPr txBox="1">
            <a:spLocks noChangeArrowheads="1"/>
          </p:cNvSpPr>
          <p:nvPr/>
        </p:nvSpPr>
        <p:spPr bwMode="auto">
          <a:xfrm>
            <a:off x="2277752" y="1321122"/>
            <a:ext cx="264848" cy="270520"/>
          </a:xfrm>
          <a:prstGeom prst="rect">
            <a:avLst/>
          </a:prstGeom>
          <a:noFill/>
          <a:ln w="9525">
            <a:noFill/>
            <a:miter lim="800000"/>
            <a:headEnd/>
            <a:tailEnd/>
          </a:ln>
        </p:spPr>
        <p:txBody>
          <a:bodyPr wrap="none">
            <a:spAutoFit/>
          </a:bodyPr>
          <a:lstStyle/>
          <a:p>
            <a:pPr fontAlgn="base">
              <a:spcBef>
                <a:spcPct val="0"/>
              </a:spcBef>
              <a:spcAft>
                <a:spcPct val="0"/>
              </a:spcAft>
            </a:pPr>
            <a:r>
              <a:rPr lang="en-US" sz="1200" dirty="0">
                <a:solidFill>
                  <a:srgbClr val="000000"/>
                </a:solidFill>
                <a:latin typeface="Tahoma" pitchFamily="34" charset="0"/>
              </a:rPr>
              <a:t>9</a:t>
            </a:r>
          </a:p>
        </p:txBody>
      </p:sp>
      <p:sp>
        <p:nvSpPr>
          <p:cNvPr id="73" name="Line 17"/>
          <p:cNvSpPr>
            <a:spLocks noChangeShapeType="1"/>
          </p:cNvSpPr>
          <p:nvPr/>
        </p:nvSpPr>
        <p:spPr bwMode="auto">
          <a:xfrm>
            <a:off x="2089150" y="1615747"/>
            <a:ext cx="706261" cy="0"/>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4" name="Line 18"/>
          <p:cNvSpPr>
            <a:spLocks noChangeShapeType="1"/>
          </p:cNvSpPr>
          <p:nvPr/>
        </p:nvSpPr>
        <p:spPr bwMode="auto">
          <a:xfrm flipV="1">
            <a:off x="2669939" y="1804502"/>
            <a:ext cx="325967" cy="585788"/>
          </a:xfrm>
          <a:prstGeom prst="line">
            <a:avLst/>
          </a:prstGeom>
          <a:noFill/>
          <a:ln w="9525">
            <a:solidFill>
              <a:schemeClr val="tx1"/>
            </a:solidFill>
            <a:miter lim="800000"/>
            <a:headEnd/>
            <a:tailEnd type="triangle" w="med" len="med"/>
          </a:ln>
        </p:spPr>
        <p:txBody>
          <a:bodyPr wrap="none"/>
          <a:lstStyle/>
          <a:p>
            <a:pPr fontAlgn="base">
              <a:spcBef>
                <a:spcPct val="0"/>
              </a:spcBef>
              <a:spcAft>
                <a:spcPct val="0"/>
              </a:spcAft>
            </a:pPr>
            <a:endParaRPr lang="en-US" sz="1100">
              <a:solidFill>
                <a:srgbClr val="000000"/>
              </a:solidFill>
              <a:latin typeface="Arial" charset="0"/>
            </a:endParaRPr>
          </a:p>
        </p:txBody>
      </p:sp>
      <p:sp>
        <p:nvSpPr>
          <p:cNvPr id="75" name="AutoShape 13"/>
          <p:cNvSpPr>
            <a:spLocks noChangeArrowheads="1"/>
          </p:cNvSpPr>
          <p:nvPr/>
        </p:nvSpPr>
        <p:spPr bwMode="auto">
          <a:xfrm>
            <a:off x="1584325" y="1420484"/>
            <a:ext cx="488950" cy="390525"/>
          </a:xfrm>
          <a:prstGeom prst="octagon">
            <a:avLst>
              <a:gd name="adj" fmla="val 29287"/>
            </a:avLst>
          </a:prstGeom>
          <a:gradFill rotWithShape="0">
            <a:gsLst>
              <a:gs pos="0">
                <a:srgbClr val="761800"/>
              </a:gs>
              <a:gs pos="50000">
                <a:srgbClr val="FF3300"/>
              </a:gs>
              <a:gs pos="100000">
                <a:srgbClr val="761800"/>
              </a:gs>
            </a:gsLst>
            <a:lin ang="5400000" scaled="1"/>
          </a:gra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ahoma" pitchFamily="34" charset="0"/>
              </a:rPr>
              <a:t>V1</a:t>
            </a:r>
          </a:p>
        </p:txBody>
      </p:sp>
      <p:sp>
        <p:nvSpPr>
          <p:cNvPr id="2" name="TextBox 1"/>
          <p:cNvSpPr txBox="1"/>
          <p:nvPr/>
        </p:nvSpPr>
        <p:spPr>
          <a:xfrm>
            <a:off x="2757253" y="3419524"/>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E1</a:t>
            </a:r>
            <a:endParaRPr lang="en-US" sz="1200" dirty="0">
              <a:latin typeface="Tahoma" pitchFamily="34" charset="0"/>
              <a:ea typeface="Tahoma" pitchFamily="34" charset="0"/>
              <a:cs typeface="Tahoma" pitchFamily="34" charset="0"/>
            </a:endParaRPr>
          </a:p>
        </p:txBody>
      </p:sp>
      <p:sp>
        <p:nvSpPr>
          <p:cNvPr id="3" name="TextBox 2"/>
          <p:cNvSpPr txBox="1"/>
          <p:nvPr/>
        </p:nvSpPr>
        <p:spPr>
          <a:xfrm>
            <a:off x="4421527" y="3431381"/>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E2</a:t>
            </a:r>
            <a:endParaRPr lang="en-US" sz="1200" dirty="0">
              <a:latin typeface="Tahoma" pitchFamily="34" charset="0"/>
              <a:ea typeface="Tahoma" pitchFamily="34" charset="0"/>
              <a:cs typeface="Tahoma" pitchFamily="34" charset="0"/>
            </a:endParaRPr>
          </a:p>
        </p:txBody>
      </p:sp>
      <p:sp>
        <p:nvSpPr>
          <p:cNvPr id="4" name="TextBox 3"/>
          <p:cNvSpPr txBox="1"/>
          <p:nvPr/>
        </p:nvSpPr>
        <p:spPr>
          <a:xfrm>
            <a:off x="6337758" y="3436193"/>
            <a:ext cx="354584" cy="276999"/>
          </a:xfrm>
          <a:prstGeom prst="rect">
            <a:avLst/>
          </a:prstGeom>
          <a:noFill/>
        </p:spPr>
        <p:txBody>
          <a:bodyPr wrap="none" rtlCol="0">
            <a:spAutoFit/>
          </a:bodyPr>
          <a:lstStyle/>
          <a:p>
            <a:r>
              <a:rPr lang="en-US" sz="1200" dirty="0" smtClean="0">
                <a:latin typeface="Tahoma" pitchFamily="34" charset="0"/>
                <a:ea typeface="Tahoma" pitchFamily="34" charset="0"/>
                <a:cs typeface="Tahoma" pitchFamily="34" charset="0"/>
              </a:rPr>
              <a:t>E3</a:t>
            </a:r>
            <a:endParaRPr lang="en-US" sz="1200" dirty="0">
              <a:latin typeface="Tahoma" pitchFamily="34" charset="0"/>
              <a:ea typeface="Tahoma" pitchFamily="34" charset="0"/>
              <a:cs typeface="Tahoma" pitchFamily="34" charset="0"/>
            </a:endParaRPr>
          </a:p>
        </p:txBody>
      </p:sp>
    </p:spTree>
    <p:custDataLst>
      <p:tags r:id="rId1"/>
    </p:custDataLst>
    <p:extLst>
      <p:ext uri="{BB962C8B-B14F-4D97-AF65-F5344CB8AC3E}">
        <p14:creationId xmlns="" xmlns:p14="http://schemas.microsoft.com/office/powerpoint/2010/main" val="3650833619"/>
      </p:ext>
    </p:extLst>
  </p:cSld>
  <p:clrMapOvr>
    <a:masterClrMapping/>
  </p:clrMapOvr>
  <p:transition advTm="6478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88"/>
                                        </p:tgtEl>
                                        <p:attrNameLst>
                                          <p:attrName>style.visibility</p:attrName>
                                        </p:attrNameLst>
                                      </p:cBhvr>
                                      <p:to>
                                        <p:strVal val="visible"/>
                                      </p:to>
                                    </p:set>
                                    <p:animEffect transition="in" filter="fade">
                                      <p:cBhvr>
                                        <p:cTn id="7" dur="500"/>
                                        <p:tgtEl>
                                          <p:spTgt spid="276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94"/>
                                        </p:tgtEl>
                                        <p:attrNameLst>
                                          <p:attrName>style.visibility</p:attrName>
                                        </p:attrNameLst>
                                      </p:cBhvr>
                                      <p:to>
                                        <p:strVal val="visible"/>
                                      </p:to>
                                    </p:set>
                                    <p:animEffect transition="in" filter="fade">
                                      <p:cBhvr>
                                        <p:cTn id="10" dur="500"/>
                                        <p:tgtEl>
                                          <p:spTgt spid="2769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61111E-6 -4.61716E-6 L 0.01684 0.33079 " pathEditMode="relative" rAng="0" ptsTypes="AA">
                                      <p:cBhvr>
                                        <p:cTn id="14" dur="2000" fill="hold"/>
                                        <p:tgtEl>
                                          <p:spTgt spid="62"/>
                                        </p:tgtEl>
                                        <p:attrNameLst>
                                          <p:attrName>ppt_x</p:attrName>
                                          <p:attrName>ppt_y</p:attrName>
                                        </p:attrNameLst>
                                      </p:cBhvr>
                                      <p:rCtr x="833" y="16539"/>
                                    </p:animMotion>
                                  </p:childTnLst>
                                </p:cTn>
                              </p:par>
                              <p:par>
                                <p:cTn id="15" presetID="42" presetClass="path" presetSubtype="0" accel="50000" decel="50000" fill="hold" grpId="0" nodeType="withEffect">
                                  <p:stCondLst>
                                    <p:cond delay="0"/>
                                  </p:stCondLst>
                                  <p:childTnLst>
                                    <p:animMotion origin="layout" path="M -5.55556E-7 4.0111E-6 L 0.00382 0.19569 " pathEditMode="relative" rAng="0" ptsTypes="AA">
                                      <p:cBhvr>
                                        <p:cTn id="16" dur="2000" fill="hold"/>
                                        <p:tgtEl>
                                          <p:spTgt spid="66"/>
                                        </p:tgtEl>
                                        <p:attrNameLst>
                                          <p:attrName>ppt_x</p:attrName>
                                          <p:attrName>ppt_y</p:attrName>
                                        </p:attrNameLst>
                                      </p:cBhvr>
                                      <p:rCtr x="191" y="9785"/>
                                    </p:animMotion>
                                  </p:childTnLst>
                                </p:cTn>
                              </p:par>
                              <p:par>
                                <p:cTn id="17" presetID="42" presetClass="path" presetSubtype="0" accel="50000" decel="50000" fill="hold" grpId="0" nodeType="withEffect">
                                  <p:stCondLst>
                                    <p:cond delay="0"/>
                                  </p:stCondLst>
                                  <p:childTnLst>
                                    <p:animMotion origin="layout" path="M 1.66667E-6 3.09276E-6 L 0.01354 0.26208 " pathEditMode="relative" rAng="0" ptsTypes="AA">
                                      <p:cBhvr>
                                        <p:cTn id="18" dur="2000" fill="hold"/>
                                        <p:tgtEl>
                                          <p:spTgt spid="71"/>
                                        </p:tgtEl>
                                        <p:attrNameLst>
                                          <p:attrName>ppt_x</p:attrName>
                                          <p:attrName>ppt_y</p:attrName>
                                        </p:attrNameLst>
                                      </p:cBhvr>
                                      <p:rCtr x="677" y="13093"/>
                                    </p:animMotion>
                                  </p:childTnLst>
                                </p:cTn>
                              </p:par>
                              <p:par>
                                <p:cTn id="19" presetID="42" presetClass="path" presetSubtype="0" accel="50000" decel="50000" fill="hold" grpId="0" nodeType="withEffect">
                                  <p:stCondLst>
                                    <p:cond delay="0"/>
                                  </p:stCondLst>
                                  <p:childTnLst>
                                    <p:animMotion origin="layout" path="M 3.33333E-6 2.59079E-7 L 0.12291 0.25283 " pathEditMode="relative" rAng="0" ptsTypes="AA">
                                      <p:cBhvr>
                                        <p:cTn id="20" dur="2000" fill="hold"/>
                                        <p:tgtEl>
                                          <p:spTgt spid="70"/>
                                        </p:tgtEl>
                                        <p:attrNameLst>
                                          <p:attrName>ppt_x</p:attrName>
                                          <p:attrName>ppt_y</p:attrName>
                                        </p:attrNameLst>
                                      </p:cBhvr>
                                      <p:rCtr x="6146" y="126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1"/>
                                        </p:tgtEl>
                                      </p:cBhvr>
                                    </p:animEffect>
                                    <p:set>
                                      <p:cBhvr>
                                        <p:cTn id="25" dur="1" fill="hold">
                                          <p:stCondLst>
                                            <p:cond delay="499"/>
                                          </p:stCondLst>
                                        </p:cTn>
                                        <p:tgtEl>
                                          <p:spTgt spid="7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6"/>
                                        </p:tgtEl>
                                      </p:cBhvr>
                                    </p:animEffect>
                                    <p:set>
                                      <p:cBhvr>
                                        <p:cTn id="28" dur="1" fill="hold">
                                          <p:stCondLst>
                                            <p:cond delay="499"/>
                                          </p:stCondLst>
                                        </p:cTn>
                                        <p:tgtEl>
                                          <p:spTgt spid="6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8954"/>
                                        </p:tgtEl>
                                        <p:attrNameLst>
                                          <p:attrName>style.visibility</p:attrName>
                                        </p:attrNameLst>
                                      </p:cBhvr>
                                      <p:to>
                                        <p:strVal val="visible"/>
                                      </p:to>
                                    </p:set>
                                    <p:animEffect transition="in" filter="fade">
                                      <p:cBhvr>
                                        <p:cTn id="49" dur="500"/>
                                        <p:tgtEl>
                                          <p:spTgt spid="389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689"/>
                                        </p:tgtEl>
                                        <p:attrNameLst>
                                          <p:attrName>style.visibility</p:attrName>
                                        </p:attrNameLst>
                                      </p:cBhvr>
                                      <p:to>
                                        <p:strVal val="visible"/>
                                      </p:to>
                                    </p:set>
                                    <p:animEffect transition="in" filter="fade">
                                      <p:cBhvr>
                                        <p:cTn id="52" dur="500"/>
                                        <p:tgtEl>
                                          <p:spTgt spid="276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696"/>
                                        </p:tgtEl>
                                        <p:attrNameLst>
                                          <p:attrName>style.visibility</p:attrName>
                                        </p:attrNameLst>
                                      </p:cBhvr>
                                      <p:to>
                                        <p:strVal val="visible"/>
                                      </p:to>
                                    </p:set>
                                    <p:animEffect transition="in" filter="fade">
                                      <p:cBhvr>
                                        <p:cTn id="55" dur="500"/>
                                        <p:tgtEl>
                                          <p:spTgt spid="27696"/>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4.44444E-6 -3.29632E-6 L 0.16111 0.33102 " pathEditMode="relative" rAng="0" ptsTypes="AA">
                                      <p:cBhvr>
                                        <p:cTn id="59" dur="2000" fill="hold"/>
                                        <p:tgtEl>
                                          <p:spTgt spid="64"/>
                                        </p:tgtEl>
                                        <p:attrNameLst>
                                          <p:attrName>ppt_x</p:attrName>
                                          <p:attrName>ppt_y</p:attrName>
                                        </p:attrNameLst>
                                      </p:cBhvr>
                                      <p:rCtr x="8056" y="16539"/>
                                    </p:animMotion>
                                  </p:childTnLst>
                                </p:cTn>
                              </p:par>
                              <p:par>
                                <p:cTn id="60" presetID="42" presetClass="path" presetSubtype="0" accel="50000" decel="50000" fill="hold" grpId="0" nodeType="withEffect">
                                  <p:stCondLst>
                                    <p:cond delay="0"/>
                                  </p:stCondLst>
                                  <p:childTnLst>
                                    <p:animMotion origin="layout" path="M -1.66667E-6 -1.21212E-6 L 0.26979 0.35415 " pathEditMode="relative" rAng="0" ptsTypes="AA">
                                      <p:cBhvr>
                                        <p:cTn id="61" dur="2000" fill="hold"/>
                                        <p:tgtEl>
                                          <p:spTgt spid="72"/>
                                        </p:tgtEl>
                                        <p:attrNameLst>
                                          <p:attrName>ppt_x</p:attrName>
                                          <p:attrName>ppt_y</p:attrName>
                                        </p:attrNameLst>
                                      </p:cBhvr>
                                      <p:rCtr x="13490" y="17696"/>
                                    </p:animMotion>
                                  </p:childTnLst>
                                </p:cTn>
                              </p:par>
                              <p:par>
                                <p:cTn id="62" presetID="42" presetClass="path" presetSubtype="0" accel="50000" decel="50000" fill="hold" grpId="0" nodeType="withEffect">
                                  <p:stCondLst>
                                    <p:cond delay="0"/>
                                  </p:stCondLst>
                                  <p:childTnLst>
                                    <p:animMotion origin="layout" path="M -3.88889E-6 -4.61716E-6 L 0.19966 0.33079 " pathEditMode="relative" rAng="0" ptsTypes="AA">
                                      <p:cBhvr>
                                        <p:cTn id="63" dur="2000" fill="hold"/>
                                        <p:tgtEl>
                                          <p:spTgt spid="73"/>
                                        </p:tgtEl>
                                        <p:attrNameLst>
                                          <p:attrName>ppt_x</p:attrName>
                                          <p:attrName>ppt_y</p:attrName>
                                        </p:attrNameLst>
                                      </p:cBhvr>
                                      <p:rCtr x="9983" y="16539"/>
                                    </p:animMotion>
                                  </p:childTnLst>
                                </p:cTn>
                              </p:par>
                              <p:par>
                                <p:cTn id="64" presetID="42" presetClass="path" presetSubtype="0" accel="50000" decel="50000" fill="hold" grpId="0" nodeType="withEffect">
                                  <p:stCondLst>
                                    <p:cond delay="0"/>
                                  </p:stCondLst>
                                  <p:childTnLst>
                                    <p:animMotion origin="layout" path="M 3.61111E-6 -4.61716E-6 L 0.2335 0.33079 " pathEditMode="relative" rAng="0" ptsTypes="AA">
                                      <p:cBhvr>
                                        <p:cTn id="65" dur="2000" fill="hold"/>
                                        <p:tgtEl>
                                          <p:spTgt spid="61"/>
                                        </p:tgtEl>
                                        <p:attrNameLst>
                                          <p:attrName>ppt_x</p:attrName>
                                          <p:attrName>ppt_y</p:attrName>
                                        </p:attrNameLst>
                                      </p:cBhvr>
                                      <p:rCtr x="11667" y="16539"/>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27691"/>
                                        </p:tgtEl>
                                        <p:attrNameLst>
                                          <p:attrName>style.visibility</p:attrName>
                                        </p:attrNameLst>
                                      </p:cBhvr>
                                      <p:to>
                                        <p:strVal val="visible"/>
                                      </p:to>
                                    </p:set>
                                    <p:animEffect transition="in" filter="fade">
                                      <p:cBhvr>
                                        <p:cTn id="82" dur="500"/>
                                        <p:tgtEl>
                                          <p:spTgt spid="276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697"/>
                                        </p:tgtEl>
                                        <p:attrNameLst>
                                          <p:attrName>style.visibility</p:attrName>
                                        </p:attrNameLst>
                                      </p:cBhvr>
                                      <p:to>
                                        <p:strVal val="visible"/>
                                      </p:to>
                                    </p:set>
                                    <p:animEffect transition="in" filter="fade">
                                      <p:cBhvr>
                                        <p:cTn id="85" dur="500"/>
                                        <p:tgtEl>
                                          <p:spTgt spid="2769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693"/>
                                        </p:tgtEl>
                                        <p:attrNameLst>
                                          <p:attrName>style.visibility</p:attrName>
                                        </p:attrNameLst>
                                      </p:cBhvr>
                                      <p:to>
                                        <p:strVal val="visible"/>
                                      </p:to>
                                    </p:set>
                                    <p:animEffect transition="in" filter="fade">
                                      <p:cBhvr>
                                        <p:cTn id="88" dur="500"/>
                                        <p:tgtEl>
                                          <p:spTgt spid="276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692"/>
                                        </p:tgtEl>
                                        <p:attrNameLst>
                                          <p:attrName>style.visibility</p:attrName>
                                        </p:attrNameLst>
                                      </p:cBhvr>
                                      <p:to>
                                        <p:strVal val="visible"/>
                                      </p:to>
                                    </p:set>
                                    <p:animEffect transition="in" filter="fade">
                                      <p:cBhvr>
                                        <p:cTn id="91" dur="500"/>
                                        <p:tgtEl>
                                          <p:spTgt spid="276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695"/>
                                        </p:tgtEl>
                                        <p:attrNameLst>
                                          <p:attrName>style.visibility</p:attrName>
                                        </p:attrNameLst>
                                      </p:cBhvr>
                                      <p:to>
                                        <p:strVal val="visible"/>
                                      </p:to>
                                    </p:set>
                                    <p:animEffect transition="in" filter="fade">
                                      <p:cBhvr>
                                        <p:cTn id="94" dur="500"/>
                                        <p:tgtEl>
                                          <p:spTgt spid="27695"/>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5.55556E-7 4.0111E-6 L 0.37049 0.19569 " pathEditMode="relative" rAng="0" ptsTypes="AA">
                                      <p:cBhvr>
                                        <p:cTn id="98" dur="2000" fill="hold"/>
                                        <p:tgtEl>
                                          <p:spTgt spid="65"/>
                                        </p:tgtEl>
                                        <p:attrNameLst>
                                          <p:attrName>ppt_x</p:attrName>
                                          <p:attrName>ppt_y</p:attrName>
                                        </p:attrNameLst>
                                      </p:cBhvr>
                                      <p:rCtr x="18524" y="9785"/>
                                    </p:animMotion>
                                  </p:childTnLst>
                                </p:cTn>
                              </p:par>
                              <p:par>
                                <p:cTn id="99" presetID="42" presetClass="path" presetSubtype="0" accel="50000" decel="50000" fill="hold" grpId="0" nodeType="withEffect">
                                  <p:stCondLst>
                                    <p:cond delay="0"/>
                                  </p:stCondLst>
                                  <p:childTnLst>
                                    <p:animMotion origin="layout" path="M -2.77778E-6 -3.29632E-6 L 0.3691 0.33102 " pathEditMode="relative" rAng="0" ptsTypes="AA">
                                      <p:cBhvr>
                                        <p:cTn id="100" dur="2000" fill="hold"/>
                                        <p:tgtEl>
                                          <p:spTgt spid="63"/>
                                        </p:tgtEl>
                                        <p:attrNameLst>
                                          <p:attrName>ppt_x</p:attrName>
                                          <p:attrName>ppt_y</p:attrName>
                                        </p:attrNameLst>
                                      </p:cBhvr>
                                      <p:rCtr x="18455" y="16539"/>
                                    </p:animMotion>
                                  </p:childTnLst>
                                </p:cTn>
                              </p:par>
                              <p:par>
                                <p:cTn id="101" presetID="42" presetClass="path" presetSubtype="0" accel="50000" decel="50000" fill="hold" grpId="0" nodeType="withEffect">
                                  <p:stCondLst>
                                    <p:cond delay="0"/>
                                  </p:stCondLst>
                                  <p:childTnLst>
                                    <p:animMotion origin="layout" path="M 2.77778E-7 2.59079E-7 L 0.41059 0.25283 " pathEditMode="relative" rAng="0" ptsTypes="AA">
                                      <p:cBhvr>
                                        <p:cTn id="102" dur="2000" fill="hold"/>
                                        <p:tgtEl>
                                          <p:spTgt spid="68"/>
                                        </p:tgtEl>
                                        <p:attrNameLst>
                                          <p:attrName>ppt_x</p:attrName>
                                          <p:attrName>ppt_y</p:attrName>
                                        </p:attrNameLst>
                                      </p:cBhvr>
                                      <p:rCtr x="20521" y="12630"/>
                                    </p:animMotion>
                                  </p:childTnLst>
                                </p:cTn>
                              </p:par>
                              <p:par>
                                <p:cTn id="103" presetID="42" presetClass="path" presetSubtype="0" accel="50000" decel="50000" fill="hold" grpId="0" nodeType="withEffect">
                                  <p:stCondLst>
                                    <p:cond delay="0"/>
                                  </p:stCondLst>
                                  <p:childTnLst>
                                    <p:animMotion origin="layout" path="M 3.33333E-6 5.55112E-17 L 0.35833 0.26667 " pathEditMode="relative" rAng="0" ptsTypes="AA">
                                      <p:cBhvr>
                                        <p:cTn id="104" dur="2000" fill="hold"/>
                                        <p:tgtEl>
                                          <p:spTgt spid="74"/>
                                        </p:tgtEl>
                                        <p:attrNameLst>
                                          <p:attrName>ppt_x</p:attrName>
                                          <p:attrName>ppt_y</p:attrName>
                                        </p:attrNameLst>
                                      </p:cBhvr>
                                      <p:rCtr x="17917" y="13333"/>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698"/>
                                        </p:tgtEl>
                                        <p:attrNameLst>
                                          <p:attrName>style.visibility</p:attrName>
                                        </p:attrNameLst>
                                      </p:cBhvr>
                                      <p:to>
                                        <p:strVal val="visible"/>
                                      </p:to>
                                    </p:set>
                                    <p:animEffect transition="in" filter="fade">
                                      <p:cBhvr>
                                        <p:cTn id="109" dur="500"/>
                                        <p:tgtEl>
                                          <p:spTgt spid="276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700"/>
                                        </p:tgtEl>
                                        <p:attrNameLst>
                                          <p:attrName>style.visibility</p:attrName>
                                        </p:attrNameLst>
                                      </p:cBhvr>
                                      <p:to>
                                        <p:strVal val="visible"/>
                                      </p:to>
                                    </p:set>
                                    <p:animEffect transition="in" filter="fade">
                                      <p:cBhvr>
                                        <p:cTn id="112" dur="500"/>
                                        <p:tgtEl>
                                          <p:spTgt spid="277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701"/>
                                        </p:tgtEl>
                                        <p:attrNameLst>
                                          <p:attrName>style.visibility</p:attrName>
                                        </p:attrNameLst>
                                      </p:cBhvr>
                                      <p:to>
                                        <p:strVal val="visible"/>
                                      </p:to>
                                    </p:set>
                                    <p:animEffect transition="in" filter="fade">
                                      <p:cBhvr>
                                        <p:cTn id="115" dur="500"/>
                                        <p:tgtEl>
                                          <p:spTgt spid="277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7699"/>
                                        </p:tgtEl>
                                        <p:attrNameLst>
                                          <p:attrName>style.visibility</p:attrName>
                                        </p:attrNameLst>
                                      </p:cBhvr>
                                      <p:to>
                                        <p:strVal val="visible"/>
                                      </p:to>
                                    </p:set>
                                    <p:animEffect transition="in" filter="fade">
                                      <p:cBhvr>
                                        <p:cTn id="118" dur="500"/>
                                        <p:tgtEl>
                                          <p:spTgt spid="2769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966"/>
                                        </p:tgtEl>
                                        <p:attrNameLst>
                                          <p:attrName>style.visibility</p:attrName>
                                        </p:attrNameLst>
                                      </p:cBhvr>
                                      <p:to>
                                        <p:strVal val="visible"/>
                                      </p:to>
                                    </p:set>
                                    <p:animEffect transition="in" filter="fade">
                                      <p:cBhvr>
                                        <p:cTn id="121" dur="500"/>
                                        <p:tgtEl>
                                          <p:spTgt spid="38966"/>
                                        </p:tgtEl>
                                      </p:cBhvr>
                                    </p:animEffect>
                                  </p:childTnLst>
                                </p:cTn>
                              </p:par>
                              <p:par>
                                <p:cTn id="122" presetID="10" presetClass="exit" presetSubtype="0" fill="hold" grpId="1" nodeType="withEffect">
                                  <p:stCondLst>
                                    <p:cond delay="0"/>
                                  </p:stCondLst>
                                  <p:childTnLst>
                                    <p:animEffect transition="out" filter="fade">
                                      <p:cBhvr>
                                        <p:cTn id="123" dur="500"/>
                                        <p:tgtEl>
                                          <p:spTgt spid="65"/>
                                        </p:tgtEl>
                                      </p:cBhvr>
                                    </p:animEffect>
                                    <p:set>
                                      <p:cBhvr>
                                        <p:cTn id="124" dur="1" fill="hold">
                                          <p:stCondLst>
                                            <p:cond delay="499"/>
                                          </p:stCondLst>
                                        </p:cTn>
                                        <p:tgtEl>
                                          <p:spTgt spid="6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3"/>
                                        </p:tgtEl>
                                      </p:cBhvr>
                                    </p:animEffect>
                                    <p:set>
                                      <p:cBhvr>
                                        <p:cTn id="127" dur="1" fill="hold">
                                          <p:stCondLst>
                                            <p:cond delay="499"/>
                                          </p:stCondLst>
                                        </p:cTn>
                                        <p:tgtEl>
                                          <p:spTgt spid="63"/>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4"/>
                                        </p:tgtEl>
                                      </p:cBhvr>
                                    </p:animEffect>
                                    <p:set>
                                      <p:cBhvr>
                                        <p:cTn id="133" dur="1" fill="hold">
                                          <p:stCondLst>
                                            <p:cond delay="499"/>
                                          </p:stCondLst>
                                        </p:cTn>
                                        <p:tgtEl>
                                          <p:spTgt spid="7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grpId="0" nodeType="clickEffect">
                                  <p:stCondLst>
                                    <p:cond delay="0"/>
                                  </p:stCondLst>
                                  <p:childTnLst>
                                    <p:animMotion origin="layout" path="M 0 -4.61716E-6 L 0.475 0.16424 " pathEditMode="relative" rAng="0" ptsTypes="AA">
                                      <p:cBhvr>
                                        <p:cTn id="137" dur="2000" fill="hold"/>
                                        <p:tgtEl>
                                          <p:spTgt spid="75"/>
                                        </p:tgtEl>
                                        <p:attrNameLst>
                                          <p:attrName>ppt_x</p:attrName>
                                          <p:attrName>ppt_y</p:attrName>
                                        </p:attrNameLst>
                                      </p:cBhvr>
                                      <p:rCtr x="23750" y="8212"/>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7684"/>
                                        </p:tgtEl>
                                        <p:attrNameLst>
                                          <p:attrName>style.visibility</p:attrName>
                                        </p:attrNameLst>
                                      </p:cBhvr>
                                      <p:to>
                                        <p:strVal val="visible"/>
                                      </p:to>
                                    </p:set>
                                    <p:animEffect transition="in" filter="fade">
                                      <p:cBhvr>
                                        <p:cTn id="142" dur="500"/>
                                        <p:tgtEl>
                                          <p:spTgt spid="2768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7682"/>
                                        </p:tgtEl>
                                        <p:attrNameLst>
                                          <p:attrName>style.visibility</p:attrName>
                                        </p:attrNameLst>
                                      </p:cBhvr>
                                      <p:to>
                                        <p:strVal val="visible"/>
                                      </p:to>
                                    </p:set>
                                    <p:animEffect transition="in" filter="fade">
                                      <p:cBhvr>
                                        <p:cTn id="145" dur="500"/>
                                        <p:tgtEl>
                                          <p:spTgt spid="27682"/>
                                        </p:tgtEl>
                                      </p:cBhvr>
                                    </p:animEffect>
                                  </p:childTnLst>
                                </p:cTn>
                              </p:par>
                              <p:par>
                                <p:cTn id="146" presetID="10" presetClass="exit" presetSubtype="0" fill="hold" grpId="1" nodeType="withEffect">
                                  <p:stCondLst>
                                    <p:cond delay="0"/>
                                  </p:stCondLst>
                                  <p:childTnLst>
                                    <p:animEffect transition="out" filter="fade">
                                      <p:cBhvr>
                                        <p:cTn id="147" dur="500"/>
                                        <p:tgtEl>
                                          <p:spTgt spid="75"/>
                                        </p:tgtEl>
                                      </p:cBhvr>
                                    </p:animEffect>
                                    <p:set>
                                      <p:cBhvr>
                                        <p:cTn id="148" dur="1" fill="hold">
                                          <p:stCondLst>
                                            <p:cond delay="499"/>
                                          </p:stCondLst>
                                        </p:cTn>
                                        <p:tgtEl>
                                          <p:spTgt spid="7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1" nodeType="clickEffect">
                                  <p:stCondLst>
                                    <p:cond delay="0"/>
                                  </p:stCondLst>
                                  <p:childTnLst>
                                    <p:set>
                                      <p:cBhvr>
                                        <p:cTn id="152" dur="1" fill="hold">
                                          <p:stCondLst>
                                            <p:cond delay="0"/>
                                          </p:stCondLst>
                                        </p:cTn>
                                        <p:tgtEl>
                                          <p:spTgt spid="27685"/>
                                        </p:tgtEl>
                                        <p:attrNameLst>
                                          <p:attrName>style.visibility</p:attrName>
                                        </p:attrNameLst>
                                      </p:cBhvr>
                                      <p:to>
                                        <p:strVal val="visible"/>
                                      </p:to>
                                    </p:set>
                                    <p:animEffect transition="in" filter="fade">
                                      <p:cBhvr>
                                        <p:cTn id="153" dur="500"/>
                                        <p:tgtEl>
                                          <p:spTgt spid="2768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7683"/>
                                        </p:tgtEl>
                                        <p:attrNameLst>
                                          <p:attrName>style.visibility</p:attrName>
                                        </p:attrNameLst>
                                      </p:cBhvr>
                                      <p:to>
                                        <p:strVal val="visible"/>
                                      </p:to>
                                    </p:set>
                                    <p:animEffect transition="in" filter="fade">
                                      <p:cBhvr>
                                        <p:cTn id="156" dur="500"/>
                                        <p:tgtEl>
                                          <p:spTgt spid="2768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7680"/>
                                        </p:tgtEl>
                                        <p:attrNameLst>
                                          <p:attrName>style.visibility</p:attrName>
                                        </p:attrNameLst>
                                      </p:cBhvr>
                                      <p:to>
                                        <p:strVal val="visible"/>
                                      </p:to>
                                    </p:set>
                                    <p:animEffect transition="in" filter="fade">
                                      <p:cBhvr>
                                        <p:cTn id="161" dur="500"/>
                                        <p:tgtEl>
                                          <p:spTgt spid="27680"/>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7677"/>
                                        </p:tgtEl>
                                        <p:attrNameLst>
                                          <p:attrName>style.visibility</p:attrName>
                                        </p:attrNameLst>
                                      </p:cBhvr>
                                      <p:to>
                                        <p:strVal val="visible"/>
                                      </p:to>
                                    </p:set>
                                    <p:animEffect transition="in" filter="fade">
                                      <p:cBhvr>
                                        <p:cTn id="164" dur="500"/>
                                        <p:tgtEl>
                                          <p:spTgt spid="2767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7687"/>
                                        </p:tgtEl>
                                        <p:attrNameLst>
                                          <p:attrName>style.visibility</p:attrName>
                                        </p:attrNameLst>
                                      </p:cBhvr>
                                      <p:to>
                                        <p:strVal val="visible"/>
                                      </p:to>
                                    </p:set>
                                    <p:animEffect transition="in" filter="fade">
                                      <p:cBhvr>
                                        <p:cTn id="167" dur="500"/>
                                        <p:tgtEl>
                                          <p:spTgt spid="2768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7686"/>
                                        </p:tgtEl>
                                        <p:attrNameLst>
                                          <p:attrName>style.visibility</p:attrName>
                                        </p:attrNameLst>
                                      </p:cBhvr>
                                      <p:to>
                                        <p:strVal val="visible"/>
                                      </p:to>
                                    </p:set>
                                    <p:animEffect transition="in" filter="fade">
                                      <p:cBhvr>
                                        <p:cTn id="170" dur="500"/>
                                        <p:tgtEl>
                                          <p:spTgt spid="2768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943"/>
                                        </p:tgtEl>
                                        <p:attrNameLst>
                                          <p:attrName>style.visibility</p:attrName>
                                        </p:attrNameLst>
                                      </p:cBhvr>
                                      <p:to>
                                        <p:strVal val="visible"/>
                                      </p:to>
                                    </p:set>
                                    <p:animEffect transition="in" filter="fade">
                                      <p:cBhvr>
                                        <p:cTn id="173" dur="500"/>
                                        <p:tgtEl>
                                          <p:spTgt spid="3894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7678"/>
                                        </p:tgtEl>
                                        <p:attrNameLst>
                                          <p:attrName>style.visibility</p:attrName>
                                        </p:attrNameLst>
                                      </p:cBhvr>
                                      <p:to>
                                        <p:strVal val="visible"/>
                                      </p:to>
                                    </p:set>
                                    <p:animEffect transition="in" filter="fade">
                                      <p:cBhvr>
                                        <p:cTn id="176" dur="500"/>
                                        <p:tgtEl>
                                          <p:spTgt spid="27678"/>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
                                        </p:tgtEl>
                                        <p:attrNameLst>
                                          <p:attrName>style.visibility</p:attrName>
                                        </p:attrNameLst>
                                      </p:cBhvr>
                                      <p:to>
                                        <p:strVal val="visible"/>
                                      </p:to>
                                    </p:set>
                                    <p:animEffect transition="in" filter="fade">
                                      <p:cBhvr>
                                        <p:cTn id="181" dur="500"/>
                                        <p:tgtEl>
                                          <p:spTgt spid="2"/>
                                        </p:tgtEl>
                                      </p:cBhvr>
                                    </p:animEffect>
                                  </p:childTnLst>
                                </p:cTn>
                              </p:par>
                              <p:par>
                                <p:cTn id="182" presetID="42" presetClass="path" presetSubtype="0" accel="50000" decel="50000" fill="hold" grpId="1" nodeType="withEffect">
                                  <p:stCondLst>
                                    <p:cond delay="0"/>
                                  </p:stCondLst>
                                  <p:childTnLst>
                                    <p:animMotion origin="layout" path="M -3.33333E-6 0 L 0.2875 -0.08542 " pathEditMode="relative" rAng="0" ptsTypes="AA">
                                      <p:cBhvr>
                                        <p:cTn id="183" dur="2000" fill="hold"/>
                                        <p:tgtEl>
                                          <p:spTgt spid="2"/>
                                        </p:tgtEl>
                                        <p:attrNameLst>
                                          <p:attrName>ppt_x</p:attrName>
                                          <p:attrName>ppt_y</p:attrName>
                                        </p:attrNameLst>
                                      </p:cBhvr>
                                      <p:rCtr x="14375" y="-4282"/>
                                    </p:animMotion>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2" nodeType="clickEffect">
                                  <p:stCondLst>
                                    <p:cond delay="0"/>
                                  </p:stCondLst>
                                  <p:childTnLst>
                                    <p:animEffect transition="out" filter="fade">
                                      <p:cBhvr>
                                        <p:cTn id="187" dur="500"/>
                                        <p:tgtEl>
                                          <p:spTgt spid="2"/>
                                        </p:tgtEl>
                                      </p:cBhvr>
                                    </p:animEffect>
                                    <p:set>
                                      <p:cBhvr>
                                        <p:cTn id="188" dur="1" fill="hold">
                                          <p:stCondLst>
                                            <p:cond delay="499"/>
                                          </p:stCondLst>
                                        </p:cTn>
                                        <p:tgtEl>
                                          <p:spTgt spid="2"/>
                                        </p:tgtEl>
                                        <p:attrNameLst>
                                          <p:attrName>style.visibility</p:attrName>
                                        </p:attrNameLst>
                                      </p:cBhvr>
                                      <p:to>
                                        <p:strVal val="hidden"/>
                                      </p:to>
                                    </p:set>
                                  </p:childTnLst>
                                </p:cTn>
                              </p:par>
                              <p:par>
                                <p:cTn id="189" presetID="10" presetClass="entr" presetSubtype="0" fill="hold" grpId="0" nodeType="withEffect">
                                  <p:stCondLst>
                                    <p:cond delay="0"/>
                                  </p:stCondLst>
                                  <p:childTnLst>
                                    <p:set>
                                      <p:cBhvr>
                                        <p:cTn id="190" dur="1" fill="hold">
                                          <p:stCondLst>
                                            <p:cond delay="0"/>
                                          </p:stCondLst>
                                        </p:cTn>
                                        <p:tgtEl>
                                          <p:spTgt spid="27676"/>
                                        </p:tgtEl>
                                        <p:attrNameLst>
                                          <p:attrName>style.visibility</p:attrName>
                                        </p:attrNameLst>
                                      </p:cBhvr>
                                      <p:to>
                                        <p:strVal val="visible"/>
                                      </p:to>
                                    </p:set>
                                    <p:animEffect transition="in" filter="fade">
                                      <p:cBhvr>
                                        <p:cTn id="191" dur="500"/>
                                        <p:tgtEl>
                                          <p:spTgt spid="2767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fade">
                                      <p:cBhvr>
                                        <p:cTn id="196" dur="500"/>
                                        <p:tgtEl>
                                          <p:spTgt spid="3"/>
                                        </p:tgtEl>
                                      </p:cBhvr>
                                    </p:animEffect>
                                  </p:childTnLst>
                                </p:cTn>
                              </p:par>
                              <p:par>
                                <p:cTn id="197" presetID="42" presetClass="path" presetSubtype="0" accel="50000" decel="50000" fill="hold" grpId="1" nodeType="withEffect">
                                  <p:stCondLst>
                                    <p:cond delay="0"/>
                                  </p:stCondLst>
                                  <p:childTnLst>
                                    <p:animMotion origin="layout" path="M -1.38889E-6 -3.7037E-7 L 0.19705 -0.08704 " pathEditMode="relative" rAng="0" ptsTypes="AA">
                                      <p:cBhvr>
                                        <p:cTn id="198" dur="2000" fill="hold"/>
                                        <p:tgtEl>
                                          <p:spTgt spid="3"/>
                                        </p:tgtEl>
                                        <p:attrNameLst>
                                          <p:attrName>ppt_x</p:attrName>
                                          <p:attrName>ppt_y</p:attrName>
                                        </p:attrNameLst>
                                      </p:cBhvr>
                                      <p:rCtr x="9844" y="-4352"/>
                                    </p:animMotion>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grpId="2" nodeType="clickEffect">
                                  <p:stCondLst>
                                    <p:cond delay="0"/>
                                  </p:stCondLst>
                                  <p:childTnLst>
                                    <p:animEffect transition="out" filter="fade">
                                      <p:cBhvr>
                                        <p:cTn id="202" dur="500"/>
                                        <p:tgtEl>
                                          <p:spTgt spid="3"/>
                                        </p:tgtEl>
                                      </p:cBhvr>
                                    </p:animEffect>
                                    <p:set>
                                      <p:cBhvr>
                                        <p:cTn id="203" dur="1" fill="hold">
                                          <p:stCondLst>
                                            <p:cond delay="499"/>
                                          </p:stCondLst>
                                        </p:cTn>
                                        <p:tgtEl>
                                          <p:spTgt spid="3"/>
                                        </p:tgtEl>
                                        <p:attrNameLst>
                                          <p:attrName>style.visibility</p:attrName>
                                        </p:attrNameLst>
                                      </p:cBhvr>
                                      <p:to>
                                        <p:strVal val="hidden"/>
                                      </p:to>
                                    </p:set>
                                  </p:childTnLst>
                                </p:cTn>
                              </p:par>
                              <p:par>
                                <p:cTn id="204" presetID="10" presetClass="entr" presetSubtype="0" fill="hold" grpId="0" nodeType="withEffect">
                                  <p:stCondLst>
                                    <p:cond delay="0"/>
                                  </p:stCondLst>
                                  <p:childTnLst>
                                    <p:set>
                                      <p:cBhvr>
                                        <p:cTn id="205" dur="1" fill="hold">
                                          <p:stCondLst>
                                            <p:cond delay="0"/>
                                          </p:stCondLst>
                                        </p:cTn>
                                        <p:tgtEl>
                                          <p:spTgt spid="27681"/>
                                        </p:tgtEl>
                                        <p:attrNameLst>
                                          <p:attrName>style.visibility</p:attrName>
                                        </p:attrNameLst>
                                      </p:cBhvr>
                                      <p:to>
                                        <p:strVal val="visible"/>
                                      </p:to>
                                    </p:set>
                                    <p:animEffect transition="in" filter="fade">
                                      <p:cBhvr>
                                        <p:cTn id="206" dur="500"/>
                                        <p:tgtEl>
                                          <p:spTgt spid="27681"/>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
                                        </p:tgtEl>
                                        <p:attrNameLst>
                                          <p:attrName>style.visibility</p:attrName>
                                        </p:attrNameLst>
                                      </p:cBhvr>
                                      <p:to>
                                        <p:strVal val="visible"/>
                                      </p:to>
                                    </p:set>
                                    <p:animEffect transition="in" filter="fade">
                                      <p:cBhvr>
                                        <p:cTn id="211" dur="500"/>
                                        <p:tgtEl>
                                          <p:spTgt spid="4"/>
                                        </p:tgtEl>
                                      </p:cBhvr>
                                    </p:animEffect>
                                  </p:childTnLst>
                                </p:cTn>
                              </p:par>
                              <p:par>
                                <p:cTn id="212" presetID="42" presetClass="path" presetSubtype="0" accel="50000" decel="50000" fill="hold" grpId="1" nodeType="withEffect">
                                  <p:stCondLst>
                                    <p:cond delay="0"/>
                                  </p:stCondLst>
                                  <p:childTnLst>
                                    <p:animMotion origin="layout" path="M 0 3.7037E-6 L 0.04583 -0.27686 " pathEditMode="relative" rAng="0" ptsTypes="AA">
                                      <p:cBhvr>
                                        <p:cTn id="213" dur="2000" fill="hold"/>
                                        <p:tgtEl>
                                          <p:spTgt spid="4"/>
                                        </p:tgtEl>
                                        <p:attrNameLst>
                                          <p:attrName>ppt_x</p:attrName>
                                          <p:attrName>ppt_y</p:attrName>
                                        </p:attrNameLst>
                                      </p:cBhvr>
                                      <p:rCtr x="2292" y="-13843"/>
                                    </p:animMotion>
                                  </p:childTnLst>
                                </p:cTn>
                              </p:par>
                              <p:par>
                                <p:cTn id="214" presetID="10" presetClass="entr" presetSubtype="0" fill="hold" grpId="4" nodeType="withEffect">
                                  <p:stCondLst>
                                    <p:cond delay="0"/>
                                  </p:stCondLst>
                                  <p:childTnLst>
                                    <p:set>
                                      <p:cBhvr>
                                        <p:cTn id="215" dur="1" fill="hold">
                                          <p:stCondLst>
                                            <p:cond delay="0"/>
                                          </p:stCondLst>
                                        </p:cTn>
                                        <p:tgtEl>
                                          <p:spTgt spid="3"/>
                                        </p:tgtEl>
                                        <p:attrNameLst>
                                          <p:attrName>style.visibility</p:attrName>
                                        </p:attrNameLst>
                                      </p:cBhvr>
                                      <p:to>
                                        <p:strVal val="visible"/>
                                      </p:to>
                                    </p:set>
                                    <p:animEffect transition="in" filter="fade">
                                      <p:cBhvr>
                                        <p:cTn id="216" dur="500"/>
                                        <p:tgtEl>
                                          <p:spTgt spid="3"/>
                                        </p:tgtEl>
                                      </p:cBhvr>
                                    </p:animEffect>
                                  </p:childTnLst>
                                </p:cTn>
                              </p:par>
                              <p:par>
                                <p:cTn id="217" presetID="42" presetClass="path" presetSubtype="0" accel="50000" decel="50000" fill="hold" grpId="3" nodeType="withEffect">
                                  <p:stCondLst>
                                    <p:cond delay="0"/>
                                  </p:stCondLst>
                                  <p:childTnLst>
                                    <p:animMotion origin="layout" path="M -1.38889E-6 -3.7037E-7 L 0.20538 -0.27593 " pathEditMode="relative" rAng="0" ptsTypes="AA">
                                      <p:cBhvr>
                                        <p:cTn id="218" dur="2000" fill="hold"/>
                                        <p:tgtEl>
                                          <p:spTgt spid="3"/>
                                        </p:tgtEl>
                                        <p:attrNameLst>
                                          <p:attrName>ppt_x</p:attrName>
                                          <p:attrName>ppt_y</p:attrName>
                                        </p:attrNameLst>
                                      </p:cBhvr>
                                      <p:rCtr x="10260" y="-13796"/>
                                    </p:animMotion>
                                  </p:childTnLst>
                                </p:cTn>
                              </p:par>
                              <p:par>
                                <p:cTn id="219" presetID="10" presetClass="entr" presetSubtype="0" fill="hold" grpId="4" nodeType="withEffect">
                                  <p:stCondLst>
                                    <p:cond delay="0"/>
                                  </p:stCondLst>
                                  <p:childTnLst>
                                    <p:set>
                                      <p:cBhvr>
                                        <p:cTn id="220" dur="1" fill="hold">
                                          <p:stCondLst>
                                            <p:cond delay="0"/>
                                          </p:stCondLst>
                                        </p:cTn>
                                        <p:tgtEl>
                                          <p:spTgt spid="2"/>
                                        </p:tgtEl>
                                        <p:attrNameLst>
                                          <p:attrName>style.visibility</p:attrName>
                                        </p:attrNameLst>
                                      </p:cBhvr>
                                      <p:to>
                                        <p:strVal val="visible"/>
                                      </p:to>
                                    </p:set>
                                    <p:animEffect transition="in" filter="fade">
                                      <p:cBhvr>
                                        <p:cTn id="221" dur="500"/>
                                        <p:tgtEl>
                                          <p:spTgt spid="2"/>
                                        </p:tgtEl>
                                      </p:cBhvr>
                                    </p:animEffect>
                                  </p:childTnLst>
                                </p:cTn>
                              </p:par>
                              <p:par>
                                <p:cTn id="222" presetID="42" presetClass="path" presetSubtype="0" accel="50000" decel="50000" fill="hold" grpId="3" nodeType="withEffect">
                                  <p:stCondLst>
                                    <p:cond delay="0"/>
                                  </p:stCondLst>
                                  <p:childTnLst>
                                    <p:animMotion origin="layout" path="M -3.33333E-6 0 L 0.3375 -0.27431 " pathEditMode="relative" rAng="0" ptsTypes="AA">
                                      <p:cBhvr>
                                        <p:cTn id="223" dur="2000" fill="hold"/>
                                        <p:tgtEl>
                                          <p:spTgt spid="2"/>
                                        </p:tgtEl>
                                        <p:attrNameLst>
                                          <p:attrName>ppt_x</p:attrName>
                                          <p:attrName>ppt_y</p:attrName>
                                        </p:attrNameLst>
                                      </p:cBhvr>
                                      <p:rCtr x="16875" y="-13727"/>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27673"/>
                                        </p:tgtEl>
                                        <p:attrNameLst>
                                          <p:attrName>style.visibility</p:attrName>
                                        </p:attrNameLst>
                                      </p:cBhvr>
                                      <p:to>
                                        <p:strVal val="visible"/>
                                      </p:to>
                                    </p:set>
                                    <p:animEffect transition="in" filter="fade">
                                      <p:cBhvr>
                                        <p:cTn id="228" dur="500"/>
                                        <p:tgtEl>
                                          <p:spTgt spid="2767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674"/>
                                        </p:tgtEl>
                                        <p:attrNameLst>
                                          <p:attrName>style.visibility</p:attrName>
                                        </p:attrNameLst>
                                      </p:cBhvr>
                                      <p:to>
                                        <p:strVal val="visible"/>
                                      </p:to>
                                    </p:set>
                                    <p:animEffect transition="in" filter="fade">
                                      <p:cBhvr>
                                        <p:cTn id="231" dur="500"/>
                                        <p:tgtEl>
                                          <p:spTgt spid="27674"/>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72"/>
                                        </p:tgtEl>
                                        <p:attrNameLst>
                                          <p:attrName>style.visibility</p:attrName>
                                        </p:attrNameLst>
                                      </p:cBhvr>
                                      <p:to>
                                        <p:strVal val="visible"/>
                                      </p:to>
                                    </p:set>
                                    <p:animEffect transition="in" filter="fade">
                                      <p:cBhvr>
                                        <p:cTn id="234" dur="500"/>
                                        <p:tgtEl>
                                          <p:spTgt spid="27672"/>
                                        </p:tgtEl>
                                      </p:cBhvr>
                                    </p:animEffect>
                                  </p:childTnLst>
                                </p:cTn>
                              </p:par>
                              <p:par>
                                <p:cTn id="235" presetID="10" presetClass="exit" presetSubtype="0" fill="hold" grpId="2" nodeType="withEffect">
                                  <p:stCondLst>
                                    <p:cond delay="0"/>
                                  </p:stCondLst>
                                  <p:childTnLst>
                                    <p:animEffect transition="out" filter="fade">
                                      <p:cBhvr>
                                        <p:cTn id="236" dur="500"/>
                                        <p:tgtEl>
                                          <p:spTgt spid="4"/>
                                        </p:tgtEl>
                                      </p:cBhvr>
                                    </p:animEffect>
                                    <p:set>
                                      <p:cBhvr>
                                        <p:cTn id="237" dur="1" fill="hold">
                                          <p:stCondLst>
                                            <p:cond delay="499"/>
                                          </p:stCondLst>
                                        </p:cTn>
                                        <p:tgtEl>
                                          <p:spTgt spid="4"/>
                                        </p:tgtEl>
                                        <p:attrNameLst>
                                          <p:attrName>style.visibility</p:attrName>
                                        </p:attrNameLst>
                                      </p:cBhvr>
                                      <p:to>
                                        <p:strVal val="hidden"/>
                                      </p:to>
                                    </p:set>
                                  </p:childTnLst>
                                </p:cTn>
                              </p:par>
                              <p:par>
                                <p:cTn id="238" presetID="10" presetClass="entr" presetSubtype="0" fill="hold" grpId="0" nodeType="withEffect">
                                  <p:stCondLst>
                                    <p:cond delay="0"/>
                                  </p:stCondLst>
                                  <p:childTnLst>
                                    <p:set>
                                      <p:cBhvr>
                                        <p:cTn id="239" dur="1" fill="hold">
                                          <p:stCondLst>
                                            <p:cond delay="0"/>
                                          </p:stCondLst>
                                        </p:cTn>
                                        <p:tgtEl>
                                          <p:spTgt spid="27675"/>
                                        </p:tgtEl>
                                        <p:attrNameLst>
                                          <p:attrName>style.visibility</p:attrName>
                                        </p:attrNameLst>
                                      </p:cBhvr>
                                      <p:to>
                                        <p:strVal val="visible"/>
                                      </p:to>
                                    </p:set>
                                    <p:animEffect transition="in" filter="fade">
                                      <p:cBhvr>
                                        <p:cTn id="240" dur="500"/>
                                        <p:tgtEl>
                                          <p:spTgt spid="2767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7671"/>
                                        </p:tgtEl>
                                        <p:attrNameLst>
                                          <p:attrName>style.visibility</p:attrName>
                                        </p:attrNameLst>
                                      </p:cBhvr>
                                      <p:to>
                                        <p:strVal val="visible"/>
                                      </p:to>
                                    </p:set>
                                    <p:animEffect transition="in" filter="fade">
                                      <p:cBhvr>
                                        <p:cTn id="243" dur="500"/>
                                        <p:tgtEl>
                                          <p:spTgt spid="27671"/>
                                        </p:tgtEl>
                                      </p:cBhvr>
                                    </p:animEffect>
                                  </p:childTnLst>
                                </p:cTn>
                              </p:par>
                              <p:par>
                                <p:cTn id="244" presetID="10" presetClass="exit" presetSubtype="0" fill="hold" grpId="5" nodeType="withEffect">
                                  <p:stCondLst>
                                    <p:cond delay="0"/>
                                  </p:stCondLst>
                                  <p:childTnLst>
                                    <p:animEffect transition="out" filter="fade">
                                      <p:cBhvr>
                                        <p:cTn id="245" dur="500"/>
                                        <p:tgtEl>
                                          <p:spTgt spid="2"/>
                                        </p:tgtEl>
                                      </p:cBhvr>
                                    </p:animEffect>
                                    <p:set>
                                      <p:cBhvr>
                                        <p:cTn id="246" dur="1" fill="hold">
                                          <p:stCondLst>
                                            <p:cond delay="499"/>
                                          </p:stCondLst>
                                        </p:cTn>
                                        <p:tgtEl>
                                          <p:spTgt spid="2"/>
                                        </p:tgtEl>
                                        <p:attrNameLst>
                                          <p:attrName>style.visibility</p:attrName>
                                        </p:attrNameLst>
                                      </p:cBhvr>
                                      <p:to>
                                        <p:strVal val="hidden"/>
                                      </p:to>
                                    </p:set>
                                  </p:childTnLst>
                                </p:cTn>
                              </p:par>
                              <p:par>
                                <p:cTn id="247" presetID="10" presetClass="exit" presetSubtype="0" fill="hold" grpId="5" nodeType="withEffect">
                                  <p:stCondLst>
                                    <p:cond delay="0"/>
                                  </p:stCondLst>
                                  <p:childTnLst>
                                    <p:animEffect transition="out" filter="fade">
                                      <p:cBhvr>
                                        <p:cTn id="248" dur="500"/>
                                        <p:tgtEl>
                                          <p:spTgt spid="3"/>
                                        </p:tgtEl>
                                      </p:cBhvr>
                                    </p:animEffect>
                                    <p:set>
                                      <p:cBhvr>
                                        <p:cTn id="249" dur="1" fill="hold">
                                          <p:stCondLst>
                                            <p:cond delay="499"/>
                                          </p:stCondLst>
                                        </p:cTn>
                                        <p:tgtEl>
                                          <p:spTgt spid="3"/>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55">
                                            <p:txEl>
                                              <p:pRg st="0" end="0"/>
                                            </p:txEl>
                                          </p:spTgt>
                                        </p:tgtEl>
                                        <p:attrNameLst>
                                          <p:attrName>style.visibility</p:attrName>
                                        </p:attrNameLst>
                                      </p:cBhvr>
                                      <p:to>
                                        <p:strVal val="visible"/>
                                      </p:to>
                                    </p:set>
                                  </p:childTnLst>
                                </p:cTn>
                              </p:par>
                              <p:par>
                                <p:cTn id="254" presetID="1" presetClass="entr" presetSubtype="0" fill="hold" nodeType="withEffect">
                                  <p:stCondLst>
                                    <p:cond delay="0"/>
                                  </p:stCondLst>
                                  <p:childTnLst>
                                    <p:set>
                                      <p:cBhvr>
                                        <p:cTn id="255" dur="1" fill="hold">
                                          <p:stCondLst>
                                            <p:cond delay="0"/>
                                          </p:stCondLst>
                                        </p:cTn>
                                        <p:tgtEl>
                                          <p:spTgt spid="5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55">
                                            <p:txEl>
                                              <p:pRg st="1" end="1"/>
                                            </p:txEl>
                                          </p:spTgt>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55">
                                            <p:txEl>
                                              <p:pRg st="2" end="2"/>
                                            </p:txEl>
                                          </p:spTgt>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55">
                                            <p:txEl>
                                              <p:pRg st="3" end="3"/>
                                            </p:txEl>
                                          </p:spTgt>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55">
                                            <p:txEl>
                                              <p:pRg st="4" end="4"/>
                                            </p:txEl>
                                          </p:spTgt>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55">
                                            <p:txEl>
                                              <p:pRg st="6" end="6"/>
                                            </p:txEl>
                                          </p:spTgt>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55">
                                            <p:txEl>
                                              <p:pRg st="7" end="7"/>
                                            </p:txEl>
                                          </p:spTgt>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animBg="1"/>
      <p:bldP spid="64" grpId="1" animBg="1"/>
      <p:bldP spid="63" grpId="0" animBg="1"/>
      <p:bldP spid="63" grpId="1" animBg="1"/>
      <p:bldP spid="66" grpId="0" animBg="1"/>
      <p:bldP spid="66" grpId="1" animBg="1"/>
      <p:bldP spid="66" grpId="2" animBg="1"/>
      <p:bldP spid="62" grpId="0" animBg="1"/>
      <p:bldP spid="62" grpId="1" animBg="1"/>
      <p:bldP spid="62" grpId="2" animBg="1"/>
      <p:bldP spid="55" grpId="0" uiExpand="1" build="p"/>
      <p:bldP spid="27671" grpId="0" animBg="1"/>
      <p:bldP spid="27672" grpId="0" animBg="1"/>
      <p:bldP spid="27673" grpId="0" animBg="1"/>
      <p:bldP spid="27674" grpId="0" animBg="1"/>
      <p:bldP spid="27675" grpId="0"/>
      <p:bldP spid="27676" grpId="0" animBg="1"/>
      <p:bldP spid="27677" grpId="0" animBg="1"/>
      <p:bldP spid="27678" grpId="0" animBg="1"/>
      <p:bldP spid="38943" grpId="0" animBg="1"/>
      <p:bldP spid="27680" grpId="0" animBg="1"/>
      <p:bldP spid="27681" grpId="0" animBg="1"/>
      <p:bldP spid="27682" grpId="0" animBg="1"/>
      <p:bldP spid="27683" grpId="0" animBg="1"/>
      <p:bldP spid="27684" grpId="0"/>
      <p:bldP spid="27685" grpId="1"/>
      <p:bldP spid="27686" grpId="0"/>
      <p:bldP spid="27687" grpId="0" animBg="1"/>
      <p:bldP spid="27688" grpId="0" animBg="1"/>
      <p:bldP spid="27689" grpId="0" animBg="1"/>
      <p:bldP spid="38954" grpId="0" animBg="1"/>
      <p:bldP spid="27691" grpId="0" animBg="1"/>
      <p:bldP spid="27692" grpId="0" animBg="1"/>
      <p:bldP spid="27693" grpId="0" animBg="1"/>
      <p:bldP spid="27694" grpId="0"/>
      <p:bldP spid="27695" grpId="0"/>
      <p:bldP spid="27696" grpId="0"/>
      <p:bldP spid="27697" grpId="0"/>
      <p:bldP spid="27698" grpId="0" animBg="1"/>
      <p:bldP spid="27699" grpId="0" animBg="1"/>
      <p:bldP spid="27700" grpId="0"/>
      <p:bldP spid="27701" grpId="0"/>
      <p:bldP spid="38966" grpId="0" animBg="1"/>
      <p:bldP spid="65" grpId="0" animBg="1"/>
      <p:bldP spid="65" grpId="1" animBg="1"/>
      <p:bldP spid="68" grpId="0"/>
      <p:bldP spid="68" grpId="1"/>
      <p:bldP spid="70" grpId="0"/>
      <p:bldP spid="70" grpId="1"/>
      <p:bldP spid="70" grpId="2"/>
      <p:bldP spid="71" grpId="0" animBg="1"/>
      <p:bldP spid="71" grpId="1" animBg="1"/>
      <p:bldP spid="71" grpId="2" animBg="1"/>
      <p:bldP spid="72" grpId="0"/>
      <p:bldP spid="72" grpId="1"/>
      <p:bldP spid="73" grpId="0" animBg="1"/>
      <p:bldP spid="73" grpId="1" animBg="1"/>
      <p:bldP spid="74" grpId="0" animBg="1"/>
      <p:bldP spid="74" grpId="1" animBg="1"/>
      <p:bldP spid="75" grpId="0" animBg="1"/>
      <p:bldP spid="75" grpId="1" animBg="1"/>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GPL as an example of </a:t>
            </a:r>
            <a:r>
              <a:rPr lang="en-US" dirty="0" err="1" smtClean="0"/>
              <a:t>Kubes</a:t>
            </a:r>
            <a:endParaRPr lang="en-US" dirty="0"/>
          </a:p>
        </p:txBody>
      </p:sp>
      <p:sp>
        <p:nvSpPr>
          <p:cNvPr id="3" name="Content Placeholder 2"/>
          <p:cNvSpPr>
            <a:spLocks noGrp="1"/>
          </p:cNvSpPr>
          <p:nvPr>
            <p:ph idx="1"/>
          </p:nvPr>
        </p:nvSpPr>
        <p:spPr>
          <a:xfrm>
            <a:off x="457200" y="1600201"/>
            <a:ext cx="8229600" cy="1295400"/>
          </a:xfrm>
        </p:spPr>
        <p:txBody>
          <a:bodyPr/>
          <a:lstStyle/>
          <a:p>
            <a:r>
              <a:rPr lang="en-US" sz="2000" dirty="0" smtClean="0"/>
              <a:t>AL, NL, and EL represent different encodings of graphs</a:t>
            </a:r>
          </a:p>
          <a:p>
            <a:r>
              <a:rPr lang="en-US" sz="2000" dirty="0" smtClean="0"/>
              <a:t>Implementations of other features are effected by the choice of AL, NL, or 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a:p>
            <a:pPr>
              <a:buNone/>
            </a:pPr>
            <a:endParaRPr lang="en-US" sz="2000" dirty="0" smtClean="0"/>
          </a:p>
        </p:txBody>
      </p:sp>
      <p:graphicFrame>
        <p:nvGraphicFramePr>
          <p:cNvPr id="20" name="Table 19"/>
          <p:cNvGraphicFramePr>
            <a:graphicFrameLocks noGrp="1"/>
          </p:cNvGraphicFramePr>
          <p:nvPr/>
        </p:nvGraphicFramePr>
        <p:xfrm>
          <a:off x="542503" y="2867799"/>
          <a:ext cx="8142605" cy="1314450"/>
        </p:xfrm>
        <a:graphic>
          <a:graphicData uri="http://schemas.openxmlformats.org/drawingml/2006/table">
            <a:tbl>
              <a:tblPr firstRow="1" bandRow="1">
                <a:tableStyleId>{5C22544A-7EE6-4342-B048-85BDC9FD1C3A}</a:tableStyleId>
              </a:tblPr>
              <a:tblGrid>
                <a:gridCol w="1295400"/>
                <a:gridCol w="1013365"/>
                <a:gridCol w="865787"/>
                <a:gridCol w="711268"/>
                <a:gridCol w="721489"/>
                <a:gridCol w="1183891"/>
                <a:gridCol w="1052725"/>
                <a:gridCol w="1298680"/>
              </a:tblGrid>
              <a:tr h="438150">
                <a:tc>
                  <a:txBody>
                    <a:bodyPr/>
                    <a:lstStyle/>
                    <a:p>
                      <a:r>
                        <a:rPr lang="en-US" sz="1600" b="1" dirty="0" err="1" smtClean="0">
                          <a:solidFill>
                            <a:schemeClr val="tx1"/>
                          </a:solidFill>
                        </a:rPr>
                        <a:t>Connected</a:t>
                      </a:r>
                      <a:r>
                        <a:rPr lang="en-US" sz="1600" b="1" baseline="-25000" dirty="0" err="1" smtClean="0">
                          <a:solidFill>
                            <a:schemeClr val="tx1"/>
                          </a:solidFill>
                        </a:rPr>
                        <a:t>AL</a:t>
                      </a:r>
                      <a:endParaRPr lang="en-US" sz="1600" b="1" baseline="-25000"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AL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AL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NL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NL</a:t>
                      </a:r>
                      <a:endParaRPr lang="en-US" sz="1600" b="1" dirty="0">
                        <a:solidFill>
                          <a:schemeClr val="tx1"/>
                        </a:solidFill>
                      </a:endParaRPr>
                    </a:p>
                  </a:txBody>
                  <a:tcPr/>
                </a:tc>
              </a:tr>
              <a:tr h="438150">
                <a:tc>
                  <a:txBody>
                    <a:bodyPr/>
                    <a:lstStyle/>
                    <a:p>
                      <a:r>
                        <a:rPr lang="en-US" sz="1600" b="1" dirty="0" err="1" smtClean="0">
                          <a:solidFill>
                            <a:schemeClr val="tx1"/>
                          </a:solidFill>
                        </a:rPr>
                        <a:t>Connected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Number</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Cycle</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DFS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smtClean="0">
                          <a:solidFill>
                            <a:schemeClr val="tx1"/>
                          </a:solidFill>
                        </a:rPr>
                        <a:t>BFS</a:t>
                      </a:r>
                      <a:r>
                        <a:rPr lang="en-US" sz="1600" b="1" baseline="-25000" dirty="0"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Weighted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Directed</a:t>
                      </a:r>
                      <a:r>
                        <a:rPr lang="en-US" sz="1600" b="1" baseline="-25000" dirty="0" err="1" smtClean="0">
                          <a:solidFill>
                            <a:schemeClr val="tx1"/>
                          </a:solidFill>
                        </a:rPr>
                        <a:t>EL</a:t>
                      </a:r>
                      <a:endParaRPr lang="en-US" sz="1600" b="1" dirty="0">
                        <a:solidFill>
                          <a:schemeClr val="tx1"/>
                        </a:solidFill>
                      </a:endParaRPr>
                    </a:p>
                  </a:txBody>
                  <a:tcPr/>
                </a:tc>
                <a:tc>
                  <a:txBody>
                    <a:bodyPr/>
                    <a:lstStyle/>
                    <a:p>
                      <a:r>
                        <a:rPr lang="en-US" sz="1600" b="1" dirty="0" err="1" smtClean="0">
                          <a:solidFill>
                            <a:schemeClr val="tx1"/>
                          </a:solidFill>
                        </a:rPr>
                        <a:t>Undirected</a:t>
                      </a:r>
                      <a:r>
                        <a:rPr lang="en-US" sz="1600" b="1" baseline="-25000" dirty="0" err="1" smtClean="0">
                          <a:solidFill>
                            <a:schemeClr val="tx1"/>
                          </a:solidFill>
                        </a:rPr>
                        <a:t>EL</a:t>
                      </a:r>
                      <a:endParaRPr lang="en-US" sz="1600" b="1" dirty="0">
                        <a:solidFill>
                          <a:schemeClr val="tx1"/>
                        </a:solidFill>
                      </a:endParaRPr>
                    </a:p>
                  </a:txBody>
                  <a:tcPr/>
                </a:tc>
              </a:tr>
            </a:tbl>
          </a:graphicData>
        </a:graphic>
      </p:graphicFrame>
      <p:grpSp>
        <p:nvGrpSpPr>
          <p:cNvPr id="5" name="Group 26"/>
          <p:cNvGrpSpPr/>
          <p:nvPr/>
        </p:nvGrpSpPr>
        <p:grpSpPr>
          <a:xfrm>
            <a:off x="152400" y="2590800"/>
            <a:ext cx="8444025" cy="1500664"/>
            <a:chOff x="371897" y="3075801"/>
            <a:chExt cx="8444025" cy="1500664"/>
          </a:xfrm>
        </p:grpSpPr>
        <p:sp>
          <p:nvSpPr>
            <p:cNvPr id="21" name="TextBox 20"/>
            <p:cNvSpPr txBox="1"/>
            <p:nvPr/>
          </p:nvSpPr>
          <p:spPr>
            <a:xfrm>
              <a:off x="914400" y="3075801"/>
              <a:ext cx="7901522" cy="276999"/>
            </a:xfrm>
            <a:prstGeom prst="rect">
              <a:avLst/>
            </a:prstGeom>
            <a:noFill/>
          </p:spPr>
          <p:txBody>
            <a:bodyPr wrap="none" rtlCol="0">
              <a:spAutoFit/>
            </a:bodyPr>
            <a:lstStyle/>
            <a:p>
              <a:pPr fontAlgn="t">
                <a:spcBef>
                  <a:spcPct val="0"/>
                </a:spcBef>
                <a:spcAft>
                  <a:spcPct val="0"/>
                </a:spcAft>
              </a:pPr>
              <a:r>
                <a:rPr lang="en-US" sz="1200" b="1" dirty="0">
                  <a:solidFill>
                    <a:srgbClr val="000000"/>
                  </a:solidFill>
                  <a:latin typeface="Courier New" pitchFamily="49" charset="0"/>
                  <a:cs typeface="Courier New" pitchFamily="49" charset="0"/>
                </a:rPr>
                <a:t>Connected    Number     Cycle    DFS     BFS     Weighted    Directed    Undirected</a:t>
              </a:r>
            </a:p>
          </p:txBody>
        </p:sp>
        <p:grpSp>
          <p:nvGrpSpPr>
            <p:cNvPr id="6" name="Group 25"/>
            <p:cNvGrpSpPr/>
            <p:nvPr/>
          </p:nvGrpSpPr>
          <p:grpSpPr>
            <a:xfrm>
              <a:off x="371897" y="3276600"/>
              <a:ext cx="370614" cy="1299865"/>
              <a:chOff x="371897" y="3276600"/>
              <a:chExt cx="370614" cy="1299865"/>
            </a:xfrm>
          </p:grpSpPr>
          <p:sp>
            <p:nvSpPr>
              <p:cNvPr id="23" name="TextBox 22"/>
              <p:cNvSpPr txBox="1"/>
              <p:nvPr/>
            </p:nvSpPr>
            <p:spPr>
              <a:xfrm>
                <a:off x="371897" y="3276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AL</a:t>
                </a:r>
                <a:endParaRPr lang="en-US" sz="1200" dirty="0">
                  <a:solidFill>
                    <a:srgbClr val="000000"/>
                  </a:solidFill>
                  <a:latin typeface="Arial" charset="0"/>
                </a:endParaRPr>
              </a:p>
            </p:txBody>
          </p:sp>
          <p:sp>
            <p:nvSpPr>
              <p:cNvPr id="24" name="TextBox 23"/>
              <p:cNvSpPr txBox="1"/>
              <p:nvPr/>
            </p:nvSpPr>
            <p:spPr>
              <a:xfrm>
                <a:off x="371897" y="36576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NL</a:t>
                </a:r>
                <a:endParaRPr lang="en-US" sz="1200" dirty="0">
                  <a:solidFill>
                    <a:srgbClr val="000000"/>
                  </a:solidFill>
                  <a:latin typeface="Arial" charset="0"/>
                </a:endParaRPr>
              </a:p>
            </p:txBody>
          </p:sp>
          <p:sp>
            <p:nvSpPr>
              <p:cNvPr id="25" name="TextBox 24"/>
              <p:cNvSpPr txBox="1"/>
              <p:nvPr/>
            </p:nvSpPr>
            <p:spPr>
              <a:xfrm>
                <a:off x="371897" y="4114800"/>
                <a:ext cx="370614" cy="461665"/>
              </a:xfrm>
              <a:prstGeom prst="rect">
                <a:avLst/>
              </a:prstGeom>
              <a:noFill/>
            </p:spPr>
            <p:txBody>
              <a:bodyPr wrap="none" rtlCol="0">
                <a:spAutoFit/>
              </a:bodyPr>
              <a:lstStyle/>
              <a:p>
                <a:pPr algn="r" fontAlgn="t">
                  <a:lnSpc>
                    <a:spcPct val="200000"/>
                  </a:lnSpc>
                  <a:spcBef>
                    <a:spcPct val="0"/>
                  </a:spcBef>
                  <a:spcAft>
                    <a:spcPct val="0"/>
                  </a:spcAft>
                </a:pPr>
                <a:r>
                  <a:rPr lang="en-US" sz="1200" b="1" dirty="0">
                    <a:solidFill>
                      <a:srgbClr val="000000"/>
                    </a:solidFill>
                    <a:latin typeface="Courier New" pitchFamily="49" charset="0"/>
                    <a:cs typeface="Courier New" pitchFamily="49" charset="0"/>
                  </a:rPr>
                  <a:t>EL</a:t>
                </a:r>
                <a:endParaRPr lang="en-US" sz="1200" dirty="0">
                  <a:solidFill>
                    <a:srgbClr val="000000"/>
                  </a:solidFill>
                  <a:latin typeface="Arial" charset="0"/>
                </a:endParaRPr>
              </a:p>
            </p:txBody>
          </p:sp>
        </p:grpSp>
      </p:grpSp>
      <p:sp>
        <p:nvSpPr>
          <p:cNvPr id="28" name="TextBox 27"/>
          <p:cNvSpPr txBox="1"/>
          <p:nvPr/>
        </p:nvSpPr>
        <p:spPr>
          <a:xfrm>
            <a:off x="990600" y="44958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NL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NL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NL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NL</a:t>
            </a:r>
            <a:endParaRPr lang="en-US" sz="1600" dirty="0">
              <a:solidFill>
                <a:srgbClr val="000000"/>
              </a:solidFill>
              <a:latin typeface="Arial" charset="0"/>
            </a:endParaRPr>
          </a:p>
        </p:txBody>
      </p:sp>
      <p:sp>
        <p:nvSpPr>
          <p:cNvPr id="29" name="TextBox 28"/>
          <p:cNvSpPr txBox="1"/>
          <p:nvPr/>
        </p:nvSpPr>
        <p:spPr>
          <a:xfrm>
            <a:off x="990600" y="5029200"/>
            <a:ext cx="7145995" cy="338554"/>
          </a:xfrm>
          <a:prstGeom prst="rect">
            <a:avLst/>
          </a:prstGeom>
          <a:noFill/>
        </p:spPr>
        <p:txBody>
          <a:bodyPr wrap="none" rtlCol="0">
            <a:spAutoFit/>
          </a:bodyPr>
          <a:lstStyle/>
          <a:p>
            <a:pPr fontAlgn="base">
              <a:spcBef>
                <a:spcPct val="0"/>
              </a:spcBef>
              <a:spcAft>
                <a:spcPct val="0"/>
              </a:spcAft>
            </a:pPr>
            <a:r>
              <a:rPr lang="en-US" sz="1600" dirty="0" err="1">
                <a:solidFill>
                  <a:srgbClr val="000000"/>
                </a:solidFill>
                <a:latin typeface="Arial" charset="0"/>
              </a:rPr>
              <a:t>program</a:t>
            </a:r>
            <a:r>
              <a:rPr lang="en-US" sz="1600" b="1" baseline="-25000" dirty="0" err="1">
                <a:solidFill>
                  <a:srgbClr val="000000"/>
                </a:solidFill>
                <a:latin typeface="Arial" charset="0"/>
              </a:rPr>
              <a:t>AL</a:t>
            </a:r>
            <a:r>
              <a:rPr lang="en-US" sz="1600" dirty="0">
                <a:solidFill>
                  <a:srgbClr val="000000"/>
                </a:solidFill>
                <a:latin typeface="Arial" charset="0"/>
              </a:rPr>
              <a:t> = </a:t>
            </a:r>
            <a:r>
              <a:rPr lang="en-US" sz="1600" dirty="0" err="1">
                <a:solidFill>
                  <a:srgbClr val="000000"/>
                </a:solidFill>
                <a:latin typeface="Arial" charset="0"/>
              </a:rPr>
              <a:t>Cycle</a:t>
            </a:r>
            <a:r>
              <a:rPr lang="en-US" sz="1600" b="1" baseline="-25000" dirty="0" err="1">
                <a:solidFill>
                  <a:srgbClr val="000000"/>
                </a:solidFill>
                <a:latin typeface="Arial" charset="0"/>
              </a:rPr>
              <a:t>AL</a:t>
            </a:r>
            <a:r>
              <a:rPr lang="en-US" sz="1600" dirty="0">
                <a:solidFill>
                  <a:srgbClr val="000000"/>
                </a:solidFill>
                <a:latin typeface="Arial" charset="0"/>
              </a:rPr>
              <a:t> </a:t>
            </a:r>
            <a:r>
              <a:rPr lang="en-US" sz="1600" dirty="0">
                <a:solidFill>
                  <a:srgbClr val="000000"/>
                </a:solidFill>
                <a:latin typeface="Arial" charset="0"/>
                <a:sym typeface="Symbol"/>
              </a:rPr>
              <a:t> </a:t>
            </a:r>
            <a:r>
              <a:rPr lang="en-US" sz="1600" dirty="0" err="1">
                <a:solidFill>
                  <a:srgbClr val="000000"/>
                </a:solidFill>
                <a:latin typeface="Arial" charset="0"/>
              </a:rPr>
              <a:t>Connected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a:solidFill>
                  <a:srgbClr val="000000"/>
                </a:solidFill>
                <a:latin typeface="Arial" charset="0"/>
              </a:rPr>
              <a:t>DFS</a:t>
            </a:r>
            <a:r>
              <a:rPr lang="en-US" sz="1600" b="1" baseline="-25000" dirty="0">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sym typeface="Symbol"/>
              </a:rPr>
              <a:t>Un</a:t>
            </a:r>
            <a:r>
              <a:rPr lang="en-US" sz="1600" dirty="0" err="1">
                <a:solidFill>
                  <a:srgbClr val="000000"/>
                </a:solidFill>
                <a:latin typeface="Arial" charset="0"/>
              </a:rPr>
              <a:t>Weighted</a:t>
            </a:r>
            <a:r>
              <a:rPr lang="en-US" sz="1600" b="1" baseline="-25000" dirty="0" err="1">
                <a:solidFill>
                  <a:srgbClr val="000000"/>
                </a:solidFill>
                <a:latin typeface="Arial" charset="0"/>
              </a:rPr>
              <a:t>AL</a:t>
            </a:r>
            <a:r>
              <a:rPr lang="en-US" sz="1600" dirty="0">
                <a:solidFill>
                  <a:srgbClr val="000000"/>
                </a:solidFill>
                <a:latin typeface="Arial" charset="0"/>
                <a:sym typeface="Symbol"/>
              </a:rPr>
              <a:t>  </a:t>
            </a:r>
            <a:r>
              <a:rPr lang="en-US" sz="1600" dirty="0" err="1">
                <a:solidFill>
                  <a:srgbClr val="000000"/>
                </a:solidFill>
                <a:latin typeface="Arial" charset="0"/>
              </a:rPr>
              <a:t>Undirected</a:t>
            </a:r>
            <a:r>
              <a:rPr lang="en-US" sz="1600" b="1" baseline="-25000" dirty="0" err="1">
                <a:solidFill>
                  <a:srgbClr val="000000"/>
                </a:solidFill>
                <a:latin typeface="Arial" charset="0"/>
              </a:rPr>
              <a:t>AL</a:t>
            </a:r>
            <a:endParaRPr lang="en-US" sz="1600" dirty="0">
              <a:solidFill>
                <a:srgbClr val="000000"/>
              </a:solidFill>
              <a:latin typeface="Arial" charset="0"/>
            </a:endParaRPr>
          </a:p>
        </p:txBody>
      </p:sp>
      <p:cxnSp>
        <p:nvCxnSpPr>
          <p:cNvPr id="32" name="Straight Connector 31"/>
          <p:cNvCxnSpPr/>
          <p:nvPr/>
        </p:nvCxnSpPr>
        <p:spPr>
          <a:xfrm>
            <a:off x="0" y="4267200"/>
            <a:ext cx="9144000" cy="0"/>
          </a:xfrm>
          <a:prstGeom prst="line">
            <a:avLst/>
          </a:prstGeom>
          <a:ln w="76200">
            <a:solidFill>
              <a:srgbClr val="00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479" y="4111823"/>
            <a:ext cx="591829" cy="307777"/>
          </a:xfrm>
          <a:prstGeom prst="rect">
            <a:avLst/>
          </a:prstGeom>
          <a:noFill/>
        </p:spPr>
        <p:txBody>
          <a:bodyPr wrap="none" rtlCol="0">
            <a:spAutoFit/>
          </a:bodyPr>
          <a:lstStyle/>
          <a:p>
            <a:pPr fontAlgn="base">
              <a:spcBef>
                <a:spcPct val="0"/>
              </a:spcBef>
              <a:spcAft>
                <a:spcPct val="0"/>
              </a:spcAft>
            </a:pPr>
            <a:r>
              <a:rPr lang="en-US" sz="1400" dirty="0">
                <a:solidFill>
                  <a:srgbClr val="000000"/>
                </a:solidFill>
                <a:latin typeface="Arial" charset="0"/>
              </a:rPr>
              <a:t>array</a:t>
            </a:r>
          </a:p>
        </p:txBody>
      </p:sp>
      <p:sp>
        <p:nvSpPr>
          <p:cNvPr id="17" name="Slide Number Placeholder 16"/>
          <p:cNvSpPr>
            <a:spLocks noGrp="1"/>
          </p:cNvSpPr>
          <p:nvPr>
            <p:ph type="sldNum" sz="quarter" idx="12"/>
          </p:nvPr>
        </p:nvSpPr>
        <p:spPr/>
        <p:txBody>
          <a:bodyPr/>
          <a:lstStyle/>
          <a:p>
            <a:r>
              <a:rPr lang="en-US" altLang="en-US" smtClean="0">
                <a:solidFill>
                  <a:srgbClr val="000000"/>
                </a:solidFill>
              </a:rPr>
              <a:t>Kubes1-</a:t>
            </a:r>
            <a:fld id="{8BE4A913-BBC0-4A69-8804-609EBF529BE9}" type="slidenum">
              <a:rPr lang="en-US" altLang="en-US" smtClean="0">
                <a:solidFill>
                  <a:srgbClr val="000000"/>
                </a:solidFill>
              </a:rPr>
              <a:pPr/>
              <a:t>9</a:t>
            </a:fld>
            <a:endParaRPr lang="en-US" altLang="en-US" dirty="0">
              <a:solidFill>
                <a:srgbClr val="000000"/>
              </a:solidFill>
            </a:endParaRPr>
          </a:p>
        </p:txBody>
      </p:sp>
    </p:spTree>
    <p:custDataLst>
      <p:tags r:id="rId1"/>
    </p:custDataLst>
    <p:extLst>
      <p:ext uri="{BB962C8B-B14F-4D97-AF65-F5344CB8AC3E}">
        <p14:creationId xmlns="" xmlns:p14="http://schemas.microsoft.com/office/powerpoint/2010/main" val="327812026"/>
      </p:ext>
    </p:extLst>
  </p:cSld>
  <p:clrMapOvr>
    <a:masterClrMapping/>
  </p:clrMapOvr>
  <p:transition advTm="4062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11.4|6.8|3.7|6.7|4.6|2|1.9"/>
</p:tagLst>
</file>

<file path=ppt/tags/tag10.xml><?xml version="1.0" encoding="utf-8"?>
<p:tagLst xmlns:a="http://schemas.openxmlformats.org/drawingml/2006/main" xmlns:r="http://schemas.openxmlformats.org/officeDocument/2006/relationships" xmlns:p="http://schemas.openxmlformats.org/presentationml/2006/main">
  <p:tag name="TIMING" val="|15.2|0.7|2.2|6.6|1.9|1.5|0.9|0.7|0.6|6.1|1.4|1.8|2.8|0.7|0.7|21.8"/>
</p:tagLst>
</file>

<file path=ppt/tags/tag11.xml><?xml version="1.0" encoding="utf-8"?>
<p:tagLst xmlns:a="http://schemas.openxmlformats.org/drawingml/2006/main" xmlns:r="http://schemas.openxmlformats.org/officeDocument/2006/relationships" xmlns:p="http://schemas.openxmlformats.org/presentationml/2006/main">
  <p:tag name="TIMING" val="|31|2.4|1.2|1.6|1.2|4.9|1.1|0.9|2.7|2.3|1.3|2.5|0.9|4.1|0.7|0.8|1|0.4|4.7|2.1|1|0.8|0.7|0.8|2|1.9"/>
</p:tagLst>
</file>

<file path=ppt/tags/tag12.xml><?xml version="1.0" encoding="utf-8"?>
<p:tagLst xmlns:a="http://schemas.openxmlformats.org/drawingml/2006/main" xmlns:r="http://schemas.openxmlformats.org/officeDocument/2006/relationships" xmlns:p="http://schemas.openxmlformats.org/presentationml/2006/main">
  <p:tag name="TIMING" val="|14.7|3.9|3.6|11.5|1.9|4|1.3|1.3|1.3|1|1.4|1.1|0.9|1.2|4.1"/>
</p:tagLst>
</file>

<file path=ppt/tags/tag13.xml><?xml version="1.0" encoding="utf-8"?>
<p:tagLst xmlns:a="http://schemas.openxmlformats.org/drawingml/2006/main" xmlns:r="http://schemas.openxmlformats.org/officeDocument/2006/relationships" xmlns:p="http://schemas.openxmlformats.org/presentationml/2006/main">
  <p:tag name="TIMING" val="|16.7|0.7|1.1|0.5|0.5|0.9|0.9|11.8|3.4|2.5|3.6|5|4.2"/>
</p:tagLst>
</file>

<file path=ppt/tags/tag2.xml><?xml version="1.0" encoding="utf-8"?>
<p:tagLst xmlns:a="http://schemas.openxmlformats.org/drawingml/2006/main" xmlns:r="http://schemas.openxmlformats.org/officeDocument/2006/relationships" xmlns:p="http://schemas.openxmlformats.org/presentationml/2006/main">
  <p:tag name="TIMING" val="|18.3|4.4|0.9|1.7|1.2|0.8|0.7|1|0.8"/>
</p:tagLst>
</file>

<file path=ppt/tags/tag3.xml><?xml version="1.0" encoding="utf-8"?>
<p:tagLst xmlns:a="http://schemas.openxmlformats.org/drawingml/2006/main" xmlns:r="http://schemas.openxmlformats.org/officeDocument/2006/relationships" xmlns:p="http://schemas.openxmlformats.org/presentationml/2006/main">
  <p:tag name="TIMING" val="|1|5.7|1.5|1.1|2.2"/>
</p:tagLst>
</file>

<file path=ppt/tags/tag4.xml><?xml version="1.0" encoding="utf-8"?>
<p:tagLst xmlns:a="http://schemas.openxmlformats.org/drawingml/2006/main" xmlns:r="http://schemas.openxmlformats.org/officeDocument/2006/relationships" xmlns:p="http://schemas.openxmlformats.org/presentationml/2006/main">
  <p:tag name="TIMING" val="|8.8|2.2|3.3|2.9|3|2|0.9|2.8|4.7|1.8|13.3|2.3|5.6|7.2"/>
</p:tagLst>
</file>

<file path=ppt/tags/tag5.xml><?xml version="1.0" encoding="utf-8"?>
<p:tagLst xmlns:a="http://schemas.openxmlformats.org/drawingml/2006/main" xmlns:r="http://schemas.openxmlformats.org/officeDocument/2006/relationships" xmlns:p="http://schemas.openxmlformats.org/presentationml/2006/main">
  <p:tag name="TIMING" val="|3|2.7|4.6|3.8|1.1|1.8|25.5|9.8|2.2|6|10.4"/>
</p:tagLst>
</file>

<file path=ppt/tags/tag6.xml><?xml version="1.0" encoding="utf-8"?>
<p:tagLst xmlns:a="http://schemas.openxmlformats.org/drawingml/2006/main" xmlns:r="http://schemas.openxmlformats.org/officeDocument/2006/relationships" xmlns:p="http://schemas.openxmlformats.org/presentationml/2006/main">
  <p:tag name="TIMING" val="|0.5|1.1|2.6|0.6|1|1.1|1.4|3.2|1.5|0.8|2|5|2.3|1.3|2.6|1.7|2.2|3|3|18"/>
</p:tagLst>
</file>

<file path=ppt/tags/tag7.xml><?xml version="1.0" encoding="utf-8"?>
<p:tagLst xmlns:a="http://schemas.openxmlformats.org/drawingml/2006/main" xmlns:r="http://schemas.openxmlformats.org/officeDocument/2006/relationships" xmlns:p="http://schemas.openxmlformats.org/presentationml/2006/main">
  <p:tag name="TIMING" val="|9|19.6|6.1"/>
</p:tagLst>
</file>

<file path=ppt/tags/tag8.xml><?xml version="1.0" encoding="utf-8"?>
<p:tagLst xmlns:a="http://schemas.openxmlformats.org/drawingml/2006/main" xmlns:r="http://schemas.openxmlformats.org/officeDocument/2006/relationships" xmlns:p="http://schemas.openxmlformats.org/presentationml/2006/main">
  <p:tag name="TIMING" val="|18.6|12.5|3"/>
</p:tagLst>
</file>

<file path=ppt/tags/tag9.xml><?xml version="1.0" encoding="utf-8"?>
<p:tagLst xmlns:a="http://schemas.openxmlformats.org/drawingml/2006/main" xmlns:r="http://schemas.openxmlformats.org/officeDocument/2006/relationships" xmlns:p="http://schemas.openxmlformats.org/presentationml/2006/main">
  <p:tag name="TIMING" val="|19.1|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Template">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ijkstra1">
  <a:themeElements>
    <a:clrScheme name="Custom 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Custom 1">
      <a:majorFont>
        <a:latin typeface="Dijkstr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18707</TotalTime>
  <Words>4085</Words>
  <Application>Microsoft Office PowerPoint</Application>
  <PresentationFormat>On-screen Show (4:3)</PresentationFormat>
  <Paragraphs>737</Paragraphs>
  <Slides>34</Slides>
  <Notes>33</Notes>
  <HiddenSlides>0</HiddenSlides>
  <MMClips>0</MMClips>
  <ScaleCrop>false</ScaleCrop>
  <HeadingPairs>
    <vt:vector size="4" baseType="variant">
      <vt:variant>
        <vt:lpstr>Theme</vt:lpstr>
      </vt:variant>
      <vt:variant>
        <vt:i4>7</vt:i4>
      </vt:variant>
      <vt:variant>
        <vt:lpstr>Slide Titles</vt:lpstr>
      </vt:variant>
      <vt:variant>
        <vt:i4>34</vt:i4>
      </vt:variant>
    </vt:vector>
  </HeadingPairs>
  <TitlesOfParts>
    <vt:vector size="41" baseType="lpstr">
      <vt:lpstr>Office Theme</vt:lpstr>
      <vt:lpstr>Dijkstra1</vt:lpstr>
      <vt:lpstr>LectureTemplate</vt:lpstr>
      <vt:lpstr>1_LectureTemplate</vt:lpstr>
      <vt:lpstr>2_Dijkstra1</vt:lpstr>
      <vt:lpstr>1_Office Theme</vt:lpstr>
      <vt:lpstr>2_Office Theme</vt:lpstr>
      <vt:lpstr>GuiDsl for GPL</vt:lpstr>
      <vt:lpstr>Graph Product Line</vt:lpstr>
      <vt:lpstr>GPL as an example of a feature model</vt:lpstr>
      <vt:lpstr>Compose an algorithm given certain constraints</vt:lpstr>
      <vt:lpstr>Graph Representations</vt:lpstr>
      <vt:lpstr>Adjacency Lists Representation (AL)</vt:lpstr>
      <vt:lpstr>Neighbor List Representation (NL)</vt:lpstr>
      <vt:lpstr>Edge List Representation (EL)</vt:lpstr>
      <vt:lpstr>GPL as an example of Kubes</vt:lpstr>
      <vt:lpstr>Remember this Slide?</vt:lpstr>
      <vt:lpstr>Demo GuiDsl</vt:lpstr>
      <vt:lpstr>WebGuiDsl Goals</vt:lpstr>
      <vt:lpstr>Technologies Leveraged</vt:lpstr>
      <vt:lpstr>WebGuiDsl for GPL Contents</vt:lpstr>
      <vt:lpstr>WebGuiDsl for GPL Contents</vt:lpstr>
      <vt:lpstr>WebGuiDsl for GPL </vt:lpstr>
      <vt:lpstr>Demo WebGuiDsl</vt:lpstr>
      <vt:lpstr>Cycles</vt:lpstr>
      <vt:lpstr>Cycles</vt:lpstr>
      <vt:lpstr>Connected Graph</vt:lpstr>
      <vt:lpstr>Strongly Connected Graph</vt:lpstr>
      <vt:lpstr>Minimum Spanning Tree</vt:lpstr>
      <vt:lpstr>Minimum Spanning Tree</vt:lpstr>
      <vt:lpstr>Java Graph Algorithm Libraries</vt:lpstr>
      <vt:lpstr>Java Graph Algorithm Libraries</vt:lpstr>
      <vt:lpstr>Experiment Data</vt:lpstr>
      <vt:lpstr>Test Environment</vt:lpstr>
      <vt:lpstr>Slide 28</vt:lpstr>
      <vt:lpstr>Slide 29</vt:lpstr>
      <vt:lpstr>Slide 30</vt:lpstr>
      <vt:lpstr>Slide 31</vt:lpstr>
      <vt:lpstr>Slide 32</vt:lpstr>
      <vt:lpstr>Conclusions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GPL</dc:title>
  <dc:creator>Joe</dc:creator>
  <cp:lastModifiedBy>Sam</cp:lastModifiedBy>
  <cp:revision>118</cp:revision>
  <dcterms:created xsi:type="dcterms:W3CDTF">2011-04-19T20:35:53Z</dcterms:created>
  <dcterms:modified xsi:type="dcterms:W3CDTF">2011-05-05T00:19:05Z</dcterms:modified>
</cp:coreProperties>
</file>