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3.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4.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ppt/tags/tag5.xml" ContentType="application/vnd.openxmlformats-officedocument.presentationml.tags+xml"/>
  <Override PartName="/ppt/notesSlides/notesSlide6.xml" ContentType="application/vnd.openxmlformats-officedocument.presentationml.notesSlide+xml"/>
  <Override PartName="/ppt/tags/tag6.xml" ContentType="application/vnd.openxmlformats-officedocument.presentationml.tags+xml"/>
  <Override PartName="/ppt/notesSlides/notesSlide7.xml" ContentType="application/vnd.openxmlformats-officedocument.presentationml.notesSlide+xml"/>
  <Override PartName="/ppt/tags/tag7.xml" ContentType="application/vnd.openxmlformats-officedocument.presentationml.tags+xml"/>
  <Override PartName="/ppt/notesSlides/notesSlide8.xml" ContentType="application/vnd.openxmlformats-officedocument.presentationml.notesSlide+xml"/>
  <Override PartName="/ppt/tags/tag8.xml" ContentType="application/vnd.openxmlformats-officedocument.presentationml.tags+xml"/>
  <Override PartName="/ppt/notesSlides/notesSlide9.xml" ContentType="application/vnd.openxmlformats-officedocument.presentationml.notesSlide+xml"/>
  <Override PartName="/ppt/tags/tag9.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10.xml" ContentType="application/vnd.openxmlformats-officedocument.presentationml.tags+xml"/>
  <Override PartName="/ppt/notesSlides/notesSlide12.xml" ContentType="application/vnd.openxmlformats-officedocument.presentationml.notesSlide+xml"/>
  <Override PartName="/ppt/tags/tag11.xml" ContentType="application/vnd.openxmlformats-officedocument.presentationml.tags+xml"/>
  <Override PartName="/ppt/notesSlides/notesSlide13.xml" ContentType="application/vnd.openxmlformats-officedocument.presentationml.notesSlide+xml"/>
  <Override PartName="/ppt/tags/tag12.xml" ContentType="application/vnd.openxmlformats-officedocument.presentationml.tags+xml"/>
  <Override PartName="/ppt/notesSlides/notesSlide14.xml" ContentType="application/vnd.openxmlformats-officedocument.presentationml.notesSlide+xml"/>
  <Override PartName="/ppt/tags/tag13.xml" ContentType="application/vnd.openxmlformats-officedocument.presentationml.tags+xml"/>
  <Override PartName="/ppt/notesSlides/notesSlide15.xml" ContentType="application/vnd.openxmlformats-officedocument.presentationml.notesSlide+xml"/>
  <Override PartName="/ppt/tags/tag14.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6" r:id="rId3"/>
    <p:sldMasterId id="2147483684" r:id="rId4"/>
    <p:sldMasterId id="2147483692" r:id="rId5"/>
  </p:sldMasterIdLst>
  <p:notesMasterIdLst>
    <p:notesMasterId r:id="rId26"/>
  </p:notesMasterIdLst>
  <p:sldIdLst>
    <p:sldId id="256" r:id="rId6"/>
    <p:sldId id="267" r:id="rId7"/>
    <p:sldId id="257" r:id="rId8"/>
    <p:sldId id="264" r:id="rId9"/>
    <p:sldId id="266" r:id="rId10"/>
    <p:sldId id="261" r:id="rId11"/>
    <p:sldId id="262" r:id="rId12"/>
    <p:sldId id="263" r:id="rId13"/>
    <p:sldId id="265" r:id="rId14"/>
    <p:sldId id="259" r:id="rId15"/>
    <p:sldId id="271" r:id="rId16"/>
    <p:sldId id="270" r:id="rId17"/>
    <p:sldId id="269" r:id="rId18"/>
    <p:sldId id="268" r:id="rId19"/>
    <p:sldId id="272" r:id="rId20"/>
    <p:sldId id="273" r:id="rId21"/>
    <p:sldId id="274" r:id="rId22"/>
    <p:sldId id="275" r:id="rId23"/>
    <p:sldId id="276" r:id="rId24"/>
    <p:sldId id="277"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7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209" autoAdjust="0"/>
    <p:restoredTop sz="76648" autoAdjust="0"/>
  </p:normalViewPr>
  <p:slideViewPr>
    <p:cSldViewPr snapToGrid="0">
      <p:cViewPr varScale="1">
        <p:scale>
          <a:sx n="73" d="100"/>
          <a:sy n="73" d="100"/>
        </p:scale>
        <p:origin x="-1368" y="-102"/>
      </p:cViewPr>
      <p:guideLst>
        <p:guide orient="horz" pos="2160"/>
        <p:guide pos="2880"/>
      </p:guideLst>
    </p:cSldViewPr>
  </p:slideViewPr>
  <p:notesTextViewPr>
    <p:cViewPr>
      <p:scale>
        <a:sx n="1" d="1"/>
        <a:sy n="1" d="1"/>
      </p:scale>
      <p:origin x="0" y="0"/>
    </p:cViewPr>
  </p:notesTextViewPr>
  <p:sorterViewPr>
    <p:cViewPr>
      <p:scale>
        <a:sx n="100" d="100"/>
        <a:sy n="100" d="100"/>
      </p:scale>
      <p:origin x="0" y="259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CC1EC5A-E06E-4F46-86BB-8C1AC9E7F0A7}" type="datetimeFigureOut">
              <a:rPr lang="en-US" smtClean="0"/>
              <a:t>5/1/2011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7E4A8D1-5708-419F-B195-B1FD04F4CBA1}" type="slidenum">
              <a:rPr lang="en-US" smtClean="0"/>
              <a:t>‹#›</a:t>
            </a:fld>
            <a:endParaRPr lang="en-US"/>
          </a:p>
        </p:txBody>
      </p:sp>
    </p:spTree>
    <p:extLst>
      <p:ext uri="{BB962C8B-B14F-4D97-AF65-F5344CB8AC3E}">
        <p14:creationId xmlns:p14="http://schemas.microsoft.com/office/powerpoint/2010/main" val="714867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are going to present to you our project, a web application for GUIDSL and GPL.</a:t>
            </a:r>
            <a:r>
              <a:rPr lang="en-US" baseline="0" dirty="0" smtClean="0"/>
              <a:t> We call it [click mouse] Web GUIDSL for GPL. </a:t>
            </a:r>
            <a:endParaRPr lang="en-US" dirty="0"/>
          </a:p>
        </p:txBody>
      </p:sp>
      <p:sp>
        <p:nvSpPr>
          <p:cNvPr id="4" name="Slide Number Placeholder 3"/>
          <p:cNvSpPr>
            <a:spLocks noGrp="1"/>
          </p:cNvSpPr>
          <p:nvPr>
            <p:ph type="sldNum" sz="quarter" idx="10"/>
          </p:nvPr>
        </p:nvSpPr>
        <p:spPr/>
        <p:txBody>
          <a:bodyPr/>
          <a:lstStyle/>
          <a:p>
            <a:fld id="{87E4A8D1-5708-419F-B195-B1FD04F4CBA1}" type="slidenum">
              <a:rPr lang="en-US" smtClean="0"/>
              <a:t>1</a:t>
            </a:fld>
            <a:endParaRPr lang="en-US"/>
          </a:p>
        </p:txBody>
      </p:sp>
    </p:spTree>
    <p:extLst>
      <p:ext uri="{BB962C8B-B14F-4D97-AF65-F5344CB8AC3E}">
        <p14:creationId xmlns:p14="http://schemas.microsoft.com/office/powerpoint/2010/main" val="2861453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Our last review slide</a:t>
            </a:r>
            <a:r>
              <a:rPr lang="en-US" baseline="0" dirty="0" smtClean="0"/>
              <a:t> shows an improvement to the design of the previous slide. </a:t>
            </a:r>
            <a:r>
              <a:rPr lang="en-US" dirty="0" smtClean="0"/>
              <a:t>This slide adds</a:t>
            </a:r>
            <a:r>
              <a:rPr lang="en-US" baseline="0" dirty="0" smtClean="0"/>
              <a:t> </a:t>
            </a:r>
            <a:r>
              <a:rPr lang="en-US" dirty="0" smtClean="0"/>
              <a:t>a</a:t>
            </a:r>
            <a:r>
              <a:rPr lang="en-US" baseline="0" dirty="0" smtClean="0"/>
              <a:t> row for commonalities is to solve the problem of code redundancy in the previous slide and the blank cells can be viewed as the identity transformation. We can b</a:t>
            </a:r>
            <a:r>
              <a:rPr lang="en-US" dirty="0" smtClean="0"/>
              <a:t>uild</a:t>
            </a:r>
            <a:r>
              <a:rPr lang="en-US" baseline="0" dirty="0" smtClean="0"/>
              <a:t> a program by a composition of transformations projecting away unneeded columns and rows and the folding or contracting the </a:t>
            </a:r>
            <a:r>
              <a:rPr lang="en-US" baseline="0" dirty="0" err="1" smtClean="0"/>
              <a:t>kubes</a:t>
            </a:r>
            <a:r>
              <a:rPr lang="en-US" baseline="0" dirty="0" smtClean="0"/>
              <a:t> to produce our program. (The composition is still under feature model tree and cross-tree constraints)</a:t>
            </a:r>
            <a:endParaRPr lang="en-US" dirty="0"/>
          </a:p>
        </p:txBody>
      </p:sp>
      <p:sp>
        <p:nvSpPr>
          <p:cNvPr id="4" name="Slide Number Placeholder 3"/>
          <p:cNvSpPr>
            <a:spLocks noGrp="1"/>
          </p:cNvSpPr>
          <p:nvPr>
            <p:ph type="sldNum" sz="quarter" idx="10"/>
          </p:nvPr>
        </p:nvSpPr>
        <p:spPr/>
        <p:txBody>
          <a:bodyPr/>
          <a:lstStyle/>
          <a:p>
            <a:fld id="{87E4A8D1-5708-419F-B195-B1FD04F4CBA1}" type="slidenum">
              <a:rPr lang="en-US" smtClean="0"/>
              <a:t>10</a:t>
            </a:fld>
            <a:endParaRPr lang="en-US"/>
          </a:p>
        </p:txBody>
      </p:sp>
    </p:spTree>
    <p:extLst>
      <p:ext uri="{BB962C8B-B14F-4D97-AF65-F5344CB8AC3E}">
        <p14:creationId xmlns:p14="http://schemas.microsoft.com/office/powerpoint/2010/main" val="3453774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next few slides will give</a:t>
            </a:r>
            <a:r>
              <a:rPr lang="en-US" baseline="0" dirty="0" smtClean="0"/>
              <a:t> a short review of the algorithms that can be composed using GPL. We found other java graph algorithm packages that implemented the same algorithms for our benchmark tests. The cycles test simply checks to see if the graph input contains a cycle. It returns true or false.</a:t>
            </a:r>
            <a:endParaRPr lang="en-US" dirty="0"/>
          </a:p>
        </p:txBody>
      </p:sp>
      <p:sp>
        <p:nvSpPr>
          <p:cNvPr id="4" name="Slide Number Placeholder 3"/>
          <p:cNvSpPr>
            <a:spLocks noGrp="1"/>
          </p:cNvSpPr>
          <p:nvPr>
            <p:ph type="sldNum" sz="quarter" idx="10"/>
          </p:nvPr>
        </p:nvSpPr>
        <p:spPr/>
        <p:txBody>
          <a:bodyPr/>
          <a:lstStyle/>
          <a:p>
            <a:fld id="{87E4A8D1-5708-419F-B195-B1FD04F4CBA1}" type="slidenum">
              <a:rPr lang="en-US" smtClean="0"/>
              <a:t>11</a:t>
            </a:fld>
            <a:endParaRPr lang="en-US"/>
          </a:p>
        </p:txBody>
      </p:sp>
    </p:spTree>
    <p:extLst>
      <p:ext uri="{BB962C8B-B14F-4D97-AF65-F5344CB8AC3E}">
        <p14:creationId xmlns:p14="http://schemas.microsoft.com/office/powerpoint/2010/main" val="580522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One optimization we made to GPL for cycle checking can be demonstrated by this flow diagram.</a:t>
            </a:r>
            <a:r>
              <a:rPr lang="en-US" baseline="0" dirty="0" smtClean="0"/>
              <a:t> The original algorithm set a flag to true once a cycle was found but continued checking the graph for cycles regardless. We short circuited this behavior by throwing an exception when a cycle was detected at this point we exit out of the DFS and return true. Before the optimization other graph library cycle checkers ran faster than GPL, but currently GPL is faster because of the optimization.</a:t>
            </a:r>
            <a:endParaRPr lang="en-US" dirty="0"/>
          </a:p>
        </p:txBody>
      </p:sp>
      <p:sp>
        <p:nvSpPr>
          <p:cNvPr id="4" name="Slide Number Placeholder 3"/>
          <p:cNvSpPr>
            <a:spLocks noGrp="1"/>
          </p:cNvSpPr>
          <p:nvPr>
            <p:ph type="sldNum" sz="quarter" idx="10"/>
          </p:nvPr>
        </p:nvSpPr>
        <p:spPr/>
        <p:txBody>
          <a:bodyPr/>
          <a:lstStyle/>
          <a:p>
            <a:fld id="{87E4A8D1-5708-419F-B195-B1FD04F4CBA1}" type="slidenum">
              <a:rPr lang="en-US" smtClean="0"/>
              <a:t>12</a:t>
            </a:fld>
            <a:endParaRPr lang="en-US"/>
          </a:p>
        </p:txBody>
      </p:sp>
    </p:spTree>
    <p:extLst>
      <p:ext uri="{BB962C8B-B14F-4D97-AF65-F5344CB8AC3E}">
        <p14:creationId xmlns:p14="http://schemas.microsoft.com/office/powerpoint/2010/main" val="16906279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find a connected graph GPL uses either a</a:t>
            </a:r>
            <a:r>
              <a:rPr lang="en-US" baseline="0" dirty="0" smtClean="0"/>
              <a:t> BFS or DFS. The algorithm checks each vertex and visits the edges for each. </a:t>
            </a:r>
            <a:r>
              <a:rPr lang="en-US" dirty="0" smtClean="0"/>
              <a:t>Real </a:t>
            </a:r>
            <a:r>
              <a:rPr lang="en-US" dirty="0" smtClean="0"/>
              <a:t>cost comes from having </a:t>
            </a:r>
            <a:r>
              <a:rPr lang="en-US" dirty="0" smtClean="0"/>
              <a:t>to</a:t>
            </a:r>
            <a:r>
              <a:rPr lang="en-US" baseline="0" dirty="0" smtClean="0"/>
              <a:t> </a:t>
            </a:r>
            <a:r>
              <a:rPr lang="en-US" baseline="0" dirty="0" smtClean="0"/>
              <a:t>run a search </a:t>
            </a:r>
            <a:r>
              <a:rPr lang="en-US" baseline="0" dirty="0" smtClean="0"/>
              <a:t>for </a:t>
            </a:r>
            <a:r>
              <a:rPr lang="en-US" baseline="0" dirty="0" smtClean="0"/>
              <a:t>every vertex. No extra cost </a:t>
            </a:r>
            <a:r>
              <a:rPr lang="en-US" baseline="0" dirty="0" smtClean="0"/>
              <a:t>comes from </a:t>
            </a:r>
            <a:r>
              <a:rPr lang="en-US" baseline="0" dirty="0" smtClean="0"/>
              <a:t>choosing BFS over DFS because they both run in linear time.</a:t>
            </a:r>
            <a:endParaRPr lang="en-US" dirty="0"/>
          </a:p>
        </p:txBody>
      </p:sp>
      <p:sp>
        <p:nvSpPr>
          <p:cNvPr id="4" name="Slide Number Placeholder 3"/>
          <p:cNvSpPr>
            <a:spLocks noGrp="1"/>
          </p:cNvSpPr>
          <p:nvPr>
            <p:ph type="sldNum" sz="quarter" idx="10"/>
          </p:nvPr>
        </p:nvSpPr>
        <p:spPr/>
        <p:txBody>
          <a:bodyPr/>
          <a:lstStyle/>
          <a:p>
            <a:fld id="{87E4A8D1-5708-419F-B195-B1FD04F4CBA1}" type="slidenum">
              <a:rPr lang="en-US" smtClean="0"/>
              <a:t>13</a:t>
            </a:fld>
            <a:endParaRPr lang="en-US"/>
          </a:p>
        </p:txBody>
      </p:sp>
    </p:spTree>
    <p:extLst>
      <p:ext uri="{BB962C8B-B14F-4D97-AF65-F5344CB8AC3E}">
        <p14:creationId xmlns:p14="http://schemas.microsoft.com/office/powerpoint/2010/main" val="13496170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a handful of ways to find strongly connected components GPL uses </a:t>
            </a:r>
            <a:r>
              <a:rPr lang="en-US" dirty="0" err="1" smtClean="0"/>
              <a:t>Kosaraju’s</a:t>
            </a:r>
            <a:r>
              <a:rPr lang="en-US" dirty="0" smtClean="0"/>
              <a:t> algorithm. Strongly connected components are only defined for a directed graph. A component</a:t>
            </a:r>
            <a:r>
              <a:rPr lang="en-US" baseline="0" dirty="0" smtClean="0"/>
              <a:t> is strongly connected if for every vertex </a:t>
            </a:r>
            <a:r>
              <a:rPr lang="en-US" i="1" baseline="0" dirty="0" smtClean="0"/>
              <a:t>u</a:t>
            </a:r>
            <a:r>
              <a:rPr lang="en-US" baseline="0" dirty="0" smtClean="0"/>
              <a:t> in the connected component </a:t>
            </a:r>
            <a:r>
              <a:rPr lang="en-US" i="0" baseline="0" dirty="0" smtClean="0"/>
              <a:t>there is a path to every other vertex in the component </a:t>
            </a:r>
            <a:r>
              <a:rPr lang="en-US" i="1" baseline="0" dirty="0" smtClean="0"/>
              <a:t>v </a:t>
            </a:r>
            <a:r>
              <a:rPr lang="en-US" i="0" baseline="0" dirty="0" smtClean="0"/>
              <a:t>as well as a path from </a:t>
            </a:r>
            <a:r>
              <a:rPr lang="en-US" i="1" baseline="0" dirty="0" smtClean="0"/>
              <a:t>v</a:t>
            </a:r>
            <a:r>
              <a:rPr lang="en-US" i="0" baseline="0" dirty="0" smtClean="0"/>
              <a:t> back to </a:t>
            </a:r>
            <a:r>
              <a:rPr lang="en-US" i="1" baseline="0" dirty="0" smtClean="0"/>
              <a:t>u</a:t>
            </a:r>
            <a:r>
              <a:rPr lang="en-US" i="0" baseline="0" dirty="0" smtClean="0"/>
              <a:t>. When the algorithm </a:t>
            </a:r>
            <a:r>
              <a:rPr lang="en-US" baseline="0" dirty="0" smtClean="0"/>
              <a:t>backs </a:t>
            </a:r>
            <a:r>
              <a:rPr lang="en-US" baseline="0" dirty="0" smtClean="0"/>
              <a:t>out of </a:t>
            </a:r>
            <a:r>
              <a:rPr lang="en-US" baseline="0" dirty="0" smtClean="0"/>
              <a:t>recursion of the DFS it numbers </a:t>
            </a:r>
            <a:r>
              <a:rPr lang="en-US" baseline="0" dirty="0" smtClean="0"/>
              <a:t>the vertices, </a:t>
            </a:r>
            <a:r>
              <a:rPr lang="en-US" baseline="0" dirty="0" smtClean="0"/>
              <a:t>during </a:t>
            </a:r>
            <a:r>
              <a:rPr lang="en-US" baseline="0" dirty="0" smtClean="0"/>
              <a:t>the second DFS we start from the vertex with the highest number</a:t>
            </a:r>
            <a:r>
              <a:rPr lang="en-US" baseline="0" dirty="0" smtClean="0"/>
              <a:t>. </a:t>
            </a:r>
            <a:r>
              <a:rPr lang="en-US" i="0" baseline="0" dirty="0" smtClean="0"/>
              <a:t>The m</a:t>
            </a:r>
            <a:r>
              <a:rPr lang="en-US" i="0" dirty="0" smtClean="0"/>
              <a:t>ajority </a:t>
            </a:r>
            <a:r>
              <a:rPr lang="en-US" dirty="0" smtClean="0"/>
              <a:t>of the</a:t>
            </a:r>
            <a:r>
              <a:rPr lang="en-US" baseline="0" dirty="0" smtClean="0"/>
              <a:t> </a:t>
            </a:r>
            <a:r>
              <a:rPr lang="en-US" dirty="0" smtClean="0"/>
              <a:t>cost is in buildin</a:t>
            </a:r>
            <a:r>
              <a:rPr lang="en-US" baseline="0" dirty="0" smtClean="0"/>
              <a:t>g a graph and reversing the edges.</a:t>
            </a:r>
            <a:endParaRPr lang="en-US" dirty="0"/>
          </a:p>
        </p:txBody>
      </p:sp>
      <p:sp>
        <p:nvSpPr>
          <p:cNvPr id="4" name="Slide Number Placeholder 3"/>
          <p:cNvSpPr>
            <a:spLocks noGrp="1"/>
          </p:cNvSpPr>
          <p:nvPr>
            <p:ph type="sldNum" sz="quarter" idx="10"/>
          </p:nvPr>
        </p:nvSpPr>
        <p:spPr/>
        <p:txBody>
          <a:bodyPr/>
          <a:lstStyle/>
          <a:p>
            <a:fld id="{87E4A8D1-5708-419F-B195-B1FD04F4CBA1}" type="slidenum">
              <a:rPr lang="en-US" smtClean="0"/>
              <a:t>14</a:t>
            </a:fld>
            <a:endParaRPr lang="en-US"/>
          </a:p>
        </p:txBody>
      </p:sp>
    </p:spTree>
    <p:extLst>
      <p:ext uri="{BB962C8B-B14F-4D97-AF65-F5344CB8AC3E}">
        <p14:creationId xmlns:p14="http://schemas.microsoft.com/office/powerpoint/2010/main" val="8763365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implementation of Prim’s algorithm</a:t>
            </a:r>
            <a:r>
              <a:rPr lang="en-US" baseline="0" dirty="0" smtClean="0"/>
              <a:t> that GPL uses starts by adding a vertex to a set U and then evaluated each edge and following the lowest cost edge in to a vertex in U-V. That vertex is then added to U and it’s lowest cost edge is followed. This continues until the set of vertices U equals V, so every vertex has been visited.</a:t>
            </a:r>
            <a:endParaRPr lang="en-US" dirty="0"/>
          </a:p>
        </p:txBody>
      </p:sp>
      <p:sp>
        <p:nvSpPr>
          <p:cNvPr id="4" name="Slide Number Placeholder 3"/>
          <p:cNvSpPr>
            <a:spLocks noGrp="1"/>
          </p:cNvSpPr>
          <p:nvPr>
            <p:ph type="sldNum" sz="quarter" idx="10"/>
          </p:nvPr>
        </p:nvSpPr>
        <p:spPr/>
        <p:txBody>
          <a:bodyPr/>
          <a:lstStyle/>
          <a:p>
            <a:fld id="{87E4A8D1-5708-419F-B195-B1FD04F4CBA1}" type="slidenum">
              <a:rPr lang="en-US" smtClean="0"/>
              <a:t>15</a:t>
            </a:fld>
            <a:endParaRPr lang="en-US"/>
          </a:p>
        </p:txBody>
      </p:sp>
    </p:spTree>
    <p:extLst>
      <p:ext uri="{BB962C8B-B14F-4D97-AF65-F5344CB8AC3E}">
        <p14:creationId xmlns:p14="http://schemas.microsoft.com/office/powerpoint/2010/main" val="38618727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Kruskals</a:t>
            </a:r>
            <a:r>
              <a:rPr lang="en-US" baseline="0" dirty="0" smtClean="0"/>
              <a:t> algorithm spends time sorting the edges and then selects the cheapest edge such that each vertex at the end of the edge does not belong to the same connected component. This continues until all vertices belong to the same connected component. The ti</a:t>
            </a:r>
            <a:r>
              <a:rPr lang="en-US" dirty="0" smtClean="0"/>
              <a:t>me</a:t>
            </a:r>
            <a:r>
              <a:rPr lang="en-US" baseline="0" dirty="0" smtClean="0"/>
              <a:t> </a:t>
            </a:r>
            <a:r>
              <a:rPr lang="en-US" baseline="0" dirty="0" smtClean="0"/>
              <a:t>c</a:t>
            </a:r>
            <a:r>
              <a:rPr lang="en-US" dirty="0" smtClean="0"/>
              <a:t>omplexity comes from sorting</a:t>
            </a:r>
            <a:r>
              <a:rPr lang="en-US" baseline="0" dirty="0" smtClean="0"/>
              <a:t> the edges</a:t>
            </a:r>
            <a:r>
              <a:rPr lang="en-US" baseline="0" dirty="0" smtClean="0"/>
              <a:t>. This is more efficient than Prim as long as the number of edges is less than the number of vertices squared.</a:t>
            </a:r>
            <a:endParaRPr lang="en-US" dirty="0"/>
          </a:p>
        </p:txBody>
      </p:sp>
      <p:sp>
        <p:nvSpPr>
          <p:cNvPr id="4" name="Slide Number Placeholder 3"/>
          <p:cNvSpPr>
            <a:spLocks noGrp="1"/>
          </p:cNvSpPr>
          <p:nvPr>
            <p:ph type="sldNum" sz="quarter" idx="10"/>
          </p:nvPr>
        </p:nvSpPr>
        <p:spPr/>
        <p:txBody>
          <a:bodyPr/>
          <a:lstStyle/>
          <a:p>
            <a:fld id="{87E4A8D1-5708-419F-B195-B1FD04F4CBA1}" type="slidenum">
              <a:rPr lang="en-US" smtClean="0"/>
              <a:t>16</a:t>
            </a:fld>
            <a:endParaRPr lang="en-US"/>
          </a:p>
        </p:txBody>
      </p:sp>
    </p:spTree>
    <p:extLst>
      <p:ext uri="{BB962C8B-B14F-4D97-AF65-F5344CB8AC3E}">
        <p14:creationId xmlns:p14="http://schemas.microsoft.com/office/powerpoint/2010/main" val="37654384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will talk briefly</a:t>
            </a:r>
            <a:r>
              <a:rPr lang="en-US" baseline="0" dirty="0" smtClean="0"/>
              <a:t> about some of the java graph algorithm packages we used to test against. We looked for popular packages that contained the same algorithms that GPL contains. We looked at four packages, </a:t>
            </a:r>
            <a:r>
              <a:rPr lang="en-US" baseline="0" dirty="0" err="1" smtClean="0"/>
              <a:t>jdsl</a:t>
            </a:r>
            <a:r>
              <a:rPr lang="en-US" baseline="0" dirty="0" smtClean="0"/>
              <a:t>, </a:t>
            </a:r>
            <a:r>
              <a:rPr lang="en-US" baseline="0" dirty="0" err="1" smtClean="0"/>
              <a:t>jgrapht</a:t>
            </a:r>
            <a:r>
              <a:rPr lang="en-US" baseline="0" dirty="0" smtClean="0"/>
              <a:t>, </a:t>
            </a:r>
            <a:r>
              <a:rPr lang="en-US" baseline="0" dirty="0" err="1" smtClean="0"/>
              <a:t>yfiles</a:t>
            </a:r>
            <a:r>
              <a:rPr lang="en-US" baseline="0" dirty="0" smtClean="0"/>
              <a:t>, and </a:t>
            </a:r>
            <a:r>
              <a:rPr lang="en-US" baseline="0" dirty="0" err="1" smtClean="0"/>
              <a:t>jung</a:t>
            </a:r>
            <a:r>
              <a:rPr lang="en-US" baseline="0" dirty="0" smtClean="0"/>
              <a:t>. As the slide shows </a:t>
            </a:r>
            <a:r>
              <a:rPr lang="en-US" baseline="0" dirty="0" err="1" smtClean="0"/>
              <a:t>jdsl</a:t>
            </a:r>
            <a:r>
              <a:rPr lang="en-US" baseline="0" dirty="0" smtClean="0"/>
              <a:t> had two of the algorithms we wanted to test and </a:t>
            </a:r>
            <a:r>
              <a:rPr lang="en-US" baseline="0" dirty="0" err="1" smtClean="0"/>
              <a:t>jgrapht</a:t>
            </a:r>
            <a:r>
              <a:rPr lang="en-US" baseline="0" dirty="0" smtClean="0"/>
              <a:t> had all of the algorithm aside from Prim’s. Both of these packages were open source.</a:t>
            </a:r>
            <a:endParaRPr lang="en-US" dirty="0"/>
          </a:p>
        </p:txBody>
      </p:sp>
      <p:sp>
        <p:nvSpPr>
          <p:cNvPr id="4" name="Slide Number Placeholder 3"/>
          <p:cNvSpPr>
            <a:spLocks noGrp="1"/>
          </p:cNvSpPr>
          <p:nvPr>
            <p:ph type="sldNum" sz="quarter" idx="10"/>
          </p:nvPr>
        </p:nvSpPr>
        <p:spPr/>
        <p:txBody>
          <a:bodyPr/>
          <a:lstStyle/>
          <a:p>
            <a:fld id="{87E4A8D1-5708-419F-B195-B1FD04F4CBA1}" type="slidenum">
              <a:rPr lang="en-US" smtClean="0"/>
              <a:t>17</a:t>
            </a:fld>
            <a:endParaRPr lang="en-US"/>
          </a:p>
        </p:txBody>
      </p:sp>
    </p:spTree>
    <p:extLst>
      <p:ext uri="{BB962C8B-B14F-4D97-AF65-F5344CB8AC3E}">
        <p14:creationId xmlns:p14="http://schemas.microsoft.com/office/powerpoint/2010/main" val="15583781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other packages we used are</a:t>
            </a:r>
            <a:r>
              <a:rPr lang="en-US" baseline="0" dirty="0" smtClean="0"/>
              <a:t> </a:t>
            </a:r>
            <a:r>
              <a:rPr lang="en-US" baseline="0" dirty="0" err="1" smtClean="0"/>
              <a:t>yfiles</a:t>
            </a:r>
            <a:r>
              <a:rPr lang="en-US" baseline="0" dirty="0" smtClean="0"/>
              <a:t> and </a:t>
            </a:r>
            <a:r>
              <a:rPr lang="en-US" baseline="0" dirty="0" err="1" smtClean="0"/>
              <a:t>jung</a:t>
            </a:r>
            <a:r>
              <a:rPr lang="en-US" baseline="0" dirty="0" smtClean="0"/>
              <a:t>. </a:t>
            </a:r>
            <a:r>
              <a:rPr lang="en-US" baseline="0" dirty="0" err="1" smtClean="0"/>
              <a:t>yfiles</a:t>
            </a:r>
            <a:r>
              <a:rPr lang="en-US" baseline="0" dirty="0" smtClean="0"/>
              <a:t> is a closed source graph algorithm library that contained all of the algorithms we were looking to test GPL against. We also chose to use </a:t>
            </a:r>
            <a:r>
              <a:rPr lang="en-US" baseline="0" dirty="0" err="1" smtClean="0"/>
              <a:t>jung</a:t>
            </a:r>
            <a:r>
              <a:rPr lang="en-US" baseline="0" dirty="0" smtClean="0"/>
              <a:t> for one more test of Prim’s algorithm. </a:t>
            </a:r>
            <a:r>
              <a:rPr lang="en-US" baseline="0" dirty="0" err="1" smtClean="0"/>
              <a:t>jung</a:t>
            </a:r>
            <a:r>
              <a:rPr lang="en-US" baseline="0" dirty="0" smtClean="0"/>
              <a:t> is an open source library. </a:t>
            </a:r>
            <a:endParaRPr lang="en-US" dirty="0"/>
          </a:p>
        </p:txBody>
      </p:sp>
      <p:sp>
        <p:nvSpPr>
          <p:cNvPr id="4" name="Slide Number Placeholder 3"/>
          <p:cNvSpPr>
            <a:spLocks noGrp="1"/>
          </p:cNvSpPr>
          <p:nvPr>
            <p:ph type="sldNum" sz="quarter" idx="10"/>
          </p:nvPr>
        </p:nvSpPr>
        <p:spPr/>
        <p:txBody>
          <a:bodyPr/>
          <a:lstStyle/>
          <a:p>
            <a:fld id="{87E4A8D1-5708-419F-B195-B1FD04F4CBA1}" type="slidenum">
              <a:rPr lang="en-US" smtClean="0"/>
              <a:t>18</a:t>
            </a:fld>
            <a:endParaRPr lang="en-US"/>
          </a:p>
        </p:txBody>
      </p:sp>
    </p:spTree>
    <p:extLst>
      <p:ext uri="{BB962C8B-B14F-4D97-AF65-F5344CB8AC3E}">
        <p14:creationId xmlns:p14="http://schemas.microsoft.com/office/powerpoint/2010/main" val="38008559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used</a:t>
            </a:r>
            <a:r>
              <a:rPr lang="en-US" baseline="0" dirty="0" smtClean="0"/>
              <a:t> the </a:t>
            </a:r>
            <a:r>
              <a:rPr lang="en-US" baseline="0" dirty="0" err="1" smtClean="0"/>
              <a:t>jgrapht</a:t>
            </a:r>
            <a:r>
              <a:rPr lang="en-US" baseline="0" dirty="0" smtClean="0"/>
              <a:t> package to generate different types of random graphs for test data. We generated the following graphs: a simple graph, which only allows one edge between any two vertices; a </a:t>
            </a:r>
            <a:r>
              <a:rPr lang="en-US" baseline="0" dirty="0" err="1" smtClean="0"/>
              <a:t>multigraph</a:t>
            </a:r>
            <a:r>
              <a:rPr lang="en-US" baseline="0" dirty="0" smtClean="0"/>
              <a:t>, which allows multiple edges between vertices but no loops (as specified by </a:t>
            </a:r>
            <a:r>
              <a:rPr lang="en-US" baseline="0" dirty="0" err="1" smtClean="0"/>
              <a:t>jgrapht</a:t>
            </a:r>
            <a:r>
              <a:rPr lang="en-US" baseline="0" dirty="0" smtClean="0"/>
              <a:t>); a </a:t>
            </a:r>
            <a:r>
              <a:rPr lang="en-US" baseline="0" dirty="0" err="1" smtClean="0"/>
              <a:t>pseudograph</a:t>
            </a:r>
            <a:r>
              <a:rPr lang="en-US" baseline="0" dirty="0" smtClean="0"/>
              <a:t>, which is </a:t>
            </a:r>
            <a:r>
              <a:rPr lang="en-US" baseline="0" dirty="0" err="1" smtClean="0"/>
              <a:t>multigraph</a:t>
            </a:r>
            <a:r>
              <a:rPr lang="en-US" baseline="0" dirty="0" smtClean="0"/>
              <a:t> that allows loops; and finally a linear graph to test our cycle checker. Based on our previous analysis w</a:t>
            </a:r>
            <a:r>
              <a:rPr lang="en-US" dirty="0" smtClean="0"/>
              <a:t>e would </a:t>
            </a:r>
            <a:r>
              <a:rPr lang="en-US" dirty="0" smtClean="0"/>
              <a:t>expect </a:t>
            </a:r>
            <a:r>
              <a:rPr lang="en-US" dirty="0" err="1" smtClean="0"/>
              <a:t>Kruskal</a:t>
            </a:r>
            <a:r>
              <a:rPr lang="en-US" dirty="0" smtClean="0"/>
              <a:t> to outperform</a:t>
            </a:r>
            <a:r>
              <a:rPr lang="en-US" baseline="0" dirty="0" smtClean="0"/>
              <a:t> Prim for all of these graphs because of the number of |V|^2 is 4,000,000.</a:t>
            </a:r>
            <a:endParaRPr lang="en-US" dirty="0"/>
          </a:p>
        </p:txBody>
      </p:sp>
      <p:sp>
        <p:nvSpPr>
          <p:cNvPr id="4" name="Slide Number Placeholder 3"/>
          <p:cNvSpPr>
            <a:spLocks noGrp="1"/>
          </p:cNvSpPr>
          <p:nvPr>
            <p:ph type="sldNum" sz="quarter" idx="10"/>
          </p:nvPr>
        </p:nvSpPr>
        <p:spPr/>
        <p:txBody>
          <a:bodyPr/>
          <a:lstStyle/>
          <a:p>
            <a:fld id="{87E4A8D1-5708-419F-B195-B1FD04F4CBA1}" type="slidenum">
              <a:rPr lang="en-US" smtClean="0"/>
              <a:t>19</a:t>
            </a:fld>
            <a:endParaRPr lang="en-US"/>
          </a:p>
        </p:txBody>
      </p:sp>
    </p:spTree>
    <p:extLst>
      <p:ext uri="{BB962C8B-B14F-4D97-AF65-F5344CB8AC3E}">
        <p14:creationId xmlns:p14="http://schemas.microsoft.com/office/powerpoint/2010/main" val="16806006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a:t>
            </a:r>
            <a:r>
              <a:rPr lang="en-US" baseline="0" dirty="0" smtClean="0"/>
              <a:t> is an outline of our presentation, we start with a review of GPL and talk about how we’ve seen it used throughout the semester. We will also demo the existing GUIDSL as a refresher. After that we introduce </a:t>
            </a:r>
            <a:r>
              <a:rPr lang="en-US" baseline="0" dirty="0" err="1" smtClean="0"/>
              <a:t>WebGUIDSL</a:t>
            </a:r>
            <a:r>
              <a:rPr lang="en-US" baseline="0" dirty="0" smtClean="0"/>
              <a:t>. Then the algorithms that GPL makes available. We then talk about the java packages for graph algorithms that we tested GPL against, we discuss some details of our experiments and their results and we close with future work.</a:t>
            </a:r>
            <a:endParaRPr lang="en-US" dirty="0"/>
          </a:p>
        </p:txBody>
      </p:sp>
      <p:sp>
        <p:nvSpPr>
          <p:cNvPr id="4" name="Slide Number Placeholder 3"/>
          <p:cNvSpPr>
            <a:spLocks noGrp="1"/>
          </p:cNvSpPr>
          <p:nvPr>
            <p:ph type="sldNum" sz="quarter" idx="10"/>
          </p:nvPr>
        </p:nvSpPr>
        <p:spPr/>
        <p:txBody>
          <a:bodyPr/>
          <a:lstStyle/>
          <a:p>
            <a:fld id="{87E4A8D1-5708-419F-B195-B1FD04F4CBA1}" type="slidenum">
              <a:rPr lang="en-US" smtClean="0"/>
              <a:t>2</a:t>
            </a:fld>
            <a:endParaRPr lang="en-US"/>
          </a:p>
        </p:txBody>
      </p:sp>
    </p:spTree>
    <p:extLst>
      <p:ext uri="{BB962C8B-B14F-4D97-AF65-F5344CB8AC3E}">
        <p14:creationId xmlns:p14="http://schemas.microsoft.com/office/powerpoint/2010/main" val="384675756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All benchmark</a:t>
            </a:r>
            <a:r>
              <a:rPr lang="en-US" baseline="0" dirty="0" smtClean="0"/>
              <a:t>ing</a:t>
            </a:r>
            <a:r>
              <a:rPr lang="en-US" dirty="0" smtClean="0"/>
              <a:t> was</a:t>
            </a:r>
            <a:r>
              <a:rPr lang="en-US" baseline="0" dirty="0" smtClean="0"/>
              <a:t> done on the same hardware a 2.2Ghz AMD Athlon.</a:t>
            </a:r>
            <a:endParaRPr lang="en-US" dirty="0"/>
          </a:p>
        </p:txBody>
      </p:sp>
      <p:sp>
        <p:nvSpPr>
          <p:cNvPr id="4" name="Slide Number Placeholder 3"/>
          <p:cNvSpPr>
            <a:spLocks noGrp="1"/>
          </p:cNvSpPr>
          <p:nvPr>
            <p:ph type="sldNum" sz="quarter" idx="10"/>
          </p:nvPr>
        </p:nvSpPr>
        <p:spPr/>
        <p:txBody>
          <a:bodyPr/>
          <a:lstStyle/>
          <a:p>
            <a:fld id="{87E4A8D1-5708-419F-B195-B1FD04F4CBA1}" type="slidenum">
              <a:rPr lang="en-US" smtClean="0"/>
              <a:t>20</a:t>
            </a:fld>
            <a:endParaRPr lang="en-US"/>
          </a:p>
        </p:txBody>
      </p:sp>
    </p:spTree>
    <p:extLst>
      <p:ext uri="{BB962C8B-B14F-4D97-AF65-F5344CB8AC3E}">
        <p14:creationId xmlns:p14="http://schemas.microsoft.com/office/powerpoint/2010/main" val="34002150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One place we saw GPL this semester was during out discussion</a:t>
            </a:r>
            <a:r>
              <a:rPr lang="en-US" baseline="0" dirty="0" smtClean="0"/>
              <a:t> of feature models. GPL is a feature model with a feature tree and cross </a:t>
            </a:r>
            <a:r>
              <a:rPr lang="en-US" baseline="0" smtClean="0"/>
              <a:t>tree constraints.</a:t>
            </a:r>
            <a:endParaRPr lang="en-US" dirty="0"/>
          </a:p>
        </p:txBody>
      </p:sp>
      <p:sp>
        <p:nvSpPr>
          <p:cNvPr id="4" name="Slide Number Placeholder 3"/>
          <p:cNvSpPr>
            <a:spLocks noGrp="1"/>
          </p:cNvSpPr>
          <p:nvPr>
            <p:ph type="sldNum" sz="quarter" idx="10"/>
          </p:nvPr>
        </p:nvSpPr>
        <p:spPr/>
        <p:txBody>
          <a:bodyPr/>
          <a:lstStyle/>
          <a:p>
            <a:fld id="{87E4A8D1-5708-419F-B195-B1FD04F4CBA1}" type="slidenum">
              <a:rPr lang="en-US" smtClean="0"/>
              <a:t>3</a:t>
            </a:fld>
            <a:endParaRPr lang="en-US"/>
          </a:p>
        </p:txBody>
      </p:sp>
    </p:spTree>
    <p:extLst>
      <p:ext uri="{BB962C8B-B14F-4D97-AF65-F5344CB8AC3E}">
        <p14:creationId xmlns:p14="http://schemas.microsoft.com/office/powerpoint/2010/main" val="18751600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By selecting valid feature combinations the users builds</a:t>
            </a:r>
            <a:r>
              <a:rPr lang="en-US" baseline="0" dirty="0" smtClean="0"/>
              <a:t> a program that executes a customized graph algorithm. </a:t>
            </a:r>
            <a:r>
              <a:rPr lang="en-US" dirty="0" smtClean="0"/>
              <a:t>Feature tree</a:t>
            </a:r>
            <a:r>
              <a:rPr lang="en-US" baseline="0" dirty="0" smtClean="0"/>
              <a:t> and additional cross-tree constraints are propagated as features are selected. This prevents users from making mistakes and having to backtrack on their selections. GPL is a software product line, it is a family of related programs that are built by transformations or increments in functionality. </a:t>
            </a:r>
            <a:endParaRPr lang="en-US" dirty="0"/>
          </a:p>
        </p:txBody>
      </p:sp>
      <p:sp>
        <p:nvSpPr>
          <p:cNvPr id="4" name="Slide Number Placeholder 3"/>
          <p:cNvSpPr>
            <a:spLocks noGrp="1"/>
          </p:cNvSpPr>
          <p:nvPr>
            <p:ph type="sldNum" sz="quarter" idx="10"/>
          </p:nvPr>
        </p:nvSpPr>
        <p:spPr/>
        <p:txBody>
          <a:bodyPr/>
          <a:lstStyle/>
          <a:p>
            <a:fld id="{87E4A8D1-5708-419F-B195-B1FD04F4CBA1}" type="slidenum">
              <a:rPr lang="en-US" smtClean="0"/>
              <a:t>4</a:t>
            </a:fld>
            <a:endParaRPr lang="en-US"/>
          </a:p>
        </p:txBody>
      </p:sp>
    </p:spTree>
    <p:extLst>
      <p:ext uri="{BB962C8B-B14F-4D97-AF65-F5344CB8AC3E}">
        <p14:creationId xmlns:p14="http://schemas.microsoft.com/office/powerpoint/2010/main" val="17908249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We’ve seen the following features</a:t>
            </a:r>
            <a:r>
              <a:rPr lang="en-US" baseline="0" dirty="0" smtClean="0"/>
              <a:t> make up the Graph Product line (graph type, graph weight, type of search, and graph algorithm) but GPL has one more feature set and that is the different way the Graph itself is implemented and how it stores data. The three ways are Adjacency Lists, Neighbor Lists, and Edge Lists.</a:t>
            </a:r>
            <a:endParaRPr lang="en-US" dirty="0"/>
          </a:p>
        </p:txBody>
      </p:sp>
      <p:sp>
        <p:nvSpPr>
          <p:cNvPr id="4" name="Slide Number Placeholder 3"/>
          <p:cNvSpPr>
            <a:spLocks noGrp="1"/>
          </p:cNvSpPr>
          <p:nvPr>
            <p:ph type="sldNum" sz="quarter" idx="10"/>
          </p:nvPr>
        </p:nvSpPr>
        <p:spPr/>
        <p:txBody>
          <a:bodyPr/>
          <a:lstStyle/>
          <a:p>
            <a:fld id="{87E4A8D1-5708-419F-B195-B1FD04F4CBA1}" type="slidenum">
              <a:rPr lang="en-US" smtClean="0"/>
              <a:t>5</a:t>
            </a:fld>
            <a:endParaRPr lang="en-US"/>
          </a:p>
        </p:txBody>
      </p:sp>
    </p:spTree>
    <p:extLst>
      <p:ext uri="{BB962C8B-B14F-4D97-AF65-F5344CB8AC3E}">
        <p14:creationId xmlns:p14="http://schemas.microsoft.com/office/powerpoint/2010/main" val="41769033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a:ln/>
        </p:spPr>
      </p:sp>
      <p:sp>
        <p:nvSpPr>
          <p:cNvPr id="73731" name="Notes Placeholder 2"/>
          <p:cNvSpPr>
            <a:spLocks noGrp="1"/>
          </p:cNvSpPr>
          <p:nvPr>
            <p:ph type="body" idx="1"/>
          </p:nvPr>
        </p:nvSpPr>
        <p:spPr>
          <a:noFill/>
          <a:ln/>
        </p:spPr>
        <p:txBody>
          <a:bodyPr/>
          <a:lstStyle/>
          <a:p>
            <a:pPr eaLnBrk="1" hangingPunct="1"/>
            <a:r>
              <a:rPr lang="en-US" dirty="0" smtClean="0">
                <a:latin typeface="Arial" charset="0"/>
              </a:rPr>
              <a:t>An</a:t>
            </a:r>
            <a:r>
              <a:rPr lang="en-US" baseline="0" dirty="0" smtClean="0">
                <a:latin typeface="Arial" charset="0"/>
              </a:rPr>
              <a:t> adjacency list represents a graph in the following way that this animation attempts to explain clearly. There is a graph object that holds a list of vertices. There is a vertex object, for each vertex in the graph it holds a list of the vertices adjacent to that vertex. For a graph with weighted edges another “parallel” list is required to hold the weights. So there are two classes, graph and vertex. This is a  simple design but it is limited because some graph algorithms require explicit edge manipulation which cannot be done with an adjacency list because there are no explicit edges. The next implementation takes care of the parallel list problem.  </a:t>
            </a:r>
            <a:endParaRPr lang="en-US" dirty="0" smtClean="0">
              <a:latin typeface="Arial" charset="0"/>
            </a:endParaRPr>
          </a:p>
        </p:txBody>
      </p:sp>
      <p:sp>
        <p:nvSpPr>
          <p:cNvPr id="73732" name="Slide Number Placeholder 3"/>
          <p:cNvSpPr>
            <a:spLocks noGrp="1"/>
          </p:cNvSpPr>
          <p:nvPr>
            <p:ph type="sldNum" sz="quarter" idx="5"/>
          </p:nvPr>
        </p:nvSpPr>
        <p:spPr>
          <a:noFill/>
        </p:spPr>
        <p:txBody>
          <a:bodyPr/>
          <a:lstStyle/>
          <a:p>
            <a:fld id="{2297130C-3F32-41A6-9EED-9050319EEFC1}" type="slidenum">
              <a:rPr lang="en-US" smtClean="0">
                <a:solidFill>
                  <a:prstClr val="black"/>
                </a:solidFill>
              </a:rPr>
              <a:pPr/>
              <a:t>6</a:t>
            </a:fld>
            <a:endParaRPr lang="en-US" smtClean="0">
              <a:solidFill>
                <a:prstClr val="black"/>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neighbor list for the most part is the same as</a:t>
            </a:r>
            <a:r>
              <a:rPr lang="en-US" baseline="0" dirty="0" smtClean="0"/>
              <a:t> the adjacency list. The graph object still holds a list of vertices. The vertex object still exists but instead of a list of adjacent vertices it holds Neighbor objects. A new neighbor class holds both a vertex and an integer weight value. For each vertex a neighbor object is created for the vertices adjacent to it and these neighbor objects are then stored in a list. So now an algorithm only has to access one list to get the neighbor and respective edge weight, but it doesn’t solve the problem of handling edges explicitly. There is redundancy and there is no way to sort by edge weight.</a:t>
            </a:r>
            <a:endParaRPr lang="en-US" dirty="0"/>
          </a:p>
        </p:txBody>
      </p:sp>
      <p:sp>
        <p:nvSpPr>
          <p:cNvPr id="4" name="Slide Number Placeholder 3"/>
          <p:cNvSpPr>
            <a:spLocks noGrp="1"/>
          </p:cNvSpPr>
          <p:nvPr>
            <p:ph type="sldNum" sz="quarter" idx="10"/>
          </p:nvPr>
        </p:nvSpPr>
        <p:spPr/>
        <p:txBody>
          <a:bodyPr/>
          <a:lstStyle/>
          <a:p>
            <a:fld id="{87E4A8D1-5708-419F-B195-B1FD04F4CBA1}" type="slidenum">
              <a:rPr lang="en-US" smtClean="0"/>
              <a:t>7</a:t>
            </a:fld>
            <a:endParaRPr lang="en-US"/>
          </a:p>
        </p:txBody>
      </p:sp>
    </p:spTree>
    <p:extLst>
      <p:ext uri="{BB962C8B-B14F-4D97-AF65-F5344CB8AC3E}">
        <p14:creationId xmlns:p14="http://schemas.microsoft.com/office/powerpoint/2010/main" val="18585090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representation</a:t>
            </a:r>
            <a:r>
              <a:rPr lang="en-US" baseline="0" dirty="0" smtClean="0"/>
              <a:t> is the most common for graphs and how almost all graph algorithms expect the data to be stored. The Graph object still contains a vertex list and the vertex object still exists, but now there is a new edge class. We build explicit edge objects. We still have neighbor objects and they are contained within a list in each vertex object. But now instead of an integer weight the neighbor object contains an edge object. We also add an edge list to the graph object.  </a:t>
            </a:r>
            <a:endParaRPr lang="en-US" dirty="0"/>
          </a:p>
        </p:txBody>
      </p:sp>
      <p:sp>
        <p:nvSpPr>
          <p:cNvPr id="4" name="Slide Number Placeholder 3"/>
          <p:cNvSpPr>
            <a:spLocks noGrp="1"/>
          </p:cNvSpPr>
          <p:nvPr>
            <p:ph type="sldNum" sz="quarter" idx="10"/>
          </p:nvPr>
        </p:nvSpPr>
        <p:spPr/>
        <p:txBody>
          <a:bodyPr/>
          <a:lstStyle/>
          <a:p>
            <a:fld id="{87E4A8D1-5708-419F-B195-B1FD04F4CBA1}" type="slidenum">
              <a:rPr lang="en-US" smtClean="0"/>
              <a:t>8</a:t>
            </a:fld>
            <a:endParaRPr lang="en-US"/>
          </a:p>
        </p:txBody>
      </p:sp>
    </p:spTree>
    <p:extLst>
      <p:ext uri="{BB962C8B-B14F-4D97-AF65-F5344CB8AC3E}">
        <p14:creationId xmlns:p14="http://schemas.microsoft.com/office/powerpoint/2010/main" val="9673534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a:t>
            </a:r>
            <a:r>
              <a:rPr lang="en-US" dirty="0" smtClean="0"/>
              <a:t>dding</a:t>
            </a:r>
            <a:r>
              <a:rPr lang="en-US" baseline="0" dirty="0" smtClean="0"/>
              <a:t> different </a:t>
            </a:r>
            <a:r>
              <a:rPr lang="en-US" dirty="0" smtClean="0"/>
              <a:t>encodings of graphs produces a </a:t>
            </a:r>
            <a:r>
              <a:rPr lang="en-US" baseline="0" dirty="0" smtClean="0"/>
              <a:t>product line of product lines or a 2D </a:t>
            </a:r>
            <a:r>
              <a:rPr lang="en-US" baseline="0" dirty="0" err="1" smtClean="0"/>
              <a:t>Kube</a:t>
            </a:r>
            <a:r>
              <a:rPr lang="en-US" baseline="0" dirty="0" smtClean="0"/>
              <a:t>. </a:t>
            </a:r>
            <a:r>
              <a:rPr lang="en-US" dirty="0" smtClean="0"/>
              <a:t>We saw GPL used as an example</a:t>
            </a:r>
            <a:r>
              <a:rPr lang="en-US" baseline="0" dirty="0" smtClean="0"/>
              <a:t> of </a:t>
            </a:r>
            <a:r>
              <a:rPr lang="en-US" baseline="0" dirty="0" err="1" smtClean="0"/>
              <a:t>Kubes</a:t>
            </a:r>
            <a:r>
              <a:rPr lang="en-US" baseline="0" dirty="0" smtClean="0"/>
              <a:t> during the semester. A program could be constructed by valid composition of features from any one of the three rows. As an example this slide shows two possible programs one using the neighbor list implementation and the other using the adjacency list. </a:t>
            </a:r>
            <a:endParaRPr lang="en-US" dirty="0"/>
          </a:p>
        </p:txBody>
      </p:sp>
      <p:sp>
        <p:nvSpPr>
          <p:cNvPr id="4" name="Slide Number Placeholder 3"/>
          <p:cNvSpPr>
            <a:spLocks noGrp="1"/>
          </p:cNvSpPr>
          <p:nvPr>
            <p:ph type="sldNum" sz="quarter" idx="10"/>
          </p:nvPr>
        </p:nvSpPr>
        <p:spPr/>
        <p:txBody>
          <a:bodyPr/>
          <a:lstStyle/>
          <a:p>
            <a:fld id="{87E4A8D1-5708-419F-B195-B1FD04F4CBA1}" type="slidenum">
              <a:rPr lang="en-US" smtClean="0"/>
              <a:t>9</a:t>
            </a:fld>
            <a:endParaRPr lang="en-US"/>
          </a:p>
        </p:txBody>
      </p:sp>
    </p:spTree>
    <p:extLst>
      <p:ext uri="{BB962C8B-B14F-4D97-AF65-F5344CB8AC3E}">
        <p14:creationId xmlns:p14="http://schemas.microsoft.com/office/powerpoint/2010/main" val="11401091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2857C43-2D05-4AFC-8D58-984C37232426}" type="datetimeFigureOut">
              <a:rPr lang="en-US" smtClean="0"/>
              <a:t>5/1/2011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08CC2A-15E8-4BDA-92CE-5B6338BCF854}" type="slidenum">
              <a:rPr lang="en-US" smtClean="0"/>
              <a:t>‹#›</a:t>
            </a:fld>
            <a:endParaRPr lang="en-US"/>
          </a:p>
        </p:txBody>
      </p:sp>
    </p:spTree>
    <p:extLst>
      <p:ext uri="{BB962C8B-B14F-4D97-AF65-F5344CB8AC3E}">
        <p14:creationId xmlns:p14="http://schemas.microsoft.com/office/powerpoint/2010/main" val="2310905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2857C43-2D05-4AFC-8D58-984C37232426}" type="datetimeFigureOut">
              <a:rPr lang="en-US" smtClean="0"/>
              <a:t>5/1/2011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08CC2A-15E8-4BDA-92CE-5B6338BCF854}" type="slidenum">
              <a:rPr lang="en-US" smtClean="0"/>
              <a:t>‹#›</a:t>
            </a:fld>
            <a:endParaRPr lang="en-US"/>
          </a:p>
        </p:txBody>
      </p:sp>
    </p:spTree>
    <p:extLst>
      <p:ext uri="{BB962C8B-B14F-4D97-AF65-F5344CB8AC3E}">
        <p14:creationId xmlns:p14="http://schemas.microsoft.com/office/powerpoint/2010/main" val="31325176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2857C43-2D05-4AFC-8D58-984C37232426}" type="datetimeFigureOut">
              <a:rPr lang="en-US" smtClean="0"/>
              <a:t>5/1/2011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08CC2A-15E8-4BDA-92CE-5B6338BCF854}" type="slidenum">
              <a:rPr lang="en-US" smtClean="0"/>
              <a:t>‹#›</a:t>
            </a:fld>
            <a:endParaRPr lang="en-US"/>
          </a:p>
        </p:txBody>
      </p:sp>
    </p:spTree>
    <p:extLst>
      <p:ext uri="{BB962C8B-B14F-4D97-AF65-F5344CB8AC3E}">
        <p14:creationId xmlns:p14="http://schemas.microsoft.com/office/powerpoint/2010/main" val="36764660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dirty="0"/>
          </a:p>
        </p:txBody>
      </p:sp>
      <p:sp>
        <p:nvSpPr>
          <p:cNvPr id="4" name="Rectangle 4"/>
          <p:cNvSpPr>
            <a:spLocks noGrp="1" noChangeArrowheads="1"/>
          </p:cNvSpPr>
          <p:nvPr>
            <p:ph type="dt" sz="half" idx="10"/>
          </p:nvPr>
        </p:nvSpPr>
        <p:spPr>
          <a:ln/>
        </p:spPr>
        <p:txBody>
          <a:bodyPr/>
          <a:lstStyle>
            <a:lvl1pPr>
              <a:defRPr/>
            </a:lvl1pPr>
          </a:lstStyle>
          <a:p>
            <a:r>
              <a:rPr lang="en-US" smtClean="0">
                <a:solidFill>
                  <a:srgbClr val="000000"/>
                </a:solidFill>
              </a:rPr>
              <a:t>2/17/2011</a:t>
            </a: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endParaRPr lang="en-US" dirty="0">
              <a:solidFill>
                <a:srgbClr val="000000"/>
              </a:solidFill>
            </a:endParaRPr>
          </a:p>
        </p:txBody>
      </p:sp>
      <p:sp>
        <p:nvSpPr>
          <p:cNvPr id="6" name="Rectangle 6"/>
          <p:cNvSpPr>
            <a:spLocks noGrp="1" noChangeArrowheads="1"/>
          </p:cNvSpPr>
          <p:nvPr>
            <p:ph type="sldNum" sz="quarter" idx="12"/>
          </p:nvPr>
        </p:nvSpPr>
        <p:spPr>
          <a:ln/>
        </p:spPr>
        <p:txBody>
          <a:bodyPr/>
          <a:lstStyle>
            <a:lvl1pPr>
              <a:defRPr>
                <a:latin typeface="Arial Narrow" pitchFamily="34" charset="0"/>
              </a:defRPr>
            </a:lvl1pPr>
          </a:lstStyle>
          <a:p>
            <a:r>
              <a:rPr lang="en-US" altLang="en-US" dirty="0" smtClean="0">
                <a:solidFill>
                  <a:srgbClr val="000000"/>
                </a:solidFill>
              </a:rPr>
              <a:t>Kubes1-</a:t>
            </a:r>
            <a:fld id="{EDC8F5C9-FF39-4D82-A1EC-208FAA8C9BE6}" type="slidenum">
              <a:rPr lang="en-US" altLang="en-US" smtClean="0">
                <a:solidFill>
                  <a:srgbClr val="000000"/>
                </a:solidFill>
              </a:rPr>
              <a:pPr/>
              <a:t>‹#›</a:t>
            </a:fld>
            <a:endParaRPr lang="en-US" altLang="en-US" dirty="0">
              <a:solidFill>
                <a:srgbClr val="000000"/>
              </a:solidFill>
            </a:endParaRPr>
          </a:p>
        </p:txBody>
      </p:sp>
    </p:spTree>
    <p:extLst>
      <p:ext uri="{BB962C8B-B14F-4D97-AF65-F5344CB8AC3E}">
        <p14:creationId xmlns:p14="http://schemas.microsoft.com/office/powerpoint/2010/main" val="1623809187"/>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4"/>
          <p:cNvSpPr>
            <a:spLocks noGrp="1" noChangeArrowheads="1"/>
          </p:cNvSpPr>
          <p:nvPr>
            <p:ph type="dt" sz="half" idx="10"/>
          </p:nvPr>
        </p:nvSpPr>
        <p:spPr>
          <a:ln/>
        </p:spPr>
        <p:txBody>
          <a:bodyPr/>
          <a:lstStyle>
            <a:lvl1pPr>
              <a:defRPr/>
            </a:lvl1pPr>
          </a:lstStyle>
          <a:p>
            <a:r>
              <a:rPr lang="en-US" smtClean="0">
                <a:solidFill>
                  <a:srgbClr val="000000"/>
                </a:solidFill>
              </a:rPr>
              <a:t>2/17/2011</a:t>
            </a: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endParaRPr lang="en-US" dirty="0">
              <a:solidFill>
                <a:srgbClr val="000000"/>
              </a:solidFill>
            </a:endParaRPr>
          </a:p>
        </p:txBody>
      </p:sp>
      <p:sp>
        <p:nvSpPr>
          <p:cNvPr id="6" name="Rectangle 6"/>
          <p:cNvSpPr>
            <a:spLocks noGrp="1" noChangeArrowheads="1"/>
          </p:cNvSpPr>
          <p:nvPr>
            <p:ph type="sldNum" sz="quarter" idx="12"/>
          </p:nvPr>
        </p:nvSpPr>
        <p:spPr>
          <a:ln/>
        </p:spPr>
        <p:txBody>
          <a:bodyPr/>
          <a:lstStyle>
            <a:lvl1pPr>
              <a:defRPr baseline="0">
                <a:latin typeface="Arial Narrow" pitchFamily="34" charset="0"/>
              </a:defRPr>
            </a:lvl1pPr>
          </a:lstStyle>
          <a:p>
            <a:r>
              <a:rPr lang="en-US" altLang="en-US" dirty="0" smtClean="0">
                <a:solidFill>
                  <a:srgbClr val="000000"/>
                </a:solidFill>
              </a:rPr>
              <a:t>Kubes1-</a:t>
            </a:r>
            <a:fld id="{8BE4A913-BBC0-4A69-8804-609EBF529BE9}" type="slidenum">
              <a:rPr lang="en-US" altLang="en-US" smtClean="0">
                <a:solidFill>
                  <a:srgbClr val="000000"/>
                </a:solidFill>
              </a:rPr>
              <a:pPr/>
              <a:t>‹#›</a:t>
            </a:fld>
            <a:endParaRPr lang="en-US" altLang="en-US" dirty="0">
              <a:solidFill>
                <a:srgbClr val="000000"/>
              </a:solidFill>
            </a:endParaRPr>
          </a:p>
        </p:txBody>
      </p:sp>
    </p:spTree>
    <p:extLst>
      <p:ext uri="{BB962C8B-B14F-4D97-AF65-F5344CB8AC3E}">
        <p14:creationId xmlns:p14="http://schemas.microsoft.com/office/powerpoint/2010/main" val="113188735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3200" b="1"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2590800"/>
            <a:ext cx="7772400" cy="1500187"/>
          </a:xfrm>
        </p:spPr>
        <p:txBody>
          <a:bodyPr anchor="b"/>
          <a:lstStyle>
            <a:lvl1pPr marL="0" indent="0">
              <a:buNone/>
              <a:defRPr sz="2000">
                <a:solidFill>
                  <a:schemeClr val="tx1">
                    <a:lumMod val="50000"/>
                    <a:lumOff val="50000"/>
                  </a:schemeClr>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r>
              <a:rPr lang="en-US" smtClean="0">
                <a:solidFill>
                  <a:srgbClr val="000000"/>
                </a:solidFill>
              </a:rPr>
              <a:t>2/17/2011</a:t>
            </a: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baseline="0">
                <a:latin typeface="Arial Narrow" pitchFamily="34" charset="0"/>
              </a:defRPr>
            </a:lvl1pPr>
          </a:lstStyle>
          <a:p>
            <a:r>
              <a:rPr lang="en-US" altLang="en-US" dirty="0" smtClean="0">
                <a:solidFill>
                  <a:srgbClr val="000000"/>
                </a:solidFill>
              </a:rPr>
              <a:t>Kubes1-</a:t>
            </a:r>
            <a:fld id="{CF9BAA37-8F43-48A7-98D2-F952509E2B25}" type="slidenum">
              <a:rPr lang="en-US" altLang="en-US" smtClean="0">
                <a:solidFill>
                  <a:srgbClr val="000000"/>
                </a:solidFill>
              </a:rPr>
              <a:pPr/>
              <a:t>‹#›</a:t>
            </a:fld>
            <a:endParaRPr lang="en-US" altLang="en-US" dirty="0">
              <a:solidFill>
                <a:srgbClr val="000000"/>
              </a:solidFill>
            </a:endParaRPr>
          </a:p>
        </p:txBody>
      </p:sp>
    </p:spTree>
    <p:extLst>
      <p:ext uri="{BB962C8B-B14F-4D97-AF65-F5344CB8AC3E}">
        <p14:creationId xmlns:p14="http://schemas.microsoft.com/office/powerpoint/2010/main" val="1998044234"/>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4"/>
          <p:cNvSpPr>
            <a:spLocks noGrp="1" noChangeArrowheads="1"/>
          </p:cNvSpPr>
          <p:nvPr>
            <p:ph type="dt" sz="half" idx="10"/>
          </p:nvPr>
        </p:nvSpPr>
        <p:spPr>
          <a:ln/>
        </p:spPr>
        <p:txBody>
          <a:bodyPr/>
          <a:lstStyle>
            <a:lvl1pPr>
              <a:defRPr/>
            </a:lvl1pPr>
          </a:lstStyle>
          <a:p>
            <a:r>
              <a:rPr lang="en-US" smtClean="0">
                <a:solidFill>
                  <a:srgbClr val="000000"/>
                </a:solidFill>
              </a:rPr>
              <a:t>2/17/2011</a:t>
            </a: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atin typeface="Arial Narrow" pitchFamily="34" charset="0"/>
              </a:defRPr>
            </a:lvl1pPr>
          </a:lstStyle>
          <a:p>
            <a:r>
              <a:rPr lang="en-US" altLang="en-US" dirty="0" smtClean="0">
                <a:solidFill>
                  <a:srgbClr val="000000"/>
                </a:solidFill>
              </a:rPr>
              <a:t>Kubes1-</a:t>
            </a:r>
            <a:fld id="{BDB897E4-419B-4E34-B9AC-7B96F7E03B60}" type="slidenum">
              <a:rPr lang="en-US" altLang="en-US" smtClean="0">
                <a:solidFill>
                  <a:srgbClr val="000000"/>
                </a:solidFill>
              </a:rPr>
              <a:pPr/>
              <a:t>‹#›</a:t>
            </a:fld>
            <a:endParaRPr lang="en-US" altLang="en-US" dirty="0">
              <a:solidFill>
                <a:srgbClr val="000000"/>
              </a:solidFill>
            </a:endParaRPr>
          </a:p>
        </p:txBody>
      </p:sp>
    </p:spTree>
    <p:extLst>
      <p:ext uri="{BB962C8B-B14F-4D97-AF65-F5344CB8AC3E}">
        <p14:creationId xmlns:p14="http://schemas.microsoft.com/office/powerpoint/2010/main" val="754862777"/>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Rectangle 4"/>
          <p:cNvSpPr>
            <a:spLocks noGrp="1" noChangeArrowheads="1"/>
          </p:cNvSpPr>
          <p:nvPr>
            <p:ph type="dt" sz="half" idx="10"/>
          </p:nvPr>
        </p:nvSpPr>
        <p:spPr>
          <a:ln/>
        </p:spPr>
        <p:txBody>
          <a:bodyPr/>
          <a:lstStyle>
            <a:lvl1pPr>
              <a:defRPr/>
            </a:lvl1pPr>
          </a:lstStyle>
          <a:p>
            <a:r>
              <a:rPr lang="en-US" smtClean="0">
                <a:solidFill>
                  <a:srgbClr val="000000"/>
                </a:solidFill>
              </a:rPr>
              <a:t>2/17/2011</a:t>
            </a:r>
            <a:endParaRPr lang="en-US">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endParaRPr lang="en-US">
              <a:solidFill>
                <a:srgbClr val="000000"/>
              </a:solidFill>
            </a:endParaRPr>
          </a:p>
        </p:txBody>
      </p:sp>
      <p:sp>
        <p:nvSpPr>
          <p:cNvPr id="5" name="Rectangle 6"/>
          <p:cNvSpPr>
            <a:spLocks noGrp="1" noChangeArrowheads="1"/>
          </p:cNvSpPr>
          <p:nvPr>
            <p:ph type="sldNum" sz="quarter" idx="12"/>
          </p:nvPr>
        </p:nvSpPr>
        <p:spPr>
          <a:ln/>
        </p:spPr>
        <p:txBody>
          <a:bodyPr/>
          <a:lstStyle>
            <a:lvl1pPr>
              <a:defRPr baseline="0">
                <a:latin typeface="Arial Narrow" pitchFamily="34" charset="0"/>
              </a:defRPr>
            </a:lvl1pPr>
          </a:lstStyle>
          <a:p>
            <a:r>
              <a:rPr lang="en-US" altLang="en-US" dirty="0" smtClean="0">
                <a:solidFill>
                  <a:srgbClr val="000000"/>
                </a:solidFill>
              </a:rPr>
              <a:t>Kubes1-</a:t>
            </a:r>
            <a:fld id="{A68BAC16-2488-4EFB-A88C-CF6DCFD4702D}" type="slidenum">
              <a:rPr lang="en-US" altLang="en-US" smtClean="0">
                <a:solidFill>
                  <a:srgbClr val="000000"/>
                </a:solidFill>
              </a:rPr>
              <a:pPr/>
              <a:t>‹#›</a:t>
            </a:fld>
            <a:endParaRPr lang="en-US" altLang="en-US" dirty="0">
              <a:solidFill>
                <a:srgbClr val="000000"/>
              </a:solidFill>
            </a:endParaRPr>
          </a:p>
        </p:txBody>
      </p:sp>
    </p:spTree>
    <p:extLst>
      <p:ext uri="{BB962C8B-B14F-4D97-AF65-F5344CB8AC3E}">
        <p14:creationId xmlns:p14="http://schemas.microsoft.com/office/powerpoint/2010/main" val="2735755379"/>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r>
              <a:rPr lang="en-US" smtClean="0">
                <a:solidFill>
                  <a:srgbClr val="000000"/>
                </a:solidFill>
              </a:rPr>
              <a:t>2/17/2011</a:t>
            </a:r>
            <a:endParaRPr lang="en-US">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endParaRPr lang="en-US">
              <a:solidFill>
                <a:srgbClr val="000000"/>
              </a:solidFill>
            </a:endParaRPr>
          </a:p>
        </p:txBody>
      </p:sp>
      <p:sp>
        <p:nvSpPr>
          <p:cNvPr id="4" name="Rectangle 6"/>
          <p:cNvSpPr>
            <a:spLocks noGrp="1" noChangeArrowheads="1"/>
          </p:cNvSpPr>
          <p:nvPr>
            <p:ph type="sldNum" sz="quarter" idx="12"/>
          </p:nvPr>
        </p:nvSpPr>
        <p:spPr>
          <a:ln/>
        </p:spPr>
        <p:txBody>
          <a:bodyPr/>
          <a:lstStyle>
            <a:lvl1pPr>
              <a:defRPr>
                <a:latin typeface="Arial Narrow" pitchFamily="34" charset="0"/>
              </a:defRPr>
            </a:lvl1pPr>
          </a:lstStyle>
          <a:p>
            <a:r>
              <a:rPr lang="en-US" altLang="en-US" dirty="0" smtClean="0">
                <a:solidFill>
                  <a:srgbClr val="000000"/>
                </a:solidFill>
              </a:rPr>
              <a:t>Kubes1-</a:t>
            </a:r>
            <a:fld id="{0D2284CE-9076-4277-AD24-2DD088857DA0}" type="slidenum">
              <a:rPr lang="en-US" altLang="en-US" smtClean="0">
                <a:solidFill>
                  <a:srgbClr val="000000"/>
                </a:solidFill>
              </a:rPr>
              <a:pPr/>
              <a:t>‹#›</a:t>
            </a:fld>
            <a:endParaRPr lang="en-US" altLang="en-US" dirty="0">
              <a:solidFill>
                <a:srgbClr val="000000"/>
              </a:solidFill>
            </a:endParaRPr>
          </a:p>
        </p:txBody>
      </p:sp>
    </p:spTree>
    <p:extLst>
      <p:ext uri="{BB962C8B-B14F-4D97-AF65-F5344CB8AC3E}">
        <p14:creationId xmlns:p14="http://schemas.microsoft.com/office/powerpoint/2010/main" val="1323046373"/>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sz="half" idx="1"/>
          </p:nvPr>
        </p:nvSpPr>
        <p:spPr>
          <a:xfrm>
            <a:off x="457200" y="1600200"/>
            <a:ext cx="4038600" cy="4525963"/>
          </a:xfrm>
        </p:spPr>
        <p:txBody>
          <a:bodyPr/>
          <a:lstStyle>
            <a:lvl1pPr>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4"/>
          <p:cNvSpPr>
            <a:spLocks noGrp="1" noChangeArrowheads="1"/>
          </p:cNvSpPr>
          <p:nvPr>
            <p:ph type="dt" sz="half" idx="10"/>
          </p:nvPr>
        </p:nvSpPr>
        <p:spPr>
          <a:ln/>
        </p:spPr>
        <p:txBody>
          <a:bodyPr/>
          <a:lstStyle>
            <a:lvl1pPr>
              <a:defRPr baseline="0">
                <a:latin typeface="Arial Narrow" pitchFamily="34" charset="0"/>
              </a:defRPr>
            </a:lvl1pPr>
          </a:lstStyle>
          <a:p>
            <a:r>
              <a:rPr lang="en-US" altLang="en-US" smtClean="0">
                <a:solidFill>
                  <a:srgbClr val="000000"/>
                </a:solidFill>
              </a:rPr>
              <a:t>2/17/2011</a:t>
            </a:r>
            <a:endParaRPr lang="en-US" altLang="en-US">
              <a:solidFill>
                <a:srgbClr val="000000"/>
              </a:solidFill>
            </a:endParaRPr>
          </a:p>
        </p:txBody>
      </p:sp>
      <p:sp>
        <p:nvSpPr>
          <p:cNvPr id="6" name="Rectangle 5"/>
          <p:cNvSpPr>
            <a:spLocks noGrp="1" noChangeArrowheads="1"/>
          </p:cNvSpPr>
          <p:nvPr>
            <p:ph type="ftr" sz="quarter" idx="11"/>
          </p:nvPr>
        </p:nvSpPr>
        <p:spPr>
          <a:ln/>
        </p:spPr>
        <p:txBody>
          <a:bodyPr/>
          <a:lstStyle>
            <a:lvl1pPr>
              <a:defRPr baseline="0">
                <a:latin typeface="Arial Narrow" pitchFamily="34" charset="0"/>
              </a:defRPr>
            </a:lvl1pPr>
          </a:lstStyle>
          <a:p>
            <a:endParaRPr lang="en-US" alt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atin typeface="Arial Narrow" pitchFamily="34" charset="0"/>
              </a:defRPr>
            </a:lvl1pPr>
          </a:lstStyle>
          <a:p>
            <a:r>
              <a:rPr lang="en-US" altLang="en-US" dirty="0" smtClean="0">
                <a:solidFill>
                  <a:srgbClr val="000000"/>
                </a:solidFill>
              </a:rPr>
              <a:t>Kubes1-</a:t>
            </a:r>
            <a:fld id="{CF9BAA37-8F43-48A7-98D2-F952509E2B25}" type="slidenum">
              <a:rPr lang="en-US" altLang="en-US" smtClean="0">
                <a:solidFill>
                  <a:srgbClr val="000000"/>
                </a:solidFill>
              </a:rPr>
              <a:pPr/>
              <a:t>‹#›</a:t>
            </a:fld>
            <a:endParaRPr lang="en-US" altLang="en-US" dirty="0">
              <a:solidFill>
                <a:srgbClr val="000000"/>
              </a:solidFill>
            </a:endParaRPr>
          </a:p>
        </p:txBody>
      </p:sp>
    </p:spTree>
    <p:extLst>
      <p:ext uri="{BB962C8B-B14F-4D97-AF65-F5344CB8AC3E}">
        <p14:creationId xmlns:p14="http://schemas.microsoft.com/office/powerpoint/2010/main" val="3331361835"/>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dirty="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r>
              <a:rPr lang="en-US" smtClean="0">
                <a:solidFill>
                  <a:srgbClr val="000000"/>
                </a:solidFill>
              </a:rPr>
              <a:t>UML1</a:t>
            </a: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atin typeface="Arial Narrow" pitchFamily="34" charset="0"/>
              </a:defRPr>
            </a:lvl1pPr>
          </a:lstStyle>
          <a:p>
            <a:pPr>
              <a:defRPr/>
            </a:pPr>
            <a:r>
              <a:rPr lang="en-US" altLang="en-US" dirty="0" smtClean="0">
                <a:solidFill>
                  <a:srgbClr val="000000"/>
                </a:solidFill>
              </a:rPr>
              <a:t>tools-</a:t>
            </a:r>
            <a:fld id="{39B9C9FF-2AFA-4F4B-9BDD-CB2F0E171185}" type="slidenum">
              <a:rPr lang="en-US" altLang="en-US" smtClean="0">
                <a:solidFill>
                  <a:srgbClr val="000000"/>
                </a:solidFill>
              </a:rPr>
              <a:pPr>
                <a:defRPr/>
              </a:pPr>
              <a:t>‹#›</a:t>
            </a:fld>
            <a:endParaRPr lang="en-US" altLang="en-US" dirty="0">
              <a:solidFill>
                <a:srgbClr val="000000"/>
              </a:solidFill>
            </a:endParaRPr>
          </a:p>
        </p:txBody>
      </p:sp>
    </p:spTree>
    <p:extLst>
      <p:ext uri="{BB962C8B-B14F-4D97-AF65-F5344CB8AC3E}">
        <p14:creationId xmlns:p14="http://schemas.microsoft.com/office/powerpoint/2010/main" val="176985899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2857C43-2D05-4AFC-8D58-984C37232426}" type="datetimeFigureOut">
              <a:rPr lang="en-US" smtClean="0"/>
              <a:t>5/1/2011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08CC2A-15E8-4BDA-92CE-5B6338BCF854}" type="slidenum">
              <a:rPr lang="en-US" smtClean="0"/>
              <a:t>‹#›</a:t>
            </a:fld>
            <a:endParaRPr lang="en-US"/>
          </a:p>
        </p:txBody>
      </p:sp>
    </p:spTree>
    <p:extLst>
      <p:ext uri="{BB962C8B-B14F-4D97-AF65-F5344CB8AC3E}">
        <p14:creationId xmlns:p14="http://schemas.microsoft.com/office/powerpoint/2010/main" val="316538058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r>
              <a:rPr lang="en-US" smtClean="0">
                <a:solidFill>
                  <a:srgbClr val="000000"/>
                </a:solidFill>
              </a:rPr>
              <a:t>UML1</a:t>
            </a: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baseline="0">
                <a:latin typeface="Arial Narrow" pitchFamily="34" charset="0"/>
              </a:defRPr>
            </a:lvl1pPr>
          </a:lstStyle>
          <a:p>
            <a:pPr>
              <a:defRPr/>
            </a:pPr>
            <a:r>
              <a:rPr lang="en-US" altLang="en-US" dirty="0" smtClean="0">
                <a:solidFill>
                  <a:srgbClr val="000000"/>
                </a:solidFill>
              </a:rPr>
              <a:t>tools-</a:t>
            </a:r>
            <a:fld id="{90D445F5-D018-4C12-BE9A-7A5A97B7893B}" type="slidenum">
              <a:rPr lang="en-US" altLang="en-US" smtClean="0">
                <a:solidFill>
                  <a:srgbClr val="000000"/>
                </a:solidFill>
              </a:rPr>
              <a:pPr>
                <a:defRPr/>
              </a:pPr>
              <a:t>‹#›</a:t>
            </a:fld>
            <a:endParaRPr lang="en-US" altLang="en-US" dirty="0">
              <a:solidFill>
                <a:srgbClr val="000000"/>
              </a:solidFill>
            </a:endParaRPr>
          </a:p>
        </p:txBody>
      </p:sp>
    </p:spTree>
    <p:extLst>
      <p:ext uri="{BB962C8B-B14F-4D97-AF65-F5344CB8AC3E}">
        <p14:creationId xmlns:p14="http://schemas.microsoft.com/office/powerpoint/2010/main" val="2277627879"/>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3200" b="1"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2590800"/>
            <a:ext cx="7772400" cy="1500187"/>
          </a:xfrm>
        </p:spPr>
        <p:txBody>
          <a:bodyPr anchor="b"/>
          <a:lstStyle>
            <a:lvl1pPr marL="0" indent="0">
              <a:buNone/>
              <a:defRPr sz="2000">
                <a:solidFill>
                  <a:schemeClr val="tx1">
                    <a:lumMod val="50000"/>
                    <a:lumOff val="50000"/>
                  </a:schemeClr>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r>
              <a:rPr lang="en-US" smtClean="0">
                <a:solidFill>
                  <a:srgbClr val="000000"/>
                </a:solidFill>
              </a:rPr>
              <a:t>UML1</a:t>
            </a: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baseline="0">
                <a:latin typeface="Arial Narrow" pitchFamily="34" charset="0"/>
              </a:defRPr>
            </a:lvl1pPr>
          </a:lstStyle>
          <a:p>
            <a:pPr>
              <a:defRPr/>
            </a:pPr>
            <a:r>
              <a:rPr lang="en-US" altLang="en-US" dirty="0" smtClean="0">
                <a:solidFill>
                  <a:srgbClr val="000000"/>
                </a:solidFill>
              </a:rPr>
              <a:t>tools-</a:t>
            </a:r>
            <a:fld id="{75EBB0EB-8458-4D43-9011-31E2E6DD09A4}" type="slidenum">
              <a:rPr lang="en-US" altLang="en-US" smtClean="0">
                <a:solidFill>
                  <a:srgbClr val="000000"/>
                </a:solidFill>
              </a:rPr>
              <a:pPr>
                <a:defRPr/>
              </a:pPr>
              <a:t>‹#›</a:t>
            </a:fld>
            <a:endParaRPr lang="en-US" altLang="en-US" dirty="0">
              <a:solidFill>
                <a:srgbClr val="000000"/>
              </a:solidFill>
            </a:endParaRPr>
          </a:p>
        </p:txBody>
      </p:sp>
    </p:spTree>
    <p:extLst>
      <p:ext uri="{BB962C8B-B14F-4D97-AF65-F5344CB8AC3E}">
        <p14:creationId xmlns:p14="http://schemas.microsoft.com/office/powerpoint/2010/main" val="2250738283"/>
      </p:ext>
    </p:extLst>
  </p:cSld>
  <p:clrMapOvr>
    <a:masterClrMapping/>
  </p:clrMapOvr>
  <p:transition>
    <p:fade/>
  </p:transition>
  <p:hf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r>
              <a:rPr lang="en-US" smtClean="0">
                <a:solidFill>
                  <a:srgbClr val="000000"/>
                </a:solidFill>
              </a:rPr>
              <a:t>UML1</a:t>
            </a: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atin typeface="Arial Narrow" pitchFamily="34" charset="0"/>
              </a:defRPr>
            </a:lvl1pPr>
          </a:lstStyle>
          <a:p>
            <a:pPr>
              <a:defRPr/>
            </a:pPr>
            <a:r>
              <a:rPr lang="en-US" altLang="en-US" dirty="0" smtClean="0">
                <a:solidFill>
                  <a:srgbClr val="000000"/>
                </a:solidFill>
              </a:rPr>
              <a:t>tools-</a:t>
            </a:r>
            <a:fld id="{2CFFDFEF-3909-4C42-AA7B-4AEAE27233B6}" type="slidenum">
              <a:rPr lang="en-US" altLang="en-US" smtClean="0">
                <a:solidFill>
                  <a:srgbClr val="000000"/>
                </a:solidFill>
              </a:rPr>
              <a:pPr>
                <a:defRPr/>
              </a:pPr>
              <a:t>‹#›</a:t>
            </a:fld>
            <a:endParaRPr lang="en-US" altLang="en-US" dirty="0">
              <a:solidFill>
                <a:srgbClr val="000000"/>
              </a:solidFill>
            </a:endParaRPr>
          </a:p>
        </p:txBody>
      </p:sp>
    </p:spTree>
    <p:extLst>
      <p:ext uri="{BB962C8B-B14F-4D97-AF65-F5344CB8AC3E}">
        <p14:creationId xmlns:p14="http://schemas.microsoft.com/office/powerpoint/2010/main" val="2766235635"/>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r>
              <a:rPr lang="en-US" smtClean="0">
                <a:solidFill>
                  <a:srgbClr val="000000"/>
                </a:solidFill>
              </a:rPr>
              <a:t>UML1</a:t>
            </a:r>
            <a:endParaRPr lang="en-US">
              <a:solidFill>
                <a:srgbClr val="000000"/>
              </a:solidFill>
            </a:endParaRPr>
          </a:p>
        </p:txBody>
      </p:sp>
      <p:sp>
        <p:nvSpPr>
          <p:cNvPr id="5" name="Rectangle 6"/>
          <p:cNvSpPr>
            <a:spLocks noGrp="1" noChangeArrowheads="1"/>
          </p:cNvSpPr>
          <p:nvPr>
            <p:ph type="sldNum" sz="quarter" idx="12"/>
          </p:nvPr>
        </p:nvSpPr>
        <p:spPr>
          <a:ln/>
        </p:spPr>
        <p:txBody>
          <a:bodyPr/>
          <a:lstStyle>
            <a:lvl1pPr>
              <a:defRPr baseline="0">
                <a:latin typeface="Arial Narrow" pitchFamily="34" charset="0"/>
              </a:defRPr>
            </a:lvl1pPr>
          </a:lstStyle>
          <a:p>
            <a:pPr>
              <a:defRPr/>
            </a:pPr>
            <a:r>
              <a:rPr lang="en-US" altLang="en-US" dirty="0" smtClean="0">
                <a:solidFill>
                  <a:srgbClr val="000000"/>
                </a:solidFill>
              </a:rPr>
              <a:t>tools-</a:t>
            </a:r>
            <a:fld id="{B260BE71-3668-4888-B670-F202482B9098}" type="slidenum">
              <a:rPr lang="en-US" altLang="en-US" smtClean="0">
                <a:solidFill>
                  <a:srgbClr val="000000"/>
                </a:solidFill>
              </a:rPr>
              <a:pPr>
                <a:defRPr/>
              </a:pPr>
              <a:t>‹#›</a:t>
            </a:fld>
            <a:endParaRPr lang="en-US" altLang="en-US" dirty="0">
              <a:solidFill>
                <a:srgbClr val="000000"/>
              </a:solidFill>
            </a:endParaRPr>
          </a:p>
        </p:txBody>
      </p:sp>
    </p:spTree>
    <p:extLst>
      <p:ext uri="{BB962C8B-B14F-4D97-AF65-F5344CB8AC3E}">
        <p14:creationId xmlns:p14="http://schemas.microsoft.com/office/powerpoint/2010/main" val="3068034457"/>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r>
              <a:rPr lang="en-US" smtClean="0">
                <a:solidFill>
                  <a:srgbClr val="000000"/>
                </a:solidFill>
              </a:rPr>
              <a:t>UML1</a:t>
            </a:r>
            <a:endParaRPr lang="en-US">
              <a:solidFill>
                <a:srgbClr val="000000"/>
              </a:solidFill>
            </a:endParaRPr>
          </a:p>
        </p:txBody>
      </p:sp>
      <p:sp>
        <p:nvSpPr>
          <p:cNvPr id="4" name="Rectangle 6"/>
          <p:cNvSpPr>
            <a:spLocks noGrp="1" noChangeArrowheads="1"/>
          </p:cNvSpPr>
          <p:nvPr>
            <p:ph type="sldNum" sz="quarter" idx="12"/>
          </p:nvPr>
        </p:nvSpPr>
        <p:spPr>
          <a:ln/>
        </p:spPr>
        <p:txBody>
          <a:bodyPr/>
          <a:lstStyle>
            <a:lvl1pPr>
              <a:defRPr>
                <a:latin typeface="Arial Narrow" pitchFamily="34" charset="0"/>
              </a:defRPr>
            </a:lvl1pPr>
          </a:lstStyle>
          <a:p>
            <a:pPr>
              <a:defRPr/>
            </a:pPr>
            <a:r>
              <a:rPr lang="en-US" altLang="en-US" dirty="0" smtClean="0">
                <a:solidFill>
                  <a:srgbClr val="000000"/>
                </a:solidFill>
              </a:rPr>
              <a:t>tools-</a:t>
            </a:r>
            <a:fld id="{4831FA5B-911D-47B1-9530-D5FAE3055C81}" type="slidenum">
              <a:rPr lang="en-US" altLang="en-US" smtClean="0">
                <a:solidFill>
                  <a:srgbClr val="000000"/>
                </a:solidFill>
              </a:rPr>
              <a:pPr>
                <a:defRPr/>
              </a:pPr>
              <a:t>‹#›</a:t>
            </a:fld>
            <a:endParaRPr lang="en-US" altLang="en-US" dirty="0">
              <a:solidFill>
                <a:srgbClr val="000000"/>
              </a:solidFill>
            </a:endParaRPr>
          </a:p>
        </p:txBody>
      </p:sp>
    </p:spTree>
    <p:extLst>
      <p:ext uri="{BB962C8B-B14F-4D97-AF65-F5344CB8AC3E}">
        <p14:creationId xmlns:p14="http://schemas.microsoft.com/office/powerpoint/2010/main" val="3258927758"/>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sz="half" idx="1"/>
          </p:nvPr>
        </p:nvSpPr>
        <p:spPr>
          <a:xfrm>
            <a:off x="457200" y="1600200"/>
            <a:ext cx="4038600" cy="4525963"/>
          </a:xfrm>
        </p:spPr>
        <p:txBody>
          <a:bodyPr/>
          <a:lstStyle>
            <a:lvl1pPr>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4"/>
          <p:cNvSpPr>
            <a:spLocks noGrp="1" noChangeArrowheads="1"/>
          </p:cNvSpPr>
          <p:nvPr>
            <p:ph type="dt" sz="half" idx="10"/>
          </p:nvPr>
        </p:nvSpPr>
        <p:spPr>
          <a:ln/>
        </p:spPr>
        <p:txBody>
          <a:bodyPr/>
          <a:lstStyle>
            <a:lvl1pPr>
              <a:defRPr baseline="0">
                <a:latin typeface="Arial Narrow" pitchFamily="34" charset="0"/>
              </a:defRPr>
            </a:lvl1pPr>
          </a:lstStyle>
          <a:p>
            <a:pPr>
              <a:defRPr/>
            </a:pPr>
            <a:endParaRPr lang="en-US" altLang="en-US">
              <a:solidFill>
                <a:srgbClr val="000000"/>
              </a:solidFill>
            </a:endParaRPr>
          </a:p>
        </p:txBody>
      </p:sp>
      <p:sp>
        <p:nvSpPr>
          <p:cNvPr id="6" name="Rectangle 5"/>
          <p:cNvSpPr>
            <a:spLocks noGrp="1" noChangeArrowheads="1"/>
          </p:cNvSpPr>
          <p:nvPr>
            <p:ph type="ftr" sz="quarter" idx="11"/>
          </p:nvPr>
        </p:nvSpPr>
        <p:spPr>
          <a:ln/>
        </p:spPr>
        <p:txBody>
          <a:bodyPr/>
          <a:lstStyle>
            <a:lvl1pPr>
              <a:defRPr baseline="0">
                <a:latin typeface="Arial Narrow" pitchFamily="34" charset="0"/>
              </a:defRPr>
            </a:lvl1pPr>
          </a:lstStyle>
          <a:p>
            <a:pPr>
              <a:defRPr/>
            </a:pPr>
            <a:endParaRPr lang="en-US" alt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atin typeface="Arial Narrow" pitchFamily="34" charset="0"/>
              </a:defRPr>
            </a:lvl1pPr>
          </a:lstStyle>
          <a:p>
            <a:pPr>
              <a:defRPr/>
            </a:pPr>
            <a:r>
              <a:rPr lang="en-US" altLang="en-US" dirty="0" smtClean="0">
                <a:solidFill>
                  <a:srgbClr val="000000"/>
                </a:solidFill>
              </a:rPr>
              <a:t>tools-</a:t>
            </a:r>
            <a:fld id="{04D01C18-04D3-464D-930E-2EC5A5914505}" type="slidenum">
              <a:rPr lang="en-US" altLang="en-US" smtClean="0">
                <a:solidFill>
                  <a:srgbClr val="000000"/>
                </a:solidFill>
              </a:rPr>
              <a:pPr>
                <a:defRPr/>
              </a:pPr>
              <a:t>‹#›</a:t>
            </a:fld>
            <a:endParaRPr lang="en-US" altLang="en-US" dirty="0">
              <a:solidFill>
                <a:srgbClr val="000000"/>
              </a:solidFill>
            </a:endParaRPr>
          </a:p>
        </p:txBody>
      </p:sp>
    </p:spTree>
    <p:extLst>
      <p:ext uri="{BB962C8B-B14F-4D97-AF65-F5344CB8AC3E}">
        <p14:creationId xmlns:p14="http://schemas.microsoft.com/office/powerpoint/2010/main" val="3178431109"/>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dirty="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r>
              <a:rPr lang="en-US" smtClean="0">
                <a:solidFill>
                  <a:srgbClr val="000000"/>
                </a:solidFill>
              </a:rPr>
              <a:t>UML1</a:t>
            </a: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atin typeface="Arial Narrow" pitchFamily="34" charset="0"/>
              </a:defRPr>
            </a:lvl1pPr>
          </a:lstStyle>
          <a:p>
            <a:pPr>
              <a:defRPr/>
            </a:pPr>
            <a:r>
              <a:rPr lang="en-US" altLang="en-US" dirty="0" smtClean="0">
                <a:solidFill>
                  <a:srgbClr val="000000"/>
                </a:solidFill>
              </a:rPr>
              <a:t>tools-</a:t>
            </a:r>
            <a:fld id="{39B9C9FF-2AFA-4F4B-9BDD-CB2F0E171185}" type="slidenum">
              <a:rPr lang="en-US" altLang="en-US" smtClean="0">
                <a:solidFill>
                  <a:srgbClr val="000000"/>
                </a:solidFill>
              </a:rPr>
              <a:pPr>
                <a:defRPr/>
              </a:pPr>
              <a:t>‹#›</a:t>
            </a:fld>
            <a:endParaRPr lang="en-US" altLang="en-US" dirty="0">
              <a:solidFill>
                <a:srgbClr val="000000"/>
              </a:solidFill>
            </a:endParaRPr>
          </a:p>
        </p:txBody>
      </p:sp>
    </p:spTree>
    <p:extLst>
      <p:ext uri="{BB962C8B-B14F-4D97-AF65-F5344CB8AC3E}">
        <p14:creationId xmlns:p14="http://schemas.microsoft.com/office/powerpoint/2010/main" val="259044354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r>
              <a:rPr lang="en-US" smtClean="0">
                <a:solidFill>
                  <a:srgbClr val="000000"/>
                </a:solidFill>
              </a:rPr>
              <a:t>UML1</a:t>
            </a: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baseline="0">
                <a:latin typeface="Arial Narrow" pitchFamily="34" charset="0"/>
              </a:defRPr>
            </a:lvl1pPr>
          </a:lstStyle>
          <a:p>
            <a:pPr>
              <a:defRPr/>
            </a:pPr>
            <a:r>
              <a:rPr lang="en-US" altLang="en-US" dirty="0" smtClean="0">
                <a:solidFill>
                  <a:srgbClr val="000000"/>
                </a:solidFill>
              </a:rPr>
              <a:t>tools-</a:t>
            </a:r>
            <a:fld id="{90D445F5-D018-4C12-BE9A-7A5A97B7893B}" type="slidenum">
              <a:rPr lang="en-US" altLang="en-US" smtClean="0">
                <a:solidFill>
                  <a:srgbClr val="000000"/>
                </a:solidFill>
              </a:rPr>
              <a:pPr>
                <a:defRPr/>
              </a:pPr>
              <a:t>‹#›</a:t>
            </a:fld>
            <a:endParaRPr lang="en-US" altLang="en-US" dirty="0">
              <a:solidFill>
                <a:srgbClr val="000000"/>
              </a:solidFill>
            </a:endParaRPr>
          </a:p>
        </p:txBody>
      </p:sp>
    </p:spTree>
    <p:extLst>
      <p:ext uri="{BB962C8B-B14F-4D97-AF65-F5344CB8AC3E}">
        <p14:creationId xmlns:p14="http://schemas.microsoft.com/office/powerpoint/2010/main" val="617108111"/>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3200" b="1"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2590800"/>
            <a:ext cx="7772400" cy="1500187"/>
          </a:xfrm>
        </p:spPr>
        <p:txBody>
          <a:bodyPr anchor="b"/>
          <a:lstStyle>
            <a:lvl1pPr marL="0" indent="0">
              <a:buNone/>
              <a:defRPr sz="2000">
                <a:solidFill>
                  <a:schemeClr val="tx1">
                    <a:lumMod val="50000"/>
                    <a:lumOff val="50000"/>
                  </a:schemeClr>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r>
              <a:rPr lang="en-US" smtClean="0">
                <a:solidFill>
                  <a:srgbClr val="000000"/>
                </a:solidFill>
              </a:rPr>
              <a:t>UML1</a:t>
            </a: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baseline="0">
                <a:latin typeface="Arial Narrow" pitchFamily="34" charset="0"/>
              </a:defRPr>
            </a:lvl1pPr>
          </a:lstStyle>
          <a:p>
            <a:pPr>
              <a:defRPr/>
            </a:pPr>
            <a:r>
              <a:rPr lang="en-US" altLang="en-US" dirty="0" smtClean="0">
                <a:solidFill>
                  <a:srgbClr val="000000"/>
                </a:solidFill>
              </a:rPr>
              <a:t>tools-</a:t>
            </a:r>
            <a:fld id="{75EBB0EB-8458-4D43-9011-31E2E6DD09A4}" type="slidenum">
              <a:rPr lang="en-US" altLang="en-US" smtClean="0">
                <a:solidFill>
                  <a:srgbClr val="000000"/>
                </a:solidFill>
              </a:rPr>
              <a:pPr>
                <a:defRPr/>
              </a:pPr>
              <a:t>‹#›</a:t>
            </a:fld>
            <a:endParaRPr lang="en-US" altLang="en-US" dirty="0">
              <a:solidFill>
                <a:srgbClr val="000000"/>
              </a:solidFill>
            </a:endParaRPr>
          </a:p>
        </p:txBody>
      </p:sp>
    </p:spTree>
    <p:extLst>
      <p:ext uri="{BB962C8B-B14F-4D97-AF65-F5344CB8AC3E}">
        <p14:creationId xmlns:p14="http://schemas.microsoft.com/office/powerpoint/2010/main" val="1398275103"/>
      </p:ext>
    </p:extLst>
  </p:cSld>
  <p:clrMapOvr>
    <a:masterClrMapping/>
  </p:clrMapOvr>
  <p:transition>
    <p:fade/>
  </p:transition>
  <p:hf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r>
              <a:rPr lang="en-US" smtClean="0">
                <a:solidFill>
                  <a:srgbClr val="000000"/>
                </a:solidFill>
              </a:rPr>
              <a:t>UML1</a:t>
            </a: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atin typeface="Arial Narrow" pitchFamily="34" charset="0"/>
              </a:defRPr>
            </a:lvl1pPr>
          </a:lstStyle>
          <a:p>
            <a:pPr>
              <a:defRPr/>
            </a:pPr>
            <a:r>
              <a:rPr lang="en-US" altLang="en-US" dirty="0" smtClean="0">
                <a:solidFill>
                  <a:srgbClr val="000000"/>
                </a:solidFill>
              </a:rPr>
              <a:t>tools-</a:t>
            </a:r>
            <a:fld id="{2CFFDFEF-3909-4C42-AA7B-4AEAE27233B6}" type="slidenum">
              <a:rPr lang="en-US" altLang="en-US" smtClean="0">
                <a:solidFill>
                  <a:srgbClr val="000000"/>
                </a:solidFill>
              </a:rPr>
              <a:pPr>
                <a:defRPr/>
              </a:pPr>
              <a:t>‹#›</a:t>
            </a:fld>
            <a:endParaRPr lang="en-US" altLang="en-US" dirty="0">
              <a:solidFill>
                <a:srgbClr val="000000"/>
              </a:solidFill>
            </a:endParaRPr>
          </a:p>
        </p:txBody>
      </p:sp>
    </p:spTree>
    <p:extLst>
      <p:ext uri="{BB962C8B-B14F-4D97-AF65-F5344CB8AC3E}">
        <p14:creationId xmlns:p14="http://schemas.microsoft.com/office/powerpoint/2010/main" val="2204208031"/>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2857C43-2D05-4AFC-8D58-984C37232426}" type="datetimeFigureOut">
              <a:rPr lang="en-US" smtClean="0"/>
              <a:t>5/1/2011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08CC2A-15E8-4BDA-92CE-5B6338BCF854}" type="slidenum">
              <a:rPr lang="en-US" smtClean="0"/>
              <a:t>‹#›</a:t>
            </a:fld>
            <a:endParaRPr lang="en-US"/>
          </a:p>
        </p:txBody>
      </p:sp>
    </p:spTree>
    <p:extLst>
      <p:ext uri="{BB962C8B-B14F-4D97-AF65-F5344CB8AC3E}">
        <p14:creationId xmlns:p14="http://schemas.microsoft.com/office/powerpoint/2010/main" val="376983572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r>
              <a:rPr lang="en-US" smtClean="0">
                <a:solidFill>
                  <a:srgbClr val="000000"/>
                </a:solidFill>
              </a:rPr>
              <a:t>UML1</a:t>
            </a:r>
            <a:endParaRPr lang="en-US">
              <a:solidFill>
                <a:srgbClr val="000000"/>
              </a:solidFill>
            </a:endParaRPr>
          </a:p>
        </p:txBody>
      </p:sp>
      <p:sp>
        <p:nvSpPr>
          <p:cNvPr id="5" name="Rectangle 6"/>
          <p:cNvSpPr>
            <a:spLocks noGrp="1" noChangeArrowheads="1"/>
          </p:cNvSpPr>
          <p:nvPr>
            <p:ph type="sldNum" sz="quarter" idx="12"/>
          </p:nvPr>
        </p:nvSpPr>
        <p:spPr>
          <a:ln/>
        </p:spPr>
        <p:txBody>
          <a:bodyPr/>
          <a:lstStyle>
            <a:lvl1pPr>
              <a:defRPr baseline="0">
                <a:latin typeface="Arial Narrow" pitchFamily="34" charset="0"/>
              </a:defRPr>
            </a:lvl1pPr>
          </a:lstStyle>
          <a:p>
            <a:pPr>
              <a:defRPr/>
            </a:pPr>
            <a:r>
              <a:rPr lang="en-US" altLang="en-US" dirty="0" smtClean="0">
                <a:solidFill>
                  <a:srgbClr val="000000"/>
                </a:solidFill>
              </a:rPr>
              <a:t>tools-</a:t>
            </a:r>
            <a:fld id="{B260BE71-3668-4888-B670-F202482B9098}" type="slidenum">
              <a:rPr lang="en-US" altLang="en-US" smtClean="0">
                <a:solidFill>
                  <a:srgbClr val="000000"/>
                </a:solidFill>
              </a:rPr>
              <a:pPr>
                <a:defRPr/>
              </a:pPr>
              <a:t>‹#›</a:t>
            </a:fld>
            <a:endParaRPr lang="en-US" altLang="en-US" dirty="0">
              <a:solidFill>
                <a:srgbClr val="000000"/>
              </a:solidFill>
            </a:endParaRPr>
          </a:p>
        </p:txBody>
      </p:sp>
    </p:spTree>
    <p:extLst>
      <p:ext uri="{BB962C8B-B14F-4D97-AF65-F5344CB8AC3E}">
        <p14:creationId xmlns:p14="http://schemas.microsoft.com/office/powerpoint/2010/main" val="4160641620"/>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r>
              <a:rPr lang="en-US" smtClean="0">
                <a:solidFill>
                  <a:srgbClr val="000000"/>
                </a:solidFill>
              </a:rPr>
              <a:t>UML1</a:t>
            </a:r>
            <a:endParaRPr lang="en-US">
              <a:solidFill>
                <a:srgbClr val="000000"/>
              </a:solidFill>
            </a:endParaRPr>
          </a:p>
        </p:txBody>
      </p:sp>
      <p:sp>
        <p:nvSpPr>
          <p:cNvPr id="4" name="Rectangle 6"/>
          <p:cNvSpPr>
            <a:spLocks noGrp="1" noChangeArrowheads="1"/>
          </p:cNvSpPr>
          <p:nvPr>
            <p:ph type="sldNum" sz="quarter" idx="12"/>
          </p:nvPr>
        </p:nvSpPr>
        <p:spPr>
          <a:ln/>
        </p:spPr>
        <p:txBody>
          <a:bodyPr/>
          <a:lstStyle>
            <a:lvl1pPr>
              <a:defRPr>
                <a:latin typeface="Arial Narrow" pitchFamily="34" charset="0"/>
              </a:defRPr>
            </a:lvl1pPr>
          </a:lstStyle>
          <a:p>
            <a:pPr>
              <a:defRPr/>
            </a:pPr>
            <a:r>
              <a:rPr lang="en-US" altLang="en-US" dirty="0" smtClean="0">
                <a:solidFill>
                  <a:srgbClr val="000000"/>
                </a:solidFill>
              </a:rPr>
              <a:t>tools-</a:t>
            </a:r>
            <a:fld id="{4831FA5B-911D-47B1-9530-D5FAE3055C81}" type="slidenum">
              <a:rPr lang="en-US" altLang="en-US" smtClean="0">
                <a:solidFill>
                  <a:srgbClr val="000000"/>
                </a:solidFill>
              </a:rPr>
              <a:pPr>
                <a:defRPr/>
              </a:pPr>
              <a:t>‹#›</a:t>
            </a:fld>
            <a:endParaRPr lang="en-US" altLang="en-US" dirty="0">
              <a:solidFill>
                <a:srgbClr val="000000"/>
              </a:solidFill>
            </a:endParaRPr>
          </a:p>
        </p:txBody>
      </p:sp>
    </p:spTree>
    <p:extLst>
      <p:ext uri="{BB962C8B-B14F-4D97-AF65-F5344CB8AC3E}">
        <p14:creationId xmlns:p14="http://schemas.microsoft.com/office/powerpoint/2010/main" val="912772143"/>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sz="half" idx="1"/>
          </p:nvPr>
        </p:nvSpPr>
        <p:spPr>
          <a:xfrm>
            <a:off x="457200" y="1600200"/>
            <a:ext cx="4038600" cy="4525963"/>
          </a:xfrm>
        </p:spPr>
        <p:txBody>
          <a:bodyPr/>
          <a:lstStyle>
            <a:lvl1pPr>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4"/>
          <p:cNvSpPr>
            <a:spLocks noGrp="1" noChangeArrowheads="1"/>
          </p:cNvSpPr>
          <p:nvPr>
            <p:ph type="dt" sz="half" idx="10"/>
          </p:nvPr>
        </p:nvSpPr>
        <p:spPr>
          <a:ln/>
        </p:spPr>
        <p:txBody>
          <a:bodyPr/>
          <a:lstStyle>
            <a:lvl1pPr>
              <a:defRPr baseline="0">
                <a:latin typeface="Arial Narrow" pitchFamily="34" charset="0"/>
              </a:defRPr>
            </a:lvl1pPr>
          </a:lstStyle>
          <a:p>
            <a:pPr>
              <a:defRPr/>
            </a:pPr>
            <a:endParaRPr lang="en-US" altLang="en-US">
              <a:solidFill>
                <a:srgbClr val="000000"/>
              </a:solidFill>
            </a:endParaRPr>
          </a:p>
        </p:txBody>
      </p:sp>
      <p:sp>
        <p:nvSpPr>
          <p:cNvPr id="6" name="Rectangle 5"/>
          <p:cNvSpPr>
            <a:spLocks noGrp="1" noChangeArrowheads="1"/>
          </p:cNvSpPr>
          <p:nvPr>
            <p:ph type="ftr" sz="quarter" idx="11"/>
          </p:nvPr>
        </p:nvSpPr>
        <p:spPr>
          <a:ln/>
        </p:spPr>
        <p:txBody>
          <a:bodyPr/>
          <a:lstStyle>
            <a:lvl1pPr>
              <a:defRPr baseline="0">
                <a:latin typeface="Arial Narrow" pitchFamily="34" charset="0"/>
              </a:defRPr>
            </a:lvl1pPr>
          </a:lstStyle>
          <a:p>
            <a:pPr>
              <a:defRPr/>
            </a:pPr>
            <a:endParaRPr lang="en-US" alt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atin typeface="Arial Narrow" pitchFamily="34" charset="0"/>
              </a:defRPr>
            </a:lvl1pPr>
          </a:lstStyle>
          <a:p>
            <a:pPr>
              <a:defRPr/>
            </a:pPr>
            <a:r>
              <a:rPr lang="en-US" altLang="en-US" dirty="0" smtClean="0">
                <a:solidFill>
                  <a:srgbClr val="000000"/>
                </a:solidFill>
              </a:rPr>
              <a:t>tools-</a:t>
            </a:r>
            <a:fld id="{04D01C18-04D3-464D-930E-2EC5A5914505}" type="slidenum">
              <a:rPr lang="en-US" altLang="en-US" smtClean="0">
                <a:solidFill>
                  <a:srgbClr val="000000"/>
                </a:solidFill>
              </a:rPr>
              <a:pPr>
                <a:defRPr/>
              </a:pPr>
              <a:t>‹#›</a:t>
            </a:fld>
            <a:endParaRPr lang="en-US" altLang="en-US" dirty="0">
              <a:solidFill>
                <a:srgbClr val="000000"/>
              </a:solidFill>
            </a:endParaRPr>
          </a:p>
        </p:txBody>
      </p:sp>
    </p:spTree>
    <p:extLst>
      <p:ext uri="{BB962C8B-B14F-4D97-AF65-F5344CB8AC3E}">
        <p14:creationId xmlns:p14="http://schemas.microsoft.com/office/powerpoint/2010/main" val="920311154"/>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dirty="0"/>
          </a:p>
        </p:txBody>
      </p:sp>
      <p:sp>
        <p:nvSpPr>
          <p:cNvPr id="4" name="Rectangle 4"/>
          <p:cNvSpPr>
            <a:spLocks noGrp="1" noChangeArrowheads="1"/>
          </p:cNvSpPr>
          <p:nvPr>
            <p:ph type="dt" sz="half" idx="10"/>
          </p:nvPr>
        </p:nvSpPr>
        <p:spPr>
          <a:ln/>
        </p:spPr>
        <p:txBody>
          <a:bodyPr/>
          <a:lstStyle>
            <a:lvl1pPr>
              <a:defRPr/>
            </a:lvl1pPr>
          </a:lstStyle>
          <a:p>
            <a:r>
              <a:rPr lang="en-US" smtClean="0">
                <a:solidFill>
                  <a:srgbClr val="000000"/>
                </a:solidFill>
              </a:rPr>
              <a:t>2/17/2011</a:t>
            </a: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endParaRPr lang="en-US" dirty="0">
              <a:solidFill>
                <a:srgbClr val="000000"/>
              </a:solidFill>
            </a:endParaRPr>
          </a:p>
        </p:txBody>
      </p:sp>
      <p:sp>
        <p:nvSpPr>
          <p:cNvPr id="6" name="Rectangle 6"/>
          <p:cNvSpPr>
            <a:spLocks noGrp="1" noChangeArrowheads="1"/>
          </p:cNvSpPr>
          <p:nvPr>
            <p:ph type="sldNum" sz="quarter" idx="12"/>
          </p:nvPr>
        </p:nvSpPr>
        <p:spPr>
          <a:ln/>
        </p:spPr>
        <p:txBody>
          <a:bodyPr/>
          <a:lstStyle>
            <a:lvl1pPr>
              <a:defRPr>
                <a:latin typeface="Arial Narrow" pitchFamily="34" charset="0"/>
              </a:defRPr>
            </a:lvl1pPr>
          </a:lstStyle>
          <a:p>
            <a:r>
              <a:rPr lang="en-US" altLang="en-US" dirty="0" smtClean="0">
                <a:solidFill>
                  <a:srgbClr val="000000"/>
                </a:solidFill>
              </a:rPr>
              <a:t>Kubes1-</a:t>
            </a:r>
            <a:fld id="{EDC8F5C9-FF39-4D82-A1EC-208FAA8C9BE6}" type="slidenum">
              <a:rPr lang="en-US" altLang="en-US" smtClean="0">
                <a:solidFill>
                  <a:srgbClr val="000000"/>
                </a:solidFill>
              </a:rPr>
              <a:pPr/>
              <a:t>‹#›</a:t>
            </a:fld>
            <a:endParaRPr lang="en-US" altLang="en-US" dirty="0">
              <a:solidFill>
                <a:srgbClr val="000000"/>
              </a:solidFill>
            </a:endParaRPr>
          </a:p>
        </p:txBody>
      </p:sp>
    </p:spTree>
    <p:extLst>
      <p:ext uri="{BB962C8B-B14F-4D97-AF65-F5344CB8AC3E}">
        <p14:creationId xmlns:p14="http://schemas.microsoft.com/office/powerpoint/2010/main" val="1632198226"/>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4"/>
          <p:cNvSpPr>
            <a:spLocks noGrp="1" noChangeArrowheads="1"/>
          </p:cNvSpPr>
          <p:nvPr>
            <p:ph type="dt" sz="half" idx="10"/>
          </p:nvPr>
        </p:nvSpPr>
        <p:spPr>
          <a:ln/>
        </p:spPr>
        <p:txBody>
          <a:bodyPr/>
          <a:lstStyle>
            <a:lvl1pPr>
              <a:defRPr/>
            </a:lvl1pPr>
          </a:lstStyle>
          <a:p>
            <a:r>
              <a:rPr lang="en-US" smtClean="0">
                <a:solidFill>
                  <a:srgbClr val="000000"/>
                </a:solidFill>
              </a:rPr>
              <a:t>2/17/2011</a:t>
            </a: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endParaRPr lang="en-US" dirty="0">
              <a:solidFill>
                <a:srgbClr val="000000"/>
              </a:solidFill>
            </a:endParaRPr>
          </a:p>
        </p:txBody>
      </p:sp>
      <p:sp>
        <p:nvSpPr>
          <p:cNvPr id="6" name="Rectangle 6"/>
          <p:cNvSpPr>
            <a:spLocks noGrp="1" noChangeArrowheads="1"/>
          </p:cNvSpPr>
          <p:nvPr>
            <p:ph type="sldNum" sz="quarter" idx="12"/>
          </p:nvPr>
        </p:nvSpPr>
        <p:spPr>
          <a:ln/>
        </p:spPr>
        <p:txBody>
          <a:bodyPr/>
          <a:lstStyle>
            <a:lvl1pPr>
              <a:defRPr baseline="0">
                <a:latin typeface="Arial Narrow" pitchFamily="34" charset="0"/>
              </a:defRPr>
            </a:lvl1pPr>
          </a:lstStyle>
          <a:p>
            <a:r>
              <a:rPr lang="en-US" altLang="en-US" dirty="0" smtClean="0">
                <a:solidFill>
                  <a:srgbClr val="000000"/>
                </a:solidFill>
              </a:rPr>
              <a:t>Kubes1-</a:t>
            </a:r>
            <a:fld id="{8BE4A913-BBC0-4A69-8804-609EBF529BE9}" type="slidenum">
              <a:rPr lang="en-US" altLang="en-US" smtClean="0">
                <a:solidFill>
                  <a:srgbClr val="000000"/>
                </a:solidFill>
              </a:rPr>
              <a:pPr/>
              <a:t>‹#›</a:t>
            </a:fld>
            <a:endParaRPr lang="en-US" altLang="en-US" dirty="0">
              <a:solidFill>
                <a:srgbClr val="000000"/>
              </a:solidFill>
            </a:endParaRPr>
          </a:p>
        </p:txBody>
      </p:sp>
    </p:spTree>
    <p:extLst>
      <p:ext uri="{BB962C8B-B14F-4D97-AF65-F5344CB8AC3E}">
        <p14:creationId xmlns:p14="http://schemas.microsoft.com/office/powerpoint/2010/main" val="3827527859"/>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3200" b="1"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2590800"/>
            <a:ext cx="7772400" cy="1500187"/>
          </a:xfrm>
        </p:spPr>
        <p:txBody>
          <a:bodyPr anchor="b"/>
          <a:lstStyle>
            <a:lvl1pPr marL="0" indent="0">
              <a:buNone/>
              <a:defRPr sz="2000">
                <a:solidFill>
                  <a:schemeClr val="tx1">
                    <a:lumMod val="50000"/>
                    <a:lumOff val="50000"/>
                  </a:schemeClr>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r>
              <a:rPr lang="en-US" smtClean="0">
                <a:solidFill>
                  <a:srgbClr val="000000"/>
                </a:solidFill>
              </a:rPr>
              <a:t>2/17/2011</a:t>
            </a: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baseline="0">
                <a:latin typeface="Arial Narrow" pitchFamily="34" charset="0"/>
              </a:defRPr>
            </a:lvl1pPr>
          </a:lstStyle>
          <a:p>
            <a:r>
              <a:rPr lang="en-US" altLang="en-US" dirty="0" smtClean="0">
                <a:solidFill>
                  <a:srgbClr val="000000"/>
                </a:solidFill>
              </a:rPr>
              <a:t>Kubes1-</a:t>
            </a:r>
            <a:fld id="{CF9BAA37-8F43-48A7-98D2-F952509E2B25}" type="slidenum">
              <a:rPr lang="en-US" altLang="en-US" smtClean="0">
                <a:solidFill>
                  <a:srgbClr val="000000"/>
                </a:solidFill>
              </a:rPr>
              <a:pPr/>
              <a:t>‹#›</a:t>
            </a:fld>
            <a:endParaRPr lang="en-US" altLang="en-US" dirty="0">
              <a:solidFill>
                <a:srgbClr val="000000"/>
              </a:solidFill>
            </a:endParaRPr>
          </a:p>
        </p:txBody>
      </p:sp>
    </p:spTree>
    <p:extLst>
      <p:ext uri="{BB962C8B-B14F-4D97-AF65-F5344CB8AC3E}">
        <p14:creationId xmlns:p14="http://schemas.microsoft.com/office/powerpoint/2010/main" val="4106982119"/>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4"/>
          <p:cNvSpPr>
            <a:spLocks noGrp="1" noChangeArrowheads="1"/>
          </p:cNvSpPr>
          <p:nvPr>
            <p:ph type="dt" sz="half" idx="10"/>
          </p:nvPr>
        </p:nvSpPr>
        <p:spPr>
          <a:ln/>
        </p:spPr>
        <p:txBody>
          <a:bodyPr/>
          <a:lstStyle>
            <a:lvl1pPr>
              <a:defRPr/>
            </a:lvl1pPr>
          </a:lstStyle>
          <a:p>
            <a:r>
              <a:rPr lang="en-US" smtClean="0">
                <a:solidFill>
                  <a:srgbClr val="000000"/>
                </a:solidFill>
              </a:rPr>
              <a:t>2/17/2011</a:t>
            </a: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atin typeface="Arial Narrow" pitchFamily="34" charset="0"/>
              </a:defRPr>
            </a:lvl1pPr>
          </a:lstStyle>
          <a:p>
            <a:r>
              <a:rPr lang="en-US" altLang="en-US" dirty="0" smtClean="0">
                <a:solidFill>
                  <a:srgbClr val="000000"/>
                </a:solidFill>
              </a:rPr>
              <a:t>Kubes1-</a:t>
            </a:r>
            <a:fld id="{BDB897E4-419B-4E34-B9AC-7B96F7E03B60}" type="slidenum">
              <a:rPr lang="en-US" altLang="en-US" smtClean="0">
                <a:solidFill>
                  <a:srgbClr val="000000"/>
                </a:solidFill>
              </a:rPr>
              <a:pPr/>
              <a:t>‹#›</a:t>
            </a:fld>
            <a:endParaRPr lang="en-US" altLang="en-US" dirty="0">
              <a:solidFill>
                <a:srgbClr val="000000"/>
              </a:solidFill>
            </a:endParaRPr>
          </a:p>
        </p:txBody>
      </p:sp>
    </p:spTree>
    <p:extLst>
      <p:ext uri="{BB962C8B-B14F-4D97-AF65-F5344CB8AC3E}">
        <p14:creationId xmlns:p14="http://schemas.microsoft.com/office/powerpoint/2010/main" val="3568330880"/>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Rectangle 4"/>
          <p:cNvSpPr>
            <a:spLocks noGrp="1" noChangeArrowheads="1"/>
          </p:cNvSpPr>
          <p:nvPr>
            <p:ph type="dt" sz="half" idx="10"/>
          </p:nvPr>
        </p:nvSpPr>
        <p:spPr>
          <a:ln/>
        </p:spPr>
        <p:txBody>
          <a:bodyPr/>
          <a:lstStyle>
            <a:lvl1pPr>
              <a:defRPr/>
            </a:lvl1pPr>
          </a:lstStyle>
          <a:p>
            <a:r>
              <a:rPr lang="en-US" smtClean="0">
                <a:solidFill>
                  <a:srgbClr val="000000"/>
                </a:solidFill>
              </a:rPr>
              <a:t>2/17/2011</a:t>
            </a:r>
            <a:endParaRPr lang="en-US">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endParaRPr lang="en-US">
              <a:solidFill>
                <a:srgbClr val="000000"/>
              </a:solidFill>
            </a:endParaRPr>
          </a:p>
        </p:txBody>
      </p:sp>
      <p:sp>
        <p:nvSpPr>
          <p:cNvPr id="5" name="Rectangle 6"/>
          <p:cNvSpPr>
            <a:spLocks noGrp="1" noChangeArrowheads="1"/>
          </p:cNvSpPr>
          <p:nvPr>
            <p:ph type="sldNum" sz="quarter" idx="12"/>
          </p:nvPr>
        </p:nvSpPr>
        <p:spPr>
          <a:ln/>
        </p:spPr>
        <p:txBody>
          <a:bodyPr/>
          <a:lstStyle>
            <a:lvl1pPr>
              <a:defRPr baseline="0">
                <a:latin typeface="Arial Narrow" pitchFamily="34" charset="0"/>
              </a:defRPr>
            </a:lvl1pPr>
          </a:lstStyle>
          <a:p>
            <a:r>
              <a:rPr lang="en-US" altLang="en-US" dirty="0" smtClean="0">
                <a:solidFill>
                  <a:srgbClr val="000000"/>
                </a:solidFill>
              </a:rPr>
              <a:t>Kubes1-</a:t>
            </a:r>
            <a:fld id="{A68BAC16-2488-4EFB-A88C-CF6DCFD4702D}" type="slidenum">
              <a:rPr lang="en-US" altLang="en-US" smtClean="0">
                <a:solidFill>
                  <a:srgbClr val="000000"/>
                </a:solidFill>
              </a:rPr>
              <a:pPr/>
              <a:t>‹#›</a:t>
            </a:fld>
            <a:endParaRPr lang="en-US" altLang="en-US" dirty="0">
              <a:solidFill>
                <a:srgbClr val="000000"/>
              </a:solidFill>
            </a:endParaRPr>
          </a:p>
        </p:txBody>
      </p:sp>
    </p:spTree>
    <p:extLst>
      <p:ext uri="{BB962C8B-B14F-4D97-AF65-F5344CB8AC3E}">
        <p14:creationId xmlns:p14="http://schemas.microsoft.com/office/powerpoint/2010/main" val="69339500"/>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r>
              <a:rPr lang="en-US" smtClean="0">
                <a:solidFill>
                  <a:srgbClr val="000000"/>
                </a:solidFill>
              </a:rPr>
              <a:t>2/17/2011</a:t>
            </a:r>
            <a:endParaRPr lang="en-US">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endParaRPr lang="en-US">
              <a:solidFill>
                <a:srgbClr val="000000"/>
              </a:solidFill>
            </a:endParaRPr>
          </a:p>
        </p:txBody>
      </p:sp>
      <p:sp>
        <p:nvSpPr>
          <p:cNvPr id="4" name="Rectangle 6"/>
          <p:cNvSpPr>
            <a:spLocks noGrp="1" noChangeArrowheads="1"/>
          </p:cNvSpPr>
          <p:nvPr>
            <p:ph type="sldNum" sz="quarter" idx="12"/>
          </p:nvPr>
        </p:nvSpPr>
        <p:spPr>
          <a:ln/>
        </p:spPr>
        <p:txBody>
          <a:bodyPr/>
          <a:lstStyle>
            <a:lvl1pPr>
              <a:defRPr>
                <a:latin typeface="Arial Narrow" pitchFamily="34" charset="0"/>
              </a:defRPr>
            </a:lvl1pPr>
          </a:lstStyle>
          <a:p>
            <a:r>
              <a:rPr lang="en-US" altLang="en-US" dirty="0" smtClean="0">
                <a:solidFill>
                  <a:srgbClr val="000000"/>
                </a:solidFill>
              </a:rPr>
              <a:t>Kubes1-</a:t>
            </a:r>
            <a:fld id="{0D2284CE-9076-4277-AD24-2DD088857DA0}" type="slidenum">
              <a:rPr lang="en-US" altLang="en-US" smtClean="0">
                <a:solidFill>
                  <a:srgbClr val="000000"/>
                </a:solidFill>
              </a:rPr>
              <a:pPr/>
              <a:t>‹#›</a:t>
            </a:fld>
            <a:endParaRPr lang="en-US" altLang="en-US" dirty="0">
              <a:solidFill>
                <a:srgbClr val="000000"/>
              </a:solidFill>
            </a:endParaRPr>
          </a:p>
        </p:txBody>
      </p:sp>
    </p:spTree>
    <p:extLst>
      <p:ext uri="{BB962C8B-B14F-4D97-AF65-F5344CB8AC3E}">
        <p14:creationId xmlns:p14="http://schemas.microsoft.com/office/powerpoint/2010/main" val="3790959257"/>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sz="half" idx="1"/>
          </p:nvPr>
        </p:nvSpPr>
        <p:spPr>
          <a:xfrm>
            <a:off x="457200" y="1600200"/>
            <a:ext cx="4038600" cy="4525963"/>
          </a:xfrm>
        </p:spPr>
        <p:txBody>
          <a:bodyPr/>
          <a:lstStyle>
            <a:lvl1pPr>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4"/>
          <p:cNvSpPr>
            <a:spLocks noGrp="1" noChangeArrowheads="1"/>
          </p:cNvSpPr>
          <p:nvPr>
            <p:ph type="dt" sz="half" idx="10"/>
          </p:nvPr>
        </p:nvSpPr>
        <p:spPr>
          <a:ln/>
        </p:spPr>
        <p:txBody>
          <a:bodyPr/>
          <a:lstStyle>
            <a:lvl1pPr>
              <a:defRPr baseline="0">
                <a:latin typeface="Arial Narrow" pitchFamily="34" charset="0"/>
              </a:defRPr>
            </a:lvl1pPr>
          </a:lstStyle>
          <a:p>
            <a:r>
              <a:rPr lang="en-US" altLang="en-US" smtClean="0">
                <a:solidFill>
                  <a:srgbClr val="000000"/>
                </a:solidFill>
              </a:rPr>
              <a:t>2/17/2011</a:t>
            </a:r>
            <a:endParaRPr lang="en-US" altLang="en-US">
              <a:solidFill>
                <a:srgbClr val="000000"/>
              </a:solidFill>
            </a:endParaRPr>
          </a:p>
        </p:txBody>
      </p:sp>
      <p:sp>
        <p:nvSpPr>
          <p:cNvPr id="6" name="Rectangle 5"/>
          <p:cNvSpPr>
            <a:spLocks noGrp="1" noChangeArrowheads="1"/>
          </p:cNvSpPr>
          <p:nvPr>
            <p:ph type="ftr" sz="quarter" idx="11"/>
          </p:nvPr>
        </p:nvSpPr>
        <p:spPr>
          <a:ln/>
        </p:spPr>
        <p:txBody>
          <a:bodyPr/>
          <a:lstStyle>
            <a:lvl1pPr>
              <a:defRPr baseline="0">
                <a:latin typeface="Arial Narrow" pitchFamily="34" charset="0"/>
              </a:defRPr>
            </a:lvl1pPr>
          </a:lstStyle>
          <a:p>
            <a:endParaRPr lang="en-US" alt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atin typeface="Arial Narrow" pitchFamily="34" charset="0"/>
              </a:defRPr>
            </a:lvl1pPr>
          </a:lstStyle>
          <a:p>
            <a:r>
              <a:rPr lang="en-US" altLang="en-US" dirty="0" smtClean="0">
                <a:solidFill>
                  <a:srgbClr val="000000"/>
                </a:solidFill>
              </a:rPr>
              <a:t>Kubes1-</a:t>
            </a:r>
            <a:fld id="{CF9BAA37-8F43-48A7-98D2-F952509E2B25}" type="slidenum">
              <a:rPr lang="en-US" altLang="en-US" smtClean="0">
                <a:solidFill>
                  <a:srgbClr val="000000"/>
                </a:solidFill>
              </a:rPr>
              <a:pPr/>
              <a:t>‹#›</a:t>
            </a:fld>
            <a:endParaRPr lang="en-US" altLang="en-US" dirty="0">
              <a:solidFill>
                <a:srgbClr val="000000"/>
              </a:solidFill>
            </a:endParaRPr>
          </a:p>
        </p:txBody>
      </p:sp>
    </p:spTree>
    <p:extLst>
      <p:ext uri="{BB962C8B-B14F-4D97-AF65-F5344CB8AC3E}">
        <p14:creationId xmlns:p14="http://schemas.microsoft.com/office/powerpoint/2010/main" val="3043580612"/>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2857C43-2D05-4AFC-8D58-984C37232426}" type="datetimeFigureOut">
              <a:rPr lang="en-US" smtClean="0"/>
              <a:t>5/1/2011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08CC2A-15E8-4BDA-92CE-5B6338BCF854}" type="slidenum">
              <a:rPr lang="en-US" smtClean="0"/>
              <a:t>‹#›</a:t>
            </a:fld>
            <a:endParaRPr lang="en-US"/>
          </a:p>
        </p:txBody>
      </p:sp>
    </p:spTree>
    <p:extLst>
      <p:ext uri="{BB962C8B-B14F-4D97-AF65-F5344CB8AC3E}">
        <p14:creationId xmlns:p14="http://schemas.microsoft.com/office/powerpoint/2010/main" val="29465089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2857C43-2D05-4AFC-8D58-984C37232426}" type="datetimeFigureOut">
              <a:rPr lang="en-US" smtClean="0"/>
              <a:t>5/1/2011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C08CC2A-15E8-4BDA-92CE-5B6338BCF854}" type="slidenum">
              <a:rPr lang="en-US" smtClean="0"/>
              <a:t>‹#›</a:t>
            </a:fld>
            <a:endParaRPr lang="en-US"/>
          </a:p>
        </p:txBody>
      </p:sp>
    </p:spTree>
    <p:extLst>
      <p:ext uri="{BB962C8B-B14F-4D97-AF65-F5344CB8AC3E}">
        <p14:creationId xmlns:p14="http://schemas.microsoft.com/office/powerpoint/2010/main" val="493275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2857C43-2D05-4AFC-8D58-984C37232426}" type="datetimeFigureOut">
              <a:rPr lang="en-US" smtClean="0"/>
              <a:t>5/1/2011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C08CC2A-15E8-4BDA-92CE-5B6338BCF854}" type="slidenum">
              <a:rPr lang="en-US" smtClean="0"/>
              <a:t>‹#›</a:t>
            </a:fld>
            <a:endParaRPr lang="en-US"/>
          </a:p>
        </p:txBody>
      </p:sp>
    </p:spTree>
    <p:extLst>
      <p:ext uri="{BB962C8B-B14F-4D97-AF65-F5344CB8AC3E}">
        <p14:creationId xmlns:p14="http://schemas.microsoft.com/office/powerpoint/2010/main" val="21096438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857C43-2D05-4AFC-8D58-984C37232426}" type="datetimeFigureOut">
              <a:rPr lang="en-US" smtClean="0"/>
              <a:t>5/1/2011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C08CC2A-15E8-4BDA-92CE-5B6338BCF854}" type="slidenum">
              <a:rPr lang="en-US" smtClean="0"/>
              <a:t>‹#›</a:t>
            </a:fld>
            <a:endParaRPr lang="en-US"/>
          </a:p>
        </p:txBody>
      </p:sp>
    </p:spTree>
    <p:extLst>
      <p:ext uri="{BB962C8B-B14F-4D97-AF65-F5344CB8AC3E}">
        <p14:creationId xmlns:p14="http://schemas.microsoft.com/office/powerpoint/2010/main" val="20210138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2857C43-2D05-4AFC-8D58-984C37232426}" type="datetimeFigureOut">
              <a:rPr lang="en-US" smtClean="0"/>
              <a:t>5/1/2011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08CC2A-15E8-4BDA-92CE-5B6338BCF854}" type="slidenum">
              <a:rPr lang="en-US" smtClean="0"/>
              <a:t>‹#›</a:t>
            </a:fld>
            <a:endParaRPr lang="en-US"/>
          </a:p>
        </p:txBody>
      </p:sp>
    </p:spTree>
    <p:extLst>
      <p:ext uri="{BB962C8B-B14F-4D97-AF65-F5344CB8AC3E}">
        <p14:creationId xmlns:p14="http://schemas.microsoft.com/office/powerpoint/2010/main" val="41744641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2857C43-2D05-4AFC-8D58-984C37232426}" type="datetimeFigureOut">
              <a:rPr lang="en-US" smtClean="0"/>
              <a:t>5/1/2011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08CC2A-15E8-4BDA-92CE-5B6338BCF854}" type="slidenum">
              <a:rPr lang="en-US" smtClean="0"/>
              <a:t>‹#›</a:t>
            </a:fld>
            <a:endParaRPr lang="en-US"/>
          </a:p>
        </p:txBody>
      </p:sp>
    </p:spTree>
    <p:extLst>
      <p:ext uri="{BB962C8B-B14F-4D97-AF65-F5344CB8AC3E}">
        <p14:creationId xmlns:p14="http://schemas.microsoft.com/office/powerpoint/2010/main" val="18484473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_rels/slideMaster3.xml.rels><?xml version="1.0" encoding="UTF-8" standalone="yes"?>
<Relationships xmlns="http://schemas.openxmlformats.org/package/2006/relationships"><Relationship Id="rId8" Type="http://schemas.openxmlformats.org/officeDocument/2006/relationships/theme" Target="../theme/theme3.xml"/><Relationship Id="rId3" Type="http://schemas.openxmlformats.org/officeDocument/2006/relationships/slideLayout" Target="../slideLayouts/slideLayout21.xml"/><Relationship Id="rId7" Type="http://schemas.openxmlformats.org/officeDocument/2006/relationships/slideLayout" Target="../slideLayouts/slideLayout25.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5" Type="http://schemas.openxmlformats.org/officeDocument/2006/relationships/slideLayout" Target="../slideLayouts/slideLayout23.xml"/><Relationship Id="rId4" Type="http://schemas.openxmlformats.org/officeDocument/2006/relationships/slideLayout" Target="../slideLayouts/slideLayout22.xml"/></Relationships>
</file>

<file path=ppt/slideMasters/_rels/slideMaster4.xml.rels><?xml version="1.0" encoding="UTF-8" standalone="yes"?>
<Relationships xmlns="http://schemas.openxmlformats.org/package/2006/relationships"><Relationship Id="rId8" Type="http://schemas.openxmlformats.org/officeDocument/2006/relationships/theme" Target="../theme/theme4.xml"/><Relationship Id="rId3" Type="http://schemas.openxmlformats.org/officeDocument/2006/relationships/slideLayout" Target="../slideLayouts/slideLayout28.xml"/><Relationship Id="rId7" Type="http://schemas.openxmlformats.org/officeDocument/2006/relationships/slideLayout" Target="../slideLayouts/slideLayout32.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5" Type="http://schemas.openxmlformats.org/officeDocument/2006/relationships/slideLayout" Target="../slideLayouts/slideLayout30.xml"/><Relationship Id="rId4" Type="http://schemas.openxmlformats.org/officeDocument/2006/relationships/slideLayout" Target="../slideLayouts/slideLayout29.xml"/></Relationships>
</file>

<file path=ppt/slideMasters/_rels/slideMaster5.xml.rels><?xml version="1.0" encoding="UTF-8" standalone="yes"?>
<Relationships xmlns="http://schemas.openxmlformats.org/package/2006/relationships"><Relationship Id="rId8" Type="http://schemas.openxmlformats.org/officeDocument/2006/relationships/theme" Target="../theme/theme5.xml"/><Relationship Id="rId3" Type="http://schemas.openxmlformats.org/officeDocument/2006/relationships/slideLayout" Target="../slideLayouts/slideLayout35.xml"/><Relationship Id="rId7" Type="http://schemas.openxmlformats.org/officeDocument/2006/relationships/slideLayout" Target="../slideLayouts/slideLayout39.xml"/><Relationship Id="rId2" Type="http://schemas.openxmlformats.org/officeDocument/2006/relationships/slideLayout" Target="../slideLayouts/slideLayout34.xml"/><Relationship Id="rId1" Type="http://schemas.openxmlformats.org/officeDocument/2006/relationships/slideLayout" Target="../slideLayouts/slideLayout33.xml"/><Relationship Id="rId6" Type="http://schemas.openxmlformats.org/officeDocument/2006/relationships/slideLayout" Target="../slideLayouts/slideLayout38.xml"/><Relationship Id="rId5" Type="http://schemas.openxmlformats.org/officeDocument/2006/relationships/slideLayout" Target="../slideLayouts/slideLayout37.xml"/><Relationship Id="rId4"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857C43-2D05-4AFC-8D58-984C37232426}" type="datetimeFigureOut">
              <a:rPr lang="en-US" smtClean="0"/>
              <a:t>5/1/2011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08CC2A-15E8-4BDA-92CE-5B6338BCF854}" type="slidenum">
              <a:rPr lang="en-US" smtClean="0"/>
              <a:t>‹#›</a:t>
            </a:fld>
            <a:endParaRPr lang="en-US"/>
          </a:p>
        </p:txBody>
      </p:sp>
    </p:spTree>
    <p:extLst>
      <p:ext uri="{BB962C8B-B14F-4D97-AF65-F5344CB8AC3E}">
        <p14:creationId xmlns:p14="http://schemas.microsoft.com/office/powerpoint/2010/main" val="17791070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pitchFamily="34" charset="0"/>
              </a:defRPr>
            </a:lvl1pPr>
          </a:lstStyle>
          <a:p>
            <a:pPr fontAlgn="base">
              <a:spcBef>
                <a:spcPct val="0"/>
              </a:spcBef>
              <a:spcAft>
                <a:spcPct val="0"/>
              </a:spcAft>
            </a:pPr>
            <a:r>
              <a:rPr lang="en-US" smtClean="0">
                <a:solidFill>
                  <a:srgbClr val="000000"/>
                </a:solidFill>
              </a:rPr>
              <a:t>2/17/2011</a:t>
            </a:r>
            <a:endParaRPr lang="en-US">
              <a:solidFill>
                <a:srgbClr val="000000"/>
              </a:solidFill>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pitchFamily="34" charset="0"/>
              </a:defRPr>
            </a:lvl1pPr>
          </a:lstStyle>
          <a:p>
            <a:pPr fontAlgn="base">
              <a:spcBef>
                <a:spcPct val="0"/>
              </a:spcBef>
              <a:spcAft>
                <a:spcPct val="0"/>
              </a:spcAft>
            </a:pPr>
            <a:endParaRPr lang="en-US" dirty="0">
              <a:solidFill>
                <a:srgbClr val="000000"/>
              </a:solidFill>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Arial Narrow" pitchFamily="34" charset="0"/>
              </a:defRPr>
            </a:lvl1pPr>
          </a:lstStyle>
          <a:p>
            <a:pPr fontAlgn="base">
              <a:spcBef>
                <a:spcPct val="0"/>
              </a:spcBef>
              <a:spcAft>
                <a:spcPct val="0"/>
              </a:spcAft>
            </a:pPr>
            <a:r>
              <a:rPr lang="en-US" altLang="en-US" dirty="0" smtClean="0">
                <a:solidFill>
                  <a:srgbClr val="000000"/>
                </a:solidFill>
              </a:rPr>
              <a:t>Kubes1-</a:t>
            </a:r>
            <a:fld id="{CF9BAA37-8F43-48A7-98D2-F952509E2B25}" type="slidenum">
              <a:rPr lang="en-US" altLang="en-US" smtClean="0">
                <a:solidFill>
                  <a:srgbClr val="000000"/>
                </a:solidFill>
              </a:rPr>
              <a:pPr fontAlgn="base">
                <a:spcBef>
                  <a:spcPct val="0"/>
                </a:spcBef>
                <a:spcAft>
                  <a:spcPct val="0"/>
                </a:spcAft>
              </a:pPr>
              <a:t>‹#›</a:t>
            </a:fld>
            <a:endParaRPr lang="en-US" altLang="en-US" dirty="0">
              <a:solidFill>
                <a:srgbClr val="000000"/>
              </a:solidFill>
            </a:endParaRPr>
          </a:p>
        </p:txBody>
      </p:sp>
    </p:spTree>
    <p:extLst>
      <p:ext uri="{BB962C8B-B14F-4D97-AF65-F5344CB8AC3E}">
        <p14:creationId xmlns:p14="http://schemas.microsoft.com/office/powerpoint/2010/main" val="58523815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Lst>
  <p:transition>
    <p:fade/>
  </p:transition>
  <p:hf hdr="0" ftr="0" dt="0"/>
  <p:txStyles>
    <p:titleStyle>
      <a:lvl1pPr algn="ctr"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3600">
          <a:solidFill>
            <a:schemeClr val="tx2"/>
          </a:solidFill>
          <a:latin typeface="Arial" pitchFamily="34" charset="0"/>
        </a:defRPr>
      </a:lvl2pPr>
      <a:lvl3pPr algn="ctr" rtl="0" eaLnBrk="1" fontAlgn="base" hangingPunct="1">
        <a:spcBef>
          <a:spcPct val="0"/>
        </a:spcBef>
        <a:spcAft>
          <a:spcPct val="0"/>
        </a:spcAft>
        <a:defRPr sz="3600">
          <a:solidFill>
            <a:schemeClr val="tx2"/>
          </a:solidFill>
          <a:latin typeface="Arial" pitchFamily="34" charset="0"/>
        </a:defRPr>
      </a:lvl3pPr>
      <a:lvl4pPr algn="ctr" rtl="0" eaLnBrk="1" fontAlgn="base" hangingPunct="1">
        <a:spcBef>
          <a:spcPct val="0"/>
        </a:spcBef>
        <a:spcAft>
          <a:spcPct val="0"/>
        </a:spcAft>
        <a:defRPr sz="3600">
          <a:solidFill>
            <a:schemeClr val="tx2"/>
          </a:solidFill>
          <a:latin typeface="Arial" pitchFamily="34" charset="0"/>
        </a:defRPr>
      </a:lvl4pPr>
      <a:lvl5pPr algn="ctr" rtl="0" eaLnBrk="1" fontAlgn="base" hangingPunct="1">
        <a:spcBef>
          <a:spcPct val="0"/>
        </a:spcBef>
        <a:spcAft>
          <a:spcPct val="0"/>
        </a:spcAft>
        <a:defRPr sz="3600">
          <a:solidFill>
            <a:schemeClr val="tx2"/>
          </a:solidFill>
          <a:latin typeface="Arial" pitchFamily="34" charset="0"/>
        </a:defRPr>
      </a:lvl5pPr>
      <a:lvl6pPr marL="457200" algn="ctr" rtl="0" eaLnBrk="1" fontAlgn="base" hangingPunct="1">
        <a:spcBef>
          <a:spcPct val="0"/>
        </a:spcBef>
        <a:spcAft>
          <a:spcPct val="0"/>
        </a:spcAft>
        <a:defRPr sz="4400">
          <a:solidFill>
            <a:schemeClr val="tx2"/>
          </a:solidFill>
          <a:latin typeface="Arial" pitchFamily="34" charset="0"/>
        </a:defRPr>
      </a:lvl6pPr>
      <a:lvl7pPr marL="914400" algn="ctr" rtl="0" eaLnBrk="1" fontAlgn="base" hangingPunct="1">
        <a:spcBef>
          <a:spcPct val="0"/>
        </a:spcBef>
        <a:spcAft>
          <a:spcPct val="0"/>
        </a:spcAft>
        <a:defRPr sz="4400">
          <a:solidFill>
            <a:schemeClr val="tx2"/>
          </a:solidFill>
          <a:latin typeface="Arial" pitchFamily="34" charset="0"/>
        </a:defRPr>
      </a:lvl7pPr>
      <a:lvl8pPr marL="1371600" algn="ctr" rtl="0" eaLnBrk="1" fontAlgn="base" hangingPunct="1">
        <a:spcBef>
          <a:spcPct val="0"/>
        </a:spcBef>
        <a:spcAft>
          <a:spcPct val="0"/>
        </a:spcAft>
        <a:defRPr sz="4400">
          <a:solidFill>
            <a:schemeClr val="tx2"/>
          </a:solidFill>
          <a:latin typeface="Arial" pitchFamily="34" charset="0"/>
        </a:defRPr>
      </a:lvl8pPr>
      <a:lvl9pPr marL="1828800" algn="ctr" rtl="0" eaLnBrk="1" fontAlgn="base" hangingPunct="1">
        <a:spcBef>
          <a:spcPct val="0"/>
        </a:spcBef>
        <a:spcAft>
          <a:spcPct val="0"/>
        </a:spcAft>
        <a:defRPr sz="4400">
          <a:solidFill>
            <a:schemeClr val="tx2"/>
          </a:solidFill>
          <a:latin typeface="Arial" pitchFamily="34" charset="0"/>
        </a:defRPr>
      </a:lvl9pPr>
    </p:titleStyle>
    <p:bodyStyle>
      <a:lvl1pPr marL="342900" indent="-342900" algn="l" rtl="0" eaLnBrk="1" fontAlgn="base" hangingPunct="1">
        <a:spcBef>
          <a:spcPct val="20000"/>
        </a:spcBef>
        <a:spcAft>
          <a:spcPct val="0"/>
        </a:spcAft>
        <a:buChar char="•"/>
        <a:defRPr sz="24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000">
          <a:solidFill>
            <a:schemeClr val="tx1"/>
          </a:solidFill>
          <a:latin typeface="+mn-lt"/>
        </a:defRPr>
      </a:lvl2pPr>
      <a:lvl3pPr marL="1143000" indent="-228600" algn="l" rtl="0" eaLnBrk="1" fontAlgn="base" hangingPunct="1">
        <a:spcBef>
          <a:spcPct val="20000"/>
        </a:spcBef>
        <a:spcAft>
          <a:spcPct val="0"/>
        </a:spcAft>
        <a:buChar char="•"/>
        <a:defRPr>
          <a:solidFill>
            <a:schemeClr val="tx1"/>
          </a:solidFill>
          <a:latin typeface="+mn-lt"/>
        </a:defRPr>
      </a:lvl3pPr>
      <a:lvl4pPr marL="1600200" indent="-228600" algn="l" rtl="0" eaLnBrk="1" fontAlgn="base" hangingPunct="1">
        <a:spcBef>
          <a:spcPct val="20000"/>
        </a:spcBef>
        <a:spcAft>
          <a:spcPct val="0"/>
        </a:spcAft>
        <a:buChar char="–"/>
        <a:defRPr sz="1600">
          <a:solidFill>
            <a:schemeClr val="tx1"/>
          </a:solidFill>
          <a:latin typeface="+mn-lt"/>
        </a:defRPr>
      </a:lvl4pPr>
      <a:lvl5pPr marL="2057400" indent="-228600" algn="l" rtl="0" eaLnBrk="1" fontAlgn="base" hangingPunct="1">
        <a:spcBef>
          <a:spcPct val="20000"/>
        </a:spcBef>
        <a:spcAft>
          <a:spcPct val="0"/>
        </a:spcAft>
        <a:buChar char="»"/>
        <a:defRPr sz="16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pitchFamily="34" charset="0"/>
              </a:defRPr>
            </a:lvl1pPr>
          </a:lstStyle>
          <a:p>
            <a:pPr fontAlgn="base">
              <a:spcBef>
                <a:spcPct val="0"/>
              </a:spcBef>
              <a:spcAft>
                <a:spcPct val="0"/>
              </a:spcAft>
              <a:defRPr/>
            </a:pPr>
            <a:endParaRPr lang="en-US" altLang="en-US">
              <a:solidFill>
                <a:srgbClr val="000000"/>
              </a:solidFill>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pitchFamily="34" charset="0"/>
              </a:defRPr>
            </a:lvl1pPr>
          </a:lstStyle>
          <a:p>
            <a:pPr fontAlgn="base">
              <a:spcBef>
                <a:spcPct val="0"/>
              </a:spcBef>
              <a:spcAft>
                <a:spcPct val="0"/>
              </a:spcAft>
            </a:pPr>
            <a:r>
              <a:rPr lang="en-US" smtClean="0">
                <a:solidFill>
                  <a:srgbClr val="000000"/>
                </a:solidFill>
              </a:rPr>
              <a:t>UML1</a:t>
            </a:r>
            <a:endParaRPr lang="en-US">
              <a:solidFill>
                <a:srgbClr val="000000"/>
              </a:solidFill>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Arial Narrow" pitchFamily="34" charset="0"/>
              </a:defRPr>
            </a:lvl1pPr>
          </a:lstStyle>
          <a:p>
            <a:pPr fontAlgn="base">
              <a:spcBef>
                <a:spcPct val="0"/>
              </a:spcBef>
              <a:spcAft>
                <a:spcPct val="0"/>
              </a:spcAft>
              <a:defRPr/>
            </a:pPr>
            <a:r>
              <a:rPr lang="en-US" altLang="en-US" dirty="0" smtClean="0">
                <a:solidFill>
                  <a:srgbClr val="000000"/>
                </a:solidFill>
              </a:rPr>
              <a:t>tools-</a:t>
            </a:r>
            <a:fld id="{75EBB0EB-8458-4D43-9011-31E2E6DD09A4}" type="slidenum">
              <a:rPr lang="en-US" altLang="en-US" smtClean="0">
                <a:solidFill>
                  <a:srgbClr val="000000"/>
                </a:solidFill>
              </a:rPr>
              <a:pPr fontAlgn="base">
                <a:spcBef>
                  <a:spcPct val="0"/>
                </a:spcBef>
                <a:spcAft>
                  <a:spcPct val="0"/>
                </a:spcAft>
                <a:defRPr/>
              </a:pPr>
              <a:t>‹#›</a:t>
            </a:fld>
            <a:endParaRPr lang="en-US" altLang="en-US" dirty="0">
              <a:solidFill>
                <a:srgbClr val="000000"/>
              </a:solidFill>
            </a:endParaRPr>
          </a:p>
        </p:txBody>
      </p:sp>
    </p:spTree>
    <p:extLst>
      <p:ext uri="{BB962C8B-B14F-4D97-AF65-F5344CB8AC3E}">
        <p14:creationId xmlns:p14="http://schemas.microsoft.com/office/powerpoint/2010/main" val="1275247687"/>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Lst>
  <p:transition>
    <p:fade/>
  </p:transition>
  <p:hf hdr="0" ftr="0" dt="0"/>
  <p:txStyles>
    <p:titleStyle>
      <a:lvl1pPr algn="ctr"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3600">
          <a:solidFill>
            <a:schemeClr val="tx2"/>
          </a:solidFill>
          <a:latin typeface="Arial" pitchFamily="34" charset="0"/>
        </a:defRPr>
      </a:lvl2pPr>
      <a:lvl3pPr algn="ctr" rtl="0" eaLnBrk="1" fontAlgn="base" hangingPunct="1">
        <a:spcBef>
          <a:spcPct val="0"/>
        </a:spcBef>
        <a:spcAft>
          <a:spcPct val="0"/>
        </a:spcAft>
        <a:defRPr sz="3600">
          <a:solidFill>
            <a:schemeClr val="tx2"/>
          </a:solidFill>
          <a:latin typeface="Arial" pitchFamily="34" charset="0"/>
        </a:defRPr>
      </a:lvl3pPr>
      <a:lvl4pPr algn="ctr" rtl="0" eaLnBrk="1" fontAlgn="base" hangingPunct="1">
        <a:spcBef>
          <a:spcPct val="0"/>
        </a:spcBef>
        <a:spcAft>
          <a:spcPct val="0"/>
        </a:spcAft>
        <a:defRPr sz="3600">
          <a:solidFill>
            <a:schemeClr val="tx2"/>
          </a:solidFill>
          <a:latin typeface="Arial" pitchFamily="34" charset="0"/>
        </a:defRPr>
      </a:lvl4pPr>
      <a:lvl5pPr algn="ctr" rtl="0" eaLnBrk="1" fontAlgn="base" hangingPunct="1">
        <a:spcBef>
          <a:spcPct val="0"/>
        </a:spcBef>
        <a:spcAft>
          <a:spcPct val="0"/>
        </a:spcAft>
        <a:defRPr sz="3600">
          <a:solidFill>
            <a:schemeClr val="tx2"/>
          </a:solidFill>
          <a:latin typeface="Arial" pitchFamily="34" charset="0"/>
        </a:defRPr>
      </a:lvl5pPr>
      <a:lvl6pPr marL="457200" algn="ctr" rtl="0" eaLnBrk="1" fontAlgn="base" hangingPunct="1">
        <a:spcBef>
          <a:spcPct val="0"/>
        </a:spcBef>
        <a:spcAft>
          <a:spcPct val="0"/>
        </a:spcAft>
        <a:defRPr sz="4400">
          <a:solidFill>
            <a:schemeClr val="tx2"/>
          </a:solidFill>
          <a:latin typeface="Arial" pitchFamily="34" charset="0"/>
        </a:defRPr>
      </a:lvl6pPr>
      <a:lvl7pPr marL="914400" algn="ctr" rtl="0" eaLnBrk="1" fontAlgn="base" hangingPunct="1">
        <a:spcBef>
          <a:spcPct val="0"/>
        </a:spcBef>
        <a:spcAft>
          <a:spcPct val="0"/>
        </a:spcAft>
        <a:defRPr sz="4400">
          <a:solidFill>
            <a:schemeClr val="tx2"/>
          </a:solidFill>
          <a:latin typeface="Arial" pitchFamily="34" charset="0"/>
        </a:defRPr>
      </a:lvl7pPr>
      <a:lvl8pPr marL="1371600" algn="ctr" rtl="0" eaLnBrk="1" fontAlgn="base" hangingPunct="1">
        <a:spcBef>
          <a:spcPct val="0"/>
        </a:spcBef>
        <a:spcAft>
          <a:spcPct val="0"/>
        </a:spcAft>
        <a:defRPr sz="4400">
          <a:solidFill>
            <a:schemeClr val="tx2"/>
          </a:solidFill>
          <a:latin typeface="Arial" pitchFamily="34" charset="0"/>
        </a:defRPr>
      </a:lvl8pPr>
      <a:lvl9pPr marL="1828800" algn="ctr" rtl="0" eaLnBrk="1" fontAlgn="base" hangingPunct="1">
        <a:spcBef>
          <a:spcPct val="0"/>
        </a:spcBef>
        <a:spcAft>
          <a:spcPct val="0"/>
        </a:spcAft>
        <a:defRPr sz="4400">
          <a:solidFill>
            <a:schemeClr val="tx2"/>
          </a:solidFill>
          <a:latin typeface="Arial" pitchFamily="34" charset="0"/>
        </a:defRPr>
      </a:lvl9pPr>
    </p:titleStyle>
    <p:bodyStyle>
      <a:lvl1pPr marL="342900" indent="-342900" algn="l" rtl="0" eaLnBrk="1" fontAlgn="base" hangingPunct="1">
        <a:spcBef>
          <a:spcPct val="20000"/>
        </a:spcBef>
        <a:spcAft>
          <a:spcPct val="0"/>
        </a:spcAft>
        <a:buChar char="•"/>
        <a:defRPr sz="24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000">
          <a:solidFill>
            <a:schemeClr val="tx1"/>
          </a:solidFill>
          <a:latin typeface="+mn-lt"/>
        </a:defRPr>
      </a:lvl2pPr>
      <a:lvl3pPr marL="1143000" indent="-228600" algn="l" rtl="0" eaLnBrk="1" fontAlgn="base" hangingPunct="1">
        <a:spcBef>
          <a:spcPct val="20000"/>
        </a:spcBef>
        <a:spcAft>
          <a:spcPct val="0"/>
        </a:spcAft>
        <a:buChar char="•"/>
        <a:defRPr>
          <a:solidFill>
            <a:schemeClr val="tx1"/>
          </a:solidFill>
          <a:latin typeface="+mn-lt"/>
        </a:defRPr>
      </a:lvl3pPr>
      <a:lvl4pPr marL="1600200" indent="-228600" algn="l" rtl="0" eaLnBrk="1" fontAlgn="base" hangingPunct="1">
        <a:spcBef>
          <a:spcPct val="20000"/>
        </a:spcBef>
        <a:spcAft>
          <a:spcPct val="0"/>
        </a:spcAft>
        <a:buChar char="–"/>
        <a:defRPr sz="1600">
          <a:solidFill>
            <a:schemeClr val="tx1"/>
          </a:solidFill>
          <a:latin typeface="+mn-lt"/>
        </a:defRPr>
      </a:lvl4pPr>
      <a:lvl5pPr marL="2057400" indent="-228600" algn="l" rtl="0" eaLnBrk="1" fontAlgn="base" hangingPunct="1">
        <a:spcBef>
          <a:spcPct val="20000"/>
        </a:spcBef>
        <a:spcAft>
          <a:spcPct val="0"/>
        </a:spcAft>
        <a:buChar char="»"/>
        <a:defRPr sz="16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pitchFamily="34" charset="0"/>
              </a:defRPr>
            </a:lvl1pPr>
          </a:lstStyle>
          <a:p>
            <a:pPr fontAlgn="base">
              <a:spcBef>
                <a:spcPct val="0"/>
              </a:spcBef>
              <a:spcAft>
                <a:spcPct val="0"/>
              </a:spcAft>
              <a:defRPr/>
            </a:pPr>
            <a:endParaRPr lang="en-US" altLang="en-US">
              <a:solidFill>
                <a:srgbClr val="000000"/>
              </a:solidFill>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pitchFamily="34" charset="0"/>
              </a:defRPr>
            </a:lvl1pPr>
          </a:lstStyle>
          <a:p>
            <a:pPr fontAlgn="base">
              <a:spcBef>
                <a:spcPct val="0"/>
              </a:spcBef>
              <a:spcAft>
                <a:spcPct val="0"/>
              </a:spcAft>
            </a:pPr>
            <a:r>
              <a:rPr lang="en-US" smtClean="0">
                <a:solidFill>
                  <a:srgbClr val="000000"/>
                </a:solidFill>
              </a:rPr>
              <a:t>UML1</a:t>
            </a:r>
            <a:endParaRPr lang="en-US">
              <a:solidFill>
                <a:srgbClr val="000000"/>
              </a:solidFill>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Arial Narrow" pitchFamily="34" charset="0"/>
              </a:defRPr>
            </a:lvl1pPr>
          </a:lstStyle>
          <a:p>
            <a:pPr fontAlgn="base">
              <a:spcBef>
                <a:spcPct val="0"/>
              </a:spcBef>
              <a:spcAft>
                <a:spcPct val="0"/>
              </a:spcAft>
              <a:defRPr/>
            </a:pPr>
            <a:r>
              <a:rPr lang="en-US" altLang="en-US" dirty="0" smtClean="0">
                <a:solidFill>
                  <a:srgbClr val="000000"/>
                </a:solidFill>
              </a:rPr>
              <a:t>tools-</a:t>
            </a:r>
            <a:fld id="{75EBB0EB-8458-4D43-9011-31E2E6DD09A4}" type="slidenum">
              <a:rPr lang="en-US" altLang="en-US" smtClean="0">
                <a:solidFill>
                  <a:srgbClr val="000000"/>
                </a:solidFill>
              </a:rPr>
              <a:pPr fontAlgn="base">
                <a:spcBef>
                  <a:spcPct val="0"/>
                </a:spcBef>
                <a:spcAft>
                  <a:spcPct val="0"/>
                </a:spcAft>
                <a:defRPr/>
              </a:pPr>
              <a:t>‹#›</a:t>
            </a:fld>
            <a:endParaRPr lang="en-US" altLang="en-US" dirty="0">
              <a:solidFill>
                <a:srgbClr val="000000"/>
              </a:solidFill>
            </a:endParaRPr>
          </a:p>
        </p:txBody>
      </p:sp>
    </p:spTree>
    <p:extLst>
      <p:ext uri="{BB962C8B-B14F-4D97-AF65-F5344CB8AC3E}">
        <p14:creationId xmlns:p14="http://schemas.microsoft.com/office/powerpoint/2010/main" val="279234912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Lst>
  <p:transition>
    <p:fade/>
  </p:transition>
  <p:hf hdr="0" ftr="0" dt="0"/>
  <p:txStyles>
    <p:titleStyle>
      <a:lvl1pPr algn="ctr"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3600">
          <a:solidFill>
            <a:schemeClr val="tx2"/>
          </a:solidFill>
          <a:latin typeface="Arial" pitchFamily="34" charset="0"/>
        </a:defRPr>
      </a:lvl2pPr>
      <a:lvl3pPr algn="ctr" rtl="0" eaLnBrk="1" fontAlgn="base" hangingPunct="1">
        <a:spcBef>
          <a:spcPct val="0"/>
        </a:spcBef>
        <a:spcAft>
          <a:spcPct val="0"/>
        </a:spcAft>
        <a:defRPr sz="3600">
          <a:solidFill>
            <a:schemeClr val="tx2"/>
          </a:solidFill>
          <a:latin typeface="Arial" pitchFamily="34" charset="0"/>
        </a:defRPr>
      </a:lvl3pPr>
      <a:lvl4pPr algn="ctr" rtl="0" eaLnBrk="1" fontAlgn="base" hangingPunct="1">
        <a:spcBef>
          <a:spcPct val="0"/>
        </a:spcBef>
        <a:spcAft>
          <a:spcPct val="0"/>
        </a:spcAft>
        <a:defRPr sz="3600">
          <a:solidFill>
            <a:schemeClr val="tx2"/>
          </a:solidFill>
          <a:latin typeface="Arial" pitchFamily="34" charset="0"/>
        </a:defRPr>
      </a:lvl4pPr>
      <a:lvl5pPr algn="ctr" rtl="0" eaLnBrk="1" fontAlgn="base" hangingPunct="1">
        <a:spcBef>
          <a:spcPct val="0"/>
        </a:spcBef>
        <a:spcAft>
          <a:spcPct val="0"/>
        </a:spcAft>
        <a:defRPr sz="3600">
          <a:solidFill>
            <a:schemeClr val="tx2"/>
          </a:solidFill>
          <a:latin typeface="Arial" pitchFamily="34" charset="0"/>
        </a:defRPr>
      </a:lvl5pPr>
      <a:lvl6pPr marL="457200" algn="ctr" rtl="0" eaLnBrk="1" fontAlgn="base" hangingPunct="1">
        <a:spcBef>
          <a:spcPct val="0"/>
        </a:spcBef>
        <a:spcAft>
          <a:spcPct val="0"/>
        </a:spcAft>
        <a:defRPr sz="4400">
          <a:solidFill>
            <a:schemeClr val="tx2"/>
          </a:solidFill>
          <a:latin typeface="Arial" pitchFamily="34" charset="0"/>
        </a:defRPr>
      </a:lvl6pPr>
      <a:lvl7pPr marL="914400" algn="ctr" rtl="0" eaLnBrk="1" fontAlgn="base" hangingPunct="1">
        <a:spcBef>
          <a:spcPct val="0"/>
        </a:spcBef>
        <a:spcAft>
          <a:spcPct val="0"/>
        </a:spcAft>
        <a:defRPr sz="4400">
          <a:solidFill>
            <a:schemeClr val="tx2"/>
          </a:solidFill>
          <a:latin typeface="Arial" pitchFamily="34" charset="0"/>
        </a:defRPr>
      </a:lvl7pPr>
      <a:lvl8pPr marL="1371600" algn="ctr" rtl="0" eaLnBrk="1" fontAlgn="base" hangingPunct="1">
        <a:spcBef>
          <a:spcPct val="0"/>
        </a:spcBef>
        <a:spcAft>
          <a:spcPct val="0"/>
        </a:spcAft>
        <a:defRPr sz="4400">
          <a:solidFill>
            <a:schemeClr val="tx2"/>
          </a:solidFill>
          <a:latin typeface="Arial" pitchFamily="34" charset="0"/>
        </a:defRPr>
      </a:lvl8pPr>
      <a:lvl9pPr marL="1828800" algn="ctr" rtl="0" eaLnBrk="1" fontAlgn="base" hangingPunct="1">
        <a:spcBef>
          <a:spcPct val="0"/>
        </a:spcBef>
        <a:spcAft>
          <a:spcPct val="0"/>
        </a:spcAft>
        <a:defRPr sz="4400">
          <a:solidFill>
            <a:schemeClr val="tx2"/>
          </a:solidFill>
          <a:latin typeface="Arial" pitchFamily="34" charset="0"/>
        </a:defRPr>
      </a:lvl9pPr>
    </p:titleStyle>
    <p:bodyStyle>
      <a:lvl1pPr marL="342900" indent="-342900" algn="l" rtl="0" eaLnBrk="1" fontAlgn="base" hangingPunct="1">
        <a:spcBef>
          <a:spcPct val="20000"/>
        </a:spcBef>
        <a:spcAft>
          <a:spcPct val="0"/>
        </a:spcAft>
        <a:buChar char="•"/>
        <a:defRPr sz="24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000">
          <a:solidFill>
            <a:schemeClr val="tx1"/>
          </a:solidFill>
          <a:latin typeface="+mn-lt"/>
        </a:defRPr>
      </a:lvl2pPr>
      <a:lvl3pPr marL="1143000" indent="-228600" algn="l" rtl="0" eaLnBrk="1" fontAlgn="base" hangingPunct="1">
        <a:spcBef>
          <a:spcPct val="20000"/>
        </a:spcBef>
        <a:spcAft>
          <a:spcPct val="0"/>
        </a:spcAft>
        <a:buChar char="•"/>
        <a:defRPr>
          <a:solidFill>
            <a:schemeClr val="tx1"/>
          </a:solidFill>
          <a:latin typeface="+mn-lt"/>
        </a:defRPr>
      </a:lvl3pPr>
      <a:lvl4pPr marL="1600200" indent="-228600" algn="l" rtl="0" eaLnBrk="1" fontAlgn="base" hangingPunct="1">
        <a:spcBef>
          <a:spcPct val="20000"/>
        </a:spcBef>
        <a:spcAft>
          <a:spcPct val="0"/>
        </a:spcAft>
        <a:buChar char="–"/>
        <a:defRPr sz="1600">
          <a:solidFill>
            <a:schemeClr val="tx1"/>
          </a:solidFill>
          <a:latin typeface="+mn-lt"/>
        </a:defRPr>
      </a:lvl4pPr>
      <a:lvl5pPr marL="2057400" indent="-228600" algn="l" rtl="0" eaLnBrk="1" fontAlgn="base" hangingPunct="1">
        <a:spcBef>
          <a:spcPct val="20000"/>
        </a:spcBef>
        <a:spcAft>
          <a:spcPct val="0"/>
        </a:spcAft>
        <a:buChar char="»"/>
        <a:defRPr sz="16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pitchFamily="34" charset="0"/>
              </a:defRPr>
            </a:lvl1pPr>
          </a:lstStyle>
          <a:p>
            <a:pPr fontAlgn="base">
              <a:spcBef>
                <a:spcPct val="0"/>
              </a:spcBef>
              <a:spcAft>
                <a:spcPct val="0"/>
              </a:spcAft>
            </a:pPr>
            <a:r>
              <a:rPr lang="en-US" smtClean="0">
                <a:solidFill>
                  <a:srgbClr val="000000"/>
                </a:solidFill>
              </a:rPr>
              <a:t>2/17/2011</a:t>
            </a:r>
            <a:endParaRPr lang="en-US">
              <a:solidFill>
                <a:srgbClr val="000000"/>
              </a:solidFill>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pitchFamily="34" charset="0"/>
              </a:defRPr>
            </a:lvl1pPr>
          </a:lstStyle>
          <a:p>
            <a:pPr fontAlgn="base">
              <a:spcBef>
                <a:spcPct val="0"/>
              </a:spcBef>
              <a:spcAft>
                <a:spcPct val="0"/>
              </a:spcAft>
            </a:pPr>
            <a:endParaRPr lang="en-US" dirty="0">
              <a:solidFill>
                <a:srgbClr val="000000"/>
              </a:solidFill>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Arial Narrow" pitchFamily="34" charset="0"/>
              </a:defRPr>
            </a:lvl1pPr>
          </a:lstStyle>
          <a:p>
            <a:pPr fontAlgn="base">
              <a:spcBef>
                <a:spcPct val="0"/>
              </a:spcBef>
              <a:spcAft>
                <a:spcPct val="0"/>
              </a:spcAft>
            </a:pPr>
            <a:r>
              <a:rPr lang="en-US" altLang="en-US" dirty="0" smtClean="0">
                <a:solidFill>
                  <a:srgbClr val="000000"/>
                </a:solidFill>
              </a:rPr>
              <a:t>Kubes1-</a:t>
            </a:r>
            <a:fld id="{CF9BAA37-8F43-48A7-98D2-F952509E2B25}" type="slidenum">
              <a:rPr lang="en-US" altLang="en-US" smtClean="0">
                <a:solidFill>
                  <a:srgbClr val="000000"/>
                </a:solidFill>
              </a:rPr>
              <a:pPr fontAlgn="base">
                <a:spcBef>
                  <a:spcPct val="0"/>
                </a:spcBef>
                <a:spcAft>
                  <a:spcPct val="0"/>
                </a:spcAft>
              </a:pPr>
              <a:t>‹#›</a:t>
            </a:fld>
            <a:endParaRPr lang="en-US" altLang="en-US" dirty="0">
              <a:solidFill>
                <a:srgbClr val="000000"/>
              </a:solidFill>
            </a:endParaRPr>
          </a:p>
        </p:txBody>
      </p:sp>
    </p:spTree>
    <p:extLst>
      <p:ext uri="{BB962C8B-B14F-4D97-AF65-F5344CB8AC3E}">
        <p14:creationId xmlns:p14="http://schemas.microsoft.com/office/powerpoint/2010/main" val="850287879"/>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Lst>
  <p:transition>
    <p:fade/>
  </p:transition>
  <p:hf hdr="0" ftr="0" dt="0"/>
  <p:txStyles>
    <p:titleStyle>
      <a:lvl1pPr algn="ctr"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3600">
          <a:solidFill>
            <a:schemeClr val="tx2"/>
          </a:solidFill>
          <a:latin typeface="Arial" pitchFamily="34" charset="0"/>
        </a:defRPr>
      </a:lvl2pPr>
      <a:lvl3pPr algn="ctr" rtl="0" eaLnBrk="1" fontAlgn="base" hangingPunct="1">
        <a:spcBef>
          <a:spcPct val="0"/>
        </a:spcBef>
        <a:spcAft>
          <a:spcPct val="0"/>
        </a:spcAft>
        <a:defRPr sz="3600">
          <a:solidFill>
            <a:schemeClr val="tx2"/>
          </a:solidFill>
          <a:latin typeface="Arial" pitchFamily="34" charset="0"/>
        </a:defRPr>
      </a:lvl3pPr>
      <a:lvl4pPr algn="ctr" rtl="0" eaLnBrk="1" fontAlgn="base" hangingPunct="1">
        <a:spcBef>
          <a:spcPct val="0"/>
        </a:spcBef>
        <a:spcAft>
          <a:spcPct val="0"/>
        </a:spcAft>
        <a:defRPr sz="3600">
          <a:solidFill>
            <a:schemeClr val="tx2"/>
          </a:solidFill>
          <a:latin typeface="Arial" pitchFamily="34" charset="0"/>
        </a:defRPr>
      </a:lvl4pPr>
      <a:lvl5pPr algn="ctr" rtl="0" eaLnBrk="1" fontAlgn="base" hangingPunct="1">
        <a:spcBef>
          <a:spcPct val="0"/>
        </a:spcBef>
        <a:spcAft>
          <a:spcPct val="0"/>
        </a:spcAft>
        <a:defRPr sz="3600">
          <a:solidFill>
            <a:schemeClr val="tx2"/>
          </a:solidFill>
          <a:latin typeface="Arial" pitchFamily="34" charset="0"/>
        </a:defRPr>
      </a:lvl5pPr>
      <a:lvl6pPr marL="457200" algn="ctr" rtl="0" eaLnBrk="1" fontAlgn="base" hangingPunct="1">
        <a:spcBef>
          <a:spcPct val="0"/>
        </a:spcBef>
        <a:spcAft>
          <a:spcPct val="0"/>
        </a:spcAft>
        <a:defRPr sz="4400">
          <a:solidFill>
            <a:schemeClr val="tx2"/>
          </a:solidFill>
          <a:latin typeface="Arial" pitchFamily="34" charset="0"/>
        </a:defRPr>
      </a:lvl6pPr>
      <a:lvl7pPr marL="914400" algn="ctr" rtl="0" eaLnBrk="1" fontAlgn="base" hangingPunct="1">
        <a:spcBef>
          <a:spcPct val="0"/>
        </a:spcBef>
        <a:spcAft>
          <a:spcPct val="0"/>
        </a:spcAft>
        <a:defRPr sz="4400">
          <a:solidFill>
            <a:schemeClr val="tx2"/>
          </a:solidFill>
          <a:latin typeface="Arial" pitchFamily="34" charset="0"/>
        </a:defRPr>
      </a:lvl7pPr>
      <a:lvl8pPr marL="1371600" algn="ctr" rtl="0" eaLnBrk="1" fontAlgn="base" hangingPunct="1">
        <a:spcBef>
          <a:spcPct val="0"/>
        </a:spcBef>
        <a:spcAft>
          <a:spcPct val="0"/>
        </a:spcAft>
        <a:defRPr sz="4400">
          <a:solidFill>
            <a:schemeClr val="tx2"/>
          </a:solidFill>
          <a:latin typeface="Arial" pitchFamily="34" charset="0"/>
        </a:defRPr>
      </a:lvl8pPr>
      <a:lvl9pPr marL="1828800" algn="ctr" rtl="0" eaLnBrk="1" fontAlgn="base" hangingPunct="1">
        <a:spcBef>
          <a:spcPct val="0"/>
        </a:spcBef>
        <a:spcAft>
          <a:spcPct val="0"/>
        </a:spcAft>
        <a:defRPr sz="4400">
          <a:solidFill>
            <a:schemeClr val="tx2"/>
          </a:solidFill>
          <a:latin typeface="Arial" pitchFamily="34" charset="0"/>
        </a:defRPr>
      </a:lvl9pPr>
    </p:titleStyle>
    <p:bodyStyle>
      <a:lvl1pPr marL="342900" indent="-342900" algn="l" rtl="0" eaLnBrk="1" fontAlgn="base" hangingPunct="1">
        <a:spcBef>
          <a:spcPct val="20000"/>
        </a:spcBef>
        <a:spcAft>
          <a:spcPct val="0"/>
        </a:spcAft>
        <a:buChar char="•"/>
        <a:defRPr sz="24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000">
          <a:solidFill>
            <a:schemeClr val="tx1"/>
          </a:solidFill>
          <a:latin typeface="+mn-lt"/>
        </a:defRPr>
      </a:lvl2pPr>
      <a:lvl3pPr marL="1143000" indent="-228600" algn="l" rtl="0" eaLnBrk="1" fontAlgn="base" hangingPunct="1">
        <a:spcBef>
          <a:spcPct val="20000"/>
        </a:spcBef>
        <a:spcAft>
          <a:spcPct val="0"/>
        </a:spcAft>
        <a:buChar char="•"/>
        <a:defRPr>
          <a:solidFill>
            <a:schemeClr val="tx1"/>
          </a:solidFill>
          <a:latin typeface="+mn-lt"/>
        </a:defRPr>
      </a:lvl3pPr>
      <a:lvl4pPr marL="1600200" indent="-228600" algn="l" rtl="0" eaLnBrk="1" fontAlgn="base" hangingPunct="1">
        <a:spcBef>
          <a:spcPct val="20000"/>
        </a:spcBef>
        <a:spcAft>
          <a:spcPct val="0"/>
        </a:spcAft>
        <a:buChar char="–"/>
        <a:defRPr sz="1600">
          <a:solidFill>
            <a:schemeClr val="tx1"/>
          </a:solidFill>
          <a:latin typeface="+mn-lt"/>
        </a:defRPr>
      </a:lvl4pPr>
      <a:lvl5pPr marL="2057400" indent="-228600" algn="l" rtl="0" eaLnBrk="1" fontAlgn="base" hangingPunct="1">
        <a:spcBef>
          <a:spcPct val="20000"/>
        </a:spcBef>
        <a:spcAft>
          <a:spcPct val="0"/>
        </a:spcAft>
        <a:buChar char="»"/>
        <a:defRPr sz="16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3.xml"/><Relationship Id="rId1" Type="http://schemas.openxmlformats.org/officeDocument/2006/relationships/tags" Target="../tags/tag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3.xml"/><Relationship Id="rId1" Type="http://schemas.openxmlformats.org/officeDocument/2006/relationships/tags" Target="../tags/tag10.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3.xml"/><Relationship Id="rId1" Type="http://schemas.openxmlformats.org/officeDocument/2006/relationships/tags" Target="../tags/tag11.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3.xml"/><Relationship Id="rId1" Type="http://schemas.openxmlformats.org/officeDocument/2006/relationships/tags" Target="../tags/tag1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3.xml"/><Relationship Id="rId1" Type="http://schemas.openxmlformats.org/officeDocument/2006/relationships/tags" Target="../tags/tag13.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3.xml"/><Relationship Id="rId1" Type="http://schemas.openxmlformats.org/officeDocument/2006/relationships/tags" Target="../tags/tag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7.xml"/><Relationship Id="rId1" Type="http://schemas.openxmlformats.org/officeDocument/2006/relationships/tags" Target="../tags/tag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7.xml"/><Relationship Id="rId1" Type="http://schemas.openxmlformats.org/officeDocument/2006/relationships/tags" Target="../tags/tag4.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0.xml"/><Relationship Id="rId1" Type="http://schemas.openxmlformats.org/officeDocument/2006/relationships/tags" Target="../tags/tag5.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0.xml"/><Relationship Id="rId1" Type="http://schemas.openxmlformats.org/officeDocument/2006/relationships/tags" Target="../tags/tag6.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0.xml"/><Relationship Id="rId1" Type="http://schemas.openxmlformats.org/officeDocument/2006/relationships/tags" Target="../tags/tag7.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4.xml"/><Relationship Id="rId1" Type="http://schemas.openxmlformats.org/officeDocument/2006/relationships/tags" Target="../tags/tag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GUIDSL for GPL</a:t>
            </a:r>
            <a:endParaRPr lang="en-US" dirty="0"/>
          </a:p>
        </p:txBody>
      </p:sp>
      <p:sp>
        <p:nvSpPr>
          <p:cNvPr id="3" name="Subtitle 2"/>
          <p:cNvSpPr>
            <a:spLocks noGrp="1"/>
          </p:cNvSpPr>
          <p:nvPr>
            <p:ph type="subTitle" idx="1"/>
          </p:nvPr>
        </p:nvSpPr>
        <p:spPr/>
        <p:txBody>
          <a:bodyPr/>
          <a:lstStyle/>
          <a:p>
            <a:endParaRPr lang="en-US"/>
          </a:p>
        </p:txBody>
      </p:sp>
      <p:sp>
        <p:nvSpPr>
          <p:cNvPr id="4" name="TextBox 3"/>
          <p:cNvSpPr txBox="1"/>
          <p:nvPr/>
        </p:nvSpPr>
        <p:spPr>
          <a:xfrm rot="19218543">
            <a:off x="2072156" y="2180237"/>
            <a:ext cx="1833316" cy="707886"/>
          </a:xfrm>
          <a:prstGeom prst="rect">
            <a:avLst/>
          </a:prstGeom>
          <a:noFill/>
        </p:spPr>
        <p:txBody>
          <a:bodyPr wrap="square" rtlCol="0">
            <a:spAutoFit/>
          </a:bodyPr>
          <a:lstStyle/>
          <a:p>
            <a:r>
              <a:rPr lang="en-US" sz="4000" b="1" dirty="0" smtClean="0">
                <a:ln w="18000">
                  <a:solidFill>
                    <a:schemeClr val="accent2">
                      <a:satMod val="140000"/>
                    </a:schemeClr>
                  </a:solidFill>
                  <a:prstDash val="solid"/>
                  <a:miter lim="800000"/>
                </a:ln>
                <a:noFill/>
                <a:effectLst>
                  <a:glow rad="228600">
                    <a:schemeClr val="accent2">
                      <a:satMod val="175000"/>
                      <a:alpha val="40000"/>
                    </a:schemeClr>
                  </a:glow>
                  <a:outerShdw blurRad="25500" dist="23000" dir="7020000" algn="tl">
                    <a:srgbClr val="000000">
                      <a:alpha val="50000"/>
                    </a:srgbClr>
                  </a:outerShdw>
                </a:effectLst>
              </a:rPr>
              <a:t>Web</a:t>
            </a:r>
            <a:endParaRPr lang="en-US" sz="4000" dirty="0">
              <a:effectLst>
                <a:glow rad="228600">
                  <a:schemeClr val="accent2">
                    <a:satMod val="175000"/>
                    <a:alpha val="40000"/>
                  </a:schemeClr>
                </a:glow>
                <a:outerShdw blurRad="25500" dist="23000" dir="7020000" algn="tl">
                  <a:srgbClr val="000000">
                    <a:alpha val="50000"/>
                  </a:srgbClr>
                </a:outerShdw>
              </a:effectLst>
            </a:endParaRPr>
          </a:p>
        </p:txBody>
      </p:sp>
    </p:spTree>
    <p:custDataLst>
      <p:tags r:id="rId1"/>
    </p:custDataLst>
    <p:extLst>
      <p:ext uri="{BB962C8B-B14F-4D97-AF65-F5344CB8AC3E}">
        <p14:creationId xmlns:p14="http://schemas.microsoft.com/office/powerpoint/2010/main" val="1311003378"/>
      </p:ext>
    </p:extLst>
  </p:cSld>
  <p:clrMapOvr>
    <a:masterClrMapping/>
  </p:clrMapOvr>
  <mc:AlternateContent xmlns:mc="http://schemas.openxmlformats.org/markup-compatibility/2006">
    <mc:Choice xmlns:p14="http://schemas.microsoft.com/office/powerpoint/2010/main" Requires="p14">
      <p:transition spd="slow" p14:dur="2000" advTm="13652"/>
    </mc:Choice>
    <mc:Fallback>
      <p:transition spd="slow" advTm="1365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2"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250" fill="hold"/>
                                        <p:tgtEl>
                                          <p:spTgt spid="4"/>
                                        </p:tgtEl>
                                        <p:attrNameLst>
                                          <p:attrName>ppt_x</p:attrName>
                                        </p:attrNameLst>
                                      </p:cBhvr>
                                      <p:tavLst>
                                        <p:tav tm="0">
                                          <p:val>
                                            <p:strVal val="0-#ppt_w/2"/>
                                          </p:val>
                                        </p:tav>
                                        <p:tav tm="100000">
                                          <p:val>
                                            <p:strVal val="#ppt_x"/>
                                          </p:val>
                                        </p:tav>
                                      </p:tavLst>
                                    </p:anim>
                                    <p:anim calcmode="lin" valueType="num">
                                      <p:cBhvr additive="base">
                                        <p:cTn id="8" dur="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1411227504"/>
              </p:ext>
            </p:extLst>
          </p:nvPr>
        </p:nvGraphicFramePr>
        <p:xfrm>
          <a:off x="762000" y="3048000"/>
          <a:ext cx="8142605" cy="1752600"/>
        </p:xfrm>
        <a:graphic>
          <a:graphicData uri="http://schemas.openxmlformats.org/drawingml/2006/table">
            <a:tbl>
              <a:tblPr firstRow="1" bandRow="1">
                <a:tableStyleId>{5C22544A-7EE6-4342-B048-85BDC9FD1C3A}</a:tableStyleId>
              </a:tblPr>
              <a:tblGrid>
                <a:gridCol w="1295400"/>
                <a:gridCol w="1013365"/>
                <a:gridCol w="865787"/>
                <a:gridCol w="711268"/>
                <a:gridCol w="721489"/>
                <a:gridCol w="1183891"/>
                <a:gridCol w="1052725"/>
                <a:gridCol w="1298680"/>
              </a:tblGrid>
              <a:tr h="438150">
                <a:tc>
                  <a:txBody>
                    <a:bodyPr/>
                    <a:lstStyle/>
                    <a:p>
                      <a:r>
                        <a:rPr lang="en-US" sz="1600" b="1" dirty="0" smtClean="0">
                          <a:solidFill>
                            <a:schemeClr val="tx1"/>
                          </a:solidFill>
                        </a:rPr>
                        <a:t>Connected</a:t>
                      </a:r>
                      <a:endParaRPr lang="en-US" sz="1600" b="1" dirty="0">
                        <a:solidFill>
                          <a:schemeClr val="tx1"/>
                        </a:solidFill>
                      </a:endParaRPr>
                    </a:p>
                  </a:txBody>
                  <a:tcPr>
                    <a:solidFill>
                      <a:schemeClr val="accent3">
                        <a:lumMod val="95000"/>
                      </a:schemeClr>
                    </a:solidFill>
                  </a:tcPr>
                </a:tc>
                <a:tc>
                  <a:txBody>
                    <a:bodyPr/>
                    <a:lstStyle/>
                    <a:p>
                      <a:r>
                        <a:rPr lang="en-US" sz="1600" b="1" dirty="0" smtClean="0">
                          <a:solidFill>
                            <a:schemeClr val="tx1"/>
                          </a:solidFill>
                        </a:rPr>
                        <a:t>Number</a:t>
                      </a:r>
                      <a:endParaRPr lang="en-US" sz="1600" b="1" dirty="0">
                        <a:solidFill>
                          <a:schemeClr val="tx1"/>
                        </a:solidFill>
                      </a:endParaRPr>
                    </a:p>
                  </a:txBody>
                  <a:tcPr>
                    <a:solidFill>
                      <a:schemeClr val="accent3">
                        <a:lumMod val="95000"/>
                      </a:schemeClr>
                    </a:solidFill>
                  </a:tcPr>
                </a:tc>
                <a:tc>
                  <a:txBody>
                    <a:bodyPr/>
                    <a:lstStyle/>
                    <a:p>
                      <a:r>
                        <a:rPr lang="en-US" sz="1600" b="1" dirty="0" smtClean="0">
                          <a:solidFill>
                            <a:schemeClr val="tx1"/>
                          </a:solidFill>
                        </a:rPr>
                        <a:t>Cycle</a:t>
                      </a:r>
                      <a:endParaRPr lang="en-US" sz="1600" b="1" dirty="0">
                        <a:solidFill>
                          <a:schemeClr val="tx1"/>
                        </a:solidFill>
                      </a:endParaRPr>
                    </a:p>
                  </a:txBody>
                  <a:tcPr>
                    <a:solidFill>
                      <a:schemeClr val="accent3">
                        <a:lumMod val="95000"/>
                      </a:schemeClr>
                    </a:solidFill>
                  </a:tcPr>
                </a:tc>
                <a:tc>
                  <a:txBody>
                    <a:bodyPr/>
                    <a:lstStyle/>
                    <a:p>
                      <a:r>
                        <a:rPr lang="en-US" sz="1600" b="1" dirty="0" smtClean="0">
                          <a:solidFill>
                            <a:schemeClr val="tx1"/>
                          </a:solidFill>
                        </a:rPr>
                        <a:t>DFS</a:t>
                      </a:r>
                      <a:endParaRPr lang="en-US" sz="1600" b="1" dirty="0">
                        <a:solidFill>
                          <a:schemeClr val="tx1"/>
                        </a:solidFill>
                      </a:endParaRPr>
                    </a:p>
                  </a:txBody>
                  <a:tcPr>
                    <a:solidFill>
                      <a:schemeClr val="accent3">
                        <a:lumMod val="95000"/>
                      </a:schemeClr>
                    </a:solidFill>
                  </a:tcPr>
                </a:tc>
                <a:tc>
                  <a:txBody>
                    <a:bodyPr/>
                    <a:lstStyle/>
                    <a:p>
                      <a:r>
                        <a:rPr lang="en-US" sz="1600" b="1" dirty="0" smtClean="0">
                          <a:solidFill>
                            <a:schemeClr val="tx1"/>
                          </a:solidFill>
                        </a:rPr>
                        <a:t>BFS</a:t>
                      </a:r>
                      <a:endParaRPr lang="en-US" sz="1600" b="1" dirty="0">
                        <a:solidFill>
                          <a:schemeClr val="tx1"/>
                        </a:solidFill>
                      </a:endParaRPr>
                    </a:p>
                  </a:txBody>
                  <a:tcPr>
                    <a:solidFill>
                      <a:schemeClr val="accent3">
                        <a:lumMod val="95000"/>
                      </a:schemeClr>
                    </a:solidFill>
                  </a:tcPr>
                </a:tc>
                <a:tc>
                  <a:txBody>
                    <a:bodyPr/>
                    <a:lstStyle/>
                    <a:p>
                      <a:r>
                        <a:rPr lang="en-US" sz="1600" b="1" dirty="0" err="1" smtClean="0">
                          <a:solidFill>
                            <a:schemeClr val="tx1"/>
                          </a:solidFill>
                        </a:rPr>
                        <a:t>Weighted</a:t>
                      </a:r>
                      <a:r>
                        <a:rPr lang="en-US" sz="1600" b="1" baseline="-25000" dirty="0" err="1" smtClean="0">
                          <a:solidFill>
                            <a:schemeClr val="tx1"/>
                          </a:solidFill>
                        </a:rPr>
                        <a:t>C</a:t>
                      </a:r>
                      <a:endParaRPr lang="en-US" sz="1600" b="1" dirty="0">
                        <a:solidFill>
                          <a:schemeClr val="tx1"/>
                        </a:solidFill>
                      </a:endParaRPr>
                    </a:p>
                  </a:txBody>
                  <a:tcPr>
                    <a:solidFill>
                      <a:schemeClr val="accent3">
                        <a:lumMod val="95000"/>
                      </a:schemeClr>
                    </a:solidFill>
                  </a:tcPr>
                </a:tc>
                <a:tc>
                  <a:txBody>
                    <a:bodyPr/>
                    <a:lstStyle/>
                    <a:p>
                      <a:r>
                        <a:rPr lang="en-US" sz="1600" b="1" dirty="0" err="1" smtClean="0">
                          <a:solidFill>
                            <a:schemeClr val="tx1"/>
                          </a:solidFill>
                        </a:rPr>
                        <a:t>Directed</a:t>
                      </a:r>
                      <a:r>
                        <a:rPr lang="en-US" sz="1600" b="1" baseline="-25000" dirty="0" err="1" smtClean="0">
                          <a:solidFill>
                            <a:schemeClr val="tx1"/>
                          </a:solidFill>
                        </a:rPr>
                        <a:t>C</a:t>
                      </a:r>
                      <a:endParaRPr lang="en-US" sz="1600" b="1" dirty="0">
                        <a:solidFill>
                          <a:schemeClr val="tx1"/>
                        </a:solidFill>
                      </a:endParaRPr>
                    </a:p>
                  </a:txBody>
                  <a:tcPr>
                    <a:solidFill>
                      <a:schemeClr val="accent3">
                        <a:lumMod val="95000"/>
                      </a:schemeClr>
                    </a:solidFill>
                  </a:tcPr>
                </a:tc>
                <a:tc>
                  <a:txBody>
                    <a:bodyPr/>
                    <a:lstStyle/>
                    <a:p>
                      <a:r>
                        <a:rPr lang="en-US" sz="1600" b="1" dirty="0" err="1" smtClean="0">
                          <a:solidFill>
                            <a:schemeClr val="tx1"/>
                          </a:solidFill>
                        </a:rPr>
                        <a:t>Undirected</a:t>
                      </a:r>
                      <a:r>
                        <a:rPr lang="en-US" sz="1600" b="1" baseline="-25000" dirty="0" err="1" smtClean="0">
                          <a:solidFill>
                            <a:schemeClr val="tx1"/>
                          </a:solidFill>
                        </a:rPr>
                        <a:t>C</a:t>
                      </a:r>
                      <a:endParaRPr lang="en-US" sz="1600" b="1" dirty="0">
                        <a:solidFill>
                          <a:schemeClr val="tx1"/>
                        </a:solidFill>
                      </a:endParaRPr>
                    </a:p>
                  </a:txBody>
                  <a:tcPr>
                    <a:solidFill>
                      <a:schemeClr val="accent3">
                        <a:lumMod val="95000"/>
                      </a:schemeClr>
                    </a:solidFill>
                  </a:tcPr>
                </a:tc>
              </a:tr>
              <a:tr h="438150">
                <a:tc>
                  <a:txBody>
                    <a:bodyPr/>
                    <a:lstStyle/>
                    <a:p>
                      <a:endParaRPr lang="en-US" sz="1600" b="1" baseline="-25000" dirty="0">
                        <a:solidFill>
                          <a:schemeClr val="tx1"/>
                        </a:solidFill>
                      </a:endParaRPr>
                    </a:p>
                  </a:txBody>
                  <a:tcPr>
                    <a:solidFill>
                      <a:schemeClr val="accent3">
                        <a:lumMod val="95000"/>
                      </a:schemeClr>
                    </a:solidFill>
                  </a:tcPr>
                </a:tc>
                <a:tc>
                  <a:txBody>
                    <a:bodyPr/>
                    <a:lstStyle/>
                    <a:p>
                      <a:endParaRPr lang="en-US" dirty="0"/>
                    </a:p>
                  </a:txBody>
                  <a:tcPr>
                    <a:solidFill>
                      <a:schemeClr val="accent3">
                        <a:lumMod val="95000"/>
                      </a:schemeClr>
                    </a:solidFill>
                  </a:tcPr>
                </a:tc>
                <a:tc>
                  <a:txBody>
                    <a:bodyPr/>
                    <a:lstStyle/>
                    <a:p>
                      <a:endParaRPr lang="en-US" dirty="0"/>
                    </a:p>
                  </a:txBody>
                  <a:tcPr>
                    <a:solidFill>
                      <a:schemeClr val="accent3">
                        <a:lumMod val="95000"/>
                      </a:schemeClr>
                    </a:solidFill>
                  </a:tcPr>
                </a:tc>
                <a:tc>
                  <a:txBody>
                    <a:bodyPr/>
                    <a:lstStyle/>
                    <a:p>
                      <a:endParaRPr lang="en-US" dirty="0"/>
                    </a:p>
                  </a:txBody>
                  <a:tcPr>
                    <a:solidFill>
                      <a:schemeClr val="accent3">
                        <a:lumMod val="95000"/>
                      </a:schemeClr>
                    </a:solidFill>
                  </a:tcPr>
                </a:tc>
                <a:tc>
                  <a:txBody>
                    <a:bodyPr/>
                    <a:lstStyle/>
                    <a:p>
                      <a:endParaRPr lang="en-US" dirty="0"/>
                    </a:p>
                  </a:txBody>
                  <a:tcPr>
                    <a:solidFill>
                      <a:schemeClr val="accent3">
                        <a:lumMod val="95000"/>
                      </a:schemeClr>
                    </a:solidFill>
                  </a:tcPr>
                </a:tc>
                <a:tc>
                  <a:txBody>
                    <a:bodyPr/>
                    <a:lstStyle/>
                    <a:p>
                      <a:r>
                        <a:rPr lang="en-US" sz="1600" b="1" dirty="0" err="1" smtClean="0">
                          <a:solidFill>
                            <a:schemeClr val="tx1"/>
                          </a:solidFill>
                        </a:rPr>
                        <a:t>Weighted’</a:t>
                      </a:r>
                      <a:r>
                        <a:rPr lang="en-US" sz="1600" b="1" baseline="-25000" dirty="0" err="1" smtClean="0">
                          <a:solidFill>
                            <a:schemeClr val="tx1"/>
                          </a:solidFill>
                        </a:rPr>
                        <a:t>AL</a:t>
                      </a:r>
                      <a:endParaRPr lang="en-US" sz="1600" b="1" dirty="0">
                        <a:solidFill>
                          <a:schemeClr val="tx1"/>
                        </a:solidFill>
                      </a:endParaRPr>
                    </a:p>
                  </a:txBody>
                  <a:tcPr>
                    <a:solidFill>
                      <a:schemeClr val="accent3">
                        <a:lumMod val="95000"/>
                      </a:schemeClr>
                    </a:solidFill>
                  </a:tcPr>
                </a:tc>
                <a:tc>
                  <a:txBody>
                    <a:bodyPr/>
                    <a:lstStyle/>
                    <a:p>
                      <a:r>
                        <a:rPr lang="en-US" sz="1600" b="1" dirty="0" err="1" smtClean="0">
                          <a:solidFill>
                            <a:schemeClr val="tx1"/>
                          </a:solidFill>
                        </a:rPr>
                        <a:t>Directed’</a:t>
                      </a:r>
                      <a:r>
                        <a:rPr lang="en-US" sz="1600" b="1" baseline="-25000" dirty="0" err="1" smtClean="0">
                          <a:solidFill>
                            <a:schemeClr val="tx1"/>
                          </a:solidFill>
                        </a:rPr>
                        <a:t>AL</a:t>
                      </a:r>
                      <a:endParaRPr lang="en-US" sz="1600" b="1" dirty="0">
                        <a:solidFill>
                          <a:schemeClr val="tx1"/>
                        </a:solidFill>
                      </a:endParaRPr>
                    </a:p>
                  </a:txBody>
                  <a:tcPr>
                    <a:solidFill>
                      <a:schemeClr val="accent3">
                        <a:lumMod val="95000"/>
                      </a:schemeClr>
                    </a:solidFill>
                  </a:tcPr>
                </a:tc>
                <a:tc>
                  <a:txBody>
                    <a:bodyPr/>
                    <a:lstStyle/>
                    <a:p>
                      <a:r>
                        <a:rPr lang="en-US" sz="1600" b="1" dirty="0" err="1" smtClean="0">
                          <a:solidFill>
                            <a:schemeClr val="tx1"/>
                          </a:solidFill>
                        </a:rPr>
                        <a:t>Undirected’</a:t>
                      </a:r>
                      <a:r>
                        <a:rPr lang="en-US" sz="1600" b="1" baseline="-25000" dirty="0" err="1" smtClean="0">
                          <a:solidFill>
                            <a:schemeClr val="tx1"/>
                          </a:solidFill>
                        </a:rPr>
                        <a:t>AL</a:t>
                      </a:r>
                      <a:endParaRPr lang="en-US" sz="1600" b="1" dirty="0">
                        <a:solidFill>
                          <a:schemeClr val="tx1"/>
                        </a:solidFill>
                      </a:endParaRPr>
                    </a:p>
                  </a:txBody>
                  <a:tcPr>
                    <a:solidFill>
                      <a:schemeClr val="accent3">
                        <a:lumMod val="95000"/>
                      </a:schemeClr>
                    </a:solidFill>
                  </a:tcPr>
                </a:tc>
              </a:tr>
              <a:tr h="438150">
                <a:tc>
                  <a:txBody>
                    <a:bodyPr/>
                    <a:lstStyle/>
                    <a:p>
                      <a:endParaRPr lang="en-US" sz="1600" b="1" dirty="0">
                        <a:solidFill>
                          <a:schemeClr val="tx1"/>
                        </a:solidFill>
                      </a:endParaRPr>
                    </a:p>
                  </a:txBody>
                  <a:tcPr>
                    <a:solidFill>
                      <a:schemeClr val="accent3">
                        <a:lumMod val="95000"/>
                      </a:schemeClr>
                    </a:solidFill>
                  </a:tcPr>
                </a:tc>
                <a:tc>
                  <a:txBody>
                    <a:bodyPr/>
                    <a:lstStyle/>
                    <a:p>
                      <a:endParaRPr lang="en-US" sz="1600" b="1" dirty="0">
                        <a:solidFill>
                          <a:schemeClr val="tx1"/>
                        </a:solidFill>
                      </a:endParaRPr>
                    </a:p>
                  </a:txBody>
                  <a:tcPr>
                    <a:solidFill>
                      <a:schemeClr val="accent3">
                        <a:lumMod val="95000"/>
                      </a:schemeClr>
                    </a:solidFill>
                  </a:tcPr>
                </a:tc>
                <a:tc>
                  <a:txBody>
                    <a:bodyPr/>
                    <a:lstStyle/>
                    <a:p>
                      <a:endParaRPr lang="en-US" dirty="0"/>
                    </a:p>
                  </a:txBody>
                  <a:tcPr>
                    <a:solidFill>
                      <a:schemeClr val="accent3">
                        <a:lumMod val="95000"/>
                      </a:schemeClr>
                    </a:solidFill>
                  </a:tcPr>
                </a:tc>
                <a:tc>
                  <a:txBody>
                    <a:bodyPr/>
                    <a:lstStyle/>
                    <a:p>
                      <a:endParaRPr lang="en-US" dirty="0"/>
                    </a:p>
                  </a:txBody>
                  <a:tcPr>
                    <a:solidFill>
                      <a:schemeClr val="accent3">
                        <a:lumMod val="95000"/>
                      </a:schemeClr>
                    </a:solidFill>
                  </a:tcPr>
                </a:tc>
                <a:tc>
                  <a:txBody>
                    <a:bodyPr/>
                    <a:lstStyle/>
                    <a:p>
                      <a:endParaRPr lang="en-US" dirty="0"/>
                    </a:p>
                  </a:txBody>
                  <a:tcPr>
                    <a:solidFill>
                      <a:schemeClr val="accent3">
                        <a:lumMod val="95000"/>
                      </a:schemeClr>
                    </a:solidFill>
                  </a:tcPr>
                </a:tc>
                <a:tc>
                  <a:txBody>
                    <a:bodyPr/>
                    <a:lstStyle/>
                    <a:p>
                      <a:r>
                        <a:rPr lang="en-US" sz="1600" b="1" dirty="0" err="1" smtClean="0">
                          <a:solidFill>
                            <a:schemeClr val="tx1"/>
                          </a:solidFill>
                        </a:rPr>
                        <a:t>Weighted’</a:t>
                      </a:r>
                      <a:r>
                        <a:rPr lang="en-US" sz="1600" b="1" baseline="-25000" dirty="0" err="1" smtClean="0">
                          <a:solidFill>
                            <a:schemeClr val="tx1"/>
                          </a:solidFill>
                        </a:rPr>
                        <a:t>NL</a:t>
                      </a:r>
                      <a:endParaRPr lang="en-US" sz="1600" b="1" dirty="0">
                        <a:solidFill>
                          <a:schemeClr val="tx1"/>
                        </a:solidFill>
                      </a:endParaRPr>
                    </a:p>
                  </a:txBody>
                  <a:tcPr>
                    <a:solidFill>
                      <a:schemeClr val="accent3">
                        <a:lumMod val="95000"/>
                      </a:schemeClr>
                    </a:solidFill>
                  </a:tcPr>
                </a:tc>
                <a:tc>
                  <a:txBody>
                    <a:bodyPr/>
                    <a:lstStyle/>
                    <a:p>
                      <a:r>
                        <a:rPr lang="en-US" sz="1600" b="1" dirty="0" err="1" smtClean="0">
                          <a:solidFill>
                            <a:schemeClr val="tx1"/>
                          </a:solidFill>
                        </a:rPr>
                        <a:t>Directed’</a:t>
                      </a:r>
                      <a:r>
                        <a:rPr lang="en-US" sz="1600" b="1" baseline="-25000" dirty="0" err="1" smtClean="0">
                          <a:solidFill>
                            <a:schemeClr val="tx1"/>
                          </a:solidFill>
                        </a:rPr>
                        <a:t>NL</a:t>
                      </a:r>
                      <a:endParaRPr lang="en-US" sz="1600" b="1" dirty="0">
                        <a:solidFill>
                          <a:schemeClr val="tx1"/>
                        </a:solidFill>
                      </a:endParaRPr>
                    </a:p>
                  </a:txBody>
                  <a:tcPr>
                    <a:solidFill>
                      <a:schemeClr val="accent3">
                        <a:lumMod val="95000"/>
                      </a:schemeClr>
                    </a:solidFill>
                  </a:tcPr>
                </a:tc>
                <a:tc>
                  <a:txBody>
                    <a:bodyPr/>
                    <a:lstStyle/>
                    <a:p>
                      <a:r>
                        <a:rPr lang="en-US" sz="1600" b="1" dirty="0" err="1" smtClean="0">
                          <a:solidFill>
                            <a:schemeClr val="tx1"/>
                          </a:solidFill>
                        </a:rPr>
                        <a:t>Undirected’</a:t>
                      </a:r>
                      <a:r>
                        <a:rPr lang="en-US" sz="1600" b="1" baseline="-25000" dirty="0" err="1" smtClean="0">
                          <a:solidFill>
                            <a:schemeClr val="tx1"/>
                          </a:solidFill>
                        </a:rPr>
                        <a:t>NL</a:t>
                      </a:r>
                      <a:endParaRPr lang="en-US" sz="1600" b="1" dirty="0">
                        <a:solidFill>
                          <a:schemeClr val="tx1"/>
                        </a:solidFill>
                      </a:endParaRPr>
                    </a:p>
                  </a:txBody>
                  <a:tcPr>
                    <a:solidFill>
                      <a:schemeClr val="accent3">
                        <a:lumMod val="95000"/>
                      </a:schemeClr>
                    </a:solidFill>
                  </a:tcPr>
                </a:tc>
              </a:tr>
              <a:tr h="438150">
                <a:tc>
                  <a:txBody>
                    <a:bodyPr/>
                    <a:lstStyle/>
                    <a:p>
                      <a:endParaRPr lang="en-US" sz="1600" b="1" dirty="0">
                        <a:solidFill>
                          <a:schemeClr val="tx1"/>
                        </a:solidFill>
                      </a:endParaRPr>
                    </a:p>
                  </a:txBody>
                  <a:tcPr>
                    <a:solidFill>
                      <a:schemeClr val="accent3">
                        <a:lumMod val="95000"/>
                      </a:schemeClr>
                    </a:solidFill>
                  </a:tcPr>
                </a:tc>
                <a:tc>
                  <a:txBody>
                    <a:bodyPr/>
                    <a:lstStyle/>
                    <a:p>
                      <a:endParaRPr lang="en-US" sz="1600" b="1" dirty="0">
                        <a:solidFill>
                          <a:schemeClr val="tx1"/>
                        </a:solidFill>
                      </a:endParaRPr>
                    </a:p>
                  </a:txBody>
                  <a:tcPr>
                    <a:solidFill>
                      <a:schemeClr val="accent3">
                        <a:lumMod val="95000"/>
                      </a:schemeClr>
                    </a:solidFill>
                  </a:tcPr>
                </a:tc>
                <a:tc>
                  <a:txBody>
                    <a:bodyPr/>
                    <a:lstStyle/>
                    <a:p>
                      <a:endParaRPr lang="en-US" dirty="0"/>
                    </a:p>
                  </a:txBody>
                  <a:tcPr>
                    <a:solidFill>
                      <a:schemeClr val="accent3">
                        <a:lumMod val="95000"/>
                      </a:schemeClr>
                    </a:solidFill>
                  </a:tcPr>
                </a:tc>
                <a:tc>
                  <a:txBody>
                    <a:bodyPr/>
                    <a:lstStyle/>
                    <a:p>
                      <a:endParaRPr lang="en-US" dirty="0"/>
                    </a:p>
                  </a:txBody>
                  <a:tcPr>
                    <a:solidFill>
                      <a:schemeClr val="accent3">
                        <a:lumMod val="95000"/>
                      </a:schemeClr>
                    </a:solidFill>
                  </a:tcPr>
                </a:tc>
                <a:tc>
                  <a:txBody>
                    <a:bodyPr/>
                    <a:lstStyle/>
                    <a:p>
                      <a:endParaRPr lang="en-US" dirty="0"/>
                    </a:p>
                  </a:txBody>
                  <a:tcPr>
                    <a:solidFill>
                      <a:schemeClr val="accent3">
                        <a:lumMod val="95000"/>
                      </a:schemeClr>
                    </a:solidFill>
                  </a:tcPr>
                </a:tc>
                <a:tc>
                  <a:txBody>
                    <a:bodyPr/>
                    <a:lstStyle/>
                    <a:p>
                      <a:r>
                        <a:rPr lang="en-US" sz="1600" b="1" dirty="0" err="1" smtClean="0">
                          <a:solidFill>
                            <a:schemeClr val="tx1"/>
                          </a:solidFill>
                        </a:rPr>
                        <a:t>Weighted’</a:t>
                      </a:r>
                      <a:r>
                        <a:rPr lang="en-US" sz="1600" b="1" baseline="-25000" dirty="0" err="1" smtClean="0">
                          <a:solidFill>
                            <a:schemeClr val="tx1"/>
                          </a:solidFill>
                        </a:rPr>
                        <a:t>EL</a:t>
                      </a:r>
                      <a:endParaRPr lang="en-US" sz="1600" b="1" dirty="0">
                        <a:solidFill>
                          <a:schemeClr val="tx1"/>
                        </a:solidFill>
                      </a:endParaRPr>
                    </a:p>
                  </a:txBody>
                  <a:tcPr>
                    <a:solidFill>
                      <a:schemeClr val="accent3">
                        <a:lumMod val="95000"/>
                      </a:schemeClr>
                    </a:solidFill>
                  </a:tcPr>
                </a:tc>
                <a:tc>
                  <a:txBody>
                    <a:bodyPr/>
                    <a:lstStyle/>
                    <a:p>
                      <a:r>
                        <a:rPr lang="en-US" sz="1600" b="1" dirty="0" err="1" smtClean="0">
                          <a:solidFill>
                            <a:schemeClr val="tx1"/>
                          </a:solidFill>
                        </a:rPr>
                        <a:t>Directed’</a:t>
                      </a:r>
                      <a:r>
                        <a:rPr lang="en-US" sz="1600" b="1" baseline="-25000" dirty="0" err="1" smtClean="0">
                          <a:solidFill>
                            <a:schemeClr val="tx1"/>
                          </a:solidFill>
                        </a:rPr>
                        <a:t>EL</a:t>
                      </a:r>
                      <a:endParaRPr lang="en-US" sz="1600" b="1" dirty="0">
                        <a:solidFill>
                          <a:schemeClr val="tx1"/>
                        </a:solidFill>
                      </a:endParaRPr>
                    </a:p>
                  </a:txBody>
                  <a:tcPr>
                    <a:solidFill>
                      <a:schemeClr val="accent3">
                        <a:lumMod val="95000"/>
                      </a:schemeClr>
                    </a:solidFill>
                  </a:tcPr>
                </a:tc>
                <a:tc>
                  <a:txBody>
                    <a:bodyPr/>
                    <a:lstStyle/>
                    <a:p>
                      <a:r>
                        <a:rPr lang="en-US" sz="1600" b="1" dirty="0" err="1" smtClean="0">
                          <a:solidFill>
                            <a:schemeClr val="tx1"/>
                          </a:solidFill>
                        </a:rPr>
                        <a:t>Undirected’</a:t>
                      </a:r>
                      <a:r>
                        <a:rPr lang="en-US" sz="1600" b="1" baseline="-25000" dirty="0" err="1" smtClean="0">
                          <a:solidFill>
                            <a:schemeClr val="tx1"/>
                          </a:solidFill>
                        </a:rPr>
                        <a:t>EL</a:t>
                      </a:r>
                      <a:endParaRPr lang="en-US" sz="1600" b="1" dirty="0">
                        <a:solidFill>
                          <a:schemeClr val="tx1"/>
                        </a:solidFill>
                      </a:endParaRPr>
                    </a:p>
                  </a:txBody>
                  <a:tcPr>
                    <a:solidFill>
                      <a:schemeClr val="accent3">
                        <a:lumMod val="95000"/>
                      </a:schemeClr>
                    </a:solidFill>
                  </a:tcPr>
                </a:tc>
              </a:tr>
            </a:tbl>
          </a:graphicData>
        </a:graphic>
      </p:graphicFrame>
      <p:graphicFrame>
        <p:nvGraphicFramePr>
          <p:cNvPr id="23" name="Table 22"/>
          <p:cNvGraphicFramePr>
            <a:graphicFrameLocks noGrp="1"/>
          </p:cNvGraphicFramePr>
          <p:nvPr>
            <p:extLst>
              <p:ext uri="{D42A27DB-BD31-4B8C-83A1-F6EECF244321}">
                <p14:modId xmlns:p14="http://schemas.microsoft.com/office/powerpoint/2010/main" val="1456445662"/>
              </p:ext>
            </p:extLst>
          </p:nvPr>
        </p:nvGraphicFramePr>
        <p:xfrm>
          <a:off x="760162" y="3048000"/>
          <a:ext cx="8142605" cy="1752600"/>
        </p:xfrm>
        <a:graphic>
          <a:graphicData uri="http://schemas.openxmlformats.org/drawingml/2006/table">
            <a:tbl>
              <a:tblPr firstRow="1" bandRow="1">
                <a:tableStyleId>{5C22544A-7EE6-4342-B048-85BDC9FD1C3A}</a:tableStyleId>
              </a:tblPr>
              <a:tblGrid>
                <a:gridCol w="1295400"/>
                <a:gridCol w="1013365"/>
                <a:gridCol w="865787"/>
                <a:gridCol w="711268"/>
                <a:gridCol w="721489"/>
                <a:gridCol w="1183891"/>
                <a:gridCol w="1052725"/>
                <a:gridCol w="1298680"/>
              </a:tblGrid>
              <a:tr h="438150">
                <a:tc>
                  <a:txBody>
                    <a:bodyPr/>
                    <a:lstStyle/>
                    <a:p>
                      <a:r>
                        <a:rPr lang="en-US" sz="1600" b="1" dirty="0" smtClean="0">
                          <a:solidFill>
                            <a:schemeClr val="tx1"/>
                          </a:solidFill>
                        </a:rPr>
                        <a:t>Connected</a:t>
                      </a:r>
                      <a:endParaRPr lang="en-US" sz="1600" b="1" dirty="0">
                        <a:solidFill>
                          <a:schemeClr val="tx1"/>
                        </a:solidFill>
                      </a:endParaRPr>
                    </a:p>
                  </a:txBody>
                  <a:tcPr>
                    <a:solidFill>
                      <a:schemeClr val="accent3">
                        <a:lumMod val="95000"/>
                      </a:schemeClr>
                    </a:solidFill>
                  </a:tcPr>
                </a:tc>
                <a:tc>
                  <a:txBody>
                    <a:bodyPr/>
                    <a:lstStyle/>
                    <a:p>
                      <a:r>
                        <a:rPr lang="en-US" sz="1600" b="1" dirty="0" smtClean="0">
                          <a:solidFill>
                            <a:schemeClr val="tx1"/>
                          </a:solidFill>
                        </a:rPr>
                        <a:t>Number</a:t>
                      </a:r>
                      <a:endParaRPr lang="en-US" sz="1600" b="1" dirty="0">
                        <a:solidFill>
                          <a:schemeClr val="tx1"/>
                        </a:solidFill>
                      </a:endParaRPr>
                    </a:p>
                  </a:txBody>
                  <a:tcPr>
                    <a:solidFill>
                      <a:schemeClr val="bg1">
                        <a:lumMod val="95000"/>
                      </a:schemeClr>
                    </a:solidFill>
                  </a:tcPr>
                </a:tc>
                <a:tc>
                  <a:txBody>
                    <a:bodyPr/>
                    <a:lstStyle/>
                    <a:p>
                      <a:r>
                        <a:rPr lang="en-US" sz="1600" b="1" dirty="0" smtClean="0">
                          <a:solidFill>
                            <a:schemeClr val="tx1"/>
                          </a:solidFill>
                        </a:rPr>
                        <a:t>Cycle</a:t>
                      </a:r>
                      <a:endParaRPr lang="en-US" sz="1600" b="1" dirty="0">
                        <a:solidFill>
                          <a:schemeClr val="tx1"/>
                        </a:solidFill>
                      </a:endParaRPr>
                    </a:p>
                  </a:txBody>
                  <a:tcPr>
                    <a:solidFill>
                      <a:srgbClr val="FFFF00"/>
                    </a:solidFill>
                  </a:tcPr>
                </a:tc>
                <a:tc>
                  <a:txBody>
                    <a:bodyPr/>
                    <a:lstStyle/>
                    <a:p>
                      <a:r>
                        <a:rPr lang="en-US" sz="1600" b="1" dirty="0" smtClean="0">
                          <a:solidFill>
                            <a:schemeClr val="tx1"/>
                          </a:solidFill>
                        </a:rPr>
                        <a:t>DFS</a:t>
                      </a:r>
                      <a:endParaRPr lang="en-US" sz="1600" b="1" dirty="0">
                        <a:solidFill>
                          <a:schemeClr val="tx1"/>
                        </a:solidFill>
                      </a:endParaRPr>
                    </a:p>
                  </a:txBody>
                  <a:tcPr>
                    <a:solidFill>
                      <a:srgbClr val="FFFF00"/>
                    </a:solidFill>
                  </a:tcPr>
                </a:tc>
                <a:tc>
                  <a:txBody>
                    <a:bodyPr/>
                    <a:lstStyle/>
                    <a:p>
                      <a:r>
                        <a:rPr lang="en-US" sz="1600" b="1" dirty="0" smtClean="0">
                          <a:solidFill>
                            <a:schemeClr val="tx1"/>
                          </a:solidFill>
                        </a:rPr>
                        <a:t>BFS</a:t>
                      </a:r>
                      <a:endParaRPr lang="en-US" sz="1600" b="1" dirty="0">
                        <a:solidFill>
                          <a:schemeClr val="tx1"/>
                        </a:solidFill>
                      </a:endParaRPr>
                    </a:p>
                  </a:txBody>
                  <a:tcPr>
                    <a:solidFill>
                      <a:schemeClr val="accent3">
                        <a:lumMod val="95000"/>
                      </a:schemeClr>
                    </a:solidFill>
                  </a:tcPr>
                </a:tc>
                <a:tc>
                  <a:txBody>
                    <a:bodyPr/>
                    <a:lstStyle/>
                    <a:p>
                      <a:r>
                        <a:rPr lang="en-US" sz="1600" b="1" dirty="0" err="1" smtClean="0">
                          <a:solidFill>
                            <a:schemeClr val="tx1"/>
                          </a:solidFill>
                        </a:rPr>
                        <a:t>Weighted</a:t>
                      </a:r>
                      <a:r>
                        <a:rPr lang="en-US" sz="1600" b="1" baseline="-25000" dirty="0" err="1" smtClean="0">
                          <a:solidFill>
                            <a:schemeClr val="tx1"/>
                          </a:solidFill>
                        </a:rPr>
                        <a:t>C</a:t>
                      </a:r>
                      <a:endParaRPr lang="en-US" sz="1600" b="1" dirty="0">
                        <a:solidFill>
                          <a:schemeClr val="tx1"/>
                        </a:solidFill>
                      </a:endParaRPr>
                    </a:p>
                  </a:txBody>
                  <a:tcPr>
                    <a:solidFill>
                      <a:schemeClr val="accent3">
                        <a:lumMod val="95000"/>
                      </a:schemeClr>
                    </a:solidFill>
                  </a:tcPr>
                </a:tc>
                <a:tc>
                  <a:txBody>
                    <a:bodyPr/>
                    <a:lstStyle/>
                    <a:p>
                      <a:r>
                        <a:rPr lang="en-US" sz="1600" b="1" dirty="0" err="1" smtClean="0">
                          <a:solidFill>
                            <a:schemeClr val="tx1"/>
                          </a:solidFill>
                        </a:rPr>
                        <a:t>Directed</a:t>
                      </a:r>
                      <a:r>
                        <a:rPr lang="en-US" sz="1600" b="1" baseline="-25000" dirty="0" err="1" smtClean="0">
                          <a:solidFill>
                            <a:schemeClr val="tx1"/>
                          </a:solidFill>
                        </a:rPr>
                        <a:t>C</a:t>
                      </a:r>
                      <a:endParaRPr lang="en-US" sz="1600" b="1" dirty="0">
                        <a:solidFill>
                          <a:schemeClr val="tx1"/>
                        </a:solidFill>
                      </a:endParaRPr>
                    </a:p>
                  </a:txBody>
                  <a:tcPr>
                    <a:solidFill>
                      <a:srgbClr val="FFFF0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err="1" smtClean="0">
                          <a:ln>
                            <a:noFill/>
                          </a:ln>
                          <a:solidFill>
                            <a:srgbClr val="000000"/>
                          </a:solidFill>
                          <a:effectLst/>
                          <a:uLnTx/>
                          <a:uFillTx/>
                          <a:latin typeface="+mn-lt"/>
                          <a:ea typeface="+mn-ea"/>
                          <a:cs typeface="+mn-cs"/>
                        </a:rPr>
                        <a:t>Undirected</a:t>
                      </a:r>
                      <a:r>
                        <a:rPr kumimoji="0" lang="en-US" sz="1600" b="1" i="0" u="none" strike="noStrike" kern="1200" cap="none" spc="0" normalizeH="0" baseline="-25000" noProof="0" dirty="0" err="1" smtClean="0">
                          <a:ln>
                            <a:noFill/>
                          </a:ln>
                          <a:solidFill>
                            <a:srgbClr val="000000"/>
                          </a:solidFill>
                          <a:effectLst/>
                          <a:uLnTx/>
                          <a:uFillTx/>
                          <a:latin typeface="+mn-lt"/>
                          <a:ea typeface="+mn-ea"/>
                          <a:cs typeface="+mn-cs"/>
                        </a:rPr>
                        <a:t>C</a:t>
                      </a:r>
                      <a:endParaRPr kumimoji="0" lang="en-US" sz="1600" b="1" i="0" u="none" strike="noStrike" kern="1200" cap="none" spc="0" normalizeH="0" baseline="0" noProof="0" dirty="0" smtClean="0">
                        <a:ln>
                          <a:noFill/>
                        </a:ln>
                        <a:solidFill>
                          <a:srgbClr val="000000"/>
                        </a:solidFill>
                        <a:effectLst/>
                        <a:uLnTx/>
                        <a:uFillTx/>
                        <a:latin typeface="+mn-lt"/>
                        <a:ea typeface="+mn-ea"/>
                        <a:cs typeface="+mn-cs"/>
                      </a:endParaRPr>
                    </a:p>
                  </a:txBody>
                  <a:tcPr>
                    <a:solidFill>
                      <a:schemeClr val="accent3">
                        <a:lumMod val="95000"/>
                      </a:schemeClr>
                    </a:solidFill>
                  </a:tcPr>
                </a:tc>
              </a:tr>
              <a:tr h="438150">
                <a:tc>
                  <a:txBody>
                    <a:bodyPr/>
                    <a:lstStyle/>
                    <a:p>
                      <a:endParaRPr lang="en-US" sz="1600" b="1" baseline="-25000" dirty="0">
                        <a:solidFill>
                          <a:schemeClr val="tx1"/>
                        </a:solidFill>
                      </a:endParaRPr>
                    </a:p>
                  </a:txBody>
                  <a:tcPr>
                    <a:solidFill>
                      <a:schemeClr val="accent3">
                        <a:lumMod val="95000"/>
                      </a:schemeClr>
                    </a:solidFill>
                  </a:tcPr>
                </a:tc>
                <a:tc>
                  <a:txBody>
                    <a:bodyPr/>
                    <a:lstStyle/>
                    <a:p>
                      <a:endParaRPr lang="en-US" dirty="0"/>
                    </a:p>
                  </a:txBody>
                  <a:tcPr>
                    <a:solidFill>
                      <a:schemeClr val="bg1">
                        <a:lumMod val="95000"/>
                      </a:schemeClr>
                    </a:solidFill>
                  </a:tcPr>
                </a:tc>
                <a:tc>
                  <a:txBody>
                    <a:bodyPr/>
                    <a:lstStyle/>
                    <a:p>
                      <a:endParaRPr lang="en-US" dirty="0"/>
                    </a:p>
                  </a:txBody>
                  <a:tcPr>
                    <a:solidFill>
                      <a:srgbClr val="FFFF00"/>
                    </a:solidFill>
                  </a:tcPr>
                </a:tc>
                <a:tc>
                  <a:txBody>
                    <a:bodyPr/>
                    <a:lstStyle/>
                    <a:p>
                      <a:endParaRPr lang="en-US" dirty="0"/>
                    </a:p>
                  </a:txBody>
                  <a:tcPr>
                    <a:solidFill>
                      <a:srgbClr val="FFFF00"/>
                    </a:solidFill>
                  </a:tcPr>
                </a:tc>
                <a:tc>
                  <a:txBody>
                    <a:bodyPr/>
                    <a:lstStyle/>
                    <a:p>
                      <a:endParaRPr lang="en-US" dirty="0"/>
                    </a:p>
                  </a:txBody>
                  <a:tcPr>
                    <a:solidFill>
                      <a:schemeClr val="accent3">
                        <a:lumMod val="95000"/>
                      </a:schemeClr>
                    </a:solidFill>
                  </a:tcPr>
                </a:tc>
                <a:tc>
                  <a:txBody>
                    <a:bodyPr/>
                    <a:lstStyle/>
                    <a:p>
                      <a:r>
                        <a:rPr lang="en-US" sz="1600" b="1" dirty="0" err="1" smtClean="0">
                          <a:solidFill>
                            <a:schemeClr val="tx1"/>
                          </a:solidFill>
                        </a:rPr>
                        <a:t>Weighted’</a:t>
                      </a:r>
                      <a:r>
                        <a:rPr lang="en-US" sz="1600" b="1" baseline="-25000" dirty="0" err="1" smtClean="0">
                          <a:solidFill>
                            <a:schemeClr val="tx1"/>
                          </a:solidFill>
                        </a:rPr>
                        <a:t>AL</a:t>
                      </a:r>
                      <a:endParaRPr lang="en-US" sz="1600" b="1" dirty="0">
                        <a:solidFill>
                          <a:schemeClr val="tx1"/>
                        </a:solidFill>
                      </a:endParaRPr>
                    </a:p>
                  </a:txBody>
                  <a:tcPr>
                    <a:solidFill>
                      <a:schemeClr val="accent3">
                        <a:lumMod val="95000"/>
                      </a:schemeClr>
                    </a:solidFill>
                  </a:tcPr>
                </a:tc>
                <a:tc>
                  <a:txBody>
                    <a:bodyPr/>
                    <a:lstStyle/>
                    <a:p>
                      <a:r>
                        <a:rPr lang="en-US" sz="1600" b="1" dirty="0" err="1" smtClean="0">
                          <a:solidFill>
                            <a:schemeClr val="tx1"/>
                          </a:solidFill>
                        </a:rPr>
                        <a:t>Directed’</a:t>
                      </a:r>
                      <a:r>
                        <a:rPr lang="en-US" sz="1600" b="1" baseline="-25000" dirty="0" err="1" smtClean="0">
                          <a:solidFill>
                            <a:schemeClr val="tx1"/>
                          </a:solidFill>
                        </a:rPr>
                        <a:t>AL</a:t>
                      </a:r>
                      <a:endParaRPr lang="en-US" sz="1600" b="1" dirty="0">
                        <a:solidFill>
                          <a:schemeClr val="tx1"/>
                        </a:solidFill>
                      </a:endParaRPr>
                    </a:p>
                  </a:txBody>
                  <a:tcPr>
                    <a:solidFill>
                      <a:srgbClr val="FFFF00"/>
                    </a:solidFill>
                  </a:tcPr>
                </a:tc>
                <a:tc>
                  <a:txBody>
                    <a:bodyPr/>
                    <a:lstStyle/>
                    <a:p>
                      <a:r>
                        <a:rPr lang="en-US" sz="1600" b="1" dirty="0" err="1" smtClean="0">
                          <a:solidFill>
                            <a:schemeClr val="tx1"/>
                          </a:solidFill>
                        </a:rPr>
                        <a:t>Undirected’</a:t>
                      </a:r>
                      <a:r>
                        <a:rPr lang="en-US" sz="1600" b="1" baseline="-25000" dirty="0" err="1" smtClean="0">
                          <a:solidFill>
                            <a:schemeClr val="tx1"/>
                          </a:solidFill>
                        </a:rPr>
                        <a:t>AL</a:t>
                      </a:r>
                      <a:endParaRPr lang="en-US" sz="1600" b="1" dirty="0">
                        <a:solidFill>
                          <a:schemeClr val="tx1"/>
                        </a:solidFill>
                      </a:endParaRPr>
                    </a:p>
                  </a:txBody>
                  <a:tcPr>
                    <a:solidFill>
                      <a:schemeClr val="accent3">
                        <a:lumMod val="95000"/>
                      </a:schemeClr>
                    </a:solidFill>
                  </a:tcPr>
                </a:tc>
              </a:tr>
              <a:tr h="438150">
                <a:tc>
                  <a:txBody>
                    <a:bodyPr/>
                    <a:lstStyle/>
                    <a:p>
                      <a:endParaRPr lang="en-US" sz="1600" b="1" dirty="0">
                        <a:solidFill>
                          <a:schemeClr val="tx1"/>
                        </a:solidFill>
                      </a:endParaRPr>
                    </a:p>
                  </a:txBody>
                  <a:tcPr>
                    <a:solidFill>
                      <a:schemeClr val="accent3">
                        <a:lumMod val="95000"/>
                      </a:schemeClr>
                    </a:solidFill>
                  </a:tcPr>
                </a:tc>
                <a:tc>
                  <a:txBody>
                    <a:bodyPr/>
                    <a:lstStyle/>
                    <a:p>
                      <a:endParaRPr lang="en-US" sz="1600" b="1" dirty="0">
                        <a:solidFill>
                          <a:schemeClr val="tx1"/>
                        </a:solidFill>
                      </a:endParaRPr>
                    </a:p>
                  </a:txBody>
                  <a:tcPr>
                    <a:solidFill>
                      <a:schemeClr val="bg1">
                        <a:lumMod val="95000"/>
                      </a:schemeClr>
                    </a:solidFill>
                  </a:tcPr>
                </a:tc>
                <a:tc>
                  <a:txBody>
                    <a:bodyPr/>
                    <a:lstStyle/>
                    <a:p>
                      <a:endParaRPr lang="en-US" dirty="0"/>
                    </a:p>
                  </a:txBody>
                  <a:tcPr>
                    <a:solidFill>
                      <a:srgbClr val="FFFF00"/>
                    </a:solidFill>
                  </a:tcPr>
                </a:tc>
                <a:tc>
                  <a:txBody>
                    <a:bodyPr/>
                    <a:lstStyle/>
                    <a:p>
                      <a:endParaRPr lang="en-US" dirty="0"/>
                    </a:p>
                  </a:txBody>
                  <a:tcPr>
                    <a:solidFill>
                      <a:srgbClr val="FFFF00"/>
                    </a:solidFill>
                  </a:tcPr>
                </a:tc>
                <a:tc>
                  <a:txBody>
                    <a:bodyPr/>
                    <a:lstStyle/>
                    <a:p>
                      <a:endParaRPr lang="en-US" dirty="0"/>
                    </a:p>
                  </a:txBody>
                  <a:tcPr>
                    <a:solidFill>
                      <a:schemeClr val="accent3">
                        <a:lumMod val="95000"/>
                      </a:schemeClr>
                    </a:solidFill>
                  </a:tcPr>
                </a:tc>
                <a:tc>
                  <a:txBody>
                    <a:bodyPr/>
                    <a:lstStyle/>
                    <a:p>
                      <a:r>
                        <a:rPr lang="en-US" sz="1600" b="1" dirty="0" err="1" smtClean="0">
                          <a:solidFill>
                            <a:schemeClr val="tx1"/>
                          </a:solidFill>
                        </a:rPr>
                        <a:t>Weighted’</a:t>
                      </a:r>
                      <a:r>
                        <a:rPr lang="en-US" sz="1600" b="1" baseline="-25000" dirty="0" err="1" smtClean="0">
                          <a:solidFill>
                            <a:schemeClr val="tx1"/>
                          </a:solidFill>
                        </a:rPr>
                        <a:t>NL</a:t>
                      </a:r>
                      <a:endParaRPr lang="en-US" sz="1600" b="1" dirty="0">
                        <a:solidFill>
                          <a:schemeClr val="tx1"/>
                        </a:solidFill>
                      </a:endParaRPr>
                    </a:p>
                  </a:txBody>
                  <a:tcPr>
                    <a:solidFill>
                      <a:schemeClr val="accent3">
                        <a:lumMod val="95000"/>
                      </a:schemeClr>
                    </a:solidFill>
                  </a:tcPr>
                </a:tc>
                <a:tc>
                  <a:txBody>
                    <a:bodyPr/>
                    <a:lstStyle/>
                    <a:p>
                      <a:r>
                        <a:rPr lang="en-US" sz="1600" b="1" dirty="0" err="1" smtClean="0">
                          <a:solidFill>
                            <a:schemeClr val="tx1"/>
                          </a:solidFill>
                        </a:rPr>
                        <a:t>Directed’</a:t>
                      </a:r>
                      <a:r>
                        <a:rPr lang="en-US" sz="1600" b="1" baseline="-25000" dirty="0" err="1" smtClean="0">
                          <a:solidFill>
                            <a:schemeClr val="tx1"/>
                          </a:solidFill>
                        </a:rPr>
                        <a:t>NL</a:t>
                      </a:r>
                      <a:endParaRPr lang="en-US" sz="1600" b="1" dirty="0">
                        <a:solidFill>
                          <a:schemeClr val="tx1"/>
                        </a:solidFill>
                      </a:endParaRPr>
                    </a:p>
                  </a:txBody>
                  <a:tcPr>
                    <a:solidFill>
                      <a:srgbClr val="FFFF00"/>
                    </a:solidFill>
                  </a:tcPr>
                </a:tc>
                <a:tc>
                  <a:txBody>
                    <a:bodyPr/>
                    <a:lstStyle/>
                    <a:p>
                      <a:r>
                        <a:rPr lang="en-US" sz="1600" b="1" dirty="0" err="1" smtClean="0">
                          <a:solidFill>
                            <a:schemeClr val="tx1"/>
                          </a:solidFill>
                        </a:rPr>
                        <a:t>Undirected’</a:t>
                      </a:r>
                      <a:r>
                        <a:rPr lang="en-US" sz="1600" b="1" baseline="-25000" dirty="0" err="1" smtClean="0">
                          <a:solidFill>
                            <a:schemeClr val="tx1"/>
                          </a:solidFill>
                        </a:rPr>
                        <a:t>NL</a:t>
                      </a:r>
                      <a:endParaRPr lang="en-US" sz="1600" b="1" dirty="0">
                        <a:solidFill>
                          <a:schemeClr val="tx1"/>
                        </a:solidFill>
                      </a:endParaRPr>
                    </a:p>
                  </a:txBody>
                  <a:tcPr>
                    <a:solidFill>
                      <a:schemeClr val="accent3">
                        <a:lumMod val="95000"/>
                      </a:schemeClr>
                    </a:solidFill>
                  </a:tcPr>
                </a:tc>
              </a:tr>
              <a:tr h="438150">
                <a:tc>
                  <a:txBody>
                    <a:bodyPr/>
                    <a:lstStyle/>
                    <a:p>
                      <a:endParaRPr lang="en-US" sz="1600" b="1" dirty="0">
                        <a:solidFill>
                          <a:schemeClr val="tx1"/>
                        </a:solidFill>
                      </a:endParaRPr>
                    </a:p>
                  </a:txBody>
                  <a:tcPr>
                    <a:solidFill>
                      <a:schemeClr val="accent3">
                        <a:lumMod val="95000"/>
                      </a:schemeClr>
                    </a:solidFill>
                  </a:tcPr>
                </a:tc>
                <a:tc>
                  <a:txBody>
                    <a:bodyPr/>
                    <a:lstStyle/>
                    <a:p>
                      <a:endParaRPr lang="en-US" sz="1600" b="1" dirty="0">
                        <a:solidFill>
                          <a:schemeClr val="tx1"/>
                        </a:solidFill>
                      </a:endParaRPr>
                    </a:p>
                  </a:txBody>
                  <a:tcPr>
                    <a:solidFill>
                      <a:schemeClr val="bg1">
                        <a:lumMod val="95000"/>
                      </a:schemeClr>
                    </a:solidFill>
                  </a:tcPr>
                </a:tc>
                <a:tc>
                  <a:txBody>
                    <a:bodyPr/>
                    <a:lstStyle/>
                    <a:p>
                      <a:endParaRPr lang="en-US" dirty="0"/>
                    </a:p>
                  </a:txBody>
                  <a:tcPr>
                    <a:solidFill>
                      <a:srgbClr val="FFFF00"/>
                    </a:solidFill>
                  </a:tcPr>
                </a:tc>
                <a:tc>
                  <a:txBody>
                    <a:bodyPr/>
                    <a:lstStyle/>
                    <a:p>
                      <a:endParaRPr lang="en-US" dirty="0"/>
                    </a:p>
                  </a:txBody>
                  <a:tcPr>
                    <a:solidFill>
                      <a:srgbClr val="FFFF00"/>
                    </a:solidFill>
                  </a:tcPr>
                </a:tc>
                <a:tc>
                  <a:txBody>
                    <a:bodyPr/>
                    <a:lstStyle/>
                    <a:p>
                      <a:endParaRPr lang="en-US" dirty="0"/>
                    </a:p>
                  </a:txBody>
                  <a:tcPr>
                    <a:solidFill>
                      <a:schemeClr val="accent3">
                        <a:lumMod val="95000"/>
                      </a:schemeClr>
                    </a:solidFill>
                  </a:tcPr>
                </a:tc>
                <a:tc>
                  <a:txBody>
                    <a:bodyPr/>
                    <a:lstStyle/>
                    <a:p>
                      <a:r>
                        <a:rPr lang="en-US" sz="1600" b="1" dirty="0" err="1" smtClean="0">
                          <a:solidFill>
                            <a:schemeClr val="tx1"/>
                          </a:solidFill>
                        </a:rPr>
                        <a:t>Weighted’</a:t>
                      </a:r>
                      <a:r>
                        <a:rPr lang="en-US" sz="1600" b="1" baseline="-25000" dirty="0" err="1" smtClean="0">
                          <a:solidFill>
                            <a:schemeClr val="tx1"/>
                          </a:solidFill>
                        </a:rPr>
                        <a:t>EL</a:t>
                      </a:r>
                      <a:endParaRPr lang="en-US" sz="1600" b="1" dirty="0">
                        <a:solidFill>
                          <a:schemeClr val="tx1"/>
                        </a:solidFill>
                      </a:endParaRPr>
                    </a:p>
                  </a:txBody>
                  <a:tcPr>
                    <a:solidFill>
                      <a:schemeClr val="accent3">
                        <a:lumMod val="95000"/>
                      </a:schemeClr>
                    </a:solidFill>
                  </a:tcPr>
                </a:tc>
                <a:tc>
                  <a:txBody>
                    <a:bodyPr/>
                    <a:lstStyle/>
                    <a:p>
                      <a:r>
                        <a:rPr lang="en-US" sz="1600" b="1" dirty="0" err="1" smtClean="0">
                          <a:solidFill>
                            <a:schemeClr val="tx1"/>
                          </a:solidFill>
                        </a:rPr>
                        <a:t>Directed’</a:t>
                      </a:r>
                      <a:r>
                        <a:rPr lang="en-US" sz="1600" b="1" baseline="-25000" dirty="0" err="1" smtClean="0">
                          <a:solidFill>
                            <a:schemeClr val="tx1"/>
                          </a:solidFill>
                        </a:rPr>
                        <a:t>EL</a:t>
                      </a:r>
                      <a:endParaRPr lang="en-US" sz="1600" b="1" dirty="0">
                        <a:solidFill>
                          <a:schemeClr val="tx1"/>
                        </a:solidFill>
                      </a:endParaRPr>
                    </a:p>
                  </a:txBody>
                  <a:tcPr>
                    <a:solidFill>
                      <a:srgbClr val="FFFF00"/>
                    </a:solidFill>
                  </a:tcPr>
                </a:tc>
                <a:tc>
                  <a:txBody>
                    <a:bodyPr/>
                    <a:lstStyle/>
                    <a:p>
                      <a:r>
                        <a:rPr lang="en-US" sz="1600" b="1" dirty="0" err="1" smtClean="0">
                          <a:solidFill>
                            <a:schemeClr val="tx1"/>
                          </a:solidFill>
                        </a:rPr>
                        <a:t>Undirected</a:t>
                      </a:r>
                      <a:r>
                        <a:rPr lang="en-US" sz="1600" b="1" baseline="-25000" dirty="0" err="1" smtClean="0">
                          <a:solidFill>
                            <a:schemeClr val="tx1"/>
                          </a:solidFill>
                        </a:rPr>
                        <a:t>C</a:t>
                      </a:r>
                      <a:endParaRPr lang="en-US" sz="1600" b="1" dirty="0">
                        <a:solidFill>
                          <a:schemeClr val="tx1"/>
                        </a:solidFill>
                      </a:endParaRPr>
                    </a:p>
                  </a:txBody>
                  <a:tcPr>
                    <a:solidFill>
                      <a:schemeClr val="accent3">
                        <a:lumMod val="95000"/>
                      </a:schemeClr>
                    </a:solidFill>
                  </a:tcPr>
                </a:tc>
              </a:tr>
            </a:tbl>
          </a:graphicData>
        </a:graphic>
      </p:graphicFrame>
      <p:graphicFrame>
        <p:nvGraphicFramePr>
          <p:cNvPr id="24" name="Table 23"/>
          <p:cNvGraphicFramePr>
            <a:graphicFrameLocks noGrp="1"/>
          </p:cNvGraphicFramePr>
          <p:nvPr>
            <p:extLst>
              <p:ext uri="{D42A27DB-BD31-4B8C-83A1-F6EECF244321}">
                <p14:modId xmlns:p14="http://schemas.microsoft.com/office/powerpoint/2010/main" val="954529766"/>
              </p:ext>
            </p:extLst>
          </p:nvPr>
        </p:nvGraphicFramePr>
        <p:xfrm>
          <a:off x="762000" y="3048000"/>
          <a:ext cx="8142605" cy="1752600"/>
        </p:xfrm>
        <a:graphic>
          <a:graphicData uri="http://schemas.openxmlformats.org/drawingml/2006/table">
            <a:tbl>
              <a:tblPr firstRow="1" bandRow="1">
                <a:tableStyleId>{5C22544A-7EE6-4342-B048-85BDC9FD1C3A}</a:tableStyleId>
              </a:tblPr>
              <a:tblGrid>
                <a:gridCol w="1295400"/>
                <a:gridCol w="1013365"/>
                <a:gridCol w="865787"/>
                <a:gridCol w="711268"/>
                <a:gridCol w="721489"/>
                <a:gridCol w="1183891"/>
                <a:gridCol w="1052725"/>
                <a:gridCol w="1298680"/>
              </a:tblGrid>
              <a:tr h="438150">
                <a:tc>
                  <a:txBody>
                    <a:bodyPr/>
                    <a:lstStyle/>
                    <a:p>
                      <a:r>
                        <a:rPr lang="en-US" sz="1600" b="1" dirty="0" smtClean="0">
                          <a:solidFill>
                            <a:schemeClr val="tx1"/>
                          </a:solidFill>
                        </a:rPr>
                        <a:t>Connected</a:t>
                      </a:r>
                      <a:endParaRPr lang="en-US" sz="1600" b="1" dirty="0">
                        <a:solidFill>
                          <a:schemeClr val="tx1"/>
                        </a:solidFill>
                      </a:endParaRPr>
                    </a:p>
                  </a:txBody>
                  <a:tcPr>
                    <a:solidFill>
                      <a:schemeClr val="accent3">
                        <a:lumMod val="95000"/>
                      </a:schemeClr>
                    </a:solidFill>
                  </a:tcPr>
                </a:tc>
                <a:tc>
                  <a:txBody>
                    <a:bodyPr/>
                    <a:lstStyle/>
                    <a:p>
                      <a:r>
                        <a:rPr lang="en-US" sz="1600" b="1" smtClean="0">
                          <a:solidFill>
                            <a:schemeClr val="tx1"/>
                          </a:solidFill>
                        </a:rPr>
                        <a:t>Number</a:t>
                      </a:r>
                      <a:endParaRPr lang="en-US" sz="1600" b="1" dirty="0">
                        <a:solidFill>
                          <a:schemeClr val="tx1"/>
                        </a:solidFill>
                      </a:endParaRPr>
                    </a:p>
                  </a:txBody>
                  <a:tcPr>
                    <a:solidFill>
                      <a:schemeClr val="bg1">
                        <a:lumMod val="95000"/>
                      </a:schemeClr>
                    </a:solidFill>
                  </a:tcPr>
                </a:tc>
                <a:tc>
                  <a:txBody>
                    <a:bodyPr/>
                    <a:lstStyle/>
                    <a:p>
                      <a:r>
                        <a:rPr lang="en-US" sz="1600" b="1" dirty="0" smtClean="0">
                          <a:solidFill>
                            <a:schemeClr val="tx1"/>
                          </a:solidFill>
                        </a:rPr>
                        <a:t>Cycle</a:t>
                      </a:r>
                      <a:endParaRPr lang="en-US" sz="1600" b="1" dirty="0">
                        <a:solidFill>
                          <a:schemeClr val="tx1"/>
                        </a:solidFill>
                      </a:endParaRPr>
                    </a:p>
                  </a:txBody>
                  <a:tcPr>
                    <a:solidFill>
                      <a:srgbClr val="FFFF00"/>
                    </a:solidFill>
                  </a:tcPr>
                </a:tc>
                <a:tc>
                  <a:txBody>
                    <a:bodyPr/>
                    <a:lstStyle/>
                    <a:p>
                      <a:r>
                        <a:rPr lang="en-US" sz="1600" b="1" dirty="0" smtClean="0">
                          <a:solidFill>
                            <a:schemeClr val="tx1"/>
                          </a:solidFill>
                        </a:rPr>
                        <a:t>DFS</a:t>
                      </a:r>
                      <a:endParaRPr lang="en-US" sz="1600" b="1" dirty="0">
                        <a:solidFill>
                          <a:schemeClr val="tx1"/>
                        </a:solidFill>
                      </a:endParaRPr>
                    </a:p>
                  </a:txBody>
                  <a:tcPr>
                    <a:solidFill>
                      <a:srgbClr val="FFFF00"/>
                    </a:solidFill>
                  </a:tcPr>
                </a:tc>
                <a:tc>
                  <a:txBody>
                    <a:bodyPr/>
                    <a:lstStyle/>
                    <a:p>
                      <a:r>
                        <a:rPr lang="en-US" sz="1600" b="1" dirty="0" smtClean="0">
                          <a:solidFill>
                            <a:schemeClr val="tx1"/>
                          </a:solidFill>
                        </a:rPr>
                        <a:t>BFS</a:t>
                      </a:r>
                      <a:endParaRPr lang="en-US" sz="1600" b="1" dirty="0">
                        <a:solidFill>
                          <a:schemeClr val="tx1"/>
                        </a:solidFill>
                      </a:endParaRPr>
                    </a:p>
                  </a:txBody>
                  <a:tcPr>
                    <a:solidFill>
                      <a:schemeClr val="accent3">
                        <a:lumMod val="95000"/>
                      </a:schemeClr>
                    </a:solidFill>
                  </a:tcPr>
                </a:tc>
                <a:tc>
                  <a:txBody>
                    <a:bodyPr/>
                    <a:lstStyle/>
                    <a:p>
                      <a:r>
                        <a:rPr lang="en-US" sz="1600" b="1" dirty="0" err="1" smtClean="0">
                          <a:solidFill>
                            <a:schemeClr val="tx1"/>
                          </a:solidFill>
                        </a:rPr>
                        <a:t>Weighted</a:t>
                      </a:r>
                      <a:r>
                        <a:rPr lang="en-US" sz="1600" b="1" baseline="-25000" dirty="0" err="1" smtClean="0">
                          <a:solidFill>
                            <a:schemeClr val="tx1"/>
                          </a:solidFill>
                        </a:rPr>
                        <a:t>C</a:t>
                      </a:r>
                      <a:endParaRPr lang="en-US" sz="1600" b="1" dirty="0">
                        <a:solidFill>
                          <a:schemeClr val="tx1"/>
                        </a:solidFill>
                      </a:endParaRPr>
                    </a:p>
                  </a:txBody>
                  <a:tcPr>
                    <a:solidFill>
                      <a:schemeClr val="accent3">
                        <a:lumMod val="95000"/>
                      </a:schemeClr>
                    </a:solidFill>
                  </a:tcPr>
                </a:tc>
                <a:tc>
                  <a:txBody>
                    <a:bodyPr/>
                    <a:lstStyle/>
                    <a:p>
                      <a:r>
                        <a:rPr lang="en-US" sz="1600" b="1" dirty="0" err="1" smtClean="0">
                          <a:solidFill>
                            <a:schemeClr val="tx1"/>
                          </a:solidFill>
                        </a:rPr>
                        <a:t>Directed</a:t>
                      </a:r>
                      <a:r>
                        <a:rPr lang="en-US" sz="1600" b="1" baseline="-25000" dirty="0" err="1" smtClean="0">
                          <a:solidFill>
                            <a:schemeClr val="tx1"/>
                          </a:solidFill>
                        </a:rPr>
                        <a:t>C</a:t>
                      </a:r>
                      <a:endParaRPr lang="en-US" sz="1600" b="1" dirty="0">
                        <a:solidFill>
                          <a:schemeClr val="tx1"/>
                        </a:solidFill>
                      </a:endParaRPr>
                    </a:p>
                  </a:txBody>
                  <a:tcPr>
                    <a:solidFill>
                      <a:srgbClr val="FFFF0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err="1" smtClean="0">
                          <a:ln>
                            <a:noFill/>
                          </a:ln>
                          <a:solidFill>
                            <a:srgbClr val="000000"/>
                          </a:solidFill>
                          <a:effectLst/>
                          <a:uLnTx/>
                          <a:uFillTx/>
                          <a:latin typeface="+mn-lt"/>
                          <a:ea typeface="+mn-ea"/>
                          <a:cs typeface="+mn-cs"/>
                        </a:rPr>
                        <a:t>Undirected</a:t>
                      </a:r>
                      <a:r>
                        <a:rPr kumimoji="0" lang="en-US" sz="1600" b="1" i="0" u="none" strike="noStrike" kern="1200" cap="none" spc="0" normalizeH="0" baseline="-25000" noProof="0" dirty="0" err="1" smtClean="0">
                          <a:ln>
                            <a:noFill/>
                          </a:ln>
                          <a:solidFill>
                            <a:srgbClr val="000000"/>
                          </a:solidFill>
                          <a:effectLst/>
                          <a:uLnTx/>
                          <a:uFillTx/>
                          <a:latin typeface="+mn-lt"/>
                          <a:ea typeface="+mn-ea"/>
                          <a:cs typeface="+mn-cs"/>
                        </a:rPr>
                        <a:t>C</a:t>
                      </a:r>
                      <a:endParaRPr kumimoji="0" lang="en-US" sz="1600" b="1" i="0" u="none" strike="noStrike" kern="1200" cap="none" spc="0" normalizeH="0" baseline="0" noProof="0" dirty="0" smtClean="0">
                        <a:ln>
                          <a:noFill/>
                        </a:ln>
                        <a:solidFill>
                          <a:srgbClr val="000000"/>
                        </a:solidFill>
                        <a:effectLst/>
                        <a:uLnTx/>
                        <a:uFillTx/>
                        <a:latin typeface="+mn-lt"/>
                        <a:ea typeface="+mn-ea"/>
                        <a:cs typeface="+mn-cs"/>
                      </a:endParaRPr>
                    </a:p>
                  </a:txBody>
                  <a:tcPr>
                    <a:solidFill>
                      <a:schemeClr val="accent3">
                        <a:lumMod val="95000"/>
                      </a:schemeClr>
                    </a:solidFill>
                  </a:tcPr>
                </a:tc>
              </a:tr>
              <a:tr h="438150">
                <a:tc>
                  <a:txBody>
                    <a:bodyPr/>
                    <a:lstStyle/>
                    <a:p>
                      <a:endParaRPr lang="en-US" sz="1600" b="1" baseline="-25000" dirty="0">
                        <a:solidFill>
                          <a:schemeClr val="tx1"/>
                        </a:solidFill>
                      </a:endParaRPr>
                    </a:p>
                  </a:txBody>
                  <a:tcPr>
                    <a:solidFill>
                      <a:schemeClr val="accent3">
                        <a:lumMod val="95000"/>
                      </a:schemeClr>
                    </a:solidFill>
                  </a:tcPr>
                </a:tc>
                <a:tc>
                  <a:txBody>
                    <a:bodyPr/>
                    <a:lstStyle/>
                    <a:p>
                      <a:endParaRPr lang="en-US" dirty="0"/>
                    </a:p>
                  </a:txBody>
                  <a:tcPr>
                    <a:solidFill>
                      <a:schemeClr val="bg1">
                        <a:lumMod val="95000"/>
                      </a:schemeClr>
                    </a:solidFill>
                  </a:tcPr>
                </a:tc>
                <a:tc>
                  <a:txBody>
                    <a:bodyPr/>
                    <a:lstStyle/>
                    <a:p>
                      <a:endParaRPr lang="en-US" dirty="0"/>
                    </a:p>
                  </a:txBody>
                  <a:tcPr>
                    <a:solidFill>
                      <a:schemeClr val="accent3">
                        <a:lumMod val="95000"/>
                      </a:schemeClr>
                    </a:solidFill>
                  </a:tcPr>
                </a:tc>
                <a:tc>
                  <a:txBody>
                    <a:bodyPr/>
                    <a:lstStyle/>
                    <a:p>
                      <a:endParaRPr lang="en-US" dirty="0"/>
                    </a:p>
                  </a:txBody>
                  <a:tcPr>
                    <a:solidFill>
                      <a:schemeClr val="accent3">
                        <a:lumMod val="95000"/>
                      </a:schemeClr>
                    </a:solidFill>
                  </a:tcPr>
                </a:tc>
                <a:tc>
                  <a:txBody>
                    <a:bodyPr/>
                    <a:lstStyle/>
                    <a:p>
                      <a:endParaRPr lang="en-US" dirty="0"/>
                    </a:p>
                  </a:txBody>
                  <a:tcPr>
                    <a:solidFill>
                      <a:schemeClr val="accent3">
                        <a:lumMod val="95000"/>
                      </a:schemeClr>
                    </a:solidFill>
                  </a:tcPr>
                </a:tc>
                <a:tc>
                  <a:txBody>
                    <a:bodyPr/>
                    <a:lstStyle/>
                    <a:p>
                      <a:r>
                        <a:rPr lang="en-US" sz="1600" b="1" dirty="0" err="1" smtClean="0">
                          <a:solidFill>
                            <a:schemeClr val="tx1"/>
                          </a:solidFill>
                        </a:rPr>
                        <a:t>Weighted’</a:t>
                      </a:r>
                      <a:r>
                        <a:rPr lang="en-US" sz="1600" b="1" baseline="-25000" dirty="0" err="1" smtClean="0">
                          <a:solidFill>
                            <a:schemeClr val="tx1"/>
                          </a:solidFill>
                        </a:rPr>
                        <a:t>AL</a:t>
                      </a:r>
                      <a:endParaRPr lang="en-US" sz="1600" b="1" dirty="0">
                        <a:solidFill>
                          <a:schemeClr val="tx1"/>
                        </a:solidFill>
                      </a:endParaRPr>
                    </a:p>
                  </a:txBody>
                  <a:tcPr>
                    <a:solidFill>
                      <a:schemeClr val="accent3">
                        <a:lumMod val="95000"/>
                      </a:schemeClr>
                    </a:solidFill>
                  </a:tcPr>
                </a:tc>
                <a:tc>
                  <a:txBody>
                    <a:bodyPr/>
                    <a:lstStyle/>
                    <a:p>
                      <a:r>
                        <a:rPr lang="en-US" sz="1600" b="1" dirty="0" err="1" smtClean="0">
                          <a:solidFill>
                            <a:schemeClr val="tx1"/>
                          </a:solidFill>
                        </a:rPr>
                        <a:t>Directed’</a:t>
                      </a:r>
                      <a:r>
                        <a:rPr lang="en-US" sz="1600" b="1" baseline="-25000" dirty="0" err="1" smtClean="0">
                          <a:solidFill>
                            <a:schemeClr val="tx1"/>
                          </a:solidFill>
                        </a:rPr>
                        <a:t>AL</a:t>
                      </a:r>
                      <a:endParaRPr lang="en-US" sz="1600" b="1" dirty="0">
                        <a:solidFill>
                          <a:schemeClr val="tx1"/>
                        </a:solidFill>
                      </a:endParaRPr>
                    </a:p>
                  </a:txBody>
                  <a:tcPr>
                    <a:solidFill>
                      <a:schemeClr val="accent3">
                        <a:lumMod val="95000"/>
                      </a:schemeClr>
                    </a:solidFill>
                  </a:tcPr>
                </a:tc>
                <a:tc>
                  <a:txBody>
                    <a:bodyPr/>
                    <a:lstStyle/>
                    <a:p>
                      <a:r>
                        <a:rPr lang="en-US" sz="1600" b="1" dirty="0" err="1" smtClean="0">
                          <a:solidFill>
                            <a:schemeClr val="tx1"/>
                          </a:solidFill>
                        </a:rPr>
                        <a:t>Undirected’</a:t>
                      </a:r>
                      <a:r>
                        <a:rPr lang="en-US" sz="1600" b="1" baseline="-25000" dirty="0" err="1" smtClean="0">
                          <a:solidFill>
                            <a:schemeClr val="tx1"/>
                          </a:solidFill>
                        </a:rPr>
                        <a:t>AL</a:t>
                      </a:r>
                      <a:endParaRPr lang="en-US" sz="1600" b="1" dirty="0">
                        <a:solidFill>
                          <a:schemeClr val="tx1"/>
                        </a:solidFill>
                      </a:endParaRPr>
                    </a:p>
                  </a:txBody>
                  <a:tcPr>
                    <a:solidFill>
                      <a:schemeClr val="accent3">
                        <a:lumMod val="95000"/>
                      </a:schemeClr>
                    </a:solidFill>
                  </a:tcPr>
                </a:tc>
              </a:tr>
              <a:tr h="438150">
                <a:tc>
                  <a:txBody>
                    <a:bodyPr/>
                    <a:lstStyle/>
                    <a:p>
                      <a:endParaRPr lang="en-US" sz="1600" b="1" dirty="0">
                        <a:solidFill>
                          <a:schemeClr val="tx1"/>
                        </a:solidFill>
                      </a:endParaRPr>
                    </a:p>
                  </a:txBody>
                  <a:tcPr>
                    <a:solidFill>
                      <a:schemeClr val="accent3">
                        <a:lumMod val="95000"/>
                      </a:schemeClr>
                    </a:solidFill>
                  </a:tcPr>
                </a:tc>
                <a:tc>
                  <a:txBody>
                    <a:bodyPr/>
                    <a:lstStyle/>
                    <a:p>
                      <a:endParaRPr lang="en-US" sz="1600" b="1" dirty="0">
                        <a:solidFill>
                          <a:schemeClr val="tx1"/>
                        </a:solidFill>
                      </a:endParaRPr>
                    </a:p>
                  </a:txBody>
                  <a:tcPr>
                    <a:solidFill>
                      <a:schemeClr val="bg1">
                        <a:lumMod val="95000"/>
                      </a:schemeClr>
                    </a:solidFill>
                  </a:tcPr>
                </a:tc>
                <a:tc>
                  <a:txBody>
                    <a:bodyPr/>
                    <a:lstStyle/>
                    <a:p>
                      <a:endParaRPr lang="en-US" dirty="0"/>
                    </a:p>
                  </a:txBody>
                  <a:tcPr>
                    <a:solidFill>
                      <a:schemeClr val="accent3">
                        <a:lumMod val="95000"/>
                      </a:schemeClr>
                    </a:solidFill>
                  </a:tcPr>
                </a:tc>
                <a:tc>
                  <a:txBody>
                    <a:bodyPr/>
                    <a:lstStyle/>
                    <a:p>
                      <a:endParaRPr lang="en-US" dirty="0"/>
                    </a:p>
                  </a:txBody>
                  <a:tcPr>
                    <a:solidFill>
                      <a:schemeClr val="accent3">
                        <a:lumMod val="95000"/>
                      </a:schemeClr>
                    </a:solidFill>
                  </a:tcPr>
                </a:tc>
                <a:tc>
                  <a:txBody>
                    <a:bodyPr/>
                    <a:lstStyle/>
                    <a:p>
                      <a:endParaRPr lang="en-US" dirty="0"/>
                    </a:p>
                  </a:txBody>
                  <a:tcPr>
                    <a:solidFill>
                      <a:schemeClr val="accent3">
                        <a:lumMod val="95000"/>
                      </a:schemeClr>
                    </a:solidFill>
                  </a:tcPr>
                </a:tc>
                <a:tc>
                  <a:txBody>
                    <a:bodyPr/>
                    <a:lstStyle/>
                    <a:p>
                      <a:r>
                        <a:rPr lang="en-US" sz="1600" b="1" dirty="0" err="1" smtClean="0">
                          <a:solidFill>
                            <a:schemeClr val="tx1"/>
                          </a:solidFill>
                        </a:rPr>
                        <a:t>Weighted’</a:t>
                      </a:r>
                      <a:r>
                        <a:rPr lang="en-US" sz="1600" b="1" baseline="-25000" dirty="0" err="1" smtClean="0">
                          <a:solidFill>
                            <a:schemeClr val="tx1"/>
                          </a:solidFill>
                        </a:rPr>
                        <a:t>NL</a:t>
                      </a:r>
                      <a:endParaRPr lang="en-US" sz="1600" b="1" dirty="0">
                        <a:solidFill>
                          <a:schemeClr val="tx1"/>
                        </a:solidFill>
                      </a:endParaRPr>
                    </a:p>
                  </a:txBody>
                  <a:tcPr>
                    <a:solidFill>
                      <a:schemeClr val="accent3">
                        <a:lumMod val="95000"/>
                      </a:schemeClr>
                    </a:solidFill>
                  </a:tcPr>
                </a:tc>
                <a:tc>
                  <a:txBody>
                    <a:bodyPr/>
                    <a:lstStyle/>
                    <a:p>
                      <a:r>
                        <a:rPr lang="en-US" sz="1600" b="1" dirty="0" err="1" smtClean="0">
                          <a:solidFill>
                            <a:schemeClr val="tx1"/>
                          </a:solidFill>
                        </a:rPr>
                        <a:t>Directed’</a:t>
                      </a:r>
                      <a:r>
                        <a:rPr lang="en-US" sz="1600" b="1" baseline="-25000" dirty="0" err="1" smtClean="0">
                          <a:solidFill>
                            <a:schemeClr val="tx1"/>
                          </a:solidFill>
                        </a:rPr>
                        <a:t>NL</a:t>
                      </a:r>
                      <a:endParaRPr lang="en-US" sz="1600" b="1" dirty="0">
                        <a:solidFill>
                          <a:schemeClr val="tx1"/>
                        </a:solidFill>
                      </a:endParaRPr>
                    </a:p>
                  </a:txBody>
                  <a:tcPr>
                    <a:solidFill>
                      <a:schemeClr val="accent3">
                        <a:lumMod val="95000"/>
                      </a:schemeClr>
                    </a:solidFill>
                  </a:tcPr>
                </a:tc>
                <a:tc>
                  <a:txBody>
                    <a:bodyPr/>
                    <a:lstStyle/>
                    <a:p>
                      <a:r>
                        <a:rPr lang="en-US" sz="1600" b="1" dirty="0" err="1" smtClean="0">
                          <a:solidFill>
                            <a:schemeClr val="tx1"/>
                          </a:solidFill>
                        </a:rPr>
                        <a:t>Undirected’</a:t>
                      </a:r>
                      <a:r>
                        <a:rPr lang="en-US" sz="1600" b="1" baseline="-25000" dirty="0" err="1" smtClean="0">
                          <a:solidFill>
                            <a:schemeClr val="tx1"/>
                          </a:solidFill>
                        </a:rPr>
                        <a:t>NL</a:t>
                      </a:r>
                      <a:endParaRPr lang="en-US" sz="1600" b="1" dirty="0">
                        <a:solidFill>
                          <a:schemeClr val="tx1"/>
                        </a:solidFill>
                      </a:endParaRPr>
                    </a:p>
                  </a:txBody>
                  <a:tcPr>
                    <a:solidFill>
                      <a:schemeClr val="accent3">
                        <a:lumMod val="95000"/>
                      </a:schemeClr>
                    </a:solidFill>
                  </a:tcPr>
                </a:tc>
              </a:tr>
              <a:tr h="438150">
                <a:tc>
                  <a:txBody>
                    <a:bodyPr/>
                    <a:lstStyle/>
                    <a:p>
                      <a:endParaRPr lang="en-US" sz="1600" b="1" dirty="0">
                        <a:solidFill>
                          <a:schemeClr val="tx1"/>
                        </a:solidFill>
                      </a:endParaRPr>
                    </a:p>
                  </a:txBody>
                  <a:tcPr>
                    <a:solidFill>
                      <a:schemeClr val="accent3">
                        <a:lumMod val="95000"/>
                      </a:schemeClr>
                    </a:solidFill>
                  </a:tcPr>
                </a:tc>
                <a:tc>
                  <a:txBody>
                    <a:bodyPr/>
                    <a:lstStyle/>
                    <a:p>
                      <a:endParaRPr lang="en-US" sz="1600" b="1" dirty="0">
                        <a:solidFill>
                          <a:schemeClr val="tx1"/>
                        </a:solidFill>
                      </a:endParaRPr>
                    </a:p>
                  </a:txBody>
                  <a:tcPr>
                    <a:solidFill>
                      <a:schemeClr val="bg1">
                        <a:lumMod val="95000"/>
                      </a:schemeClr>
                    </a:solidFill>
                  </a:tcPr>
                </a:tc>
                <a:tc>
                  <a:txBody>
                    <a:bodyPr/>
                    <a:lstStyle/>
                    <a:p>
                      <a:endParaRPr lang="en-US" dirty="0"/>
                    </a:p>
                  </a:txBody>
                  <a:tcPr>
                    <a:solidFill>
                      <a:srgbClr val="FFFF00"/>
                    </a:solidFill>
                  </a:tcPr>
                </a:tc>
                <a:tc>
                  <a:txBody>
                    <a:bodyPr/>
                    <a:lstStyle/>
                    <a:p>
                      <a:endParaRPr lang="en-US" dirty="0"/>
                    </a:p>
                  </a:txBody>
                  <a:tcPr>
                    <a:solidFill>
                      <a:srgbClr val="FFFF00"/>
                    </a:solidFill>
                  </a:tcPr>
                </a:tc>
                <a:tc>
                  <a:txBody>
                    <a:bodyPr/>
                    <a:lstStyle/>
                    <a:p>
                      <a:endParaRPr lang="en-US" dirty="0"/>
                    </a:p>
                  </a:txBody>
                  <a:tcPr>
                    <a:solidFill>
                      <a:schemeClr val="accent3">
                        <a:lumMod val="95000"/>
                      </a:schemeClr>
                    </a:solidFill>
                  </a:tcPr>
                </a:tc>
                <a:tc>
                  <a:txBody>
                    <a:bodyPr/>
                    <a:lstStyle/>
                    <a:p>
                      <a:r>
                        <a:rPr lang="en-US" sz="1600" b="1" dirty="0" err="1" smtClean="0">
                          <a:solidFill>
                            <a:schemeClr val="tx1"/>
                          </a:solidFill>
                        </a:rPr>
                        <a:t>Weighted’</a:t>
                      </a:r>
                      <a:r>
                        <a:rPr lang="en-US" sz="1600" b="1" baseline="-25000" dirty="0" err="1" smtClean="0">
                          <a:solidFill>
                            <a:schemeClr val="tx1"/>
                          </a:solidFill>
                        </a:rPr>
                        <a:t>EL</a:t>
                      </a:r>
                      <a:endParaRPr lang="en-US" sz="1600" b="1" dirty="0">
                        <a:solidFill>
                          <a:schemeClr val="tx1"/>
                        </a:solidFill>
                      </a:endParaRPr>
                    </a:p>
                  </a:txBody>
                  <a:tcPr>
                    <a:solidFill>
                      <a:schemeClr val="accent3">
                        <a:lumMod val="95000"/>
                      </a:schemeClr>
                    </a:solidFill>
                  </a:tcPr>
                </a:tc>
                <a:tc>
                  <a:txBody>
                    <a:bodyPr/>
                    <a:lstStyle/>
                    <a:p>
                      <a:r>
                        <a:rPr lang="en-US" sz="1600" b="1" dirty="0" err="1" smtClean="0">
                          <a:solidFill>
                            <a:schemeClr val="tx1"/>
                          </a:solidFill>
                        </a:rPr>
                        <a:t>Directed’</a:t>
                      </a:r>
                      <a:r>
                        <a:rPr lang="en-US" sz="1600" b="1" baseline="-25000" dirty="0" err="1" smtClean="0">
                          <a:solidFill>
                            <a:schemeClr val="tx1"/>
                          </a:solidFill>
                        </a:rPr>
                        <a:t>EL</a:t>
                      </a:r>
                      <a:endParaRPr lang="en-US" sz="1600" b="1" dirty="0">
                        <a:solidFill>
                          <a:schemeClr val="tx1"/>
                        </a:solidFill>
                      </a:endParaRPr>
                    </a:p>
                  </a:txBody>
                  <a:tcPr>
                    <a:solidFill>
                      <a:srgbClr val="FFFF00"/>
                    </a:solidFill>
                  </a:tcPr>
                </a:tc>
                <a:tc>
                  <a:txBody>
                    <a:bodyPr/>
                    <a:lstStyle/>
                    <a:p>
                      <a:r>
                        <a:rPr lang="en-US" sz="1600" b="1" dirty="0" err="1" smtClean="0">
                          <a:solidFill>
                            <a:schemeClr val="tx1"/>
                          </a:solidFill>
                        </a:rPr>
                        <a:t>Undirected</a:t>
                      </a:r>
                      <a:r>
                        <a:rPr lang="en-US" sz="1600" b="1" baseline="-25000" dirty="0" err="1" smtClean="0">
                          <a:solidFill>
                            <a:schemeClr val="tx1"/>
                          </a:solidFill>
                        </a:rPr>
                        <a:t>C</a:t>
                      </a:r>
                      <a:endParaRPr lang="en-US" sz="1600" b="1" dirty="0">
                        <a:solidFill>
                          <a:schemeClr val="tx1"/>
                        </a:solidFill>
                      </a:endParaRPr>
                    </a:p>
                  </a:txBody>
                  <a:tcPr>
                    <a:solidFill>
                      <a:schemeClr val="accent3">
                        <a:lumMod val="95000"/>
                      </a:schemeClr>
                    </a:solidFill>
                  </a:tcPr>
                </a:tc>
              </a:tr>
            </a:tbl>
          </a:graphicData>
        </a:graphic>
      </p:graphicFrame>
      <p:sp>
        <p:nvSpPr>
          <p:cNvPr id="2" name="Title 1"/>
          <p:cNvSpPr>
            <a:spLocks noGrp="1"/>
          </p:cNvSpPr>
          <p:nvPr>
            <p:ph type="title"/>
          </p:nvPr>
        </p:nvSpPr>
        <p:spPr/>
        <p:txBody>
          <a:bodyPr/>
          <a:lstStyle/>
          <a:p>
            <a:r>
              <a:rPr lang="en-US" dirty="0"/>
              <a:t>Remember </a:t>
            </a:r>
            <a:r>
              <a:rPr lang="en-US" dirty="0" smtClean="0"/>
              <a:t>this Slide?</a:t>
            </a:r>
            <a:endParaRPr lang="en-US" dirty="0"/>
          </a:p>
        </p:txBody>
      </p:sp>
      <p:sp>
        <p:nvSpPr>
          <p:cNvPr id="3" name="Content Placeholder 2"/>
          <p:cNvSpPr>
            <a:spLocks noGrp="1"/>
          </p:cNvSpPr>
          <p:nvPr>
            <p:ph idx="1"/>
          </p:nvPr>
        </p:nvSpPr>
        <p:spPr/>
        <p:txBody>
          <a:bodyPr/>
          <a:lstStyle/>
          <a:p>
            <a:r>
              <a:rPr lang="en-US" sz="2000" dirty="0" smtClean="0"/>
              <a:t>Project away unneeded columns</a:t>
            </a:r>
          </a:p>
          <a:p>
            <a:r>
              <a:rPr lang="en-US" sz="2000" dirty="0" smtClean="0"/>
              <a:t>Project away unneeded rows</a:t>
            </a:r>
          </a:p>
          <a:p>
            <a:r>
              <a:rPr lang="en-US" sz="2000" dirty="0" smtClean="0"/>
              <a:t>Contract the array to produce the feature expression for the desired program</a:t>
            </a:r>
            <a:endParaRPr lang="en-US" sz="2000" dirty="0"/>
          </a:p>
        </p:txBody>
      </p:sp>
      <p:grpSp>
        <p:nvGrpSpPr>
          <p:cNvPr id="6" name="Group 26"/>
          <p:cNvGrpSpPr/>
          <p:nvPr/>
        </p:nvGrpSpPr>
        <p:grpSpPr>
          <a:xfrm>
            <a:off x="0" y="2771001"/>
            <a:ext cx="8815922" cy="1957864"/>
            <a:chOff x="0" y="3075801"/>
            <a:chExt cx="8815922" cy="1957864"/>
          </a:xfrm>
        </p:grpSpPr>
        <p:sp>
          <p:nvSpPr>
            <p:cNvPr id="7" name="TextBox 6"/>
            <p:cNvSpPr txBox="1"/>
            <p:nvPr/>
          </p:nvSpPr>
          <p:spPr>
            <a:xfrm>
              <a:off x="914400" y="3075801"/>
              <a:ext cx="7901522" cy="276999"/>
            </a:xfrm>
            <a:prstGeom prst="rect">
              <a:avLst/>
            </a:prstGeom>
            <a:noFill/>
          </p:spPr>
          <p:txBody>
            <a:bodyPr wrap="none" rtlCol="0">
              <a:spAutoFit/>
            </a:bodyPr>
            <a:lstStyle/>
            <a:p>
              <a:pPr fontAlgn="t">
                <a:spcBef>
                  <a:spcPct val="0"/>
                </a:spcBef>
                <a:spcAft>
                  <a:spcPct val="0"/>
                </a:spcAft>
              </a:pPr>
              <a:r>
                <a:rPr lang="en-US" sz="1200" b="1" dirty="0">
                  <a:solidFill>
                    <a:srgbClr val="000000"/>
                  </a:solidFill>
                  <a:latin typeface="Courier New" pitchFamily="49" charset="0"/>
                  <a:cs typeface="Courier New" pitchFamily="49" charset="0"/>
                </a:rPr>
                <a:t>Connected    Number     Cycle    DFS     BFS     Weighted    Directed    Undirected</a:t>
              </a:r>
            </a:p>
          </p:txBody>
        </p:sp>
        <p:grpSp>
          <p:nvGrpSpPr>
            <p:cNvPr id="8" name="Group 25"/>
            <p:cNvGrpSpPr/>
            <p:nvPr/>
          </p:nvGrpSpPr>
          <p:grpSpPr>
            <a:xfrm>
              <a:off x="0" y="3276600"/>
              <a:ext cx="742511" cy="1757065"/>
              <a:chOff x="0" y="3276600"/>
              <a:chExt cx="742511" cy="1757065"/>
            </a:xfrm>
          </p:grpSpPr>
          <p:sp>
            <p:nvSpPr>
              <p:cNvPr id="9" name="TextBox 8"/>
              <p:cNvSpPr txBox="1"/>
              <p:nvPr/>
            </p:nvSpPr>
            <p:spPr>
              <a:xfrm>
                <a:off x="0" y="3276600"/>
                <a:ext cx="742511" cy="461665"/>
              </a:xfrm>
              <a:prstGeom prst="rect">
                <a:avLst/>
              </a:prstGeom>
              <a:noFill/>
            </p:spPr>
            <p:txBody>
              <a:bodyPr wrap="none" rtlCol="0">
                <a:spAutoFit/>
              </a:bodyPr>
              <a:lstStyle/>
              <a:p>
                <a:pPr algn="r" fontAlgn="t">
                  <a:lnSpc>
                    <a:spcPct val="200000"/>
                  </a:lnSpc>
                  <a:spcBef>
                    <a:spcPct val="0"/>
                  </a:spcBef>
                  <a:spcAft>
                    <a:spcPct val="0"/>
                  </a:spcAft>
                </a:pPr>
                <a:r>
                  <a:rPr lang="en-US" sz="1200" b="1" dirty="0">
                    <a:solidFill>
                      <a:srgbClr val="000000"/>
                    </a:solidFill>
                    <a:latin typeface="Courier New" pitchFamily="49" charset="0"/>
                    <a:cs typeface="Courier New" pitchFamily="49" charset="0"/>
                  </a:rPr>
                  <a:t>Common</a:t>
                </a:r>
              </a:p>
            </p:txBody>
          </p:sp>
          <p:sp>
            <p:nvSpPr>
              <p:cNvPr id="10" name="TextBox 9"/>
              <p:cNvSpPr txBox="1"/>
              <p:nvPr/>
            </p:nvSpPr>
            <p:spPr>
              <a:xfrm>
                <a:off x="371897" y="3733800"/>
                <a:ext cx="370614" cy="461665"/>
              </a:xfrm>
              <a:prstGeom prst="rect">
                <a:avLst/>
              </a:prstGeom>
              <a:noFill/>
            </p:spPr>
            <p:txBody>
              <a:bodyPr wrap="none" rtlCol="0">
                <a:spAutoFit/>
              </a:bodyPr>
              <a:lstStyle/>
              <a:p>
                <a:pPr algn="r" fontAlgn="t">
                  <a:lnSpc>
                    <a:spcPct val="200000"/>
                  </a:lnSpc>
                  <a:spcBef>
                    <a:spcPct val="0"/>
                  </a:spcBef>
                  <a:spcAft>
                    <a:spcPct val="0"/>
                  </a:spcAft>
                </a:pPr>
                <a:r>
                  <a:rPr lang="en-US" sz="1200" b="1" dirty="0">
                    <a:solidFill>
                      <a:srgbClr val="000000"/>
                    </a:solidFill>
                    <a:latin typeface="Courier New" pitchFamily="49" charset="0"/>
                    <a:cs typeface="Courier New" pitchFamily="49" charset="0"/>
                  </a:rPr>
                  <a:t>AL</a:t>
                </a:r>
                <a:endParaRPr lang="en-US" sz="1200" dirty="0">
                  <a:solidFill>
                    <a:srgbClr val="000000"/>
                  </a:solidFill>
                  <a:latin typeface="Arial" charset="0"/>
                </a:endParaRPr>
              </a:p>
            </p:txBody>
          </p:sp>
          <p:sp>
            <p:nvSpPr>
              <p:cNvPr id="11" name="TextBox 10"/>
              <p:cNvSpPr txBox="1"/>
              <p:nvPr/>
            </p:nvSpPr>
            <p:spPr>
              <a:xfrm>
                <a:off x="371897" y="4114800"/>
                <a:ext cx="370614" cy="461665"/>
              </a:xfrm>
              <a:prstGeom prst="rect">
                <a:avLst/>
              </a:prstGeom>
              <a:noFill/>
            </p:spPr>
            <p:txBody>
              <a:bodyPr wrap="none" rtlCol="0">
                <a:spAutoFit/>
              </a:bodyPr>
              <a:lstStyle/>
              <a:p>
                <a:pPr algn="r" fontAlgn="t">
                  <a:lnSpc>
                    <a:spcPct val="200000"/>
                  </a:lnSpc>
                  <a:spcBef>
                    <a:spcPct val="0"/>
                  </a:spcBef>
                  <a:spcAft>
                    <a:spcPct val="0"/>
                  </a:spcAft>
                </a:pPr>
                <a:r>
                  <a:rPr lang="en-US" sz="1200" b="1" dirty="0">
                    <a:solidFill>
                      <a:srgbClr val="000000"/>
                    </a:solidFill>
                    <a:latin typeface="Courier New" pitchFamily="49" charset="0"/>
                    <a:cs typeface="Courier New" pitchFamily="49" charset="0"/>
                  </a:rPr>
                  <a:t>NL</a:t>
                </a:r>
                <a:endParaRPr lang="en-US" sz="1200" dirty="0">
                  <a:solidFill>
                    <a:srgbClr val="000000"/>
                  </a:solidFill>
                  <a:latin typeface="Arial" charset="0"/>
                </a:endParaRPr>
              </a:p>
            </p:txBody>
          </p:sp>
          <p:sp>
            <p:nvSpPr>
              <p:cNvPr id="12" name="TextBox 11"/>
              <p:cNvSpPr txBox="1"/>
              <p:nvPr/>
            </p:nvSpPr>
            <p:spPr>
              <a:xfrm>
                <a:off x="371897" y="4572000"/>
                <a:ext cx="370614" cy="461665"/>
              </a:xfrm>
              <a:prstGeom prst="rect">
                <a:avLst/>
              </a:prstGeom>
              <a:noFill/>
            </p:spPr>
            <p:txBody>
              <a:bodyPr wrap="none" rtlCol="0">
                <a:spAutoFit/>
              </a:bodyPr>
              <a:lstStyle/>
              <a:p>
                <a:pPr algn="r" fontAlgn="t">
                  <a:lnSpc>
                    <a:spcPct val="200000"/>
                  </a:lnSpc>
                  <a:spcBef>
                    <a:spcPct val="0"/>
                  </a:spcBef>
                  <a:spcAft>
                    <a:spcPct val="0"/>
                  </a:spcAft>
                </a:pPr>
                <a:r>
                  <a:rPr lang="en-US" sz="1200" b="1" dirty="0">
                    <a:solidFill>
                      <a:srgbClr val="000000"/>
                    </a:solidFill>
                    <a:latin typeface="Courier New" pitchFamily="49" charset="0"/>
                    <a:cs typeface="Courier New" pitchFamily="49" charset="0"/>
                  </a:rPr>
                  <a:t>EL</a:t>
                </a:r>
                <a:endParaRPr lang="en-US" sz="1200" dirty="0">
                  <a:solidFill>
                    <a:srgbClr val="000000"/>
                  </a:solidFill>
                  <a:latin typeface="Arial" charset="0"/>
                </a:endParaRPr>
              </a:p>
            </p:txBody>
          </p:sp>
        </p:grpSp>
      </p:grpSp>
      <p:graphicFrame>
        <p:nvGraphicFramePr>
          <p:cNvPr id="13" name="Table 12"/>
          <p:cNvGraphicFramePr>
            <a:graphicFrameLocks noGrp="1"/>
          </p:cNvGraphicFramePr>
          <p:nvPr/>
        </p:nvGraphicFramePr>
        <p:xfrm>
          <a:off x="838200" y="5638800"/>
          <a:ext cx="2629780" cy="876300"/>
        </p:xfrm>
        <a:graphic>
          <a:graphicData uri="http://schemas.openxmlformats.org/drawingml/2006/table">
            <a:tbl>
              <a:tblPr firstRow="1" bandRow="1">
                <a:tableStyleId>{5C22544A-7EE6-4342-B048-85BDC9FD1C3A}</a:tableStyleId>
              </a:tblPr>
              <a:tblGrid>
                <a:gridCol w="865787"/>
                <a:gridCol w="711268"/>
                <a:gridCol w="1052725"/>
              </a:tblGrid>
              <a:tr h="438150">
                <a:tc>
                  <a:txBody>
                    <a:bodyPr/>
                    <a:lstStyle/>
                    <a:p>
                      <a:r>
                        <a:rPr lang="en-US" sz="1600" b="1" dirty="0" smtClean="0">
                          <a:solidFill>
                            <a:schemeClr val="tx1"/>
                          </a:solidFill>
                        </a:rPr>
                        <a:t>Cycle</a:t>
                      </a:r>
                      <a:endParaRPr lang="en-US" sz="1600" b="1" dirty="0">
                        <a:solidFill>
                          <a:schemeClr val="tx1"/>
                        </a:solidFill>
                      </a:endParaRPr>
                    </a:p>
                  </a:txBody>
                  <a:tcPr>
                    <a:solidFill>
                      <a:srgbClr val="FFFF00"/>
                    </a:solidFill>
                  </a:tcPr>
                </a:tc>
                <a:tc>
                  <a:txBody>
                    <a:bodyPr/>
                    <a:lstStyle/>
                    <a:p>
                      <a:r>
                        <a:rPr lang="en-US" sz="1600" b="1" dirty="0" smtClean="0">
                          <a:solidFill>
                            <a:schemeClr val="tx1"/>
                          </a:solidFill>
                        </a:rPr>
                        <a:t>DFS</a:t>
                      </a:r>
                      <a:endParaRPr lang="en-US" sz="1600" b="1" dirty="0">
                        <a:solidFill>
                          <a:schemeClr val="tx1"/>
                        </a:solidFill>
                      </a:endParaRPr>
                    </a:p>
                  </a:txBody>
                  <a:tcPr>
                    <a:solidFill>
                      <a:srgbClr val="FFFF00"/>
                    </a:solidFill>
                  </a:tcPr>
                </a:tc>
                <a:tc>
                  <a:txBody>
                    <a:bodyPr/>
                    <a:lstStyle/>
                    <a:p>
                      <a:r>
                        <a:rPr lang="en-US" sz="1600" b="1" dirty="0" err="1" smtClean="0">
                          <a:solidFill>
                            <a:schemeClr val="tx1"/>
                          </a:solidFill>
                        </a:rPr>
                        <a:t>Directed</a:t>
                      </a:r>
                      <a:r>
                        <a:rPr lang="en-US" sz="1600" b="1" baseline="-25000" dirty="0" err="1" smtClean="0">
                          <a:solidFill>
                            <a:schemeClr val="tx1"/>
                          </a:solidFill>
                        </a:rPr>
                        <a:t>C</a:t>
                      </a:r>
                      <a:endParaRPr lang="en-US" sz="1600" b="1" dirty="0">
                        <a:solidFill>
                          <a:schemeClr val="tx1"/>
                        </a:solidFill>
                      </a:endParaRPr>
                    </a:p>
                  </a:txBody>
                  <a:tcPr>
                    <a:solidFill>
                      <a:srgbClr val="FFFF00"/>
                    </a:solidFill>
                  </a:tcPr>
                </a:tc>
              </a:tr>
              <a:tr h="438150">
                <a:tc>
                  <a:txBody>
                    <a:bodyPr/>
                    <a:lstStyle/>
                    <a:p>
                      <a:endParaRPr lang="en-US" dirty="0"/>
                    </a:p>
                  </a:txBody>
                  <a:tcPr>
                    <a:solidFill>
                      <a:srgbClr val="FFFF00"/>
                    </a:solidFill>
                  </a:tcPr>
                </a:tc>
                <a:tc>
                  <a:txBody>
                    <a:bodyPr/>
                    <a:lstStyle/>
                    <a:p>
                      <a:endParaRPr lang="en-US" dirty="0"/>
                    </a:p>
                  </a:txBody>
                  <a:tcPr>
                    <a:solidFill>
                      <a:srgbClr val="FFFF00"/>
                    </a:solidFill>
                  </a:tcPr>
                </a:tc>
                <a:tc>
                  <a:txBody>
                    <a:bodyPr/>
                    <a:lstStyle/>
                    <a:p>
                      <a:r>
                        <a:rPr lang="en-US" sz="1600" b="1" dirty="0" err="1" smtClean="0">
                          <a:solidFill>
                            <a:schemeClr val="tx1"/>
                          </a:solidFill>
                        </a:rPr>
                        <a:t>Directed’</a:t>
                      </a:r>
                      <a:r>
                        <a:rPr lang="en-US" sz="1600" b="1" baseline="-25000" dirty="0" err="1" smtClean="0">
                          <a:solidFill>
                            <a:schemeClr val="tx1"/>
                          </a:solidFill>
                        </a:rPr>
                        <a:t>EL</a:t>
                      </a:r>
                      <a:endParaRPr lang="en-US" sz="1600" b="1" dirty="0">
                        <a:solidFill>
                          <a:schemeClr val="tx1"/>
                        </a:solidFill>
                      </a:endParaRPr>
                    </a:p>
                  </a:txBody>
                  <a:tcPr>
                    <a:solidFill>
                      <a:srgbClr val="FFFF00"/>
                    </a:solidFill>
                  </a:tcPr>
                </a:tc>
              </a:tr>
            </a:tbl>
          </a:graphicData>
        </a:graphic>
      </p:graphicFrame>
      <p:grpSp>
        <p:nvGrpSpPr>
          <p:cNvPr id="17" name="Group 16"/>
          <p:cNvGrpSpPr/>
          <p:nvPr/>
        </p:nvGrpSpPr>
        <p:grpSpPr>
          <a:xfrm>
            <a:off x="0" y="5334000"/>
            <a:ext cx="3347220" cy="1147465"/>
            <a:chOff x="0" y="5334000"/>
            <a:chExt cx="3347220" cy="1147465"/>
          </a:xfrm>
        </p:grpSpPr>
        <p:sp>
          <p:nvSpPr>
            <p:cNvPr id="14" name="TextBox 13"/>
            <p:cNvSpPr txBox="1"/>
            <p:nvPr/>
          </p:nvSpPr>
          <p:spPr>
            <a:xfrm>
              <a:off x="0" y="5546334"/>
              <a:ext cx="742511" cy="461665"/>
            </a:xfrm>
            <a:prstGeom prst="rect">
              <a:avLst/>
            </a:prstGeom>
            <a:noFill/>
          </p:spPr>
          <p:txBody>
            <a:bodyPr wrap="none" rtlCol="0">
              <a:spAutoFit/>
            </a:bodyPr>
            <a:lstStyle/>
            <a:p>
              <a:pPr algn="r" fontAlgn="t">
                <a:lnSpc>
                  <a:spcPct val="200000"/>
                </a:lnSpc>
                <a:spcBef>
                  <a:spcPct val="0"/>
                </a:spcBef>
                <a:spcAft>
                  <a:spcPct val="0"/>
                </a:spcAft>
              </a:pPr>
              <a:r>
                <a:rPr lang="en-US" sz="1200" b="1" dirty="0">
                  <a:solidFill>
                    <a:srgbClr val="000000"/>
                  </a:solidFill>
                  <a:latin typeface="Courier New" pitchFamily="49" charset="0"/>
                  <a:cs typeface="Courier New" pitchFamily="49" charset="0"/>
                </a:rPr>
                <a:t>Common</a:t>
              </a:r>
            </a:p>
          </p:txBody>
        </p:sp>
        <p:sp>
          <p:nvSpPr>
            <p:cNvPr id="15" name="TextBox 14"/>
            <p:cNvSpPr txBox="1"/>
            <p:nvPr/>
          </p:nvSpPr>
          <p:spPr>
            <a:xfrm>
              <a:off x="304800" y="6019800"/>
              <a:ext cx="370614" cy="461665"/>
            </a:xfrm>
            <a:prstGeom prst="rect">
              <a:avLst/>
            </a:prstGeom>
            <a:noFill/>
          </p:spPr>
          <p:txBody>
            <a:bodyPr wrap="none" rtlCol="0">
              <a:spAutoFit/>
            </a:bodyPr>
            <a:lstStyle/>
            <a:p>
              <a:pPr algn="r" fontAlgn="t">
                <a:lnSpc>
                  <a:spcPct val="200000"/>
                </a:lnSpc>
                <a:spcBef>
                  <a:spcPct val="0"/>
                </a:spcBef>
                <a:spcAft>
                  <a:spcPct val="0"/>
                </a:spcAft>
              </a:pPr>
              <a:r>
                <a:rPr lang="en-US" sz="1200" b="1" dirty="0">
                  <a:solidFill>
                    <a:srgbClr val="000000"/>
                  </a:solidFill>
                  <a:latin typeface="Courier New" pitchFamily="49" charset="0"/>
                  <a:cs typeface="Courier New" pitchFamily="49" charset="0"/>
                </a:rPr>
                <a:t>EL</a:t>
              </a:r>
              <a:endParaRPr lang="en-US" sz="1200" dirty="0">
                <a:solidFill>
                  <a:srgbClr val="000000"/>
                </a:solidFill>
                <a:latin typeface="Arial" charset="0"/>
              </a:endParaRPr>
            </a:p>
          </p:txBody>
        </p:sp>
        <p:sp>
          <p:nvSpPr>
            <p:cNvPr id="16" name="TextBox 15"/>
            <p:cNvSpPr txBox="1"/>
            <p:nvPr/>
          </p:nvSpPr>
          <p:spPr>
            <a:xfrm>
              <a:off x="838200" y="5334000"/>
              <a:ext cx="2509020" cy="276999"/>
            </a:xfrm>
            <a:prstGeom prst="rect">
              <a:avLst/>
            </a:prstGeom>
            <a:noFill/>
          </p:spPr>
          <p:txBody>
            <a:bodyPr wrap="none" rtlCol="0">
              <a:spAutoFit/>
            </a:bodyPr>
            <a:lstStyle/>
            <a:p>
              <a:pPr fontAlgn="base">
                <a:spcBef>
                  <a:spcPct val="0"/>
                </a:spcBef>
                <a:spcAft>
                  <a:spcPct val="0"/>
                </a:spcAft>
              </a:pPr>
              <a:r>
                <a:rPr lang="en-US" sz="1200" b="1" dirty="0">
                  <a:solidFill>
                    <a:srgbClr val="000000"/>
                  </a:solidFill>
                  <a:latin typeface="Courier New" pitchFamily="49" charset="0"/>
                  <a:cs typeface="Courier New" pitchFamily="49" charset="0"/>
                </a:rPr>
                <a:t>Cycle    DFS     Directed</a:t>
              </a:r>
              <a:endParaRPr lang="en-US" sz="1200" dirty="0">
                <a:solidFill>
                  <a:srgbClr val="000000"/>
                </a:solidFill>
                <a:latin typeface="Arial" charset="0"/>
              </a:endParaRPr>
            </a:p>
          </p:txBody>
        </p:sp>
      </p:grpSp>
      <p:sp>
        <p:nvSpPr>
          <p:cNvPr id="19" name="TextBox 18"/>
          <p:cNvSpPr txBox="1"/>
          <p:nvPr/>
        </p:nvSpPr>
        <p:spPr>
          <a:xfrm>
            <a:off x="4419600" y="5638800"/>
            <a:ext cx="4131900" cy="369332"/>
          </a:xfrm>
          <a:prstGeom prst="rect">
            <a:avLst/>
          </a:prstGeom>
          <a:noFill/>
        </p:spPr>
        <p:txBody>
          <a:bodyPr wrap="none" rtlCol="0">
            <a:spAutoFit/>
          </a:bodyPr>
          <a:lstStyle/>
          <a:p>
            <a:pPr fontAlgn="t">
              <a:spcBef>
                <a:spcPct val="0"/>
              </a:spcBef>
              <a:spcAft>
                <a:spcPct val="0"/>
              </a:spcAft>
            </a:pPr>
            <a:r>
              <a:rPr lang="en-US" b="1" dirty="0">
                <a:solidFill>
                  <a:srgbClr val="000000"/>
                </a:solidFill>
                <a:latin typeface="Arial" charset="0"/>
              </a:rPr>
              <a:t>Cycle </a:t>
            </a:r>
            <a:r>
              <a:rPr lang="en-US" b="1" dirty="0">
                <a:solidFill>
                  <a:srgbClr val="000000"/>
                </a:solidFill>
                <a:latin typeface="Arial" charset="0"/>
                <a:sym typeface="Symbol"/>
              </a:rPr>
              <a:t> </a:t>
            </a:r>
            <a:r>
              <a:rPr lang="en-US" b="1" dirty="0">
                <a:solidFill>
                  <a:srgbClr val="000000"/>
                </a:solidFill>
                <a:latin typeface="Arial" charset="0"/>
              </a:rPr>
              <a:t>DFS </a:t>
            </a:r>
            <a:r>
              <a:rPr lang="en-US" b="1" dirty="0">
                <a:solidFill>
                  <a:srgbClr val="000000"/>
                </a:solidFill>
                <a:latin typeface="Arial" charset="0"/>
                <a:sym typeface="Symbol"/>
              </a:rPr>
              <a:t> </a:t>
            </a:r>
            <a:r>
              <a:rPr lang="en-US" b="1" dirty="0" err="1">
                <a:solidFill>
                  <a:srgbClr val="000000"/>
                </a:solidFill>
                <a:latin typeface="Arial" charset="0"/>
              </a:rPr>
              <a:t>Directed’</a:t>
            </a:r>
            <a:r>
              <a:rPr lang="en-US" baseline="-50000" dirty="0" err="1">
                <a:solidFill>
                  <a:srgbClr val="000000"/>
                </a:solidFill>
                <a:latin typeface="Arial" charset="0"/>
              </a:rPr>
              <a:t>EL</a:t>
            </a:r>
            <a:r>
              <a:rPr lang="en-US" b="1" dirty="0">
                <a:solidFill>
                  <a:srgbClr val="000000"/>
                </a:solidFill>
                <a:latin typeface="Arial" charset="0"/>
              </a:rPr>
              <a:t> </a:t>
            </a:r>
            <a:r>
              <a:rPr lang="en-US" b="1" dirty="0">
                <a:solidFill>
                  <a:srgbClr val="000000"/>
                </a:solidFill>
                <a:latin typeface="Arial" charset="0"/>
                <a:sym typeface="Symbol"/>
              </a:rPr>
              <a:t> </a:t>
            </a:r>
            <a:r>
              <a:rPr lang="en-US" b="1" dirty="0" err="1">
                <a:solidFill>
                  <a:srgbClr val="000000"/>
                </a:solidFill>
                <a:latin typeface="Arial" charset="0"/>
              </a:rPr>
              <a:t>Directed</a:t>
            </a:r>
            <a:r>
              <a:rPr lang="en-US" baseline="-50000" dirty="0" err="1">
                <a:solidFill>
                  <a:srgbClr val="000000"/>
                </a:solidFill>
                <a:latin typeface="Arial" charset="0"/>
              </a:rPr>
              <a:t>C</a:t>
            </a:r>
            <a:endParaRPr lang="en-US" baseline="-50000" dirty="0">
              <a:solidFill>
                <a:srgbClr val="000000"/>
              </a:solidFill>
              <a:latin typeface="Arial" charset="0"/>
            </a:endParaRPr>
          </a:p>
        </p:txBody>
      </p:sp>
      <p:sp>
        <p:nvSpPr>
          <p:cNvPr id="20" name="Equal 19"/>
          <p:cNvSpPr/>
          <p:nvPr/>
        </p:nvSpPr>
        <p:spPr>
          <a:xfrm>
            <a:off x="1905000" y="4953000"/>
            <a:ext cx="304800" cy="304800"/>
          </a:xfrm>
          <a:prstGeom prst="mathEqual">
            <a:avLst>
              <a:gd name="adj1" fmla="val 13483"/>
              <a:gd name="adj2" fmla="val 11760"/>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srgbClr val="000000"/>
              </a:solidFill>
            </a:endParaRPr>
          </a:p>
        </p:txBody>
      </p:sp>
      <p:sp>
        <p:nvSpPr>
          <p:cNvPr id="21" name="Equal 20"/>
          <p:cNvSpPr/>
          <p:nvPr/>
        </p:nvSpPr>
        <p:spPr>
          <a:xfrm>
            <a:off x="3810000" y="5671066"/>
            <a:ext cx="304800" cy="304800"/>
          </a:xfrm>
          <a:prstGeom prst="mathEqual">
            <a:avLst>
              <a:gd name="adj1" fmla="val 13483"/>
              <a:gd name="adj2" fmla="val 11760"/>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srgbClr val="000000"/>
              </a:solidFill>
            </a:endParaRPr>
          </a:p>
        </p:txBody>
      </p:sp>
      <p:sp>
        <p:nvSpPr>
          <p:cNvPr id="25" name="Slide Number Placeholder 24"/>
          <p:cNvSpPr>
            <a:spLocks noGrp="1"/>
          </p:cNvSpPr>
          <p:nvPr>
            <p:ph type="sldNum" sz="quarter" idx="12"/>
          </p:nvPr>
        </p:nvSpPr>
        <p:spPr/>
        <p:txBody>
          <a:bodyPr/>
          <a:lstStyle/>
          <a:p>
            <a:r>
              <a:rPr lang="en-US" altLang="en-US" smtClean="0">
                <a:solidFill>
                  <a:srgbClr val="000000"/>
                </a:solidFill>
              </a:rPr>
              <a:t>Kubes1-</a:t>
            </a:r>
            <a:fld id="{8BE4A913-BBC0-4A69-8804-609EBF529BE9}" type="slidenum">
              <a:rPr lang="en-US" altLang="en-US" smtClean="0">
                <a:solidFill>
                  <a:srgbClr val="000000"/>
                </a:solidFill>
              </a:rPr>
              <a:pPr/>
              <a:t>10</a:t>
            </a:fld>
            <a:endParaRPr lang="en-US" altLang="en-US" dirty="0">
              <a:solidFill>
                <a:srgbClr val="000000"/>
              </a:solidFill>
            </a:endParaRPr>
          </a:p>
        </p:txBody>
      </p:sp>
    </p:spTree>
    <p:custDataLst>
      <p:tags r:id="rId1"/>
    </p:custDataLst>
    <p:extLst>
      <p:ext uri="{BB962C8B-B14F-4D97-AF65-F5344CB8AC3E}">
        <p14:creationId xmlns:p14="http://schemas.microsoft.com/office/powerpoint/2010/main" val="3119889534"/>
      </p:ext>
    </p:extLst>
  </p:cSld>
  <p:clrMapOvr>
    <a:masterClrMapping/>
  </p:clrMapOvr>
  <p:transition advTm="47347">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20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fade">
                                      <p:cBhvr>
                                        <p:cTn id="15" dur="2000"/>
                                        <p:tgtEl>
                                          <p:spTgt spid="2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fade">
                                      <p:cBhvr>
                                        <p:cTn id="20" dur="2000"/>
                                        <p:tgtEl>
                                          <p:spTgt spid="17"/>
                                        </p:tgtEl>
                                      </p:cBhvr>
                                    </p:animEffect>
                                  </p:childTnLst>
                                </p:cTn>
                              </p:par>
                              <p:par>
                                <p:cTn id="21" presetID="10" presetClass="entr" presetSubtype="0"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2000"/>
                                        <p:tgtEl>
                                          <p:spTgt spid="13"/>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0"/>
                                        </p:tgtEl>
                                        <p:attrNameLst>
                                          <p:attrName>style.visibility</p:attrName>
                                        </p:attrNameLst>
                                      </p:cBhvr>
                                      <p:to>
                                        <p:strVal val="visible"/>
                                      </p:to>
                                    </p:set>
                                    <p:animEffect transition="in" filter="fade">
                                      <p:cBhvr>
                                        <p:cTn id="26" dur="2000"/>
                                        <p:tgtEl>
                                          <p:spTgt spid="20"/>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2" end="2"/>
                                            </p:txEl>
                                          </p:spTgt>
                                        </p:tgtEl>
                                        <p:attrNameLst>
                                          <p:attrName>style.visibility</p:attrName>
                                        </p:attrNameLst>
                                      </p:cBhvr>
                                      <p:to>
                                        <p:strVal val="visible"/>
                                      </p:to>
                                    </p:set>
                                    <p:animEffect transition="in" filter="fade">
                                      <p:cBhvr>
                                        <p:cTn id="29" dur="2000"/>
                                        <p:tgtEl>
                                          <p:spTgt spid="3">
                                            <p:txEl>
                                              <p:pRg st="2" end="2"/>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fade">
                                      <p:cBhvr>
                                        <p:cTn id="32" dur="2000"/>
                                        <p:tgtEl>
                                          <p:spTgt spid="21"/>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Effect transition="in" filter="fade">
                                      <p:cBhvr>
                                        <p:cTn id="35" dur="2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animBg="1"/>
      <p:bldP spid="2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Cycles</a:t>
            </a:r>
            <a:endParaRPr lang="en-US" dirty="0"/>
          </a:p>
        </p:txBody>
      </p:sp>
      <p:sp>
        <p:nvSpPr>
          <p:cNvPr id="3" name="Content Placeholder 2"/>
          <p:cNvSpPr>
            <a:spLocks noGrp="1"/>
          </p:cNvSpPr>
          <p:nvPr>
            <p:ph idx="1"/>
          </p:nvPr>
        </p:nvSpPr>
        <p:spPr/>
        <p:txBody>
          <a:bodyPr/>
          <a:lstStyle/>
          <a:p>
            <a:r>
              <a:rPr lang="en-US" b="1" dirty="0" smtClean="0"/>
              <a:t>Directed Graph</a:t>
            </a:r>
          </a:p>
          <a:p>
            <a:pPr lvl="1"/>
            <a:r>
              <a:rPr lang="en-US" sz="2400" b="1" dirty="0" smtClean="0"/>
              <a:t>A path of length 2 or more that connects a vertex to itself</a:t>
            </a:r>
          </a:p>
          <a:p>
            <a:pPr lvl="1"/>
            <a:endParaRPr lang="en-US" sz="2400" b="1" dirty="0"/>
          </a:p>
          <a:p>
            <a:r>
              <a:rPr lang="en-US" b="1" dirty="0" smtClean="0"/>
              <a:t>Undirected Graph</a:t>
            </a:r>
          </a:p>
          <a:p>
            <a:pPr lvl="1"/>
            <a:r>
              <a:rPr lang="en-US" sz="2400" b="1" dirty="0" smtClean="0"/>
              <a:t>A path of length 3 or more that connects a vertex to itself</a:t>
            </a:r>
            <a:endParaRPr lang="en-US" sz="2400" b="1" dirty="0"/>
          </a:p>
        </p:txBody>
      </p:sp>
    </p:spTree>
    <p:extLst>
      <p:ext uri="{BB962C8B-B14F-4D97-AF65-F5344CB8AC3E}">
        <p14:creationId xmlns:p14="http://schemas.microsoft.com/office/powerpoint/2010/main" val="1159965917"/>
      </p:ext>
    </p:extLst>
  </p:cSld>
  <p:clrMapOvr>
    <a:masterClrMapping/>
  </p:clrMapOvr>
  <p:transition advTm="28895">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Box 30"/>
          <p:cNvSpPr txBox="1"/>
          <p:nvPr/>
        </p:nvSpPr>
        <p:spPr>
          <a:xfrm>
            <a:off x="5481771" y="5190325"/>
            <a:ext cx="536429" cy="307777"/>
          </a:xfrm>
          <a:prstGeom prst="rect">
            <a:avLst/>
          </a:prstGeom>
          <a:noFill/>
        </p:spPr>
        <p:txBody>
          <a:bodyPr wrap="none" rtlCol="0">
            <a:spAutoFit/>
          </a:bodyPr>
          <a:lstStyle/>
          <a:p>
            <a:r>
              <a:rPr lang="en-US" sz="1400" dirty="0" smtClean="0">
                <a:latin typeface="Arial Black" pitchFamily="34" charset="0"/>
              </a:rPr>
              <a:t>Yes</a:t>
            </a:r>
            <a:endParaRPr lang="en-US" sz="1400" dirty="0">
              <a:latin typeface="Arial Black" pitchFamily="34" charset="0"/>
            </a:endParaRPr>
          </a:p>
        </p:txBody>
      </p:sp>
      <p:sp>
        <p:nvSpPr>
          <p:cNvPr id="2" name="Title 1"/>
          <p:cNvSpPr>
            <a:spLocks noGrp="1"/>
          </p:cNvSpPr>
          <p:nvPr>
            <p:ph type="title"/>
          </p:nvPr>
        </p:nvSpPr>
        <p:spPr>
          <a:xfrm>
            <a:off x="463452" y="274638"/>
            <a:ext cx="8229600" cy="756993"/>
          </a:xfrm>
        </p:spPr>
        <p:txBody>
          <a:bodyPr/>
          <a:lstStyle/>
          <a:p>
            <a:r>
              <a:rPr lang="en-US" dirty="0" smtClean="0"/>
              <a:t>Cycles</a:t>
            </a:r>
            <a:endParaRPr lang="en-US" dirty="0"/>
          </a:p>
        </p:txBody>
      </p:sp>
      <p:sp>
        <p:nvSpPr>
          <p:cNvPr id="5" name="Flowchart: Alternate Process 4"/>
          <p:cNvSpPr/>
          <p:nvPr/>
        </p:nvSpPr>
        <p:spPr>
          <a:xfrm>
            <a:off x="3582343" y="1195711"/>
            <a:ext cx="1991821" cy="490654"/>
          </a:xfrm>
          <a:prstGeom prst="flowChartAlternateProcess">
            <a:avLst/>
          </a:prstGeom>
          <a:ln>
            <a:solidFill>
              <a:schemeClr val="accent5">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accent5">
                    <a:lumMod val="10000"/>
                  </a:schemeClr>
                </a:solidFill>
                <a:latin typeface="Arial Black" pitchFamily="34" charset="0"/>
              </a:rPr>
              <a:t>CycleChecker</a:t>
            </a:r>
            <a:endParaRPr lang="en-US" sz="1400" dirty="0">
              <a:solidFill>
                <a:schemeClr val="accent5">
                  <a:lumMod val="10000"/>
                </a:schemeClr>
              </a:solidFill>
              <a:latin typeface="Arial Black" pitchFamily="34" charset="0"/>
            </a:endParaRPr>
          </a:p>
        </p:txBody>
      </p:sp>
      <p:cxnSp>
        <p:nvCxnSpPr>
          <p:cNvPr id="7" name="Straight Arrow Connector 6"/>
          <p:cNvCxnSpPr>
            <a:stCxn id="5" idx="2"/>
            <a:endCxn id="10" idx="0"/>
          </p:cNvCxnSpPr>
          <p:nvPr/>
        </p:nvCxnSpPr>
        <p:spPr>
          <a:xfrm flipH="1">
            <a:off x="4578253" y="1686365"/>
            <a:ext cx="1" cy="256477"/>
          </a:xfrm>
          <a:prstGeom prst="straightConnector1">
            <a:avLst/>
          </a:prstGeom>
          <a:ln w="38100">
            <a:solidFill>
              <a:schemeClr val="accent5">
                <a:lumMod val="10000"/>
              </a:schemeClr>
            </a:solidFill>
            <a:tailEnd type="arrow"/>
          </a:ln>
        </p:spPr>
        <p:style>
          <a:lnRef idx="1">
            <a:schemeClr val="accent1"/>
          </a:lnRef>
          <a:fillRef idx="0">
            <a:schemeClr val="accent1"/>
          </a:fillRef>
          <a:effectRef idx="0">
            <a:schemeClr val="accent1"/>
          </a:effectRef>
          <a:fontRef idx="minor">
            <a:schemeClr val="tx1"/>
          </a:fontRef>
        </p:style>
      </p:cxnSp>
      <p:sp>
        <p:nvSpPr>
          <p:cNvPr id="10" name="Flowchart: Alternate Process 9"/>
          <p:cNvSpPr/>
          <p:nvPr/>
        </p:nvSpPr>
        <p:spPr>
          <a:xfrm>
            <a:off x="3854483" y="1942842"/>
            <a:ext cx="1447540" cy="490654"/>
          </a:xfrm>
          <a:prstGeom prst="flowChartAlternateProcess">
            <a:avLst/>
          </a:prstGeom>
          <a:ln>
            <a:solidFill>
              <a:schemeClr val="accent5">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accent5">
                    <a:lumMod val="10000"/>
                  </a:schemeClr>
                </a:solidFill>
                <a:latin typeface="Arial Black" pitchFamily="34" charset="0"/>
              </a:rPr>
              <a:t>Set Flag</a:t>
            </a:r>
            <a:endParaRPr lang="en-US" sz="1400" dirty="0">
              <a:solidFill>
                <a:schemeClr val="accent5">
                  <a:lumMod val="10000"/>
                </a:schemeClr>
              </a:solidFill>
              <a:latin typeface="Arial Black" pitchFamily="34" charset="0"/>
            </a:endParaRPr>
          </a:p>
        </p:txBody>
      </p:sp>
      <p:sp>
        <p:nvSpPr>
          <p:cNvPr id="11" name="Flowchart: Alternate Process 10"/>
          <p:cNvSpPr/>
          <p:nvPr/>
        </p:nvSpPr>
        <p:spPr>
          <a:xfrm>
            <a:off x="4181057" y="2738295"/>
            <a:ext cx="794394" cy="490654"/>
          </a:xfrm>
          <a:prstGeom prst="flowChartAlternateProcess">
            <a:avLst/>
          </a:prstGeom>
          <a:ln>
            <a:solidFill>
              <a:schemeClr val="accent5">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accent5">
                    <a:lumMod val="10000"/>
                  </a:schemeClr>
                </a:solidFill>
                <a:latin typeface="Arial Black" pitchFamily="34" charset="0"/>
              </a:rPr>
              <a:t>DFS</a:t>
            </a:r>
            <a:endParaRPr lang="en-US" sz="1400" dirty="0">
              <a:solidFill>
                <a:schemeClr val="accent5">
                  <a:lumMod val="10000"/>
                </a:schemeClr>
              </a:solidFill>
              <a:latin typeface="Arial Black" pitchFamily="34" charset="0"/>
            </a:endParaRPr>
          </a:p>
        </p:txBody>
      </p:sp>
      <p:cxnSp>
        <p:nvCxnSpPr>
          <p:cNvPr id="15" name="Straight Arrow Connector 14"/>
          <p:cNvCxnSpPr>
            <a:stCxn id="10" idx="2"/>
            <a:endCxn id="11" idx="0"/>
          </p:cNvCxnSpPr>
          <p:nvPr/>
        </p:nvCxnSpPr>
        <p:spPr>
          <a:xfrm>
            <a:off x="4578253" y="2433496"/>
            <a:ext cx="1" cy="304799"/>
          </a:xfrm>
          <a:prstGeom prst="straightConnector1">
            <a:avLst/>
          </a:prstGeom>
          <a:ln w="38100">
            <a:solidFill>
              <a:schemeClr val="accent5">
                <a:lumMod val="10000"/>
              </a:schemeClr>
            </a:solidFill>
            <a:tailEnd type="arrow"/>
          </a:ln>
        </p:spPr>
        <p:style>
          <a:lnRef idx="1">
            <a:schemeClr val="accent1"/>
          </a:lnRef>
          <a:fillRef idx="0">
            <a:schemeClr val="accent1"/>
          </a:fillRef>
          <a:effectRef idx="0">
            <a:schemeClr val="accent1"/>
          </a:effectRef>
          <a:fontRef idx="minor">
            <a:schemeClr val="tx1"/>
          </a:fontRef>
        </p:style>
      </p:cxnSp>
      <p:sp>
        <p:nvSpPr>
          <p:cNvPr id="27" name="Flowchart: Decision 26"/>
          <p:cNvSpPr/>
          <p:nvPr/>
        </p:nvSpPr>
        <p:spPr>
          <a:xfrm>
            <a:off x="3687099" y="4691022"/>
            <a:ext cx="1794672" cy="953399"/>
          </a:xfrm>
          <a:prstGeom prst="flowChartDecision">
            <a:avLst/>
          </a:prstGeom>
          <a:ln>
            <a:solidFill>
              <a:schemeClr val="accent5">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accent5">
                    <a:lumMod val="10000"/>
                  </a:schemeClr>
                </a:solidFill>
                <a:latin typeface="Arial Black" pitchFamily="34" charset="0"/>
              </a:rPr>
              <a:t>Cycle?</a:t>
            </a:r>
            <a:endParaRPr lang="en-US" sz="1400" dirty="0">
              <a:solidFill>
                <a:schemeClr val="accent5">
                  <a:lumMod val="10000"/>
                </a:schemeClr>
              </a:solidFill>
              <a:latin typeface="Arial Black" pitchFamily="34" charset="0"/>
            </a:endParaRPr>
          </a:p>
        </p:txBody>
      </p:sp>
      <p:sp>
        <p:nvSpPr>
          <p:cNvPr id="33" name="Flowchart: Decision 32"/>
          <p:cNvSpPr/>
          <p:nvPr/>
        </p:nvSpPr>
        <p:spPr>
          <a:xfrm>
            <a:off x="3757117" y="3557262"/>
            <a:ext cx="1642271" cy="784161"/>
          </a:xfrm>
          <a:prstGeom prst="flowChartDecision">
            <a:avLst/>
          </a:prstGeom>
          <a:ln>
            <a:solidFill>
              <a:schemeClr val="accent5">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accent5">
                    <a:lumMod val="10000"/>
                  </a:schemeClr>
                </a:solidFill>
                <a:latin typeface="Arial Black" pitchFamily="34" charset="0"/>
              </a:rPr>
              <a:t>Done?</a:t>
            </a:r>
            <a:endParaRPr lang="en-US" sz="1400" dirty="0">
              <a:solidFill>
                <a:schemeClr val="accent5">
                  <a:lumMod val="10000"/>
                </a:schemeClr>
              </a:solidFill>
              <a:latin typeface="Arial Black" pitchFamily="34" charset="0"/>
            </a:endParaRPr>
          </a:p>
        </p:txBody>
      </p:sp>
      <p:sp>
        <p:nvSpPr>
          <p:cNvPr id="34" name="TextBox 33"/>
          <p:cNvSpPr txBox="1"/>
          <p:nvPr/>
        </p:nvSpPr>
        <p:spPr>
          <a:xfrm>
            <a:off x="3454341" y="3976842"/>
            <a:ext cx="536429" cy="307777"/>
          </a:xfrm>
          <a:prstGeom prst="rect">
            <a:avLst/>
          </a:prstGeom>
          <a:noFill/>
        </p:spPr>
        <p:txBody>
          <a:bodyPr wrap="none" rtlCol="0">
            <a:spAutoFit/>
          </a:bodyPr>
          <a:lstStyle/>
          <a:p>
            <a:r>
              <a:rPr lang="en-US" sz="1400" dirty="0" smtClean="0">
                <a:latin typeface="Arial Black" pitchFamily="34" charset="0"/>
              </a:rPr>
              <a:t>Yes</a:t>
            </a:r>
            <a:endParaRPr lang="en-US" sz="1400" dirty="0">
              <a:latin typeface="Arial Black" pitchFamily="34" charset="0"/>
            </a:endParaRPr>
          </a:p>
        </p:txBody>
      </p:sp>
      <p:cxnSp>
        <p:nvCxnSpPr>
          <p:cNvPr id="36" name="Straight Arrow Connector 35"/>
          <p:cNvCxnSpPr>
            <a:stCxn id="33" idx="1"/>
            <a:endCxn id="64" idx="3"/>
          </p:cNvCxnSpPr>
          <p:nvPr/>
        </p:nvCxnSpPr>
        <p:spPr>
          <a:xfrm flipH="1" flipV="1">
            <a:off x="3472624" y="3949342"/>
            <a:ext cx="284493" cy="1"/>
          </a:xfrm>
          <a:prstGeom prst="straightConnector1">
            <a:avLst/>
          </a:prstGeom>
          <a:ln w="38100">
            <a:solidFill>
              <a:schemeClr val="accent5">
                <a:lumMod val="10000"/>
              </a:schemeClr>
            </a:solidFill>
            <a:tailEnd type="arrow"/>
          </a:ln>
        </p:spPr>
        <p:style>
          <a:lnRef idx="1">
            <a:schemeClr val="accent1"/>
          </a:lnRef>
          <a:fillRef idx="0">
            <a:schemeClr val="accent1"/>
          </a:fillRef>
          <a:effectRef idx="0">
            <a:schemeClr val="accent1"/>
          </a:effectRef>
          <a:fontRef idx="minor">
            <a:schemeClr val="tx1"/>
          </a:fontRef>
        </p:style>
      </p:cxnSp>
      <p:sp>
        <p:nvSpPr>
          <p:cNvPr id="64" name="Flowchart: Alternate Process 63"/>
          <p:cNvSpPr/>
          <p:nvPr/>
        </p:nvSpPr>
        <p:spPr>
          <a:xfrm>
            <a:off x="2572891" y="3720742"/>
            <a:ext cx="899733" cy="457200"/>
          </a:xfrm>
          <a:prstGeom prst="flowChartAlternateProcess">
            <a:avLst/>
          </a:prstGeom>
          <a:ln>
            <a:solidFill>
              <a:schemeClr val="accent5">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accent5">
                    <a:lumMod val="10000"/>
                  </a:schemeClr>
                </a:solidFill>
                <a:latin typeface="Arial Black" pitchFamily="34" charset="0"/>
              </a:rPr>
              <a:t>Return Flag</a:t>
            </a:r>
            <a:endParaRPr lang="en-US" sz="1400" dirty="0">
              <a:solidFill>
                <a:schemeClr val="accent5">
                  <a:lumMod val="10000"/>
                </a:schemeClr>
              </a:solidFill>
              <a:latin typeface="Arial Black" pitchFamily="34" charset="0"/>
            </a:endParaRPr>
          </a:p>
        </p:txBody>
      </p:sp>
      <p:cxnSp>
        <p:nvCxnSpPr>
          <p:cNvPr id="67" name="Straight Arrow Connector 66"/>
          <p:cNvCxnSpPr>
            <a:stCxn id="11" idx="2"/>
            <a:endCxn id="33" idx="0"/>
          </p:cNvCxnSpPr>
          <p:nvPr/>
        </p:nvCxnSpPr>
        <p:spPr>
          <a:xfrm flipH="1">
            <a:off x="4578253" y="3228949"/>
            <a:ext cx="1" cy="328313"/>
          </a:xfrm>
          <a:prstGeom prst="straightConnector1">
            <a:avLst/>
          </a:prstGeom>
          <a:ln w="38100">
            <a:solidFill>
              <a:schemeClr val="accent5">
                <a:lumMod val="1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0" name="Curved Connector 69"/>
          <p:cNvCxnSpPr>
            <a:stCxn id="27" idx="3"/>
            <a:endCxn id="84" idx="2"/>
          </p:cNvCxnSpPr>
          <p:nvPr/>
        </p:nvCxnSpPr>
        <p:spPr>
          <a:xfrm flipV="1">
            <a:off x="5481771" y="4211232"/>
            <a:ext cx="467126" cy="956490"/>
          </a:xfrm>
          <a:prstGeom prst="curvedConnector2">
            <a:avLst/>
          </a:prstGeom>
          <a:ln w="38100">
            <a:solidFill>
              <a:schemeClr val="accent5">
                <a:lumMod val="1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stCxn id="33" idx="2"/>
            <a:endCxn id="27" idx="0"/>
          </p:cNvCxnSpPr>
          <p:nvPr/>
        </p:nvCxnSpPr>
        <p:spPr>
          <a:xfrm>
            <a:off x="4578253" y="4341423"/>
            <a:ext cx="6182" cy="349599"/>
          </a:xfrm>
          <a:prstGeom prst="straightConnector1">
            <a:avLst/>
          </a:prstGeom>
          <a:ln w="38100">
            <a:solidFill>
              <a:schemeClr val="accent5">
                <a:lumMod val="10000"/>
              </a:schemeClr>
            </a:solidFill>
            <a:tailEnd type="arrow"/>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4584435" y="4322920"/>
            <a:ext cx="453970" cy="307777"/>
          </a:xfrm>
          <a:prstGeom prst="rect">
            <a:avLst/>
          </a:prstGeom>
          <a:noFill/>
        </p:spPr>
        <p:txBody>
          <a:bodyPr wrap="none" rtlCol="0">
            <a:spAutoFit/>
          </a:bodyPr>
          <a:lstStyle/>
          <a:p>
            <a:r>
              <a:rPr lang="en-US" sz="1400" dirty="0" smtClean="0">
                <a:latin typeface="Arial Black" pitchFamily="34" charset="0"/>
              </a:rPr>
              <a:t>No</a:t>
            </a:r>
            <a:endParaRPr lang="en-US" sz="1400" dirty="0">
              <a:latin typeface="Arial Black" pitchFamily="34" charset="0"/>
            </a:endParaRPr>
          </a:p>
        </p:txBody>
      </p:sp>
      <p:cxnSp>
        <p:nvCxnSpPr>
          <p:cNvPr id="77" name="Curved Connector 76"/>
          <p:cNvCxnSpPr>
            <a:stCxn id="27" idx="1"/>
            <a:endCxn id="11" idx="1"/>
          </p:cNvCxnSpPr>
          <p:nvPr/>
        </p:nvCxnSpPr>
        <p:spPr>
          <a:xfrm rot="10800000" flipH="1">
            <a:off x="3687099" y="2983622"/>
            <a:ext cx="493958" cy="2184100"/>
          </a:xfrm>
          <a:prstGeom prst="curvedConnector3">
            <a:avLst>
              <a:gd name="adj1" fmla="val -260712"/>
            </a:avLst>
          </a:prstGeom>
          <a:ln w="38100">
            <a:solidFill>
              <a:schemeClr val="accent5">
                <a:lumMod val="10000"/>
              </a:schemeClr>
            </a:solidFill>
            <a:tailEnd type="arrow"/>
          </a:ln>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3401511" y="5124620"/>
            <a:ext cx="453970" cy="307777"/>
          </a:xfrm>
          <a:prstGeom prst="rect">
            <a:avLst/>
          </a:prstGeom>
          <a:noFill/>
        </p:spPr>
        <p:txBody>
          <a:bodyPr wrap="none" rtlCol="0">
            <a:spAutoFit/>
          </a:bodyPr>
          <a:lstStyle/>
          <a:p>
            <a:r>
              <a:rPr lang="en-US" sz="1400" dirty="0" smtClean="0">
                <a:latin typeface="Arial Black" pitchFamily="34" charset="0"/>
              </a:rPr>
              <a:t>No</a:t>
            </a:r>
            <a:endParaRPr lang="en-US" sz="1400" dirty="0">
              <a:latin typeface="Arial Black" pitchFamily="34" charset="0"/>
            </a:endParaRPr>
          </a:p>
        </p:txBody>
      </p:sp>
      <p:sp>
        <p:nvSpPr>
          <p:cNvPr id="84" name="Flowchart: Alternate Process 83"/>
          <p:cNvSpPr/>
          <p:nvPr/>
        </p:nvSpPr>
        <p:spPr>
          <a:xfrm>
            <a:off x="5584176" y="3754032"/>
            <a:ext cx="729442" cy="457200"/>
          </a:xfrm>
          <a:prstGeom prst="flowChartAlternateProcess">
            <a:avLst/>
          </a:prstGeom>
          <a:ln>
            <a:solidFill>
              <a:schemeClr val="accent5">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accent5">
                    <a:lumMod val="10000"/>
                  </a:schemeClr>
                </a:solidFill>
                <a:latin typeface="Arial Black" pitchFamily="34" charset="0"/>
              </a:rPr>
              <a:t>Set Flag</a:t>
            </a:r>
            <a:endParaRPr lang="en-US" sz="1400" dirty="0">
              <a:solidFill>
                <a:schemeClr val="accent5">
                  <a:lumMod val="10000"/>
                </a:schemeClr>
              </a:solidFill>
              <a:latin typeface="Arial Black" pitchFamily="34" charset="0"/>
            </a:endParaRPr>
          </a:p>
        </p:txBody>
      </p:sp>
      <p:cxnSp>
        <p:nvCxnSpPr>
          <p:cNvPr id="87" name="Curved Connector 86"/>
          <p:cNvCxnSpPr>
            <a:stCxn id="84" idx="0"/>
            <a:endCxn id="11" idx="3"/>
          </p:cNvCxnSpPr>
          <p:nvPr/>
        </p:nvCxnSpPr>
        <p:spPr>
          <a:xfrm rot="16200000" flipV="1">
            <a:off x="5076969" y="2882104"/>
            <a:ext cx="770410" cy="973446"/>
          </a:xfrm>
          <a:prstGeom prst="curvedConnector2">
            <a:avLst/>
          </a:prstGeom>
          <a:ln w="38100">
            <a:solidFill>
              <a:schemeClr val="accent5">
                <a:lumMod val="1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25" name="Curved Connector 124"/>
          <p:cNvCxnSpPr>
            <a:endCxn id="130" idx="2"/>
          </p:cNvCxnSpPr>
          <p:nvPr/>
        </p:nvCxnSpPr>
        <p:spPr>
          <a:xfrm flipV="1">
            <a:off x="5471502" y="4211232"/>
            <a:ext cx="741085" cy="956490"/>
          </a:xfrm>
          <a:prstGeom prst="curvedConnector2">
            <a:avLst/>
          </a:prstGeom>
          <a:ln w="38100">
            <a:solidFill>
              <a:schemeClr val="accent5">
                <a:lumMod val="10000"/>
              </a:schemeClr>
            </a:solidFill>
            <a:tailEnd type="arrow"/>
          </a:ln>
        </p:spPr>
        <p:style>
          <a:lnRef idx="1">
            <a:schemeClr val="accent1"/>
          </a:lnRef>
          <a:fillRef idx="0">
            <a:schemeClr val="accent1"/>
          </a:fillRef>
          <a:effectRef idx="0">
            <a:schemeClr val="accent1"/>
          </a:effectRef>
          <a:fontRef idx="minor">
            <a:schemeClr val="tx1"/>
          </a:fontRef>
        </p:style>
      </p:cxnSp>
      <p:sp>
        <p:nvSpPr>
          <p:cNvPr id="136" name="Flowchart: Alternate Process 135"/>
          <p:cNvSpPr/>
          <p:nvPr/>
        </p:nvSpPr>
        <p:spPr>
          <a:xfrm>
            <a:off x="5762720" y="2798620"/>
            <a:ext cx="899733" cy="457200"/>
          </a:xfrm>
          <a:prstGeom prst="flowChartAlternateProcess">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FF0000"/>
                </a:solidFill>
                <a:latin typeface="Arial Black" pitchFamily="34" charset="0"/>
              </a:rPr>
              <a:t>Return True</a:t>
            </a:r>
            <a:endParaRPr lang="en-US" sz="1400" dirty="0">
              <a:solidFill>
                <a:srgbClr val="FF0000"/>
              </a:solidFill>
              <a:latin typeface="Arial Black" pitchFamily="34" charset="0"/>
            </a:endParaRPr>
          </a:p>
        </p:txBody>
      </p:sp>
      <p:cxnSp>
        <p:nvCxnSpPr>
          <p:cNvPr id="141" name="Straight Arrow Connector 140"/>
          <p:cNvCxnSpPr>
            <a:stCxn id="130" idx="0"/>
            <a:endCxn id="136" idx="2"/>
          </p:cNvCxnSpPr>
          <p:nvPr/>
        </p:nvCxnSpPr>
        <p:spPr>
          <a:xfrm flipV="1">
            <a:off x="6212587" y="3255820"/>
            <a:ext cx="0" cy="498212"/>
          </a:xfrm>
          <a:prstGeom prst="straightConnector1">
            <a:avLst/>
          </a:prstGeom>
          <a:ln w="38100">
            <a:solidFill>
              <a:schemeClr val="accent5">
                <a:lumMod val="10000"/>
              </a:schemeClr>
            </a:solidFill>
            <a:tailEnd type="arrow"/>
          </a:ln>
        </p:spPr>
        <p:style>
          <a:lnRef idx="1">
            <a:schemeClr val="accent1"/>
          </a:lnRef>
          <a:fillRef idx="0">
            <a:schemeClr val="accent1"/>
          </a:fillRef>
          <a:effectRef idx="0">
            <a:schemeClr val="accent1"/>
          </a:effectRef>
          <a:fontRef idx="minor">
            <a:schemeClr val="tx1"/>
          </a:fontRef>
        </p:style>
      </p:cxnSp>
      <p:sp>
        <p:nvSpPr>
          <p:cNvPr id="130" name="Flowchart: Alternate Process 129"/>
          <p:cNvSpPr/>
          <p:nvPr/>
        </p:nvSpPr>
        <p:spPr>
          <a:xfrm>
            <a:off x="5573906" y="3754032"/>
            <a:ext cx="1277362" cy="457200"/>
          </a:xfrm>
          <a:prstGeom prst="flowChartAlternateProcess">
            <a:avLst/>
          </a:prstGeom>
          <a:ln>
            <a:solidFill>
              <a:schemeClr val="accent5">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accent5">
                    <a:lumMod val="10000"/>
                  </a:schemeClr>
                </a:solidFill>
                <a:latin typeface="Arial Black" pitchFamily="34" charset="0"/>
              </a:rPr>
              <a:t>Throw Exception</a:t>
            </a:r>
            <a:endParaRPr lang="en-US" sz="1400" dirty="0">
              <a:solidFill>
                <a:schemeClr val="accent5">
                  <a:lumMod val="10000"/>
                </a:schemeClr>
              </a:solidFill>
              <a:latin typeface="Arial Black" pitchFamily="34" charset="0"/>
            </a:endParaRPr>
          </a:p>
        </p:txBody>
      </p:sp>
      <p:sp>
        <p:nvSpPr>
          <p:cNvPr id="146" name="TextBox 145"/>
          <p:cNvSpPr txBox="1"/>
          <p:nvPr/>
        </p:nvSpPr>
        <p:spPr>
          <a:xfrm>
            <a:off x="918582" y="5912059"/>
            <a:ext cx="2803973" cy="461665"/>
          </a:xfrm>
          <a:prstGeom prst="rect">
            <a:avLst/>
          </a:prstGeom>
          <a:noFill/>
        </p:spPr>
        <p:txBody>
          <a:bodyPr wrap="none" rtlCol="0">
            <a:spAutoFit/>
          </a:bodyPr>
          <a:lstStyle/>
          <a:p>
            <a:pPr marL="285750" indent="-285750">
              <a:buFont typeface="Arial" pitchFamily="34" charset="0"/>
              <a:buChar char="•"/>
            </a:pPr>
            <a:r>
              <a:rPr lang="en-US" sz="2400" b="1" dirty="0" smtClean="0">
                <a:solidFill>
                  <a:schemeClr val="accent5">
                    <a:lumMod val="10000"/>
                  </a:schemeClr>
                </a:solidFill>
              </a:rPr>
              <a:t>Runs in </a:t>
            </a:r>
            <a:r>
              <a:rPr lang="en-US" sz="2400" b="1" i="1" dirty="0" smtClean="0">
                <a:solidFill>
                  <a:schemeClr val="accent5">
                    <a:lumMod val="10000"/>
                  </a:schemeClr>
                </a:solidFill>
              </a:rPr>
              <a:t>O</a:t>
            </a:r>
            <a:r>
              <a:rPr lang="en-US" sz="2400" b="1" dirty="0" smtClean="0">
                <a:solidFill>
                  <a:schemeClr val="accent5">
                    <a:lumMod val="10000"/>
                  </a:schemeClr>
                </a:solidFill>
              </a:rPr>
              <a:t>(|</a:t>
            </a:r>
            <a:r>
              <a:rPr lang="en-US" sz="2400" b="1" i="1" dirty="0" smtClean="0">
                <a:solidFill>
                  <a:schemeClr val="accent5">
                    <a:lumMod val="10000"/>
                  </a:schemeClr>
                </a:solidFill>
              </a:rPr>
              <a:t>E</a:t>
            </a:r>
            <a:r>
              <a:rPr lang="en-US" sz="2400" b="1" dirty="0" smtClean="0">
                <a:solidFill>
                  <a:schemeClr val="accent5">
                    <a:lumMod val="10000"/>
                  </a:schemeClr>
                </a:solidFill>
              </a:rPr>
              <a:t>|) time.</a:t>
            </a:r>
            <a:endParaRPr lang="en-US" sz="2400" b="1" dirty="0">
              <a:solidFill>
                <a:schemeClr val="accent5">
                  <a:lumMod val="10000"/>
                </a:schemeClr>
              </a:solidFill>
            </a:endParaRPr>
          </a:p>
        </p:txBody>
      </p:sp>
    </p:spTree>
    <p:custDataLst>
      <p:tags r:id="rId1"/>
    </p:custDataLst>
    <p:extLst>
      <p:ext uri="{BB962C8B-B14F-4D97-AF65-F5344CB8AC3E}">
        <p14:creationId xmlns:p14="http://schemas.microsoft.com/office/powerpoint/2010/main" val="2458831589"/>
      </p:ext>
    </p:extLst>
  </p:cSld>
  <p:clrMapOvr>
    <a:masterClrMapping/>
  </p:clrMapOvr>
  <p:transition advTm="53242">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5"/>
                                        </p:tgtEl>
                                        <p:attrNameLst>
                                          <p:attrName>style.visibility</p:attrName>
                                        </p:attrNameLst>
                                      </p:cBhvr>
                                      <p:to>
                                        <p:strVal val="visible"/>
                                      </p:to>
                                    </p:set>
                                    <p:animEffect transition="in" filter="fade">
                                      <p:cBhvr>
                                        <p:cTn id="7" dur="500"/>
                                        <p:tgtEl>
                                          <p:spTgt spid="12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0"/>
                                        </p:tgtEl>
                                        <p:attrNameLst>
                                          <p:attrName>style.visibility</p:attrName>
                                        </p:attrNameLst>
                                      </p:cBhvr>
                                      <p:to>
                                        <p:strVal val="visible"/>
                                      </p:to>
                                    </p:set>
                                    <p:animEffect transition="in" filter="fade">
                                      <p:cBhvr>
                                        <p:cTn id="10" dur="500"/>
                                        <p:tgtEl>
                                          <p:spTgt spid="13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36"/>
                                        </p:tgtEl>
                                        <p:attrNameLst>
                                          <p:attrName>style.visibility</p:attrName>
                                        </p:attrNameLst>
                                      </p:cBhvr>
                                      <p:to>
                                        <p:strVal val="visible"/>
                                      </p:to>
                                    </p:set>
                                    <p:animEffect transition="in" filter="fade">
                                      <p:cBhvr>
                                        <p:cTn id="13" dur="500"/>
                                        <p:tgtEl>
                                          <p:spTgt spid="136"/>
                                        </p:tgtEl>
                                      </p:cBhvr>
                                    </p:animEffect>
                                  </p:childTnLst>
                                </p:cTn>
                              </p:par>
                              <p:par>
                                <p:cTn id="14" presetID="10" presetClass="entr" presetSubtype="0" fill="hold" nodeType="withEffect">
                                  <p:stCondLst>
                                    <p:cond delay="0"/>
                                  </p:stCondLst>
                                  <p:childTnLst>
                                    <p:set>
                                      <p:cBhvr>
                                        <p:cTn id="15" dur="1" fill="hold">
                                          <p:stCondLst>
                                            <p:cond delay="0"/>
                                          </p:stCondLst>
                                        </p:cTn>
                                        <p:tgtEl>
                                          <p:spTgt spid="141"/>
                                        </p:tgtEl>
                                        <p:attrNameLst>
                                          <p:attrName>style.visibility</p:attrName>
                                        </p:attrNameLst>
                                      </p:cBhvr>
                                      <p:to>
                                        <p:strVal val="visible"/>
                                      </p:to>
                                    </p:set>
                                    <p:animEffect transition="in" filter="fade">
                                      <p:cBhvr>
                                        <p:cTn id="16" dur="500"/>
                                        <p:tgtEl>
                                          <p:spTgt spid="141"/>
                                        </p:tgtEl>
                                      </p:cBhvr>
                                    </p:animEffect>
                                  </p:childTnLst>
                                </p:cTn>
                              </p:par>
                              <p:par>
                                <p:cTn id="17" presetID="10" presetClass="exit" presetSubtype="0" fill="hold" nodeType="withEffect">
                                  <p:stCondLst>
                                    <p:cond delay="0"/>
                                  </p:stCondLst>
                                  <p:childTnLst>
                                    <p:animEffect transition="out" filter="fade">
                                      <p:cBhvr>
                                        <p:cTn id="18" dur="500"/>
                                        <p:tgtEl>
                                          <p:spTgt spid="70"/>
                                        </p:tgtEl>
                                      </p:cBhvr>
                                    </p:animEffect>
                                    <p:set>
                                      <p:cBhvr>
                                        <p:cTn id="19" dur="1" fill="hold">
                                          <p:stCondLst>
                                            <p:cond delay="499"/>
                                          </p:stCondLst>
                                        </p:cTn>
                                        <p:tgtEl>
                                          <p:spTgt spid="70"/>
                                        </p:tgtEl>
                                        <p:attrNameLst>
                                          <p:attrName>style.visibility</p:attrName>
                                        </p:attrNameLst>
                                      </p:cBhvr>
                                      <p:to>
                                        <p:strVal val="hidden"/>
                                      </p:to>
                                    </p:set>
                                  </p:childTnLst>
                                </p:cTn>
                              </p:par>
                              <p:par>
                                <p:cTn id="20" presetID="10" presetClass="exit" presetSubtype="0" fill="hold" grpId="0" nodeType="withEffect">
                                  <p:stCondLst>
                                    <p:cond delay="0"/>
                                  </p:stCondLst>
                                  <p:childTnLst>
                                    <p:animEffect transition="out" filter="fade">
                                      <p:cBhvr>
                                        <p:cTn id="21" dur="500"/>
                                        <p:tgtEl>
                                          <p:spTgt spid="84"/>
                                        </p:tgtEl>
                                      </p:cBhvr>
                                    </p:animEffect>
                                    <p:set>
                                      <p:cBhvr>
                                        <p:cTn id="22" dur="1" fill="hold">
                                          <p:stCondLst>
                                            <p:cond delay="499"/>
                                          </p:stCondLst>
                                        </p:cTn>
                                        <p:tgtEl>
                                          <p:spTgt spid="84"/>
                                        </p:tgtEl>
                                        <p:attrNameLst>
                                          <p:attrName>style.visibility</p:attrName>
                                        </p:attrNameLst>
                                      </p:cBhvr>
                                      <p:to>
                                        <p:strVal val="hidden"/>
                                      </p:to>
                                    </p:set>
                                  </p:childTnLst>
                                </p:cTn>
                              </p:par>
                              <p:par>
                                <p:cTn id="23" presetID="10" presetClass="exit" presetSubtype="0" fill="hold" nodeType="withEffect">
                                  <p:stCondLst>
                                    <p:cond delay="0"/>
                                  </p:stCondLst>
                                  <p:childTnLst>
                                    <p:animEffect transition="out" filter="fade">
                                      <p:cBhvr>
                                        <p:cTn id="24" dur="500"/>
                                        <p:tgtEl>
                                          <p:spTgt spid="87"/>
                                        </p:tgtEl>
                                      </p:cBhvr>
                                    </p:animEffect>
                                    <p:set>
                                      <p:cBhvr>
                                        <p:cTn id="25" dur="1" fill="hold">
                                          <p:stCondLst>
                                            <p:cond delay="499"/>
                                          </p:stCondLst>
                                        </p:cTn>
                                        <p:tgtEl>
                                          <p:spTgt spid="87"/>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46"/>
                                        </p:tgtEl>
                                        <p:attrNameLst>
                                          <p:attrName>style.visibility</p:attrName>
                                        </p:attrNameLst>
                                      </p:cBhvr>
                                      <p:to>
                                        <p:strVal val="visible"/>
                                      </p:to>
                                    </p:set>
                                    <p:animEffect transition="in" filter="fade">
                                      <p:cBhvr>
                                        <p:cTn id="30" dur="500"/>
                                        <p:tgtEl>
                                          <p:spTgt spid="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animBg="1"/>
      <p:bldP spid="136" grpId="0" animBg="1"/>
      <p:bldP spid="130" grpId="0" animBg="1"/>
      <p:bldP spid="14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l 6"/>
          <p:cNvSpPr/>
          <p:nvPr/>
        </p:nvSpPr>
        <p:spPr>
          <a:xfrm>
            <a:off x="3348933" y="3665313"/>
            <a:ext cx="648183" cy="6481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e</a:t>
            </a:r>
            <a:endParaRPr lang="en-US" dirty="0">
              <a:solidFill>
                <a:schemeClr val="accent5">
                  <a:lumMod val="10000"/>
                </a:schemeClr>
              </a:solidFill>
              <a:latin typeface="Arial Black" pitchFamily="34" charset="0"/>
            </a:endParaRPr>
          </a:p>
        </p:txBody>
      </p:sp>
      <p:sp>
        <p:nvSpPr>
          <p:cNvPr id="23" name="Oval 22"/>
          <p:cNvSpPr/>
          <p:nvPr/>
        </p:nvSpPr>
        <p:spPr>
          <a:xfrm>
            <a:off x="3348933" y="3665313"/>
            <a:ext cx="648183" cy="648183"/>
          </a:xfrm>
          <a:prstGeom prst="ellipse">
            <a:avLst/>
          </a:prstGeom>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5">
                    <a:lumMod val="10000"/>
                  </a:schemeClr>
                </a:solidFill>
                <a:latin typeface="Arial Black" pitchFamily="34" charset="0"/>
              </a:rPr>
              <a:t>e</a:t>
            </a:r>
          </a:p>
        </p:txBody>
      </p:sp>
      <p:sp>
        <p:nvSpPr>
          <p:cNvPr id="5" name="Oval 4"/>
          <p:cNvSpPr/>
          <p:nvPr/>
        </p:nvSpPr>
        <p:spPr>
          <a:xfrm>
            <a:off x="2233903" y="3507129"/>
            <a:ext cx="648183" cy="6481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a</a:t>
            </a:r>
            <a:endParaRPr lang="en-US" dirty="0">
              <a:solidFill>
                <a:schemeClr val="accent5">
                  <a:lumMod val="10000"/>
                </a:schemeClr>
              </a:solidFill>
              <a:latin typeface="Arial Black" pitchFamily="34" charset="0"/>
            </a:endParaRPr>
          </a:p>
        </p:txBody>
      </p:sp>
      <p:sp>
        <p:nvSpPr>
          <p:cNvPr id="6" name="Oval 5"/>
          <p:cNvSpPr/>
          <p:nvPr/>
        </p:nvSpPr>
        <p:spPr>
          <a:xfrm>
            <a:off x="1311791" y="3831221"/>
            <a:ext cx="648183" cy="6481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c</a:t>
            </a:r>
            <a:endParaRPr lang="en-US" dirty="0">
              <a:solidFill>
                <a:schemeClr val="accent5">
                  <a:lumMod val="10000"/>
                </a:schemeClr>
              </a:solidFill>
              <a:latin typeface="Arial Black" pitchFamily="34" charset="0"/>
            </a:endParaRPr>
          </a:p>
        </p:txBody>
      </p:sp>
      <p:sp>
        <p:nvSpPr>
          <p:cNvPr id="8" name="Oval 7"/>
          <p:cNvSpPr/>
          <p:nvPr/>
        </p:nvSpPr>
        <p:spPr>
          <a:xfrm>
            <a:off x="1520135" y="2696901"/>
            <a:ext cx="648183" cy="6481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f</a:t>
            </a:r>
            <a:endParaRPr lang="en-US" dirty="0">
              <a:solidFill>
                <a:schemeClr val="accent5">
                  <a:lumMod val="10000"/>
                </a:schemeClr>
              </a:solidFill>
              <a:latin typeface="Arial Black" pitchFamily="34" charset="0"/>
            </a:endParaRPr>
          </a:p>
        </p:txBody>
      </p:sp>
      <p:sp>
        <p:nvSpPr>
          <p:cNvPr id="9" name="Oval 8"/>
          <p:cNvSpPr/>
          <p:nvPr/>
        </p:nvSpPr>
        <p:spPr>
          <a:xfrm>
            <a:off x="2745124" y="2650602"/>
            <a:ext cx="648183" cy="6481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b</a:t>
            </a:r>
            <a:endParaRPr lang="en-US" dirty="0">
              <a:solidFill>
                <a:schemeClr val="accent5">
                  <a:lumMod val="10000"/>
                </a:schemeClr>
              </a:solidFill>
              <a:latin typeface="Arial Black" pitchFamily="34" charset="0"/>
            </a:endParaRPr>
          </a:p>
        </p:txBody>
      </p:sp>
      <p:sp>
        <p:nvSpPr>
          <p:cNvPr id="10" name="Oval 9"/>
          <p:cNvSpPr/>
          <p:nvPr/>
        </p:nvSpPr>
        <p:spPr>
          <a:xfrm>
            <a:off x="2374736" y="4479404"/>
            <a:ext cx="648183" cy="6481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d</a:t>
            </a:r>
            <a:endParaRPr lang="en-US" dirty="0">
              <a:solidFill>
                <a:schemeClr val="accent5">
                  <a:lumMod val="10000"/>
                </a:schemeClr>
              </a:solidFill>
              <a:latin typeface="Arial Black" pitchFamily="34" charset="0"/>
            </a:endParaRPr>
          </a:p>
        </p:txBody>
      </p:sp>
      <p:sp>
        <p:nvSpPr>
          <p:cNvPr id="21" name="Oval 20"/>
          <p:cNvSpPr/>
          <p:nvPr/>
        </p:nvSpPr>
        <p:spPr>
          <a:xfrm>
            <a:off x="2233903" y="3507129"/>
            <a:ext cx="648183" cy="648183"/>
          </a:xfrm>
          <a:prstGeom prst="ellipse">
            <a:avLst/>
          </a:prstGeom>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a</a:t>
            </a:r>
            <a:endParaRPr lang="en-US" dirty="0">
              <a:solidFill>
                <a:schemeClr val="accent5">
                  <a:lumMod val="10000"/>
                </a:schemeClr>
              </a:solidFill>
              <a:latin typeface="Arial Black" pitchFamily="34" charset="0"/>
            </a:endParaRPr>
          </a:p>
        </p:txBody>
      </p:sp>
      <p:sp>
        <p:nvSpPr>
          <p:cNvPr id="22" name="Oval 21"/>
          <p:cNvSpPr/>
          <p:nvPr/>
        </p:nvSpPr>
        <p:spPr>
          <a:xfrm>
            <a:off x="1311791" y="3831221"/>
            <a:ext cx="648183" cy="648183"/>
          </a:xfrm>
          <a:prstGeom prst="ellipse">
            <a:avLst/>
          </a:prstGeom>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c</a:t>
            </a:r>
            <a:endParaRPr lang="en-US" dirty="0">
              <a:solidFill>
                <a:schemeClr val="accent5">
                  <a:lumMod val="10000"/>
                </a:schemeClr>
              </a:solidFill>
              <a:latin typeface="Arial Black" pitchFamily="34" charset="0"/>
            </a:endParaRPr>
          </a:p>
        </p:txBody>
      </p:sp>
      <p:sp>
        <p:nvSpPr>
          <p:cNvPr id="24" name="Oval 23"/>
          <p:cNvSpPr/>
          <p:nvPr/>
        </p:nvSpPr>
        <p:spPr>
          <a:xfrm>
            <a:off x="1520135" y="2696901"/>
            <a:ext cx="648183" cy="648183"/>
          </a:xfrm>
          <a:prstGeom prst="ellipse">
            <a:avLst/>
          </a:prstGeom>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f</a:t>
            </a:r>
            <a:endParaRPr lang="en-US" dirty="0">
              <a:solidFill>
                <a:schemeClr val="accent5">
                  <a:lumMod val="10000"/>
                </a:schemeClr>
              </a:solidFill>
              <a:latin typeface="Arial Black" pitchFamily="34" charset="0"/>
            </a:endParaRPr>
          </a:p>
        </p:txBody>
      </p:sp>
      <p:sp>
        <p:nvSpPr>
          <p:cNvPr id="25" name="Oval 24"/>
          <p:cNvSpPr/>
          <p:nvPr/>
        </p:nvSpPr>
        <p:spPr>
          <a:xfrm>
            <a:off x="2745124" y="2650602"/>
            <a:ext cx="648183" cy="648183"/>
          </a:xfrm>
          <a:prstGeom prst="ellipse">
            <a:avLst/>
          </a:prstGeom>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b</a:t>
            </a:r>
            <a:endParaRPr lang="en-US" dirty="0">
              <a:solidFill>
                <a:schemeClr val="accent5">
                  <a:lumMod val="10000"/>
                </a:schemeClr>
              </a:solidFill>
              <a:latin typeface="Arial Black" pitchFamily="34" charset="0"/>
            </a:endParaRPr>
          </a:p>
        </p:txBody>
      </p:sp>
      <p:sp>
        <p:nvSpPr>
          <p:cNvPr id="26" name="Oval 25"/>
          <p:cNvSpPr/>
          <p:nvPr/>
        </p:nvSpPr>
        <p:spPr>
          <a:xfrm>
            <a:off x="2374736" y="4479404"/>
            <a:ext cx="648183" cy="648183"/>
          </a:xfrm>
          <a:prstGeom prst="ellipse">
            <a:avLst/>
          </a:prstGeom>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d</a:t>
            </a:r>
            <a:endParaRPr lang="en-US" dirty="0">
              <a:solidFill>
                <a:schemeClr val="accent5">
                  <a:lumMod val="10000"/>
                </a:schemeClr>
              </a:solidFill>
              <a:latin typeface="Arial Black" pitchFamily="34" charset="0"/>
            </a:endParaRPr>
          </a:p>
        </p:txBody>
      </p:sp>
      <p:sp>
        <p:nvSpPr>
          <p:cNvPr id="2" name="Title 1"/>
          <p:cNvSpPr>
            <a:spLocks noGrp="1"/>
          </p:cNvSpPr>
          <p:nvPr>
            <p:ph type="title"/>
          </p:nvPr>
        </p:nvSpPr>
        <p:spPr/>
        <p:txBody>
          <a:bodyPr/>
          <a:lstStyle/>
          <a:p>
            <a:r>
              <a:rPr lang="en-US" dirty="0" smtClean="0"/>
              <a:t>Connected Graph</a:t>
            </a:r>
            <a:endParaRPr lang="en-US" dirty="0"/>
          </a:p>
        </p:txBody>
      </p:sp>
      <p:sp>
        <p:nvSpPr>
          <p:cNvPr id="3" name="Content Placeholder 2"/>
          <p:cNvSpPr>
            <a:spLocks noGrp="1"/>
          </p:cNvSpPr>
          <p:nvPr>
            <p:ph idx="1"/>
          </p:nvPr>
        </p:nvSpPr>
        <p:spPr>
          <a:xfrm>
            <a:off x="480349" y="1252959"/>
            <a:ext cx="8229600" cy="610565"/>
          </a:xfrm>
        </p:spPr>
        <p:txBody>
          <a:bodyPr/>
          <a:lstStyle/>
          <a:p>
            <a:r>
              <a:rPr lang="en-US" b="1" dirty="0"/>
              <a:t>GPL uses </a:t>
            </a:r>
            <a:r>
              <a:rPr lang="en-US" b="1" dirty="0" smtClean="0"/>
              <a:t>either BFS or DFS to find connected components</a:t>
            </a:r>
            <a:endParaRPr lang="en-US" b="1" dirty="0"/>
          </a:p>
        </p:txBody>
      </p:sp>
      <p:sp>
        <p:nvSpPr>
          <p:cNvPr id="11" name="Oval 10"/>
          <p:cNvSpPr/>
          <p:nvPr/>
        </p:nvSpPr>
        <p:spPr>
          <a:xfrm>
            <a:off x="5015694" y="3989405"/>
            <a:ext cx="648183" cy="6481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g</a:t>
            </a:r>
            <a:endParaRPr lang="en-US" dirty="0">
              <a:solidFill>
                <a:schemeClr val="accent5">
                  <a:lumMod val="10000"/>
                </a:schemeClr>
              </a:solidFill>
              <a:latin typeface="Arial Black" pitchFamily="34" charset="0"/>
            </a:endParaRPr>
          </a:p>
        </p:txBody>
      </p:sp>
      <p:sp>
        <p:nvSpPr>
          <p:cNvPr id="12" name="Oval 11"/>
          <p:cNvSpPr/>
          <p:nvPr/>
        </p:nvSpPr>
        <p:spPr>
          <a:xfrm>
            <a:off x="5339785" y="2986268"/>
            <a:ext cx="648183" cy="6481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h</a:t>
            </a:r>
            <a:endParaRPr lang="en-US" dirty="0">
              <a:solidFill>
                <a:schemeClr val="accent5">
                  <a:lumMod val="10000"/>
                </a:schemeClr>
              </a:solidFill>
              <a:latin typeface="Arial Black" pitchFamily="34" charset="0"/>
            </a:endParaRPr>
          </a:p>
        </p:txBody>
      </p:sp>
      <p:sp>
        <p:nvSpPr>
          <p:cNvPr id="27" name="Oval 26"/>
          <p:cNvSpPr/>
          <p:nvPr/>
        </p:nvSpPr>
        <p:spPr>
          <a:xfrm>
            <a:off x="5015694" y="3989405"/>
            <a:ext cx="648183" cy="648183"/>
          </a:xfrm>
          <a:prstGeom prst="ellipse">
            <a:avLst/>
          </a:prstGeom>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g</a:t>
            </a:r>
            <a:endParaRPr lang="en-US" dirty="0">
              <a:solidFill>
                <a:schemeClr val="accent5">
                  <a:lumMod val="10000"/>
                </a:schemeClr>
              </a:solidFill>
              <a:latin typeface="Arial Black" pitchFamily="34" charset="0"/>
            </a:endParaRPr>
          </a:p>
        </p:txBody>
      </p:sp>
      <p:sp>
        <p:nvSpPr>
          <p:cNvPr id="28" name="Oval 27"/>
          <p:cNvSpPr/>
          <p:nvPr/>
        </p:nvSpPr>
        <p:spPr>
          <a:xfrm>
            <a:off x="5339785" y="2986268"/>
            <a:ext cx="648183" cy="648183"/>
          </a:xfrm>
          <a:prstGeom prst="ellipse">
            <a:avLst/>
          </a:prstGeom>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h</a:t>
            </a:r>
            <a:endParaRPr lang="en-US" dirty="0">
              <a:solidFill>
                <a:schemeClr val="accent5">
                  <a:lumMod val="10000"/>
                </a:schemeClr>
              </a:solidFill>
              <a:latin typeface="Arial Black" pitchFamily="34" charset="0"/>
            </a:endParaRPr>
          </a:p>
        </p:txBody>
      </p:sp>
      <p:cxnSp>
        <p:nvCxnSpPr>
          <p:cNvPr id="30" name="Straight Connector 29"/>
          <p:cNvCxnSpPr>
            <a:stCxn id="25" idx="2"/>
            <a:endCxn id="8" idx="6"/>
          </p:cNvCxnSpPr>
          <p:nvPr/>
        </p:nvCxnSpPr>
        <p:spPr>
          <a:xfrm flipH="1">
            <a:off x="2168318" y="2974694"/>
            <a:ext cx="576806" cy="46299"/>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23" idx="0"/>
            <a:endCxn id="9" idx="5"/>
          </p:cNvCxnSpPr>
          <p:nvPr/>
        </p:nvCxnSpPr>
        <p:spPr>
          <a:xfrm flipH="1" flipV="1">
            <a:off x="3298383" y="3203861"/>
            <a:ext cx="374642" cy="461452"/>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21" idx="0"/>
            <a:endCxn id="25" idx="3"/>
          </p:cNvCxnSpPr>
          <p:nvPr/>
        </p:nvCxnSpPr>
        <p:spPr>
          <a:xfrm flipV="1">
            <a:off x="2557995" y="3203861"/>
            <a:ext cx="282053" cy="303268"/>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6" idx="5"/>
            <a:endCxn id="10" idx="1"/>
          </p:cNvCxnSpPr>
          <p:nvPr/>
        </p:nvCxnSpPr>
        <p:spPr>
          <a:xfrm>
            <a:off x="1865050" y="4384480"/>
            <a:ext cx="604610" cy="189848"/>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21" idx="2"/>
            <a:endCxn id="22" idx="7"/>
          </p:cNvCxnSpPr>
          <p:nvPr/>
        </p:nvCxnSpPr>
        <p:spPr>
          <a:xfrm flipH="1">
            <a:off x="1865050" y="3831221"/>
            <a:ext cx="368853" cy="94924"/>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28" idx="3"/>
            <a:endCxn id="27" idx="0"/>
          </p:cNvCxnSpPr>
          <p:nvPr/>
        </p:nvCxnSpPr>
        <p:spPr>
          <a:xfrm flipH="1">
            <a:off x="5339786" y="3539527"/>
            <a:ext cx="94923" cy="449878"/>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2168318" y="2974694"/>
            <a:ext cx="576806" cy="46299"/>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flipV="1">
            <a:off x="3298383" y="3203861"/>
            <a:ext cx="374642" cy="46145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V="1">
            <a:off x="2557995" y="3203861"/>
            <a:ext cx="282053" cy="30326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1865050" y="4384480"/>
            <a:ext cx="604610" cy="18984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H="1">
            <a:off x="1865050" y="3831221"/>
            <a:ext cx="368853" cy="9492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H="1">
            <a:off x="5339786" y="3539527"/>
            <a:ext cx="94923" cy="44987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63" name="Freeform 62"/>
          <p:cNvSpPr/>
          <p:nvPr/>
        </p:nvSpPr>
        <p:spPr>
          <a:xfrm>
            <a:off x="1160585" y="2438400"/>
            <a:ext cx="2934518" cy="2836986"/>
          </a:xfrm>
          <a:custGeom>
            <a:avLst/>
            <a:gdLst>
              <a:gd name="connsiteX0" fmla="*/ 710311 w 3539622"/>
              <a:gd name="connsiteY0" fmla="*/ 165748 h 3436998"/>
              <a:gd name="connsiteX1" fmla="*/ 2944225 w 3539622"/>
              <a:gd name="connsiteY1" fmla="*/ 235196 h 3436998"/>
              <a:gd name="connsiteX2" fmla="*/ 3476660 w 3539622"/>
              <a:gd name="connsiteY2" fmla="*/ 2457535 h 3436998"/>
              <a:gd name="connsiteX3" fmla="*/ 1798331 w 3539622"/>
              <a:gd name="connsiteY3" fmla="*/ 3429808 h 3436998"/>
              <a:gd name="connsiteX4" fmla="*/ 305197 w 3539622"/>
              <a:gd name="connsiteY4" fmla="*/ 2804775 h 3436998"/>
              <a:gd name="connsiteX5" fmla="*/ 27405 w 3539622"/>
              <a:gd name="connsiteY5" fmla="*/ 1126446 h 3436998"/>
              <a:gd name="connsiteX6" fmla="*/ 710311 w 3539622"/>
              <a:gd name="connsiteY6" fmla="*/ 165748 h 3436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39622" h="3436998">
                <a:moveTo>
                  <a:pt x="710311" y="165748"/>
                </a:moveTo>
                <a:cubicBezTo>
                  <a:pt x="1196448" y="17206"/>
                  <a:pt x="2483167" y="-146768"/>
                  <a:pt x="2944225" y="235196"/>
                </a:cubicBezTo>
                <a:cubicBezTo>
                  <a:pt x="3405283" y="617160"/>
                  <a:pt x="3667642" y="1925100"/>
                  <a:pt x="3476660" y="2457535"/>
                </a:cubicBezTo>
                <a:cubicBezTo>
                  <a:pt x="3285678" y="2989970"/>
                  <a:pt x="2326908" y="3371935"/>
                  <a:pt x="1798331" y="3429808"/>
                </a:cubicBezTo>
                <a:cubicBezTo>
                  <a:pt x="1269754" y="3487681"/>
                  <a:pt x="600351" y="3188669"/>
                  <a:pt x="305197" y="2804775"/>
                </a:cubicBezTo>
                <a:cubicBezTo>
                  <a:pt x="10043" y="2420881"/>
                  <a:pt x="-42043" y="1568213"/>
                  <a:pt x="27405" y="1126446"/>
                </a:cubicBezTo>
                <a:cubicBezTo>
                  <a:pt x="96853" y="684679"/>
                  <a:pt x="224174" y="314290"/>
                  <a:pt x="710311" y="165748"/>
                </a:cubicBezTo>
                <a:close/>
              </a:path>
            </a:pathLst>
          </a:custGeom>
          <a:noFill/>
          <a:ln w="76200">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Freeform 64"/>
          <p:cNvSpPr/>
          <p:nvPr/>
        </p:nvSpPr>
        <p:spPr>
          <a:xfrm>
            <a:off x="4736010" y="2670601"/>
            <a:ext cx="1506775" cy="2335967"/>
          </a:xfrm>
          <a:custGeom>
            <a:avLst/>
            <a:gdLst>
              <a:gd name="connsiteX0" fmla="*/ 32760 w 1506775"/>
              <a:gd name="connsiteY0" fmla="*/ 547161 h 2335967"/>
              <a:gd name="connsiteX1" fmla="*/ 1155504 w 1506775"/>
              <a:gd name="connsiteY1" fmla="*/ 37875 h 2335967"/>
              <a:gd name="connsiteX2" fmla="*/ 1468020 w 1506775"/>
              <a:gd name="connsiteY2" fmla="*/ 1392113 h 2335967"/>
              <a:gd name="connsiteX3" fmla="*/ 403149 w 1506775"/>
              <a:gd name="connsiteY3" fmla="*/ 2318088 h 2335967"/>
              <a:gd name="connsiteX4" fmla="*/ 32760 w 1506775"/>
              <a:gd name="connsiteY4" fmla="*/ 547161 h 23359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6775" h="2335967">
                <a:moveTo>
                  <a:pt x="32760" y="547161"/>
                </a:moveTo>
                <a:cubicBezTo>
                  <a:pt x="158152" y="167126"/>
                  <a:pt x="916294" y="-102950"/>
                  <a:pt x="1155504" y="37875"/>
                </a:cubicBezTo>
                <a:cubicBezTo>
                  <a:pt x="1394714" y="178700"/>
                  <a:pt x="1593412" y="1012078"/>
                  <a:pt x="1468020" y="1392113"/>
                </a:cubicBezTo>
                <a:cubicBezTo>
                  <a:pt x="1342628" y="1772148"/>
                  <a:pt x="640430" y="2455055"/>
                  <a:pt x="403149" y="2318088"/>
                </a:cubicBezTo>
                <a:cubicBezTo>
                  <a:pt x="165868" y="2181121"/>
                  <a:pt x="-92632" y="927196"/>
                  <a:pt x="32760" y="547161"/>
                </a:cubicBezTo>
                <a:close/>
              </a:path>
            </a:pathLst>
          </a:custGeom>
          <a:noFill/>
          <a:ln w="76200">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TextBox 65"/>
          <p:cNvSpPr txBox="1"/>
          <p:nvPr/>
        </p:nvSpPr>
        <p:spPr>
          <a:xfrm>
            <a:off x="626636" y="5730125"/>
            <a:ext cx="4713150" cy="461665"/>
          </a:xfrm>
          <a:prstGeom prst="rect">
            <a:avLst/>
          </a:prstGeom>
          <a:noFill/>
        </p:spPr>
        <p:txBody>
          <a:bodyPr wrap="none" rtlCol="0">
            <a:spAutoFit/>
          </a:bodyPr>
          <a:lstStyle/>
          <a:p>
            <a:pPr marL="285750" indent="-285750">
              <a:buFont typeface="Arial" pitchFamily="34" charset="0"/>
              <a:buChar char="•"/>
            </a:pPr>
            <a:r>
              <a:rPr lang="en-US" sz="2400" b="1" dirty="0"/>
              <a:t>This method works in </a:t>
            </a:r>
            <a:r>
              <a:rPr lang="en-US" sz="2400" b="1" i="1" dirty="0"/>
              <a:t>O</a:t>
            </a:r>
            <a:r>
              <a:rPr lang="en-US" sz="2400" b="1" dirty="0"/>
              <a:t>(|</a:t>
            </a:r>
            <a:r>
              <a:rPr lang="en-US" sz="2400" b="1" i="1" dirty="0"/>
              <a:t>V</a:t>
            </a:r>
            <a:r>
              <a:rPr lang="en-US" sz="2400" b="1" dirty="0"/>
              <a:t>||</a:t>
            </a:r>
            <a:r>
              <a:rPr lang="en-US" sz="2400" b="1" i="1" dirty="0"/>
              <a:t>E</a:t>
            </a:r>
            <a:r>
              <a:rPr lang="en-US" sz="2400" b="1" dirty="0"/>
              <a:t>|) time</a:t>
            </a:r>
          </a:p>
        </p:txBody>
      </p:sp>
    </p:spTree>
    <p:custDataLst>
      <p:tags r:id="rId1"/>
    </p:custDataLst>
    <p:extLst>
      <p:ext uri="{BB962C8B-B14F-4D97-AF65-F5344CB8AC3E}">
        <p14:creationId xmlns:p14="http://schemas.microsoft.com/office/powerpoint/2010/main" val="845837393"/>
      </p:ext>
    </p:extLst>
  </p:cSld>
  <p:clrMapOvr>
    <a:masterClrMapping/>
  </p:clrMapOvr>
  <p:transition advTm="67326">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1"/>
                                        </p:tgtEl>
                                        <p:attrNameLst>
                                          <p:attrName>style.visibility</p:attrName>
                                        </p:attrNameLst>
                                      </p:cBhvr>
                                      <p:to>
                                        <p:strVal val="visible"/>
                                      </p:to>
                                    </p:set>
                                    <p:animEffect transition="in" filter="fade">
                                      <p:cBhvr>
                                        <p:cTn id="12" dur="500"/>
                                        <p:tgtEl>
                                          <p:spTgt spid="61"/>
                                        </p:tgtEl>
                                      </p:cBhvr>
                                    </p:animEffect>
                                  </p:childTnLst>
                                </p:cTn>
                              </p:par>
                              <p:par>
                                <p:cTn id="13" presetID="10" presetClass="entr" presetSubtype="0" fill="hold" nodeType="withEffect">
                                  <p:stCondLst>
                                    <p:cond delay="0"/>
                                  </p:stCondLst>
                                  <p:childTnLst>
                                    <p:set>
                                      <p:cBhvr>
                                        <p:cTn id="14" dur="1" fill="hold">
                                          <p:stCondLst>
                                            <p:cond delay="0"/>
                                          </p:stCondLst>
                                        </p:cTn>
                                        <p:tgtEl>
                                          <p:spTgt spid="59"/>
                                        </p:tgtEl>
                                        <p:attrNameLst>
                                          <p:attrName>style.visibility</p:attrName>
                                        </p:attrNameLst>
                                      </p:cBhvr>
                                      <p:to>
                                        <p:strVal val="visible"/>
                                      </p:to>
                                    </p:set>
                                    <p:animEffect transition="in" filter="fade">
                                      <p:cBhvr>
                                        <p:cTn id="15" dur="500"/>
                                        <p:tgtEl>
                                          <p:spTgt spid="59"/>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5"/>
                                        </p:tgtEl>
                                        <p:attrNameLst>
                                          <p:attrName>style.visibility</p:attrName>
                                        </p:attrNameLst>
                                      </p:cBhvr>
                                      <p:to>
                                        <p:strVal val="visible"/>
                                      </p:to>
                                    </p:set>
                                    <p:animEffect transition="in" filter="fade">
                                      <p:cBhvr>
                                        <p:cTn id="20" dur="500"/>
                                        <p:tgtEl>
                                          <p:spTgt spid="25"/>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57"/>
                                        </p:tgtEl>
                                        <p:attrNameLst>
                                          <p:attrName>style.visibility</p:attrName>
                                        </p:attrNameLst>
                                      </p:cBhvr>
                                      <p:to>
                                        <p:strVal val="visible"/>
                                      </p:to>
                                    </p:set>
                                    <p:animEffect transition="in" filter="fade">
                                      <p:cBhvr>
                                        <p:cTn id="25" dur="500"/>
                                        <p:tgtEl>
                                          <p:spTgt spid="57"/>
                                        </p:tgtEl>
                                      </p:cBhvr>
                                    </p:animEffect>
                                  </p:childTnLst>
                                </p:cTn>
                              </p:par>
                              <p:par>
                                <p:cTn id="26" presetID="10" presetClass="entr" presetSubtype="0" fill="hold" nodeType="withEffect">
                                  <p:stCondLst>
                                    <p:cond delay="0"/>
                                  </p:stCondLst>
                                  <p:childTnLst>
                                    <p:set>
                                      <p:cBhvr>
                                        <p:cTn id="27" dur="1" fill="hold">
                                          <p:stCondLst>
                                            <p:cond delay="0"/>
                                          </p:stCondLst>
                                        </p:cTn>
                                        <p:tgtEl>
                                          <p:spTgt spid="58"/>
                                        </p:tgtEl>
                                        <p:attrNameLst>
                                          <p:attrName>style.visibility</p:attrName>
                                        </p:attrNameLst>
                                      </p:cBhvr>
                                      <p:to>
                                        <p:strVal val="visible"/>
                                      </p:to>
                                    </p:set>
                                    <p:animEffect transition="in" filter="fade">
                                      <p:cBhvr>
                                        <p:cTn id="28" dur="500"/>
                                        <p:tgtEl>
                                          <p:spTgt spid="58"/>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22"/>
                                        </p:tgtEl>
                                        <p:attrNameLst>
                                          <p:attrName>style.visibility</p:attrName>
                                        </p:attrNameLst>
                                      </p:cBhvr>
                                      <p:to>
                                        <p:strVal val="visible"/>
                                      </p:to>
                                    </p:set>
                                    <p:animEffect transition="in" filter="fade">
                                      <p:cBhvr>
                                        <p:cTn id="33" dur="500"/>
                                        <p:tgtEl>
                                          <p:spTgt spid="22"/>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60"/>
                                        </p:tgtEl>
                                        <p:attrNameLst>
                                          <p:attrName>style.visibility</p:attrName>
                                        </p:attrNameLst>
                                      </p:cBhvr>
                                      <p:to>
                                        <p:strVal val="visible"/>
                                      </p:to>
                                    </p:set>
                                    <p:animEffect transition="in" filter="fade">
                                      <p:cBhvr>
                                        <p:cTn id="38" dur="500"/>
                                        <p:tgtEl>
                                          <p:spTgt spid="60"/>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23"/>
                                        </p:tgtEl>
                                        <p:attrNameLst>
                                          <p:attrName>style.visibility</p:attrName>
                                        </p:attrNameLst>
                                      </p:cBhvr>
                                      <p:to>
                                        <p:strVal val="visible"/>
                                      </p:to>
                                    </p:set>
                                    <p:animEffect transition="in" filter="fade">
                                      <p:cBhvr>
                                        <p:cTn id="43" dur="500"/>
                                        <p:tgtEl>
                                          <p:spTgt spid="23"/>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24"/>
                                        </p:tgtEl>
                                        <p:attrNameLst>
                                          <p:attrName>style.visibility</p:attrName>
                                        </p:attrNameLst>
                                      </p:cBhvr>
                                      <p:to>
                                        <p:strVal val="visible"/>
                                      </p:to>
                                    </p:set>
                                    <p:animEffect transition="in" filter="fade">
                                      <p:cBhvr>
                                        <p:cTn id="48" dur="500"/>
                                        <p:tgtEl>
                                          <p:spTgt spid="24"/>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26"/>
                                        </p:tgtEl>
                                        <p:attrNameLst>
                                          <p:attrName>style.visibility</p:attrName>
                                        </p:attrNameLst>
                                      </p:cBhvr>
                                      <p:to>
                                        <p:strVal val="visible"/>
                                      </p:to>
                                    </p:set>
                                    <p:animEffect transition="in" filter="fade">
                                      <p:cBhvr>
                                        <p:cTn id="53" dur="500"/>
                                        <p:tgtEl>
                                          <p:spTgt spid="26"/>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63"/>
                                        </p:tgtEl>
                                        <p:attrNameLst>
                                          <p:attrName>style.visibility</p:attrName>
                                        </p:attrNameLst>
                                      </p:cBhvr>
                                      <p:to>
                                        <p:strVal val="visible"/>
                                      </p:to>
                                    </p:set>
                                    <p:animEffect transition="in" filter="fade">
                                      <p:cBhvr>
                                        <p:cTn id="58" dur="500"/>
                                        <p:tgtEl>
                                          <p:spTgt spid="63"/>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xit" presetSubtype="0" fill="hold" grpId="1" nodeType="clickEffect">
                                  <p:stCondLst>
                                    <p:cond delay="0"/>
                                  </p:stCondLst>
                                  <p:childTnLst>
                                    <p:animEffect transition="out" filter="fade">
                                      <p:cBhvr>
                                        <p:cTn id="62" dur="500"/>
                                        <p:tgtEl>
                                          <p:spTgt spid="21"/>
                                        </p:tgtEl>
                                      </p:cBhvr>
                                    </p:animEffect>
                                    <p:set>
                                      <p:cBhvr>
                                        <p:cTn id="63" dur="1" fill="hold">
                                          <p:stCondLst>
                                            <p:cond delay="499"/>
                                          </p:stCondLst>
                                        </p:cTn>
                                        <p:tgtEl>
                                          <p:spTgt spid="21"/>
                                        </p:tgtEl>
                                        <p:attrNameLst>
                                          <p:attrName>style.visibility</p:attrName>
                                        </p:attrNameLst>
                                      </p:cBhvr>
                                      <p:to>
                                        <p:strVal val="hidden"/>
                                      </p:to>
                                    </p:set>
                                  </p:childTnLst>
                                </p:cTn>
                              </p:par>
                              <p:par>
                                <p:cTn id="64" presetID="10" presetClass="exit" presetSubtype="0" fill="hold" nodeType="withEffect">
                                  <p:stCondLst>
                                    <p:cond delay="0"/>
                                  </p:stCondLst>
                                  <p:childTnLst>
                                    <p:animEffect transition="out" filter="fade">
                                      <p:cBhvr>
                                        <p:cTn id="65" dur="500"/>
                                        <p:tgtEl>
                                          <p:spTgt spid="61"/>
                                        </p:tgtEl>
                                      </p:cBhvr>
                                    </p:animEffect>
                                    <p:set>
                                      <p:cBhvr>
                                        <p:cTn id="66" dur="1" fill="hold">
                                          <p:stCondLst>
                                            <p:cond delay="499"/>
                                          </p:stCondLst>
                                        </p:cTn>
                                        <p:tgtEl>
                                          <p:spTgt spid="61"/>
                                        </p:tgtEl>
                                        <p:attrNameLst>
                                          <p:attrName>style.visibility</p:attrName>
                                        </p:attrNameLst>
                                      </p:cBhvr>
                                      <p:to>
                                        <p:strVal val="hidden"/>
                                      </p:to>
                                    </p:set>
                                  </p:childTnLst>
                                </p:cTn>
                              </p:par>
                              <p:par>
                                <p:cTn id="67" presetID="10" presetClass="exit" presetSubtype="0" fill="hold" nodeType="withEffect">
                                  <p:stCondLst>
                                    <p:cond delay="0"/>
                                  </p:stCondLst>
                                  <p:childTnLst>
                                    <p:animEffect transition="out" filter="fade">
                                      <p:cBhvr>
                                        <p:cTn id="68" dur="500"/>
                                        <p:tgtEl>
                                          <p:spTgt spid="59"/>
                                        </p:tgtEl>
                                      </p:cBhvr>
                                    </p:animEffect>
                                    <p:set>
                                      <p:cBhvr>
                                        <p:cTn id="69" dur="1" fill="hold">
                                          <p:stCondLst>
                                            <p:cond delay="499"/>
                                          </p:stCondLst>
                                        </p:cTn>
                                        <p:tgtEl>
                                          <p:spTgt spid="59"/>
                                        </p:tgtEl>
                                        <p:attrNameLst>
                                          <p:attrName>style.visibility</p:attrName>
                                        </p:attrNameLst>
                                      </p:cBhvr>
                                      <p:to>
                                        <p:strVal val="hidden"/>
                                      </p:to>
                                    </p:set>
                                  </p:childTnLst>
                                </p:cTn>
                              </p:par>
                              <p:par>
                                <p:cTn id="70" presetID="10" presetClass="exit" presetSubtype="0" fill="hold" grpId="1" nodeType="withEffect">
                                  <p:stCondLst>
                                    <p:cond delay="0"/>
                                  </p:stCondLst>
                                  <p:childTnLst>
                                    <p:animEffect transition="out" filter="fade">
                                      <p:cBhvr>
                                        <p:cTn id="71" dur="500"/>
                                        <p:tgtEl>
                                          <p:spTgt spid="25"/>
                                        </p:tgtEl>
                                      </p:cBhvr>
                                    </p:animEffect>
                                    <p:set>
                                      <p:cBhvr>
                                        <p:cTn id="72" dur="1" fill="hold">
                                          <p:stCondLst>
                                            <p:cond delay="499"/>
                                          </p:stCondLst>
                                        </p:cTn>
                                        <p:tgtEl>
                                          <p:spTgt spid="25"/>
                                        </p:tgtEl>
                                        <p:attrNameLst>
                                          <p:attrName>style.visibility</p:attrName>
                                        </p:attrNameLst>
                                      </p:cBhvr>
                                      <p:to>
                                        <p:strVal val="hidden"/>
                                      </p:to>
                                    </p:set>
                                  </p:childTnLst>
                                </p:cTn>
                              </p:par>
                              <p:par>
                                <p:cTn id="73" presetID="10" presetClass="exit" presetSubtype="0" fill="hold" nodeType="withEffect">
                                  <p:stCondLst>
                                    <p:cond delay="0"/>
                                  </p:stCondLst>
                                  <p:childTnLst>
                                    <p:animEffect transition="out" filter="fade">
                                      <p:cBhvr>
                                        <p:cTn id="74" dur="500"/>
                                        <p:tgtEl>
                                          <p:spTgt spid="57"/>
                                        </p:tgtEl>
                                      </p:cBhvr>
                                    </p:animEffect>
                                    <p:set>
                                      <p:cBhvr>
                                        <p:cTn id="75" dur="1" fill="hold">
                                          <p:stCondLst>
                                            <p:cond delay="499"/>
                                          </p:stCondLst>
                                        </p:cTn>
                                        <p:tgtEl>
                                          <p:spTgt spid="57"/>
                                        </p:tgtEl>
                                        <p:attrNameLst>
                                          <p:attrName>style.visibility</p:attrName>
                                        </p:attrNameLst>
                                      </p:cBhvr>
                                      <p:to>
                                        <p:strVal val="hidden"/>
                                      </p:to>
                                    </p:set>
                                  </p:childTnLst>
                                </p:cTn>
                              </p:par>
                              <p:par>
                                <p:cTn id="76" presetID="10" presetClass="exit" presetSubtype="0" fill="hold" nodeType="withEffect">
                                  <p:stCondLst>
                                    <p:cond delay="0"/>
                                  </p:stCondLst>
                                  <p:childTnLst>
                                    <p:animEffect transition="out" filter="fade">
                                      <p:cBhvr>
                                        <p:cTn id="77" dur="500"/>
                                        <p:tgtEl>
                                          <p:spTgt spid="58"/>
                                        </p:tgtEl>
                                      </p:cBhvr>
                                    </p:animEffect>
                                    <p:set>
                                      <p:cBhvr>
                                        <p:cTn id="78" dur="1" fill="hold">
                                          <p:stCondLst>
                                            <p:cond delay="499"/>
                                          </p:stCondLst>
                                        </p:cTn>
                                        <p:tgtEl>
                                          <p:spTgt spid="58"/>
                                        </p:tgtEl>
                                        <p:attrNameLst>
                                          <p:attrName>style.visibility</p:attrName>
                                        </p:attrNameLst>
                                      </p:cBhvr>
                                      <p:to>
                                        <p:strVal val="hidden"/>
                                      </p:to>
                                    </p:set>
                                  </p:childTnLst>
                                </p:cTn>
                              </p:par>
                              <p:par>
                                <p:cTn id="79" presetID="10" presetClass="exit" presetSubtype="0" fill="hold" grpId="1" nodeType="withEffect">
                                  <p:stCondLst>
                                    <p:cond delay="0"/>
                                  </p:stCondLst>
                                  <p:childTnLst>
                                    <p:animEffect transition="out" filter="fade">
                                      <p:cBhvr>
                                        <p:cTn id="80" dur="500"/>
                                        <p:tgtEl>
                                          <p:spTgt spid="22"/>
                                        </p:tgtEl>
                                      </p:cBhvr>
                                    </p:animEffect>
                                    <p:set>
                                      <p:cBhvr>
                                        <p:cTn id="81" dur="1" fill="hold">
                                          <p:stCondLst>
                                            <p:cond delay="499"/>
                                          </p:stCondLst>
                                        </p:cTn>
                                        <p:tgtEl>
                                          <p:spTgt spid="22"/>
                                        </p:tgtEl>
                                        <p:attrNameLst>
                                          <p:attrName>style.visibility</p:attrName>
                                        </p:attrNameLst>
                                      </p:cBhvr>
                                      <p:to>
                                        <p:strVal val="hidden"/>
                                      </p:to>
                                    </p:set>
                                  </p:childTnLst>
                                </p:cTn>
                              </p:par>
                              <p:par>
                                <p:cTn id="82" presetID="10" presetClass="exit" presetSubtype="0" fill="hold" nodeType="withEffect">
                                  <p:stCondLst>
                                    <p:cond delay="0"/>
                                  </p:stCondLst>
                                  <p:childTnLst>
                                    <p:animEffect transition="out" filter="fade">
                                      <p:cBhvr>
                                        <p:cTn id="83" dur="500"/>
                                        <p:tgtEl>
                                          <p:spTgt spid="60"/>
                                        </p:tgtEl>
                                      </p:cBhvr>
                                    </p:animEffect>
                                    <p:set>
                                      <p:cBhvr>
                                        <p:cTn id="84" dur="1" fill="hold">
                                          <p:stCondLst>
                                            <p:cond delay="499"/>
                                          </p:stCondLst>
                                        </p:cTn>
                                        <p:tgtEl>
                                          <p:spTgt spid="60"/>
                                        </p:tgtEl>
                                        <p:attrNameLst>
                                          <p:attrName>style.visibility</p:attrName>
                                        </p:attrNameLst>
                                      </p:cBhvr>
                                      <p:to>
                                        <p:strVal val="hidden"/>
                                      </p:to>
                                    </p:set>
                                  </p:childTnLst>
                                </p:cTn>
                              </p:par>
                              <p:par>
                                <p:cTn id="85" presetID="10" presetClass="exit" presetSubtype="0" fill="hold" grpId="1" nodeType="withEffect">
                                  <p:stCondLst>
                                    <p:cond delay="0"/>
                                  </p:stCondLst>
                                  <p:childTnLst>
                                    <p:animEffect transition="out" filter="fade">
                                      <p:cBhvr>
                                        <p:cTn id="86" dur="500"/>
                                        <p:tgtEl>
                                          <p:spTgt spid="23"/>
                                        </p:tgtEl>
                                      </p:cBhvr>
                                    </p:animEffect>
                                    <p:set>
                                      <p:cBhvr>
                                        <p:cTn id="87" dur="1" fill="hold">
                                          <p:stCondLst>
                                            <p:cond delay="499"/>
                                          </p:stCondLst>
                                        </p:cTn>
                                        <p:tgtEl>
                                          <p:spTgt spid="23"/>
                                        </p:tgtEl>
                                        <p:attrNameLst>
                                          <p:attrName>style.visibility</p:attrName>
                                        </p:attrNameLst>
                                      </p:cBhvr>
                                      <p:to>
                                        <p:strVal val="hidden"/>
                                      </p:to>
                                    </p:set>
                                  </p:childTnLst>
                                </p:cTn>
                              </p:par>
                              <p:par>
                                <p:cTn id="88" presetID="10" presetClass="exit" presetSubtype="0" fill="hold" grpId="1" nodeType="withEffect">
                                  <p:stCondLst>
                                    <p:cond delay="0"/>
                                  </p:stCondLst>
                                  <p:childTnLst>
                                    <p:animEffect transition="out" filter="fade">
                                      <p:cBhvr>
                                        <p:cTn id="89" dur="500"/>
                                        <p:tgtEl>
                                          <p:spTgt spid="24"/>
                                        </p:tgtEl>
                                      </p:cBhvr>
                                    </p:animEffect>
                                    <p:set>
                                      <p:cBhvr>
                                        <p:cTn id="90" dur="1" fill="hold">
                                          <p:stCondLst>
                                            <p:cond delay="499"/>
                                          </p:stCondLst>
                                        </p:cTn>
                                        <p:tgtEl>
                                          <p:spTgt spid="24"/>
                                        </p:tgtEl>
                                        <p:attrNameLst>
                                          <p:attrName>style.visibility</p:attrName>
                                        </p:attrNameLst>
                                      </p:cBhvr>
                                      <p:to>
                                        <p:strVal val="hidden"/>
                                      </p:to>
                                    </p:set>
                                  </p:childTnLst>
                                </p:cTn>
                              </p:par>
                              <p:par>
                                <p:cTn id="91" presetID="10" presetClass="exit" presetSubtype="0" fill="hold" grpId="1" nodeType="withEffect">
                                  <p:stCondLst>
                                    <p:cond delay="0"/>
                                  </p:stCondLst>
                                  <p:childTnLst>
                                    <p:animEffect transition="out" filter="fade">
                                      <p:cBhvr>
                                        <p:cTn id="92" dur="500"/>
                                        <p:tgtEl>
                                          <p:spTgt spid="26"/>
                                        </p:tgtEl>
                                      </p:cBhvr>
                                    </p:animEffect>
                                    <p:set>
                                      <p:cBhvr>
                                        <p:cTn id="93" dur="1" fill="hold">
                                          <p:stCondLst>
                                            <p:cond delay="499"/>
                                          </p:stCondLst>
                                        </p:cTn>
                                        <p:tgtEl>
                                          <p:spTgt spid="26"/>
                                        </p:tgtEl>
                                        <p:attrNameLst>
                                          <p:attrName>style.visibility</p:attrName>
                                        </p:attrNameLst>
                                      </p:cBhvr>
                                      <p:to>
                                        <p:strVal val="hidden"/>
                                      </p:to>
                                    </p:set>
                                  </p:childTnLst>
                                </p:cTn>
                              </p:par>
                            </p:childTnLst>
                          </p:cTn>
                        </p:par>
                      </p:childTnLst>
                    </p:cTn>
                  </p:par>
                  <p:par>
                    <p:cTn id="94" fill="hold">
                      <p:stCondLst>
                        <p:cond delay="indefinite"/>
                      </p:stCondLst>
                      <p:childTnLst>
                        <p:par>
                          <p:cTn id="95" fill="hold">
                            <p:stCondLst>
                              <p:cond delay="0"/>
                            </p:stCondLst>
                            <p:childTnLst>
                              <p:par>
                                <p:cTn id="96" presetID="10" presetClass="entr" presetSubtype="0" fill="hold" grpId="0" nodeType="clickEffect">
                                  <p:stCondLst>
                                    <p:cond delay="0"/>
                                  </p:stCondLst>
                                  <p:childTnLst>
                                    <p:set>
                                      <p:cBhvr>
                                        <p:cTn id="97" dur="1" fill="hold">
                                          <p:stCondLst>
                                            <p:cond delay="0"/>
                                          </p:stCondLst>
                                        </p:cTn>
                                        <p:tgtEl>
                                          <p:spTgt spid="27"/>
                                        </p:tgtEl>
                                        <p:attrNameLst>
                                          <p:attrName>style.visibility</p:attrName>
                                        </p:attrNameLst>
                                      </p:cBhvr>
                                      <p:to>
                                        <p:strVal val="visible"/>
                                      </p:to>
                                    </p:set>
                                    <p:animEffect transition="in" filter="fade">
                                      <p:cBhvr>
                                        <p:cTn id="98" dur="500"/>
                                        <p:tgtEl>
                                          <p:spTgt spid="27"/>
                                        </p:tgtEl>
                                      </p:cBhvr>
                                    </p:animEffect>
                                  </p:childTnLst>
                                </p:cTn>
                              </p:par>
                            </p:childTnLst>
                          </p:cTn>
                        </p:par>
                      </p:childTnLst>
                    </p:cTn>
                  </p:par>
                  <p:par>
                    <p:cTn id="99" fill="hold">
                      <p:stCondLst>
                        <p:cond delay="indefinite"/>
                      </p:stCondLst>
                      <p:childTnLst>
                        <p:par>
                          <p:cTn id="100" fill="hold">
                            <p:stCondLst>
                              <p:cond delay="0"/>
                            </p:stCondLst>
                            <p:childTnLst>
                              <p:par>
                                <p:cTn id="101" presetID="10" presetClass="entr" presetSubtype="0" fill="hold" nodeType="clickEffect">
                                  <p:stCondLst>
                                    <p:cond delay="0"/>
                                  </p:stCondLst>
                                  <p:childTnLst>
                                    <p:set>
                                      <p:cBhvr>
                                        <p:cTn id="102" dur="1" fill="hold">
                                          <p:stCondLst>
                                            <p:cond delay="0"/>
                                          </p:stCondLst>
                                        </p:cTn>
                                        <p:tgtEl>
                                          <p:spTgt spid="62"/>
                                        </p:tgtEl>
                                        <p:attrNameLst>
                                          <p:attrName>style.visibility</p:attrName>
                                        </p:attrNameLst>
                                      </p:cBhvr>
                                      <p:to>
                                        <p:strVal val="visible"/>
                                      </p:to>
                                    </p:set>
                                    <p:animEffect transition="in" filter="fade">
                                      <p:cBhvr>
                                        <p:cTn id="103" dur="500"/>
                                        <p:tgtEl>
                                          <p:spTgt spid="62"/>
                                        </p:tgtEl>
                                      </p:cBhvr>
                                    </p:animEffect>
                                  </p:childTnLst>
                                </p:cTn>
                              </p:par>
                            </p:childTnLst>
                          </p:cTn>
                        </p:par>
                      </p:childTnLst>
                    </p:cTn>
                  </p:par>
                  <p:par>
                    <p:cTn id="104" fill="hold">
                      <p:stCondLst>
                        <p:cond delay="indefinite"/>
                      </p:stCondLst>
                      <p:childTnLst>
                        <p:par>
                          <p:cTn id="105" fill="hold">
                            <p:stCondLst>
                              <p:cond delay="0"/>
                            </p:stCondLst>
                            <p:childTnLst>
                              <p:par>
                                <p:cTn id="106" presetID="10" presetClass="entr" presetSubtype="0" fill="hold" grpId="0" nodeType="clickEffect">
                                  <p:stCondLst>
                                    <p:cond delay="0"/>
                                  </p:stCondLst>
                                  <p:childTnLst>
                                    <p:set>
                                      <p:cBhvr>
                                        <p:cTn id="107" dur="1" fill="hold">
                                          <p:stCondLst>
                                            <p:cond delay="0"/>
                                          </p:stCondLst>
                                        </p:cTn>
                                        <p:tgtEl>
                                          <p:spTgt spid="28"/>
                                        </p:tgtEl>
                                        <p:attrNameLst>
                                          <p:attrName>style.visibility</p:attrName>
                                        </p:attrNameLst>
                                      </p:cBhvr>
                                      <p:to>
                                        <p:strVal val="visible"/>
                                      </p:to>
                                    </p:set>
                                    <p:animEffect transition="in" filter="fade">
                                      <p:cBhvr>
                                        <p:cTn id="108" dur="500"/>
                                        <p:tgtEl>
                                          <p:spTgt spid="28"/>
                                        </p:tgtEl>
                                      </p:cBhvr>
                                    </p:animEffect>
                                  </p:childTnLst>
                                </p:cTn>
                              </p:par>
                            </p:childTnLst>
                          </p:cTn>
                        </p:par>
                      </p:childTnLst>
                    </p:cTn>
                  </p:par>
                  <p:par>
                    <p:cTn id="109" fill="hold">
                      <p:stCondLst>
                        <p:cond delay="indefinite"/>
                      </p:stCondLst>
                      <p:childTnLst>
                        <p:par>
                          <p:cTn id="110" fill="hold">
                            <p:stCondLst>
                              <p:cond delay="0"/>
                            </p:stCondLst>
                            <p:childTnLst>
                              <p:par>
                                <p:cTn id="111" presetID="10" presetClass="entr" presetSubtype="0" fill="hold" grpId="0" nodeType="clickEffect">
                                  <p:stCondLst>
                                    <p:cond delay="0"/>
                                  </p:stCondLst>
                                  <p:childTnLst>
                                    <p:set>
                                      <p:cBhvr>
                                        <p:cTn id="112" dur="1" fill="hold">
                                          <p:stCondLst>
                                            <p:cond delay="0"/>
                                          </p:stCondLst>
                                        </p:cTn>
                                        <p:tgtEl>
                                          <p:spTgt spid="65"/>
                                        </p:tgtEl>
                                        <p:attrNameLst>
                                          <p:attrName>style.visibility</p:attrName>
                                        </p:attrNameLst>
                                      </p:cBhvr>
                                      <p:to>
                                        <p:strVal val="visible"/>
                                      </p:to>
                                    </p:set>
                                    <p:animEffect transition="in" filter="fade">
                                      <p:cBhvr>
                                        <p:cTn id="113" dur="500"/>
                                        <p:tgtEl>
                                          <p:spTgt spid="65"/>
                                        </p:tgtEl>
                                      </p:cBhvr>
                                    </p:animEffect>
                                  </p:childTnLst>
                                </p:cTn>
                              </p:par>
                            </p:childTnLst>
                          </p:cTn>
                        </p:par>
                      </p:childTnLst>
                    </p:cTn>
                  </p:par>
                  <p:par>
                    <p:cTn id="114" fill="hold">
                      <p:stCondLst>
                        <p:cond delay="indefinite"/>
                      </p:stCondLst>
                      <p:childTnLst>
                        <p:par>
                          <p:cTn id="115" fill="hold">
                            <p:stCondLst>
                              <p:cond delay="0"/>
                            </p:stCondLst>
                            <p:childTnLst>
                              <p:par>
                                <p:cTn id="116" presetID="10" presetClass="exit" presetSubtype="0" fill="hold" grpId="1" nodeType="clickEffect">
                                  <p:stCondLst>
                                    <p:cond delay="0"/>
                                  </p:stCondLst>
                                  <p:childTnLst>
                                    <p:animEffect transition="out" filter="fade">
                                      <p:cBhvr>
                                        <p:cTn id="117" dur="500"/>
                                        <p:tgtEl>
                                          <p:spTgt spid="27"/>
                                        </p:tgtEl>
                                      </p:cBhvr>
                                    </p:animEffect>
                                    <p:set>
                                      <p:cBhvr>
                                        <p:cTn id="118" dur="1" fill="hold">
                                          <p:stCondLst>
                                            <p:cond delay="499"/>
                                          </p:stCondLst>
                                        </p:cTn>
                                        <p:tgtEl>
                                          <p:spTgt spid="27"/>
                                        </p:tgtEl>
                                        <p:attrNameLst>
                                          <p:attrName>style.visibility</p:attrName>
                                        </p:attrNameLst>
                                      </p:cBhvr>
                                      <p:to>
                                        <p:strVal val="hidden"/>
                                      </p:to>
                                    </p:set>
                                  </p:childTnLst>
                                </p:cTn>
                              </p:par>
                              <p:par>
                                <p:cTn id="119" presetID="10" presetClass="exit" presetSubtype="0" fill="hold" nodeType="withEffect">
                                  <p:stCondLst>
                                    <p:cond delay="0"/>
                                  </p:stCondLst>
                                  <p:childTnLst>
                                    <p:animEffect transition="out" filter="fade">
                                      <p:cBhvr>
                                        <p:cTn id="120" dur="500"/>
                                        <p:tgtEl>
                                          <p:spTgt spid="62"/>
                                        </p:tgtEl>
                                      </p:cBhvr>
                                    </p:animEffect>
                                    <p:set>
                                      <p:cBhvr>
                                        <p:cTn id="121" dur="1" fill="hold">
                                          <p:stCondLst>
                                            <p:cond delay="499"/>
                                          </p:stCondLst>
                                        </p:cTn>
                                        <p:tgtEl>
                                          <p:spTgt spid="62"/>
                                        </p:tgtEl>
                                        <p:attrNameLst>
                                          <p:attrName>style.visibility</p:attrName>
                                        </p:attrNameLst>
                                      </p:cBhvr>
                                      <p:to>
                                        <p:strVal val="hidden"/>
                                      </p:to>
                                    </p:set>
                                  </p:childTnLst>
                                </p:cTn>
                              </p:par>
                              <p:par>
                                <p:cTn id="122" presetID="10" presetClass="exit" presetSubtype="0" fill="hold" grpId="1" nodeType="withEffect">
                                  <p:stCondLst>
                                    <p:cond delay="0"/>
                                  </p:stCondLst>
                                  <p:childTnLst>
                                    <p:animEffect transition="out" filter="fade">
                                      <p:cBhvr>
                                        <p:cTn id="123" dur="500"/>
                                        <p:tgtEl>
                                          <p:spTgt spid="28"/>
                                        </p:tgtEl>
                                      </p:cBhvr>
                                    </p:animEffect>
                                    <p:set>
                                      <p:cBhvr>
                                        <p:cTn id="124" dur="1" fill="hold">
                                          <p:stCondLst>
                                            <p:cond delay="499"/>
                                          </p:stCondLst>
                                        </p:cTn>
                                        <p:tgtEl>
                                          <p:spTgt spid="2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3" grpId="1" animBg="1"/>
      <p:bldP spid="21" grpId="0" animBg="1"/>
      <p:bldP spid="21" grpId="1" animBg="1"/>
      <p:bldP spid="22" grpId="0" animBg="1"/>
      <p:bldP spid="22" grpId="1" animBg="1"/>
      <p:bldP spid="24" grpId="0" animBg="1"/>
      <p:bldP spid="24" grpId="1" animBg="1"/>
      <p:bldP spid="25" grpId="0" animBg="1"/>
      <p:bldP spid="25" grpId="1" animBg="1"/>
      <p:bldP spid="26" grpId="0" animBg="1"/>
      <p:bldP spid="26" grpId="1" animBg="1"/>
      <p:bldP spid="27" grpId="0" animBg="1"/>
      <p:bldP spid="27" grpId="1" animBg="1"/>
      <p:bldP spid="28" grpId="0" animBg="1"/>
      <p:bldP spid="28" grpId="1" animBg="1"/>
      <p:bldP spid="63" grpId="0" animBg="1"/>
      <p:bldP spid="6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3" name="Group 142"/>
          <p:cNvGrpSpPr/>
          <p:nvPr/>
        </p:nvGrpSpPr>
        <p:grpSpPr>
          <a:xfrm>
            <a:off x="1828800" y="2306467"/>
            <a:ext cx="2756222" cy="3042389"/>
            <a:chOff x="1828800" y="2306467"/>
            <a:chExt cx="2756222" cy="3042389"/>
          </a:xfrm>
        </p:grpSpPr>
        <p:sp>
          <p:nvSpPr>
            <p:cNvPr id="138" name="TextBox 137"/>
            <p:cNvSpPr txBox="1"/>
            <p:nvPr/>
          </p:nvSpPr>
          <p:spPr>
            <a:xfrm>
              <a:off x="1991394" y="4979524"/>
              <a:ext cx="338554" cy="369332"/>
            </a:xfrm>
            <a:prstGeom prst="rect">
              <a:avLst/>
            </a:prstGeom>
            <a:noFill/>
          </p:spPr>
          <p:txBody>
            <a:bodyPr wrap="none" rtlCol="0">
              <a:spAutoFit/>
            </a:bodyPr>
            <a:lstStyle/>
            <a:p>
              <a:r>
                <a:rPr lang="en-US" dirty="0" smtClean="0">
                  <a:latin typeface="Arial Black" pitchFamily="34" charset="0"/>
                </a:rPr>
                <a:t>1</a:t>
              </a:r>
              <a:endParaRPr lang="en-US" dirty="0">
                <a:latin typeface="Arial Black" pitchFamily="34" charset="0"/>
              </a:endParaRPr>
            </a:p>
          </p:txBody>
        </p:sp>
        <p:sp>
          <p:nvSpPr>
            <p:cNvPr id="139" name="TextBox 138"/>
            <p:cNvSpPr txBox="1"/>
            <p:nvPr/>
          </p:nvSpPr>
          <p:spPr>
            <a:xfrm>
              <a:off x="4072845" y="4979524"/>
              <a:ext cx="338554" cy="369332"/>
            </a:xfrm>
            <a:prstGeom prst="rect">
              <a:avLst/>
            </a:prstGeom>
            <a:noFill/>
          </p:spPr>
          <p:txBody>
            <a:bodyPr wrap="none" rtlCol="0">
              <a:spAutoFit/>
            </a:bodyPr>
            <a:lstStyle/>
            <a:p>
              <a:r>
                <a:rPr lang="en-US" dirty="0" smtClean="0">
                  <a:latin typeface="Arial Black" pitchFamily="34" charset="0"/>
                </a:rPr>
                <a:t>2</a:t>
              </a:r>
              <a:endParaRPr lang="en-US" dirty="0">
                <a:latin typeface="Arial Black" pitchFamily="34" charset="0"/>
              </a:endParaRPr>
            </a:p>
          </p:txBody>
        </p:sp>
        <p:sp>
          <p:nvSpPr>
            <p:cNvPr id="140" name="TextBox 139"/>
            <p:cNvSpPr txBox="1"/>
            <p:nvPr/>
          </p:nvSpPr>
          <p:spPr>
            <a:xfrm>
              <a:off x="4072845" y="2306467"/>
              <a:ext cx="338554" cy="369332"/>
            </a:xfrm>
            <a:prstGeom prst="rect">
              <a:avLst/>
            </a:prstGeom>
            <a:noFill/>
          </p:spPr>
          <p:txBody>
            <a:bodyPr wrap="none" rtlCol="0">
              <a:spAutoFit/>
            </a:bodyPr>
            <a:lstStyle/>
            <a:p>
              <a:r>
                <a:rPr lang="en-US" dirty="0" smtClean="0">
                  <a:latin typeface="Arial Black" pitchFamily="34" charset="0"/>
                </a:rPr>
                <a:t>3</a:t>
              </a:r>
              <a:endParaRPr lang="en-US" dirty="0">
                <a:latin typeface="Arial Black" pitchFamily="34" charset="0"/>
              </a:endParaRPr>
            </a:p>
          </p:txBody>
        </p:sp>
        <p:sp>
          <p:nvSpPr>
            <p:cNvPr id="141" name="TextBox 140"/>
            <p:cNvSpPr txBox="1"/>
            <p:nvPr/>
          </p:nvSpPr>
          <p:spPr>
            <a:xfrm>
              <a:off x="2002423" y="2306467"/>
              <a:ext cx="338554" cy="369332"/>
            </a:xfrm>
            <a:prstGeom prst="rect">
              <a:avLst/>
            </a:prstGeom>
            <a:noFill/>
          </p:spPr>
          <p:txBody>
            <a:bodyPr wrap="none" rtlCol="0">
              <a:spAutoFit/>
            </a:bodyPr>
            <a:lstStyle/>
            <a:p>
              <a:r>
                <a:rPr lang="en-US" dirty="0" smtClean="0">
                  <a:latin typeface="Arial Black" pitchFamily="34" charset="0"/>
                </a:rPr>
                <a:t>4</a:t>
              </a:r>
              <a:endParaRPr lang="en-US" dirty="0">
                <a:latin typeface="Arial Black" pitchFamily="34" charset="0"/>
              </a:endParaRPr>
            </a:p>
          </p:txBody>
        </p:sp>
        <p:sp>
          <p:nvSpPr>
            <p:cNvPr id="7" name="Oval 6"/>
            <p:cNvSpPr/>
            <p:nvPr/>
          </p:nvSpPr>
          <p:spPr>
            <a:xfrm>
              <a:off x="1828800" y="4293724"/>
              <a:ext cx="6858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d</a:t>
              </a:r>
              <a:endParaRPr lang="en-US" dirty="0">
                <a:solidFill>
                  <a:schemeClr val="accent5">
                    <a:lumMod val="10000"/>
                  </a:schemeClr>
                </a:solidFill>
                <a:latin typeface="Arial Black" pitchFamily="34" charset="0"/>
              </a:endParaRPr>
            </a:p>
          </p:txBody>
        </p:sp>
        <p:sp>
          <p:nvSpPr>
            <p:cNvPr id="114" name="Oval 113"/>
            <p:cNvSpPr/>
            <p:nvPr/>
          </p:nvSpPr>
          <p:spPr>
            <a:xfrm>
              <a:off x="1828800" y="2691113"/>
              <a:ext cx="6858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a</a:t>
              </a:r>
              <a:endParaRPr lang="en-US" dirty="0">
                <a:solidFill>
                  <a:schemeClr val="accent5">
                    <a:lumMod val="10000"/>
                  </a:schemeClr>
                </a:solidFill>
                <a:latin typeface="Arial Black" pitchFamily="34" charset="0"/>
              </a:endParaRPr>
            </a:p>
          </p:txBody>
        </p:sp>
        <p:sp>
          <p:nvSpPr>
            <p:cNvPr id="116" name="Oval 115"/>
            <p:cNvSpPr/>
            <p:nvPr/>
          </p:nvSpPr>
          <p:spPr>
            <a:xfrm>
              <a:off x="3899222" y="4293724"/>
              <a:ext cx="6858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c</a:t>
              </a:r>
              <a:endParaRPr lang="en-US" dirty="0">
                <a:solidFill>
                  <a:schemeClr val="accent5">
                    <a:lumMod val="10000"/>
                  </a:schemeClr>
                </a:solidFill>
                <a:latin typeface="Arial Black" pitchFamily="34" charset="0"/>
              </a:endParaRPr>
            </a:p>
          </p:txBody>
        </p:sp>
        <p:sp>
          <p:nvSpPr>
            <p:cNvPr id="117" name="Oval 116"/>
            <p:cNvSpPr/>
            <p:nvPr/>
          </p:nvSpPr>
          <p:spPr>
            <a:xfrm>
              <a:off x="3899222" y="2691113"/>
              <a:ext cx="6858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b</a:t>
              </a:r>
              <a:endParaRPr lang="en-US" dirty="0">
                <a:solidFill>
                  <a:schemeClr val="accent5">
                    <a:lumMod val="10000"/>
                  </a:schemeClr>
                </a:solidFill>
                <a:latin typeface="Arial Black" pitchFamily="34" charset="0"/>
              </a:endParaRPr>
            </a:p>
          </p:txBody>
        </p:sp>
        <p:cxnSp>
          <p:nvCxnSpPr>
            <p:cNvPr id="132" name="Straight Arrow Connector 131"/>
            <p:cNvCxnSpPr/>
            <p:nvPr/>
          </p:nvCxnSpPr>
          <p:spPr>
            <a:xfrm>
              <a:off x="2171700" y="3377759"/>
              <a:ext cx="0" cy="917657"/>
            </a:xfrm>
            <a:prstGeom prst="straightConnector1">
              <a:avLst/>
            </a:prstGeom>
            <a:ln w="19050">
              <a:solidFill>
                <a:schemeClr val="accent6"/>
              </a:solidFill>
              <a:tailEnd type="arrow"/>
            </a:ln>
          </p:spPr>
          <p:style>
            <a:lnRef idx="1">
              <a:schemeClr val="accent6"/>
            </a:lnRef>
            <a:fillRef idx="0">
              <a:schemeClr val="accent6"/>
            </a:fillRef>
            <a:effectRef idx="0">
              <a:schemeClr val="accent6"/>
            </a:effectRef>
            <a:fontRef idx="minor">
              <a:schemeClr val="tx1"/>
            </a:fontRef>
          </p:style>
        </p:cxnSp>
        <p:cxnSp>
          <p:nvCxnSpPr>
            <p:cNvPr id="133" name="Straight Arrow Connector 132"/>
            <p:cNvCxnSpPr/>
            <p:nvPr/>
          </p:nvCxnSpPr>
          <p:spPr>
            <a:xfrm flipH="1">
              <a:off x="2514600" y="4637470"/>
              <a:ext cx="1384622" cy="846"/>
            </a:xfrm>
            <a:prstGeom prst="straightConnector1">
              <a:avLst/>
            </a:prstGeom>
            <a:ln w="19050">
              <a:solidFill>
                <a:schemeClr val="accent6"/>
              </a:solidFill>
              <a:tailEnd type="arrow"/>
            </a:ln>
          </p:spPr>
          <p:style>
            <a:lnRef idx="1">
              <a:schemeClr val="accent6"/>
            </a:lnRef>
            <a:fillRef idx="0">
              <a:schemeClr val="accent6"/>
            </a:fillRef>
            <a:effectRef idx="0">
              <a:schemeClr val="accent6"/>
            </a:effectRef>
            <a:fontRef idx="minor">
              <a:schemeClr val="tx1"/>
            </a:fontRef>
          </p:style>
        </p:cxnSp>
        <p:cxnSp>
          <p:nvCxnSpPr>
            <p:cNvPr id="134" name="Straight Arrow Connector 133"/>
            <p:cNvCxnSpPr/>
            <p:nvPr/>
          </p:nvCxnSpPr>
          <p:spPr>
            <a:xfrm flipH="1" flipV="1">
              <a:off x="2414167" y="3277326"/>
              <a:ext cx="1585488" cy="1117677"/>
            </a:xfrm>
            <a:prstGeom prst="straightConnector1">
              <a:avLst/>
            </a:prstGeom>
            <a:ln w="19050">
              <a:solidFill>
                <a:schemeClr val="accent6"/>
              </a:solidFill>
              <a:tailEnd type="arrow"/>
            </a:ln>
          </p:spPr>
          <p:style>
            <a:lnRef idx="1">
              <a:schemeClr val="accent1"/>
            </a:lnRef>
            <a:fillRef idx="0">
              <a:schemeClr val="accent1"/>
            </a:fillRef>
            <a:effectRef idx="0">
              <a:schemeClr val="accent1"/>
            </a:effectRef>
            <a:fontRef idx="minor">
              <a:schemeClr val="tx1"/>
            </a:fontRef>
          </p:style>
        </p:cxnSp>
        <p:cxnSp>
          <p:nvCxnSpPr>
            <p:cNvPr id="135" name="Straight Arrow Connector 134"/>
            <p:cNvCxnSpPr/>
            <p:nvPr/>
          </p:nvCxnSpPr>
          <p:spPr>
            <a:xfrm>
              <a:off x="4242122" y="3377759"/>
              <a:ext cx="0" cy="916811"/>
            </a:xfrm>
            <a:prstGeom prst="straightConnector1">
              <a:avLst/>
            </a:prstGeom>
            <a:ln w="19050">
              <a:solidFill>
                <a:schemeClr val="accent6"/>
              </a:solidFill>
              <a:tailEnd type="arrow"/>
            </a:ln>
          </p:spPr>
          <p:style>
            <a:lnRef idx="1">
              <a:schemeClr val="accent6"/>
            </a:lnRef>
            <a:fillRef idx="0">
              <a:schemeClr val="accent6"/>
            </a:fillRef>
            <a:effectRef idx="0">
              <a:schemeClr val="accent6"/>
            </a:effectRef>
            <a:fontRef idx="minor">
              <a:schemeClr val="tx1"/>
            </a:fontRef>
          </p:style>
        </p:cxnSp>
        <p:cxnSp>
          <p:nvCxnSpPr>
            <p:cNvPr id="136" name="Straight Arrow Connector 135"/>
            <p:cNvCxnSpPr/>
            <p:nvPr/>
          </p:nvCxnSpPr>
          <p:spPr>
            <a:xfrm>
              <a:off x="2514600" y="3034859"/>
              <a:ext cx="1384622" cy="0"/>
            </a:xfrm>
            <a:prstGeom prst="straightConnector1">
              <a:avLst/>
            </a:prstGeom>
            <a:ln w="19050">
              <a:solidFill>
                <a:schemeClr val="accent6"/>
              </a:solidFill>
              <a:tailEnd type="arrow"/>
            </a:ln>
          </p:spPr>
          <p:style>
            <a:lnRef idx="1">
              <a:schemeClr val="accent6"/>
            </a:lnRef>
            <a:fillRef idx="0">
              <a:schemeClr val="accent6"/>
            </a:fillRef>
            <a:effectRef idx="0">
              <a:schemeClr val="accent6"/>
            </a:effectRef>
            <a:fontRef idx="minor">
              <a:schemeClr val="tx1"/>
            </a:fontRef>
          </p:style>
        </p:cxnSp>
      </p:grpSp>
      <p:sp>
        <p:nvSpPr>
          <p:cNvPr id="115" name="Oval 114"/>
          <p:cNvSpPr/>
          <p:nvPr/>
        </p:nvSpPr>
        <p:spPr>
          <a:xfrm>
            <a:off x="1828800" y="4293725"/>
            <a:ext cx="6858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d</a:t>
            </a:r>
            <a:endParaRPr lang="en-US" dirty="0">
              <a:solidFill>
                <a:schemeClr val="accent5">
                  <a:lumMod val="10000"/>
                </a:schemeClr>
              </a:solidFill>
              <a:latin typeface="Arial Black" pitchFamily="34" charset="0"/>
            </a:endParaRPr>
          </a:p>
        </p:txBody>
      </p:sp>
      <p:sp>
        <p:nvSpPr>
          <p:cNvPr id="6" name="Oval 5"/>
          <p:cNvSpPr/>
          <p:nvPr/>
        </p:nvSpPr>
        <p:spPr>
          <a:xfrm>
            <a:off x="3899222" y="2691114"/>
            <a:ext cx="6858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b</a:t>
            </a:r>
            <a:endParaRPr lang="en-US" dirty="0">
              <a:solidFill>
                <a:schemeClr val="accent5">
                  <a:lumMod val="10000"/>
                </a:schemeClr>
              </a:solidFill>
              <a:latin typeface="Arial Black" pitchFamily="34" charset="0"/>
            </a:endParaRPr>
          </a:p>
        </p:txBody>
      </p:sp>
      <p:sp>
        <p:nvSpPr>
          <p:cNvPr id="5" name="Oval 4"/>
          <p:cNvSpPr/>
          <p:nvPr/>
        </p:nvSpPr>
        <p:spPr>
          <a:xfrm>
            <a:off x="1828800" y="2691114"/>
            <a:ext cx="6858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a</a:t>
            </a:r>
            <a:endParaRPr lang="en-US" dirty="0">
              <a:solidFill>
                <a:schemeClr val="accent5">
                  <a:lumMod val="10000"/>
                </a:schemeClr>
              </a:solidFill>
              <a:latin typeface="Arial Black" pitchFamily="34" charset="0"/>
            </a:endParaRPr>
          </a:p>
        </p:txBody>
      </p:sp>
      <p:sp>
        <p:nvSpPr>
          <p:cNvPr id="8" name="Oval 7"/>
          <p:cNvSpPr/>
          <p:nvPr/>
        </p:nvSpPr>
        <p:spPr>
          <a:xfrm>
            <a:off x="3899222" y="4293725"/>
            <a:ext cx="6858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c</a:t>
            </a:r>
            <a:endParaRPr lang="en-US" dirty="0">
              <a:solidFill>
                <a:schemeClr val="accent5">
                  <a:lumMod val="10000"/>
                </a:schemeClr>
              </a:solidFill>
              <a:latin typeface="Arial Black" pitchFamily="34" charset="0"/>
            </a:endParaRPr>
          </a:p>
        </p:txBody>
      </p:sp>
      <p:sp>
        <p:nvSpPr>
          <p:cNvPr id="42" name="Oval 41"/>
          <p:cNvSpPr/>
          <p:nvPr/>
        </p:nvSpPr>
        <p:spPr>
          <a:xfrm>
            <a:off x="3899222" y="2691114"/>
            <a:ext cx="685800" cy="685800"/>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b</a:t>
            </a:r>
            <a:endParaRPr lang="en-US" dirty="0">
              <a:solidFill>
                <a:schemeClr val="accent5">
                  <a:lumMod val="10000"/>
                </a:schemeClr>
              </a:solidFill>
              <a:latin typeface="Arial Black" pitchFamily="34" charset="0"/>
            </a:endParaRPr>
          </a:p>
        </p:txBody>
      </p:sp>
      <p:sp>
        <p:nvSpPr>
          <p:cNvPr id="41" name="Oval 40"/>
          <p:cNvSpPr/>
          <p:nvPr/>
        </p:nvSpPr>
        <p:spPr>
          <a:xfrm>
            <a:off x="1828800" y="2691114"/>
            <a:ext cx="685800" cy="685800"/>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5">
                    <a:lumMod val="10000"/>
                  </a:schemeClr>
                </a:solidFill>
                <a:latin typeface="Arial Black" pitchFamily="34" charset="0"/>
              </a:rPr>
              <a:t>a</a:t>
            </a:r>
          </a:p>
        </p:txBody>
      </p:sp>
      <p:sp>
        <p:nvSpPr>
          <p:cNvPr id="43" name="Oval 42"/>
          <p:cNvSpPr/>
          <p:nvPr/>
        </p:nvSpPr>
        <p:spPr>
          <a:xfrm>
            <a:off x="1828800" y="4294571"/>
            <a:ext cx="685800" cy="685800"/>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d</a:t>
            </a:r>
            <a:endParaRPr lang="en-US" dirty="0">
              <a:solidFill>
                <a:schemeClr val="accent5">
                  <a:lumMod val="10000"/>
                </a:schemeClr>
              </a:solidFill>
              <a:latin typeface="Arial Black" pitchFamily="34" charset="0"/>
            </a:endParaRPr>
          </a:p>
        </p:txBody>
      </p:sp>
      <p:sp>
        <p:nvSpPr>
          <p:cNvPr id="44" name="Oval 43"/>
          <p:cNvSpPr/>
          <p:nvPr/>
        </p:nvSpPr>
        <p:spPr>
          <a:xfrm>
            <a:off x="3899222" y="4293725"/>
            <a:ext cx="685800" cy="685800"/>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c</a:t>
            </a:r>
            <a:endParaRPr lang="en-US" dirty="0">
              <a:solidFill>
                <a:schemeClr val="accent5">
                  <a:lumMod val="10000"/>
                </a:schemeClr>
              </a:solidFill>
              <a:latin typeface="Arial Black" pitchFamily="34" charset="0"/>
            </a:endParaRPr>
          </a:p>
        </p:txBody>
      </p:sp>
      <p:sp>
        <p:nvSpPr>
          <p:cNvPr id="152" name="Oval 151"/>
          <p:cNvSpPr/>
          <p:nvPr/>
        </p:nvSpPr>
        <p:spPr>
          <a:xfrm>
            <a:off x="5226452" y="4293725"/>
            <a:ext cx="6858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d</a:t>
            </a:r>
            <a:endParaRPr lang="en-US" dirty="0">
              <a:solidFill>
                <a:schemeClr val="accent5">
                  <a:lumMod val="10000"/>
                </a:schemeClr>
              </a:solidFill>
              <a:latin typeface="Arial Black" pitchFamily="34" charset="0"/>
            </a:endParaRPr>
          </a:p>
        </p:txBody>
      </p:sp>
      <p:sp>
        <p:nvSpPr>
          <p:cNvPr id="153" name="Oval 152"/>
          <p:cNvSpPr/>
          <p:nvPr/>
        </p:nvSpPr>
        <p:spPr>
          <a:xfrm>
            <a:off x="7296874" y="2691114"/>
            <a:ext cx="6858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b</a:t>
            </a:r>
            <a:endParaRPr lang="en-US" dirty="0">
              <a:solidFill>
                <a:schemeClr val="accent5">
                  <a:lumMod val="10000"/>
                </a:schemeClr>
              </a:solidFill>
              <a:latin typeface="Arial Black" pitchFamily="34" charset="0"/>
            </a:endParaRPr>
          </a:p>
        </p:txBody>
      </p:sp>
      <p:sp>
        <p:nvSpPr>
          <p:cNvPr id="154" name="Oval 153"/>
          <p:cNvSpPr/>
          <p:nvPr/>
        </p:nvSpPr>
        <p:spPr>
          <a:xfrm>
            <a:off x="5226452" y="2691114"/>
            <a:ext cx="6858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a</a:t>
            </a:r>
            <a:endParaRPr lang="en-US" dirty="0">
              <a:solidFill>
                <a:schemeClr val="accent5">
                  <a:lumMod val="10000"/>
                </a:schemeClr>
              </a:solidFill>
              <a:latin typeface="Arial Black" pitchFamily="34" charset="0"/>
            </a:endParaRPr>
          </a:p>
        </p:txBody>
      </p:sp>
      <p:sp>
        <p:nvSpPr>
          <p:cNvPr id="155" name="Oval 154"/>
          <p:cNvSpPr/>
          <p:nvPr/>
        </p:nvSpPr>
        <p:spPr>
          <a:xfrm>
            <a:off x="7296874" y="4293725"/>
            <a:ext cx="6858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c</a:t>
            </a:r>
            <a:endParaRPr lang="en-US" dirty="0">
              <a:solidFill>
                <a:schemeClr val="accent5">
                  <a:lumMod val="10000"/>
                </a:schemeClr>
              </a:solidFill>
              <a:latin typeface="Arial Black" pitchFamily="34" charset="0"/>
            </a:endParaRPr>
          </a:p>
        </p:txBody>
      </p:sp>
      <p:cxnSp>
        <p:nvCxnSpPr>
          <p:cNvPr id="18" name="Straight Arrow Connector 17"/>
          <p:cNvCxnSpPr/>
          <p:nvPr/>
        </p:nvCxnSpPr>
        <p:spPr>
          <a:xfrm flipV="1">
            <a:off x="5569351" y="3376914"/>
            <a:ext cx="0" cy="916811"/>
          </a:xfrm>
          <a:prstGeom prst="straightConnector1">
            <a:avLst/>
          </a:prstGeom>
          <a:ln w="19050">
            <a:tailEnd type="arrow"/>
          </a:ln>
        </p:spPr>
        <p:style>
          <a:lnRef idx="1">
            <a:schemeClr val="accent6"/>
          </a:lnRef>
          <a:fillRef idx="0">
            <a:schemeClr val="accent6"/>
          </a:fillRef>
          <a:effectRef idx="0">
            <a:schemeClr val="accent6"/>
          </a:effectRef>
          <a:fontRef idx="minor">
            <a:schemeClr val="tx1"/>
          </a:fontRef>
        </p:style>
      </p:cxnSp>
      <p:cxnSp>
        <p:nvCxnSpPr>
          <p:cNvPr id="30" name="Straight Arrow Connector 29"/>
          <p:cNvCxnSpPr/>
          <p:nvPr/>
        </p:nvCxnSpPr>
        <p:spPr>
          <a:xfrm>
            <a:off x="5912251" y="4648200"/>
            <a:ext cx="1384622" cy="0"/>
          </a:xfrm>
          <a:prstGeom prst="straightConnector1">
            <a:avLst/>
          </a:prstGeom>
          <a:ln w="19050">
            <a:tailEnd type="arrow"/>
          </a:ln>
        </p:spPr>
        <p:style>
          <a:lnRef idx="1">
            <a:schemeClr val="accent6"/>
          </a:lnRef>
          <a:fillRef idx="0">
            <a:schemeClr val="accent6"/>
          </a:fillRef>
          <a:effectRef idx="0">
            <a:schemeClr val="accent6"/>
          </a:effectRef>
          <a:fontRef idx="minor">
            <a:schemeClr val="tx1"/>
          </a:fontRef>
        </p:style>
      </p:cxnSp>
      <p:cxnSp>
        <p:nvCxnSpPr>
          <p:cNvPr id="21" name="Straight Arrow Connector 20"/>
          <p:cNvCxnSpPr/>
          <p:nvPr/>
        </p:nvCxnSpPr>
        <p:spPr>
          <a:xfrm>
            <a:off x="5811818" y="3276481"/>
            <a:ext cx="1585488" cy="1117677"/>
          </a:xfrm>
          <a:prstGeom prst="straightConnector1">
            <a:avLst/>
          </a:prstGeom>
          <a:ln w="19050">
            <a:tailEnd type="arrow"/>
          </a:ln>
        </p:spPr>
        <p:style>
          <a:lnRef idx="1">
            <a:schemeClr val="accent6"/>
          </a:lnRef>
          <a:fillRef idx="0">
            <a:schemeClr val="accent6"/>
          </a:fillRef>
          <a:effectRef idx="0">
            <a:schemeClr val="accent6"/>
          </a:effectRef>
          <a:fontRef idx="minor">
            <a:schemeClr val="tx1"/>
          </a:fontRef>
        </p:style>
      </p:cxnSp>
      <p:cxnSp>
        <p:nvCxnSpPr>
          <p:cNvPr id="27" name="Straight Arrow Connector 26"/>
          <p:cNvCxnSpPr/>
          <p:nvPr/>
        </p:nvCxnSpPr>
        <p:spPr>
          <a:xfrm flipV="1">
            <a:off x="7639773" y="3376914"/>
            <a:ext cx="0" cy="916811"/>
          </a:xfrm>
          <a:prstGeom prst="straightConnector1">
            <a:avLst/>
          </a:prstGeom>
          <a:ln w="19050">
            <a:tailEnd type="arrow"/>
          </a:ln>
        </p:spPr>
        <p:style>
          <a:lnRef idx="1">
            <a:schemeClr val="accent6"/>
          </a:lnRef>
          <a:fillRef idx="0">
            <a:schemeClr val="accent6"/>
          </a:fillRef>
          <a:effectRef idx="0">
            <a:schemeClr val="accent6"/>
          </a:effectRef>
          <a:fontRef idx="minor">
            <a:schemeClr val="tx1"/>
          </a:fontRef>
        </p:style>
      </p:cxnSp>
      <p:cxnSp>
        <p:nvCxnSpPr>
          <p:cNvPr id="24" name="Straight Arrow Connector 23"/>
          <p:cNvCxnSpPr/>
          <p:nvPr/>
        </p:nvCxnSpPr>
        <p:spPr>
          <a:xfrm flipH="1">
            <a:off x="5912251" y="3034014"/>
            <a:ext cx="1384622" cy="0"/>
          </a:xfrm>
          <a:prstGeom prst="straightConnector1">
            <a:avLst/>
          </a:prstGeom>
          <a:ln w="19050">
            <a:tailEnd type="arrow"/>
          </a:ln>
        </p:spPr>
        <p:style>
          <a:lnRef idx="1">
            <a:schemeClr val="accent6"/>
          </a:lnRef>
          <a:fillRef idx="0">
            <a:schemeClr val="accent6"/>
          </a:fillRef>
          <a:effectRef idx="0">
            <a:schemeClr val="accent6"/>
          </a:effectRef>
          <a:fontRef idx="minor">
            <a:schemeClr val="tx1"/>
          </a:fontRef>
        </p:style>
      </p:cxnSp>
      <p:cxnSp>
        <p:nvCxnSpPr>
          <p:cNvPr id="109" name="Straight Arrow Connector 108"/>
          <p:cNvCxnSpPr/>
          <p:nvPr/>
        </p:nvCxnSpPr>
        <p:spPr>
          <a:xfrm flipV="1">
            <a:off x="7639773" y="3377760"/>
            <a:ext cx="0" cy="916811"/>
          </a:xfrm>
          <a:prstGeom prst="straightConnector1">
            <a:avLst/>
          </a:prstGeom>
          <a:ln w="28575">
            <a:solidFill>
              <a:srgbClr val="FF0000"/>
            </a:solidFill>
            <a:tailEnd type="arrow"/>
          </a:ln>
        </p:spPr>
        <p:style>
          <a:lnRef idx="1">
            <a:schemeClr val="accent6"/>
          </a:lnRef>
          <a:fillRef idx="0">
            <a:schemeClr val="accent6"/>
          </a:fillRef>
          <a:effectRef idx="0">
            <a:schemeClr val="accent6"/>
          </a:effectRef>
          <a:fontRef idx="minor">
            <a:schemeClr val="tx1"/>
          </a:fontRef>
        </p:style>
      </p:cxnSp>
      <p:cxnSp>
        <p:nvCxnSpPr>
          <p:cNvPr id="110" name="Straight Arrow Connector 109"/>
          <p:cNvCxnSpPr/>
          <p:nvPr/>
        </p:nvCxnSpPr>
        <p:spPr>
          <a:xfrm flipV="1">
            <a:off x="5569351" y="3377760"/>
            <a:ext cx="0" cy="917657"/>
          </a:xfrm>
          <a:prstGeom prst="straightConnector1">
            <a:avLst/>
          </a:prstGeom>
          <a:ln w="28575">
            <a:solidFill>
              <a:srgbClr val="FF0000"/>
            </a:solidFill>
            <a:tailEnd type="arrow"/>
          </a:ln>
        </p:spPr>
        <p:style>
          <a:lnRef idx="1">
            <a:schemeClr val="accent6"/>
          </a:lnRef>
          <a:fillRef idx="0">
            <a:schemeClr val="accent6"/>
          </a:fillRef>
          <a:effectRef idx="0">
            <a:schemeClr val="accent6"/>
          </a:effectRef>
          <a:fontRef idx="minor">
            <a:schemeClr val="tx1"/>
          </a:fontRef>
        </p:style>
      </p:cxnSp>
      <p:cxnSp>
        <p:nvCxnSpPr>
          <p:cNvPr id="111" name="Straight Arrow Connector 110"/>
          <p:cNvCxnSpPr>
            <a:endCxn id="121" idx="2"/>
          </p:cNvCxnSpPr>
          <p:nvPr/>
        </p:nvCxnSpPr>
        <p:spPr>
          <a:xfrm flipV="1">
            <a:off x="5912251" y="4636625"/>
            <a:ext cx="1384622" cy="846"/>
          </a:xfrm>
          <a:prstGeom prst="straightConnector1">
            <a:avLst/>
          </a:prstGeom>
          <a:ln w="28575">
            <a:solidFill>
              <a:srgbClr val="FF0000"/>
            </a:solidFill>
            <a:tailEnd type="arrow"/>
          </a:ln>
        </p:spPr>
        <p:style>
          <a:lnRef idx="1">
            <a:schemeClr val="accent6"/>
          </a:lnRef>
          <a:fillRef idx="0">
            <a:schemeClr val="accent6"/>
          </a:fillRef>
          <a:effectRef idx="0">
            <a:schemeClr val="accent6"/>
          </a:effectRef>
          <a:fontRef idx="minor">
            <a:schemeClr val="tx1"/>
          </a:fontRef>
        </p:style>
      </p:cxnSp>
      <p:cxnSp>
        <p:nvCxnSpPr>
          <p:cNvPr id="112" name="Straight Arrow Connector 111"/>
          <p:cNvCxnSpPr/>
          <p:nvPr/>
        </p:nvCxnSpPr>
        <p:spPr>
          <a:xfrm>
            <a:off x="5811818" y="3277327"/>
            <a:ext cx="1585488" cy="1117677"/>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3" name="Straight Arrow Connector 112"/>
          <p:cNvCxnSpPr>
            <a:endCxn id="119" idx="6"/>
          </p:cNvCxnSpPr>
          <p:nvPr/>
        </p:nvCxnSpPr>
        <p:spPr>
          <a:xfrm flipH="1">
            <a:off x="5912251" y="3034014"/>
            <a:ext cx="1384623" cy="0"/>
          </a:xfrm>
          <a:prstGeom prst="straightConnector1">
            <a:avLst/>
          </a:prstGeom>
          <a:ln w="28575">
            <a:solidFill>
              <a:srgbClr val="FF0000"/>
            </a:solidFill>
            <a:tailEnd type="arrow"/>
          </a:ln>
        </p:spPr>
        <p:style>
          <a:lnRef idx="1">
            <a:schemeClr val="accent6"/>
          </a:lnRef>
          <a:fillRef idx="0">
            <a:schemeClr val="accent6"/>
          </a:fillRef>
          <a:effectRef idx="0">
            <a:schemeClr val="accent6"/>
          </a:effectRef>
          <a:fontRef idx="minor">
            <a:schemeClr val="tx1"/>
          </a:fontRef>
        </p:style>
      </p:cxnSp>
      <p:cxnSp>
        <p:nvCxnSpPr>
          <p:cNvPr id="92" name="Straight Arrow Connector 91"/>
          <p:cNvCxnSpPr>
            <a:stCxn id="44" idx="2"/>
            <a:endCxn id="43" idx="6"/>
          </p:cNvCxnSpPr>
          <p:nvPr/>
        </p:nvCxnSpPr>
        <p:spPr>
          <a:xfrm flipH="1">
            <a:off x="2514600" y="4636625"/>
            <a:ext cx="1384622" cy="846"/>
          </a:xfrm>
          <a:prstGeom prst="straightConnector1">
            <a:avLst/>
          </a:prstGeom>
          <a:ln w="19050">
            <a:solidFill>
              <a:schemeClr val="accent6"/>
            </a:solidFill>
            <a:tailEnd type="arrow"/>
          </a:ln>
        </p:spPr>
        <p:style>
          <a:lnRef idx="1">
            <a:schemeClr val="accent6"/>
          </a:lnRef>
          <a:fillRef idx="0">
            <a:schemeClr val="accent6"/>
          </a:fillRef>
          <a:effectRef idx="0">
            <a:schemeClr val="accent6"/>
          </a:effectRef>
          <a:fontRef idx="minor">
            <a:schemeClr val="tx1"/>
          </a:fontRef>
        </p:style>
      </p:cxnSp>
      <p:cxnSp>
        <p:nvCxnSpPr>
          <p:cNvPr id="83" name="Straight Arrow Connector 82"/>
          <p:cNvCxnSpPr>
            <a:stCxn id="42" idx="4"/>
            <a:endCxn id="44" idx="0"/>
          </p:cNvCxnSpPr>
          <p:nvPr/>
        </p:nvCxnSpPr>
        <p:spPr>
          <a:xfrm>
            <a:off x="4242122" y="3376914"/>
            <a:ext cx="0" cy="916811"/>
          </a:xfrm>
          <a:prstGeom prst="straightConnector1">
            <a:avLst/>
          </a:prstGeom>
          <a:ln w="19050">
            <a:solidFill>
              <a:schemeClr val="accent6"/>
            </a:solidFill>
            <a:tailEnd type="arrow"/>
          </a:ln>
        </p:spPr>
        <p:style>
          <a:lnRef idx="1">
            <a:schemeClr val="accent6"/>
          </a:lnRef>
          <a:fillRef idx="0">
            <a:schemeClr val="accent6"/>
          </a:fillRef>
          <a:effectRef idx="0">
            <a:schemeClr val="accent6"/>
          </a:effectRef>
          <a:fontRef idx="minor">
            <a:schemeClr val="tx1"/>
          </a:fontRef>
        </p:style>
      </p:cxnSp>
      <p:cxnSp>
        <p:nvCxnSpPr>
          <p:cNvPr id="80" name="Straight Arrow Connector 79"/>
          <p:cNvCxnSpPr>
            <a:stCxn id="5" idx="6"/>
            <a:endCxn id="42" idx="2"/>
          </p:cNvCxnSpPr>
          <p:nvPr/>
        </p:nvCxnSpPr>
        <p:spPr>
          <a:xfrm>
            <a:off x="2514600" y="3034014"/>
            <a:ext cx="1384622" cy="0"/>
          </a:xfrm>
          <a:prstGeom prst="straightConnector1">
            <a:avLst/>
          </a:prstGeom>
          <a:ln w="19050">
            <a:solidFill>
              <a:schemeClr val="accent6"/>
            </a:solidFill>
            <a:tailEnd type="arrow"/>
          </a:ln>
        </p:spPr>
        <p:style>
          <a:lnRef idx="1">
            <a:schemeClr val="accent6"/>
          </a:lnRef>
          <a:fillRef idx="0">
            <a:schemeClr val="accent6"/>
          </a:fillRef>
          <a:effectRef idx="0">
            <a:schemeClr val="accent6"/>
          </a:effectRef>
          <a:fontRef idx="minor">
            <a:schemeClr val="tx1"/>
          </a:fontRef>
        </p:style>
      </p:cxnSp>
      <p:cxnSp>
        <p:nvCxnSpPr>
          <p:cNvPr id="73" name="Straight Arrow Connector 72"/>
          <p:cNvCxnSpPr>
            <a:stCxn id="8" idx="2"/>
            <a:endCxn id="7" idx="6"/>
          </p:cNvCxnSpPr>
          <p:nvPr/>
        </p:nvCxnSpPr>
        <p:spPr>
          <a:xfrm flipH="1" flipV="1">
            <a:off x="2514600" y="4636624"/>
            <a:ext cx="1384622" cy="1"/>
          </a:xfrm>
          <a:prstGeom prst="straightConnector1">
            <a:avLst/>
          </a:prstGeom>
          <a:ln w="28575">
            <a:solidFill>
              <a:srgbClr val="FF0000"/>
            </a:solidFill>
            <a:tailEnd type="arrow"/>
          </a:ln>
        </p:spPr>
        <p:style>
          <a:lnRef idx="1">
            <a:schemeClr val="accent6"/>
          </a:lnRef>
          <a:fillRef idx="0">
            <a:schemeClr val="accent6"/>
          </a:fillRef>
          <a:effectRef idx="0">
            <a:schemeClr val="accent6"/>
          </a:effectRef>
          <a:fontRef idx="minor">
            <a:schemeClr val="tx1"/>
          </a:fontRef>
        </p:style>
      </p:cxnSp>
      <p:cxnSp>
        <p:nvCxnSpPr>
          <p:cNvPr id="76" name="Straight Arrow Connector 75"/>
          <p:cNvCxnSpPr>
            <a:stCxn id="42" idx="4"/>
            <a:endCxn id="44" idx="0"/>
          </p:cNvCxnSpPr>
          <p:nvPr/>
        </p:nvCxnSpPr>
        <p:spPr>
          <a:xfrm>
            <a:off x="4242122" y="3376914"/>
            <a:ext cx="0" cy="916811"/>
          </a:xfrm>
          <a:prstGeom prst="straightConnector1">
            <a:avLst/>
          </a:prstGeom>
          <a:ln w="28575">
            <a:solidFill>
              <a:srgbClr val="FF0000"/>
            </a:solidFill>
            <a:tailEnd type="arrow"/>
          </a:ln>
        </p:spPr>
        <p:style>
          <a:lnRef idx="1">
            <a:schemeClr val="accent6"/>
          </a:lnRef>
          <a:fillRef idx="0">
            <a:schemeClr val="accent6"/>
          </a:fillRef>
          <a:effectRef idx="0">
            <a:schemeClr val="accent6"/>
          </a:effectRef>
          <a:fontRef idx="minor">
            <a:schemeClr val="tx1"/>
          </a:fontRef>
        </p:style>
      </p:cxnSp>
      <p:cxnSp>
        <p:nvCxnSpPr>
          <p:cNvPr id="63" name="Straight Arrow Connector 62"/>
          <p:cNvCxnSpPr>
            <a:stCxn id="5" idx="6"/>
            <a:endCxn id="42" idx="2"/>
          </p:cNvCxnSpPr>
          <p:nvPr/>
        </p:nvCxnSpPr>
        <p:spPr>
          <a:xfrm>
            <a:off x="2514600" y="3034014"/>
            <a:ext cx="1384622" cy="0"/>
          </a:xfrm>
          <a:prstGeom prst="straightConnector1">
            <a:avLst/>
          </a:prstGeom>
          <a:ln w="28575">
            <a:solidFill>
              <a:srgbClr val="FF0000"/>
            </a:solidFill>
            <a:tailEnd type="arrow"/>
          </a:ln>
        </p:spPr>
        <p:style>
          <a:lnRef idx="1">
            <a:schemeClr val="accent6"/>
          </a:lnRef>
          <a:fillRef idx="0">
            <a:schemeClr val="accent6"/>
          </a:fillRef>
          <a:effectRef idx="0">
            <a:schemeClr val="accent6"/>
          </a:effectRef>
          <a:fontRef idx="minor">
            <a:schemeClr val="tx1"/>
          </a:fontRef>
        </p:style>
      </p:cxnSp>
      <p:cxnSp>
        <p:nvCxnSpPr>
          <p:cNvPr id="89" name="Straight Arrow Connector 88"/>
          <p:cNvCxnSpPr>
            <a:stCxn id="5" idx="4"/>
            <a:endCxn id="43" idx="0"/>
          </p:cNvCxnSpPr>
          <p:nvPr/>
        </p:nvCxnSpPr>
        <p:spPr>
          <a:xfrm>
            <a:off x="2171700" y="3376914"/>
            <a:ext cx="0" cy="917657"/>
          </a:xfrm>
          <a:prstGeom prst="straightConnector1">
            <a:avLst/>
          </a:prstGeom>
          <a:ln w="19050">
            <a:solidFill>
              <a:schemeClr val="accent6"/>
            </a:solidFill>
            <a:tailEnd type="arrow"/>
          </a:ln>
        </p:spPr>
        <p:style>
          <a:lnRef idx="1">
            <a:schemeClr val="accent6"/>
          </a:lnRef>
          <a:fillRef idx="0">
            <a:schemeClr val="accent6"/>
          </a:fillRef>
          <a:effectRef idx="0">
            <a:schemeClr val="accent6"/>
          </a:effectRef>
          <a:fontRef idx="minor">
            <a:schemeClr val="tx1"/>
          </a:fontRef>
        </p:style>
      </p:cxnSp>
      <p:cxnSp>
        <p:nvCxnSpPr>
          <p:cNvPr id="86" name="Straight Arrow Connector 85"/>
          <p:cNvCxnSpPr>
            <a:stCxn id="44" idx="1"/>
            <a:endCxn id="5" idx="5"/>
          </p:cNvCxnSpPr>
          <p:nvPr/>
        </p:nvCxnSpPr>
        <p:spPr>
          <a:xfrm flipH="1" flipV="1">
            <a:off x="2414167" y="3276481"/>
            <a:ext cx="1585488" cy="1117677"/>
          </a:xfrm>
          <a:prstGeom prst="straightConnector1">
            <a:avLst/>
          </a:prstGeom>
          <a:ln w="19050">
            <a:solidFill>
              <a:schemeClr val="accent6"/>
            </a:solidFill>
            <a:tailEnd type="arrow"/>
          </a:ln>
        </p:spPr>
        <p:style>
          <a:lnRef idx="1">
            <a:schemeClr val="accent1"/>
          </a:lnRef>
          <a:fillRef idx="0">
            <a:schemeClr val="accent1"/>
          </a:fillRef>
          <a:effectRef idx="0">
            <a:schemeClr val="accent1"/>
          </a:effectRef>
          <a:fontRef idx="minor">
            <a:schemeClr val="tx1"/>
          </a:fontRef>
        </p:style>
      </p:cxnSp>
      <p:sp>
        <p:nvSpPr>
          <p:cNvPr id="118" name="Oval 117"/>
          <p:cNvSpPr/>
          <p:nvPr/>
        </p:nvSpPr>
        <p:spPr>
          <a:xfrm>
            <a:off x="7296873" y="2691114"/>
            <a:ext cx="685800" cy="685800"/>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b</a:t>
            </a:r>
            <a:endParaRPr lang="en-US" dirty="0">
              <a:solidFill>
                <a:schemeClr val="accent5">
                  <a:lumMod val="10000"/>
                </a:schemeClr>
              </a:solidFill>
              <a:latin typeface="Arial Black" pitchFamily="34" charset="0"/>
            </a:endParaRPr>
          </a:p>
        </p:txBody>
      </p:sp>
      <p:sp>
        <p:nvSpPr>
          <p:cNvPr id="119" name="Oval 118"/>
          <p:cNvSpPr/>
          <p:nvPr/>
        </p:nvSpPr>
        <p:spPr>
          <a:xfrm>
            <a:off x="5226451" y="2691114"/>
            <a:ext cx="685800" cy="685800"/>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5">
                    <a:lumMod val="10000"/>
                  </a:schemeClr>
                </a:solidFill>
                <a:latin typeface="Arial Black" pitchFamily="34" charset="0"/>
              </a:rPr>
              <a:t>a</a:t>
            </a:r>
          </a:p>
        </p:txBody>
      </p:sp>
      <p:sp>
        <p:nvSpPr>
          <p:cNvPr id="120" name="Oval 119"/>
          <p:cNvSpPr/>
          <p:nvPr/>
        </p:nvSpPr>
        <p:spPr>
          <a:xfrm>
            <a:off x="5226451" y="4294571"/>
            <a:ext cx="685800" cy="685800"/>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d</a:t>
            </a:r>
            <a:endParaRPr lang="en-US" dirty="0">
              <a:solidFill>
                <a:schemeClr val="accent5">
                  <a:lumMod val="10000"/>
                </a:schemeClr>
              </a:solidFill>
              <a:latin typeface="Arial Black" pitchFamily="34" charset="0"/>
            </a:endParaRPr>
          </a:p>
        </p:txBody>
      </p:sp>
      <p:sp>
        <p:nvSpPr>
          <p:cNvPr id="121" name="Oval 120"/>
          <p:cNvSpPr/>
          <p:nvPr/>
        </p:nvSpPr>
        <p:spPr>
          <a:xfrm>
            <a:off x="7296873" y="4293725"/>
            <a:ext cx="685800" cy="685800"/>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c</a:t>
            </a:r>
            <a:endParaRPr lang="en-US" dirty="0">
              <a:solidFill>
                <a:schemeClr val="accent5">
                  <a:lumMod val="10000"/>
                </a:schemeClr>
              </a:solidFill>
              <a:latin typeface="Arial Black" pitchFamily="34" charset="0"/>
            </a:endParaRPr>
          </a:p>
        </p:txBody>
      </p:sp>
      <p:sp>
        <p:nvSpPr>
          <p:cNvPr id="2" name="Title 1"/>
          <p:cNvSpPr>
            <a:spLocks noGrp="1"/>
          </p:cNvSpPr>
          <p:nvPr>
            <p:ph type="title"/>
          </p:nvPr>
        </p:nvSpPr>
        <p:spPr/>
        <p:txBody>
          <a:bodyPr/>
          <a:lstStyle/>
          <a:p>
            <a:r>
              <a:rPr lang="en-US" dirty="0" smtClean="0"/>
              <a:t>Strongly Connected Graph</a:t>
            </a:r>
            <a:endParaRPr lang="en-US" dirty="0"/>
          </a:p>
        </p:txBody>
      </p:sp>
      <p:sp>
        <p:nvSpPr>
          <p:cNvPr id="3" name="Content Placeholder 2"/>
          <p:cNvSpPr>
            <a:spLocks noGrp="1"/>
          </p:cNvSpPr>
          <p:nvPr>
            <p:ph idx="1"/>
          </p:nvPr>
        </p:nvSpPr>
        <p:spPr>
          <a:xfrm>
            <a:off x="470222" y="1571626"/>
            <a:ext cx="8229600" cy="533400"/>
          </a:xfrm>
        </p:spPr>
        <p:txBody>
          <a:bodyPr/>
          <a:lstStyle/>
          <a:p>
            <a:r>
              <a:rPr lang="en-US" b="1" dirty="0" smtClean="0"/>
              <a:t>GPL uses </a:t>
            </a:r>
            <a:r>
              <a:rPr lang="en-US" b="1" dirty="0" err="1" smtClean="0"/>
              <a:t>Kosaraju's</a:t>
            </a:r>
            <a:r>
              <a:rPr lang="en-US" b="1" dirty="0" smtClean="0"/>
              <a:t> </a:t>
            </a:r>
            <a:r>
              <a:rPr lang="en-US" b="1" dirty="0"/>
              <a:t>algorithm</a:t>
            </a:r>
          </a:p>
          <a:p>
            <a:endParaRPr lang="en-US" dirty="0"/>
          </a:p>
        </p:txBody>
      </p:sp>
      <p:sp>
        <p:nvSpPr>
          <p:cNvPr id="40" name="TextBox 39"/>
          <p:cNvSpPr txBox="1"/>
          <p:nvPr/>
        </p:nvSpPr>
        <p:spPr>
          <a:xfrm>
            <a:off x="4876800" y="3192248"/>
            <a:ext cx="3589444" cy="369332"/>
          </a:xfrm>
          <a:prstGeom prst="rect">
            <a:avLst/>
          </a:prstGeom>
          <a:noFill/>
        </p:spPr>
        <p:txBody>
          <a:bodyPr wrap="none" rtlCol="0">
            <a:spAutoFit/>
          </a:bodyPr>
          <a:lstStyle/>
          <a:p>
            <a:r>
              <a:rPr lang="en-US" dirty="0" smtClean="0"/>
              <a:t>1. Depth First Search to number vertices</a:t>
            </a:r>
            <a:endParaRPr lang="en-US" dirty="0"/>
          </a:p>
        </p:txBody>
      </p:sp>
      <p:sp>
        <p:nvSpPr>
          <p:cNvPr id="95" name="TextBox 94"/>
          <p:cNvSpPr txBox="1"/>
          <p:nvPr/>
        </p:nvSpPr>
        <p:spPr>
          <a:xfrm>
            <a:off x="1991394" y="4994839"/>
            <a:ext cx="338554" cy="369332"/>
          </a:xfrm>
          <a:prstGeom prst="rect">
            <a:avLst/>
          </a:prstGeom>
          <a:noFill/>
        </p:spPr>
        <p:txBody>
          <a:bodyPr wrap="none" rtlCol="0">
            <a:spAutoFit/>
          </a:bodyPr>
          <a:lstStyle/>
          <a:p>
            <a:r>
              <a:rPr lang="en-US" dirty="0" smtClean="0">
                <a:latin typeface="Arial Black" pitchFamily="34" charset="0"/>
              </a:rPr>
              <a:t>1</a:t>
            </a:r>
            <a:endParaRPr lang="en-US" dirty="0">
              <a:latin typeface="Arial Black" pitchFamily="34" charset="0"/>
            </a:endParaRPr>
          </a:p>
        </p:txBody>
      </p:sp>
      <p:sp>
        <p:nvSpPr>
          <p:cNvPr id="97" name="TextBox 96"/>
          <p:cNvSpPr txBox="1"/>
          <p:nvPr/>
        </p:nvSpPr>
        <p:spPr>
          <a:xfrm>
            <a:off x="4072845" y="4994839"/>
            <a:ext cx="338554" cy="369332"/>
          </a:xfrm>
          <a:prstGeom prst="rect">
            <a:avLst/>
          </a:prstGeom>
          <a:noFill/>
        </p:spPr>
        <p:txBody>
          <a:bodyPr wrap="none" rtlCol="0">
            <a:spAutoFit/>
          </a:bodyPr>
          <a:lstStyle/>
          <a:p>
            <a:r>
              <a:rPr lang="en-US" dirty="0" smtClean="0">
                <a:latin typeface="Arial Black" pitchFamily="34" charset="0"/>
              </a:rPr>
              <a:t>2</a:t>
            </a:r>
            <a:endParaRPr lang="en-US" dirty="0">
              <a:latin typeface="Arial Black" pitchFamily="34" charset="0"/>
            </a:endParaRPr>
          </a:p>
        </p:txBody>
      </p:sp>
      <p:sp>
        <p:nvSpPr>
          <p:cNvPr id="98" name="TextBox 97"/>
          <p:cNvSpPr txBox="1"/>
          <p:nvPr/>
        </p:nvSpPr>
        <p:spPr>
          <a:xfrm>
            <a:off x="4072845" y="2321782"/>
            <a:ext cx="338554" cy="369332"/>
          </a:xfrm>
          <a:prstGeom prst="rect">
            <a:avLst/>
          </a:prstGeom>
          <a:noFill/>
        </p:spPr>
        <p:txBody>
          <a:bodyPr wrap="none" rtlCol="0">
            <a:spAutoFit/>
          </a:bodyPr>
          <a:lstStyle/>
          <a:p>
            <a:r>
              <a:rPr lang="en-US" dirty="0" smtClean="0">
                <a:latin typeface="Arial Black" pitchFamily="34" charset="0"/>
              </a:rPr>
              <a:t>3</a:t>
            </a:r>
            <a:endParaRPr lang="en-US" dirty="0">
              <a:latin typeface="Arial Black" pitchFamily="34" charset="0"/>
            </a:endParaRPr>
          </a:p>
        </p:txBody>
      </p:sp>
      <p:sp>
        <p:nvSpPr>
          <p:cNvPr id="99" name="TextBox 98"/>
          <p:cNvSpPr txBox="1"/>
          <p:nvPr/>
        </p:nvSpPr>
        <p:spPr>
          <a:xfrm>
            <a:off x="2002423" y="2321782"/>
            <a:ext cx="338554" cy="369332"/>
          </a:xfrm>
          <a:prstGeom prst="rect">
            <a:avLst/>
          </a:prstGeom>
          <a:noFill/>
        </p:spPr>
        <p:txBody>
          <a:bodyPr wrap="none" rtlCol="0">
            <a:spAutoFit/>
          </a:bodyPr>
          <a:lstStyle/>
          <a:p>
            <a:r>
              <a:rPr lang="en-US" dirty="0" smtClean="0">
                <a:latin typeface="Arial Black" pitchFamily="34" charset="0"/>
              </a:rPr>
              <a:t>4</a:t>
            </a:r>
            <a:endParaRPr lang="en-US" dirty="0">
              <a:latin typeface="Arial Black" pitchFamily="34" charset="0"/>
            </a:endParaRPr>
          </a:p>
        </p:txBody>
      </p:sp>
      <p:sp>
        <p:nvSpPr>
          <p:cNvPr id="149" name="Freeform 148"/>
          <p:cNvSpPr/>
          <p:nvPr/>
        </p:nvSpPr>
        <p:spPr>
          <a:xfrm rot="21415147">
            <a:off x="5141935" y="2333253"/>
            <a:ext cx="3195725" cy="2885558"/>
          </a:xfrm>
          <a:custGeom>
            <a:avLst/>
            <a:gdLst>
              <a:gd name="connsiteX0" fmla="*/ 4465 w 4388259"/>
              <a:gd name="connsiteY0" fmla="*/ 801492 h 4070926"/>
              <a:gd name="connsiteX1" fmla="*/ 4176415 w 4388259"/>
              <a:gd name="connsiteY1" fmla="*/ 239517 h 4070926"/>
              <a:gd name="connsiteX2" fmla="*/ 3385840 w 4388259"/>
              <a:gd name="connsiteY2" fmla="*/ 4068567 h 4070926"/>
              <a:gd name="connsiteX3" fmla="*/ 4465 w 4388259"/>
              <a:gd name="connsiteY3" fmla="*/ 801492 h 4070926"/>
            </a:gdLst>
            <a:ahLst/>
            <a:cxnLst>
              <a:cxn ang="0">
                <a:pos x="connsiteX0" y="connsiteY0"/>
              </a:cxn>
              <a:cxn ang="0">
                <a:pos x="connsiteX1" y="connsiteY1"/>
              </a:cxn>
              <a:cxn ang="0">
                <a:pos x="connsiteX2" y="connsiteY2"/>
              </a:cxn>
              <a:cxn ang="0">
                <a:pos x="connsiteX3" y="connsiteY3"/>
              </a:cxn>
            </a:cxnLst>
            <a:rect l="l" t="t" r="r" b="b"/>
            <a:pathLst>
              <a:path w="4388259" h="4070926">
                <a:moveTo>
                  <a:pt x="4465" y="801492"/>
                </a:moveTo>
                <a:cubicBezTo>
                  <a:pt x="136228" y="163317"/>
                  <a:pt x="3612853" y="-304995"/>
                  <a:pt x="4176415" y="239517"/>
                </a:cubicBezTo>
                <a:cubicBezTo>
                  <a:pt x="4739977" y="784029"/>
                  <a:pt x="4076402" y="3974905"/>
                  <a:pt x="3385840" y="4068567"/>
                </a:cubicBezTo>
                <a:cubicBezTo>
                  <a:pt x="2695278" y="4162229"/>
                  <a:pt x="-127298" y="1439667"/>
                  <a:pt x="4465" y="801492"/>
                </a:cubicBezTo>
                <a:close/>
              </a:path>
            </a:pathLst>
          </a:custGeom>
          <a:noFill/>
          <a:ln w="57150">
            <a:solidFill>
              <a:schemeClr val="accent6">
                <a:lumMod val="40000"/>
                <a:lumOff val="6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ln w="76200">
                <a:solidFill>
                  <a:schemeClr val="tx1"/>
                </a:solidFill>
              </a:ln>
            </a:endParaRPr>
          </a:p>
        </p:txBody>
      </p:sp>
      <p:sp>
        <p:nvSpPr>
          <p:cNvPr id="151" name="Freeform 150"/>
          <p:cNvSpPr/>
          <p:nvPr/>
        </p:nvSpPr>
        <p:spPr>
          <a:xfrm>
            <a:off x="5125942" y="3966963"/>
            <a:ext cx="1151366" cy="1185170"/>
          </a:xfrm>
          <a:custGeom>
            <a:avLst/>
            <a:gdLst>
              <a:gd name="connsiteX0" fmla="*/ 189008 w 1151366"/>
              <a:gd name="connsiteY0" fmla="*/ 4962 h 1185170"/>
              <a:gd name="connsiteX1" fmla="*/ 84233 w 1151366"/>
              <a:gd name="connsiteY1" fmla="*/ 1157487 h 1185170"/>
              <a:gd name="connsiteX2" fmla="*/ 1151033 w 1151366"/>
              <a:gd name="connsiteY2" fmla="*/ 757437 h 1185170"/>
              <a:gd name="connsiteX3" fmla="*/ 189008 w 1151366"/>
              <a:gd name="connsiteY3" fmla="*/ 4962 h 1185170"/>
            </a:gdLst>
            <a:ahLst/>
            <a:cxnLst>
              <a:cxn ang="0">
                <a:pos x="connsiteX0" y="connsiteY0"/>
              </a:cxn>
              <a:cxn ang="0">
                <a:pos x="connsiteX1" y="connsiteY1"/>
              </a:cxn>
              <a:cxn ang="0">
                <a:pos x="connsiteX2" y="connsiteY2"/>
              </a:cxn>
              <a:cxn ang="0">
                <a:pos x="connsiteX3" y="connsiteY3"/>
              </a:cxn>
            </a:cxnLst>
            <a:rect l="l" t="t" r="r" b="b"/>
            <a:pathLst>
              <a:path w="1151366" h="1185170">
                <a:moveTo>
                  <a:pt x="189008" y="4962"/>
                </a:moveTo>
                <a:cubicBezTo>
                  <a:pt x="11208" y="71637"/>
                  <a:pt x="-76105" y="1032075"/>
                  <a:pt x="84233" y="1157487"/>
                </a:cubicBezTo>
                <a:cubicBezTo>
                  <a:pt x="244571" y="1282900"/>
                  <a:pt x="1131983" y="952699"/>
                  <a:pt x="1151033" y="757437"/>
                </a:cubicBezTo>
                <a:cubicBezTo>
                  <a:pt x="1170083" y="562175"/>
                  <a:pt x="366808" y="-61713"/>
                  <a:pt x="189008" y="4962"/>
                </a:cubicBezTo>
                <a:close/>
              </a:path>
            </a:pathLst>
          </a:custGeom>
          <a:noFill/>
          <a:ln w="57150">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TextBox 155"/>
          <p:cNvSpPr txBox="1"/>
          <p:nvPr/>
        </p:nvSpPr>
        <p:spPr>
          <a:xfrm>
            <a:off x="5400075" y="4985314"/>
            <a:ext cx="338554" cy="369332"/>
          </a:xfrm>
          <a:prstGeom prst="rect">
            <a:avLst/>
          </a:prstGeom>
          <a:noFill/>
        </p:spPr>
        <p:txBody>
          <a:bodyPr wrap="none" rtlCol="0">
            <a:spAutoFit/>
          </a:bodyPr>
          <a:lstStyle/>
          <a:p>
            <a:r>
              <a:rPr lang="en-US" dirty="0" smtClean="0">
                <a:latin typeface="Arial Black" pitchFamily="34" charset="0"/>
              </a:rPr>
              <a:t>1</a:t>
            </a:r>
            <a:endParaRPr lang="en-US" dirty="0">
              <a:latin typeface="Arial Black" pitchFamily="34" charset="0"/>
            </a:endParaRPr>
          </a:p>
        </p:txBody>
      </p:sp>
      <p:sp>
        <p:nvSpPr>
          <p:cNvPr id="157" name="TextBox 156"/>
          <p:cNvSpPr txBox="1"/>
          <p:nvPr/>
        </p:nvSpPr>
        <p:spPr>
          <a:xfrm>
            <a:off x="7481526" y="4985314"/>
            <a:ext cx="338554" cy="369332"/>
          </a:xfrm>
          <a:prstGeom prst="rect">
            <a:avLst/>
          </a:prstGeom>
          <a:noFill/>
        </p:spPr>
        <p:txBody>
          <a:bodyPr wrap="none" rtlCol="0">
            <a:spAutoFit/>
          </a:bodyPr>
          <a:lstStyle/>
          <a:p>
            <a:r>
              <a:rPr lang="en-US" dirty="0" smtClean="0">
                <a:latin typeface="Arial Black" pitchFamily="34" charset="0"/>
              </a:rPr>
              <a:t>2</a:t>
            </a:r>
            <a:endParaRPr lang="en-US" dirty="0">
              <a:latin typeface="Arial Black" pitchFamily="34" charset="0"/>
            </a:endParaRPr>
          </a:p>
        </p:txBody>
      </p:sp>
      <p:sp>
        <p:nvSpPr>
          <p:cNvPr id="158" name="TextBox 157"/>
          <p:cNvSpPr txBox="1"/>
          <p:nvPr/>
        </p:nvSpPr>
        <p:spPr>
          <a:xfrm>
            <a:off x="7481526" y="2312257"/>
            <a:ext cx="338554" cy="369332"/>
          </a:xfrm>
          <a:prstGeom prst="rect">
            <a:avLst/>
          </a:prstGeom>
          <a:noFill/>
        </p:spPr>
        <p:txBody>
          <a:bodyPr wrap="none" rtlCol="0">
            <a:spAutoFit/>
          </a:bodyPr>
          <a:lstStyle/>
          <a:p>
            <a:r>
              <a:rPr lang="en-US" dirty="0" smtClean="0">
                <a:latin typeface="Arial Black" pitchFamily="34" charset="0"/>
              </a:rPr>
              <a:t>3</a:t>
            </a:r>
            <a:endParaRPr lang="en-US" dirty="0">
              <a:latin typeface="Arial Black" pitchFamily="34" charset="0"/>
            </a:endParaRPr>
          </a:p>
        </p:txBody>
      </p:sp>
      <p:sp>
        <p:nvSpPr>
          <p:cNvPr id="159" name="TextBox 158"/>
          <p:cNvSpPr txBox="1"/>
          <p:nvPr/>
        </p:nvSpPr>
        <p:spPr>
          <a:xfrm>
            <a:off x="5411104" y="2312257"/>
            <a:ext cx="338554" cy="369332"/>
          </a:xfrm>
          <a:prstGeom prst="rect">
            <a:avLst/>
          </a:prstGeom>
          <a:noFill/>
        </p:spPr>
        <p:txBody>
          <a:bodyPr wrap="none" rtlCol="0">
            <a:spAutoFit/>
          </a:bodyPr>
          <a:lstStyle/>
          <a:p>
            <a:r>
              <a:rPr lang="en-US" dirty="0" smtClean="0">
                <a:latin typeface="Arial Black" pitchFamily="34" charset="0"/>
              </a:rPr>
              <a:t>4</a:t>
            </a:r>
            <a:endParaRPr lang="en-US" dirty="0">
              <a:latin typeface="Arial Black" pitchFamily="34" charset="0"/>
            </a:endParaRPr>
          </a:p>
        </p:txBody>
      </p:sp>
      <p:sp>
        <p:nvSpPr>
          <p:cNvPr id="160" name="TextBox 159"/>
          <p:cNvSpPr txBox="1"/>
          <p:nvPr/>
        </p:nvSpPr>
        <p:spPr>
          <a:xfrm>
            <a:off x="5701625" y="2064794"/>
            <a:ext cx="1935145" cy="369332"/>
          </a:xfrm>
          <a:prstGeom prst="rect">
            <a:avLst/>
          </a:prstGeom>
          <a:noFill/>
        </p:spPr>
        <p:txBody>
          <a:bodyPr wrap="none" rtlCol="0">
            <a:spAutoFit/>
          </a:bodyPr>
          <a:lstStyle/>
          <a:p>
            <a:r>
              <a:rPr lang="en-US" dirty="0" smtClean="0"/>
              <a:t>2. Reverse all Edges</a:t>
            </a:r>
            <a:endParaRPr lang="en-US" dirty="0"/>
          </a:p>
        </p:txBody>
      </p:sp>
      <p:sp>
        <p:nvSpPr>
          <p:cNvPr id="161" name="TextBox 160"/>
          <p:cNvSpPr txBox="1"/>
          <p:nvPr/>
        </p:nvSpPr>
        <p:spPr>
          <a:xfrm>
            <a:off x="5125942" y="1952450"/>
            <a:ext cx="3677610" cy="369332"/>
          </a:xfrm>
          <a:prstGeom prst="rect">
            <a:avLst/>
          </a:prstGeom>
          <a:noFill/>
        </p:spPr>
        <p:txBody>
          <a:bodyPr wrap="none" rtlCol="0">
            <a:spAutoFit/>
          </a:bodyPr>
          <a:lstStyle/>
          <a:p>
            <a:r>
              <a:rPr lang="en-US" dirty="0" smtClean="0"/>
              <a:t>3. Depth first search on transposed graph</a:t>
            </a:r>
            <a:endParaRPr lang="en-US" dirty="0"/>
          </a:p>
        </p:txBody>
      </p:sp>
      <p:sp>
        <p:nvSpPr>
          <p:cNvPr id="162" name="TextBox 161"/>
          <p:cNvSpPr txBox="1"/>
          <p:nvPr/>
        </p:nvSpPr>
        <p:spPr>
          <a:xfrm>
            <a:off x="496735" y="5663683"/>
            <a:ext cx="4735592" cy="461665"/>
          </a:xfrm>
          <a:prstGeom prst="rect">
            <a:avLst/>
          </a:prstGeom>
          <a:noFill/>
        </p:spPr>
        <p:txBody>
          <a:bodyPr wrap="none" rtlCol="0">
            <a:spAutoFit/>
          </a:bodyPr>
          <a:lstStyle/>
          <a:p>
            <a:pPr marL="285750" indent="-285750">
              <a:buFont typeface="Arial" pitchFamily="34" charset="0"/>
              <a:buChar char="•"/>
            </a:pPr>
            <a:r>
              <a:rPr lang="en-US" sz="2400" b="1" dirty="0"/>
              <a:t>Can be completed in </a:t>
            </a:r>
            <a:r>
              <a:rPr lang="en-US" sz="2400" b="1" i="1" dirty="0" smtClean="0"/>
              <a:t>O</a:t>
            </a:r>
            <a:r>
              <a:rPr lang="en-US" sz="2400" b="1" dirty="0" smtClean="0"/>
              <a:t>(|</a:t>
            </a:r>
            <a:r>
              <a:rPr lang="en-US" sz="2400" b="1" i="1" dirty="0" smtClean="0"/>
              <a:t>V|</a:t>
            </a:r>
            <a:r>
              <a:rPr lang="en-US" sz="2400" b="1" dirty="0" smtClean="0"/>
              <a:t>+|</a:t>
            </a:r>
            <a:r>
              <a:rPr lang="en-US" sz="2400" b="1" i="1" dirty="0" smtClean="0"/>
              <a:t>E|</a:t>
            </a:r>
            <a:r>
              <a:rPr lang="en-US" sz="2400" b="1" dirty="0" smtClean="0"/>
              <a:t>) </a:t>
            </a:r>
            <a:r>
              <a:rPr lang="en-US" sz="2400" b="1" dirty="0"/>
              <a:t>time</a:t>
            </a:r>
          </a:p>
        </p:txBody>
      </p:sp>
    </p:spTree>
    <p:custDataLst>
      <p:tags r:id="rId1"/>
    </p:custDataLst>
    <p:extLst>
      <p:ext uri="{BB962C8B-B14F-4D97-AF65-F5344CB8AC3E}">
        <p14:creationId xmlns:p14="http://schemas.microsoft.com/office/powerpoint/2010/main" val="854246042"/>
      </p:ext>
    </p:extLst>
  </p:cSld>
  <p:clrMapOvr>
    <a:masterClrMapping/>
  </p:clrMapOvr>
  <p:transition advTm="86036">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fade">
                                      <p:cBhvr>
                                        <p:cTn id="7" dur="500"/>
                                        <p:tgtEl>
                                          <p:spTgt spid="4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3"/>
                                        </p:tgtEl>
                                        <p:attrNameLst>
                                          <p:attrName>style.visibility</p:attrName>
                                        </p:attrNameLst>
                                      </p:cBhvr>
                                      <p:to>
                                        <p:strVal val="visible"/>
                                      </p:to>
                                    </p:set>
                                    <p:animEffect transition="in" filter="fade">
                                      <p:cBhvr>
                                        <p:cTn id="12" dur="500"/>
                                        <p:tgtEl>
                                          <p:spTgt spid="6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6"/>
                                        </p:tgtEl>
                                        <p:attrNameLst>
                                          <p:attrName>style.visibility</p:attrName>
                                        </p:attrNameLst>
                                      </p:cBhvr>
                                      <p:to>
                                        <p:strVal val="visible"/>
                                      </p:to>
                                    </p:set>
                                    <p:animEffect transition="in" filter="fade">
                                      <p:cBhvr>
                                        <p:cTn id="17" dur="500"/>
                                        <p:tgtEl>
                                          <p:spTgt spid="7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3"/>
                                        </p:tgtEl>
                                        <p:attrNameLst>
                                          <p:attrName>style.visibility</p:attrName>
                                        </p:attrNameLst>
                                      </p:cBhvr>
                                      <p:to>
                                        <p:strVal val="visible"/>
                                      </p:to>
                                    </p:set>
                                    <p:animEffect transition="in" filter="fade">
                                      <p:cBhvr>
                                        <p:cTn id="22" dur="500"/>
                                        <p:tgtEl>
                                          <p:spTgt spid="7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3"/>
                                        </p:tgtEl>
                                        <p:attrNameLst>
                                          <p:attrName>style.visibility</p:attrName>
                                        </p:attrNameLst>
                                      </p:cBhvr>
                                      <p:to>
                                        <p:strVal val="visible"/>
                                      </p:to>
                                    </p:set>
                                    <p:animEffect transition="in" filter="fade">
                                      <p:cBhvr>
                                        <p:cTn id="27" dur="500"/>
                                        <p:tgtEl>
                                          <p:spTgt spid="43"/>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95"/>
                                        </p:tgtEl>
                                        <p:attrNameLst>
                                          <p:attrName>style.visibility</p:attrName>
                                        </p:attrNameLst>
                                      </p:cBhvr>
                                      <p:to>
                                        <p:strVal val="visible"/>
                                      </p:to>
                                    </p:set>
                                    <p:animEffect transition="in" filter="fade">
                                      <p:cBhvr>
                                        <p:cTn id="30" dur="500"/>
                                        <p:tgtEl>
                                          <p:spTgt spid="95"/>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44"/>
                                        </p:tgtEl>
                                        <p:attrNameLst>
                                          <p:attrName>style.visibility</p:attrName>
                                        </p:attrNameLst>
                                      </p:cBhvr>
                                      <p:to>
                                        <p:strVal val="visible"/>
                                      </p:to>
                                    </p:set>
                                    <p:animEffect transition="in" filter="fade">
                                      <p:cBhvr>
                                        <p:cTn id="35" dur="500"/>
                                        <p:tgtEl>
                                          <p:spTgt spid="44"/>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97"/>
                                        </p:tgtEl>
                                        <p:attrNameLst>
                                          <p:attrName>style.visibility</p:attrName>
                                        </p:attrNameLst>
                                      </p:cBhvr>
                                      <p:to>
                                        <p:strVal val="visible"/>
                                      </p:to>
                                    </p:set>
                                    <p:animEffect transition="in" filter="fade">
                                      <p:cBhvr>
                                        <p:cTn id="38" dur="500"/>
                                        <p:tgtEl>
                                          <p:spTgt spid="97"/>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42"/>
                                        </p:tgtEl>
                                        <p:attrNameLst>
                                          <p:attrName>style.visibility</p:attrName>
                                        </p:attrNameLst>
                                      </p:cBhvr>
                                      <p:to>
                                        <p:strVal val="visible"/>
                                      </p:to>
                                    </p:set>
                                    <p:animEffect transition="in" filter="fade">
                                      <p:cBhvr>
                                        <p:cTn id="43" dur="500"/>
                                        <p:tgtEl>
                                          <p:spTgt spid="42"/>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98"/>
                                        </p:tgtEl>
                                        <p:attrNameLst>
                                          <p:attrName>style.visibility</p:attrName>
                                        </p:attrNameLst>
                                      </p:cBhvr>
                                      <p:to>
                                        <p:strVal val="visible"/>
                                      </p:to>
                                    </p:set>
                                    <p:animEffect transition="in" filter="fade">
                                      <p:cBhvr>
                                        <p:cTn id="46" dur="500"/>
                                        <p:tgtEl>
                                          <p:spTgt spid="98"/>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41"/>
                                        </p:tgtEl>
                                        <p:attrNameLst>
                                          <p:attrName>style.visibility</p:attrName>
                                        </p:attrNameLst>
                                      </p:cBhvr>
                                      <p:to>
                                        <p:strVal val="visible"/>
                                      </p:to>
                                    </p:set>
                                    <p:animEffect transition="in" filter="fade">
                                      <p:cBhvr>
                                        <p:cTn id="51" dur="500"/>
                                        <p:tgtEl>
                                          <p:spTgt spid="41"/>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99"/>
                                        </p:tgtEl>
                                        <p:attrNameLst>
                                          <p:attrName>style.visibility</p:attrName>
                                        </p:attrNameLst>
                                      </p:cBhvr>
                                      <p:to>
                                        <p:strVal val="visible"/>
                                      </p:to>
                                    </p:set>
                                    <p:animEffect transition="in" filter="fade">
                                      <p:cBhvr>
                                        <p:cTn id="54" dur="500"/>
                                        <p:tgtEl>
                                          <p:spTgt spid="99"/>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143"/>
                                        </p:tgtEl>
                                        <p:attrNameLst>
                                          <p:attrName>style.visibility</p:attrName>
                                        </p:attrNameLst>
                                      </p:cBhvr>
                                      <p:to>
                                        <p:strVal val="visible"/>
                                      </p:to>
                                    </p:set>
                                    <p:animEffect transition="in" filter="fade">
                                      <p:cBhvr>
                                        <p:cTn id="59" dur="250"/>
                                        <p:tgtEl>
                                          <p:spTgt spid="143"/>
                                        </p:tgtEl>
                                      </p:cBhvr>
                                    </p:animEffect>
                                  </p:childTnLst>
                                </p:cTn>
                              </p:par>
                              <p:par>
                                <p:cTn id="60" presetID="10" presetClass="exit" presetSubtype="0" fill="hold" grpId="1" nodeType="withEffect">
                                  <p:stCondLst>
                                    <p:cond delay="0"/>
                                  </p:stCondLst>
                                  <p:childTnLst>
                                    <p:animEffect transition="out" filter="fade">
                                      <p:cBhvr>
                                        <p:cTn id="61" dur="500"/>
                                        <p:tgtEl>
                                          <p:spTgt spid="40"/>
                                        </p:tgtEl>
                                      </p:cBhvr>
                                    </p:animEffect>
                                    <p:set>
                                      <p:cBhvr>
                                        <p:cTn id="62" dur="1" fill="hold">
                                          <p:stCondLst>
                                            <p:cond delay="499"/>
                                          </p:stCondLst>
                                        </p:cTn>
                                        <p:tgtEl>
                                          <p:spTgt spid="40"/>
                                        </p:tgtEl>
                                        <p:attrNameLst>
                                          <p:attrName>style.visibility</p:attrName>
                                        </p:attrNameLst>
                                      </p:cBhvr>
                                      <p:to>
                                        <p:strVal val="hidden"/>
                                      </p:to>
                                    </p:set>
                                  </p:childTnLst>
                                </p:cTn>
                              </p:par>
                              <p:par>
                                <p:cTn id="63" presetID="42" presetClass="path" presetSubtype="0" accel="50000" decel="50000" fill="hold" nodeType="withEffect">
                                  <p:stCondLst>
                                    <p:cond delay="0"/>
                                  </p:stCondLst>
                                  <p:childTnLst>
                                    <p:animMotion origin="layout" path="M -4.44444E-6 -1.85185E-6 L 0.37257 0.00023 " pathEditMode="relative" rAng="0" ptsTypes="AA">
                                      <p:cBhvr>
                                        <p:cTn id="64" dur="1000" fill="hold"/>
                                        <p:tgtEl>
                                          <p:spTgt spid="143"/>
                                        </p:tgtEl>
                                        <p:attrNameLst>
                                          <p:attrName>ppt_x</p:attrName>
                                          <p:attrName>ppt_y</p:attrName>
                                        </p:attrNameLst>
                                      </p:cBhvr>
                                      <p:rCtr x="18628" y="0"/>
                                    </p:animMotion>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grpId="0" nodeType="clickEffect">
                                  <p:stCondLst>
                                    <p:cond delay="0"/>
                                  </p:stCondLst>
                                  <p:childTnLst>
                                    <p:set>
                                      <p:cBhvr>
                                        <p:cTn id="68" dur="1" fill="hold">
                                          <p:stCondLst>
                                            <p:cond delay="0"/>
                                          </p:stCondLst>
                                        </p:cTn>
                                        <p:tgtEl>
                                          <p:spTgt spid="160"/>
                                        </p:tgtEl>
                                        <p:attrNameLst>
                                          <p:attrName>style.visibility</p:attrName>
                                        </p:attrNameLst>
                                      </p:cBhvr>
                                      <p:to>
                                        <p:strVal val="visible"/>
                                      </p:to>
                                    </p:set>
                                    <p:animEffect transition="in" filter="fade">
                                      <p:cBhvr>
                                        <p:cTn id="69" dur="500"/>
                                        <p:tgtEl>
                                          <p:spTgt spid="160"/>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xit" presetSubtype="0" fill="hold" nodeType="clickEffect">
                                  <p:stCondLst>
                                    <p:cond delay="0"/>
                                  </p:stCondLst>
                                  <p:childTnLst>
                                    <p:animEffect transition="out" filter="fade">
                                      <p:cBhvr>
                                        <p:cTn id="73" dur="250"/>
                                        <p:tgtEl>
                                          <p:spTgt spid="143"/>
                                        </p:tgtEl>
                                      </p:cBhvr>
                                    </p:animEffect>
                                    <p:set>
                                      <p:cBhvr>
                                        <p:cTn id="74" dur="1" fill="hold">
                                          <p:stCondLst>
                                            <p:cond delay="249"/>
                                          </p:stCondLst>
                                        </p:cTn>
                                        <p:tgtEl>
                                          <p:spTgt spid="143"/>
                                        </p:tgtEl>
                                        <p:attrNameLst>
                                          <p:attrName>style.visibility</p:attrName>
                                        </p:attrNameLst>
                                      </p:cBhvr>
                                      <p:to>
                                        <p:strVal val="hidden"/>
                                      </p:to>
                                    </p:set>
                                  </p:childTnLst>
                                </p:cTn>
                              </p:par>
                              <p:par>
                                <p:cTn id="75" presetID="1" presetClass="entr" presetSubtype="0" fill="hold" grpId="0" nodeType="withEffect">
                                  <p:stCondLst>
                                    <p:cond delay="0"/>
                                  </p:stCondLst>
                                  <p:childTnLst>
                                    <p:set>
                                      <p:cBhvr>
                                        <p:cTn id="76" dur="1" fill="hold">
                                          <p:stCondLst>
                                            <p:cond delay="0"/>
                                          </p:stCondLst>
                                        </p:cTn>
                                        <p:tgtEl>
                                          <p:spTgt spid="152"/>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153"/>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54"/>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155"/>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159"/>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158"/>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157"/>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156"/>
                                        </p:tgtEl>
                                        <p:attrNameLst>
                                          <p:attrName>style.visibility</p:attrName>
                                        </p:attrNameLst>
                                      </p:cBhvr>
                                      <p:to>
                                        <p:strVal val="visible"/>
                                      </p:to>
                                    </p:set>
                                  </p:childTnLst>
                                </p:cTn>
                              </p:par>
                              <p:par>
                                <p:cTn id="91" presetID="10" presetClass="entr" presetSubtype="0" fill="hold" nodeType="withEffect">
                                  <p:stCondLst>
                                    <p:cond delay="0"/>
                                  </p:stCondLst>
                                  <p:childTnLst>
                                    <p:set>
                                      <p:cBhvr>
                                        <p:cTn id="92" dur="1" fill="hold">
                                          <p:stCondLst>
                                            <p:cond delay="0"/>
                                          </p:stCondLst>
                                        </p:cTn>
                                        <p:tgtEl>
                                          <p:spTgt spid="21"/>
                                        </p:tgtEl>
                                        <p:attrNameLst>
                                          <p:attrName>style.visibility</p:attrName>
                                        </p:attrNameLst>
                                      </p:cBhvr>
                                      <p:to>
                                        <p:strVal val="visible"/>
                                      </p:to>
                                    </p:set>
                                    <p:animEffect transition="in" filter="fade">
                                      <p:cBhvr>
                                        <p:cTn id="93" dur="2000"/>
                                        <p:tgtEl>
                                          <p:spTgt spid="21"/>
                                        </p:tgtEl>
                                      </p:cBhvr>
                                    </p:animEffect>
                                  </p:childTnLst>
                                </p:cTn>
                              </p:par>
                              <p:par>
                                <p:cTn id="94" presetID="10" presetClass="entr" presetSubtype="0" fill="hold" nodeType="withEffect">
                                  <p:stCondLst>
                                    <p:cond delay="0"/>
                                  </p:stCondLst>
                                  <p:childTnLst>
                                    <p:set>
                                      <p:cBhvr>
                                        <p:cTn id="95" dur="1" fill="hold">
                                          <p:stCondLst>
                                            <p:cond delay="0"/>
                                          </p:stCondLst>
                                        </p:cTn>
                                        <p:tgtEl>
                                          <p:spTgt spid="30"/>
                                        </p:tgtEl>
                                        <p:attrNameLst>
                                          <p:attrName>style.visibility</p:attrName>
                                        </p:attrNameLst>
                                      </p:cBhvr>
                                      <p:to>
                                        <p:strVal val="visible"/>
                                      </p:to>
                                    </p:set>
                                    <p:animEffect transition="in" filter="fade">
                                      <p:cBhvr>
                                        <p:cTn id="96" dur="2000"/>
                                        <p:tgtEl>
                                          <p:spTgt spid="30"/>
                                        </p:tgtEl>
                                      </p:cBhvr>
                                    </p:animEffect>
                                  </p:childTnLst>
                                </p:cTn>
                              </p:par>
                              <p:par>
                                <p:cTn id="97" presetID="10" presetClass="entr" presetSubtype="0" fill="hold" nodeType="withEffect">
                                  <p:stCondLst>
                                    <p:cond delay="0"/>
                                  </p:stCondLst>
                                  <p:childTnLst>
                                    <p:set>
                                      <p:cBhvr>
                                        <p:cTn id="98" dur="1" fill="hold">
                                          <p:stCondLst>
                                            <p:cond delay="0"/>
                                          </p:stCondLst>
                                        </p:cTn>
                                        <p:tgtEl>
                                          <p:spTgt spid="27"/>
                                        </p:tgtEl>
                                        <p:attrNameLst>
                                          <p:attrName>style.visibility</p:attrName>
                                        </p:attrNameLst>
                                      </p:cBhvr>
                                      <p:to>
                                        <p:strVal val="visible"/>
                                      </p:to>
                                    </p:set>
                                    <p:animEffect transition="in" filter="fade">
                                      <p:cBhvr>
                                        <p:cTn id="99" dur="2000"/>
                                        <p:tgtEl>
                                          <p:spTgt spid="27"/>
                                        </p:tgtEl>
                                      </p:cBhvr>
                                    </p:animEffect>
                                  </p:childTnLst>
                                </p:cTn>
                              </p:par>
                              <p:par>
                                <p:cTn id="100" presetID="10" presetClass="entr" presetSubtype="0" fill="hold" nodeType="withEffect">
                                  <p:stCondLst>
                                    <p:cond delay="0"/>
                                  </p:stCondLst>
                                  <p:childTnLst>
                                    <p:set>
                                      <p:cBhvr>
                                        <p:cTn id="101" dur="1" fill="hold">
                                          <p:stCondLst>
                                            <p:cond delay="0"/>
                                          </p:stCondLst>
                                        </p:cTn>
                                        <p:tgtEl>
                                          <p:spTgt spid="24"/>
                                        </p:tgtEl>
                                        <p:attrNameLst>
                                          <p:attrName>style.visibility</p:attrName>
                                        </p:attrNameLst>
                                      </p:cBhvr>
                                      <p:to>
                                        <p:strVal val="visible"/>
                                      </p:to>
                                    </p:set>
                                    <p:animEffect transition="in" filter="fade">
                                      <p:cBhvr>
                                        <p:cTn id="102" dur="2000"/>
                                        <p:tgtEl>
                                          <p:spTgt spid="24"/>
                                        </p:tgtEl>
                                      </p:cBhvr>
                                    </p:animEffect>
                                  </p:childTnLst>
                                </p:cTn>
                              </p:par>
                              <p:par>
                                <p:cTn id="103" presetID="10" presetClass="entr" presetSubtype="0" fill="hold" nodeType="withEffect">
                                  <p:stCondLst>
                                    <p:cond delay="0"/>
                                  </p:stCondLst>
                                  <p:childTnLst>
                                    <p:set>
                                      <p:cBhvr>
                                        <p:cTn id="104" dur="1" fill="hold">
                                          <p:stCondLst>
                                            <p:cond delay="0"/>
                                          </p:stCondLst>
                                        </p:cTn>
                                        <p:tgtEl>
                                          <p:spTgt spid="18"/>
                                        </p:tgtEl>
                                        <p:attrNameLst>
                                          <p:attrName>style.visibility</p:attrName>
                                        </p:attrNameLst>
                                      </p:cBhvr>
                                      <p:to>
                                        <p:strVal val="visible"/>
                                      </p:to>
                                    </p:set>
                                    <p:animEffect transition="in" filter="fade">
                                      <p:cBhvr>
                                        <p:cTn id="105" dur="2000"/>
                                        <p:tgtEl>
                                          <p:spTgt spid="18"/>
                                        </p:tgtEl>
                                      </p:cBhvr>
                                    </p:animEffect>
                                  </p:childTnLst>
                                </p:cTn>
                              </p:par>
                            </p:childTnLst>
                          </p:cTn>
                        </p:par>
                      </p:childTnLst>
                    </p:cTn>
                  </p:par>
                  <p:par>
                    <p:cTn id="106" fill="hold">
                      <p:stCondLst>
                        <p:cond delay="indefinite"/>
                      </p:stCondLst>
                      <p:childTnLst>
                        <p:par>
                          <p:cTn id="107" fill="hold">
                            <p:stCondLst>
                              <p:cond delay="0"/>
                            </p:stCondLst>
                            <p:childTnLst>
                              <p:par>
                                <p:cTn id="108" presetID="10" presetClass="exit" presetSubtype="0" fill="hold" grpId="1" nodeType="clickEffect">
                                  <p:stCondLst>
                                    <p:cond delay="0"/>
                                  </p:stCondLst>
                                  <p:childTnLst>
                                    <p:animEffect transition="out" filter="fade">
                                      <p:cBhvr>
                                        <p:cTn id="109" dur="500"/>
                                        <p:tgtEl>
                                          <p:spTgt spid="160"/>
                                        </p:tgtEl>
                                      </p:cBhvr>
                                    </p:animEffect>
                                    <p:set>
                                      <p:cBhvr>
                                        <p:cTn id="110" dur="1" fill="hold">
                                          <p:stCondLst>
                                            <p:cond delay="499"/>
                                          </p:stCondLst>
                                        </p:cTn>
                                        <p:tgtEl>
                                          <p:spTgt spid="160"/>
                                        </p:tgtEl>
                                        <p:attrNameLst>
                                          <p:attrName>style.visibility</p:attrName>
                                        </p:attrNameLst>
                                      </p:cBhvr>
                                      <p:to>
                                        <p:strVal val="hidden"/>
                                      </p:to>
                                    </p:set>
                                  </p:childTnLst>
                                </p:cTn>
                              </p:par>
                              <p:par>
                                <p:cTn id="111" presetID="10" presetClass="entr" presetSubtype="0" fill="hold" grpId="0" nodeType="withEffect">
                                  <p:stCondLst>
                                    <p:cond delay="0"/>
                                  </p:stCondLst>
                                  <p:childTnLst>
                                    <p:set>
                                      <p:cBhvr>
                                        <p:cTn id="112" dur="1" fill="hold">
                                          <p:stCondLst>
                                            <p:cond delay="0"/>
                                          </p:stCondLst>
                                        </p:cTn>
                                        <p:tgtEl>
                                          <p:spTgt spid="161"/>
                                        </p:tgtEl>
                                        <p:attrNameLst>
                                          <p:attrName>style.visibility</p:attrName>
                                        </p:attrNameLst>
                                      </p:cBhvr>
                                      <p:to>
                                        <p:strVal val="visible"/>
                                      </p:to>
                                    </p:set>
                                    <p:animEffect transition="in" filter="fade">
                                      <p:cBhvr>
                                        <p:cTn id="113" dur="500"/>
                                        <p:tgtEl>
                                          <p:spTgt spid="161"/>
                                        </p:tgtEl>
                                      </p:cBhvr>
                                    </p:animEffect>
                                  </p:childTnLst>
                                </p:cTn>
                              </p:par>
                            </p:childTnLst>
                          </p:cTn>
                        </p:par>
                      </p:childTnLst>
                    </p:cTn>
                  </p:par>
                  <p:par>
                    <p:cTn id="114" fill="hold">
                      <p:stCondLst>
                        <p:cond delay="indefinite"/>
                      </p:stCondLst>
                      <p:childTnLst>
                        <p:par>
                          <p:cTn id="115" fill="hold">
                            <p:stCondLst>
                              <p:cond delay="0"/>
                            </p:stCondLst>
                            <p:childTnLst>
                              <p:par>
                                <p:cTn id="116" presetID="10" presetClass="entr" presetSubtype="0" fill="hold" nodeType="clickEffect">
                                  <p:stCondLst>
                                    <p:cond delay="0"/>
                                  </p:stCondLst>
                                  <p:childTnLst>
                                    <p:set>
                                      <p:cBhvr>
                                        <p:cTn id="117" dur="1" fill="hold">
                                          <p:stCondLst>
                                            <p:cond delay="0"/>
                                          </p:stCondLst>
                                        </p:cTn>
                                        <p:tgtEl>
                                          <p:spTgt spid="112"/>
                                        </p:tgtEl>
                                        <p:attrNameLst>
                                          <p:attrName>style.visibility</p:attrName>
                                        </p:attrNameLst>
                                      </p:cBhvr>
                                      <p:to>
                                        <p:strVal val="visible"/>
                                      </p:to>
                                    </p:set>
                                    <p:animEffect transition="in" filter="fade">
                                      <p:cBhvr>
                                        <p:cTn id="118" dur="500"/>
                                        <p:tgtEl>
                                          <p:spTgt spid="112"/>
                                        </p:tgtEl>
                                      </p:cBhvr>
                                    </p:animEffect>
                                  </p:childTnLst>
                                </p:cTn>
                              </p:par>
                            </p:childTnLst>
                          </p:cTn>
                        </p:par>
                      </p:childTnLst>
                    </p:cTn>
                  </p:par>
                  <p:par>
                    <p:cTn id="119" fill="hold">
                      <p:stCondLst>
                        <p:cond delay="indefinite"/>
                      </p:stCondLst>
                      <p:childTnLst>
                        <p:par>
                          <p:cTn id="120" fill="hold">
                            <p:stCondLst>
                              <p:cond delay="0"/>
                            </p:stCondLst>
                            <p:childTnLst>
                              <p:par>
                                <p:cTn id="121" presetID="10" presetClass="entr" presetSubtype="0" fill="hold" nodeType="clickEffect">
                                  <p:stCondLst>
                                    <p:cond delay="0"/>
                                  </p:stCondLst>
                                  <p:childTnLst>
                                    <p:set>
                                      <p:cBhvr>
                                        <p:cTn id="122" dur="1" fill="hold">
                                          <p:stCondLst>
                                            <p:cond delay="0"/>
                                          </p:stCondLst>
                                        </p:cTn>
                                        <p:tgtEl>
                                          <p:spTgt spid="109"/>
                                        </p:tgtEl>
                                        <p:attrNameLst>
                                          <p:attrName>style.visibility</p:attrName>
                                        </p:attrNameLst>
                                      </p:cBhvr>
                                      <p:to>
                                        <p:strVal val="visible"/>
                                      </p:to>
                                    </p:set>
                                    <p:animEffect transition="in" filter="fade">
                                      <p:cBhvr>
                                        <p:cTn id="123" dur="500"/>
                                        <p:tgtEl>
                                          <p:spTgt spid="109"/>
                                        </p:tgtEl>
                                      </p:cBhvr>
                                    </p:animEffect>
                                  </p:childTnLst>
                                </p:cTn>
                              </p:par>
                            </p:childTnLst>
                          </p:cTn>
                        </p:par>
                      </p:childTnLst>
                    </p:cTn>
                  </p:par>
                  <p:par>
                    <p:cTn id="124" fill="hold">
                      <p:stCondLst>
                        <p:cond delay="indefinite"/>
                      </p:stCondLst>
                      <p:childTnLst>
                        <p:par>
                          <p:cTn id="125" fill="hold">
                            <p:stCondLst>
                              <p:cond delay="0"/>
                            </p:stCondLst>
                            <p:childTnLst>
                              <p:par>
                                <p:cTn id="126" presetID="10" presetClass="entr" presetSubtype="0" fill="hold" nodeType="clickEffect">
                                  <p:stCondLst>
                                    <p:cond delay="0"/>
                                  </p:stCondLst>
                                  <p:childTnLst>
                                    <p:set>
                                      <p:cBhvr>
                                        <p:cTn id="127" dur="1" fill="hold">
                                          <p:stCondLst>
                                            <p:cond delay="0"/>
                                          </p:stCondLst>
                                        </p:cTn>
                                        <p:tgtEl>
                                          <p:spTgt spid="113"/>
                                        </p:tgtEl>
                                        <p:attrNameLst>
                                          <p:attrName>style.visibility</p:attrName>
                                        </p:attrNameLst>
                                      </p:cBhvr>
                                      <p:to>
                                        <p:strVal val="visible"/>
                                      </p:to>
                                    </p:set>
                                    <p:animEffect transition="in" filter="fade">
                                      <p:cBhvr>
                                        <p:cTn id="128" dur="500"/>
                                        <p:tgtEl>
                                          <p:spTgt spid="113"/>
                                        </p:tgtEl>
                                      </p:cBhvr>
                                    </p:animEffect>
                                  </p:childTnLst>
                                </p:cTn>
                              </p:par>
                            </p:childTnLst>
                          </p:cTn>
                        </p:par>
                      </p:childTnLst>
                    </p:cTn>
                  </p:par>
                  <p:par>
                    <p:cTn id="129" fill="hold">
                      <p:stCondLst>
                        <p:cond delay="indefinite"/>
                      </p:stCondLst>
                      <p:childTnLst>
                        <p:par>
                          <p:cTn id="130" fill="hold">
                            <p:stCondLst>
                              <p:cond delay="0"/>
                            </p:stCondLst>
                            <p:childTnLst>
                              <p:par>
                                <p:cTn id="131" presetID="10" presetClass="entr" presetSubtype="0" fill="hold" grpId="0" nodeType="clickEffect">
                                  <p:stCondLst>
                                    <p:cond delay="0"/>
                                  </p:stCondLst>
                                  <p:childTnLst>
                                    <p:set>
                                      <p:cBhvr>
                                        <p:cTn id="132" dur="1" fill="hold">
                                          <p:stCondLst>
                                            <p:cond delay="0"/>
                                          </p:stCondLst>
                                        </p:cTn>
                                        <p:tgtEl>
                                          <p:spTgt spid="119"/>
                                        </p:tgtEl>
                                        <p:attrNameLst>
                                          <p:attrName>style.visibility</p:attrName>
                                        </p:attrNameLst>
                                      </p:cBhvr>
                                      <p:to>
                                        <p:strVal val="visible"/>
                                      </p:to>
                                    </p:set>
                                    <p:animEffect transition="in" filter="fade">
                                      <p:cBhvr>
                                        <p:cTn id="133" dur="500"/>
                                        <p:tgtEl>
                                          <p:spTgt spid="119"/>
                                        </p:tgtEl>
                                      </p:cBhvr>
                                    </p:animEffect>
                                  </p:childTnLst>
                                </p:cTn>
                              </p:par>
                            </p:childTnLst>
                          </p:cTn>
                        </p:par>
                      </p:childTnLst>
                    </p:cTn>
                  </p:par>
                  <p:par>
                    <p:cTn id="134" fill="hold">
                      <p:stCondLst>
                        <p:cond delay="indefinite"/>
                      </p:stCondLst>
                      <p:childTnLst>
                        <p:par>
                          <p:cTn id="135" fill="hold">
                            <p:stCondLst>
                              <p:cond delay="0"/>
                            </p:stCondLst>
                            <p:childTnLst>
                              <p:par>
                                <p:cTn id="136" presetID="10" presetClass="entr" presetSubtype="0" fill="hold" grpId="0" nodeType="clickEffect">
                                  <p:stCondLst>
                                    <p:cond delay="0"/>
                                  </p:stCondLst>
                                  <p:childTnLst>
                                    <p:set>
                                      <p:cBhvr>
                                        <p:cTn id="137" dur="1" fill="hold">
                                          <p:stCondLst>
                                            <p:cond delay="0"/>
                                          </p:stCondLst>
                                        </p:cTn>
                                        <p:tgtEl>
                                          <p:spTgt spid="118"/>
                                        </p:tgtEl>
                                        <p:attrNameLst>
                                          <p:attrName>style.visibility</p:attrName>
                                        </p:attrNameLst>
                                      </p:cBhvr>
                                      <p:to>
                                        <p:strVal val="visible"/>
                                      </p:to>
                                    </p:set>
                                    <p:animEffect transition="in" filter="fade">
                                      <p:cBhvr>
                                        <p:cTn id="138" dur="500"/>
                                        <p:tgtEl>
                                          <p:spTgt spid="118"/>
                                        </p:tgtEl>
                                      </p:cBhvr>
                                    </p:animEffect>
                                  </p:childTnLst>
                                </p:cTn>
                              </p:par>
                            </p:childTnLst>
                          </p:cTn>
                        </p:par>
                      </p:childTnLst>
                    </p:cTn>
                  </p:par>
                  <p:par>
                    <p:cTn id="139" fill="hold">
                      <p:stCondLst>
                        <p:cond delay="indefinite"/>
                      </p:stCondLst>
                      <p:childTnLst>
                        <p:par>
                          <p:cTn id="140" fill="hold">
                            <p:stCondLst>
                              <p:cond delay="0"/>
                            </p:stCondLst>
                            <p:childTnLst>
                              <p:par>
                                <p:cTn id="141" presetID="10" presetClass="entr" presetSubtype="0" fill="hold" grpId="0" nodeType="clickEffect">
                                  <p:stCondLst>
                                    <p:cond delay="0"/>
                                  </p:stCondLst>
                                  <p:childTnLst>
                                    <p:set>
                                      <p:cBhvr>
                                        <p:cTn id="142" dur="1" fill="hold">
                                          <p:stCondLst>
                                            <p:cond delay="0"/>
                                          </p:stCondLst>
                                        </p:cTn>
                                        <p:tgtEl>
                                          <p:spTgt spid="121"/>
                                        </p:tgtEl>
                                        <p:attrNameLst>
                                          <p:attrName>style.visibility</p:attrName>
                                        </p:attrNameLst>
                                      </p:cBhvr>
                                      <p:to>
                                        <p:strVal val="visible"/>
                                      </p:to>
                                    </p:set>
                                    <p:animEffect transition="in" filter="fade">
                                      <p:cBhvr>
                                        <p:cTn id="143" dur="500"/>
                                        <p:tgtEl>
                                          <p:spTgt spid="121"/>
                                        </p:tgtEl>
                                      </p:cBhvr>
                                    </p:animEffect>
                                  </p:childTnLst>
                                </p:cTn>
                              </p:par>
                            </p:childTnLst>
                          </p:cTn>
                        </p:par>
                      </p:childTnLst>
                    </p:cTn>
                  </p:par>
                  <p:par>
                    <p:cTn id="144" fill="hold">
                      <p:stCondLst>
                        <p:cond delay="indefinite"/>
                      </p:stCondLst>
                      <p:childTnLst>
                        <p:par>
                          <p:cTn id="145" fill="hold">
                            <p:stCondLst>
                              <p:cond delay="0"/>
                            </p:stCondLst>
                            <p:childTnLst>
                              <p:par>
                                <p:cTn id="146" presetID="10" presetClass="entr" presetSubtype="0" fill="hold" grpId="0" nodeType="clickEffect">
                                  <p:stCondLst>
                                    <p:cond delay="0"/>
                                  </p:stCondLst>
                                  <p:childTnLst>
                                    <p:set>
                                      <p:cBhvr>
                                        <p:cTn id="147" dur="1" fill="hold">
                                          <p:stCondLst>
                                            <p:cond delay="0"/>
                                          </p:stCondLst>
                                        </p:cTn>
                                        <p:tgtEl>
                                          <p:spTgt spid="149"/>
                                        </p:tgtEl>
                                        <p:attrNameLst>
                                          <p:attrName>style.visibility</p:attrName>
                                        </p:attrNameLst>
                                      </p:cBhvr>
                                      <p:to>
                                        <p:strVal val="visible"/>
                                      </p:to>
                                    </p:set>
                                    <p:animEffect transition="in" filter="fade">
                                      <p:cBhvr>
                                        <p:cTn id="148" dur="500"/>
                                        <p:tgtEl>
                                          <p:spTgt spid="149"/>
                                        </p:tgtEl>
                                      </p:cBhvr>
                                    </p:animEffect>
                                  </p:childTnLst>
                                </p:cTn>
                              </p:par>
                            </p:childTnLst>
                          </p:cTn>
                        </p:par>
                      </p:childTnLst>
                    </p:cTn>
                  </p:par>
                  <p:par>
                    <p:cTn id="149" fill="hold">
                      <p:stCondLst>
                        <p:cond delay="indefinite"/>
                      </p:stCondLst>
                      <p:childTnLst>
                        <p:par>
                          <p:cTn id="150" fill="hold">
                            <p:stCondLst>
                              <p:cond delay="0"/>
                            </p:stCondLst>
                            <p:childTnLst>
                              <p:par>
                                <p:cTn id="151" presetID="10" presetClass="exit" presetSubtype="0" fill="hold" nodeType="clickEffect">
                                  <p:stCondLst>
                                    <p:cond delay="0"/>
                                  </p:stCondLst>
                                  <p:childTnLst>
                                    <p:animEffect transition="out" filter="fade">
                                      <p:cBhvr>
                                        <p:cTn id="152" dur="500"/>
                                        <p:tgtEl>
                                          <p:spTgt spid="112"/>
                                        </p:tgtEl>
                                      </p:cBhvr>
                                    </p:animEffect>
                                    <p:set>
                                      <p:cBhvr>
                                        <p:cTn id="153" dur="1" fill="hold">
                                          <p:stCondLst>
                                            <p:cond delay="499"/>
                                          </p:stCondLst>
                                        </p:cTn>
                                        <p:tgtEl>
                                          <p:spTgt spid="112"/>
                                        </p:tgtEl>
                                        <p:attrNameLst>
                                          <p:attrName>style.visibility</p:attrName>
                                        </p:attrNameLst>
                                      </p:cBhvr>
                                      <p:to>
                                        <p:strVal val="hidden"/>
                                      </p:to>
                                    </p:set>
                                  </p:childTnLst>
                                </p:cTn>
                              </p:par>
                              <p:par>
                                <p:cTn id="154" presetID="10" presetClass="exit" presetSubtype="0" fill="hold" nodeType="withEffect">
                                  <p:stCondLst>
                                    <p:cond delay="0"/>
                                  </p:stCondLst>
                                  <p:childTnLst>
                                    <p:animEffect transition="out" filter="fade">
                                      <p:cBhvr>
                                        <p:cTn id="155" dur="500"/>
                                        <p:tgtEl>
                                          <p:spTgt spid="109"/>
                                        </p:tgtEl>
                                      </p:cBhvr>
                                    </p:animEffect>
                                    <p:set>
                                      <p:cBhvr>
                                        <p:cTn id="156" dur="1" fill="hold">
                                          <p:stCondLst>
                                            <p:cond delay="499"/>
                                          </p:stCondLst>
                                        </p:cTn>
                                        <p:tgtEl>
                                          <p:spTgt spid="109"/>
                                        </p:tgtEl>
                                        <p:attrNameLst>
                                          <p:attrName>style.visibility</p:attrName>
                                        </p:attrNameLst>
                                      </p:cBhvr>
                                      <p:to>
                                        <p:strVal val="hidden"/>
                                      </p:to>
                                    </p:set>
                                  </p:childTnLst>
                                </p:cTn>
                              </p:par>
                              <p:par>
                                <p:cTn id="157" presetID="10" presetClass="exit" presetSubtype="0" fill="hold" nodeType="withEffect">
                                  <p:stCondLst>
                                    <p:cond delay="0"/>
                                  </p:stCondLst>
                                  <p:childTnLst>
                                    <p:animEffect transition="out" filter="fade">
                                      <p:cBhvr>
                                        <p:cTn id="158" dur="500"/>
                                        <p:tgtEl>
                                          <p:spTgt spid="113"/>
                                        </p:tgtEl>
                                      </p:cBhvr>
                                    </p:animEffect>
                                    <p:set>
                                      <p:cBhvr>
                                        <p:cTn id="159" dur="1" fill="hold">
                                          <p:stCondLst>
                                            <p:cond delay="499"/>
                                          </p:stCondLst>
                                        </p:cTn>
                                        <p:tgtEl>
                                          <p:spTgt spid="113"/>
                                        </p:tgtEl>
                                        <p:attrNameLst>
                                          <p:attrName>style.visibility</p:attrName>
                                        </p:attrNameLst>
                                      </p:cBhvr>
                                      <p:to>
                                        <p:strVal val="hidden"/>
                                      </p:to>
                                    </p:set>
                                  </p:childTnLst>
                                </p:cTn>
                              </p:par>
                            </p:childTnLst>
                          </p:cTn>
                        </p:par>
                      </p:childTnLst>
                    </p:cTn>
                  </p:par>
                  <p:par>
                    <p:cTn id="160" fill="hold">
                      <p:stCondLst>
                        <p:cond delay="indefinite"/>
                      </p:stCondLst>
                      <p:childTnLst>
                        <p:par>
                          <p:cTn id="161" fill="hold">
                            <p:stCondLst>
                              <p:cond delay="0"/>
                            </p:stCondLst>
                            <p:childTnLst>
                              <p:par>
                                <p:cTn id="162" presetID="10" presetClass="entr" presetSubtype="0" fill="hold" nodeType="clickEffect">
                                  <p:stCondLst>
                                    <p:cond delay="0"/>
                                  </p:stCondLst>
                                  <p:childTnLst>
                                    <p:set>
                                      <p:cBhvr>
                                        <p:cTn id="163" dur="1" fill="hold">
                                          <p:stCondLst>
                                            <p:cond delay="0"/>
                                          </p:stCondLst>
                                        </p:cTn>
                                        <p:tgtEl>
                                          <p:spTgt spid="111"/>
                                        </p:tgtEl>
                                        <p:attrNameLst>
                                          <p:attrName>style.visibility</p:attrName>
                                        </p:attrNameLst>
                                      </p:cBhvr>
                                      <p:to>
                                        <p:strVal val="visible"/>
                                      </p:to>
                                    </p:set>
                                    <p:animEffect transition="in" filter="fade">
                                      <p:cBhvr>
                                        <p:cTn id="164" dur="500"/>
                                        <p:tgtEl>
                                          <p:spTgt spid="111"/>
                                        </p:tgtEl>
                                      </p:cBhvr>
                                    </p:animEffect>
                                  </p:childTnLst>
                                </p:cTn>
                              </p:par>
                            </p:childTnLst>
                          </p:cTn>
                        </p:par>
                      </p:childTnLst>
                    </p:cTn>
                  </p:par>
                  <p:par>
                    <p:cTn id="165" fill="hold">
                      <p:stCondLst>
                        <p:cond delay="indefinite"/>
                      </p:stCondLst>
                      <p:childTnLst>
                        <p:par>
                          <p:cTn id="166" fill="hold">
                            <p:stCondLst>
                              <p:cond delay="0"/>
                            </p:stCondLst>
                            <p:childTnLst>
                              <p:par>
                                <p:cTn id="167" presetID="10" presetClass="entr" presetSubtype="0" fill="hold" nodeType="clickEffect">
                                  <p:stCondLst>
                                    <p:cond delay="0"/>
                                  </p:stCondLst>
                                  <p:childTnLst>
                                    <p:set>
                                      <p:cBhvr>
                                        <p:cTn id="168" dur="1" fill="hold">
                                          <p:stCondLst>
                                            <p:cond delay="0"/>
                                          </p:stCondLst>
                                        </p:cTn>
                                        <p:tgtEl>
                                          <p:spTgt spid="110"/>
                                        </p:tgtEl>
                                        <p:attrNameLst>
                                          <p:attrName>style.visibility</p:attrName>
                                        </p:attrNameLst>
                                      </p:cBhvr>
                                      <p:to>
                                        <p:strVal val="visible"/>
                                      </p:to>
                                    </p:set>
                                    <p:animEffect transition="in" filter="fade">
                                      <p:cBhvr>
                                        <p:cTn id="169" dur="500"/>
                                        <p:tgtEl>
                                          <p:spTgt spid="110"/>
                                        </p:tgtEl>
                                      </p:cBhvr>
                                    </p:animEffect>
                                  </p:childTnLst>
                                </p:cTn>
                              </p:par>
                            </p:childTnLst>
                          </p:cTn>
                        </p:par>
                      </p:childTnLst>
                    </p:cTn>
                  </p:par>
                  <p:par>
                    <p:cTn id="170" fill="hold">
                      <p:stCondLst>
                        <p:cond delay="indefinite"/>
                      </p:stCondLst>
                      <p:childTnLst>
                        <p:par>
                          <p:cTn id="171" fill="hold">
                            <p:stCondLst>
                              <p:cond delay="0"/>
                            </p:stCondLst>
                            <p:childTnLst>
                              <p:par>
                                <p:cTn id="172" presetID="10" presetClass="entr" presetSubtype="0" fill="hold" grpId="0" nodeType="clickEffect">
                                  <p:stCondLst>
                                    <p:cond delay="0"/>
                                  </p:stCondLst>
                                  <p:childTnLst>
                                    <p:set>
                                      <p:cBhvr>
                                        <p:cTn id="173" dur="1" fill="hold">
                                          <p:stCondLst>
                                            <p:cond delay="0"/>
                                          </p:stCondLst>
                                        </p:cTn>
                                        <p:tgtEl>
                                          <p:spTgt spid="120"/>
                                        </p:tgtEl>
                                        <p:attrNameLst>
                                          <p:attrName>style.visibility</p:attrName>
                                        </p:attrNameLst>
                                      </p:cBhvr>
                                      <p:to>
                                        <p:strVal val="visible"/>
                                      </p:to>
                                    </p:set>
                                    <p:animEffect transition="in" filter="fade">
                                      <p:cBhvr>
                                        <p:cTn id="174" dur="500"/>
                                        <p:tgtEl>
                                          <p:spTgt spid="120"/>
                                        </p:tgtEl>
                                      </p:cBhvr>
                                    </p:animEffect>
                                  </p:childTnLst>
                                </p:cTn>
                              </p:par>
                            </p:childTnLst>
                          </p:cTn>
                        </p:par>
                      </p:childTnLst>
                    </p:cTn>
                  </p:par>
                  <p:par>
                    <p:cTn id="175" fill="hold">
                      <p:stCondLst>
                        <p:cond delay="indefinite"/>
                      </p:stCondLst>
                      <p:childTnLst>
                        <p:par>
                          <p:cTn id="176" fill="hold">
                            <p:stCondLst>
                              <p:cond delay="0"/>
                            </p:stCondLst>
                            <p:childTnLst>
                              <p:par>
                                <p:cTn id="177" presetID="10" presetClass="entr" presetSubtype="0" fill="hold" grpId="0" nodeType="clickEffect">
                                  <p:stCondLst>
                                    <p:cond delay="0"/>
                                  </p:stCondLst>
                                  <p:childTnLst>
                                    <p:set>
                                      <p:cBhvr>
                                        <p:cTn id="178" dur="1" fill="hold">
                                          <p:stCondLst>
                                            <p:cond delay="0"/>
                                          </p:stCondLst>
                                        </p:cTn>
                                        <p:tgtEl>
                                          <p:spTgt spid="151"/>
                                        </p:tgtEl>
                                        <p:attrNameLst>
                                          <p:attrName>style.visibility</p:attrName>
                                        </p:attrNameLst>
                                      </p:cBhvr>
                                      <p:to>
                                        <p:strVal val="visible"/>
                                      </p:to>
                                    </p:set>
                                    <p:animEffect transition="in" filter="fade">
                                      <p:cBhvr>
                                        <p:cTn id="179" dur="500"/>
                                        <p:tgtEl>
                                          <p:spTgt spid="151"/>
                                        </p:tgtEl>
                                      </p:cBhvr>
                                    </p:animEffect>
                                  </p:childTnLst>
                                </p:cTn>
                              </p:par>
                            </p:childTnLst>
                          </p:cTn>
                        </p:par>
                      </p:childTnLst>
                    </p:cTn>
                  </p:par>
                  <p:par>
                    <p:cTn id="180" fill="hold">
                      <p:stCondLst>
                        <p:cond delay="indefinite"/>
                      </p:stCondLst>
                      <p:childTnLst>
                        <p:par>
                          <p:cTn id="181" fill="hold">
                            <p:stCondLst>
                              <p:cond delay="0"/>
                            </p:stCondLst>
                            <p:childTnLst>
                              <p:par>
                                <p:cTn id="182" presetID="10" presetClass="exit" presetSubtype="0" fill="hold" nodeType="clickEffect">
                                  <p:stCondLst>
                                    <p:cond delay="0"/>
                                  </p:stCondLst>
                                  <p:childTnLst>
                                    <p:animEffect transition="out" filter="fade">
                                      <p:cBhvr>
                                        <p:cTn id="183" dur="500"/>
                                        <p:tgtEl>
                                          <p:spTgt spid="111"/>
                                        </p:tgtEl>
                                      </p:cBhvr>
                                    </p:animEffect>
                                    <p:set>
                                      <p:cBhvr>
                                        <p:cTn id="184" dur="1" fill="hold">
                                          <p:stCondLst>
                                            <p:cond delay="499"/>
                                          </p:stCondLst>
                                        </p:cTn>
                                        <p:tgtEl>
                                          <p:spTgt spid="111"/>
                                        </p:tgtEl>
                                        <p:attrNameLst>
                                          <p:attrName>style.visibility</p:attrName>
                                        </p:attrNameLst>
                                      </p:cBhvr>
                                      <p:to>
                                        <p:strVal val="hidden"/>
                                      </p:to>
                                    </p:set>
                                  </p:childTnLst>
                                </p:cTn>
                              </p:par>
                              <p:par>
                                <p:cTn id="185" presetID="10" presetClass="exit" presetSubtype="0" fill="hold" nodeType="withEffect">
                                  <p:stCondLst>
                                    <p:cond delay="0"/>
                                  </p:stCondLst>
                                  <p:childTnLst>
                                    <p:animEffect transition="out" filter="fade">
                                      <p:cBhvr>
                                        <p:cTn id="186" dur="500"/>
                                        <p:tgtEl>
                                          <p:spTgt spid="110"/>
                                        </p:tgtEl>
                                      </p:cBhvr>
                                    </p:animEffect>
                                    <p:set>
                                      <p:cBhvr>
                                        <p:cTn id="187" dur="1" fill="hold">
                                          <p:stCondLst>
                                            <p:cond delay="499"/>
                                          </p:stCondLst>
                                        </p:cTn>
                                        <p:tgtEl>
                                          <p:spTgt spid="110"/>
                                        </p:tgtEl>
                                        <p:attrNameLst>
                                          <p:attrName>style.visibility</p:attrName>
                                        </p:attrNameLst>
                                      </p:cBhvr>
                                      <p:to>
                                        <p:strVal val="hidden"/>
                                      </p:to>
                                    </p:set>
                                  </p:childTnLst>
                                </p:cTn>
                              </p:par>
                            </p:childTnLst>
                          </p:cTn>
                        </p:par>
                      </p:childTnLst>
                    </p:cTn>
                  </p:par>
                  <p:par>
                    <p:cTn id="188" fill="hold">
                      <p:stCondLst>
                        <p:cond delay="indefinite"/>
                      </p:stCondLst>
                      <p:childTnLst>
                        <p:par>
                          <p:cTn id="189" fill="hold">
                            <p:stCondLst>
                              <p:cond delay="0"/>
                            </p:stCondLst>
                            <p:childTnLst>
                              <p:par>
                                <p:cTn id="190" presetID="10" presetClass="entr" presetSubtype="0" fill="hold" grpId="0" nodeType="clickEffect">
                                  <p:stCondLst>
                                    <p:cond delay="0"/>
                                  </p:stCondLst>
                                  <p:childTnLst>
                                    <p:set>
                                      <p:cBhvr>
                                        <p:cTn id="191" dur="1" fill="hold">
                                          <p:stCondLst>
                                            <p:cond delay="0"/>
                                          </p:stCondLst>
                                        </p:cTn>
                                        <p:tgtEl>
                                          <p:spTgt spid="162"/>
                                        </p:tgtEl>
                                        <p:attrNameLst>
                                          <p:attrName>style.visibility</p:attrName>
                                        </p:attrNameLst>
                                      </p:cBhvr>
                                      <p:to>
                                        <p:strVal val="visible"/>
                                      </p:to>
                                    </p:set>
                                    <p:animEffect transition="in" filter="fade">
                                      <p:cBhvr>
                                        <p:cTn id="192" dur="500"/>
                                        <p:tgtEl>
                                          <p:spTgt spid="1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1" grpId="0" animBg="1"/>
      <p:bldP spid="43" grpId="0" animBg="1"/>
      <p:bldP spid="44" grpId="0" animBg="1"/>
      <p:bldP spid="152" grpId="0" animBg="1"/>
      <p:bldP spid="153" grpId="0" animBg="1"/>
      <p:bldP spid="154" grpId="0" animBg="1"/>
      <p:bldP spid="155" grpId="0" animBg="1"/>
      <p:bldP spid="118" grpId="0" animBg="1"/>
      <p:bldP spid="119" grpId="0" animBg="1"/>
      <p:bldP spid="120" grpId="0" animBg="1"/>
      <p:bldP spid="121" grpId="0" animBg="1"/>
      <p:bldP spid="40" grpId="0"/>
      <p:bldP spid="40" grpId="1"/>
      <p:bldP spid="95" grpId="0"/>
      <p:bldP spid="97" grpId="0"/>
      <p:bldP spid="98" grpId="0"/>
      <p:bldP spid="99" grpId="0"/>
      <p:bldP spid="149" grpId="0" animBg="1"/>
      <p:bldP spid="151" grpId="0" animBg="1"/>
      <p:bldP spid="156" grpId="0"/>
      <p:bldP spid="157" grpId="0"/>
      <p:bldP spid="158" grpId="0"/>
      <p:bldP spid="159" grpId="0"/>
      <p:bldP spid="160" grpId="0"/>
      <p:bldP spid="160" grpId="1"/>
      <p:bldP spid="161" grpId="0"/>
      <p:bldP spid="16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9" name="Straight Connector 28"/>
          <p:cNvCxnSpPr>
            <a:stCxn id="8" idx="6"/>
            <a:endCxn id="7" idx="3"/>
          </p:cNvCxnSpPr>
          <p:nvPr/>
        </p:nvCxnSpPr>
        <p:spPr>
          <a:xfrm flipV="1">
            <a:off x="2766645" y="3782186"/>
            <a:ext cx="485015" cy="168492"/>
          </a:xfrm>
          <a:prstGeom prst="line">
            <a:avLst/>
          </a:prstGeom>
          <a:ln w="19050">
            <a:solidFill>
              <a:schemeClr val="accent5">
                <a:lumMod val="1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5" idx="6"/>
            <a:endCxn id="7" idx="1"/>
          </p:cNvCxnSpPr>
          <p:nvPr/>
        </p:nvCxnSpPr>
        <p:spPr>
          <a:xfrm>
            <a:off x="2766646" y="2813539"/>
            <a:ext cx="485014" cy="438122"/>
          </a:xfrm>
          <a:prstGeom prst="line">
            <a:avLst/>
          </a:prstGeom>
          <a:ln w="19050">
            <a:solidFill>
              <a:schemeClr val="accent5">
                <a:lumMod val="1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V="1">
            <a:off x="2766645" y="3782186"/>
            <a:ext cx="485015" cy="16849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2766646" y="2813539"/>
            <a:ext cx="485014" cy="43812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1641231" y="3574074"/>
            <a:ext cx="338554" cy="369332"/>
          </a:xfrm>
          <a:prstGeom prst="rect">
            <a:avLst/>
          </a:prstGeom>
          <a:noFill/>
        </p:spPr>
        <p:txBody>
          <a:bodyPr wrap="none" rtlCol="0">
            <a:spAutoFit/>
          </a:bodyPr>
          <a:lstStyle/>
          <a:p>
            <a:r>
              <a:rPr lang="en-US" dirty="0" smtClean="0">
                <a:solidFill>
                  <a:schemeClr val="accent5">
                    <a:lumMod val="10000"/>
                  </a:schemeClr>
                </a:solidFill>
                <a:latin typeface="Arial Black" pitchFamily="34" charset="0"/>
              </a:rPr>
              <a:t>5</a:t>
            </a:r>
            <a:endParaRPr lang="en-US" dirty="0">
              <a:solidFill>
                <a:schemeClr val="accent5">
                  <a:lumMod val="10000"/>
                </a:schemeClr>
              </a:solidFill>
              <a:latin typeface="Arial Black" pitchFamily="34" charset="0"/>
            </a:endParaRPr>
          </a:p>
        </p:txBody>
      </p:sp>
      <p:sp>
        <p:nvSpPr>
          <p:cNvPr id="53" name="TextBox 52"/>
          <p:cNvSpPr txBox="1"/>
          <p:nvPr/>
        </p:nvSpPr>
        <p:spPr>
          <a:xfrm>
            <a:off x="2233951" y="4941222"/>
            <a:ext cx="338554" cy="369332"/>
          </a:xfrm>
          <a:prstGeom prst="rect">
            <a:avLst/>
          </a:prstGeom>
          <a:noFill/>
        </p:spPr>
        <p:txBody>
          <a:bodyPr wrap="none" rtlCol="0">
            <a:spAutoFit/>
          </a:bodyPr>
          <a:lstStyle/>
          <a:p>
            <a:r>
              <a:rPr lang="en-US" dirty="0" smtClean="0">
                <a:solidFill>
                  <a:schemeClr val="accent5">
                    <a:lumMod val="10000"/>
                  </a:schemeClr>
                </a:solidFill>
                <a:latin typeface="Arial Black" pitchFamily="34" charset="0"/>
              </a:rPr>
              <a:t>6</a:t>
            </a:r>
            <a:endParaRPr lang="en-US" dirty="0">
              <a:solidFill>
                <a:schemeClr val="accent5">
                  <a:lumMod val="10000"/>
                </a:schemeClr>
              </a:solidFill>
              <a:latin typeface="Arial Black" pitchFamily="34" charset="0"/>
            </a:endParaRPr>
          </a:p>
        </p:txBody>
      </p:sp>
      <p:sp>
        <p:nvSpPr>
          <p:cNvPr id="54" name="TextBox 53"/>
          <p:cNvSpPr txBox="1"/>
          <p:nvPr/>
        </p:nvSpPr>
        <p:spPr>
          <a:xfrm>
            <a:off x="1813182" y="4243755"/>
            <a:ext cx="338554" cy="369332"/>
          </a:xfrm>
          <a:prstGeom prst="rect">
            <a:avLst/>
          </a:prstGeom>
          <a:noFill/>
        </p:spPr>
        <p:txBody>
          <a:bodyPr wrap="none" rtlCol="0">
            <a:spAutoFit/>
          </a:bodyPr>
          <a:lstStyle/>
          <a:p>
            <a:r>
              <a:rPr lang="en-US" dirty="0" smtClean="0">
                <a:solidFill>
                  <a:schemeClr val="accent5">
                    <a:lumMod val="10000"/>
                  </a:schemeClr>
                </a:solidFill>
                <a:latin typeface="Arial Black" pitchFamily="34" charset="0"/>
              </a:rPr>
              <a:t>6</a:t>
            </a:r>
            <a:endParaRPr lang="en-US" dirty="0">
              <a:solidFill>
                <a:schemeClr val="accent5">
                  <a:lumMod val="10000"/>
                </a:schemeClr>
              </a:solidFill>
              <a:latin typeface="Arial Black" pitchFamily="34" charset="0"/>
            </a:endParaRPr>
          </a:p>
        </p:txBody>
      </p:sp>
      <p:sp>
        <p:nvSpPr>
          <p:cNvPr id="49" name="TextBox 48"/>
          <p:cNvSpPr txBox="1"/>
          <p:nvPr/>
        </p:nvSpPr>
        <p:spPr>
          <a:xfrm>
            <a:off x="2772429" y="3601888"/>
            <a:ext cx="338554" cy="369332"/>
          </a:xfrm>
          <a:prstGeom prst="rect">
            <a:avLst/>
          </a:prstGeom>
          <a:noFill/>
        </p:spPr>
        <p:txBody>
          <a:bodyPr wrap="none" rtlCol="0">
            <a:spAutoFit/>
          </a:bodyPr>
          <a:lstStyle/>
          <a:p>
            <a:r>
              <a:rPr lang="en-US" dirty="0" smtClean="0">
                <a:solidFill>
                  <a:schemeClr val="accent5">
                    <a:lumMod val="10000"/>
                  </a:schemeClr>
                </a:solidFill>
                <a:latin typeface="Arial Black" pitchFamily="34" charset="0"/>
              </a:rPr>
              <a:t>5</a:t>
            </a:r>
            <a:endParaRPr lang="en-US" dirty="0">
              <a:solidFill>
                <a:schemeClr val="accent5">
                  <a:lumMod val="10000"/>
                </a:schemeClr>
              </a:solidFill>
              <a:latin typeface="Arial Black" pitchFamily="34" charset="0"/>
            </a:endParaRPr>
          </a:p>
        </p:txBody>
      </p:sp>
      <p:sp>
        <p:nvSpPr>
          <p:cNvPr id="50" name="TextBox 49"/>
          <p:cNvSpPr txBox="1"/>
          <p:nvPr/>
        </p:nvSpPr>
        <p:spPr>
          <a:xfrm>
            <a:off x="2900597" y="2772453"/>
            <a:ext cx="338554" cy="369332"/>
          </a:xfrm>
          <a:prstGeom prst="rect">
            <a:avLst/>
          </a:prstGeom>
          <a:noFill/>
        </p:spPr>
        <p:txBody>
          <a:bodyPr wrap="none" rtlCol="0">
            <a:spAutoFit/>
          </a:bodyPr>
          <a:lstStyle/>
          <a:p>
            <a:r>
              <a:rPr lang="en-US" dirty="0" smtClean="0">
                <a:solidFill>
                  <a:schemeClr val="accent5">
                    <a:lumMod val="10000"/>
                  </a:schemeClr>
                </a:solidFill>
                <a:latin typeface="Arial Black" pitchFamily="34" charset="0"/>
              </a:rPr>
              <a:t>5</a:t>
            </a:r>
            <a:endParaRPr lang="en-US" dirty="0">
              <a:solidFill>
                <a:schemeClr val="accent5">
                  <a:lumMod val="10000"/>
                </a:schemeClr>
              </a:solidFill>
              <a:latin typeface="Arial Black" pitchFamily="34" charset="0"/>
            </a:endParaRPr>
          </a:p>
        </p:txBody>
      </p:sp>
      <p:sp>
        <p:nvSpPr>
          <p:cNvPr id="52" name="TextBox 51"/>
          <p:cNvSpPr txBox="1"/>
          <p:nvPr/>
        </p:nvSpPr>
        <p:spPr>
          <a:xfrm>
            <a:off x="2652936" y="4227663"/>
            <a:ext cx="338554" cy="369332"/>
          </a:xfrm>
          <a:prstGeom prst="rect">
            <a:avLst/>
          </a:prstGeom>
          <a:noFill/>
        </p:spPr>
        <p:txBody>
          <a:bodyPr wrap="none" rtlCol="0">
            <a:spAutoFit/>
          </a:bodyPr>
          <a:lstStyle/>
          <a:p>
            <a:r>
              <a:rPr lang="en-US" dirty="0" smtClean="0">
                <a:solidFill>
                  <a:schemeClr val="accent5">
                    <a:lumMod val="10000"/>
                  </a:schemeClr>
                </a:solidFill>
                <a:latin typeface="Arial Black" pitchFamily="34" charset="0"/>
              </a:rPr>
              <a:t>4</a:t>
            </a:r>
            <a:endParaRPr lang="en-US" dirty="0">
              <a:solidFill>
                <a:schemeClr val="accent5">
                  <a:lumMod val="10000"/>
                </a:schemeClr>
              </a:solidFill>
              <a:latin typeface="Arial Black" pitchFamily="34" charset="0"/>
            </a:endParaRPr>
          </a:p>
        </p:txBody>
      </p:sp>
      <p:sp>
        <p:nvSpPr>
          <p:cNvPr id="48" name="TextBox 47"/>
          <p:cNvSpPr txBox="1"/>
          <p:nvPr/>
        </p:nvSpPr>
        <p:spPr>
          <a:xfrm>
            <a:off x="2350399" y="3217930"/>
            <a:ext cx="338554" cy="369332"/>
          </a:xfrm>
          <a:prstGeom prst="rect">
            <a:avLst/>
          </a:prstGeom>
          <a:noFill/>
        </p:spPr>
        <p:txBody>
          <a:bodyPr wrap="none" rtlCol="0">
            <a:spAutoFit/>
          </a:bodyPr>
          <a:lstStyle/>
          <a:p>
            <a:r>
              <a:rPr lang="en-US" dirty="0" smtClean="0">
                <a:solidFill>
                  <a:schemeClr val="accent5">
                    <a:lumMod val="10000"/>
                  </a:schemeClr>
                </a:solidFill>
                <a:latin typeface="Arial Black" pitchFamily="34" charset="0"/>
              </a:rPr>
              <a:t>1</a:t>
            </a:r>
            <a:endParaRPr lang="en-US" dirty="0">
              <a:solidFill>
                <a:schemeClr val="accent5">
                  <a:lumMod val="10000"/>
                </a:schemeClr>
              </a:solidFill>
              <a:latin typeface="Arial Black" pitchFamily="34" charset="0"/>
            </a:endParaRPr>
          </a:p>
        </p:txBody>
      </p:sp>
      <p:sp>
        <p:nvSpPr>
          <p:cNvPr id="2" name="Title 1"/>
          <p:cNvSpPr>
            <a:spLocks noGrp="1"/>
          </p:cNvSpPr>
          <p:nvPr>
            <p:ph type="title"/>
          </p:nvPr>
        </p:nvSpPr>
        <p:spPr/>
        <p:txBody>
          <a:bodyPr/>
          <a:lstStyle/>
          <a:p>
            <a:r>
              <a:rPr lang="en-US" dirty="0" smtClean="0"/>
              <a:t>Minimum Spanning Tree</a:t>
            </a:r>
            <a:endParaRPr lang="en-US" dirty="0"/>
          </a:p>
        </p:txBody>
      </p:sp>
      <p:sp>
        <p:nvSpPr>
          <p:cNvPr id="3" name="Content Placeholder 2"/>
          <p:cNvSpPr>
            <a:spLocks noGrp="1"/>
          </p:cNvSpPr>
          <p:nvPr>
            <p:ph idx="1"/>
          </p:nvPr>
        </p:nvSpPr>
        <p:spPr>
          <a:xfrm>
            <a:off x="457200" y="1600201"/>
            <a:ext cx="8229600" cy="732692"/>
          </a:xfrm>
        </p:spPr>
        <p:txBody>
          <a:bodyPr/>
          <a:lstStyle/>
          <a:p>
            <a:r>
              <a:rPr lang="en-US" b="1" dirty="0" smtClean="0"/>
              <a:t>Prim’s Algorithm</a:t>
            </a:r>
            <a:endParaRPr lang="en-US" b="1" dirty="0"/>
          </a:p>
        </p:txBody>
      </p:sp>
      <p:sp>
        <p:nvSpPr>
          <p:cNvPr id="4" name="Slide Number Placeholder 3"/>
          <p:cNvSpPr>
            <a:spLocks noGrp="1"/>
          </p:cNvSpPr>
          <p:nvPr>
            <p:ph type="sldNum" sz="quarter" idx="12"/>
          </p:nvPr>
        </p:nvSpPr>
        <p:spPr/>
        <p:txBody>
          <a:bodyPr/>
          <a:lstStyle/>
          <a:p>
            <a:r>
              <a:rPr lang="en-US" altLang="en-US" smtClean="0">
                <a:solidFill>
                  <a:srgbClr val="000000"/>
                </a:solidFill>
              </a:rPr>
              <a:t>Kubes1-</a:t>
            </a:r>
            <a:fld id="{8BE4A913-BBC0-4A69-8804-609EBF529BE9}" type="slidenum">
              <a:rPr lang="en-US" altLang="en-US" smtClean="0">
                <a:solidFill>
                  <a:srgbClr val="000000"/>
                </a:solidFill>
              </a:rPr>
              <a:pPr/>
              <a:t>15</a:t>
            </a:fld>
            <a:endParaRPr lang="en-US" altLang="en-US" dirty="0">
              <a:solidFill>
                <a:srgbClr val="000000"/>
              </a:solidFill>
            </a:endParaRPr>
          </a:p>
        </p:txBody>
      </p:sp>
      <p:sp>
        <p:nvSpPr>
          <p:cNvPr id="5" name="Oval 4"/>
          <p:cNvSpPr/>
          <p:nvPr/>
        </p:nvSpPr>
        <p:spPr>
          <a:xfrm>
            <a:off x="2016369" y="2438400"/>
            <a:ext cx="750277" cy="7502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1</a:t>
            </a:r>
            <a:endParaRPr lang="en-US" dirty="0">
              <a:solidFill>
                <a:schemeClr val="accent5">
                  <a:lumMod val="10000"/>
                </a:schemeClr>
              </a:solidFill>
              <a:latin typeface="Arial Black" pitchFamily="34" charset="0"/>
            </a:endParaRPr>
          </a:p>
        </p:txBody>
      </p:sp>
      <p:sp>
        <p:nvSpPr>
          <p:cNvPr id="6" name="Oval 5"/>
          <p:cNvSpPr/>
          <p:nvPr/>
        </p:nvSpPr>
        <p:spPr>
          <a:xfrm>
            <a:off x="890954" y="3141785"/>
            <a:ext cx="750277" cy="7502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2</a:t>
            </a:r>
            <a:endParaRPr lang="en-US" dirty="0">
              <a:solidFill>
                <a:schemeClr val="accent5">
                  <a:lumMod val="10000"/>
                </a:schemeClr>
              </a:solidFill>
              <a:latin typeface="Arial Black" pitchFamily="34" charset="0"/>
            </a:endParaRPr>
          </a:p>
        </p:txBody>
      </p:sp>
      <p:sp>
        <p:nvSpPr>
          <p:cNvPr id="7" name="Oval 6"/>
          <p:cNvSpPr/>
          <p:nvPr/>
        </p:nvSpPr>
        <p:spPr>
          <a:xfrm>
            <a:off x="3141784" y="3141785"/>
            <a:ext cx="750277" cy="7502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4</a:t>
            </a:r>
            <a:endParaRPr lang="en-US" dirty="0">
              <a:solidFill>
                <a:schemeClr val="accent5">
                  <a:lumMod val="10000"/>
                </a:schemeClr>
              </a:solidFill>
              <a:latin typeface="Arial Black" pitchFamily="34" charset="0"/>
            </a:endParaRPr>
          </a:p>
        </p:txBody>
      </p:sp>
      <p:sp>
        <p:nvSpPr>
          <p:cNvPr id="8" name="Oval 7"/>
          <p:cNvSpPr/>
          <p:nvPr/>
        </p:nvSpPr>
        <p:spPr>
          <a:xfrm>
            <a:off x="2016368" y="3575539"/>
            <a:ext cx="750277" cy="7502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3</a:t>
            </a:r>
            <a:endParaRPr lang="en-US" dirty="0">
              <a:solidFill>
                <a:schemeClr val="accent5">
                  <a:lumMod val="10000"/>
                </a:schemeClr>
              </a:solidFill>
              <a:latin typeface="Arial Black" pitchFamily="34" charset="0"/>
            </a:endParaRPr>
          </a:p>
        </p:txBody>
      </p:sp>
      <p:sp>
        <p:nvSpPr>
          <p:cNvPr id="9" name="Oval 8"/>
          <p:cNvSpPr/>
          <p:nvPr/>
        </p:nvSpPr>
        <p:spPr>
          <a:xfrm>
            <a:off x="1406768" y="4560276"/>
            <a:ext cx="750277" cy="7502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5</a:t>
            </a:r>
            <a:endParaRPr lang="en-US" dirty="0">
              <a:solidFill>
                <a:schemeClr val="accent5">
                  <a:lumMod val="10000"/>
                </a:schemeClr>
              </a:solidFill>
              <a:latin typeface="Arial Black" pitchFamily="34" charset="0"/>
            </a:endParaRPr>
          </a:p>
        </p:txBody>
      </p:sp>
      <p:sp>
        <p:nvSpPr>
          <p:cNvPr id="10" name="Oval 9"/>
          <p:cNvSpPr/>
          <p:nvPr/>
        </p:nvSpPr>
        <p:spPr>
          <a:xfrm>
            <a:off x="2625970" y="4560276"/>
            <a:ext cx="750277" cy="7502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6</a:t>
            </a:r>
            <a:endParaRPr lang="en-US" dirty="0">
              <a:solidFill>
                <a:schemeClr val="accent5">
                  <a:lumMod val="10000"/>
                </a:schemeClr>
              </a:solidFill>
              <a:latin typeface="Arial Black" pitchFamily="34" charset="0"/>
            </a:endParaRPr>
          </a:p>
        </p:txBody>
      </p:sp>
      <p:cxnSp>
        <p:nvCxnSpPr>
          <p:cNvPr id="12" name="Straight Connector 11"/>
          <p:cNvCxnSpPr>
            <a:stCxn id="5" idx="2"/>
            <a:endCxn id="6" idx="7"/>
          </p:cNvCxnSpPr>
          <p:nvPr/>
        </p:nvCxnSpPr>
        <p:spPr>
          <a:xfrm flipH="1">
            <a:off x="1531355" y="2813539"/>
            <a:ext cx="485014" cy="438122"/>
          </a:xfrm>
          <a:prstGeom prst="line">
            <a:avLst/>
          </a:prstGeom>
          <a:ln w="19050">
            <a:solidFill>
              <a:schemeClr val="accent5">
                <a:lumMod val="1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5" idx="4"/>
            <a:endCxn id="8" idx="0"/>
          </p:cNvCxnSpPr>
          <p:nvPr/>
        </p:nvCxnSpPr>
        <p:spPr>
          <a:xfrm flipH="1">
            <a:off x="2391507" y="3188677"/>
            <a:ext cx="1" cy="386862"/>
          </a:xfrm>
          <a:prstGeom prst="line">
            <a:avLst/>
          </a:prstGeom>
          <a:ln w="19050">
            <a:solidFill>
              <a:schemeClr val="accent5">
                <a:lumMod val="1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8" idx="3"/>
            <a:endCxn id="9" idx="7"/>
          </p:cNvCxnSpPr>
          <p:nvPr/>
        </p:nvCxnSpPr>
        <p:spPr>
          <a:xfrm flipH="1">
            <a:off x="2047169" y="4215940"/>
            <a:ext cx="79075" cy="454212"/>
          </a:xfrm>
          <a:prstGeom prst="line">
            <a:avLst/>
          </a:prstGeom>
          <a:ln w="19050">
            <a:solidFill>
              <a:schemeClr val="accent5">
                <a:lumMod val="1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8" idx="5"/>
            <a:endCxn id="10" idx="1"/>
          </p:cNvCxnSpPr>
          <p:nvPr/>
        </p:nvCxnSpPr>
        <p:spPr>
          <a:xfrm>
            <a:off x="2656769" y="4215940"/>
            <a:ext cx="79077" cy="454212"/>
          </a:xfrm>
          <a:prstGeom prst="line">
            <a:avLst/>
          </a:prstGeom>
          <a:ln w="19050">
            <a:solidFill>
              <a:schemeClr val="accent5">
                <a:lumMod val="1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9" idx="6"/>
            <a:endCxn id="10" idx="2"/>
          </p:cNvCxnSpPr>
          <p:nvPr/>
        </p:nvCxnSpPr>
        <p:spPr>
          <a:xfrm>
            <a:off x="2157045" y="4935415"/>
            <a:ext cx="468925" cy="0"/>
          </a:xfrm>
          <a:prstGeom prst="line">
            <a:avLst/>
          </a:prstGeom>
          <a:ln w="19050">
            <a:solidFill>
              <a:schemeClr val="accent5">
                <a:lumMod val="1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6" idx="4"/>
            <a:endCxn id="9" idx="1"/>
          </p:cNvCxnSpPr>
          <p:nvPr/>
        </p:nvCxnSpPr>
        <p:spPr>
          <a:xfrm>
            <a:off x="1266093" y="3892062"/>
            <a:ext cx="250551" cy="778090"/>
          </a:xfrm>
          <a:prstGeom prst="line">
            <a:avLst/>
          </a:prstGeom>
          <a:ln w="19050">
            <a:solidFill>
              <a:schemeClr val="accent5">
                <a:lumMod val="1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10" idx="7"/>
            <a:endCxn id="7" idx="4"/>
          </p:cNvCxnSpPr>
          <p:nvPr/>
        </p:nvCxnSpPr>
        <p:spPr>
          <a:xfrm flipV="1">
            <a:off x="3266371" y="3892062"/>
            <a:ext cx="250552" cy="778090"/>
          </a:xfrm>
          <a:prstGeom prst="line">
            <a:avLst/>
          </a:prstGeom>
          <a:ln w="19050">
            <a:solidFill>
              <a:schemeClr val="accent5">
                <a:lumMod val="10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8" idx="2"/>
            <a:endCxn id="6" idx="5"/>
          </p:cNvCxnSpPr>
          <p:nvPr/>
        </p:nvCxnSpPr>
        <p:spPr>
          <a:xfrm flipH="1" flipV="1">
            <a:off x="1531355" y="3782186"/>
            <a:ext cx="485013" cy="168492"/>
          </a:xfrm>
          <a:prstGeom prst="line">
            <a:avLst/>
          </a:prstGeom>
          <a:ln w="19050">
            <a:solidFill>
              <a:schemeClr val="accent5">
                <a:lumMod val="10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2391507" y="3188677"/>
            <a:ext cx="1" cy="38686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2656769" y="4215940"/>
            <a:ext cx="79077" cy="45421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1266093" y="3892062"/>
            <a:ext cx="250551" cy="77809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V="1">
            <a:off x="3266371" y="3892062"/>
            <a:ext cx="250552" cy="77809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42" name="Oval 41"/>
          <p:cNvSpPr/>
          <p:nvPr/>
        </p:nvSpPr>
        <p:spPr>
          <a:xfrm>
            <a:off x="2016368" y="2438400"/>
            <a:ext cx="750277" cy="750277"/>
          </a:xfrm>
          <a:prstGeom prst="ellipse">
            <a:avLst/>
          </a:prstGeom>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1</a:t>
            </a:r>
            <a:endParaRPr lang="en-US" dirty="0">
              <a:solidFill>
                <a:schemeClr val="accent5">
                  <a:lumMod val="10000"/>
                </a:schemeClr>
              </a:solidFill>
              <a:latin typeface="Arial Black" pitchFamily="34" charset="0"/>
            </a:endParaRPr>
          </a:p>
        </p:txBody>
      </p:sp>
      <p:sp>
        <p:nvSpPr>
          <p:cNvPr id="43" name="Oval 42"/>
          <p:cNvSpPr/>
          <p:nvPr/>
        </p:nvSpPr>
        <p:spPr>
          <a:xfrm>
            <a:off x="890953" y="3141785"/>
            <a:ext cx="750277" cy="750277"/>
          </a:xfrm>
          <a:prstGeom prst="ellipse">
            <a:avLst/>
          </a:prstGeom>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2</a:t>
            </a:r>
            <a:endParaRPr lang="en-US" dirty="0">
              <a:solidFill>
                <a:schemeClr val="accent5">
                  <a:lumMod val="10000"/>
                </a:schemeClr>
              </a:solidFill>
              <a:latin typeface="Arial Black" pitchFamily="34" charset="0"/>
            </a:endParaRPr>
          </a:p>
        </p:txBody>
      </p:sp>
      <p:sp>
        <p:nvSpPr>
          <p:cNvPr id="44" name="Oval 43"/>
          <p:cNvSpPr/>
          <p:nvPr/>
        </p:nvSpPr>
        <p:spPr>
          <a:xfrm>
            <a:off x="3141783" y="3141785"/>
            <a:ext cx="750277" cy="750277"/>
          </a:xfrm>
          <a:prstGeom prst="ellipse">
            <a:avLst/>
          </a:prstGeom>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4</a:t>
            </a:r>
            <a:endParaRPr lang="en-US" dirty="0">
              <a:solidFill>
                <a:schemeClr val="accent5">
                  <a:lumMod val="10000"/>
                </a:schemeClr>
              </a:solidFill>
              <a:latin typeface="Arial Black" pitchFamily="34" charset="0"/>
            </a:endParaRPr>
          </a:p>
        </p:txBody>
      </p:sp>
      <p:sp>
        <p:nvSpPr>
          <p:cNvPr id="45" name="Oval 44"/>
          <p:cNvSpPr/>
          <p:nvPr/>
        </p:nvSpPr>
        <p:spPr>
          <a:xfrm>
            <a:off x="2016367" y="3575539"/>
            <a:ext cx="750277" cy="750277"/>
          </a:xfrm>
          <a:prstGeom prst="ellipse">
            <a:avLst/>
          </a:prstGeom>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3</a:t>
            </a:r>
            <a:endParaRPr lang="en-US" dirty="0">
              <a:solidFill>
                <a:schemeClr val="accent5">
                  <a:lumMod val="10000"/>
                </a:schemeClr>
              </a:solidFill>
              <a:latin typeface="Arial Black" pitchFamily="34" charset="0"/>
            </a:endParaRPr>
          </a:p>
        </p:txBody>
      </p:sp>
      <p:sp>
        <p:nvSpPr>
          <p:cNvPr id="46" name="Oval 45"/>
          <p:cNvSpPr/>
          <p:nvPr/>
        </p:nvSpPr>
        <p:spPr>
          <a:xfrm>
            <a:off x="1406767" y="4560276"/>
            <a:ext cx="750277" cy="750277"/>
          </a:xfrm>
          <a:prstGeom prst="ellipse">
            <a:avLst/>
          </a:prstGeom>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5</a:t>
            </a:r>
            <a:endParaRPr lang="en-US" dirty="0">
              <a:solidFill>
                <a:schemeClr val="accent5">
                  <a:lumMod val="10000"/>
                </a:schemeClr>
              </a:solidFill>
              <a:latin typeface="Arial Black" pitchFamily="34" charset="0"/>
            </a:endParaRPr>
          </a:p>
        </p:txBody>
      </p:sp>
      <p:sp>
        <p:nvSpPr>
          <p:cNvPr id="47" name="Oval 46"/>
          <p:cNvSpPr/>
          <p:nvPr/>
        </p:nvSpPr>
        <p:spPr>
          <a:xfrm>
            <a:off x="2625969" y="4560276"/>
            <a:ext cx="750277" cy="750277"/>
          </a:xfrm>
          <a:prstGeom prst="ellipse">
            <a:avLst/>
          </a:prstGeom>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6</a:t>
            </a:r>
            <a:endParaRPr lang="en-US" dirty="0">
              <a:solidFill>
                <a:schemeClr val="accent5">
                  <a:lumMod val="10000"/>
                </a:schemeClr>
              </a:solidFill>
              <a:latin typeface="Arial Black" pitchFamily="34" charset="0"/>
            </a:endParaRPr>
          </a:p>
        </p:txBody>
      </p:sp>
      <p:sp>
        <p:nvSpPr>
          <p:cNvPr id="51" name="TextBox 50"/>
          <p:cNvSpPr txBox="1"/>
          <p:nvPr/>
        </p:nvSpPr>
        <p:spPr>
          <a:xfrm>
            <a:off x="3335137" y="4227664"/>
            <a:ext cx="338554" cy="369332"/>
          </a:xfrm>
          <a:prstGeom prst="rect">
            <a:avLst/>
          </a:prstGeom>
          <a:noFill/>
        </p:spPr>
        <p:txBody>
          <a:bodyPr wrap="none" rtlCol="0">
            <a:spAutoFit/>
          </a:bodyPr>
          <a:lstStyle/>
          <a:p>
            <a:r>
              <a:rPr lang="en-US" dirty="0" smtClean="0">
                <a:solidFill>
                  <a:schemeClr val="accent5">
                    <a:lumMod val="10000"/>
                  </a:schemeClr>
                </a:solidFill>
                <a:latin typeface="Arial Black" pitchFamily="34" charset="0"/>
              </a:rPr>
              <a:t>2</a:t>
            </a:r>
            <a:endParaRPr lang="en-US" dirty="0">
              <a:solidFill>
                <a:schemeClr val="accent5">
                  <a:lumMod val="10000"/>
                </a:schemeClr>
              </a:solidFill>
              <a:latin typeface="Arial Black" pitchFamily="34" charset="0"/>
            </a:endParaRPr>
          </a:p>
        </p:txBody>
      </p:sp>
      <p:sp>
        <p:nvSpPr>
          <p:cNvPr id="55" name="TextBox 54"/>
          <p:cNvSpPr txBox="1"/>
          <p:nvPr/>
        </p:nvSpPr>
        <p:spPr>
          <a:xfrm>
            <a:off x="1108537" y="4202667"/>
            <a:ext cx="338554" cy="369332"/>
          </a:xfrm>
          <a:prstGeom prst="rect">
            <a:avLst/>
          </a:prstGeom>
          <a:noFill/>
        </p:spPr>
        <p:txBody>
          <a:bodyPr wrap="none" rtlCol="0">
            <a:spAutoFit/>
          </a:bodyPr>
          <a:lstStyle/>
          <a:p>
            <a:r>
              <a:rPr lang="en-US" dirty="0" smtClean="0">
                <a:solidFill>
                  <a:schemeClr val="accent5">
                    <a:lumMod val="10000"/>
                  </a:schemeClr>
                </a:solidFill>
                <a:latin typeface="Arial Black" pitchFamily="34" charset="0"/>
              </a:rPr>
              <a:t>3</a:t>
            </a:r>
            <a:endParaRPr lang="en-US" dirty="0">
              <a:solidFill>
                <a:schemeClr val="accent5">
                  <a:lumMod val="10000"/>
                </a:schemeClr>
              </a:solidFill>
              <a:latin typeface="Arial Black" pitchFamily="34" charset="0"/>
            </a:endParaRPr>
          </a:p>
        </p:txBody>
      </p:sp>
      <p:sp>
        <p:nvSpPr>
          <p:cNvPr id="57" name="TextBox 56"/>
          <p:cNvSpPr txBox="1"/>
          <p:nvPr/>
        </p:nvSpPr>
        <p:spPr>
          <a:xfrm>
            <a:off x="1538709" y="2784177"/>
            <a:ext cx="338554" cy="369332"/>
          </a:xfrm>
          <a:prstGeom prst="rect">
            <a:avLst/>
          </a:prstGeom>
          <a:noFill/>
        </p:spPr>
        <p:txBody>
          <a:bodyPr wrap="none" rtlCol="0">
            <a:spAutoFit/>
          </a:bodyPr>
          <a:lstStyle/>
          <a:p>
            <a:r>
              <a:rPr lang="en-US" dirty="0" smtClean="0">
                <a:solidFill>
                  <a:schemeClr val="accent5">
                    <a:lumMod val="10000"/>
                  </a:schemeClr>
                </a:solidFill>
                <a:latin typeface="Arial Black" pitchFamily="34" charset="0"/>
              </a:rPr>
              <a:t>6</a:t>
            </a:r>
            <a:endParaRPr lang="en-US" dirty="0">
              <a:solidFill>
                <a:schemeClr val="accent5">
                  <a:lumMod val="10000"/>
                </a:schemeClr>
              </a:solidFill>
              <a:latin typeface="Arial Black" pitchFamily="34" charset="0"/>
            </a:endParaRPr>
          </a:p>
        </p:txBody>
      </p:sp>
      <p:sp>
        <p:nvSpPr>
          <p:cNvPr id="58" name="TextBox 57"/>
          <p:cNvSpPr txBox="1"/>
          <p:nvPr/>
        </p:nvSpPr>
        <p:spPr>
          <a:xfrm>
            <a:off x="3335137" y="2253734"/>
            <a:ext cx="5567550" cy="923330"/>
          </a:xfrm>
          <a:prstGeom prst="rect">
            <a:avLst/>
          </a:prstGeom>
          <a:noFill/>
        </p:spPr>
        <p:txBody>
          <a:bodyPr wrap="none" rtlCol="0">
            <a:spAutoFit/>
          </a:bodyPr>
          <a:lstStyle/>
          <a:p>
            <a:r>
              <a:rPr lang="en-US" b="1" dirty="0" smtClean="0"/>
              <a:t>Loop while U ≠ V, where U and V are sets of vertices</a:t>
            </a:r>
          </a:p>
          <a:p>
            <a:r>
              <a:rPr lang="en-US" b="1" dirty="0"/>
              <a:t>	</a:t>
            </a:r>
            <a:r>
              <a:rPr lang="en-US" b="1" dirty="0" smtClean="0"/>
              <a:t/>
            </a:r>
            <a:br>
              <a:rPr lang="en-US" b="1" dirty="0" smtClean="0"/>
            </a:br>
            <a:r>
              <a:rPr lang="en-US" b="1" dirty="0" smtClean="0"/>
              <a:t>            Follow </a:t>
            </a:r>
            <a:r>
              <a:rPr lang="en-US" b="1" dirty="0" smtClean="0"/>
              <a:t>lowest cost edge in </a:t>
            </a:r>
            <a:r>
              <a:rPr lang="en-US" b="1" dirty="0" smtClean="0"/>
              <a:t>U and add that vertex to U</a:t>
            </a:r>
            <a:endParaRPr lang="en-US" b="1" dirty="0"/>
          </a:p>
        </p:txBody>
      </p:sp>
      <p:sp>
        <p:nvSpPr>
          <p:cNvPr id="59" name="TextBox 58"/>
          <p:cNvSpPr txBox="1"/>
          <p:nvPr/>
        </p:nvSpPr>
        <p:spPr>
          <a:xfrm>
            <a:off x="4501659" y="3708831"/>
            <a:ext cx="790601" cy="369332"/>
          </a:xfrm>
          <a:prstGeom prst="rect">
            <a:avLst/>
          </a:prstGeom>
          <a:noFill/>
        </p:spPr>
        <p:txBody>
          <a:bodyPr wrap="none" rtlCol="0">
            <a:spAutoFit/>
          </a:bodyPr>
          <a:lstStyle/>
          <a:p>
            <a:r>
              <a:rPr lang="en-US" b="1" dirty="0" smtClean="0"/>
              <a:t>U = {1}</a:t>
            </a:r>
            <a:endParaRPr lang="en-US" b="1" dirty="0"/>
          </a:p>
        </p:txBody>
      </p:sp>
      <p:sp>
        <p:nvSpPr>
          <p:cNvPr id="60" name="TextBox 59"/>
          <p:cNvSpPr txBox="1"/>
          <p:nvPr/>
        </p:nvSpPr>
        <p:spPr>
          <a:xfrm>
            <a:off x="4501661" y="3311711"/>
            <a:ext cx="1574470" cy="369332"/>
          </a:xfrm>
          <a:prstGeom prst="rect">
            <a:avLst/>
          </a:prstGeom>
          <a:noFill/>
        </p:spPr>
        <p:txBody>
          <a:bodyPr wrap="none" rtlCol="0">
            <a:spAutoFit/>
          </a:bodyPr>
          <a:lstStyle/>
          <a:p>
            <a:r>
              <a:rPr lang="en-US" b="1" dirty="0" smtClean="0"/>
              <a:t>V = {1,2,3,4,5,6}</a:t>
            </a:r>
            <a:endParaRPr lang="en-US" b="1" dirty="0"/>
          </a:p>
        </p:txBody>
      </p:sp>
      <p:sp>
        <p:nvSpPr>
          <p:cNvPr id="61" name="TextBox 60"/>
          <p:cNvSpPr txBox="1"/>
          <p:nvPr/>
        </p:nvSpPr>
        <p:spPr>
          <a:xfrm>
            <a:off x="4501659" y="3708832"/>
            <a:ext cx="949299" cy="369332"/>
          </a:xfrm>
          <a:prstGeom prst="rect">
            <a:avLst/>
          </a:prstGeom>
          <a:noFill/>
        </p:spPr>
        <p:txBody>
          <a:bodyPr wrap="none" rtlCol="0">
            <a:spAutoFit/>
          </a:bodyPr>
          <a:lstStyle/>
          <a:p>
            <a:r>
              <a:rPr lang="en-US" b="1" dirty="0" smtClean="0"/>
              <a:t>U = {1,3}</a:t>
            </a:r>
            <a:endParaRPr lang="en-US" b="1" dirty="0"/>
          </a:p>
        </p:txBody>
      </p:sp>
      <p:sp>
        <p:nvSpPr>
          <p:cNvPr id="62" name="TextBox 61"/>
          <p:cNvSpPr txBox="1"/>
          <p:nvPr/>
        </p:nvSpPr>
        <p:spPr>
          <a:xfrm>
            <a:off x="4501658" y="3708832"/>
            <a:ext cx="1107996" cy="369332"/>
          </a:xfrm>
          <a:prstGeom prst="rect">
            <a:avLst/>
          </a:prstGeom>
          <a:noFill/>
        </p:spPr>
        <p:txBody>
          <a:bodyPr wrap="none" rtlCol="0">
            <a:spAutoFit/>
          </a:bodyPr>
          <a:lstStyle/>
          <a:p>
            <a:r>
              <a:rPr lang="en-US" b="1" dirty="0" smtClean="0"/>
              <a:t>U = {1,3,6}</a:t>
            </a:r>
            <a:endParaRPr lang="en-US" b="1" dirty="0"/>
          </a:p>
        </p:txBody>
      </p:sp>
      <p:sp>
        <p:nvSpPr>
          <p:cNvPr id="63" name="TextBox 62"/>
          <p:cNvSpPr txBox="1"/>
          <p:nvPr/>
        </p:nvSpPr>
        <p:spPr>
          <a:xfrm>
            <a:off x="4502189" y="3722019"/>
            <a:ext cx="1266693" cy="369332"/>
          </a:xfrm>
          <a:prstGeom prst="rect">
            <a:avLst/>
          </a:prstGeom>
          <a:noFill/>
        </p:spPr>
        <p:txBody>
          <a:bodyPr wrap="none" rtlCol="0">
            <a:spAutoFit/>
          </a:bodyPr>
          <a:lstStyle/>
          <a:p>
            <a:r>
              <a:rPr lang="en-US" b="1" dirty="0" smtClean="0"/>
              <a:t>U = {1,3,6,4}</a:t>
            </a:r>
            <a:endParaRPr lang="en-US" b="1" dirty="0"/>
          </a:p>
        </p:txBody>
      </p:sp>
      <p:sp>
        <p:nvSpPr>
          <p:cNvPr id="64" name="TextBox 63"/>
          <p:cNvSpPr txBox="1"/>
          <p:nvPr/>
        </p:nvSpPr>
        <p:spPr>
          <a:xfrm>
            <a:off x="4501658" y="3701531"/>
            <a:ext cx="1425390" cy="369332"/>
          </a:xfrm>
          <a:prstGeom prst="rect">
            <a:avLst/>
          </a:prstGeom>
          <a:noFill/>
        </p:spPr>
        <p:txBody>
          <a:bodyPr wrap="none" rtlCol="0">
            <a:spAutoFit/>
          </a:bodyPr>
          <a:lstStyle/>
          <a:p>
            <a:r>
              <a:rPr lang="en-US" b="1" dirty="0" smtClean="0"/>
              <a:t>U = {1,3,6,4,2}</a:t>
            </a:r>
            <a:endParaRPr lang="en-US" b="1" dirty="0"/>
          </a:p>
        </p:txBody>
      </p:sp>
      <p:sp>
        <p:nvSpPr>
          <p:cNvPr id="65" name="TextBox 64"/>
          <p:cNvSpPr txBox="1"/>
          <p:nvPr/>
        </p:nvSpPr>
        <p:spPr>
          <a:xfrm>
            <a:off x="4501658" y="3701531"/>
            <a:ext cx="1584088" cy="369332"/>
          </a:xfrm>
          <a:prstGeom prst="rect">
            <a:avLst/>
          </a:prstGeom>
          <a:noFill/>
        </p:spPr>
        <p:txBody>
          <a:bodyPr wrap="none" rtlCol="0">
            <a:spAutoFit/>
          </a:bodyPr>
          <a:lstStyle/>
          <a:p>
            <a:r>
              <a:rPr lang="en-US" b="1" dirty="0" smtClean="0"/>
              <a:t>U = {1,3,6,4,2,5}</a:t>
            </a:r>
            <a:endParaRPr lang="en-US" b="1" dirty="0"/>
          </a:p>
        </p:txBody>
      </p:sp>
      <p:cxnSp>
        <p:nvCxnSpPr>
          <p:cNvPr id="66" name="Straight Connector 65"/>
          <p:cNvCxnSpPr/>
          <p:nvPr/>
        </p:nvCxnSpPr>
        <p:spPr>
          <a:xfrm flipH="1" flipV="1">
            <a:off x="1531355" y="3782186"/>
            <a:ext cx="485013" cy="16849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554298" y="5756033"/>
            <a:ext cx="3592202" cy="369332"/>
          </a:xfrm>
          <a:prstGeom prst="rect">
            <a:avLst/>
          </a:prstGeom>
          <a:noFill/>
        </p:spPr>
        <p:txBody>
          <a:bodyPr wrap="none" rtlCol="0">
            <a:spAutoFit/>
          </a:bodyPr>
          <a:lstStyle/>
          <a:p>
            <a:pPr marL="285750" indent="-285750">
              <a:buFont typeface="Arial" pitchFamily="34" charset="0"/>
              <a:buChar char="•"/>
            </a:pPr>
            <a:r>
              <a:rPr lang="en-US" b="1" dirty="0" smtClean="0"/>
              <a:t>Prim’s algorithm runs in </a:t>
            </a:r>
            <a:r>
              <a:rPr lang="en-US" b="1" i="1" dirty="0" smtClean="0"/>
              <a:t>O</a:t>
            </a:r>
            <a:r>
              <a:rPr lang="en-US" b="1" dirty="0" smtClean="0"/>
              <a:t>(n²) time</a:t>
            </a:r>
            <a:endParaRPr lang="en-US" b="1" dirty="0"/>
          </a:p>
        </p:txBody>
      </p:sp>
    </p:spTree>
    <p:custDataLst>
      <p:tags r:id="rId1"/>
    </p:custDataLst>
    <p:extLst>
      <p:ext uri="{BB962C8B-B14F-4D97-AF65-F5344CB8AC3E}">
        <p14:creationId xmlns:p14="http://schemas.microsoft.com/office/powerpoint/2010/main" val="3824936963"/>
      </p:ext>
    </p:extLst>
  </p:cSld>
  <p:clrMapOvr>
    <a:masterClrMapping/>
  </p:clrMapOvr>
  <p:transition advTm="64593">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500"/>
                                        <p:tgtEl>
                                          <p:spTgt spid="4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4"/>
                                        </p:tgtEl>
                                        <p:attrNameLst>
                                          <p:attrName>style.visibility</p:attrName>
                                        </p:attrNameLst>
                                      </p:cBhvr>
                                      <p:to>
                                        <p:strVal val="visible"/>
                                      </p:to>
                                    </p:set>
                                    <p:animEffect transition="in" filter="fade">
                                      <p:cBhvr>
                                        <p:cTn id="12" dur="500"/>
                                        <p:tgtEl>
                                          <p:spTgt spid="3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5"/>
                                        </p:tgtEl>
                                        <p:attrNameLst>
                                          <p:attrName>style.visibility</p:attrName>
                                        </p:attrNameLst>
                                      </p:cBhvr>
                                      <p:to>
                                        <p:strVal val="visible"/>
                                      </p:to>
                                    </p:set>
                                    <p:animEffect transition="in" filter="fade">
                                      <p:cBhvr>
                                        <p:cTn id="17" dur="500"/>
                                        <p:tgtEl>
                                          <p:spTgt spid="45"/>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61"/>
                                        </p:tgtEl>
                                        <p:attrNameLst>
                                          <p:attrName>style.visibility</p:attrName>
                                        </p:attrNameLst>
                                      </p:cBhvr>
                                      <p:to>
                                        <p:strVal val="visible"/>
                                      </p:to>
                                    </p:set>
                                    <p:animEffect transition="in" filter="fade">
                                      <p:cBhvr>
                                        <p:cTn id="20" dur="500"/>
                                        <p:tgtEl>
                                          <p:spTgt spid="61"/>
                                        </p:tgtEl>
                                      </p:cBhvr>
                                    </p:animEffect>
                                  </p:childTnLst>
                                </p:cTn>
                              </p:par>
                              <p:par>
                                <p:cTn id="21" presetID="10" presetClass="exit" presetSubtype="0" fill="hold" grpId="0" nodeType="withEffect">
                                  <p:stCondLst>
                                    <p:cond delay="0"/>
                                  </p:stCondLst>
                                  <p:childTnLst>
                                    <p:animEffect transition="out" filter="fade">
                                      <p:cBhvr>
                                        <p:cTn id="22" dur="500"/>
                                        <p:tgtEl>
                                          <p:spTgt spid="59"/>
                                        </p:tgtEl>
                                      </p:cBhvr>
                                    </p:animEffect>
                                    <p:set>
                                      <p:cBhvr>
                                        <p:cTn id="23" dur="1" fill="hold">
                                          <p:stCondLst>
                                            <p:cond delay="499"/>
                                          </p:stCondLst>
                                        </p:cTn>
                                        <p:tgtEl>
                                          <p:spTgt spid="59"/>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6"/>
                                        </p:tgtEl>
                                        <p:attrNameLst>
                                          <p:attrName>style.visibility</p:attrName>
                                        </p:attrNameLst>
                                      </p:cBhvr>
                                      <p:to>
                                        <p:strVal val="visible"/>
                                      </p:to>
                                    </p:set>
                                    <p:animEffect transition="in" filter="fade">
                                      <p:cBhvr>
                                        <p:cTn id="28" dur="500"/>
                                        <p:tgtEl>
                                          <p:spTgt spid="36"/>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47"/>
                                        </p:tgtEl>
                                        <p:attrNameLst>
                                          <p:attrName>style.visibility</p:attrName>
                                        </p:attrNameLst>
                                      </p:cBhvr>
                                      <p:to>
                                        <p:strVal val="visible"/>
                                      </p:to>
                                    </p:set>
                                    <p:animEffect transition="in" filter="fade">
                                      <p:cBhvr>
                                        <p:cTn id="33" dur="500"/>
                                        <p:tgtEl>
                                          <p:spTgt spid="47"/>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62"/>
                                        </p:tgtEl>
                                        <p:attrNameLst>
                                          <p:attrName>style.visibility</p:attrName>
                                        </p:attrNameLst>
                                      </p:cBhvr>
                                      <p:to>
                                        <p:strVal val="visible"/>
                                      </p:to>
                                    </p:set>
                                    <p:animEffect transition="in" filter="fade">
                                      <p:cBhvr>
                                        <p:cTn id="36" dur="500"/>
                                        <p:tgtEl>
                                          <p:spTgt spid="62"/>
                                        </p:tgtEl>
                                      </p:cBhvr>
                                    </p:animEffect>
                                  </p:childTnLst>
                                </p:cTn>
                              </p:par>
                              <p:par>
                                <p:cTn id="37" presetID="10" presetClass="exit" presetSubtype="0" fill="hold" grpId="1" nodeType="withEffect">
                                  <p:stCondLst>
                                    <p:cond delay="0"/>
                                  </p:stCondLst>
                                  <p:childTnLst>
                                    <p:animEffect transition="out" filter="fade">
                                      <p:cBhvr>
                                        <p:cTn id="38" dur="500"/>
                                        <p:tgtEl>
                                          <p:spTgt spid="61"/>
                                        </p:tgtEl>
                                      </p:cBhvr>
                                    </p:animEffect>
                                    <p:set>
                                      <p:cBhvr>
                                        <p:cTn id="39" dur="1" fill="hold">
                                          <p:stCondLst>
                                            <p:cond delay="499"/>
                                          </p:stCondLst>
                                        </p:cTn>
                                        <p:tgtEl>
                                          <p:spTgt spid="61"/>
                                        </p:tgtEl>
                                        <p:attrNameLst>
                                          <p:attrName>style.visibility</p:attrName>
                                        </p:attrNameLst>
                                      </p:cBhvr>
                                      <p:to>
                                        <p:strVal val="hidden"/>
                                      </p:to>
                                    </p:se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39"/>
                                        </p:tgtEl>
                                        <p:attrNameLst>
                                          <p:attrName>style.visibility</p:attrName>
                                        </p:attrNameLst>
                                      </p:cBhvr>
                                      <p:to>
                                        <p:strVal val="visible"/>
                                      </p:to>
                                    </p:set>
                                    <p:animEffect transition="in" filter="fade">
                                      <p:cBhvr>
                                        <p:cTn id="44" dur="500"/>
                                        <p:tgtEl>
                                          <p:spTgt spid="39"/>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44"/>
                                        </p:tgtEl>
                                        <p:attrNameLst>
                                          <p:attrName>style.visibility</p:attrName>
                                        </p:attrNameLst>
                                      </p:cBhvr>
                                      <p:to>
                                        <p:strVal val="visible"/>
                                      </p:to>
                                    </p:set>
                                    <p:animEffect transition="in" filter="fade">
                                      <p:cBhvr>
                                        <p:cTn id="49" dur="500"/>
                                        <p:tgtEl>
                                          <p:spTgt spid="44"/>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63"/>
                                        </p:tgtEl>
                                        <p:attrNameLst>
                                          <p:attrName>style.visibility</p:attrName>
                                        </p:attrNameLst>
                                      </p:cBhvr>
                                      <p:to>
                                        <p:strVal val="visible"/>
                                      </p:to>
                                    </p:set>
                                    <p:animEffect transition="in" filter="fade">
                                      <p:cBhvr>
                                        <p:cTn id="52" dur="500"/>
                                        <p:tgtEl>
                                          <p:spTgt spid="63"/>
                                        </p:tgtEl>
                                      </p:cBhvr>
                                    </p:animEffect>
                                  </p:childTnLst>
                                </p:cTn>
                              </p:par>
                              <p:par>
                                <p:cTn id="53" presetID="10" presetClass="exit" presetSubtype="0" fill="hold" grpId="1" nodeType="withEffect">
                                  <p:stCondLst>
                                    <p:cond delay="0"/>
                                  </p:stCondLst>
                                  <p:childTnLst>
                                    <p:animEffect transition="out" filter="fade">
                                      <p:cBhvr>
                                        <p:cTn id="54" dur="500"/>
                                        <p:tgtEl>
                                          <p:spTgt spid="62"/>
                                        </p:tgtEl>
                                      </p:cBhvr>
                                    </p:animEffect>
                                    <p:set>
                                      <p:cBhvr>
                                        <p:cTn id="55" dur="1" fill="hold">
                                          <p:stCondLst>
                                            <p:cond delay="499"/>
                                          </p:stCondLst>
                                        </p:cTn>
                                        <p:tgtEl>
                                          <p:spTgt spid="62"/>
                                        </p:tgtEl>
                                        <p:attrNameLst>
                                          <p:attrName>style.visibility</p:attrName>
                                        </p:attrNameLst>
                                      </p:cBhvr>
                                      <p:to>
                                        <p:strVal val="hidden"/>
                                      </p:to>
                                    </p:se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33"/>
                                        </p:tgtEl>
                                        <p:attrNameLst>
                                          <p:attrName>style.visibility</p:attrName>
                                        </p:attrNameLst>
                                      </p:cBhvr>
                                      <p:to>
                                        <p:strVal val="visible"/>
                                      </p:to>
                                    </p:set>
                                    <p:animEffect transition="in" filter="fade">
                                      <p:cBhvr>
                                        <p:cTn id="60" dur="500"/>
                                        <p:tgtEl>
                                          <p:spTgt spid="33"/>
                                        </p:tgtEl>
                                      </p:cBhvr>
                                    </p:animEffect>
                                  </p:childTnLst>
                                </p:cTn>
                              </p:par>
                              <p:par>
                                <p:cTn id="61" presetID="10" presetClass="exit" presetSubtype="0" fill="hold" nodeType="withEffect">
                                  <p:stCondLst>
                                    <p:cond delay="0"/>
                                  </p:stCondLst>
                                  <p:childTnLst>
                                    <p:animEffect transition="out" filter="fade">
                                      <p:cBhvr>
                                        <p:cTn id="62" dur="500"/>
                                        <p:tgtEl>
                                          <p:spTgt spid="33"/>
                                        </p:tgtEl>
                                      </p:cBhvr>
                                    </p:animEffect>
                                    <p:set>
                                      <p:cBhvr>
                                        <p:cTn id="63" dur="1" fill="hold">
                                          <p:stCondLst>
                                            <p:cond delay="499"/>
                                          </p:stCondLst>
                                        </p:cTn>
                                        <p:tgtEl>
                                          <p:spTgt spid="33"/>
                                        </p:tgtEl>
                                        <p:attrNameLst>
                                          <p:attrName>style.visibility</p:attrName>
                                        </p:attrNameLst>
                                      </p:cBhvr>
                                      <p:to>
                                        <p:strVal val="hidden"/>
                                      </p:to>
                                    </p:se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nodeType="clickEffect">
                                  <p:stCondLst>
                                    <p:cond delay="0"/>
                                  </p:stCondLst>
                                  <p:childTnLst>
                                    <p:set>
                                      <p:cBhvr>
                                        <p:cTn id="67" dur="1" fill="hold">
                                          <p:stCondLst>
                                            <p:cond delay="0"/>
                                          </p:stCondLst>
                                        </p:cTn>
                                        <p:tgtEl>
                                          <p:spTgt spid="40"/>
                                        </p:tgtEl>
                                        <p:attrNameLst>
                                          <p:attrName>style.visibility</p:attrName>
                                        </p:attrNameLst>
                                      </p:cBhvr>
                                      <p:to>
                                        <p:strVal val="visible"/>
                                      </p:to>
                                    </p:set>
                                    <p:animEffect transition="in" filter="fade">
                                      <p:cBhvr>
                                        <p:cTn id="68" dur="500"/>
                                        <p:tgtEl>
                                          <p:spTgt spid="40"/>
                                        </p:tgtEl>
                                      </p:cBhvr>
                                    </p:animEffect>
                                  </p:childTnLst>
                                </p:cTn>
                              </p:par>
                              <p:par>
                                <p:cTn id="69" presetID="10" presetClass="exit" presetSubtype="0" fill="hold" nodeType="withEffect">
                                  <p:stCondLst>
                                    <p:cond delay="0"/>
                                  </p:stCondLst>
                                  <p:childTnLst>
                                    <p:animEffect transition="out" filter="fade">
                                      <p:cBhvr>
                                        <p:cTn id="70" dur="500"/>
                                        <p:tgtEl>
                                          <p:spTgt spid="40"/>
                                        </p:tgtEl>
                                      </p:cBhvr>
                                    </p:animEffect>
                                    <p:set>
                                      <p:cBhvr>
                                        <p:cTn id="71" dur="1" fill="hold">
                                          <p:stCondLst>
                                            <p:cond delay="499"/>
                                          </p:stCondLst>
                                        </p:cTn>
                                        <p:tgtEl>
                                          <p:spTgt spid="40"/>
                                        </p:tgtEl>
                                        <p:attrNameLst>
                                          <p:attrName>style.visibility</p:attrName>
                                        </p:attrNameLst>
                                      </p:cBhvr>
                                      <p:to>
                                        <p:strVal val="hidden"/>
                                      </p:to>
                                    </p:se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nodeType="clickEffect">
                                  <p:stCondLst>
                                    <p:cond delay="0"/>
                                  </p:stCondLst>
                                  <p:childTnLst>
                                    <p:set>
                                      <p:cBhvr>
                                        <p:cTn id="75" dur="1" fill="hold">
                                          <p:stCondLst>
                                            <p:cond delay="0"/>
                                          </p:stCondLst>
                                        </p:cTn>
                                        <p:tgtEl>
                                          <p:spTgt spid="66"/>
                                        </p:tgtEl>
                                        <p:attrNameLst>
                                          <p:attrName>style.visibility</p:attrName>
                                        </p:attrNameLst>
                                      </p:cBhvr>
                                      <p:to>
                                        <p:strVal val="visible"/>
                                      </p:to>
                                    </p:set>
                                    <p:animEffect transition="in" filter="fade">
                                      <p:cBhvr>
                                        <p:cTn id="76" dur="500"/>
                                        <p:tgtEl>
                                          <p:spTgt spid="66"/>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grpId="0" nodeType="clickEffect">
                                  <p:stCondLst>
                                    <p:cond delay="0"/>
                                  </p:stCondLst>
                                  <p:childTnLst>
                                    <p:set>
                                      <p:cBhvr>
                                        <p:cTn id="80" dur="1" fill="hold">
                                          <p:stCondLst>
                                            <p:cond delay="0"/>
                                          </p:stCondLst>
                                        </p:cTn>
                                        <p:tgtEl>
                                          <p:spTgt spid="43"/>
                                        </p:tgtEl>
                                        <p:attrNameLst>
                                          <p:attrName>style.visibility</p:attrName>
                                        </p:attrNameLst>
                                      </p:cBhvr>
                                      <p:to>
                                        <p:strVal val="visible"/>
                                      </p:to>
                                    </p:set>
                                    <p:animEffect transition="in" filter="fade">
                                      <p:cBhvr>
                                        <p:cTn id="81" dur="500"/>
                                        <p:tgtEl>
                                          <p:spTgt spid="43"/>
                                        </p:tgtEl>
                                      </p:cBhvr>
                                    </p:animEffect>
                                  </p:childTnLst>
                                </p:cTn>
                              </p:par>
                              <p:par>
                                <p:cTn id="82" presetID="10" presetClass="exit" presetSubtype="0" fill="hold" grpId="1" nodeType="withEffect">
                                  <p:stCondLst>
                                    <p:cond delay="0"/>
                                  </p:stCondLst>
                                  <p:childTnLst>
                                    <p:animEffect transition="out" filter="fade">
                                      <p:cBhvr>
                                        <p:cTn id="83" dur="500"/>
                                        <p:tgtEl>
                                          <p:spTgt spid="63"/>
                                        </p:tgtEl>
                                      </p:cBhvr>
                                    </p:animEffect>
                                    <p:set>
                                      <p:cBhvr>
                                        <p:cTn id="84" dur="1" fill="hold">
                                          <p:stCondLst>
                                            <p:cond delay="499"/>
                                          </p:stCondLst>
                                        </p:cTn>
                                        <p:tgtEl>
                                          <p:spTgt spid="63"/>
                                        </p:tgtEl>
                                        <p:attrNameLst>
                                          <p:attrName>style.visibility</p:attrName>
                                        </p:attrNameLst>
                                      </p:cBhvr>
                                      <p:to>
                                        <p:strVal val="hidden"/>
                                      </p:to>
                                    </p:set>
                                  </p:childTnLst>
                                </p:cTn>
                              </p:par>
                              <p:par>
                                <p:cTn id="85" presetID="10" presetClass="entr" presetSubtype="0" fill="hold" grpId="1" nodeType="withEffect">
                                  <p:stCondLst>
                                    <p:cond delay="0"/>
                                  </p:stCondLst>
                                  <p:childTnLst>
                                    <p:set>
                                      <p:cBhvr>
                                        <p:cTn id="86" dur="1" fill="hold">
                                          <p:stCondLst>
                                            <p:cond delay="0"/>
                                          </p:stCondLst>
                                        </p:cTn>
                                        <p:tgtEl>
                                          <p:spTgt spid="64"/>
                                        </p:tgtEl>
                                        <p:attrNameLst>
                                          <p:attrName>style.visibility</p:attrName>
                                        </p:attrNameLst>
                                      </p:cBhvr>
                                      <p:to>
                                        <p:strVal val="visible"/>
                                      </p:to>
                                    </p:set>
                                    <p:animEffect transition="in" filter="fade">
                                      <p:cBhvr>
                                        <p:cTn id="87" dur="500"/>
                                        <p:tgtEl>
                                          <p:spTgt spid="64"/>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nodeType="clickEffect">
                                  <p:stCondLst>
                                    <p:cond delay="0"/>
                                  </p:stCondLst>
                                  <p:childTnLst>
                                    <p:set>
                                      <p:cBhvr>
                                        <p:cTn id="91" dur="1" fill="hold">
                                          <p:stCondLst>
                                            <p:cond delay="0"/>
                                          </p:stCondLst>
                                        </p:cTn>
                                        <p:tgtEl>
                                          <p:spTgt spid="38"/>
                                        </p:tgtEl>
                                        <p:attrNameLst>
                                          <p:attrName>style.visibility</p:attrName>
                                        </p:attrNameLst>
                                      </p:cBhvr>
                                      <p:to>
                                        <p:strVal val="visible"/>
                                      </p:to>
                                    </p:set>
                                    <p:animEffect transition="in" filter="fade">
                                      <p:cBhvr>
                                        <p:cTn id="92" dur="500"/>
                                        <p:tgtEl>
                                          <p:spTgt spid="38"/>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grpId="0" nodeType="clickEffect">
                                  <p:stCondLst>
                                    <p:cond delay="0"/>
                                  </p:stCondLst>
                                  <p:childTnLst>
                                    <p:set>
                                      <p:cBhvr>
                                        <p:cTn id="96" dur="1" fill="hold">
                                          <p:stCondLst>
                                            <p:cond delay="0"/>
                                          </p:stCondLst>
                                        </p:cTn>
                                        <p:tgtEl>
                                          <p:spTgt spid="46"/>
                                        </p:tgtEl>
                                        <p:attrNameLst>
                                          <p:attrName>style.visibility</p:attrName>
                                        </p:attrNameLst>
                                      </p:cBhvr>
                                      <p:to>
                                        <p:strVal val="visible"/>
                                      </p:to>
                                    </p:set>
                                    <p:animEffect transition="in" filter="fade">
                                      <p:cBhvr>
                                        <p:cTn id="97" dur="500"/>
                                        <p:tgtEl>
                                          <p:spTgt spid="46"/>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65"/>
                                        </p:tgtEl>
                                        <p:attrNameLst>
                                          <p:attrName>style.visibility</p:attrName>
                                        </p:attrNameLst>
                                      </p:cBhvr>
                                      <p:to>
                                        <p:strVal val="visible"/>
                                      </p:to>
                                    </p:set>
                                    <p:animEffect transition="in" filter="fade">
                                      <p:cBhvr>
                                        <p:cTn id="100" dur="500"/>
                                        <p:tgtEl>
                                          <p:spTgt spid="65"/>
                                        </p:tgtEl>
                                      </p:cBhvr>
                                    </p:animEffect>
                                  </p:childTnLst>
                                </p:cTn>
                              </p:par>
                              <p:par>
                                <p:cTn id="101" presetID="10" presetClass="exit" presetSubtype="0" fill="hold" grpId="2" nodeType="withEffect">
                                  <p:stCondLst>
                                    <p:cond delay="0"/>
                                  </p:stCondLst>
                                  <p:childTnLst>
                                    <p:animEffect transition="out" filter="fade">
                                      <p:cBhvr>
                                        <p:cTn id="102" dur="500"/>
                                        <p:tgtEl>
                                          <p:spTgt spid="64"/>
                                        </p:tgtEl>
                                      </p:cBhvr>
                                    </p:animEffect>
                                    <p:set>
                                      <p:cBhvr>
                                        <p:cTn id="103" dur="1" fill="hold">
                                          <p:stCondLst>
                                            <p:cond delay="499"/>
                                          </p:stCondLst>
                                        </p:cTn>
                                        <p:tgtEl>
                                          <p:spTgt spid="64"/>
                                        </p:tgtEl>
                                        <p:attrNameLst>
                                          <p:attrName>style.visibility</p:attrName>
                                        </p:attrNameLst>
                                      </p:cBhvr>
                                      <p:to>
                                        <p:strVal val="hidden"/>
                                      </p:to>
                                    </p:set>
                                  </p:childTnLst>
                                </p:cTn>
                              </p:par>
                            </p:childTnLst>
                          </p:cTn>
                        </p:par>
                      </p:childTnLst>
                    </p:cTn>
                  </p:par>
                  <p:par>
                    <p:cTn id="104" fill="hold">
                      <p:stCondLst>
                        <p:cond delay="indefinite"/>
                      </p:stCondLst>
                      <p:childTnLst>
                        <p:par>
                          <p:cTn id="105" fill="hold">
                            <p:stCondLst>
                              <p:cond delay="0"/>
                            </p:stCondLst>
                            <p:childTnLst>
                              <p:par>
                                <p:cTn id="106" presetID="10" presetClass="exit" presetSubtype="0" fill="hold" grpId="0" nodeType="clickEffect">
                                  <p:stCondLst>
                                    <p:cond delay="0"/>
                                  </p:stCondLst>
                                  <p:childTnLst>
                                    <p:animEffect transition="out" filter="fade">
                                      <p:cBhvr>
                                        <p:cTn id="107" dur="500"/>
                                        <p:tgtEl>
                                          <p:spTgt spid="53"/>
                                        </p:tgtEl>
                                      </p:cBhvr>
                                    </p:animEffect>
                                    <p:set>
                                      <p:cBhvr>
                                        <p:cTn id="108" dur="1" fill="hold">
                                          <p:stCondLst>
                                            <p:cond delay="499"/>
                                          </p:stCondLst>
                                        </p:cTn>
                                        <p:tgtEl>
                                          <p:spTgt spid="53"/>
                                        </p:tgtEl>
                                        <p:attrNameLst>
                                          <p:attrName>style.visibility</p:attrName>
                                        </p:attrNameLst>
                                      </p:cBhvr>
                                      <p:to>
                                        <p:strVal val="hidden"/>
                                      </p:to>
                                    </p:set>
                                  </p:childTnLst>
                                </p:cTn>
                              </p:par>
                              <p:par>
                                <p:cTn id="109" presetID="10" presetClass="exit" presetSubtype="0" fill="hold" nodeType="withEffect">
                                  <p:stCondLst>
                                    <p:cond delay="0"/>
                                  </p:stCondLst>
                                  <p:childTnLst>
                                    <p:animEffect transition="out" filter="fade">
                                      <p:cBhvr>
                                        <p:cTn id="110" dur="500"/>
                                        <p:tgtEl>
                                          <p:spTgt spid="23"/>
                                        </p:tgtEl>
                                      </p:cBhvr>
                                    </p:animEffect>
                                    <p:set>
                                      <p:cBhvr>
                                        <p:cTn id="111" dur="1" fill="hold">
                                          <p:stCondLst>
                                            <p:cond delay="499"/>
                                          </p:stCondLst>
                                        </p:cTn>
                                        <p:tgtEl>
                                          <p:spTgt spid="23"/>
                                        </p:tgtEl>
                                        <p:attrNameLst>
                                          <p:attrName>style.visibility</p:attrName>
                                        </p:attrNameLst>
                                      </p:cBhvr>
                                      <p:to>
                                        <p:strVal val="hidden"/>
                                      </p:to>
                                    </p:set>
                                  </p:childTnLst>
                                </p:cTn>
                              </p:par>
                              <p:par>
                                <p:cTn id="112" presetID="10" presetClass="exit" presetSubtype="0" fill="hold" nodeType="withEffect">
                                  <p:stCondLst>
                                    <p:cond delay="0"/>
                                  </p:stCondLst>
                                  <p:childTnLst>
                                    <p:animEffect transition="out" filter="fade">
                                      <p:cBhvr>
                                        <p:cTn id="113" dur="500"/>
                                        <p:tgtEl>
                                          <p:spTgt spid="19"/>
                                        </p:tgtEl>
                                      </p:cBhvr>
                                    </p:animEffect>
                                    <p:set>
                                      <p:cBhvr>
                                        <p:cTn id="114" dur="1" fill="hold">
                                          <p:stCondLst>
                                            <p:cond delay="499"/>
                                          </p:stCondLst>
                                        </p:cTn>
                                        <p:tgtEl>
                                          <p:spTgt spid="19"/>
                                        </p:tgtEl>
                                        <p:attrNameLst>
                                          <p:attrName>style.visibility</p:attrName>
                                        </p:attrNameLst>
                                      </p:cBhvr>
                                      <p:to>
                                        <p:strVal val="hidden"/>
                                      </p:to>
                                    </p:set>
                                  </p:childTnLst>
                                </p:cTn>
                              </p:par>
                              <p:par>
                                <p:cTn id="115" presetID="10" presetClass="exit" presetSubtype="0" fill="hold" grpId="0" nodeType="withEffect">
                                  <p:stCondLst>
                                    <p:cond delay="0"/>
                                  </p:stCondLst>
                                  <p:childTnLst>
                                    <p:animEffect transition="out" filter="fade">
                                      <p:cBhvr>
                                        <p:cTn id="116" dur="500"/>
                                        <p:tgtEl>
                                          <p:spTgt spid="54"/>
                                        </p:tgtEl>
                                      </p:cBhvr>
                                    </p:animEffect>
                                    <p:set>
                                      <p:cBhvr>
                                        <p:cTn id="117" dur="1" fill="hold">
                                          <p:stCondLst>
                                            <p:cond delay="499"/>
                                          </p:stCondLst>
                                        </p:cTn>
                                        <p:tgtEl>
                                          <p:spTgt spid="54"/>
                                        </p:tgtEl>
                                        <p:attrNameLst>
                                          <p:attrName>style.visibility</p:attrName>
                                        </p:attrNameLst>
                                      </p:cBhvr>
                                      <p:to>
                                        <p:strVal val="hidden"/>
                                      </p:to>
                                    </p:set>
                                  </p:childTnLst>
                                </p:cTn>
                              </p:par>
                              <p:par>
                                <p:cTn id="118" presetID="10" presetClass="exit" presetSubtype="0" fill="hold" grpId="0" nodeType="withEffect">
                                  <p:stCondLst>
                                    <p:cond delay="0"/>
                                  </p:stCondLst>
                                  <p:childTnLst>
                                    <p:animEffect transition="out" filter="fade">
                                      <p:cBhvr>
                                        <p:cTn id="119" dur="500"/>
                                        <p:tgtEl>
                                          <p:spTgt spid="57"/>
                                        </p:tgtEl>
                                      </p:cBhvr>
                                    </p:animEffect>
                                    <p:set>
                                      <p:cBhvr>
                                        <p:cTn id="120" dur="1" fill="hold">
                                          <p:stCondLst>
                                            <p:cond delay="499"/>
                                          </p:stCondLst>
                                        </p:cTn>
                                        <p:tgtEl>
                                          <p:spTgt spid="57"/>
                                        </p:tgtEl>
                                        <p:attrNameLst>
                                          <p:attrName>style.visibility</p:attrName>
                                        </p:attrNameLst>
                                      </p:cBhvr>
                                      <p:to>
                                        <p:strVal val="hidden"/>
                                      </p:to>
                                    </p:set>
                                  </p:childTnLst>
                                </p:cTn>
                              </p:par>
                              <p:par>
                                <p:cTn id="121" presetID="10" presetClass="exit" presetSubtype="0" fill="hold" nodeType="withEffect">
                                  <p:stCondLst>
                                    <p:cond delay="0"/>
                                  </p:stCondLst>
                                  <p:childTnLst>
                                    <p:animEffect transition="out" filter="fade">
                                      <p:cBhvr>
                                        <p:cTn id="122" dur="500"/>
                                        <p:tgtEl>
                                          <p:spTgt spid="12"/>
                                        </p:tgtEl>
                                      </p:cBhvr>
                                    </p:animEffect>
                                    <p:set>
                                      <p:cBhvr>
                                        <p:cTn id="123" dur="1" fill="hold">
                                          <p:stCondLst>
                                            <p:cond delay="499"/>
                                          </p:stCondLst>
                                        </p:cTn>
                                        <p:tgtEl>
                                          <p:spTgt spid="12"/>
                                        </p:tgtEl>
                                        <p:attrNameLst>
                                          <p:attrName>style.visibility</p:attrName>
                                        </p:attrNameLst>
                                      </p:cBhvr>
                                      <p:to>
                                        <p:strVal val="hidden"/>
                                      </p:to>
                                    </p:set>
                                  </p:childTnLst>
                                </p:cTn>
                              </p:par>
                              <p:par>
                                <p:cTn id="124" presetID="10" presetClass="exit" presetSubtype="0" fill="hold" grpId="0" nodeType="withEffect">
                                  <p:stCondLst>
                                    <p:cond delay="0"/>
                                  </p:stCondLst>
                                  <p:childTnLst>
                                    <p:animEffect transition="out" filter="fade">
                                      <p:cBhvr>
                                        <p:cTn id="125" dur="500"/>
                                        <p:tgtEl>
                                          <p:spTgt spid="49"/>
                                        </p:tgtEl>
                                      </p:cBhvr>
                                    </p:animEffect>
                                    <p:set>
                                      <p:cBhvr>
                                        <p:cTn id="126" dur="1" fill="hold">
                                          <p:stCondLst>
                                            <p:cond delay="499"/>
                                          </p:stCondLst>
                                        </p:cTn>
                                        <p:tgtEl>
                                          <p:spTgt spid="49"/>
                                        </p:tgtEl>
                                        <p:attrNameLst>
                                          <p:attrName>style.visibility</p:attrName>
                                        </p:attrNameLst>
                                      </p:cBhvr>
                                      <p:to>
                                        <p:strVal val="hidden"/>
                                      </p:to>
                                    </p:set>
                                  </p:childTnLst>
                                </p:cTn>
                              </p:par>
                              <p:par>
                                <p:cTn id="127" presetID="10" presetClass="exit" presetSubtype="0" fill="hold" nodeType="withEffect">
                                  <p:stCondLst>
                                    <p:cond delay="0"/>
                                  </p:stCondLst>
                                  <p:childTnLst>
                                    <p:animEffect transition="out" filter="fade">
                                      <p:cBhvr>
                                        <p:cTn id="128" dur="500"/>
                                        <p:tgtEl>
                                          <p:spTgt spid="29"/>
                                        </p:tgtEl>
                                      </p:cBhvr>
                                    </p:animEffect>
                                    <p:set>
                                      <p:cBhvr>
                                        <p:cTn id="129" dur="1" fill="hold">
                                          <p:stCondLst>
                                            <p:cond delay="499"/>
                                          </p:stCondLst>
                                        </p:cTn>
                                        <p:tgtEl>
                                          <p:spTgt spid="29"/>
                                        </p:tgtEl>
                                        <p:attrNameLst>
                                          <p:attrName>style.visibility</p:attrName>
                                        </p:attrNameLst>
                                      </p:cBhvr>
                                      <p:to>
                                        <p:strVal val="hidden"/>
                                      </p:to>
                                    </p:set>
                                  </p:childTnLst>
                                </p:cTn>
                              </p:par>
                              <p:par>
                                <p:cTn id="130" presetID="10" presetClass="exit" presetSubtype="0" fill="hold" nodeType="withEffect">
                                  <p:stCondLst>
                                    <p:cond delay="0"/>
                                  </p:stCondLst>
                                  <p:childTnLst>
                                    <p:animEffect transition="out" filter="fade">
                                      <p:cBhvr>
                                        <p:cTn id="131" dur="500"/>
                                        <p:tgtEl>
                                          <p:spTgt spid="15"/>
                                        </p:tgtEl>
                                      </p:cBhvr>
                                    </p:animEffect>
                                    <p:set>
                                      <p:cBhvr>
                                        <p:cTn id="132" dur="1" fill="hold">
                                          <p:stCondLst>
                                            <p:cond delay="499"/>
                                          </p:stCondLst>
                                        </p:cTn>
                                        <p:tgtEl>
                                          <p:spTgt spid="15"/>
                                        </p:tgtEl>
                                        <p:attrNameLst>
                                          <p:attrName>style.visibility</p:attrName>
                                        </p:attrNameLst>
                                      </p:cBhvr>
                                      <p:to>
                                        <p:strVal val="hidden"/>
                                      </p:to>
                                    </p:set>
                                  </p:childTnLst>
                                </p:cTn>
                              </p:par>
                              <p:par>
                                <p:cTn id="133" presetID="10" presetClass="exit" presetSubtype="0" fill="hold" grpId="0" nodeType="withEffect">
                                  <p:stCondLst>
                                    <p:cond delay="0"/>
                                  </p:stCondLst>
                                  <p:childTnLst>
                                    <p:animEffect transition="out" filter="fade">
                                      <p:cBhvr>
                                        <p:cTn id="134" dur="500"/>
                                        <p:tgtEl>
                                          <p:spTgt spid="50"/>
                                        </p:tgtEl>
                                      </p:cBhvr>
                                    </p:animEffect>
                                    <p:set>
                                      <p:cBhvr>
                                        <p:cTn id="135" dur="1" fill="hold">
                                          <p:stCondLst>
                                            <p:cond delay="499"/>
                                          </p:stCondLst>
                                        </p:cTn>
                                        <p:tgtEl>
                                          <p:spTgt spid="50"/>
                                        </p:tgtEl>
                                        <p:attrNameLst>
                                          <p:attrName>style.visibility</p:attrName>
                                        </p:attrNameLst>
                                      </p:cBhvr>
                                      <p:to>
                                        <p:strVal val="hidden"/>
                                      </p:to>
                                    </p:set>
                                  </p:childTnLst>
                                </p:cTn>
                              </p:par>
                            </p:childTnLst>
                          </p:cTn>
                        </p:par>
                      </p:childTnLst>
                    </p:cTn>
                  </p:par>
                  <p:par>
                    <p:cTn id="136" fill="hold">
                      <p:stCondLst>
                        <p:cond delay="indefinite"/>
                      </p:stCondLst>
                      <p:childTnLst>
                        <p:par>
                          <p:cTn id="137" fill="hold">
                            <p:stCondLst>
                              <p:cond delay="0"/>
                            </p:stCondLst>
                            <p:childTnLst>
                              <p:par>
                                <p:cTn id="138" presetID="10" presetClass="entr" presetSubtype="0" fill="hold" grpId="0" nodeType="clickEffect">
                                  <p:stCondLst>
                                    <p:cond delay="0"/>
                                  </p:stCondLst>
                                  <p:childTnLst>
                                    <p:set>
                                      <p:cBhvr>
                                        <p:cTn id="139" dur="1" fill="hold">
                                          <p:stCondLst>
                                            <p:cond delay="0"/>
                                          </p:stCondLst>
                                        </p:cTn>
                                        <p:tgtEl>
                                          <p:spTgt spid="67"/>
                                        </p:tgtEl>
                                        <p:attrNameLst>
                                          <p:attrName>style.visibility</p:attrName>
                                        </p:attrNameLst>
                                      </p:cBhvr>
                                      <p:to>
                                        <p:strVal val="visible"/>
                                      </p:to>
                                    </p:set>
                                    <p:animEffect transition="in" filter="fade">
                                      <p:cBhvr>
                                        <p:cTn id="140"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p:bldP spid="54" grpId="0"/>
      <p:bldP spid="49" grpId="0"/>
      <p:bldP spid="50" grpId="0"/>
      <p:bldP spid="42" grpId="0" animBg="1"/>
      <p:bldP spid="43" grpId="0" animBg="1"/>
      <p:bldP spid="44" grpId="0" animBg="1"/>
      <p:bldP spid="45" grpId="0" animBg="1"/>
      <p:bldP spid="46" grpId="0" animBg="1"/>
      <p:bldP spid="47" grpId="0" animBg="1"/>
      <p:bldP spid="57" grpId="0"/>
      <p:bldP spid="59" grpId="0"/>
      <p:bldP spid="61" grpId="0"/>
      <p:bldP spid="61" grpId="1"/>
      <p:bldP spid="62" grpId="0"/>
      <p:bldP spid="62" grpId="1"/>
      <p:bldP spid="63" grpId="0"/>
      <p:bldP spid="63" grpId="1"/>
      <p:bldP spid="64" grpId="1"/>
      <p:bldP spid="64" grpId="2"/>
      <p:bldP spid="65" grpId="0"/>
      <p:bldP spid="6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a:stCxn id="19" idx="6"/>
            <a:endCxn id="18" idx="3"/>
          </p:cNvCxnSpPr>
          <p:nvPr/>
        </p:nvCxnSpPr>
        <p:spPr>
          <a:xfrm flipV="1">
            <a:off x="2766645" y="3782186"/>
            <a:ext cx="485015" cy="168492"/>
          </a:xfrm>
          <a:prstGeom prst="line">
            <a:avLst/>
          </a:prstGeom>
          <a:ln w="19050">
            <a:solidFill>
              <a:schemeClr val="accent5">
                <a:lumMod val="10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a:stCxn id="16" idx="6"/>
            <a:endCxn id="18" idx="1"/>
          </p:cNvCxnSpPr>
          <p:nvPr/>
        </p:nvCxnSpPr>
        <p:spPr>
          <a:xfrm>
            <a:off x="2766646" y="2813539"/>
            <a:ext cx="485014" cy="438122"/>
          </a:xfrm>
          <a:prstGeom prst="line">
            <a:avLst/>
          </a:prstGeom>
          <a:ln w="19050">
            <a:solidFill>
              <a:schemeClr val="accent5">
                <a:lumMod val="1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16" idx="2"/>
            <a:endCxn id="17" idx="7"/>
          </p:cNvCxnSpPr>
          <p:nvPr/>
        </p:nvCxnSpPr>
        <p:spPr>
          <a:xfrm flipH="1">
            <a:off x="1531355" y="2813539"/>
            <a:ext cx="485014" cy="438122"/>
          </a:xfrm>
          <a:prstGeom prst="line">
            <a:avLst/>
          </a:prstGeom>
          <a:ln w="19050">
            <a:solidFill>
              <a:schemeClr val="accent5">
                <a:lumMod val="1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19" idx="3"/>
            <a:endCxn id="20" idx="7"/>
          </p:cNvCxnSpPr>
          <p:nvPr/>
        </p:nvCxnSpPr>
        <p:spPr>
          <a:xfrm flipH="1">
            <a:off x="2047169" y="4215940"/>
            <a:ext cx="79075" cy="454212"/>
          </a:xfrm>
          <a:prstGeom prst="line">
            <a:avLst/>
          </a:prstGeom>
          <a:ln w="19050">
            <a:solidFill>
              <a:schemeClr val="accent5">
                <a:lumMod val="1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20" idx="6"/>
            <a:endCxn id="21" idx="2"/>
          </p:cNvCxnSpPr>
          <p:nvPr/>
        </p:nvCxnSpPr>
        <p:spPr>
          <a:xfrm>
            <a:off x="2157045" y="4935415"/>
            <a:ext cx="468925" cy="0"/>
          </a:xfrm>
          <a:prstGeom prst="line">
            <a:avLst/>
          </a:prstGeom>
          <a:ln w="19050">
            <a:solidFill>
              <a:schemeClr val="accent5">
                <a:lumMod val="10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2766645" y="3782186"/>
            <a:ext cx="485015" cy="168492"/>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2766646" y="2813539"/>
            <a:ext cx="485014" cy="438122"/>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a:off x="1531355" y="2813539"/>
            <a:ext cx="485014" cy="438122"/>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2047169" y="4227663"/>
            <a:ext cx="79075" cy="454212"/>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2168765" y="4935414"/>
            <a:ext cx="468925"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smtClean="0"/>
              <a:t>Minimum Spanning Tree</a:t>
            </a:r>
            <a:endParaRPr lang="en-US" dirty="0"/>
          </a:p>
        </p:txBody>
      </p:sp>
      <p:sp>
        <p:nvSpPr>
          <p:cNvPr id="3" name="Content Placeholder 2"/>
          <p:cNvSpPr>
            <a:spLocks noGrp="1"/>
          </p:cNvSpPr>
          <p:nvPr>
            <p:ph idx="1"/>
          </p:nvPr>
        </p:nvSpPr>
        <p:spPr/>
        <p:txBody>
          <a:bodyPr/>
          <a:lstStyle/>
          <a:p>
            <a:r>
              <a:rPr lang="en-US" b="1" dirty="0" err="1" smtClean="0"/>
              <a:t>Kruskals</a:t>
            </a:r>
            <a:r>
              <a:rPr lang="en-US" b="1" dirty="0" smtClean="0"/>
              <a:t> Algorithm</a:t>
            </a:r>
            <a:endParaRPr lang="en-US" b="1" dirty="0"/>
          </a:p>
        </p:txBody>
      </p:sp>
      <p:sp>
        <p:nvSpPr>
          <p:cNvPr id="9" name="TextBox 8"/>
          <p:cNvSpPr txBox="1"/>
          <p:nvPr/>
        </p:nvSpPr>
        <p:spPr>
          <a:xfrm>
            <a:off x="1641231" y="3574074"/>
            <a:ext cx="338554" cy="369332"/>
          </a:xfrm>
          <a:prstGeom prst="rect">
            <a:avLst/>
          </a:prstGeom>
          <a:noFill/>
        </p:spPr>
        <p:txBody>
          <a:bodyPr wrap="none" rtlCol="0">
            <a:spAutoFit/>
          </a:bodyPr>
          <a:lstStyle/>
          <a:p>
            <a:r>
              <a:rPr lang="en-US" dirty="0" smtClean="0">
                <a:solidFill>
                  <a:schemeClr val="accent5">
                    <a:lumMod val="10000"/>
                  </a:schemeClr>
                </a:solidFill>
                <a:latin typeface="Arial Black" pitchFamily="34" charset="0"/>
              </a:rPr>
              <a:t>5</a:t>
            </a:r>
            <a:endParaRPr lang="en-US" dirty="0">
              <a:solidFill>
                <a:schemeClr val="accent5">
                  <a:lumMod val="10000"/>
                </a:schemeClr>
              </a:solidFill>
              <a:latin typeface="Arial Black" pitchFamily="34" charset="0"/>
            </a:endParaRPr>
          </a:p>
        </p:txBody>
      </p:sp>
      <p:sp>
        <p:nvSpPr>
          <p:cNvPr id="10" name="TextBox 9"/>
          <p:cNvSpPr txBox="1"/>
          <p:nvPr/>
        </p:nvSpPr>
        <p:spPr>
          <a:xfrm>
            <a:off x="2233951" y="4941222"/>
            <a:ext cx="338554" cy="369332"/>
          </a:xfrm>
          <a:prstGeom prst="rect">
            <a:avLst/>
          </a:prstGeom>
          <a:noFill/>
        </p:spPr>
        <p:txBody>
          <a:bodyPr wrap="none" rtlCol="0">
            <a:spAutoFit/>
          </a:bodyPr>
          <a:lstStyle/>
          <a:p>
            <a:r>
              <a:rPr lang="en-US" dirty="0" smtClean="0">
                <a:solidFill>
                  <a:schemeClr val="accent5">
                    <a:lumMod val="10000"/>
                  </a:schemeClr>
                </a:solidFill>
                <a:latin typeface="Arial Black" pitchFamily="34" charset="0"/>
              </a:rPr>
              <a:t>6</a:t>
            </a:r>
            <a:endParaRPr lang="en-US" dirty="0">
              <a:solidFill>
                <a:schemeClr val="accent5">
                  <a:lumMod val="10000"/>
                </a:schemeClr>
              </a:solidFill>
              <a:latin typeface="Arial Black" pitchFamily="34" charset="0"/>
            </a:endParaRPr>
          </a:p>
        </p:txBody>
      </p:sp>
      <p:sp>
        <p:nvSpPr>
          <p:cNvPr id="11" name="TextBox 10"/>
          <p:cNvSpPr txBox="1"/>
          <p:nvPr/>
        </p:nvSpPr>
        <p:spPr>
          <a:xfrm>
            <a:off x="1813182" y="4243755"/>
            <a:ext cx="338554" cy="369332"/>
          </a:xfrm>
          <a:prstGeom prst="rect">
            <a:avLst/>
          </a:prstGeom>
          <a:noFill/>
        </p:spPr>
        <p:txBody>
          <a:bodyPr wrap="none" rtlCol="0">
            <a:spAutoFit/>
          </a:bodyPr>
          <a:lstStyle/>
          <a:p>
            <a:r>
              <a:rPr lang="en-US" dirty="0" smtClean="0">
                <a:solidFill>
                  <a:schemeClr val="accent5">
                    <a:lumMod val="10000"/>
                  </a:schemeClr>
                </a:solidFill>
                <a:latin typeface="Arial Black" pitchFamily="34" charset="0"/>
              </a:rPr>
              <a:t>6</a:t>
            </a:r>
            <a:endParaRPr lang="en-US" dirty="0">
              <a:solidFill>
                <a:schemeClr val="accent5">
                  <a:lumMod val="10000"/>
                </a:schemeClr>
              </a:solidFill>
              <a:latin typeface="Arial Black" pitchFamily="34" charset="0"/>
            </a:endParaRPr>
          </a:p>
        </p:txBody>
      </p:sp>
      <p:sp>
        <p:nvSpPr>
          <p:cNvPr id="12" name="TextBox 11"/>
          <p:cNvSpPr txBox="1"/>
          <p:nvPr/>
        </p:nvSpPr>
        <p:spPr>
          <a:xfrm>
            <a:off x="2772429" y="3601888"/>
            <a:ext cx="338554" cy="369332"/>
          </a:xfrm>
          <a:prstGeom prst="rect">
            <a:avLst/>
          </a:prstGeom>
          <a:noFill/>
        </p:spPr>
        <p:txBody>
          <a:bodyPr wrap="none" rtlCol="0">
            <a:spAutoFit/>
          </a:bodyPr>
          <a:lstStyle/>
          <a:p>
            <a:r>
              <a:rPr lang="en-US" dirty="0" smtClean="0">
                <a:solidFill>
                  <a:schemeClr val="accent5">
                    <a:lumMod val="10000"/>
                  </a:schemeClr>
                </a:solidFill>
                <a:latin typeface="Arial Black" pitchFamily="34" charset="0"/>
              </a:rPr>
              <a:t>5</a:t>
            </a:r>
            <a:endParaRPr lang="en-US" dirty="0">
              <a:solidFill>
                <a:schemeClr val="accent5">
                  <a:lumMod val="10000"/>
                </a:schemeClr>
              </a:solidFill>
              <a:latin typeface="Arial Black" pitchFamily="34" charset="0"/>
            </a:endParaRPr>
          </a:p>
        </p:txBody>
      </p:sp>
      <p:sp>
        <p:nvSpPr>
          <p:cNvPr id="13" name="TextBox 12"/>
          <p:cNvSpPr txBox="1"/>
          <p:nvPr/>
        </p:nvSpPr>
        <p:spPr>
          <a:xfrm>
            <a:off x="2900597" y="2772453"/>
            <a:ext cx="338554" cy="369332"/>
          </a:xfrm>
          <a:prstGeom prst="rect">
            <a:avLst/>
          </a:prstGeom>
          <a:noFill/>
        </p:spPr>
        <p:txBody>
          <a:bodyPr wrap="none" rtlCol="0">
            <a:spAutoFit/>
          </a:bodyPr>
          <a:lstStyle/>
          <a:p>
            <a:r>
              <a:rPr lang="en-US" dirty="0" smtClean="0">
                <a:solidFill>
                  <a:schemeClr val="accent5">
                    <a:lumMod val="10000"/>
                  </a:schemeClr>
                </a:solidFill>
                <a:latin typeface="Arial Black" pitchFamily="34" charset="0"/>
              </a:rPr>
              <a:t>5</a:t>
            </a:r>
            <a:endParaRPr lang="en-US" dirty="0">
              <a:solidFill>
                <a:schemeClr val="accent5">
                  <a:lumMod val="10000"/>
                </a:schemeClr>
              </a:solidFill>
              <a:latin typeface="Arial Black" pitchFamily="34" charset="0"/>
            </a:endParaRPr>
          </a:p>
        </p:txBody>
      </p:sp>
      <p:sp>
        <p:nvSpPr>
          <p:cNvPr id="14" name="TextBox 13"/>
          <p:cNvSpPr txBox="1"/>
          <p:nvPr/>
        </p:nvSpPr>
        <p:spPr>
          <a:xfrm>
            <a:off x="2652936" y="4227663"/>
            <a:ext cx="338554" cy="369332"/>
          </a:xfrm>
          <a:prstGeom prst="rect">
            <a:avLst/>
          </a:prstGeom>
          <a:noFill/>
        </p:spPr>
        <p:txBody>
          <a:bodyPr wrap="none" rtlCol="0">
            <a:spAutoFit/>
          </a:bodyPr>
          <a:lstStyle/>
          <a:p>
            <a:r>
              <a:rPr lang="en-US" dirty="0" smtClean="0">
                <a:solidFill>
                  <a:schemeClr val="accent5">
                    <a:lumMod val="10000"/>
                  </a:schemeClr>
                </a:solidFill>
                <a:latin typeface="Arial Black" pitchFamily="34" charset="0"/>
              </a:rPr>
              <a:t>4</a:t>
            </a:r>
            <a:endParaRPr lang="en-US" dirty="0">
              <a:solidFill>
                <a:schemeClr val="accent5">
                  <a:lumMod val="10000"/>
                </a:schemeClr>
              </a:solidFill>
              <a:latin typeface="Arial Black" pitchFamily="34" charset="0"/>
            </a:endParaRPr>
          </a:p>
        </p:txBody>
      </p:sp>
      <p:sp>
        <p:nvSpPr>
          <p:cNvPr id="15" name="TextBox 14"/>
          <p:cNvSpPr txBox="1"/>
          <p:nvPr/>
        </p:nvSpPr>
        <p:spPr>
          <a:xfrm>
            <a:off x="2350399" y="3217930"/>
            <a:ext cx="338554" cy="369332"/>
          </a:xfrm>
          <a:prstGeom prst="rect">
            <a:avLst/>
          </a:prstGeom>
          <a:noFill/>
        </p:spPr>
        <p:txBody>
          <a:bodyPr wrap="none" rtlCol="0">
            <a:spAutoFit/>
          </a:bodyPr>
          <a:lstStyle/>
          <a:p>
            <a:r>
              <a:rPr lang="en-US" dirty="0" smtClean="0">
                <a:solidFill>
                  <a:schemeClr val="accent5">
                    <a:lumMod val="10000"/>
                  </a:schemeClr>
                </a:solidFill>
                <a:latin typeface="Arial Black" pitchFamily="34" charset="0"/>
              </a:rPr>
              <a:t>1</a:t>
            </a:r>
            <a:endParaRPr lang="en-US" dirty="0">
              <a:solidFill>
                <a:schemeClr val="accent5">
                  <a:lumMod val="10000"/>
                </a:schemeClr>
              </a:solidFill>
              <a:latin typeface="Arial Black" pitchFamily="34" charset="0"/>
            </a:endParaRPr>
          </a:p>
        </p:txBody>
      </p:sp>
      <p:sp>
        <p:nvSpPr>
          <p:cNvPr id="16" name="Oval 15"/>
          <p:cNvSpPr/>
          <p:nvPr/>
        </p:nvSpPr>
        <p:spPr>
          <a:xfrm>
            <a:off x="2016369" y="2438400"/>
            <a:ext cx="750277" cy="7502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1</a:t>
            </a:r>
            <a:endParaRPr lang="en-US" dirty="0">
              <a:solidFill>
                <a:schemeClr val="accent5">
                  <a:lumMod val="10000"/>
                </a:schemeClr>
              </a:solidFill>
              <a:latin typeface="Arial Black" pitchFamily="34" charset="0"/>
            </a:endParaRPr>
          </a:p>
        </p:txBody>
      </p:sp>
      <p:sp>
        <p:nvSpPr>
          <p:cNvPr id="17" name="Oval 16"/>
          <p:cNvSpPr/>
          <p:nvPr/>
        </p:nvSpPr>
        <p:spPr>
          <a:xfrm>
            <a:off x="890954" y="3141785"/>
            <a:ext cx="750277" cy="7502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2</a:t>
            </a:r>
            <a:endParaRPr lang="en-US" dirty="0">
              <a:solidFill>
                <a:schemeClr val="accent5">
                  <a:lumMod val="10000"/>
                </a:schemeClr>
              </a:solidFill>
              <a:latin typeface="Arial Black" pitchFamily="34" charset="0"/>
            </a:endParaRPr>
          </a:p>
        </p:txBody>
      </p:sp>
      <p:sp>
        <p:nvSpPr>
          <p:cNvPr id="18" name="Oval 17"/>
          <p:cNvSpPr/>
          <p:nvPr/>
        </p:nvSpPr>
        <p:spPr>
          <a:xfrm>
            <a:off x="3141784" y="3141785"/>
            <a:ext cx="750277" cy="7502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4</a:t>
            </a:r>
            <a:endParaRPr lang="en-US" dirty="0">
              <a:solidFill>
                <a:schemeClr val="accent5">
                  <a:lumMod val="10000"/>
                </a:schemeClr>
              </a:solidFill>
              <a:latin typeface="Arial Black" pitchFamily="34" charset="0"/>
            </a:endParaRPr>
          </a:p>
        </p:txBody>
      </p:sp>
      <p:sp>
        <p:nvSpPr>
          <p:cNvPr id="19" name="Oval 18"/>
          <p:cNvSpPr/>
          <p:nvPr/>
        </p:nvSpPr>
        <p:spPr>
          <a:xfrm>
            <a:off x="2016368" y="3575539"/>
            <a:ext cx="750277" cy="7502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3</a:t>
            </a:r>
            <a:endParaRPr lang="en-US" dirty="0">
              <a:solidFill>
                <a:schemeClr val="accent5">
                  <a:lumMod val="10000"/>
                </a:schemeClr>
              </a:solidFill>
              <a:latin typeface="Arial Black" pitchFamily="34" charset="0"/>
            </a:endParaRPr>
          </a:p>
        </p:txBody>
      </p:sp>
      <p:sp>
        <p:nvSpPr>
          <p:cNvPr id="20" name="Oval 19"/>
          <p:cNvSpPr/>
          <p:nvPr/>
        </p:nvSpPr>
        <p:spPr>
          <a:xfrm>
            <a:off x="1406768" y="4560276"/>
            <a:ext cx="750277" cy="7502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5</a:t>
            </a:r>
            <a:endParaRPr lang="en-US" dirty="0">
              <a:solidFill>
                <a:schemeClr val="accent5">
                  <a:lumMod val="10000"/>
                </a:schemeClr>
              </a:solidFill>
              <a:latin typeface="Arial Black" pitchFamily="34" charset="0"/>
            </a:endParaRPr>
          </a:p>
        </p:txBody>
      </p:sp>
      <p:sp>
        <p:nvSpPr>
          <p:cNvPr id="21" name="Oval 20"/>
          <p:cNvSpPr/>
          <p:nvPr/>
        </p:nvSpPr>
        <p:spPr>
          <a:xfrm>
            <a:off x="2625970" y="4560276"/>
            <a:ext cx="750277" cy="7502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6</a:t>
            </a:r>
            <a:endParaRPr lang="en-US" dirty="0">
              <a:solidFill>
                <a:schemeClr val="accent5">
                  <a:lumMod val="10000"/>
                </a:schemeClr>
              </a:solidFill>
              <a:latin typeface="Arial Black" pitchFamily="34" charset="0"/>
            </a:endParaRPr>
          </a:p>
        </p:txBody>
      </p:sp>
      <p:cxnSp>
        <p:nvCxnSpPr>
          <p:cNvPr id="23" name="Straight Connector 22"/>
          <p:cNvCxnSpPr>
            <a:stCxn id="16" idx="4"/>
            <a:endCxn id="19" idx="0"/>
          </p:cNvCxnSpPr>
          <p:nvPr/>
        </p:nvCxnSpPr>
        <p:spPr>
          <a:xfrm flipH="1">
            <a:off x="2391507" y="3188677"/>
            <a:ext cx="1" cy="386862"/>
          </a:xfrm>
          <a:prstGeom prst="line">
            <a:avLst/>
          </a:prstGeom>
          <a:ln w="19050">
            <a:solidFill>
              <a:schemeClr val="accent5">
                <a:lumMod val="1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19" idx="5"/>
            <a:endCxn id="21" idx="1"/>
          </p:cNvCxnSpPr>
          <p:nvPr/>
        </p:nvCxnSpPr>
        <p:spPr>
          <a:xfrm>
            <a:off x="2656769" y="4215940"/>
            <a:ext cx="79077" cy="454212"/>
          </a:xfrm>
          <a:prstGeom prst="line">
            <a:avLst/>
          </a:prstGeom>
          <a:ln w="19050">
            <a:solidFill>
              <a:schemeClr val="accent5">
                <a:lumMod val="1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17" idx="4"/>
            <a:endCxn id="20" idx="1"/>
          </p:cNvCxnSpPr>
          <p:nvPr/>
        </p:nvCxnSpPr>
        <p:spPr>
          <a:xfrm>
            <a:off x="1266093" y="3892062"/>
            <a:ext cx="250551" cy="778090"/>
          </a:xfrm>
          <a:prstGeom prst="line">
            <a:avLst/>
          </a:prstGeom>
          <a:ln w="19050">
            <a:solidFill>
              <a:schemeClr val="accent5">
                <a:lumMod val="1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21" idx="7"/>
            <a:endCxn id="18" idx="4"/>
          </p:cNvCxnSpPr>
          <p:nvPr/>
        </p:nvCxnSpPr>
        <p:spPr>
          <a:xfrm flipV="1">
            <a:off x="3266371" y="3892062"/>
            <a:ext cx="250552" cy="778090"/>
          </a:xfrm>
          <a:prstGeom prst="line">
            <a:avLst/>
          </a:prstGeom>
          <a:ln w="19050">
            <a:solidFill>
              <a:schemeClr val="accent5">
                <a:lumMod val="1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19" idx="2"/>
            <a:endCxn id="17" idx="5"/>
          </p:cNvCxnSpPr>
          <p:nvPr/>
        </p:nvCxnSpPr>
        <p:spPr>
          <a:xfrm flipH="1" flipV="1">
            <a:off x="1531355" y="3782186"/>
            <a:ext cx="485013" cy="168492"/>
          </a:xfrm>
          <a:prstGeom prst="line">
            <a:avLst/>
          </a:prstGeom>
          <a:ln w="19050">
            <a:solidFill>
              <a:schemeClr val="accent5">
                <a:lumMod val="1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a:off x="2391507" y="3188677"/>
            <a:ext cx="1" cy="386862"/>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2656769" y="4215940"/>
            <a:ext cx="79077" cy="454212"/>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1266093" y="3892062"/>
            <a:ext cx="250551" cy="77809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3266371" y="3892062"/>
            <a:ext cx="250552" cy="77809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34" name="Oval 33"/>
          <p:cNvSpPr/>
          <p:nvPr/>
        </p:nvSpPr>
        <p:spPr>
          <a:xfrm>
            <a:off x="2016368" y="2438400"/>
            <a:ext cx="750277" cy="750277"/>
          </a:xfrm>
          <a:prstGeom prst="ellipse">
            <a:avLst/>
          </a:prstGeom>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1</a:t>
            </a:r>
            <a:endParaRPr lang="en-US" dirty="0">
              <a:solidFill>
                <a:schemeClr val="accent5">
                  <a:lumMod val="10000"/>
                </a:schemeClr>
              </a:solidFill>
              <a:latin typeface="Arial Black" pitchFamily="34" charset="0"/>
            </a:endParaRPr>
          </a:p>
        </p:txBody>
      </p:sp>
      <p:sp>
        <p:nvSpPr>
          <p:cNvPr id="35" name="Oval 34"/>
          <p:cNvSpPr/>
          <p:nvPr/>
        </p:nvSpPr>
        <p:spPr>
          <a:xfrm>
            <a:off x="890953" y="3141785"/>
            <a:ext cx="750277" cy="750277"/>
          </a:xfrm>
          <a:prstGeom prst="ellipse">
            <a:avLst/>
          </a:prstGeom>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2</a:t>
            </a:r>
            <a:endParaRPr lang="en-US" dirty="0">
              <a:solidFill>
                <a:schemeClr val="accent5">
                  <a:lumMod val="10000"/>
                </a:schemeClr>
              </a:solidFill>
              <a:latin typeface="Arial Black" pitchFamily="34" charset="0"/>
            </a:endParaRPr>
          </a:p>
        </p:txBody>
      </p:sp>
      <p:sp>
        <p:nvSpPr>
          <p:cNvPr id="36" name="Oval 35"/>
          <p:cNvSpPr/>
          <p:nvPr/>
        </p:nvSpPr>
        <p:spPr>
          <a:xfrm>
            <a:off x="3141783" y="3141785"/>
            <a:ext cx="750277" cy="750277"/>
          </a:xfrm>
          <a:prstGeom prst="ellipse">
            <a:avLst/>
          </a:prstGeom>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4</a:t>
            </a:r>
            <a:endParaRPr lang="en-US" dirty="0">
              <a:solidFill>
                <a:schemeClr val="accent5">
                  <a:lumMod val="10000"/>
                </a:schemeClr>
              </a:solidFill>
              <a:latin typeface="Arial Black" pitchFamily="34" charset="0"/>
            </a:endParaRPr>
          </a:p>
        </p:txBody>
      </p:sp>
      <p:sp>
        <p:nvSpPr>
          <p:cNvPr id="37" name="Oval 36"/>
          <p:cNvSpPr/>
          <p:nvPr/>
        </p:nvSpPr>
        <p:spPr>
          <a:xfrm>
            <a:off x="2016367" y="3575539"/>
            <a:ext cx="750277" cy="750277"/>
          </a:xfrm>
          <a:prstGeom prst="ellipse">
            <a:avLst/>
          </a:prstGeom>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3</a:t>
            </a:r>
            <a:endParaRPr lang="en-US" dirty="0">
              <a:solidFill>
                <a:schemeClr val="accent5">
                  <a:lumMod val="10000"/>
                </a:schemeClr>
              </a:solidFill>
              <a:latin typeface="Arial Black" pitchFamily="34" charset="0"/>
            </a:endParaRPr>
          </a:p>
        </p:txBody>
      </p:sp>
      <p:sp>
        <p:nvSpPr>
          <p:cNvPr id="38" name="Oval 37"/>
          <p:cNvSpPr/>
          <p:nvPr/>
        </p:nvSpPr>
        <p:spPr>
          <a:xfrm>
            <a:off x="1406767" y="4560276"/>
            <a:ext cx="750277" cy="750277"/>
          </a:xfrm>
          <a:prstGeom prst="ellipse">
            <a:avLst/>
          </a:prstGeom>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5</a:t>
            </a:r>
            <a:endParaRPr lang="en-US" dirty="0">
              <a:solidFill>
                <a:schemeClr val="accent5">
                  <a:lumMod val="10000"/>
                </a:schemeClr>
              </a:solidFill>
              <a:latin typeface="Arial Black" pitchFamily="34" charset="0"/>
            </a:endParaRPr>
          </a:p>
        </p:txBody>
      </p:sp>
      <p:sp>
        <p:nvSpPr>
          <p:cNvPr id="39" name="Oval 38"/>
          <p:cNvSpPr/>
          <p:nvPr/>
        </p:nvSpPr>
        <p:spPr>
          <a:xfrm>
            <a:off x="2625969" y="4560276"/>
            <a:ext cx="750277" cy="750277"/>
          </a:xfrm>
          <a:prstGeom prst="ellipse">
            <a:avLst/>
          </a:prstGeom>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6</a:t>
            </a:r>
            <a:endParaRPr lang="en-US" dirty="0">
              <a:solidFill>
                <a:schemeClr val="accent5">
                  <a:lumMod val="10000"/>
                </a:schemeClr>
              </a:solidFill>
              <a:latin typeface="Arial Black" pitchFamily="34" charset="0"/>
            </a:endParaRPr>
          </a:p>
        </p:txBody>
      </p:sp>
      <p:sp>
        <p:nvSpPr>
          <p:cNvPr id="40" name="TextBox 39"/>
          <p:cNvSpPr txBox="1"/>
          <p:nvPr/>
        </p:nvSpPr>
        <p:spPr>
          <a:xfrm>
            <a:off x="3335137" y="4227664"/>
            <a:ext cx="338554" cy="369332"/>
          </a:xfrm>
          <a:prstGeom prst="rect">
            <a:avLst/>
          </a:prstGeom>
          <a:noFill/>
        </p:spPr>
        <p:txBody>
          <a:bodyPr wrap="none" rtlCol="0">
            <a:spAutoFit/>
          </a:bodyPr>
          <a:lstStyle/>
          <a:p>
            <a:r>
              <a:rPr lang="en-US" dirty="0" smtClean="0">
                <a:solidFill>
                  <a:schemeClr val="accent5">
                    <a:lumMod val="10000"/>
                  </a:schemeClr>
                </a:solidFill>
                <a:latin typeface="Arial Black" pitchFamily="34" charset="0"/>
              </a:rPr>
              <a:t>2</a:t>
            </a:r>
            <a:endParaRPr lang="en-US" dirty="0">
              <a:solidFill>
                <a:schemeClr val="accent5">
                  <a:lumMod val="10000"/>
                </a:schemeClr>
              </a:solidFill>
              <a:latin typeface="Arial Black" pitchFamily="34" charset="0"/>
            </a:endParaRPr>
          </a:p>
        </p:txBody>
      </p:sp>
      <p:sp>
        <p:nvSpPr>
          <p:cNvPr id="41" name="TextBox 40"/>
          <p:cNvSpPr txBox="1"/>
          <p:nvPr/>
        </p:nvSpPr>
        <p:spPr>
          <a:xfrm>
            <a:off x="1108537" y="4202667"/>
            <a:ext cx="338554" cy="369332"/>
          </a:xfrm>
          <a:prstGeom prst="rect">
            <a:avLst/>
          </a:prstGeom>
          <a:noFill/>
        </p:spPr>
        <p:txBody>
          <a:bodyPr wrap="none" rtlCol="0">
            <a:spAutoFit/>
          </a:bodyPr>
          <a:lstStyle/>
          <a:p>
            <a:r>
              <a:rPr lang="en-US" dirty="0" smtClean="0">
                <a:solidFill>
                  <a:schemeClr val="accent5">
                    <a:lumMod val="10000"/>
                  </a:schemeClr>
                </a:solidFill>
                <a:latin typeface="Arial Black" pitchFamily="34" charset="0"/>
              </a:rPr>
              <a:t>3</a:t>
            </a:r>
            <a:endParaRPr lang="en-US" dirty="0">
              <a:solidFill>
                <a:schemeClr val="accent5">
                  <a:lumMod val="10000"/>
                </a:schemeClr>
              </a:solidFill>
              <a:latin typeface="Arial Black" pitchFamily="34" charset="0"/>
            </a:endParaRPr>
          </a:p>
        </p:txBody>
      </p:sp>
      <p:sp>
        <p:nvSpPr>
          <p:cNvPr id="42" name="TextBox 41"/>
          <p:cNvSpPr txBox="1"/>
          <p:nvPr/>
        </p:nvSpPr>
        <p:spPr>
          <a:xfrm>
            <a:off x="1538709" y="2784177"/>
            <a:ext cx="338554" cy="369332"/>
          </a:xfrm>
          <a:prstGeom prst="rect">
            <a:avLst/>
          </a:prstGeom>
          <a:noFill/>
        </p:spPr>
        <p:txBody>
          <a:bodyPr wrap="none" rtlCol="0">
            <a:spAutoFit/>
          </a:bodyPr>
          <a:lstStyle/>
          <a:p>
            <a:r>
              <a:rPr lang="en-US" dirty="0" smtClean="0">
                <a:solidFill>
                  <a:schemeClr val="accent5">
                    <a:lumMod val="10000"/>
                  </a:schemeClr>
                </a:solidFill>
                <a:latin typeface="Arial Black" pitchFamily="34" charset="0"/>
              </a:rPr>
              <a:t>6</a:t>
            </a:r>
            <a:endParaRPr lang="en-US" dirty="0">
              <a:solidFill>
                <a:schemeClr val="accent5">
                  <a:lumMod val="10000"/>
                </a:schemeClr>
              </a:solidFill>
              <a:latin typeface="Arial Black" pitchFamily="34" charset="0"/>
            </a:endParaRPr>
          </a:p>
        </p:txBody>
      </p:sp>
      <p:cxnSp>
        <p:nvCxnSpPr>
          <p:cNvPr id="43" name="Straight Connector 42"/>
          <p:cNvCxnSpPr/>
          <p:nvPr/>
        </p:nvCxnSpPr>
        <p:spPr>
          <a:xfrm flipH="1" flipV="1">
            <a:off x="1531355" y="3782186"/>
            <a:ext cx="485013" cy="168492"/>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3335137" y="2253734"/>
            <a:ext cx="5049780" cy="1477328"/>
          </a:xfrm>
          <a:prstGeom prst="rect">
            <a:avLst/>
          </a:prstGeom>
          <a:noFill/>
        </p:spPr>
        <p:txBody>
          <a:bodyPr wrap="none" rtlCol="0">
            <a:spAutoFit/>
          </a:bodyPr>
          <a:lstStyle/>
          <a:p>
            <a:r>
              <a:rPr lang="en-US" b="1" dirty="0" smtClean="0"/>
              <a:t>Sort edges and add the lowest cost edges in different</a:t>
            </a:r>
          </a:p>
          <a:p>
            <a:r>
              <a:rPr lang="en-US" b="1" dirty="0" smtClean="0"/>
              <a:t>connected components.  </a:t>
            </a:r>
          </a:p>
          <a:p>
            <a:endParaRPr lang="en-US" b="1" dirty="0"/>
          </a:p>
          <a:p>
            <a:r>
              <a:rPr lang="en-US" b="1" dirty="0" smtClean="0"/>
              <a:t>	Stop when all vertices are in one connected</a:t>
            </a:r>
          </a:p>
          <a:p>
            <a:r>
              <a:rPr lang="en-US" b="1" dirty="0"/>
              <a:t>	</a:t>
            </a:r>
            <a:r>
              <a:rPr lang="en-US" b="1" dirty="0" smtClean="0"/>
              <a:t>component. </a:t>
            </a:r>
            <a:endParaRPr lang="en-US" b="1" dirty="0"/>
          </a:p>
        </p:txBody>
      </p:sp>
      <p:sp>
        <p:nvSpPr>
          <p:cNvPr id="48" name="TextBox 47"/>
          <p:cNvSpPr txBox="1"/>
          <p:nvPr/>
        </p:nvSpPr>
        <p:spPr>
          <a:xfrm>
            <a:off x="4407876" y="3892062"/>
            <a:ext cx="971741" cy="369332"/>
          </a:xfrm>
          <a:prstGeom prst="rect">
            <a:avLst/>
          </a:prstGeom>
          <a:noFill/>
        </p:spPr>
        <p:txBody>
          <a:bodyPr wrap="none" rtlCol="0">
            <a:spAutoFit/>
          </a:bodyPr>
          <a:lstStyle/>
          <a:p>
            <a:r>
              <a:rPr lang="en-US" b="1" dirty="0" smtClean="0"/>
              <a:t>{1,3}  = 1</a:t>
            </a:r>
            <a:endParaRPr lang="en-US" b="1" dirty="0"/>
          </a:p>
        </p:txBody>
      </p:sp>
      <p:sp>
        <p:nvSpPr>
          <p:cNvPr id="49" name="TextBox 48"/>
          <p:cNvSpPr txBox="1"/>
          <p:nvPr/>
        </p:nvSpPr>
        <p:spPr>
          <a:xfrm>
            <a:off x="4407875" y="3892062"/>
            <a:ext cx="971741" cy="646331"/>
          </a:xfrm>
          <a:prstGeom prst="rect">
            <a:avLst/>
          </a:prstGeom>
          <a:noFill/>
        </p:spPr>
        <p:txBody>
          <a:bodyPr wrap="none" rtlCol="0">
            <a:spAutoFit/>
          </a:bodyPr>
          <a:lstStyle/>
          <a:p>
            <a:r>
              <a:rPr lang="en-US" b="1" dirty="0" smtClean="0"/>
              <a:t>{1,3}  = 1</a:t>
            </a:r>
            <a:br>
              <a:rPr lang="en-US" b="1" dirty="0" smtClean="0"/>
            </a:br>
            <a:r>
              <a:rPr lang="en-US" b="1" dirty="0" smtClean="0"/>
              <a:t>{4,6}  = 2</a:t>
            </a:r>
            <a:endParaRPr lang="en-US" b="1" dirty="0"/>
          </a:p>
        </p:txBody>
      </p:sp>
      <p:sp>
        <p:nvSpPr>
          <p:cNvPr id="50" name="TextBox 49"/>
          <p:cNvSpPr txBox="1"/>
          <p:nvPr/>
        </p:nvSpPr>
        <p:spPr>
          <a:xfrm>
            <a:off x="4407874" y="3892062"/>
            <a:ext cx="971741" cy="923330"/>
          </a:xfrm>
          <a:prstGeom prst="rect">
            <a:avLst/>
          </a:prstGeom>
          <a:noFill/>
        </p:spPr>
        <p:txBody>
          <a:bodyPr wrap="none" rtlCol="0">
            <a:spAutoFit/>
          </a:bodyPr>
          <a:lstStyle/>
          <a:p>
            <a:r>
              <a:rPr lang="en-US" b="1" dirty="0" smtClean="0"/>
              <a:t>{1,3}  = 1</a:t>
            </a:r>
            <a:br>
              <a:rPr lang="en-US" b="1" dirty="0" smtClean="0"/>
            </a:br>
            <a:r>
              <a:rPr lang="en-US" b="1" dirty="0" smtClean="0"/>
              <a:t>{4,6}  = 2</a:t>
            </a:r>
          </a:p>
          <a:p>
            <a:r>
              <a:rPr lang="en-US" b="1" dirty="0" smtClean="0"/>
              <a:t>{2,5}  = 3</a:t>
            </a:r>
            <a:endParaRPr lang="en-US" b="1" dirty="0"/>
          </a:p>
        </p:txBody>
      </p:sp>
      <p:sp>
        <p:nvSpPr>
          <p:cNvPr id="51" name="TextBox 50"/>
          <p:cNvSpPr txBox="1"/>
          <p:nvPr/>
        </p:nvSpPr>
        <p:spPr>
          <a:xfrm>
            <a:off x="4407874" y="3892062"/>
            <a:ext cx="971741" cy="1200329"/>
          </a:xfrm>
          <a:prstGeom prst="rect">
            <a:avLst/>
          </a:prstGeom>
          <a:noFill/>
        </p:spPr>
        <p:txBody>
          <a:bodyPr wrap="none" rtlCol="0">
            <a:spAutoFit/>
          </a:bodyPr>
          <a:lstStyle/>
          <a:p>
            <a:r>
              <a:rPr lang="en-US" b="1" dirty="0" smtClean="0"/>
              <a:t>{1,3}  = 1</a:t>
            </a:r>
            <a:br>
              <a:rPr lang="en-US" b="1" dirty="0" smtClean="0"/>
            </a:br>
            <a:r>
              <a:rPr lang="en-US" b="1" dirty="0" smtClean="0"/>
              <a:t>{4,6}  = 2</a:t>
            </a:r>
          </a:p>
          <a:p>
            <a:r>
              <a:rPr lang="en-US" b="1" dirty="0" smtClean="0"/>
              <a:t>{2,5}  = 3</a:t>
            </a:r>
          </a:p>
          <a:p>
            <a:r>
              <a:rPr lang="en-US" b="1" dirty="0" smtClean="0"/>
              <a:t>{3,6}  = 4</a:t>
            </a:r>
            <a:endParaRPr lang="en-US" b="1" dirty="0"/>
          </a:p>
        </p:txBody>
      </p:sp>
      <p:sp>
        <p:nvSpPr>
          <p:cNvPr id="52" name="TextBox 51"/>
          <p:cNvSpPr txBox="1"/>
          <p:nvPr/>
        </p:nvSpPr>
        <p:spPr>
          <a:xfrm>
            <a:off x="4407876" y="3892061"/>
            <a:ext cx="1954381" cy="1477328"/>
          </a:xfrm>
          <a:prstGeom prst="rect">
            <a:avLst/>
          </a:prstGeom>
          <a:noFill/>
        </p:spPr>
        <p:txBody>
          <a:bodyPr wrap="none" rtlCol="0">
            <a:spAutoFit/>
          </a:bodyPr>
          <a:lstStyle/>
          <a:p>
            <a:r>
              <a:rPr lang="en-US" b="1" dirty="0" smtClean="0"/>
              <a:t>{1,3}  = 1</a:t>
            </a:r>
            <a:br>
              <a:rPr lang="en-US" b="1" dirty="0" smtClean="0"/>
            </a:br>
            <a:r>
              <a:rPr lang="en-US" b="1" dirty="0" smtClean="0"/>
              <a:t>{4,6}  = 2</a:t>
            </a:r>
          </a:p>
          <a:p>
            <a:r>
              <a:rPr lang="en-US" b="1" dirty="0" smtClean="0"/>
              <a:t>{2,5}  = 3</a:t>
            </a:r>
          </a:p>
          <a:p>
            <a:r>
              <a:rPr lang="en-US" b="1" dirty="0" smtClean="0"/>
              <a:t>{3,6}  = 4</a:t>
            </a:r>
          </a:p>
          <a:p>
            <a:r>
              <a:rPr lang="en-US" b="1" dirty="0" smtClean="0"/>
              <a:t>{1,4},{2,3},{3,4}   = 5</a:t>
            </a:r>
            <a:endParaRPr lang="en-US" b="1" dirty="0"/>
          </a:p>
        </p:txBody>
      </p:sp>
      <p:sp>
        <p:nvSpPr>
          <p:cNvPr id="53" name="TextBox 52"/>
          <p:cNvSpPr txBox="1"/>
          <p:nvPr/>
        </p:nvSpPr>
        <p:spPr>
          <a:xfrm>
            <a:off x="4407876" y="3892062"/>
            <a:ext cx="1954381" cy="1754326"/>
          </a:xfrm>
          <a:prstGeom prst="rect">
            <a:avLst/>
          </a:prstGeom>
          <a:noFill/>
        </p:spPr>
        <p:txBody>
          <a:bodyPr wrap="none" rtlCol="0">
            <a:spAutoFit/>
          </a:bodyPr>
          <a:lstStyle/>
          <a:p>
            <a:r>
              <a:rPr lang="en-US" b="1" dirty="0" smtClean="0"/>
              <a:t>{1,3}  = 1</a:t>
            </a:r>
            <a:br>
              <a:rPr lang="en-US" b="1" dirty="0" smtClean="0"/>
            </a:br>
            <a:r>
              <a:rPr lang="en-US" b="1" dirty="0" smtClean="0"/>
              <a:t>{4,6}  = 2</a:t>
            </a:r>
          </a:p>
          <a:p>
            <a:r>
              <a:rPr lang="en-US" b="1" dirty="0" smtClean="0"/>
              <a:t>{2,5}  = 3</a:t>
            </a:r>
          </a:p>
          <a:p>
            <a:r>
              <a:rPr lang="en-US" b="1" dirty="0" smtClean="0"/>
              <a:t>{3,6}  = 4</a:t>
            </a:r>
          </a:p>
          <a:p>
            <a:r>
              <a:rPr lang="en-US" b="1" dirty="0" smtClean="0"/>
              <a:t>{1,4},{2,3},{3,4}   = 5</a:t>
            </a:r>
          </a:p>
          <a:p>
            <a:r>
              <a:rPr lang="en-US" b="1" dirty="0" smtClean="0"/>
              <a:t>{1,2},{3,5},{3,6}   = 6</a:t>
            </a:r>
            <a:endParaRPr lang="en-US" b="1" dirty="0"/>
          </a:p>
        </p:txBody>
      </p:sp>
      <p:sp>
        <p:nvSpPr>
          <p:cNvPr id="54" name="TextBox 53"/>
          <p:cNvSpPr txBox="1"/>
          <p:nvPr/>
        </p:nvSpPr>
        <p:spPr>
          <a:xfrm>
            <a:off x="4407876" y="3892061"/>
            <a:ext cx="971741" cy="1477328"/>
          </a:xfrm>
          <a:prstGeom prst="rect">
            <a:avLst/>
          </a:prstGeom>
          <a:noFill/>
        </p:spPr>
        <p:txBody>
          <a:bodyPr wrap="none" rtlCol="0">
            <a:spAutoFit/>
          </a:bodyPr>
          <a:lstStyle/>
          <a:p>
            <a:r>
              <a:rPr lang="en-US" b="1" dirty="0" smtClean="0"/>
              <a:t>{1,3}  = 1</a:t>
            </a:r>
            <a:br>
              <a:rPr lang="en-US" b="1" dirty="0" smtClean="0"/>
            </a:br>
            <a:r>
              <a:rPr lang="en-US" b="1" dirty="0" smtClean="0"/>
              <a:t>{4,6}  = 2</a:t>
            </a:r>
          </a:p>
          <a:p>
            <a:r>
              <a:rPr lang="en-US" b="1" dirty="0" smtClean="0"/>
              <a:t>{2,5}  = 3</a:t>
            </a:r>
          </a:p>
          <a:p>
            <a:r>
              <a:rPr lang="en-US" b="1" dirty="0" smtClean="0"/>
              <a:t>{3,6}  = 4</a:t>
            </a:r>
          </a:p>
          <a:p>
            <a:r>
              <a:rPr lang="en-US" b="1" dirty="0" smtClean="0"/>
              <a:t>{2,3}  = 5</a:t>
            </a:r>
            <a:endParaRPr lang="en-US" b="1" dirty="0"/>
          </a:p>
        </p:txBody>
      </p:sp>
      <p:sp>
        <p:nvSpPr>
          <p:cNvPr id="55" name="TextBox 54"/>
          <p:cNvSpPr txBox="1"/>
          <p:nvPr/>
        </p:nvSpPr>
        <p:spPr>
          <a:xfrm>
            <a:off x="554298" y="5756033"/>
            <a:ext cx="5864106" cy="646331"/>
          </a:xfrm>
          <a:prstGeom prst="rect">
            <a:avLst/>
          </a:prstGeom>
          <a:noFill/>
        </p:spPr>
        <p:txBody>
          <a:bodyPr wrap="none" rtlCol="0">
            <a:spAutoFit/>
          </a:bodyPr>
          <a:lstStyle/>
          <a:p>
            <a:pPr marL="285750" indent="-285750">
              <a:buFont typeface="Arial" pitchFamily="34" charset="0"/>
              <a:buChar char="•"/>
            </a:pPr>
            <a:r>
              <a:rPr lang="en-US" b="1" dirty="0" err="1" smtClean="0"/>
              <a:t>Kruskal’s</a:t>
            </a:r>
            <a:r>
              <a:rPr lang="en-US" b="1" dirty="0" smtClean="0"/>
              <a:t> algorithm runs in </a:t>
            </a:r>
            <a:r>
              <a:rPr lang="en-US" b="1" i="1" dirty="0" smtClean="0"/>
              <a:t>O</a:t>
            </a:r>
            <a:r>
              <a:rPr lang="en-US" b="1" dirty="0" smtClean="0"/>
              <a:t>(|E| </a:t>
            </a:r>
            <a:r>
              <a:rPr lang="en-US" b="1" i="1" dirty="0" smtClean="0"/>
              <a:t>log |E</a:t>
            </a:r>
            <a:r>
              <a:rPr lang="en-US" b="1" dirty="0" smtClean="0"/>
              <a:t>|</a:t>
            </a:r>
            <a:r>
              <a:rPr lang="en-US" b="1" i="1" dirty="0" smtClean="0"/>
              <a:t>)</a:t>
            </a:r>
            <a:r>
              <a:rPr lang="en-US" b="1" dirty="0" smtClean="0"/>
              <a:t> time</a:t>
            </a:r>
          </a:p>
          <a:p>
            <a:pPr marL="285750" indent="-285750">
              <a:buFont typeface="Arial" pitchFamily="34" charset="0"/>
              <a:buChar char="•"/>
            </a:pPr>
            <a:r>
              <a:rPr lang="en-US" b="1" dirty="0" smtClean="0"/>
              <a:t>For a graph where |E| &lt; V² we prefer </a:t>
            </a:r>
            <a:r>
              <a:rPr lang="en-US" b="1" dirty="0" err="1" smtClean="0"/>
              <a:t>Kruskal</a:t>
            </a:r>
            <a:r>
              <a:rPr lang="en-US" b="1" dirty="0" smtClean="0"/>
              <a:t> otherwise Prim</a:t>
            </a:r>
            <a:endParaRPr lang="en-US" b="1" dirty="0"/>
          </a:p>
        </p:txBody>
      </p:sp>
    </p:spTree>
    <p:custDataLst>
      <p:tags r:id="rId1"/>
    </p:custDataLst>
    <p:extLst>
      <p:ext uri="{BB962C8B-B14F-4D97-AF65-F5344CB8AC3E}">
        <p14:creationId xmlns:p14="http://schemas.microsoft.com/office/powerpoint/2010/main" val="1301216827"/>
      </p:ext>
    </p:extLst>
  </p:cSld>
  <p:clrMapOvr>
    <a:masterClrMapping/>
  </p:clrMapOvr>
  <p:transition advTm="73779">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250"/>
                                        <p:tgtEl>
                                          <p:spTgt spid="30"/>
                                        </p:tgtEl>
                                      </p:cBhvr>
                                    </p:animEffect>
                                  </p:childTnLst>
                                </p:cTn>
                              </p:par>
                              <p:par>
                                <p:cTn id="8" presetID="10" presetClass="exit" presetSubtype="0" fill="hold" nodeType="withEffect">
                                  <p:stCondLst>
                                    <p:cond delay="1000"/>
                                  </p:stCondLst>
                                  <p:childTnLst>
                                    <p:animEffect transition="out" filter="fade">
                                      <p:cBhvr>
                                        <p:cTn id="9" dur="500"/>
                                        <p:tgtEl>
                                          <p:spTgt spid="30"/>
                                        </p:tgtEl>
                                      </p:cBhvr>
                                    </p:animEffect>
                                    <p:set>
                                      <p:cBhvr>
                                        <p:cTn id="10" dur="1" fill="hold">
                                          <p:stCondLst>
                                            <p:cond delay="499"/>
                                          </p:stCondLst>
                                        </p:cTn>
                                        <p:tgtEl>
                                          <p:spTgt spid="30"/>
                                        </p:tgtEl>
                                        <p:attrNameLst>
                                          <p:attrName>style.visibility</p:attrName>
                                        </p:attrNameLst>
                                      </p:cBhvr>
                                      <p:to>
                                        <p:strVal val="hidden"/>
                                      </p:to>
                                    </p:set>
                                  </p:childTnLst>
                                </p:cTn>
                              </p:par>
                              <p:par>
                                <p:cTn id="11" presetID="10" presetClass="entr" presetSubtype="0" fill="hold" grpId="0" nodeType="withEffect">
                                  <p:stCondLst>
                                    <p:cond delay="1000"/>
                                  </p:stCondLst>
                                  <p:childTnLst>
                                    <p:set>
                                      <p:cBhvr>
                                        <p:cTn id="12" dur="1" fill="hold">
                                          <p:stCondLst>
                                            <p:cond delay="0"/>
                                          </p:stCondLst>
                                        </p:cTn>
                                        <p:tgtEl>
                                          <p:spTgt spid="48"/>
                                        </p:tgtEl>
                                        <p:attrNameLst>
                                          <p:attrName>style.visibility</p:attrName>
                                        </p:attrNameLst>
                                      </p:cBhvr>
                                      <p:to>
                                        <p:strVal val="visible"/>
                                      </p:to>
                                    </p:set>
                                    <p:animEffect transition="in" filter="fade">
                                      <p:cBhvr>
                                        <p:cTn id="13" dur="500"/>
                                        <p:tgtEl>
                                          <p:spTgt spid="48"/>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3"/>
                                        </p:tgtEl>
                                        <p:attrNameLst>
                                          <p:attrName>style.visibility</p:attrName>
                                        </p:attrNameLst>
                                      </p:cBhvr>
                                      <p:to>
                                        <p:strVal val="visible"/>
                                      </p:to>
                                    </p:set>
                                    <p:animEffect transition="in" filter="fade">
                                      <p:cBhvr>
                                        <p:cTn id="18" dur="250"/>
                                        <p:tgtEl>
                                          <p:spTgt spid="33"/>
                                        </p:tgtEl>
                                      </p:cBhvr>
                                    </p:animEffect>
                                  </p:childTnLst>
                                </p:cTn>
                              </p:par>
                              <p:par>
                                <p:cTn id="19" presetID="10" presetClass="exit" presetSubtype="0" fill="hold" nodeType="withEffect">
                                  <p:stCondLst>
                                    <p:cond delay="1000"/>
                                  </p:stCondLst>
                                  <p:childTnLst>
                                    <p:animEffect transition="out" filter="fade">
                                      <p:cBhvr>
                                        <p:cTn id="20" dur="500"/>
                                        <p:tgtEl>
                                          <p:spTgt spid="33"/>
                                        </p:tgtEl>
                                      </p:cBhvr>
                                    </p:animEffect>
                                    <p:set>
                                      <p:cBhvr>
                                        <p:cTn id="21" dur="1" fill="hold">
                                          <p:stCondLst>
                                            <p:cond delay="499"/>
                                          </p:stCondLst>
                                        </p:cTn>
                                        <p:tgtEl>
                                          <p:spTgt spid="33"/>
                                        </p:tgtEl>
                                        <p:attrNameLst>
                                          <p:attrName>style.visibility</p:attrName>
                                        </p:attrNameLst>
                                      </p:cBhvr>
                                      <p:to>
                                        <p:strVal val="hidden"/>
                                      </p:to>
                                    </p:set>
                                  </p:childTnLst>
                                </p:cTn>
                              </p:par>
                              <p:par>
                                <p:cTn id="22" presetID="10" presetClass="entr" presetSubtype="0" fill="hold" grpId="0" nodeType="withEffect">
                                  <p:stCondLst>
                                    <p:cond delay="1000"/>
                                  </p:stCondLst>
                                  <p:childTnLst>
                                    <p:set>
                                      <p:cBhvr>
                                        <p:cTn id="23" dur="1" fill="hold">
                                          <p:stCondLst>
                                            <p:cond delay="0"/>
                                          </p:stCondLst>
                                        </p:cTn>
                                        <p:tgtEl>
                                          <p:spTgt spid="49"/>
                                        </p:tgtEl>
                                        <p:attrNameLst>
                                          <p:attrName>style.visibility</p:attrName>
                                        </p:attrNameLst>
                                      </p:cBhvr>
                                      <p:to>
                                        <p:strVal val="visible"/>
                                      </p:to>
                                    </p:set>
                                    <p:animEffect transition="in" filter="fade">
                                      <p:cBhvr>
                                        <p:cTn id="24" dur="500"/>
                                        <p:tgtEl>
                                          <p:spTgt spid="49"/>
                                        </p:tgtEl>
                                      </p:cBhvr>
                                    </p:animEffect>
                                  </p:childTnLst>
                                </p:cTn>
                              </p:par>
                              <p:par>
                                <p:cTn id="25" presetID="10" presetClass="exit" presetSubtype="0" fill="hold" grpId="1" nodeType="withEffect">
                                  <p:stCondLst>
                                    <p:cond delay="1000"/>
                                  </p:stCondLst>
                                  <p:childTnLst>
                                    <p:animEffect transition="out" filter="fade">
                                      <p:cBhvr>
                                        <p:cTn id="26" dur="500"/>
                                        <p:tgtEl>
                                          <p:spTgt spid="48"/>
                                        </p:tgtEl>
                                      </p:cBhvr>
                                    </p:animEffect>
                                    <p:set>
                                      <p:cBhvr>
                                        <p:cTn id="27" dur="1" fill="hold">
                                          <p:stCondLst>
                                            <p:cond delay="499"/>
                                          </p:stCondLst>
                                        </p:cTn>
                                        <p:tgtEl>
                                          <p:spTgt spid="48"/>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2"/>
                                        </p:tgtEl>
                                        <p:attrNameLst>
                                          <p:attrName>style.visibility</p:attrName>
                                        </p:attrNameLst>
                                      </p:cBhvr>
                                      <p:to>
                                        <p:strVal val="visible"/>
                                      </p:to>
                                    </p:set>
                                    <p:animEffect transition="in" filter="fade">
                                      <p:cBhvr>
                                        <p:cTn id="32" dur="250"/>
                                        <p:tgtEl>
                                          <p:spTgt spid="32"/>
                                        </p:tgtEl>
                                      </p:cBhvr>
                                    </p:animEffect>
                                  </p:childTnLst>
                                </p:cTn>
                              </p:par>
                              <p:par>
                                <p:cTn id="33" presetID="10" presetClass="exit" presetSubtype="0" fill="hold" nodeType="withEffect">
                                  <p:stCondLst>
                                    <p:cond delay="1000"/>
                                  </p:stCondLst>
                                  <p:childTnLst>
                                    <p:animEffect transition="out" filter="fade">
                                      <p:cBhvr>
                                        <p:cTn id="34" dur="500"/>
                                        <p:tgtEl>
                                          <p:spTgt spid="32"/>
                                        </p:tgtEl>
                                      </p:cBhvr>
                                    </p:animEffect>
                                    <p:set>
                                      <p:cBhvr>
                                        <p:cTn id="35" dur="1" fill="hold">
                                          <p:stCondLst>
                                            <p:cond delay="499"/>
                                          </p:stCondLst>
                                        </p:cTn>
                                        <p:tgtEl>
                                          <p:spTgt spid="32"/>
                                        </p:tgtEl>
                                        <p:attrNameLst>
                                          <p:attrName>style.visibility</p:attrName>
                                        </p:attrNameLst>
                                      </p:cBhvr>
                                      <p:to>
                                        <p:strVal val="hidden"/>
                                      </p:to>
                                    </p:set>
                                  </p:childTnLst>
                                </p:cTn>
                              </p:par>
                              <p:par>
                                <p:cTn id="36" presetID="10" presetClass="entr" presetSubtype="0" fill="hold" grpId="0" nodeType="withEffect">
                                  <p:stCondLst>
                                    <p:cond delay="1000"/>
                                  </p:stCondLst>
                                  <p:childTnLst>
                                    <p:set>
                                      <p:cBhvr>
                                        <p:cTn id="37" dur="1" fill="hold">
                                          <p:stCondLst>
                                            <p:cond delay="0"/>
                                          </p:stCondLst>
                                        </p:cTn>
                                        <p:tgtEl>
                                          <p:spTgt spid="50"/>
                                        </p:tgtEl>
                                        <p:attrNameLst>
                                          <p:attrName>style.visibility</p:attrName>
                                        </p:attrNameLst>
                                      </p:cBhvr>
                                      <p:to>
                                        <p:strVal val="visible"/>
                                      </p:to>
                                    </p:set>
                                    <p:animEffect transition="in" filter="fade">
                                      <p:cBhvr>
                                        <p:cTn id="38" dur="500"/>
                                        <p:tgtEl>
                                          <p:spTgt spid="50"/>
                                        </p:tgtEl>
                                      </p:cBhvr>
                                    </p:animEffect>
                                  </p:childTnLst>
                                </p:cTn>
                              </p:par>
                              <p:par>
                                <p:cTn id="39" presetID="10" presetClass="exit" presetSubtype="0" fill="hold" grpId="1" nodeType="withEffect">
                                  <p:stCondLst>
                                    <p:cond delay="1000"/>
                                  </p:stCondLst>
                                  <p:childTnLst>
                                    <p:animEffect transition="out" filter="fade">
                                      <p:cBhvr>
                                        <p:cTn id="40" dur="500"/>
                                        <p:tgtEl>
                                          <p:spTgt spid="49"/>
                                        </p:tgtEl>
                                      </p:cBhvr>
                                    </p:animEffect>
                                    <p:set>
                                      <p:cBhvr>
                                        <p:cTn id="41" dur="1" fill="hold">
                                          <p:stCondLst>
                                            <p:cond delay="499"/>
                                          </p:stCondLst>
                                        </p:cTn>
                                        <p:tgtEl>
                                          <p:spTgt spid="49"/>
                                        </p:tgtEl>
                                        <p:attrNameLst>
                                          <p:attrName>style.visibility</p:attrName>
                                        </p:attrNameLst>
                                      </p:cBhvr>
                                      <p:to>
                                        <p:strVal val="hidden"/>
                                      </p:to>
                                    </p:se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31"/>
                                        </p:tgtEl>
                                        <p:attrNameLst>
                                          <p:attrName>style.visibility</p:attrName>
                                        </p:attrNameLst>
                                      </p:cBhvr>
                                      <p:to>
                                        <p:strVal val="visible"/>
                                      </p:to>
                                    </p:set>
                                    <p:animEffect transition="in" filter="fade">
                                      <p:cBhvr>
                                        <p:cTn id="46" dur="250"/>
                                        <p:tgtEl>
                                          <p:spTgt spid="31"/>
                                        </p:tgtEl>
                                      </p:cBhvr>
                                    </p:animEffect>
                                  </p:childTnLst>
                                </p:cTn>
                              </p:par>
                              <p:par>
                                <p:cTn id="47" presetID="10" presetClass="exit" presetSubtype="0" fill="hold" nodeType="withEffect">
                                  <p:stCondLst>
                                    <p:cond delay="1000"/>
                                  </p:stCondLst>
                                  <p:childTnLst>
                                    <p:animEffect transition="out" filter="fade">
                                      <p:cBhvr>
                                        <p:cTn id="48" dur="500"/>
                                        <p:tgtEl>
                                          <p:spTgt spid="31"/>
                                        </p:tgtEl>
                                      </p:cBhvr>
                                    </p:animEffect>
                                    <p:set>
                                      <p:cBhvr>
                                        <p:cTn id="49" dur="1" fill="hold">
                                          <p:stCondLst>
                                            <p:cond delay="499"/>
                                          </p:stCondLst>
                                        </p:cTn>
                                        <p:tgtEl>
                                          <p:spTgt spid="31"/>
                                        </p:tgtEl>
                                        <p:attrNameLst>
                                          <p:attrName>style.visibility</p:attrName>
                                        </p:attrNameLst>
                                      </p:cBhvr>
                                      <p:to>
                                        <p:strVal val="hidden"/>
                                      </p:to>
                                    </p:set>
                                  </p:childTnLst>
                                </p:cTn>
                              </p:par>
                              <p:par>
                                <p:cTn id="50" presetID="10" presetClass="entr" presetSubtype="0" fill="hold" grpId="0" nodeType="withEffect">
                                  <p:stCondLst>
                                    <p:cond delay="1000"/>
                                  </p:stCondLst>
                                  <p:childTnLst>
                                    <p:set>
                                      <p:cBhvr>
                                        <p:cTn id="51" dur="1" fill="hold">
                                          <p:stCondLst>
                                            <p:cond delay="0"/>
                                          </p:stCondLst>
                                        </p:cTn>
                                        <p:tgtEl>
                                          <p:spTgt spid="51"/>
                                        </p:tgtEl>
                                        <p:attrNameLst>
                                          <p:attrName>style.visibility</p:attrName>
                                        </p:attrNameLst>
                                      </p:cBhvr>
                                      <p:to>
                                        <p:strVal val="visible"/>
                                      </p:to>
                                    </p:set>
                                    <p:animEffect transition="in" filter="fade">
                                      <p:cBhvr>
                                        <p:cTn id="52" dur="500"/>
                                        <p:tgtEl>
                                          <p:spTgt spid="51"/>
                                        </p:tgtEl>
                                      </p:cBhvr>
                                    </p:animEffect>
                                  </p:childTnLst>
                                </p:cTn>
                              </p:par>
                              <p:par>
                                <p:cTn id="53" presetID="10" presetClass="exit" presetSubtype="0" fill="hold" grpId="1" nodeType="withEffect">
                                  <p:stCondLst>
                                    <p:cond delay="1000"/>
                                  </p:stCondLst>
                                  <p:childTnLst>
                                    <p:animEffect transition="out" filter="fade">
                                      <p:cBhvr>
                                        <p:cTn id="54" dur="500"/>
                                        <p:tgtEl>
                                          <p:spTgt spid="50"/>
                                        </p:tgtEl>
                                      </p:cBhvr>
                                    </p:animEffect>
                                    <p:set>
                                      <p:cBhvr>
                                        <p:cTn id="55" dur="1" fill="hold">
                                          <p:stCondLst>
                                            <p:cond delay="499"/>
                                          </p:stCondLst>
                                        </p:cTn>
                                        <p:tgtEl>
                                          <p:spTgt spid="50"/>
                                        </p:tgtEl>
                                        <p:attrNameLst>
                                          <p:attrName>style.visibility</p:attrName>
                                        </p:attrNameLst>
                                      </p:cBhvr>
                                      <p:to>
                                        <p:strVal val="hidden"/>
                                      </p:to>
                                    </p:se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7"/>
                                        </p:tgtEl>
                                        <p:attrNameLst>
                                          <p:attrName>style.visibility</p:attrName>
                                        </p:attrNameLst>
                                      </p:cBhvr>
                                      <p:to>
                                        <p:strVal val="visible"/>
                                      </p:to>
                                    </p:set>
                                    <p:animEffect transition="in" filter="fade">
                                      <p:cBhvr>
                                        <p:cTn id="60" dur="250"/>
                                        <p:tgtEl>
                                          <p:spTgt spid="7"/>
                                        </p:tgtEl>
                                      </p:cBhvr>
                                    </p:animEffect>
                                  </p:childTnLst>
                                </p:cTn>
                              </p:par>
                              <p:par>
                                <p:cTn id="61" presetID="10" presetClass="entr" presetSubtype="0" fill="hold" nodeType="withEffect">
                                  <p:stCondLst>
                                    <p:cond delay="0"/>
                                  </p:stCondLst>
                                  <p:childTnLst>
                                    <p:set>
                                      <p:cBhvr>
                                        <p:cTn id="62" dur="1" fill="hold">
                                          <p:stCondLst>
                                            <p:cond delay="0"/>
                                          </p:stCondLst>
                                        </p:cTn>
                                        <p:tgtEl>
                                          <p:spTgt spid="43"/>
                                        </p:tgtEl>
                                        <p:attrNameLst>
                                          <p:attrName>style.visibility</p:attrName>
                                        </p:attrNameLst>
                                      </p:cBhvr>
                                      <p:to>
                                        <p:strVal val="visible"/>
                                      </p:to>
                                    </p:set>
                                    <p:animEffect transition="in" filter="fade">
                                      <p:cBhvr>
                                        <p:cTn id="63" dur="250"/>
                                        <p:tgtEl>
                                          <p:spTgt spid="43"/>
                                        </p:tgtEl>
                                      </p:cBhvr>
                                    </p:animEffect>
                                  </p:childTnLst>
                                </p:cTn>
                              </p:par>
                              <p:par>
                                <p:cTn id="64" presetID="10" presetClass="entr" presetSubtype="0" fill="hold" nodeType="withEffect">
                                  <p:stCondLst>
                                    <p:cond delay="0"/>
                                  </p:stCondLst>
                                  <p:childTnLst>
                                    <p:set>
                                      <p:cBhvr>
                                        <p:cTn id="65" dur="1" fill="hold">
                                          <p:stCondLst>
                                            <p:cond delay="0"/>
                                          </p:stCondLst>
                                        </p:cTn>
                                        <p:tgtEl>
                                          <p:spTgt spid="8"/>
                                        </p:tgtEl>
                                        <p:attrNameLst>
                                          <p:attrName>style.visibility</p:attrName>
                                        </p:attrNameLst>
                                      </p:cBhvr>
                                      <p:to>
                                        <p:strVal val="visible"/>
                                      </p:to>
                                    </p:set>
                                    <p:animEffect transition="in" filter="fade">
                                      <p:cBhvr>
                                        <p:cTn id="66" dur="250"/>
                                        <p:tgtEl>
                                          <p:spTgt spid="8"/>
                                        </p:tgtEl>
                                      </p:cBhvr>
                                    </p:animEffect>
                                  </p:childTnLst>
                                </p:cTn>
                              </p:par>
                              <p:par>
                                <p:cTn id="67" presetID="10" presetClass="exit" presetSubtype="0" fill="hold" nodeType="withEffect">
                                  <p:stCondLst>
                                    <p:cond delay="1000"/>
                                  </p:stCondLst>
                                  <p:childTnLst>
                                    <p:animEffect transition="out" filter="fade">
                                      <p:cBhvr>
                                        <p:cTn id="68" dur="500"/>
                                        <p:tgtEl>
                                          <p:spTgt spid="7"/>
                                        </p:tgtEl>
                                      </p:cBhvr>
                                    </p:animEffect>
                                    <p:set>
                                      <p:cBhvr>
                                        <p:cTn id="69" dur="1" fill="hold">
                                          <p:stCondLst>
                                            <p:cond delay="499"/>
                                          </p:stCondLst>
                                        </p:cTn>
                                        <p:tgtEl>
                                          <p:spTgt spid="7"/>
                                        </p:tgtEl>
                                        <p:attrNameLst>
                                          <p:attrName>style.visibility</p:attrName>
                                        </p:attrNameLst>
                                      </p:cBhvr>
                                      <p:to>
                                        <p:strVal val="hidden"/>
                                      </p:to>
                                    </p:set>
                                  </p:childTnLst>
                                </p:cTn>
                              </p:par>
                              <p:par>
                                <p:cTn id="70" presetID="10" presetClass="exit" presetSubtype="0" fill="hold" nodeType="withEffect">
                                  <p:stCondLst>
                                    <p:cond delay="1000"/>
                                  </p:stCondLst>
                                  <p:childTnLst>
                                    <p:animEffect transition="out" filter="fade">
                                      <p:cBhvr>
                                        <p:cTn id="71" dur="500"/>
                                        <p:tgtEl>
                                          <p:spTgt spid="43"/>
                                        </p:tgtEl>
                                      </p:cBhvr>
                                    </p:animEffect>
                                    <p:set>
                                      <p:cBhvr>
                                        <p:cTn id="72" dur="1" fill="hold">
                                          <p:stCondLst>
                                            <p:cond delay="499"/>
                                          </p:stCondLst>
                                        </p:cTn>
                                        <p:tgtEl>
                                          <p:spTgt spid="43"/>
                                        </p:tgtEl>
                                        <p:attrNameLst>
                                          <p:attrName>style.visibility</p:attrName>
                                        </p:attrNameLst>
                                      </p:cBhvr>
                                      <p:to>
                                        <p:strVal val="hidden"/>
                                      </p:to>
                                    </p:set>
                                  </p:childTnLst>
                                </p:cTn>
                              </p:par>
                              <p:par>
                                <p:cTn id="73" presetID="10" presetClass="exit" presetSubtype="0" fill="hold" nodeType="withEffect">
                                  <p:stCondLst>
                                    <p:cond delay="1000"/>
                                  </p:stCondLst>
                                  <p:childTnLst>
                                    <p:animEffect transition="out" filter="fade">
                                      <p:cBhvr>
                                        <p:cTn id="74" dur="500"/>
                                        <p:tgtEl>
                                          <p:spTgt spid="8"/>
                                        </p:tgtEl>
                                      </p:cBhvr>
                                    </p:animEffect>
                                    <p:set>
                                      <p:cBhvr>
                                        <p:cTn id="75" dur="1" fill="hold">
                                          <p:stCondLst>
                                            <p:cond delay="499"/>
                                          </p:stCondLst>
                                        </p:cTn>
                                        <p:tgtEl>
                                          <p:spTgt spid="8"/>
                                        </p:tgtEl>
                                        <p:attrNameLst>
                                          <p:attrName>style.visibility</p:attrName>
                                        </p:attrNameLst>
                                      </p:cBhvr>
                                      <p:to>
                                        <p:strVal val="hidden"/>
                                      </p:to>
                                    </p:set>
                                  </p:childTnLst>
                                </p:cTn>
                              </p:par>
                              <p:par>
                                <p:cTn id="76" presetID="10" presetClass="entr" presetSubtype="0" fill="hold" grpId="0" nodeType="withEffect">
                                  <p:stCondLst>
                                    <p:cond delay="1000"/>
                                  </p:stCondLst>
                                  <p:childTnLst>
                                    <p:set>
                                      <p:cBhvr>
                                        <p:cTn id="77" dur="1" fill="hold">
                                          <p:stCondLst>
                                            <p:cond delay="0"/>
                                          </p:stCondLst>
                                        </p:cTn>
                                        <p:tgtEl>
                                          <p:spTgt spid="52"/>
                                        </p:tgtEl>
                                        <p:attrNameLst>
                                          <p:attrName>style.visibility</p:attrName>
                                        </p:attrNameLst>
                                      </p:cBhvr>
                                      <p:to>
                                        <p:strVal val="visible"/>
                                      </p:to>
                                    </p:set>
                                    <p:animEffect transition="in" filter="fade">
                                      <p:cBhvr>
                                        <p:cTn id="78" dur="500"/>
                                        <p:tgtEl>
                                          <p:spTgt spid="52"/>
                                        </p:tgtEl>
                                      </p:cBhvr>
                                    </p:animEffect>
                                  </p:childTnLst>
                                </p:cTn>
                              </p:par>
                              <p:par>
                                <p:cTn id="79" presetID="10" presetClass="exit" presetSubtype="0" fill="hold" grpId="1" nodeType="withEffect">
                                  <p:stCondLst>
                                    <p:cond delay="1000"/>
                                  </p:stCondLst>
                                  <p:childTnLst>
                                    <p:animEffect transition="out" filter="fade">
                                      <p:cBhvr>
                                        <p:cTn id="80" dur="500"/>
                                        <p:tgtEl>
                                          <p:spTgt spid="51"/>
                                        </p:tgtEl>
                                      </p:cBhvr>
                                    </p:animEffect>
                                    <p:set>
                                      <p:cBhvr>
                                        <p:cTn id="81" dur="1" fill="hold">
                                          <p:stCondLst>
                                            <p:cond delay="499"/>
                                          </p:stCondLst>
                                        </p:cTn>
                                        <p:tgtEl>
                                          <p:spTgt spid="51"/>
                                        </p:tgtEl>
                                        <p:attrNameLst>
                                          <p:attrName>style.visibility</p:attrName>
                                        </p:attrNameLst>
                                      </p:cBhvr>
                                      <p:to>
                                        <p:strVal val="hidden"/>
                                      </p:to>
                                    </p:se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nodeType="clickEffect">
                                  <p:stCondLst>
                                    <p:cond delay="0"/>
                                  </p:stCondLst>
                                  <p:childTnLst>
                                    <p:set>
                                      <p:cBhvr>
                                        <p:cTn id="85" dur="1" fill="hold">
                                          <p:stCondLst>
                                            <p:cond delay="0"/>
                                          </p:stCondLst>
                                        </p:cTn>
                                        <p:tgtEl>
                                          <p:spTgt spid="45"/>
                                        </p:tgtEl>
                                        <p:attrNameLst>
                                          <p:attrName>style.visibility</p:attrName>
                                        </p:attrNameLst>
                                      </p:cBhvr>
                                      <p:to>
                                        <p:strVal val="visible"/>
                                      </p:to>
                                    </p:set>
                                    <p:animEffect transition="in" filter="fade">
                                      <p:cBhvr>
                                        <p:cTn id="86" dur="250"/>
                                        <p:tgtEl>
                                          <p:spTgt spid="45"/>
                                        </p:tgtEl>
                                      </p:cBhvr>
                                    </p:animEffect>
                                  </p:childTnLst>
                                </p:cTn>
                              </p:par>
                              <p:par>
                                <p:cTn id="87" presetID="10" presetClass="entr" presetSubtype="0" fill="hold" nodeType="withEffect">
                                  <p:stCondLst>
                                    <p:cond delay="0"/>
                                  </p:stCondLst>
                                  <p:childTnLst>
                                    <p:set>
                                      <p:cBhvr>
                                        <p:cTn id="88" dur="1" fill="hold">
                                          <p:stCondLst>
                                            <p:cond delay="0"/>
                                          </p:stCondLst>
                                        </p:cTn>
                                        <p:tgtEl>
                                          <p:spTgt spid="46"/>
                                        </p:tgtEl>
                                        <p:attrNameLst>
                                          <p:attrName>style.visibility</p:attrName>
                                        </p:attrNameLst>
                                      </p:cBhvr>
                                      <p:to>
                                        <p:strVal val="visible"/>
                                      </p:to>
                                    </p:set>
                                    <p:animEffect transition="in" filter="fade">
                                      <p:cBhvr>
                                        <p:cTn id="89" dur="250"/>
                                        <p:tgtEl>
                                          <p:spTgt spid="46"/>
                                        </p:tgtEl>
                                      </p:cBhvr>
                                    </p:animEffect>
                                  </p:childTnLst>
                                </p:cTn>
                              </p:par>
                              <p:par>
                                <p:cTn id="90" presetID="10" presetClass="entr" presetSubtype="0" fill="hold" nodeType="withEffect">
                                  <p:stCondLst>
                                    <p:cond delay="0"/>
                                  </p:stCondLst>
                                  <p:childTnLst>
                                    <p:set>
                                      <p:cBhvr>
                                        <p:cTn id="91" dur="1" fill="hold">
                                          <p:stCondLst>
                                            <p:cond delay="0"/>
                                          </p:stCondLst>
                                        </p:cTn>
                                        <p:tgtEl>
                                          <p:spTgt spid="47"/>
                                        </p:tgtEl>
                                        <p:attrNameLst>
                                          <p:attrName>style.visibility</p:attrName>
                                        </p:attrNameLst>
                                      </p:cBhvr>
                                      <p:to>
                                        <p:strVal val="visible"/>
                                      </p:to>
                                    </p:set>
                                    <p:animEffect transition="in" filter="fade">
                                      <p:cBhvr>
                                        <p:cTn id="92" dur="250"/>
                                        <p:tgtEl>
                                          <p:spTgt spid="47"/>
                                        </p:tgtEl>
                                      </p:cBhvr>
                                    </p:animEffect>
                                  </p:childTnLst>
                                </p:cTn>
                              </p:par>
                              <p:par>
                                <p:cTn id="93" presetID="10" presetClass="exit" presetSubtype="0" fill="hold" nodeType="withEffect">
                                  <p:stCondLst>
                                    <p:cond delay="1000"/>
                                  </p:stCondLst>
                                  <p:childTnLst>
                                    <p:animEffect transition="out" filter="fade">
                                      <p:cBhvr>
                                        <p:cTn id="94" dur="500"/>
                                        <p:tgtEl>
                                          <p:spTgt spid="45"/>
                                        </p:tgtEl>
                                      </p:cBhvr>
                                    </p:animEffect>
                                    <p:set>
                                      <p:cBhvr>
                                        <p:cTn id="95" dur="1" fill="hold">
                                          <p:stCondLst>
                                            <p:cond delay="499"/>
                                          </p:stCondLst>
                                        </p:cTn>
                                        <p:tgtEl>
                                          <p:spTgt spid="45"/>
                                        </p:tgtEl>
                                        <p:attrNameLst>
                                          <p:attrName>style.visibility</p:attrName>
                                        </p:attrNameLst>
                                      </p:cBhvr>
                                      <p:to>
                                        <p:strVal val="hidden"/>
                                      </p:to>
                                    </p:set>
                                  </p:childTnLst>
                                </p:cTn>
                              </p:par>
                              <p:par>
                                <p:cTn id="96" presetID="10" presetClass="exit" presetSubtype="0" fill="hold" nodeType="withEffect">
                                  <p:stCondLst>
                                    <p:cond delay="1000"/>
                                  </p:stCondLst>
                                  <p:childTnLst>
                                    <p:animEffect transition="out" filter="fade">
                                      <p:cBhvr>
                                        <p:cTn id="97" dur="500"/>
                                        <p:tgtEl>
                                          <p:spTgt spid="46"/>
                                        </p:tgtEl>
                                      </p:cBhvr>
                                    </p:animEffect>
                                    <p:set>
                                      <p:cBhvr>
                                        <p:cTn id="98" dur="1" fill="hold">
                                          <p:stCondLst>
                                            <p:cond delay="499"/>
                                          </p:stCondLst>
                                        </p:cTn>
                                        <p:tgtEl>
                                          <p:spTgt spid="46"/>
                                        </p:tgtEl>
                                        <p:attrNameLst>
                                          <p:attrName>style.visibility</p:attrName>
                                        </p:attrNameLst>
                                      </p:cBhvr>
                                      <p:to>
                                        <p:strVal val="hidden"/>
                                      </p:to>
                                    </p:set>
                                  </p:childTnLst>
                                </p:cTn>
                              </p:par>
                              <p:par>
                                <p:cTn id="99" presetID="10" presetClass="exit" presetSubtype="0" fill="hold" nodeType="withEffect">
                                  <p:stCondLst>
                                    <p:cond delay="1000"/>
                                  </p:stCondLst>
                                  <p:childTnLst>
                                    <p:animEffect transition="out" filter="fade">
                                      <p:cBhvr>
                                        <p:cTn id="100" dur="500"/>
                                        <p:tgtEl>
                                          <p:spTgt spid="47"/>
                                        </p:tgtEl>
                                      </p:cBhvr>
                                    </p:animEffect>
                                    <p:set>
                                      <p:cBhvr>
                                        <p:cTn id="101" dur="1" fill="hold">
                                          <p:stCondLst>
                                            <p:cond delay="499"/>
                                          </p:stCondLst>
                                        </p:cTn>
                                        <p:tgtEl>
                                          <p:spTgt spid="47"/>
                                        </p:tgtEl>
                                        <p:attrNameLst>
                                          <p:attrName>style.visibility</p:attrName>
                                        </p:attrNameLst>
                                      </p:cBhvr>
                                      <p:to>
                                        <p:strVal val="hidden"/>
                                      </p:to>
                                    </p:set>
                                  </p:childTnLst>
                                </p:cTn>
                              </p:par>
                              <p:par>
                                <p:cTn id="102" presetID="10" presetClass="entr" presetSubtype="0" fill="hold" grpId="0" nodeType="withEffect">
                                  <p:stCondLst>
                                    <p:cond delay="1000"/>
                                  </p:stCondLst>
                                  <p:childTnLst>
                                    <p:set>
                                      <p:cBhvr>
                                        <p:cTn id="103" dur="1" fill="hold">
                                          <p:stCondLst>
                                            <p:cond delay="0"/>
                                          </p:stCondLst>
                                        </p:cTn>
                                        <p:tgtEl>
                                          <p:spTgt spid="53"/>
                                        </p:tgtEl>
                                        <p:attrNameLst>
                                          <p:attrName>style.visibility</p:attrName>
                                        </p:attrNameLst>
                                      </p:cBhvr>
                                      <p:to>
                                        <p:strVal val="visible"/>
                                      </p:to>
                                    </p:set>
                                    <p:animEffect transition="in" filter="fade">
                                      <p:cBhvr>
                                        <p:cTn id="104" dur="500"/>
                                        <p:tgtEl>
                                          <p:spTgt spid="53"/>
                                        </p:tgtEl>
                                      </p:cBhvr>
                                    </p:animEffect>
                                  </p:childTnLst>
                                </p:cTn>
                              </p:par>
                              <p:par>
                                <p:cTn id="105" presetID="10" presetClass="exit" presetSubtype="0" fill="hold" grpId="1" nodeType="withEffect">
                                  <p:stCondLst>
                                    <p:cond delay="1000"/>
                                  </p:stCondLst>
                                  <p:childTnLst>
                                    <p:animEffect transition="out" filter="fade">
                                      <p:cBhvr>
                                        <p:cTn id="106" dur="500"/>
                                        <p:tgtEl>
                                          <p:spTgt spid="52"/>
                                        </p:tgtEl>
                                      </p:cBhvr>
                                    </p:animEffect>
                                    <p:set>
                                      <p:cBhvr>
                                        <p:cTn id="107" dur="1" fill="hold">
                                          <p:stCondLst>
                                            <p:cond delay="499"/>
                                          </p:stCondLst>
                                        </p:cTn>
                                        <p:tgtEl>
                                          <p:spTgt spid="52"/>
                                        </p:tgtEl>
                                        <p:attrNameLst>
                                          <p:attrName>style.visibility</p:attrName>
                                        </p:attrNameLst>
                                      </p:cBhvr>
                                      <p:to>
                                        <p:strVal val="hidden"/>
                                      </p:to>
                                    </p:set>
                                  </p:childTnLst>
                                </p:cTn>
                              </p:par>
                            </p:childTnLst>
                          </p:cTn>
                        </p:par>
                      </p:childTnLst>
                    </p:cTn>
                  </p:par>
                  <p:par>
                    <p:cTn id="108" fill="hold">
                      <p:stCondLst>
                        <p:cond delay="indefinite"/>
                      </p:stCondLst>
                      <p:childTnLst>
                        <p:par>
                          <p:cTn id="109" fill="hold">
                            <p:stCondLst>
                              <p:cond delay="0"/>
                            </p:stCondLst>
                            <p:childTnLst>
                              <p:par>
                                <p:cTn id="110" presetID="10" presetClass="exit" presetSubtype="0" fill="hold" grpId="1" nodeType="clickEffect">
                                  <p:stCondLst>
                                    <p:cond delay="0"/>
                                  </p:stCondLst>
                                  <p:childTnLst>
                                    <p:animEffect transition="out" filter="fade">
                                      <p:cBhvr>
                                        <p:cTn id="111" dur="500"/>
                                        <p:tgtEl>
                                          <p:spTgt spid="53"/>
                                        </p:tgtEl>
                                      </p:cBhvr>
                                    </p:animEffect>
                                    <p:set>
                                      <p:cBhvr>
                                        <p:cTn id="112" dur="1" fill="hold">
                                          <p:stCondLst>
                                            <p:cond delay="499"/>
                                          </p:stCondLst>
                                        </p:cTn>
                                        <p:tgtEl>
                                          <p:spTgt spid="53"/>
                                        </p:tgtEl>
                                        <p:attrNameLst>
                                          <p:attrName>style.visibility</p:attrName>
                                        </p:attrNameLst>
                                      </p:cBhvr>
                                      <p:to>
                                        <p:strVal val="hidden"/>
                                      </p:to>
                                    </p:set>
                                  </p:childTnLst>
                                </p:cTn>
                              </p:par>
                              <p:par>
                                <p:cTn id="113" presetID="10" presetClass="entr" presetSubtype="0" fill="hold" nodeType="withEffect">
                                  <p:stCondLst>
                                    <p:cond delay="0"/>
                                  </p:stCondLst>
                                  <p:childTnLst>
                                    <p:set>
                                      <p:cBhvr>
                                        <p:cTn id="114" dur="1" fill="hold">
                                          <p:stCondLst>
                                            <p:cond delay="0"/>
                                          </p:stCondLst>
                                        </p:cTn>
                                        <p:tgtEl>
                                          <p:spTgt spid="30"/>
                                        </p:tgtEl>
                                        <p:attrNameLst>
                                          <p:attrName>style.visibility</p:attrName>
                                        </p:attrNameLst>
                                      </p:cBhvr>
                                      <p:to>
                                        <p:strVal val="visible"/>
                                      </p:to>
                                    </p:set>
                                    <p:animEffect transition="in" filter="fade">
                                      <p:cBhvr>
                                        <p:cTn id="115" dur="500"/>
                                        <p:tgtEl>
                                          <p:spTgt spid="30"/>
                                        </p:tgtEl>
                                      </p:cBhvr>
                                    </p:animEffect>
                                  </p:childTnLst>
                                </p:cTn>
                              </p:par>
                              <p:par>
                                <p:cTn id="116" presetID="10" presetClass="entr" presetSubtype="0" fill="hold" grpId="2" nodeType="withEffect">
                                  <p:stCondLst>
                                    <p:cond delay="0"/>
                                  </p:stCondLst>
                                  <p:childTnLst>
                                    <p:set>
                                      <p:cBhvr>
                                        <p:cTn id="117" dur="1" fill="hold">
                                          <p:stCondLst>
                                            <p:cond delay="0"/>
                                          </p:stCondLst>
                                        </p:cTn>
                                        <p:tgtEl>
                                          <p:spTgt spid="48"/>
                                        </p:tgtEl>
                                        <p:attrNameLst>
                                          <p:attrName>style.visibility</p:attrName>
                                        </p:attrNameLst>
                                      </p:cBhvr>
                                      <p:to>
                                        <p:strVal val="visible"/>
                                      </p:to>
                                    </p:set>
                                    <p:animEffect transition="in" filter="fade">
                                      <p:cBhvr>
                                        <p:cTn id="118" dur="500"/>
                                        <p:tgtEl>
                                          <p:spTgt spid="48"/>
                                        </p:tgtEl>
                                      </p:cBhvr>
                                    </p:animEffect>
                                  </p:childTnLst>
                                </p:cTn>
                              </p:par>
                              <p:par>
                                <p:cTn id="119" presetID="10" presetClass="entr" presetSubtype="0" fill="hold" grpId="0" nodeType="withEffect">
                                  <p:stCondLst>
                                    <p:cond delay="0"/>
                                  </p:stCondLst>
                                  <p:childTnLst>
                                    <p:set>
                                      <p:cBhvr>
                                        <p:cTn id="120" dur="1" fill="hold">
                                          <p:stCondLst>
                                            <p:cond delay="0"/>
                                          </p:stCondLst>
                                        </p:cTn>
                                        <p:tgtEl>
                                          <p:spTgt spid="34"/>
                                        </p:tgtEl>
                                        <p:attrNameLst>
                                          <p:attrName>style.visibility</p:attrName>
                                        </p:attrNameLst>
                                      </p:cBhvr>
                                      <p:to>
                                        <p:strVal val="visible"/>
                                      </p:to>
                                    </p:set>
                                    <p:animEffect transition="in" filter="fade">
                                      <p:cBhvr>
                                        <p:cTn id="121" dur="500"/>
                                        <p:tgtEl>
                                          <p:spTgt spid="34"/>
                                        </p:tgtEl>
                                      </p:cBhvr>
                                    </p:animEffect>
                                  </p:childTnLst>
                                </p:cTn>
                              </p:par>
                              <p:par>
                                <p:cTn id="122" presetID="10" presetClass="entr" presetSubtype="0" fill="hold" grpId="0" nodeType="withEffect">
                                  <p:stCondLst>
                                    <p:cond delay="0"/>
                                  </p:stCondLst>
                                  <p:childTnLst>
                                    <p:set>
                                      <p:cBhvr>
                                        <p:cTn id="123" dur="1" fill="hold">
                                          <p:stCondLst>
                                            <p:cond delay="0"/>
                                          </p:stCondLst>
                                        </p:cTn>
                                        <p:tgtEl>
                                          <p:spTgt spid="37"/>
                                        </p:tgtEl>
                                        <p:attrNameLst>
                                          <p:attrName>style.visibility</p:attrName>
                                        </p:attrNameLst>
                                      </p:cBhvr>
                                      <p:to>
                                        <p:strVal val="visible"/>
                                      </p:to>
                                    </p:set>
                                    <p:animEffect transition="in" filter="fade">
                                      <p:cBhvr>
                                        <p:cTn id="124" dur="500"/>
                                        <p:tgtEl>
                                          <p:spTgt spid="37"/>
                                        </p:tgtEl>
                                      </p:cBhvr>
                                    </p:animEffect>
                                  </p:childTnLst>
                                </p:cTn>
                              </p:par>
                            </p:childTnLst>
                          </p:cTn>
                        </p:par>
                      </p:childTnLst>
                    </p:cTn>
                  </p:par>
                  <p:par>
                    <p:cTn id="125" fill="hold">
                      <p:stCondLst>
                        <p:cond delay="indefinite"/>
                      </p:stCondLst>
                      <p:childTnLst>
                        <p:par>
                          <p:cTn id="126" fill="hold">
                            <p:stCondLst>
                              <p:cond delay="0"/>
                            </p:stCondLst>
                            <p:childTnLst>
                              <p:par>
                                <p:cTn id="127" presetID="10" presetClass="exit" presetSubtype="0" fill="hold" grpId="3" nodeType="clickEffect">
                                  <p:stCondLst>
                                    <p:cond delay="0"/>
                                  </p:stCondLst>
                                  <p:childTnLst>
                                    <p:animEffect transition="out" filter="fade">
                                      <p:cBhvr>
                                        <p:cTn id="128" dur="500"/>
                                        <p:tgtEl>
                                          <p:spTgt spid="48"/>
                                        </p:tgtEl>
                                      </p:cBhvr>
                                    </p:animEffect>
                                    <p:set>
                                      <p:cBhvr>
                                        <p:cTn id="129" dur="1" fill="hold">
                                          <p:stCondLst>
                                            <p:cond delay="499"/>
                                          </p:stCondLst>
                                        </p:cTn>
                                        <p:tgtEl>
                                          <p:spTgt spid="48"/>
                                        </p:tgtEl>
                                        <p:attrNameLst>
                                          <p:attrName>style.visibility</p:attrName>
                                        </p:attrNameLst>
                                      </p:cBhvr>
                                      <p:to>
                                        <p:strVal val="hidden"/>
                                      </p:to>
                                    </p:set>
                                  </p:childTnLst>
                                </p:cTn>
                              </p:par>
                              <p:par>
                                <p:cTn id="130" presetID="10" presetClass="entr" presetSubtype="0" fill="hold" nodeType="withEffect">
                                  <p:stCondLst>
                                    <p:cond delay="0"/>
                                  </p:stCondLst>
                                  <p:childTnLst>
                                    <p:set>
                                      <p:cBhvr>
                                        <p:cTn id="131" dur="1" fill="hold">
                                          <p:stCondLst>
                                            <p:cond delay="0"/>
                                          </p:stCondLst>
                                        </p:cTn>
                                        <p:tgtEl>
                                          <p:spTgt spid="33"/>
                                        </p:tgtEl>
                                        <p:attrNameLst>
                                          <p:attrName>style.visibility</p:attrName>
                                        </p:attrNameLst>
                                      </p:cBhvr>
                                      <p:to>
                                        <p:strVal val="visible"/>
                                      </p:to>
                                    </p:set>
                                    <p:animEffect transition="in" filter="fade">
                                      <p:cBhvr>
                                        <p:cTn id="132" dur="500"/>
                                        <p:tgtEl>
                                          <p:spTgt spid="33"/>
                                        </p:tgtEl>
                                      </p:cBhvr>
                                    </p:animEffect>
                                  </p:childTnLst>
                                </p:cTn>
                              </p:par>
                              <p:par>
                                <p:cTn id="133" presetID="10" presetClass="entr" presetSubtype="0" fill="hold" grpId="2" nodeType="withEffect">
                                  <p:stCondLst>
                                    <p:cond delay="0"/>
                                  </p:stCondLst>
                                  <p:childTnLst>
                                    <p:set>
                                      <p:cBhvr>
                                        <p:cTn id="134" dur="1" fill="hold">
                                          <p:stCondLst>
                                            <p:cond delay="0"/>
                                          </p:stCondLst>
                                        </p:cTn>
                                        <p:tgtEl>
                                          <p:spTgt spid="49"/>
                                        </p:tgtEl>
                                        <p:attrNameLst>
                                          <p:attrName>style.visibility</p:attrName>
                                        </p:attrNameLst>
                                      </p:cBhvr>
                                      <p:to>
                                        <p:strVal val="visible"/>
                                      </p:to>
                                    </p:set>
                                    <p:animEffect transition="in" filter="fade">
                                      <p:cBhvr>
                                        <p:cTn id="135" dur="500"/>
                                        <p:tgtEl>
                                          <p:spTgt spid="49"/>
                                        </p:tgtEl>
                                      </p:cBhvr>
                                    </p:animEffect>
                                  </p:childTnLst>
                                </p:cTn>
                              </p:par>
                              <p:par>
                                <p:cTn id="136" presetID="10" presetClass="entr" presetSubtype="0" fill="hold" grpId="0" nodeType="withEffect">
                                  <p:stCondLst>
                                    <p:cond delay="0"/>
                                  </p:stCondLst>
                                  <p:childTnLst>
                                    <p:set>
                                      <p:cBhvr>
                                        <p:cTn id="137" dur="1" fill="hold">
                                          <p:stCondLst>
                                            <p:cond delay="0"/>
                                          </p:stCondLst>
                                        </p:cTn>
                                        <p:tgtEl>
                                          <p:spTgt spid="39"/>
                                        </p:tgtEl>
                                        <p:attrNameLst>
                                          <p:attrName>style.visibility</p:attrName>
                                        </p:attrNameLst>
                                      </p:cBhvr>
                                      <p:to>
                                        <p:strVal val="visible"/>
                                      </p:to>
                                    </p:set>
                                    <p:animEffect transition="in" filter="fade">
                                      <p:cBhvr>
                                        <p:cTn id="138" dur="500"/>
                                        <p:tgtEl>
                                          <p:spTgt spid="39"/>
                                        </p:tgtEl>
                                      </p:cBhvr>
                                    </p:animEffect>
                                  </p:childTnLst>
                                </p:cTn>
                              </p:par>
                              <p:par>
                                <p:cTn id="139" presetID="10" presetClass="entr" presetSubtype="0" fill="hold" grpId="0" nodeType="withEffect">
                                  <p:stCondLst>
                                    <p:cond delay="0"/>
                                  </p:stCondLst>
                                  <p:childTnLst>
                                    <p:set>
                                      <p:cBhvr>
                                        <p:cTn id="140" dur="1" fill="hold">
                                          <p:stCondLst>
                                            <p:cond delay="0"/>
                                          </p:stCondLst>
                                        </p:cTn>
                                        <p:tgtEl>
                                          <p:spTgt spid="36"/>
                                        </p:tgtEl>
                                        <p:attrNameLst>
                                          <p:attrName>style.visibility</p:attrName>
                                        </p:attrNameLst>
                                      </p:cBhvr>
                                      <p:to>
                                        <p:strVal val="visible"/>
                                      </p:to>
                                    </p:set>
                                    <p:animEffect transition="in" filter="fade">
                                      <p:cBhvr>
                                        <p:cTn id="141" dur="500"/>
                                        <p:tgtEl>
                                          <p:spTgt spid="36"/>
                                        </p:tgtEl>
                                      </p:cBhvr>
                                    </p:animEffect>
                                  </p:childTnLst>
                                </p:cTn>
                              </p:par>
                            </p:childTnLst>
                          </p:cTn>
                        </p:par>
                      </p:childTnLst>
                    </p:cTn>
                  </p:par>
                  <p:par>
                    <p:cTn id="142" fill="hold">
                      <p:stCondLst>
                        <p:cond delay="indefinite"/>
                      </p:stCondLst>
                      <p:childTnLst>
                        <p:par>
                          <p:cTn id="143" fill="hold">
                            <p:stCondLst>
                              <p:cond delay="0"/>
                            </p:stCondLst>
                            <p:childTnLst>
                              <p:par>
                                <p:cTn id="144" presetID="10" presetClass="entr" presetSubtype="0" fill="hold" nodeType="clickEffect">
                                  <p:stCondLst>
                                    <p:cond delay="0"/>
                                  </p:stCondLst>
                                  <p:childTnLst>
                                    <p:set>
                                      <p:cBhvr>
                                        <p:cTn id="145" dur="1" fill="hold">
                                          <p:stCondLst>
                                            <p:cond delay="0"/>
                                          </p:stCondLst>
                                        </p:cTn>
                                        <p:tgtEl>
                                          <p:spTgt spid="32"/>
                                        </p:tgtEl>
                                        <p:attrNameLst>
                                          <p:attrName>style.visibility</p:attrName>
                                        </p:attrNameLst>
                                      </p:cBhvr>
                                      <p:to>
                                        <p:strVal val="visible"/>
                                      </p:to>
                                    </p:set>
                                    <p:animEffect transition="in" filter="fade">
                                      <p:cBhvr>
                                        <p:cTn id="146" dur="500"/>
                                        <p:tgtEl>
                                          <p:spTgt spid="32"/>
                                        </p:tgtEl>
                                      </p:cBhvr>
                                    </p:animEffect>
                                  </p:childTnLst>
                                </p:cTn>
                              </p:par>
                              <p:par>
                                <p:cTn id="147" presetID="10" presetClass="exit" presetSubtype="0" fill="hold" grpId="3" nodeType="withEffect">
                                  <p:stCondLst>
                                    <p:cond delay="0"/>
                                  </p:stCondLst>
                                  <p:childTnLst>
                                    <p:animEffect transition="out" filter="fade">
                                      <p:cBhvr>
                                        <p:cTn id="148" dur="500"/>
                                        <p:tgtEl>
                                          <p:spTgt spid="49"/>
                                        </p:tgtEl>
                                      </p:cBhvr>
                                    </p:animEffect>
                                    <p:set>
                                      <p:cBhvr>
                                        <p:cTn id="149" dur="1" fill="hold">
                                          <p:stCondLst>
                                            <p:cond delay="499"/>
                                          </p:stCondLst>
                                        </p:cTn>
                                        <p:tgtEl>
                                          <p:spTgt spid="49"/>
                                        </p:tgtEl>
                                        <p:attrNameLst>
                                          <p:attrName>style.visibility</p:attrName>
                                        </p:attrNameLst>
                                      </p:cBhvr>
                                      <p:to>
                                        <p:strVal val="hidden"/>
                                      </p:to>
                                    </p:set>
                                  </p:childTnLst>
                                </p:cTn>
                              </p:par>
                              <p:par>
                                <p:cTn id="150" presetID="10" presetClass="entr" presetSubtype="0" fill="hold" grpId="2" nodeType="withEffect">
                                  <p:stCondLst>
                                    <p:cond delay="0"/>
                                  </p:stCondLst>
                                  <p:childTnLst>
                                    <p:set>
                                      <p:cBhvr>
                                        <p:cTn id="151" dur="1" fill="hold">
                                          <p:stCondLst>
                                            <p:cond delay="0"/>
                                          </p:stCondLst>
                                        </p:cTn>
                                        <p:tgtEl>
                                          <p:spTgt spid="50"/>
                                        </p:tgtEl>
                                        <p:attrNameLst>
                                          <p:attrName>style.visibility</p:attrName>
                                        </p:attrNameLst>
                                      </p:cBhvr>
                                      <p:to>
                                        <p:strVal val="visible"/>
                                      </p:to>
                                    </p:set>
                                    <p:animEffect transition="in" filter="fade">
                                      <p:cBhvr>
                                        <p:cTn id="152" dur="500"/>
                                        <p:tgtEl>
                                          <p:spTgt spid="50"/>
                                        </p:tgtEl>
                                      </p:cBhvr>
                                    </p:animEffect>
                                  </p:childTnLst>
                                </p:cTn>
                              </p:par>
                              <p:par>
                                <p:cTn id="153" presetID="10" presetClass="entr" presetSubtype="0" fill="hold" grpId="0" nodeType="withEffect">
                                  <p:stCondLst>
                                    <p:cond delay="0"/>
                                  </p:stCondLst>
                                  <p:childTnLst>
                                    <p:set>
                                      <p:cBhvr>
                                        <p:cTn id="154" dur="1" fill="hold">
                                          <p:stCondLst>
                                            <p:cond delay="0"/>
                                          </p:stCondLst>
                                        </p:cTn>
                                        <p:tgtEl>
                                          <p:spTgt spid="38"/>
                                        </p:tgtEl>
                                        <p:attrNameLst>
                                          <p:attrName>style.visibility</p:attrName>
                                        </p:attrNameLst>
                                      </p:cBhvr>
                                      <p:to>
                                        <p:strVal val="visible"/>
                                      </p:to>
                                    </p:set>
                                    <p:animEffect transition="in" filter="fade">
                                      <p:cBhvr>
                                        <p:cTn id="155" dur="500"/>
                                        <p:tgtEl>
                                          <p:spTgt spid="38"/>
                                        </p:tgtEl>
                                      </p:cBhvr>
                                    </p:animEffect>
                                  </p:childTnLst>
                                </p:cTn>
                              </p:par>
                              <p:par>
                                <p:cTn id="156" presetID="10" presetClass="entr" presetSubtype="0" fill="hold" grpId="0" nodeType="withEffect">
                                  <p:stCondLst>
                                    <p:cond delay="0"/>
                                  </p:stCondLst>
                                  <p:childTnLst>
                                    <p:set>
                                      <p:cBhvr>
                                        <p:cTn id="157" dur="1" fill="hold">
                                          <p:stCondLst>
                                            <p:cond delay="0"/>
                                          </p:stCondLst>
                                        </p:cTn>
                                        <p:tgtEl>
                                          <p:spTgt spid="35"/>
                                        </p:tgtEl>
                                        <p:attrNameLst>
                                          <p:attrName>style.visibility</p:attrName>
                                        </p:attrNameLst>
                                      </p:cBhvr>
                                      <p:to>
                                        <p:strVal val="visible"/>
                                      </p:to>
                                    </p:set>
                                    <p:animEffect transition="in" filter="fade">
                                      <p:cBhvr>
                                        <p:cTn id="158" dur="500"/>
                                        <p:tgtEl>
                                          <p:spTgt spid="35"/>
                                        </p:tgtEl>
                                      </p:cBhvr>
                                    </p:animEffect>
                                  </p:childTnLst>
                                </p:cTn>
                              </p:par>
                            </p:childTnLst>
                          </p:cTn>
                        </p:par>
                      </p:childTnLst>
                    </p:cTn>
                  </p:par>
                  <p:par>
                    <p:cTn id="159" fill="hold">
                      <p:stCondLst>
                        <p:cond delay="indefinite"/>
                      </p:stCondLst>
                      <p:childTnLst>
                        <p:par>
                          <p:cTn id="160" fill="hold">
                            <p:stCondLst>
                              <p:cond delay="0"/>
                            </p:stCondLst>
                            <p:childTnLst>
                              <p:par>
                                <p:cTn id="161" presetID="10" presetClass="entr" presetSubtype="0" fill="hold" nodeType="clickEffect">
                                  <p:stCondLst>
                                    <p:cond delay="0"/>
                                  </p:stCondLst>
                                  <p:childTnLst>
                                    <p:set>
                                      <p:cBhvr>
                                        <p:cTn id="162" dur="1" fill="hold">
                                          <p:stCondLst>
                                            <p:cond delay="0"/>
                                          </p:stCondLst>
                                        </p:cTn>
                                        <p:tgtEl>
                                          <p:spTgt spid="31"/>
                                        </p:tgtEl>
                                        <p:attrNameLst>
                                          <p:attrName>style.visibility</p:attrName>
                                        </p:attrNameLst>
                                      </p:cBhvr>
                                      <p:to>
                                        <p:strVal val="visible"/>
                                      </p:to>
                                    </p:set>
                                    <p:animEffect transition="in" filter="fade">
                                      <p:cBhvr>
                                        <p:cTn id="163" dur="500"/>
                                        <p:tgtEl>
                                          <p:spTgt spid="31"/>
                                        </p:tgtEl>
                                      </p:cBhvr>
                                    </p:animEffect>
                                  </p:childTnLst>
                                </p:cTn>
                              </p:par>
                              <p:par>
                                <p:cTn id="164" presetID="10" presetClass="exit" presetSubtype="0" fill="hold" grpId="3" nodeType="withEffect">
                                  <p:stCondLst>
                                    <p:cond delay="0"/>
                                  </p:stCondLst>
                                  <p:childTnLst>
                                    <p:animEffect transition="out" filter="fade">
                                      <p:cBhvr>
                                        <p:cTn id="165" dur="500"/>
                                        <p:tgtEl>
                                          <p:spTgt spid="50"/>
                                        </p:tgtEl>
                                      </p:cBhvr>
                                    </p:animEffect>
                                    <p:set>
                                      <p:cBhvr>
                                        <p:cTn id="166" dur="1" fill="hold">
                                          <p:stCondLst>
                                            <p:cond delay="499"/>
                                          </p:stCondLst>
                                        </p:cTn>
                                        <p:tgtEl>
                                          <p:spTgt spid="50"/>
                                        </p:tgtEl>
                                        <p:attrNameLst>
                                          <p:attrName>style.visibility</p:attrName>
                                        </p:attrNameLst>
                                      </p:cBhvr>
                                      <p:to>
                                        <p:strVal val="hidden"/>
                                      </p:to>
                                    </p:set>
                                  </p:childTnLst>
                                </p:cTn>
                              </p:par>
                              <p:par>
                                <p:cTn id="167" presetID="10" presetClass="entr" presetSubtype="0" fill="hold" grpId="2" nodeType="withEffect">
                                  <p:stCondLst>
                                    <p:cond delay="0"/>
                                  </p:stCondLst>
                                  <p:childTnLst>
                                    <p:set>
                                      <p:cBhvr>
                                        <p:cTn id="168" dur="1" fill="hold">
                                          <p:stCondLst>
                                            <p:cond delay="0"/>
                                          </p:stCondLst>
                                        </p:cTn>
                                        <p:tgtEl>
                                          <p:spTgt spid="51"/>
                                        </p:tgtEl>
                                        <p:attrNameLst>
                                          <p:attrName>style.visibility</p:attrName>
                                        </p:attrNameLst>
                                      </p:cBhvr>
                                      <p:to>
                                        <p:strVal val="visible"/>
                                      </p:to>
                                    </p:set>
                                    <p:animEffect transition="in" filter="fade">
                                      <p:cBhvr>
                                        <p:cTn id="169" dur="500"/>
                                        <p:tgtEl>
                                          <p:spTgt spid="51"/>
                                        </p:tgtEl>
                                      </p:cBhvr>
                                    </p:animEffect>
                                  </p:childTnLst>
                                </p:cTn>
                              </p:par>
                            </p:childTnLst>
                          </p:cTn>
                        </p:par>
                      </p:childTnLst>
                    </p:cTn>
                  </p:par>
                  <p:par>
                    <p:cTn id="170" fill="hold">
                      <p:stCondLst>
                        <p:cond delay="indefinite"/>
                      </p:stCondLst>
                      <p:childTnLst>
                        <p:par>
                          <p:cTn id="171" fill="hold">
                            <p:stCondLst>
                              <p:cond delay="0"/>
                            </p:stCondLst>
                            <p:childTnLst>
                              <p:par>
                                <p:cTn id="172" presetID="10" presetClass="entr" presetSubtype="0" fill="hold" nodeType="clickEffect">
                                  <p:stCondLst>
                                    <p:cond delay="0"/>
                                  </p:stCondLst>
                                  <p:childTnLst>
                                    <p:set>
                                      <p:cBhvr>
                                        <p:cTn id="173" dur="1" fill="hold">
                                          <p:stCondLst>
                                            <p:cond delay="0"/>
                                          </p:stCondLst>
                                        </p:cTn>
                                        <p:tgtEl>
                                          <p:spTgt spid="43"/>
                                        </p:tgtEl>
                                        <p:attrNameLst>
                                          <p:attrName>style.visibility</p:attrName>
                                        </p:attrNameLst>
                                      </p:cBhvr>
                                      <p:to>
                                        <p:strVal val="visible"/>
                                      </p:to>
                                    </p:set>
                                    <p:animEffect transition="in" filter="fade">
                                      <p:cBhvr>
                                        <p:cTn id="174" dur="500"/>
                                        <p:tgtEl>
                                          <p:spTgt spid="43"/>
                                        </p:tgtEl>
                                      </p:cBhvr>
                                    </p:animEffect>
                                  </p:childTnLst>
                                </p:cTn>
                              </p:par>
                              <p:par>
                                <p:cTn id="175" presetID="10" presetClass="entr" presetSubtype="0" fill="hold" grpId="0" nodeType="withEffect">
                                  <p:stCondLst>
                                    <p:cond delay="0"/>
                                  </p:stCondLst>
                                  <p:childTnLst>
                                    <p:set>
                                      <p:cBhvr>
                                        <p:cTn id="176" dur="1" fill="hold">
                                          <p:stCondLst>
                                            <p:cond delay="0"/>
                                          </p:stCondLst>
                                        </p:cTn>
                                        <p:tgtEl>
                                          <p:spTgt spid="54"/>
                                        </p:tgtEl>
                                        <p:attrNameLst>
                                          <p:attrName>style.visibility</p:attrName>
                                        </p:attrNameLst>
                                      </p:cBhvr>
                                      <p:to>
                                        <p:strVal val="visible"/>
                                      </p:to>
                                    </p:set>
                                    <p:animEffect transition="in" filter="fade">
                                      <p:cBhvr>
                                        <p:cTn id="177" dur="500"/>
                                        <p:tgtEl>
                                          <p:spTgt spid="54"/>
                                        </p:tgtEl>
                                      </p:cBhvr>
                                    </p:animEffect>
                                  </p:childTnLst>
                                </p:cTn>
                              </p:par>
                              <p:par>
                                <p:cTn id="178" presetID="10" presetClass="exit" presetSubtype="0" fill="hold" grpId="3" nodeType="withEffect">
                                  <p:stCondLst>
                                    <p:cond delay="0"/>
                                  </p:stCondLst>
                                  <p:childTnLst>
                                    <p:animEffect transition="out" filter="fade">
                                      <p:cBhvr>
                                        <p:cTn id="179" dur="500"/>
                                        <p:tgtEl>
                                          <p:spTgt spid="51"/>
                                        </p:tgtEl>
                                      </p:cBhvr>
                                    </p:animEffect>
                                    <p:set>
                                      <p:cBhvr>
                                        <p:cTn id="180" dur="1" fill="hold">
                                          <p:stCondLst>
                                            <p:cond delay="499"/>
                                          </p:stCondLst>
                                        </p:cTn>
                                        <p:tgtEl>
                                          <p:spTgt spid="51"/>
                                        </p:tgtEl>
                                        <p:attrNameLst>
                                          <p:attrName>style.visibility</p:attrName>
                                        </p:attrNameLst>
                                      </p:cBhvr>
                                      <p:to>
                                        <p:strVal val="hidden"/>
                                      </p:to>
                                    </p:set>
                                  </p:childTnLst>
                                </p:cTn>
                              </p:par>
                            </p:childTnLst>
                          </p:cTn>
                        </p:par>
                      </p:childTnLst>
                    </p:cTn>
                  </p:par>
                  <p:par>
                    <p:cTn id="181" fill="hold">
                      <p:stCondLst>
                        <p:cond delay="indefinite"/>
                      </p:stCondLst>
                      <p:childTnLst>
                        <p:par>
                          <p:cTn id="182" fill="hold">
                            <p:stCondLst>
                              <p:cond delay="0"/>
                            </p:stCondLst>
                            <p:childTnLst>
                              <p:par>
                                <p:cTn id="183" presetID="10" presetClass="exit" presetSubtype="0" fill="hold" nodeType="clickEffect">
                                  <p:stCondLst>
                                    <p:cond delay="0"/>
                                  </p:stCondLst>
                                  <p:childTnLst>
                                    <p:animEffect transition="out" filter="fade">
                                      <p:cBhvr>
                                        <p:cTn id="184" dur="500"/>
                                        <p:tgtEl>
                                          <p:spTgt spid="26"/>
                                        </p:tgtEl>
                                      </p:cBhvr>
                                    </p:animEffect>
                                    <p:set>
                                      <p:cBhvr>
                                        <p:cTn id="185" dur="1" fill="hold">
                                          <p:stCondLst>
                                            <p:cond delay="499"/>
                                          </p:stCondLst>
                                        </p:cTn>
                                        <p:tgtEl>
                                          <p:spTgt spid="26"/>
                                        </p:tgtEl>
                                        <p:attrNameLst>
                                          <p:attrName>style.visibility</p:attrName>
                                        </p:attrNameLst>
                                      </p:cBhvr>
                                      <p:to>
                                        <p:strVal val="hidden"/>
                                      </p:to>
                                    </p:set>
                                  </p:childTnLst>
                                </p:cTn>
                              </p:par>
                              <p:par>
                                <p:cTn id="186" presetID="10" presetClass="exit" presetSubtype="0" fill="hold" nodeType="withEffect">
                                  <p:stCondLst>
                                    <p:cond delay="0"/>
                                  </p:stCondLst>
                                  <p:childTnLst>
                                    <p:animEffect transition="out" filter="fade">
                                      <p:cBhvr>
                                        <p:cTn id="187" dur="500"/>
                                        <p:tgtEl>
                                          <p:spTgt spid="22"/>
                                        </p:tgtEl>
                                      </p:cBhvr>
                                    </p:animEffect>
                                    <p:set>
                                      <p:cBhvr>
                                        <p:cTn id="188" dur="1" fill="hold">
                                          <p:stCondLst>
                                            <p:cond delay="499"/>
                                          </p:stCondLst>
                                        </p:cTn>
                                        <p:tgtEl>
                                          <p:spTgt spid="22"/>
                                        </p:tgtEl>
                                        <p:attrNameLst>
                                          <p:attrName>style.visibility</p:attrName>
                                        </p:attrNameLst>
                                      </p:cBhvr>
                                      <p:to>
                                        <p:strVal val="hidden"/>
                                      </p:to>
                                    </p:set>
                                  </p:childTnLst>
                                </p:cTn>
                              </p:par>
                              <p:par>
                                <p:cTn id="189" presetID="10" presetClass="exit" presetSubtype="0" fill="hold" grpId="0" nodeType="withEffect">
                                  <p:stCondLst>
                                    <p:cond delay="0"/>
                                  </p:stCondLst>
                                  <p:childTnLst>
                                    <p:animEffect transition="out" filter="fade">
                                      <p:cBhvr>
                                        <p:cTn id="190" dur="500"/>
                                        <p:tgtEl>
                                          <p:spTgt spid="42"/>
                                        </p:tgtEl>
                                      </p:cBhvr>
                                    </p:animEffect>
                                    <p:set>
                                      <p:cBhvr>
                                        <p:cTn id="191" dur="1" fill="hold">
                                          <p:stCondLst>
                                            <p:cond delay="499"/>
                                          </p:stCondLst>
                                        </p:cTn>
                                        <p:tgtEl>
                                          <p:spTgt spid="42"/>
                                        </p:tgtEl>
                                        <p:attrNameLst>
                                          <p:attrName>style.visibility</p:attrName>
                                        </p:attrNameLst>
                                      </p:cBhvr>
                                      <p:to>
                                        <p:strVal val="hidden"/>
                                      </p:to>
                                    </p:set>
                                  </p:childTnLst>
                                </p:cTn>
                              </p:par>
                              <p:par>
                                <p:cTn id="192" presetID="10" presetClass="exit" presetSubtype="0" fill="hold" nodeType="withEffect">
                                  <p:stCondLst>
                                    <p:cond delay="0"/>
                                  </p:stCondLst>
                                  <p:childTnLst>
                                    <p:animEffect transition="out" filter="fade">
                                      <p:cBhvr>
                                        <p:cTn id="193" dur="500"/>
                                        <p:tgtEl>
                                          <p:spTgt spid="6"/>
                                        </p:tgtEl>
                                      </p:cBhvr>
                                    </p:animEffect>
                                    <p:set>
                                      <p:cBhvr>
                                        <p:cTn id="194" dur="1" fill="hold">
                                          <p:stCondLst>
                                            <p:cond delay="499"/>
                                          </p:stCondLst>
                                        </p:cTn>
                                        <p:tgtEl>
                                          <p:spTgt spid="6"/>
                                        </p:tgtEl>
                                        <p:attrNameLst>
                                          <p:attrName>style.visibility</p:attrName>
                                        </p:attrNameLst>
                                      </p:cBhvr>
                                      <p:to>
                                        <p:strVal val="hidden"/>
                                      </p:to>
                                    </p:set>
                                  </p:childTnLst>
                                </p:cTn>
                              </p:par>
                              <p:par>
                                <p:cTn id="195" presetID="10" presetClass="exit" presetSubtype="0" fill="hold" grpId="0" nodeType="withEffect">
                                  <p:stCondLst>
                                    <p:cond delay="0"/>
                                  </p:stCondLst>
                                  <p:childTnLst>
                                    <p:animEffect transition="out" filter="fade">
                                      <p:cBhvr>
                                        <p:cTn id="196" dur="500"/>
                                        <p:tgtEl>
                                          <p:spTgt spid="13"/>
                                        </p:tgtEl>
                                      </p:cBhvr>
                                    </p:animEffect>
                                    <p:set>
                                      <p:cBhvr>
                                        <p:cTn id="197" dur="1" fill="hold">
                                          <p:stCondLst>
                                            <p:cond delay="499"/>
                                          </p:stCondLst>
                                        </p:cTn>
                                        <p:tgtEl>
                                          <p:spTgt spid="13"/>
                                        </p:tgtEl>
                                        <p:attrNameLst>
                                          <p:attrName>style.visibility</p:attrName>
                                        </p:attrNameLst>
                                      </p:cBhvr>
                                      <p:to>
                                        <p:strVal val="hidden"/>
                                      </p:to>
                                    </p:set>
                                  </p:childTnLst>
                                </p:cTn>
                              </p:par>
                              <p:par>
                                <p:cTn id="198" presetID="10" presetClass="exit" presetSubtype="0" fill="hold" grpId="0" nodeType="withEffect">
                                  <p:stCondLst>
                                    <p:cond delay="0"/>
                                  </p:stCondLst>
                                  <p:childTnLst>
                                    <p:animEffect transition="out" filter="fade">
                                      <p:cBhvr>
                                        <p:cTn id="199" dur="500"/>
                                        <p:tgtEl>
                                          <p:spTgt spid="10"/>
                                        </p:tgtEl>
                                      </p:cBhvr>
                                    </p:animEffect>
                                    <p:set>
                                      <p:cBhvr>
                                        <p:cTn id="200" dur="1" fill="hold">
                                          <p:stCondLst>
                                            <p:cond delay="499"/>
                                          </p:stCondLst>
                                        </p:cTn>
                                        <p:tgtEl>
                                          <p:spTgt spid="10"/>
                                        </p:tgtEl>
                                        <p:attrNameLst>
                                          <p:attrName>style.visibility</p:attrName>
                                        </p:attrNameLst>
                                      </p:cBhvr>
                                      <p:to>
                                        <p:strVal val="hidden"/>
                                      </p:to>
                                    </p:set>
                                  </p:childTnLst>
                                </p:cTn>
                              </p:par>
                              <p:par>
                                <p:cTn id="201" presetID="10" presetClass="exit" presetSubtype="0" fill="hold" nodeType="withEffect">
                                  <p:stCondLst>
                                    <p:cond delay="0"/>
                                  </p:stCondLst>
                                  <p:childTnLst>
                                    <p:animEffect transition="out" filter="fade">
                                      <p:cBhvr>
                                        <p:cTn id="202" dur="500"/>
                                        <p:tgtEl>
                                          <p:spTgt spid="24"/>
                                        </p:tgtEl>
                                      </p:cBhvr>
                                    </p:animEffect>
                                    <p:set>
                                      <p:cBhvr>
                                        <p:cTn id="203" dur="1" fill="hold">
                                          <p:stCondLst>
                                            <p:cond delay="499"/>
                                          </p:stCondLst>
                                        </p:cTn>
                                        <p:tgtEl>
                                          <p:spTgt spid="24"/>
                                        </p:tgtEl>
                                        <p:attrNameLst>
                                          <p:attrName>style.visibility</p:attrName>
                                        </p:attrNameLst>
                                      </p:cBhvr>
                                      <p:to>
                                        <p:strVal val="hidden"/>
                                      </p:to>
                                    </p:set>
                                  </p:childTnLst>
                                </p:cTn>
                              </p:par>
                              <p:par>
                                <p:cTn id="204" presetID="10" presetClass="exit" presetSubtype="0" fill="hold" grpId="0" nodeType="withEffect">
                                  <p:stCondLst>
                                    <p:cond delay="0"/>
                                  </p:stCondLst>
                                  <p:childTnLst>
                                    <p:animEffect transition="out" filter="fade">
                                      <p:cBhvr>
                                        <p:cTn id="205" dur="500"/>
                                        <p:tgtEl>
                                          <p:spTgt spid="11"/>
                                        </p:tgtEl>
                                      </p:cBhvr>
                                    </p:animEffect>
                                    <p:set>
                                      <p:cBhvr>
                                        <p:cTn id="206" dur="1" fill="hold">
                                          <p:stCondLst>
                                            <p:cond delay="499"/>
                                          </p:stCondLst>
                                        </p:cTn>
                                        <p:tgtEl>
                                          <p:spTgt spid="11"/>
                                        </p:tgtEl>
                                        <p:attrNameLst>
                                          <p:attrName>style.visibility</p:attrName>
                                        </p:attrNameLst>
                                      </p:cBhvr>
                                      <p:to>
                                        <p:strVal val="hidden"/>
                                      </p:to>
                                    </p:set>
                                  </p:childTnLst>
                                </p:cTn>
                              </p:par>
                              <p:par>
                                <p:cTn id="207" presetID="10" presetClass="exit" presetSubtype="0" fill="hold" nodeType="withEffect">
                                  <p:stCondLst>
                                    <p:cond delay="0"/>
                                  </p:stCondLst>
                                  <p:childTnLst>
                                    <p:animEffect transition="out" filter="fade">
                                      <p:cBhvr>
                                        <p:cTn id="208" dur="500"/>
                                        <p:tgtEl>
                                          <p:spTgt spid="5"/>
                                        </p:tgtEl>
                                      </p:cBhvr>
                                    </p:animEffect>
                                    <p:set>
                                      <p:cBhvr>
                                        <p:cTn id="209" dur="1" fill="hold">
                                          <p:stCondLst>
                                            <p:cond delay="499"/>
                                          </p:stCondLst>
                                        </p:cTn>
                                        <p:tgtEl>
                                          <p:spTgt spid="5"/>
                                        </p:tgtEl>
                                        <p:attrNameLst>
                                          <p:attrName>style.visibility</p:attrName>
                                        </p:attrNameLst>
                                      </p:cBhvr>
                                      <p:to>
                                        <p:strVal val="hidden"/>
                                      </p:to>
                                    </p:set>
                                  </p:childTnLst>
                                </p:cTn>
                              </p:par>
                              <p:par>
                                <p:cTn id="210" presetID="10" presetClass="exit" presetSubtype="0" fill="hold" grpId="0" nodeType="withEffect">
                                  <p:stCondLst>
                                    <p:cond delay="0"/>
                                  </p:stCondLst>
                                  <p:childTnLst>
                                    <p:animEffect transition="out" filter="fade">
                                      <p:cBhvr>
                                        <p:cTn id="211" dur="500"/>
                                        <p:tgtEl>
                                          <p:spTgt spid="12"/>
                                        </p:tgtEl>
                                      </p:cBhvr>
                                    </p:animEffect>
                                    <p:set>
                                      <p:cBhvr>
                                        <p:cTn id="212" dur="1" fill="hold">
                                          <p:stCondLst>
                                            <p:cond delay="499"/>
                                          </p:stCondLst>
                                        </p:cTn>
                                        <p:tgtEl>
                                          <p:spTgt spid="12"/>
                                        </p:tgtEl>
                                        <p:attrNameLst>
                                          <p:attrName>style.visibility</p:attrName>
                                        </p:attrNameLst>
                                      </p:cBhvr>
                                      <p:to>
                                        <p:strVal val="hidden"/>
                                      </p:to>
                                    </p:set>
                                  </p:childTnLst>
                                </p:cTn>
                              </p:par>
                            </p:childTnLst>
                          </p:cTn>
                        </p:par>
                      </p:childTnLst>
                    </p:cTn>
                  </p:par>
                  <p:par>
                    <p:cTn id="213" fill="hold">
                      <p:stCondLst>
                        <p:cond delay="indefinite"/>
                      </p:stCondLst>
                      <p:childTnLst>
                        <p:par>
                          <p:cTn id="214" fill="hold">
                            <p:stCondLst>
                              <p:cond delay="0"/>
                            </p:stCondLst>
                            <p:childTnLst>
                              <p:par>
                                <p:cTn id="215" presetID="10" presetClass="entr" presetSubtype="0" fill="hold" grpId="0" nodeType="clickEffect">
                                  <p:stCondLst>
                                    <p:cond delay="0"/>
                                  </p:stCondLst>
                                  <p:childTnLst>
                                    <p:set>
                                      <p:cBhvr>
                                        <p:cTn id="216" dur="1" fill="hold">
                                          <p:stCondLst>
                                            <p:cond delay="0"/>
                                          </p:stCondLst>
                                        </p:cTn>
                                        <p:tgtEl>
                                          <p:spTgt spid="55"/>
                                        </p:tgtEl>
                                        <p:attrNameLst>
                                          <p:attrName>style.visibility</p:attrName>
                                        </p:attrNameLst>
                                      </p:cBhvr>
                                      <p:to>
                                        <p:strVal val="visible"/>
                                      </p:to>
                                    </p:set>
                                    <p:animEffect transition="in" filter="fade">
                                      <p:cBhvr>
                                        <p:cTn id="217"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3" grpId="0"/>
      <p:bldP spid="34" grpId="0" animBg="1"/>
      <p:bldP spid="35" grpId="0" animBg="1"/>
      <p:bldP spid="36" grpId="0" animBg="1"/>
      <p:bldP spid="37" grpId="0" animBg="1"/>
      <p:bldP spid="38" grpId="0" animBg="1"/>
      <p:bldP spid="39" grpId="0" animBg="1"/>
      <p:bldP spid="42" grpId="0"/>
      <p:bldP spid="48" grpId="0"/>
      <p:bldP spid="48" grpId="1"/>
      <p:bldP spid="48" grpId="2"/>
      <p:bldP spid="48" grpId="3"/>
      <p:bldP spid="49" grpId="0"/>
      <p:bldP spid="49" grpId="1"/>
      <p:bldP spid="49" grpId="2"/>
      <p:bldP spid="49" grpId="3"/>
      <p:bldP spid="50" grpId="0"/>
      <p:bldP spid="50" grpId="1"/>
      <p:bldP spid="50" grpId="2"/>
      <p:bldP spid="50" grpId="3"/>
      <p:bldP spid="51" grpId="0"/>
      <p:bldP spid="51" grpId="1"/>
      <p:bldP spid="51" grpId="2"/>
      <p:bldP spid="51" grpId="3"/>
      <p:bldP spid="52" grpId="0"/>
      <p:bldP spid="52" grpId="1"/>
      <p:bldP spid="53" grpId="0"/>
      <p:bldP spid="53" grpId="1"/>
      <p:bldP spid="54" grpId="0"/>
      <p:bldP spid="5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Graph Algorithm Libraries</a:t>
            </a:r>
            <a:endParaRPr lang="en-US" dirty="0"/>
          </a:p>
        </p:txBody>
      </p:sp>
      <p:sp>
        <p:nvSpPr>
          <p:cNvPr id="3" name="Content Placeholder 2"/>
          <p:cNvSpPr>
            <a:spLocks noGrp="1"/>
          </p:cNvSpPr>
          <p:nvPr>
            <p:ph idx="1"/>
          </p:nvPr>
        </p:nvSpPr>
        <p:spPr/>
        <p:txBody>
          <a:bodyPr/>
          <a:lstStyle/>
          <a:p>
            <a:r>
              <a:rPr lang="en-US" dirty="0" err="1" smtClean="0"/>
              <a:t>jdsl</a:t>
            </a:r>
            <a:r>
              <a:rPr lang="en-US" dirty="0" smtClean="0"/>
              <a:t> – open source</a:t>
            </a:r>
          </a:p>
          <a:p>
            <a:pPr lvl="1"/>
            <a:r>
              <a:rPr lang="en-US" dirty="0" smtClean="0"/>
              <a:t>Cycle Tests</a:t>
            </a:r>
          </a:p>
          <a:p>
            <a:pPr lvl="1"/>
            <a:r>
              <a:rPr lang="en-US" dirty="0" err="1" smtClean="0"/>
              <a:t>MSTPrim</a:t>
            </a:r>
            <a:r>
              <a:rPr lang="en-US" dirty="0" smtClean="0"/>
              <a:t> Tests</a:t>
            </a:r>
          </a:p>
          <a:p>
            <a:pPr lvl="1"/>
            <a:endParaRPr lang="en-US" dirty="0"/>
          </a:p>
          <a:p>
            <a:r>
              <a:rPr lang="en-US" dirty="0" err="1" smtClean="0"/>
              <a:t>jgrapht</a:t>
            </a:r>
            <a:r>
              <a:rPr lang="en-US" dirty="0"/>
              <a:t> – open source</a:t>
            </a:r>
            <a:endParaRPr lang="en-US" dirty="0" smtClean="0"/>
          </a:p>
          <a:p>
            <a:pPr lvl="1"/>
            <a:r>
              <a:rPr lang="en-US" dirty="0" smtClean="0"/>
              <a:t>Cycle Tests</a:t>
            </a:r>
          </a:p>
          <a:p>
            <a:pPr lvl="1"/>
            <a:r>
              <a:rPr lang="en-US" dirty="0" smtClean="0"/>
              <a:t>Connected Tests</a:t>
            </a:r>
          </a:p>
          <a:p>
            <a:pPr lvl="1"/>
            <a:r>
              <a:rPr lang="en-US" dirty="0" smtClean="0"/>
              <a:t>Strongly Connected Tests</a:t>
            </a:r>
          </a:p>
          <a:p>
            <a:pPr lvl="1"/>
            <a:r>
              <a:rPr lang="en-US" dirty="0" err="1" smtClean="0"/>
              <a:t>MSTKruskal</a:t>
            </a:r>
            <a:r>
              <a:rPr lang="en-US" dirty="0" smtClean="0"/>
              <a:t> Tests</a:t>
            </a:r>
            <a:endParaRPr lang="en-US" dirty="0"/>
          </a:p>
        </p:txBody>
      </p:sp>
      <p:sp>
        <p:nvSpPr>
          <p:cNvPr id="4" name="Slide Number Placeholder 3"/>
          <p:cNvSpPr>
            <a:spLocks noGrp="1"/>
          </p:cNvSpPr>
          <p:nvPr>
            <p:ph type="sldNum" sz="quarter" idx="12"/>
          </p:nvPr>
        </p:nvSpPr>
        <p:spPr/>
        <p:txBody>
          <a:bodyPr/>
          <a:lstStyle/>
          <a:p>
            <a:r>
              <a:rPr lang="en-US" altLang="en-US" smtClean="0">
                <a:solidFill>
                  <a:srgbClr val="000000"/>
                </a:solidFill>
              </a:rPr>
              <a:t>Kubes1-</a:t>
            </a:r>
            <a:fld id="{8BE4A913-BBC0-4A69-8804-609EBF529BE9}" type="slidenum">
              <a:rPr lang="en-US" altLang="en-US" smtClean="0">
                <a:solidFill>
                  <a:srgbClr val="000000"/>
                </a:solidFill>
              </a:rPr>
              <a:pPr/>
              <a:t>17</a:t>
            </a:fld>
            <a:endParaRPr lang="en-US" altLang="en-US" dirty="0">
              <a:solidFill>
                <a:srgbClr val="000000"/>
              </a:solidFill>
            </a:endParaRPr>
          </a:p>
        </p:txBody>
      </p:sp>
    </p:spTree>
    <p:extLst>
      <p:ext uri="{BB962C8B-B14F-4D97-AF65-F5344CB8AC3E}">
        <p14:creationId xmlns:p14="http://schemas.microsoft.com/office/powerpoint/2010/main" val="1699557290"/>
      </p:ext>
    </p:extLst>
  </p:cSld>
  <p:clrMapOvr>
    <a:masterClrMapping/>
  </p:clrMapOvr>
  <p:transition advTm="28564">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Graph Algorithm Libraries</a:t>
            </a:r>
            <a:endParaRPr lang="en-US" dirty="0"/>
          </a:p>
        </p:txBody>
      </p:sp>
      <p:sp>
        <p:nvSpPr>
          <p:cNvPr id="3" name="Content Placeholder 2"/>
          <p:cNvSpPr>
            <a:spLocks noGrp="1"/>
          </p:cNvSpPr>
          <p:nvPr>
            <p:ph idx="1"/>
          </p:nvPr>
        </p:nvSpPr>
        <p:spPr/>
        <p:txBody>
          <a:bodyPr/>
          <a:lstStyle/>
          <a:p>
            <a:r>
              <a:rPr lang="en-US" dirty="0" err="1" smtClean="0"/>
              <a:t>yfiles</a:t>
            </a:r>
            <a:r>
              <a:rPr lang="en-US" dirty="0" smtClean="0"/>
              <a:t> - closed source trial</a:t>
            </a:r>
          </a:p>
          <a:p>
            <a:pPr lvl="1"/>
            <a:r>
              <a:rPr lang="en-US" dirty="0" smtClean="0"/>
              <a:t>Cycle Tests</a:t>
            </a:r>
          </a:p>
          <a:p>
            <a:pPr lvl="1"/>
            <a:r>
              <a:rPr lang="en-US" dirty="0" smtClean="0"/>
              <a:t>Connected Tests</a:t>
            </a:r>
          </a:p>
          <a:p>
            <a:pPr lvl="1"/>
            <a:r>
              <a:rPr lang="en-US" dirty="0" smtClean="0"/>
              <a:t>Strongly Connected Tests</a:t>
            </a:r>
          </a:p>
          <a:p>
            <a:pPr lvl="1"/>
            <a:r>
              <a:rPr lang="en-US" dirty="0" err="1" smtClean="0"/>
              <a:t>MSTPrim</a:t>
            </a:r>
            <a:r>
              <a:rPr lang="en-US" dirty="0" smtClean="0"/>
              <a:t> Tests</a:t>
            </a:r>
          </a:p>
          <a:p>
            <a:pPr lvl="1"/>
            <a:r>
              <a:rPr lang="en-US" dirty="0" err="1" smtClean="0"/>
              <a:t>MSTKruskal</a:t>
            </a:r>
            <a:r>
              <a:rPr lang="en-US" dirty="0" smtClean="0"/>
              <a:t> Tests</a:t>
            </a:r>
          </a:p>
          <a:p>
            <a:pPr lvl="1"/>
            <a:endParaRPr lang="en-US" dirty="0"/>
          </a:p>
          <a:p>
            <a:r>
              <a:rPr lang="en-US" dirty="0" err="1" smtClean="0"/>
              <a:t>jung</a:t>
            </a:r>
            <a:r>
              <a:rPr lang="en-US" dirty="0"/>
              <a:t> – open source</a:t>
            </a:r>
            <a:endParaRPr lang="en-US" dirty="0" smtClean="0"/>
          </a:p>
          <a:p>
            <a:pPr lvl="1"/>
            <a:r>
              <a:rPr lang="en-US" dirty="0" err="1" smtClean="0"/>
              <a:t>MSTPrim</a:t>
            </a:r>
            <a:endParaRPr lang="en-US" dirty="0"/>
          </a:p>
        </p:txBody>
      </p:sp>
      <p:sp>
        <p:nvSpPr>
          <p:cNvPr id="4" name="Slide Number Placeholder 3"/>
          <p:cNvSpPr>
            <a:spLocks noGrp="1"/>
          </p:cNvSpPr>
          <p:nvPr>
            <p:ph type="sldNum" sz="quarter" idx="12"/>
          </p:nvPr>
        </p:nvSpPr>
        <p:spPr/>
        <p:txBody>
          <a:bodyPr/>
          <a:lstStyle/>
          <a:p>
            <a:r>
              <a:rPr lang="en-US" altLang="en-US" smtClean="0">
                <a:solidFill>
                  <a:srgbClr val="000000"/>
                </a:solidFill>
              </a:rPr>
              <a:t>Kubes1-</a:t>
            </a:r>
            <a:fld id="{8BE4A913-BBC0-4A69-8804-609EBF529BE9}" type="slidenum">
              <a:rPr lang="en-US" altLang="en-US" smtClean="0">
                <a:solidFill>
                  <a:srgbClr val="000000"/>
                </a:solidFill>
              </a:rPr>
              <a:pPr/>
              <a:t>18</a:t>
            </a:fld>
            <a:endParaRPr lang="en-US" altLang="en-US" dirty="0">
              <a:solidFill>
                <a:srgbClr val="000000"/>
              </a:solidFill>
            </a:endParaRPr>
          </a:p>
        </p:txBody>
      </p:sp>
    </p:spTree>
    <p:extLst>
      <p:ext uri="{BB962C8B-B14F-4D97-AF65-F5344CB8AC3E}">
        <p14:creationId xmlns:p14="http://schemas.microsoft.com/office/powerpoint/2010/main" val="3056237141"/>
      </p:ext>
    </p:extLst>
  </p:cSld>
  <p:clrMapOvr>
    <a:masterClrMapping/>
  </p:clrMapOvr>
  <p:transition advTm="14269">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 Data</a:t>
            </a:r>
            <a:endParaRPr lang="en-US" dirty="0"/>
          </a:p>
        </p:txBody>
      </p:sp>
      <p:sp>
        <p:nvSpPr>
          <p:cNvPr id="3" name="Content Placeholder 2"/>
          <p:cNvSpPr>
            <a:spLocks noGrp="1"/>
          </p:cNvSpPr>
          <p:nvPr>
            <p:ph idx="1"/>
          </p:nvPr>
        </p:nvSpPr>
        <p:spPr>
          <a:xfrm>
            <a:off x="457200" y="1300400"/>
            <a:ext cx="8229600" cy="4525963"/>
          </a:xfrm>
        </p:spPr>
        <p:txBody>
          <a:bodyPr/>
          <a:lstStyle/>
          <a:p>
            <a:r>
              <a:rPr lang="en-US" dirty="0" smtClean="0"/>
              <a:t>Graph Data</a:t>
            </a:r>
          </a:p>
          <a:p>
            <a:pPr lvl="1"/>
            <a:r>
              <a:rPr lang="en-US" dirty="0" smtClean="0"/>
              <a:t>Default GPL Graph</a:t>
            </a:r>
          </a:p>
          <a:p>
            <a:pPr lvl="2"/>
            <a:r>
              <a:rPr lang="en-US" dirty="0" smtClean="0"/>
              <a:t>500 Vertices - 45,000 Edges</a:t>
            </a:r>
          </a:p>
          <a:p>
            <a:pPr lvl="1"/>
            <a:r>
              <a:rPr lang="en-US" dirty="0" smtClean="0"/>
              <a:t>Random Simple Graph</a:t>
            </a:r>
          </a:p>
          <a:p>
            <a:pPr lvl="2"/>
            <a:r>
              <a:rPr lang="en-US" dirty="0" smtClean="0"/>
              <a:t>One edge between any two vertices, no </a:t>
            </a:r>
            <a:r>
              <a:rPr lang="en-US" dirty="0" smtClean="0"/>
              <a:t>loops</a:t>
            </a:r>
            <a:endParaRPr lang="en-US" dirty="0" smtClean="0"/>
          </a:p>
          <a:p>
            <a:pPr lvl="2"/>
            <a:r>
              <a:rPr lang="en-US" dirty="0" smtClean="0"/>
              <a:t>2,000 Vertices – 201,486 Edges</a:t>
            </a:r>
          </a:p>
          <a:p>
            <a:pPr lvl="1"/>
            <a:r>
              <a:rPr lang="en-US" dirty="0" smtClean="0"/>
              <a:t>Random </a:t>
            </a:r>
            <a:r>
              <a:rPr lang="en-US" dirty="0" err="1" smtClean="0"/>
              <a:t>Multigraph</a:t>
            </a:r>
            <a:endParaRPr lang="en-US" dirty="0" smtClean="0"/>
          </a:p>
          <a:p>
            <a:pPr lvl="2"/>
            <a:r>
              <a:rPr lang="en-US" dirty="0" smtClean="0"/>
              <a:t>Multiple </a:t>
            </a:r>
            <a:r>
              <a:rPr lang="en-US" dirty="0"/>
              <a:t>edges </a:t>
            </a:r>
            <a:r>
              <a:rPr lang="en-US" dirty="0" smtClean="0"/>
              <a:t>are allowed (no loops)</a:t>
            </a:r>
            <a:endParaRPr lang="en-US" dirty="0" smtClean="0"/>
          </a:p>
          <a:p>
            <a:pPr lvl="2"/>
            <a:r>
              <a:rPr lang="en-US" dirty="0" smtClean="0"/>
              <a:t>2,000 Vertices – 214,440 Edges</a:t>
            </a:r>
            <a:endParaRPr lang="en-US" dirty="0"/>
          </a:p>
          <a:p>
            <a:pPr lvl="1"/>
            <a:r>
              <a:rPr lang="en-US" dirty="0" smtClean="0"/>
              <a:t>Random </a:t>
            </a:r>
            <a:r>
              <a:rPr lang="en-US" dirty="0" err="1" smtClean="0"/>
              <a:t>Pseudograph</a:t>
            </a:r>
            <a:endParaRPr lang="en-US" dirty="0" smtClean="0"/>
          </a:p>
          <a:p>
            <a:pPr lvl="2"/>
            <a:r>
              <a:rPr lang="en-US" dirty="0" err="1" smtClean="0"/>
              <a:t>Multigraph</a:t>
            </a:r>
            <a:r>
              <a:rPr lang="en-US" dirty="0" smtClean="0"/>
              <a:t> that allows loops</a:t>
            </a:r>
            <a:endParaRPr lang="en-US" dirty="0" smtClean="0"/>
          </a:p>
          <a:p>
            <a:pPr lvl="2"/>
            <a:r>
              <a:rPr lang="en-US" dirty="0" smtClean="0"/>
              <a:t>2,000 Vertices – 216,743 Edges</a:t>
            </a:r>
          </a:p>
          <a:p>
            <a:pPr lvl="1"/>
            <a:r>
              <a:rPr lang="en-US" dirty="0" smtClean="0"/>
              <a:t>Linear Graph</a:t>
            </a:r>
          </a:p>
          <a:p>
            <a:pPr lvl="2"/>
            <a:r>
              <a:rPr lang="en-US" dirty="0" smtClean="0"/>
              <a:t>5,000 Vertices – 4,999 Edges</a:t>
            </a:r>
          </a:p>
        </p:txBody>
      </p:sp>
    </p:spTree>
    <p:extLst>
      <p:ext uri="{BB962C8B-B14F-4D97-AF65-F5344CB8AC3E}">
        <p14:creationId xmlns:p14="http://schemas.microsoft.com/office/powerpoint/2010/main" val="178941674"/>
      </p:ext>
    </p:extLst>
  </p:cSld>
  <p:clrMapOvr>
    <a:masterClrMapping/>
  </p:clrMapOvr>
  <p:transition advTm="62133">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Graph Product Line</a:t>
            </a:r>
            <a:endParaRPr lang="en-US" dirty="0"/>
          </a:p>
        </p:txBody>
      </p:sp>
      <p:sp>
        <p:nvSpPr>
          <p:cNvPr id="3" name="Content Placeholder 2"/>
          <p:cNvSpPr>
            <a:spLocks noGrp="1"/>
          </p:cNvSpPr>
          <p:nvPr>
            <p:ph idx="1"/>
          </p:nvPr>
        </p:nvSpPr>
        <p:spPr>
          <a:xfrm>
            <a:off x="457200" y="1600200"/>
            <a:ext cx="8229600" cy="5029200"/>
          </a:xfrm>
        </p:spPr>
        <p:txBody>
          <a:bodyPr>
            <a:normAutofit/>
          </a:bodyPr>
          <a:lstStyle/>
          <a:p>
            <a:pPr marL="514350" indent="-514350">
              <a:buFont typeface="+mj-lt"/>
              <a:buAutoNum type="arabicPeriod"/>
            </a:pPr>
            <a:r>
              <a:rPr lang="en-US" dirty="0" smtClean="0"/>
              <a:t>Review of GPL</a:t>
            </a:r>
          </a:p>
          <a:p>
            <a:pPr marL="514350" indent="-514350">
              <a:buFont typeface="+mj-lt"/>
              <a:buAutoNum type="arabicPeriod"/>
            </a:pPr>
            <a:r>
              <a:rPr lang="en-US" dirty="0" smtClean="0"/>
              <a:t>Demo GUIDSL</a:t>
            </a:r>
          </a:p>
          <a:p>
            <a:pPr marL="514350" indent="-514350">
              <a:buFont typeface="+mj-lt"/>
              <a:buAutoNum type="arabicPeriod"/>
            </a:pPr>
            <a:r>
              <a:rPr lang="en-US" dirty="0" smtClean="0"/>
              <a:t>Introduce Web GUIDSL</a:t>
            </a:r>
          </a:p>
          <a:p>
            <a:pPr marL="514350" indent="-514350">
              <a:buFont typeface="+mj-lt"/>
              <a:buAutoNum type="arabicPeriod"/>
            </a:pPr>
            <a:r>
              <a:rPr lang="en-US" dirty="0" smtClean="0"/>
              <a:t>Introduce Algorithms</a:t>
            </a:r>
          </a:p>
          <a:p>
            <a:pPr marL="514350" indent="-514350">
              <a:buFont typeface="+mj-lt"/>
              <a:buAutoNum type="arabicPeriod"/>
            </a:pPr>
            <a:r>
              <a:rPr lang="en-US" dirty="0" smtClean="0"/>
              <a:t>Java Packages</a:t>
            </a:r>
          </a:p>
          <a:p>
            <a:pPr marL="514350" indent="-514350">
              <a:buFont typeface="+mj-lt"/>
              <a:buAutoNum type="arabicPeriod"/>
            </a:pPr>
            <a:r>
              <a:rPr lang="en-US" dirty="0" smtClean="0"/>
              <a:t>Experiments</a:t>
            </a:r>
          </a:p>
          <a:p>
            <a:pPr marL="514350" indent="-514350">
              <a:buFont typeface="+mj-lt"/>
              <a:buAutoNum type="arabicPeriod"/>
            </a:pPr>
            <a:r>
              <a:rPr lang="en-US" dirty="0" smtClean="0"/>
              <a:t>Results</a:t>
            </a:r>
          </a:p>
          <a:p>
            <a:pPr marL="514350" indent="-514350">
              <a:buFont typeface="+mj-lt"/>
              <a:buAutoNum type="arabicPeriod"/>
            </a:pPr>
            <a:r>
              <a:rPr lang="en-US" dirty="0" smtClean="0"/>
              <a:t>Future Work</a:t>
            </a:r>
            <a:endParaRPr lang="en-US" dirty="0"/>
          </a:p>
        </p:txBody>
      </p:sp>
    </p:spTree>
    <p:custDataLst>
      <p:tags r:id="rId1"/>
    </p:custDataLst>
    <p:extLst>
      <p:ext uri="{BB962C8B-B14F-4D97-AF65-F5344CB8AC3E}">
        <p14:creationId xmlns:p14="http://schemas.microsoft.com/office/powerpoint/2010/main" val="999543467"/>
      </p:ext>
    </p:extLst>
  </p:cSld>
  <p:clrMapOvr>
    <a:masterClrMapping/>
  </p:clrMapOvr>
  <mc:AlternateContent xmlns:mc="http://schemas.openxmlformats.org/markup-compatibility/2006">
    <mc:Choice xmlns:p14="http://schemas.microsoft.com/office/powerpoint/2010/main" Requires="p14">
      <p:transition spd="slow" p14:dur="2000" advTm="44624"/>
    </mc:Choice>
    <mc:Fallback>
      <p:transition spd="slow" advTm="4462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a:t>
            </a:r>
            <a:r>
              <a:rPr lang="en-US" dirty="0" smtClean="0"/>
              <a:t>Environment</a:t>
            </a:r>
            <a:endParaRPr lang="en-US" dirty="0"/>
          </a:p>
        </p:txBody>
      </p:sp>
      <p:sp>
        <p:nvSpPr>
          <p:cNvPr id="3" name="Content Placeholder 2"/>
          <p:cNvSpPr>
            <a:spLocks noGrp="1"/>
          </p:cNvSpPr>
          <p:nvPr>
            <p:ph idx="1"/>
          </p:nvPr>
        </p:nvSpPr>
        <p:spPr/>
        <p:txBody>
          <a:bodyPr/>
          <a:lstStyle/>
          <a:p>
            <a:r>
              <a:rPr lang="en-US" dirty="0" smtClean="0"/>
              <a:t>Processor Name	AMD </a:t>
            </a:r>
            <a:r>
              <a:rPr lang="en-US" dirty="0"/>
              <a:t>Athlon(tm) XP </a:t>
            </a:r>
            <a:r>
              <a:rPr lang="en-US" dirty="0" smtClean="0"/>
              <a:t>3200+</a:t>
            </a:r>
            <a:endParaRPr lang="en-US" dirty="0"/>
          </a:p>
          <a:p>
            <a:r>
              <a:rPr lang="en-US" dirty="0"/>
              <a:t>Frequency		</a:t>
            </a:r>
            <a:r>
              <a:rPr lang="en-US" dirty="0" smtClean="0"/>
              <a:t>2200.00MHz</a:t>
            </a:r>
          </a:p>
          <a:p>
            <a:r>
              <a:rPr lang="en-US" dirty="0" smtClean="0"/>
              <a:t>Cache </a:t>
            </a:r>
            <a:r>
              <a:rPr lang="en-US" dirty="0"/>
              <a:t>Size	</a:t>
            </a:r>
            <a:r>
              <a:rPr lang="en-US" dirty="0" smtClean="0"/>
              <a:t>	512kb</a:t>
            </a:r>
          </a:p>
          <a:p>
            <a:r>
              <a:rPr lang="en-US" dirty="0" smtClean="0"/>
              <a:t>Total </a:t>
            </a:r>
            <a:r>
              <a:rPr lang="en-US" dirty="0"/>
              <a:t>Memory	960872 </a:t>
            </a:r>
            <a:r>
              <a:rPr lang="en-US" dirty="0" err="1"/>
              <a:t>kB</a:t>
            </a:r>
            <a:endParaRPr lang="en-US" dirty="0"/>
          </a:p>
        </p:txBody>
      </p:sp>
      <p:sp>
        <p:nvSpPr>
          <p:cNvPr id="4" name="Slide Number Placeholder 3"/>
          <p:cNvSpPr>
            <a:spLocks noGrp="1"/>
          </p:cNvSpPr>
          <p:nvPr>
            <p:ph type="sldNum" sz="quarter" idx="12"/>
          </p:nvPr>
        </p:nvSpPr>
        <p:spPr/>
        <p:txBody>
          <a:bodyPr/>
          <a:lstStyle/>
          <a:p>
            <a:r>
              <a:rPr lang="en-US" altLang="en-US" smtClean="0">
                <a:solidFill>
                  <a:srgbClr val="000000"/>
                </a:solidFill>
              </a:rPr>
              <a:t>Kubes1-</a:t>
            </a:r>
            <a:fld id="{8BE4A913-BBC0-4A69-8804-609EBF529BE9}" type="slidenum">
              <a:rPr lang="en-US" altLang="en-US" smtClean="0">
                <a:solidFill>
                  <a:srgbClr val="000000"/>
                </a:solidFill>
              </a:rPr>
              <a:pPr/>
              <a:t>20</a:t>
            </a:fld>
            <a:endParaRPr lang="en-US" altLang="en-US" dirty="0">
              <a:solidFill>
                <a:srgbClr val="000000"/>
              </a:solidFill>
            </a:endParaRPr>
          </a:p>
        </p:txBody>
      </p:sp>
    </p:spTree>
    <p:extLst>
      <p:ext uri="{BB962C8B-B14F-4D97-AF65-F5344CB8AC3E}">
        <p14:creationId xmlns:p14="http://schemas.microsoft.com/office/powerpoint/2010/main" val="2592959943"/>
      </p:ext>
    </p:extLst>
  </p:cSld>
  <p:clrMapOvr>
    <a:masterClrMapping/>
  </p:clrMapOvr>
  <p:transition advTm="13890">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GPL as an example of a feature model</a:t>
            </a:r>
            <a:endParaRPr lang="en-US" dirty="0"/>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 y="2129082"/>
            <a:ext cx="9144000" cy="4122728"/>
          </a:xfrm>
        </p:spPr>
      </p:pic>
    </p:spTree>
    <p:extLst>
      <p:ext uri="{BB962C8B-B14F-4D97-AF65-F5344CB8AC3E}">
        <p14:creationId xmlns:p14="http://schemas.microsoft.com/office/powerpoint/2010/main" val="3960265052"/>
      </p:ext>
    </p:extLst>
  </p:cSld>
  <p:clrMapOvr>
    <a:masterClrMapping/>
  </p:clrMapOvr>
  <mc:AlternateContent xmlns:mc="http://schemas.openxmlformats.org/markup-compatibility/2006">
    <mc:Choice xmlns:p14="http://schemas.microsoft.com/office/powerpoint/2010/main" Requires="p14">
      <p:transition spd="slow" p14:dur="2000" advTm="28180"/>
    </mc:Choice>
    <mc:Fallback>
      <p:transition spd="slow" advTm="28180"/>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Compose an algorithm given certain constraints</a:t>
            </a:r>
            <a:endParaRPr lang="en-US" sz="2800" dirty="0"/>
          </a:p>
        </p:txBody>
      </p:sp>
      <p:sp>
        <p:nvSpPr>
          <p:cNvPr id="4" name="Content Placeholder 3"/>
          <p:cNvSpPr>
            <a:spLocks noGrp="1"/>
          </p:cNvSpPr>
          <p:nvPr>
            <p:ph idx="1"/>
          </p:nvPr>
        </p:nvSpPr>
        <p:spPr>
          <a:xfrm>
            <a:off x="457200" y="1219200"/>
            <a:ext cx="8229600" cy="4906963"/>
          </a:xfrm>
        </p:spPr>
        <p:txBody>
          <a:bodyPr/>
          <a:lstStyle/>
          <a:p>
            <a:r>
              <a:rPr lang="en-US" dirty="0" smtClean="0"/>
              <a:t>Again ignore AL, NL, EL for now</a:t>
            </a:r>
          </a:p>
        </p:txBody>
      </p:sp>
      <p:sp>
        <p:nvSpPr>
          <p:cNvPr id="3" name="Slide Number Placeholder 2"/>
          <p:cNvSpPr>
            <a:spLocks noGrp="1"/>
          </p:cNvSpPr>
          <p:nvPr>
            <p:ph type="sldNum" sz="quarter" idx="12"/>
          </p:nvPr>
        </p:nvSpPr>
        <p:spPr/>
        <p:txBody>
          <a:bodyPr/>
          <a:lstStyle/>
          <a:p>
            <a:pPr>
              <a:defRPr/>
            </a:pPr>
            <a:r>
              <a:rPr lang="en-US" altLang="en-US" dirty="0" smtClean="0">
                <a:solidFill>
                  <a:srgbClr val="000000"/>
                </a:solidFill>
              </a:rPr>
              <a:t>tools-</a:t>
            </a:r>
            <a:fld id="{B260BE71-3668-4888-B670-F202482B9098}" type="slidenum">
              <a:rPr lang="en-US" altLang="en-US" smtClean="0">
                <a:solidFill>
                  <a:srgbClr val="000000"/>
                </a:solidFill>
              </a:rPr>
              <a:pPr>
                <a:defRPr/>
              </a:pPr>
              <a:t>4</a:t>
            </a:fld>
            <a:endParaRPr lang="en-US" altLang="en-US" dirty="0">
              <a:solidFill>
                <a:srgbClr val="000000"/>
              </a:solidFill>
            </a:endParaRPr>
          </a:p>
        </p:txBody>
      </p:sp>
      <p:grpSp>
        <p:nvGrpSpPr>
          <p:cNvPr id="18" name="Group 17"/>
          <p:cNvGrpSpPr/>
          <p:nvPr/>
        </p:nvGrpSpPr>
        <p:grpSpPr>
          <a:xfrm>
            <a:off x="3048000" y="5562600"/>
            <a:ext cx="3087248" cy="369332"/>
            <a:chOff x="5410200" y="5638800"/>
            <a:chExt cx="3087248" cy="369332"/>
          </a:xfrm>
        </p:grpSpPr>
        <p:sp>
          <p:nvSpPr>
            <p:cNvPr id="6" name="TextBox 5"/>
            <p:cNvSpPr txBox="1"/>
            <p:nvPr/>
          </p:nvSpPr>
          <p:spPr>
            <a:xfrm>
              <a:off x="5410200" y="5638800"/>
              <a:ext cx="1287532" cy="369332"/>
            </a:xfrm>
            <a:prstGeom prst="rect">
              <a:avLst/>
            </a:prstGeom>
            <a:noFill/>
            <a:ln>
              <a:solidFill>
                <a:schemeClr val="tx1"/>
              </a:solidFill>
            </a:ln>
          </p:spPr>
          <p:txBody>
            <a:bodyPr wrap="none" rtlCol="0">
              <a:spAutoFit/>
            </a:bodyPr>
            <a:lstStyle/>
            <a:p>
              <a:pPr fontAlgn="base">
                <a:spcBef>
                  <a:spcPct val="0"/>
                </a:spcBef>
                <a:spcAft>
                  <a:spcPct val="0"/>
                </a:spcAft>
              </a:pPr>
              <a:r>
                <a:rPr lang="en-US" dirty="0">
                  <a:solidFill>
                    <a:srgbClr val="000000"/>
                  </a:solidFill>
                  <a:latin typeface="Courier New" pitchFamily="49" charset="0"/>
                  <a:cs typeface="Courier New" pitchFamily="49" charset="0"/>
                </a:rPr>
                <a:t>Directed</a:t>
              </a:r>
            </a:p>
          </p:txBody>
        </p:sp>
        <p:sp>
          <p:nvSpPr>
            <p:cNvPr id="7" name="TextBox 6"/>
            <p:cNvSpPr txBox="1"/>
            <p:nvPr/>
          </p:nvSpPr>
          <p:spPr>
            <a:xfrm>
              <a:off x="6934200" y="5638800"/>
              <a:ext cx="1563248" cy="369332"/>
            </a:xfrm>
            <a:prstGeom prst="rect">
              <a:avLst/>
            </a:prstGeom>
            <a:noFill/>
            <a:ln>
              <a:solidFill>
                <a:schemeClr val="tx1"/>
              </a:solidFill>
            </a:ln>
          </p:spPr>
          <p:txBody>
            <a:bodyPr wrap="none" rtlCol="0">
              <a:spAutoFit/>
            </a:bodyPr>
            <a:lstStyle/>
            <a:p>
              <a:pPr fontAlgn="base">
                <a:spcBef>
                  <a:spcPct val="0"/>
                </a:spcBef>
                <a:spcAft>
                  <a:spcPct val="0"/>
                </a:spcAft>
              </a:pPr>
              <a:r>
                <a:rPr lang="en-US" dirty="0">
                  <a:solidFill>
                    <a:srgbClr val="000000"/>
                  </a:solidFill>
                  <a:latin typeface="Courier New" pitchFamily="49" charset="0"/>
                  <a:cs typeface="Courier New" pitchFamily="49" charset="0"/>
                </a:rPr>
                <a:t>Undirected</a:t>
              </a:r>
            </a:p>
          </p:txBody>
        </p:sp>
      </p:grpSp>
      <p:grpSp>
        <p:nvGrpSpPr>
          <p:cNvPr id="19" name="Group 18"/>
          <p:cNvGrpSpPr/>
          <p:nvPr/>
        </p:nvGrpSpPr>
        <p:grpSpPr>
          <a:xfrm>
            <a:off x="3048000" y="4876800"/>
            <a:ext cx="3087248" cy="369332"/>
            <a:chOff x="5410200" y="5105400"/>
            <a:chExt cx="3087248" cy="369332"/>
          </a:xfrm>
        </p:grpSpPr>
        <p:sp>
          <p:nvSpPr>
            <p:cNvPr id="8" name="TextBox 7"/>
            <p:cNvSpPr txBox="1"/>
            <p:nvPr/>
          </p:nvSpPr>
          <p:spPr>
            <a:xfrm>
              <a:off x="5410200" y="5105400"/>
              <a:ext cx="1287532" cy="369332"/>
            </a:xfrm>
            <a:prstGeom prst="rect">
              <a:avLst/>
            </a:prstGeom>
            <a:noFill/>
            <a:ln>
              <a:solidFill>
                <a:schemeClr val="tx1"/>
              </a:solidFill>
            </a:ln>
          </p:spPr>
          <p:txBody>
            <a:bodyPr wrap="none" rtlCol="0">
              <a:spAutoFit/>
            </a:bodyPr>
            <a:lstStyle/>
            <a:p>
              <a:pPr fontAlgn="base">
                <a:spcBef>
                  <a:spcPct val="0"/>
                </a:spcBef>
                <a:spcAft>
                  <a:spcPct val="0"/>
                </a:spcAft>
              </a:pPr>
              <a:r>
                <a:rPr lang="en-US" dirty="0">
                  <a:solidFill>
                    <a:srgbClr val="000000"/>
                  </a:solidFill>
                  <a:latin typeface="Courier New" pitchFamily="49" charset="0"/>
                  <a:cs typeface="Courier New" pitchFamily="49" charset="0"/>
                </a:rPr>
                <a:t>Weighted</a:t>
              </a:r>
            </a:p>
          </p:txBody>
        </p:sp>
        <p:sp>
          <p:nvSpPr>
            <p:cNvPr id="9" name="TextBox 8"/>
            <p:cNvSpPr txBox="1"/>
            <p:nvPr/>
          </p:nvSpPr>
          <p:spPr>
            <a:xfrm>
              <a:off x="6934200" y="5105400"/>
              <a:ext cx="1563248" cy="369332"/>
            </a:xfrm>
            <a:prstGeom prst="rect">
              <a:avLst/>
            </a:prstGeom>
            <a:noFill/>
            <a:ln>
              <a:solidFill>
                <a:schemeClr val="tx1"/>
              </a:solidFill>
            </a:ln>
          </p:spPr>
          <p:txBody>
            <a:bodyPr wrap="none" rtlCol="0">
              <a:spAutoFit/>
            </a:bodyPr>
            <a:lstStyle/>
            <a:p>
              <a:pPr fontAlgn="base">
                <a:spcBef>
                  <a:spcPct val="0"/>
                </a:spcBef>
                <a:spcAft>
                  <a:spcPct val="0"/>
                </a:spcAft>
              </a:pPr>
              <a:r>
                <a:rPr lang="en-US" dirty="0" err="1">
                  <a:solidFill>
                    <a:srgbClr val="000000"/>
                  </a:solidFill>
                  <a:latin typeface="Courier New" pitchFamily="49" charset="0"/>
                  <a:cs typeface="Courier New" pitchFamily="49" charset="0"/>
                </a:rPr>
                <a:t>UnWeighted</a:t>
              </a:r>
              <a:endParaRPr lang="en-US" dirty="0">
                <a:solidFill>
                  <a:srgbClr val="000000"/>
                </a:solidFill>
                <a:latin typeface="Courier New" pitchFamily="49" charset="0"/>
                <a:cs typeface="Courier New" pitchFamily="49" charset="0"/>
              </a:endParaRPr>
            </a:p>
          </p:txBody>
        </p:sp>
      </p:grpSp>
      <p:grpSp>
        <p:nvGrpSpPr>
          <p:cNvPr id="20" name="Group 19"/>
          <p:cNvGrpSpPr/>
          <p:nvPr/>
        </p:nvGrpSpPr>
        <p:grpSpPr>
          <a:xfrm>
            <a:off x="3873404" y="4191000"/>
            <a:ext cx="1436441" cy="369332"/>
            <a:chOff x="6096000" y="4572000"/>
            <a:chExt cx="1436441" cy="369332"/>
          </a:xfrm>
        </p:grpSpPr>
        <p:sp>
          <p:nvSpPr>
            <p:cNvPr id="10" name="TextBox 9"/>
            <p:cNvSpPr txBox="1"/>
            <p:nvPr/>
          </p:nvSpPr>
          <p:spPr>
            <a:xfrm>
              <a:off x="6096000" y="4572000"/>
              <a:ext cx="598241" cy="369332"/>
            </a:xfrm>
            <a:prstGeom prst="rect">
              <a:avLst/>
            </a:prstGeom>
            <a:noFill/>
            <a:ln>
              <a:solidFill>
                <a:schemeClr val="tx1"/>
              </a:solidFill>
            </a:ln>
          </p:spPr>
          <p:txBody>
            <a:bodyPr wrap="none" rtlCol="0">
              <a:spAutoFit/>
            </a:bodyPr>
            <a:lstStyle/>
            <a:p>
              <a:pPr fontAlgn="base">
                <a:spcBef>
                  <a:spcPct val="0"/>
                </a:spcBef>
                <a:spcAft>
                  <a:spcPct val="0"/>
                </a:spcAft>
              </a:pPr>
              <a:r>
                <a:rPr lang="en-US" dirty="0">
                  <a:solidFill>
                    <a:srgbClr val="000000"/>
                  </a:solidFill>
                  <a:latin typeface="Courier New" pitchFamily="49" charset="0"/>
                  <a:cs typeface="Courier New" pitchFamily="49" charset="0"/>
                </a:rPr>
                <a:t>BFS</a:t>
              </a:r>
            </a:p>
          </p:txBody>
        </p:sp>
        <p:sp>
          <p:nvSpPr>
            <p:cNvPr id="11" name="TextBox 10"/>
            <p:cNvSpPr txBox="1"/>
            <p:nvPr/>
          </p:nvSpPr>
          <p:spPr>
            <a:xfrm>
              <a:off x="6934200" y="4572000"/>
              <a:ext cx="598241" cy="369332"/>
            </a:xfrm>
            <a:prstGeom prst="rect">
              <a:avLst/>
            </a:prstGeom>
            <a:noFill/>
            <a:ln>
              <a:solidFill>
                <a:schemeClr val="tx1"/>
              </a:solidFill>
            </a:ln>
          </p:spPr>
          <p:txBody>
            <a:bodyPr wrap="none" rtlCol="0">
              <a:spAutoFit/>
            </a:bodyPr>
            <a:lstStyle/>
            <a:p>
              <a:pPr fontAlgn="base">
                <a:spcBef>
                  <a:spcPct val="0"/>
                </a:spcBef>
                <a:spcAft>
                  <a:spcPct val="0"/>
                </a:spcAft>
              </a:pPr>
              <a:r>
                <a:rPr lang="en-US" dirty="0">
                  <a:solidFill>
                    <a:srgbClr val="000000"/>
                  </a:solidFill>
                  <a:latin typeface="Courier New" pitchFamily="49" charset="0"/>
                  <a:cs typeface="Courier New" pitchFamily="49" charset="0"/>
                </a:rPr>
                <a:t>DFS</a:t>
              </a:r>
            </a:p>
          </p:txBody>
        </p:sp>
      </p:grpSp>
      <p:grpSp>
        <p:nvGrpSpPr>
          <p:cNvPr id="22" name="Group 21"/>
          <p:cNvGrpSpPr/>
          <p:nvPr/>
        </p:nvGrpSpPr>
        <p:grpSpPr>
          <a:xfrm>
            <a:off x="2438400" y="2819400"/>
            <a:ext cx="4306448" cy="369332"/>
            <a:chOff x="4495800" y="3124200"/>
            <a:chExt cx="4306448" cy="369332"/>
          </a:xfrm>
        </p:grpSpPr>
        <p:sp>
          <p:nvSpPr>
            <p:cNvPr id="12" name="TextBox 11"/>
            <p:cNvSpPr txBox="1"/>
            <p:nvPr/>
          </p:nvSpPr>
          <p:spPr>
            <a:xfrm>
              <a:off x="5943600" y="3124200"/>
              <a:ext cx="1011815" cy="369332"/>
            </a:xfrm>
            <a:prstGeom prst="rect">
              <a:avLst/>
            </a:prstGeom>
            <a:noFill/>
            <a:ln>
              <a:solidFill>
                <a:schemeClr val="tx1"/>
              </a:solidFill>
            </a:ln>
          </p:spPr>
          <p:txBody>
            <a:bodyPr wrap="none" rtlCol="0">
              <a:spAutoFit/>
            </a:bodyPr>
            <a:lstStyle/>
            <a:p>
              <a:pPr fontAlgn="base">
                <a:spcBef>
                  <a:spcPct val="0"/>
                </a:spcBef>
                <a:spcAft>
                  <a:spcPct val="0"/>
                </a:spcAft>
              </a:pPr>
              <a:r>
                <a:rPr lang="en-US" dirty="0">
                  <a:solidFill>
                    <a:srgbClr val="000000"/>
                  </a:solidFill>
                  <a:latin typeface="Courier New" pitchFamily="49" charset="0"/>
                  <a:cs typeface="Courier New" pitchFamily="49" charset="0"/>
                </a:rPr>
                <a:t>Number</a:t>
              </a:r>
            </a:p>
          </p:txBody>
        </p:sp>
        <p:sp>
          <p:nvSpPr>
            <p:cNvPr id="15" name="TextBox 14"/>
            <p:cNvSpPr txBox="1"/>
            <p:nvPr/>
          </p:nvSpPr>
          <p:spPr>
            <a:xfrm>
              <a:off x="4495800" y="3124200"/>
              <a:ext cx="1149674" cy="369332"/>
            </a:xfrm>
            <a:prstGeom prst="rect">
              <a:avLst/>
            </a:prstGeom>
            <a:noFill/>
            <a:ln>
              <a:solidFill>
                <a:schemeClr val="tx1"/>
              </a:solidFill>
            </a:ln>
          </p:spPr>
          <p:txBody>
            <a:bodyPr wrap="none" rtlCol="0">
              <a:spAutoFit/>
            </a:bodyPr>
            <a:lstStyle/>
            <a:p>
              <a:pPr fontAlgn="base">
                <a:spcBef>
                  <a:spcPct val="0"/>
                </a:spcBef>
                <a:spcAft>
                  <a:spcPct val="0"/>
                </a:spcAft>
              </a:pPr>
              <a:r>
                <a:rPr lang="en-US" dirty="0" err="1">
                  <a:solidFill>
                    <a:srgbClr val="000000"/>
                  </a:solidFill>
                  <a:latin typeface="Courier New" pitchFamily="49" charset="0"/>
                  <a:cs typeface="Courier New" pitchFamily="49" charset="0"/>
                </a:rPr>
                <a:t>MSTPrim</a:t>
              </a:r>
              <a:endParaRPr lang="en-US" dirty="0">
                <a:solidFill>
                  <a:srgbClr val="000000"/>
                </a:solidFill>
                <a:latin typeface="Courier New" pitchFamily="49" charset="0"/>
                <a:cs typeface="Courier New" pitchFamily="49" charset="0"/>
              </a:endParaRPr>
            </a:p>
          </p:txBody>
        </p:sp>
        <p:sp>
          <p:nvSpPr>
            <p:cNvPr id="16" name="TextBox 15"/>
            <p:cNvSpPr txBox="1"/>
            <p:nvPr/>
          </p:nvSpPr>
          <p:spPr>
            <a:xfrm>
              <a:off x="7239000" y="3124200"/>
              <a:ext cx="1563248" cy="369332"/>
            </a:xfrm>
            <a:prstGeom prst="rect">
              <a:avLst/>
            </a:prstGeom>
            <a:noFill/>
            <a:ln>
              <a:solidFill>
                <a:schemeClr val="tx1"/>
              </a:solidFill>
            </a:ln>
          </p:spPr>
          <p:txBody>
            <a:bodyPr wrap="none" rtlCol="0">
              <a:spAutoFit/>
            </a:bodyPr>
            <a:lstStyle/>
            <a:p>
              <a:pPr fontAlgn="base">
                <a:spcBef>
                  <a:spcPct val="0"/>
                </a:spcBef>
                <a:spcAft>
                  <a:spcPct val="0"/>
                </a:spcAft>
              </a:pPr>
              <a:r>
                <a:rPr lang="en-US" dirty="0" err="1">
                  <a:solidFill>
                    <a:srgbClr val="000000"/>
                  </a:solidFill>
                  <a:latin typeface="Courier New" pitchFamily="49" charset="0"/>
                  <a:cs typeface="Courier New" pitchFamily="49" charset="0"/>
                </a:rPr>
                <a:t>MSTKruskal</a:t>
              </a:r>
              <a:endParaRPr lang="en-US" dirty="0">
                <a:solidFill>
                  <a:srgbClr val="000000"/>
                </a:solidFill>
                <a:latin typeface="Courier New" pitchFamily="49" charset="0"/>
                <a:cs typeface="Courier New" pitchFamily="49" charset="0"/>
              </a:endParaRPr>
            </a:p>
          </p:txBody>
        </p:sp>
      </p:grpSp>
      <p:grpSp>
        <p:nvGrpSpPr>
          <p:cNvPr id="21" name="Group 20"/>
          <p:cNvGrpSpPr/>
          <p:nvPr/>
        </p:nvGrpSpPr>
        <p:grpSpPr>
          <a:xfrm>
            <a:off x="2431726" y="3505200"/>
            <a:ext cx="4121474" cy="369332"/>
            <a:chOff x="4800600" y="3886200"/>
            <a:chExt cx="4121474" cy="369332"/>
          </a:xfrm>
        </p:grpSpPr>
        <p:sp>
          <p:nvSpPr>
            <p:cNvPr id="13" name="TextBox 12"/>
            <p:cNvSpPr txBox="1"/>
            <p:nvPr/>
          </p:nvSpPr>
          <p:spPr>
            <a:xfrm>
              <a:off x="4800600" y="3886200"/>
              <a:ext cx="873957" cy="369332"/>
            </a:xfrm>
            <a:prstGeom prst="rect">
              <a:avLst/>
            </a:prstGeom>
            <a:noFill/>
            <a:ln>
              <a:solidFill>
                <a:schemeClr val="tx1"/>
              </a:solidFill>
            </a:ln>
          </p:spPr>
          <p:txBody>
            <a:bodyPr wrap="none" rtlCol="0">
              <a:spAutoFit/>
            </a:bodyPr>
            <a:lstStyle/>
            <a:p>
              <a:pPr fontAlgn="base">
                <a:spcBef>
                  <a:spcPct val="0"/>
                </a:spcBef>
                <a:spcAft>
                  <a:spcPct val="0"/>
                </a:spcAft>
              </a:pPr>
              <a:r>
                <a:rPr lang="en-US" dirty="0">
                  <a:solidFill>
                    <a:srgbClr val="000000"/>
                  </a:solidFill>
                  <a:latin typeface="Courier New" pitchFamily="49" charset="0"/>
                  <a:cs typeface="Courier New" pitchFamily="49" charset="0"/>
                </a:rPr>
                <a:t>Cycle</a:t>
              </a:r>
            </a:p>
          </p:txBody>
        </p:sp>
        <p:sp>
          <p:nvSpPr>
            <p:cNvPr id="14" name="TextBox 13"/>
            <p:cNvSpPr txBox="1"/>
            <p:nvPr/>
          </p:nvSpPr>
          <p:spPr>
            <a:xfrm>
              <a:off x="7772400" y="3886200"/>
              <a:ext cx="1149674" cy="369332"/>
            </a:xfrm>
            <a:prstGeom prst="rect">
              <a:avLst/>
            </a:prstGeom>
            <a:noFill/>
            <a:ln>
              <a:solidFill>
                <a:schemeClr val="tx1"/>
              </a:solidFill>
            </a:ln>
          </p:spPr>
          <p:txBody>
            <a:bodyPr wrap="none" rtlCol="0">
              <a:spAutoFit/>
            </a:bodyPr>
            <a:lstStyle/>
            <a:p>
              <a:pPr fontAlgn="base">
                <a:spcBef>
                  <a:spcPct val="0"/>
                </a:spcBef>
                <a:spcAft>
                  <a:spcPct val="0"/>
                </a:spcAft>
              </a:pPr>
              <a:r>
                <a:rPr lang="en-US" dirty="0" err="1">
                  <a:solidFill>
                    <a:srgbClr val="000000"/>
                  </a:solidFill>
                  <a:latin typeface="Courier New" pitchFamily="49" charset="0"/>
                  <a:cs typeface="Courier New" pitchFamily="49" charset="0"/>
                </a:rPr>
                <a:t>StrongC</a:t>
              </a:r>
              <a:endParaRPr lang="en-US" dirty="0">
                <a:solidFill>
                  <a:srgbClr val="000000"/>
                </a:solidFill>
                <a:latin typeface="Courier New" pitchFamily="49" charset="0"/>
                <a:cs typeface="Courier New" pitchFamily="49" charset="0"/>
              </a:endParaRPr>
            </a:p>
          </p:txBody>
        </p:sp>
        <p:sp>
          <p:nvSpPr>
            <p:cNvPr id="17" name="TextBox 16"/>
            <p:cNvSpPr txBox="1"/>
            <p:nvPr/>
          </p:nvSpPr>
          <p:spPr>
            <a:xfrm>
              <a:off x="6019800" y="3886200"/>
              <a:ext cx="1425390" cy="369332"/>
            </a:xfrm>
            <a:prstGeom prst="rect">
              <a:avLst/>
            </a:prstGeom>
            <a:noFill/>
            <a:ln>
              <a:solidFill>
                <a:schemeClr val="tx1"/>
              </a:solidFill>
            </a:ln>
          </p:spPr>
          <p:txBody>
            <a:bodyPr wrap="none" rtlCol="0">
              <a:spAutoFit/>
            </a:bodyPr>
            <a:lstStyle/>
            <a:p>
              <a:pPr fontAlgn="base">
                <a:spcBef>
                  <a:spcPct val="0"/>
                </a:spcBef>
                <a:spcAft>
                  <a:spcPct val="0"/>
                </a:spcAft>
              </a:pPr>
              <a:r>
                <a:rPr lang="en-US" dirty="0">
                  <a:solidFill>
                    <a:srgbClr val="000000"/>
                  </a:solidFill>
                  <a:latin typeface="Courier New" pitchFamily="49" charset="0"/>
                  <a:cs typeface="Courier New" pitchFamily="49" charset="0"/>
                </a:rPr>
                <a:t>Connected</a:t>
              </a:r>
            </a:p>
          </p:txBody>
        </p:sp>
      </p:grpSp>
      <p:cxnSp>
        <p:nvCxnSpPr>
          <p:cNvPr id="24" name="Straight Connector 23"/>
          <p:cNvCxnSpPr/>
          <p:nvPr/>
        </p:nvCxnSpPr>
        <p:spPr>
          <a:xfrm>
            <a:off x="2454687" y="4038600"/>
            <a:ext cx="4572000" cy="0"/>
          </a:xfrm>
          <a:prstGeom prst="line">
            <a:avLst/>
          </a:prstGeom>
          <a:ln w="28575">
            <a:solidFill>
              <a:srgbClr val="00CC0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2454687" y="4724400"/>
            <a:ext cx="4572000" cy="0"/>
          </a:xfrm>
          <a:prstGeom prst="line">
            <a:avLst/>
          </a:prstGeom>
          <a:ln w="28575">
            <a:solidFill>
              <a:srgbClr val="00CC0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2454687" y="5410200"/>
            <a:ext cx="4572000" cy="0"/>
          </a:xfrm>
          <a:prstGeom prst="line">
            <a:avLst/>
          </a:prstGeom>
          <a:ln w="28575">
            <a:solidFill>
              <a:srgbClr val="00CC00"/>
            </a:solidFill>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1581095" y="6139934"/>
            <a:ext cx="1620957" cy="369332"/>
          </a:xfrm>
          <a:prstGeom prst="rect">
            <a:avLst/>
          </a:prstGeom>
          <a:noFill/>
        </p:spPr>
        <p:txBody>
          <a:bodyPr wrap="none" rtlCol="0">
            <a:spAutoFit/>
          </a:bodyPr>
          <a:lstStyle/>
          <a:p>
            <a:pPr fontAlgn="base">
              <a:spcBef>
                <a:spcPct val="0"/>
              </a:spcBef>
              <a:spcAft>
                <a:spcPct val="0"/>
              </a:spcAft>
            </a:pPr>
            <a:r>
              <a:rPr lang="en-US" dirty="0">
                <a:solidFill>
                  <a:srgbClr val="000000"/>
                </a:solidFill>
                <a:latin typeface="Arial" charset="0"/>
              </a:rPr>
              <a:t>(bottom-most)</a:t>
            </a:r>
          </a:p>
        </p:txBody>
      </p:sp>
      <p:sp>
        <p:nvSpPr>
          <p:cNvPr id="30" name="TextBox 29"/>
          <p:cNvSpPr txBox="1"/>
          <p:nvPr/>
        </p:nvSpPr>
        <p:spPr>
          <a:xfrm>
            <a:off x="1581095" y="2286000"/>
            <a:ext cx="1236236" cy="369332"/>
          </a:xfrm>
          <a:prstGeom prst="rect">
            <a:avLst/>
          </a:prstGeom>
          <a:noFill/>
        </p:spPr>
        <p:txBody>
          <a:bodyPr wrap="none" rtlCol="0">
            <a:spAutoFit/>
          </a:bodyPr>
          <a:lstStyle/>
          <a:p>
            <a:pPr fontAlgn="base">
              <a:spcBef>
                <a:spcPct val="0"/>
              </a:spcBef>
              <a:spcAft>
                <a:spcPct val="0"/>
              </a:spcAft>
            </a:pPr>
            <a:r>
              <a:rPr lang="en-US" dirty="0">
                <a:solidFill>
                  <a:srgbClr val="000000"/>
                </a:solidFill>
                <a:latin typeface="Arial" charset="0"/>
              </a:rPr>
              <a:t>(top-most)</a:t>
            </a:r>
          </a:p>
        </p:txBody>
      </p:sp>
      <p:sp>
        <p:nvSpPr>
          <p:cNvPr id="28" name="TextBox 27"/>
          <p:cNvSpPr txBox="1"/>
          <p:nvPr/>
        </p:nvSpPr>
        <p:spPr>
          <a:xfrm>
            <a:off x="8784606" y="0"/>
            <a:ext cx="359394" cy="369332"/>
          </a:xfrm>
          <a:prstGeom prst="rect">
            <a:avLst/>
          </a:prstGeom>
          <a:noFill/>
        </p:spPr>
        <p:txBody>
          <a:bodyPr wrap="none" rtlCol="0">
            <a:spAutoFit/>
          </a:bodyPr>
          <a:lstStyle/>
          <a:p>
            <a:pPr fontAlgn="base">
              <a:spcBef>
                <a:spcPct val="0"/>
              </a:spcBef>
              <a:spcAft>
                <a:spcPct val="0"/>
              </a:spcAft>
            </a:pPr>
            <a:r>
              <a:rPr lang="en-US" dirty="0">
                <a:solidFill>
                  <a:srgbClr val="000000"/>
                </a:solidFill>
                <a:latin typeface="Times New Roman"/>
                <a:cs typeface="Times New Roman"/>
              </a:rPr>
              <a:t>©</a:t>
            </a:r>
            <a:endParaRPr lang="en-US" dirty="0">
              <a:solidFill>
                <a:srgbClr val="000000"/>
              </a:solidFill>
              <a:latin typeface="Arial" charset="0"/>
            </a:endParaRPr>
          </a:p>
        </p:txBody>
      </p:sp>
      <p:sp>
        <p:nvSpPr>
          <p:cNvPr id="31" name="TextBox 30"/>
          <p:cNvSpPr txBox="1"/>
          <p:nvPr/>
        </p:nvSpPr>
        <p:spPr>
          <a:xfrm>
            <a:off x="7440784" y="2166096"/>
            <a:ext cx="1486305" cy="830997"/>
          </a:xfrm>
          <a:prstGeom prst="rect">
            <a:avLst/>
          </a:prstGeom>
          <a:noFill/>
        </p:spPr>
        <p:txBody>
          <a:bodyPr wrap="none" rtlCol="0">
            <a:spAutoFit/>
          </a:bodyPr>
          <a:lstStyle/>
          <a:p>
            <a:pPr algn="ctr" fontAlgn="base">
              <a:spcBef>
                <a:spcPct val="0"/>
              </a:spcBef>
              <a:spcAft>
                <a:spcPct val="0"/>
              </a:spcAft>
            </a:pPr>
            <a:r>
              <a:rPr lang="en-US" sz="1600" dirty="0">
                <a:solidFill>
                  <a:srgbClr val="000000"/>
                </a:solidFill>
                <a:latin typeface="Arial" charset="0"/>
              </a:rPr>
              <a:t>ordering</a:t>
            </a:r>
          </a:p>
          <a:p>
            <a:pPr algn="ctr" fontAlgn="base">
              <a:spcBef>
                <a:spcPct val="0"/>
              </a:spcBef>
              <a:spcAft>
                <a:spcPct val="0"/>
              </a:spcAft>
            </a:pPr>
            <a:r>
              <a:rPr lang="en-US" sz="1600" dirty="0">
                <a:solidFill>
                  <a:srgbClr val="000000"/>
                </a:solidFill>
                <a:latin typeface="Arial" charset="0"/>
              </a:rPr>
              <a:t>unimportant</a:t>
            </a:r>
            <a:br>
              <a:rPr lang="en-US" sz="1600" dirty="0">
                <a:solidFill>
                  <a:srgbClr val="000000"/>
                </a:solidFill>
                <a:latin typeface="Arial" charset="0"/>
              </a:rPr>
            </a:br>
            <a:r>
              <a:rPr lang="en-US" sz="1600" dirty="0">
                <a:solidFill>
                  <a:srgbClr val="000000"/>
                </a:solidFill>
                <a:latin typeface="Arial" charset="0"/>
              </a:rPr>
              <a:t>(</a:t>
            </a:r>
            <a:r>
              <a:rPr lang="en-US" sz="1600" dirty="0" smtClean="0">
                <a:solidFill>
                  <a:srgbClr val="000000"/>
                </a:solidFill>
                <a:latin typeface="Arial" charset="0"/>
              </a:rPr>
              <a:t>commutative</a:t>
            </a:r>
            <a:r>
              <a:rPr lang="en-US" sz="1600" dirty="0">
                <a:solidFill>
                  <a:srgbClr val="000000"/>
                </a:solidFill>
                <a:latin typeface="Arial" charset="0"/>
              </a:rPr>
              <a:t>)</a:t>
            </a:r>
          </a:p>
        </p:txBody>
      </p:sp>
      <p:sp>
        <p:nvSpPr>
          <p:cNvPr id="5" name="TextBox 4"/>
          <p:cNvSpPr txBox="1"/>
          <p:nvPr/>
        </p:nvSpPr>
        <p:spPr>
          <a:xfrm>
            <a:off x="609600" y="5562600"/>
            <a:ext cx="1172885" cy="369332"/>
          </a:xfrm>
          <a:prstGeom prst="rect">
            <a:avLst/>
          </a:prstGeom>
          <a:noFill/>
        </p:spPr>
        <p:txBody>
          <a:bodyPr wrap="none" rtlCol="0">
            <a:spAutoFit/>
          </a:bodyPr>
          <a:lstStyle/>
          <a:p>
            <a:r>
              <a:rPr lang="en-US" dirty="0" smtClean="0"/>
              <a:t>Graph Type</a:t>
            </a:r>
            <a:endParaRPr lang="en-US" dirty="0"/>
          </a:p>
        </p:txBody>
      </p:sp>
      <p:sp>
        <p:nvSpPr>
          <p:cNvPr id="23" name="TextBox 22"/>
          <p:cNvSpPr txBox="1"/>
          <p:nvPr/>
        </p:nvSpPr>
        <p:spPr>
          <a:xfrm>
            <a:off x="609600" y="3126432"/>
            <a:ext cx="984565" cy="369332"/>
          </a:xfrm>
          <a:prstGeom prst="rect">
            <a:avLst/>
          </a:prstGeom>
          <a:noFill/>
        </p:spPr>
        <p:txBody>
          <a:bodyPr wrap="none" rtlCol="0">
            <a:spAutoFit/>
          </a:bodyPr>
          <a:lstStyle/>
          <a:p>
            <a:r>
              <a:rPr lang="en-US" dirty="0" smtClean="0"/>
              <a:t>Algorithm</a:t>
            </a:r>
            <a:endParaRPr lang="en-US" dirty="0"/>
          </a:p>
        </p:txBody>
      </p:sp>
      <p:sp>
        <p:nvSpPr>
          <p:cNvPr id="32" name="TextBox 31"/>
          <p:cNvSpPr txBox="1"/>
          <p:nvPr/>
        </p:nvSpPr>
        <p:spPr>
          <a:xfrm>
            <a:off x="609600" y="4191000"/>
            <a:ext cx="785793" cy="369332"/>
          </a:xfrm>
          <a:prstGeom prst="rect">
            <a:avLst/>
          </a:prstGeom>
          <a:noFill/>
        </p:spPr>
        <p:txBody>
          <a:bodyPr wrap="none" rtlCol="0">
            <a:spAutoFit/>
          </a:bodyPr>
          <a:lstStyle/>
          <a:p>
            <a:r>
              <a:rPr lang="en-US" dirty="0" smtClean="0"/>
              <a:t>Search</a:t>
            </a:r>
            <a:endParaRPr lang="en-US" dirty="0"/>
          </a:p>
        </p:txBody>
      </p:sp>
      <p:sp>
        <p:nvSpPr>
          <p:cNvPr id="33" name="TextBox 32"/>
          <p:cNvSpPr txBox="1"/>
          <p:nvPr/>
        </p:nvSpPr>
        <p:spPr>
          <a:xfrm>
            <a:off x="609600" y="4876800"/>
            <a:ext cx="1268232" cy="369332"/>
          </a:xfrm>
          <a:prstGeom prst="rect">
            <a:avLst/>
          </a:prstGeom>
          <a:noFill/>
        </p:spPr>
        <p:txBody>
          <a:bodyPr wrap="none" rtlCol="0">
            <a:spAutoFit/>
          </a:bodyPr>
          <a:lstStyle/>
          <a:p>
            <a:r>
              <a:rPr lang="en-US" dirty="0" smtClean="0"/>
              <a:t>Edge Weight</a:t>
            </a:r>
            <a:endParaRPr lang="en-US" dirty="0"/>
          </a:p>
        </p:txBody>
      </p:sp>
      <p:sp>
        <p:nvSpPr>
          <p:cNvPr id="38" name="Up Arrow 37"/>
          <p:cNvSpPr/>
          <p:nvPr/>
        </p:nvSpPr>
        <p:spPr>
          <a:xfrm>
            <a:off x="6858000" y="5061466"/>
            <a:ext cx="457200" cy="870466"/>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Up Arrow 38"/>
          <p:cNvSpPr/>
          <p:nvPr/>
        </p:nvSpPr>
        <p:spPr>
          <a:xfrm>
            <a:off x="6858000" y="4375666"/>
            <a:ext cx="457200" cy="1556266"/>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Up Arrow 39"/>
          <p:cNvSpPr/>
          <p:nvPr/>
        </p:nvSpPr>
        <p:spPr>
          <a:xfrm>
            <a:off x="6858000" y="3726597"/>
            <a:ext cx="457200" cy="220533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p:cNvSpPr txBox="1"/>
          <p:nvPr/>
        </p:nvSpPr>
        <p:spPr>
          <a:xfrm>
            <a:off x="6530918" y="4812820"/>
            <a:ext cx="1143262" cy="369332"/>
          </a:xfrm>
          <a:prstGeom prst="rect">
            <a:avLst/>
          </a:prstGeom>
          <a:noFill/>
        </p:spPr>
        <p:txBody>
          <a:bodyPr wrap="none" rtlCol="0">
            <a:spAutoFit/>
          </a:bodyPr>
          <a:lstStyle/>
          <a:p>
            <a:r>
              <a:rPr lang="en-US" dirty="0" smtClean="0"/>
              <a:t>Constraints</a:t>
            </a:r>
            <a:endParaRPr lang="en-US" dirty="0"/>
          </a:p>
        </p:txBody>
      </p:sp>
      <p:sp>
        <p:nvSpPr>
          <p:cNvPr id="42" name="Down Arrow 41"/>
          <p:cNvSpPr/>
          <p:nvPr/>
        </p:nvSpPr>
        <p:spPr>
          <a:xfrm>
            <a:off x="6870866" y="3194313"/>
            <a:ext cx="431467" cy="106456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p:cNvSpPr txBox="1"/>
          <p:nvPr/>
        </p:nvSpPr>
        <p:spPr>
          <a:xfrm>
            <a:off x="6552938" y="4191000"/>
            <a:ext cx="1143262" cy="369332"/>
          </a:xfrm>
          <a:prstGeom prst="rect">
            <a:avLst/>
          </a:prstGeom>
          <a:noFill/>
        </p:spPr>
        <p:txBody>
          <a:bodyPr wrap="none" rtlCol="0">
            <a:spAutoFit/>
          </a:bodyPr>
          <a:lstStyle/>
          <a:p>
            <a:r>
              <a:rPr lang="en-US" dirty="0" smtClean="0"/>
              <a:t>Constraints</a:t>
            </a:r>
            <a:endParaRPr lang="en-US" dirty="0"/>
          </a:p>
        </p:txBody>
      </p:sp>
      <p:sp>
        <p:nvSpPr>
          <p:cNvPr id="44" name="Down Arrow 43"/>
          <p:cNvSpPr/>
          <p:nvPr/>
        </p:nvSpPr>
        <p:spPr>
          <a:xfrm>
            <a:off x="6879550" y="3199618"/>
            <a:ext cx="414097" cy="168248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Down Arrow 44"/>
          <p:cNvSpPr/>
          <p:nvPr/>
        </p:nvSpPr>
        <p:spPr>
          <a:xfrm>
            <a:off x="6879549" y="3199618"/>
            <a:ext cx="435651" cy="254764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577135062"/>
      </p:ext>
    </p:extLst>
  </p:cSld>
  <p:clrMapOvr>
    <a:masterClrMapping/>
  </p:clrMapOvr>
  <p:transition advTm="53951">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2000"/>
                                        <p:tgtEl>
                                          <p:spTgt spid="3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fade">
                                      <p:cBhvr>
                                        <p:cTn id="10" dur="2000"/>
                                        <p:tgtEl>
                                          <p:spTgt spid="2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500"/>
                                        <p:tgtEl>
                                          <p:spTgt spid="18"/>
                                        </p:tgtEl>
                                      </p:cBhvr>
                                    </p:animEffect>
                                  </p:childTnLst>
                                </p:cTn>
                              </p:par>
                              <p:par>
                                <p:cTn id="16" presetID="10" presetClass="entr" presetSubtype="0" fill="hold" nodeType="withEffect">
                                  <p:stCondLst>
                                    <p:cond delay="0"/>
                                  </p:stCondLst>
                                  <p:childTnLst>
                                    <p:set>
                                      <p:cBhvr>
                                        <p:cTn id="17" dur="1" fill="hold">
                                          <p:stCondLst>
                                            <p:cond delay="0"/>
                                          </p:stCondLst>
                                        </p:cTn>
                                        <p:tgtEl>
                                          <p:spTgt spid="26"/>
                                        </p:tgtEl>
                                        <p:attrNameLst>
                                          <p:attrName>style.visibility</p:attrName>
                                        </p:attrNameLst>
                                      </p:cBhvr>
                                      <p:to>
                                        <p:strVal val="visible"/>
                                      </p:to>
                                    </p:set>
                                    <p:animEffect transition="in" filter="fade">
                                      <p:cBhvr>
                                        <p:cTn id="18" dur="500"/>
                                        <p:tgtEl>
                                          <p:spTgt spid="26"/>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9"/>
                                        </p:tgtEl>
                                        <p:attrNameLst>
                                          <p:attrName>style.visibility</p:attrName>
                                        </p:attrNameLst>
                                      </p:cBhvr>
                                      <p:to>
                                        <p:strVal val="visible"/>
                                      </p:to>
                                    </p:set>
                                    <p:animEffect transition="in" filter="fade">
                                      <p:cBhvr>
                                        <p:cTn id="26" dur="500"/>
                                        <p:tgtEl>
                                          <p:spTgt spid="19"/>
                                        </p:tgtEl>
                                      </p:cBhvr>
                                    </p:animEffect>
                                  </p:childTnLst>
                                </p:cTn>
                              </p:par>
                              <p:par>
                                <p:cTn id="27" presetID="10" presetClass="entr" presetSubtype="0" fill="hold" nodeType="withEffect">
                                  <p:stCondLst>
                                    <p:cond delay="0"/>
                                  </p:stCondLst>
                                  <p:childTnLst>
                                    <p:set>
                                      <p:cBhvr>
                                        <p:cTn id="28" dur="1" fill="hold">
                                          <p:stCondLst>
                                            <p:cond delay="0"/>
                                          </p:stCondLst>
                                        </p:cTn>
                                        <p:tgtEl>
                                          <p:spTgt spid="25"/>
                                        </p:tgtEl>
                                        <p:attrNameLst>
                                          <p:attrName>style.visibility</p:attrName>
                                        </p:attrNameLst>
                                      </p:cBhvr>
                                      <p:to>
                                        <p:strVal val="visible"/>
                                      </p:to>
                                    </p:set>
                                    <p:animEffect transition="in" filter="fade">
                                      <p:cBhvr>
                                        <p:cTn id="29" dur="500"/>
                                        <p:tgtEl>
                                          <p:spTgt spid="25"/>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3"/>
                                        </p:tgtEl>
                                        <p:attrNameLst>
                                          <p:attrName>style.visibility</p:attrName>
                                        </p:attrNameLst>
                                      </p:cBhvr>
                                      <p:to>
                                        <p:strVal val="visible"/>
                                      </p:to>
                                    </p:set>
                                    <p:animEffect transition="in" filter="fade">
                                      <p:cBhvr>
                                        <p:cTn id="32" dur="500"/>
                                        <p:tgtEl>
                                          <p:spTgt spid="33"/>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8"/>
                                        </p:tgtEl>
                                        <p:attrNameLst>
                                          <p:attrName>style.visibility</p:attrName>
                                        </p:attrNameLst>
                                      </p:cBhvr>
                                      <p:to>
                                        <p:strVal val="visible"/>
                                      </p:to>
                                    </p:set>
                                    <p:animEffect transition="in" filter="fade">
                                      <p:cBhvr>
                                        <p:cTn id="35" dur="500"/>
                                        <p:tgtEl>
                                          <p:spTgt spid="38"/>
                                        </p:tgtEl>
                                      </p:cBhvr>
                                    </p:animEffect>
                                  </p:childTnLst>
                                </p:cTn>
                              </p:par>
                              <p:par>
                                <p:cTn id="36" presetID="1" presetClass="entr" presetSubtype="0" fill="hold" grpId="0" nodeType="withEffect">
                                  <p:stCondLst>
                                    <p:cond delay="0"/>
                                  </p:stCondLst>
                                  <p:childTnLst>
                                    <p:set>
                                      <p:cBhvr>
                                        <p:cTn id="37" dur="1" fill="hold">
                                          <p:stCondLst>
                                            <p:cond delay="0"/>
                                          </p:stCondLst>
                                        </p:cTn>
                                        <p:tgtEl>
                                          <p:spTgt spid="41"/>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fade">
                                      <p:cBhvr>
                                        <p:cTn id="42" dur="500"/>
                                        <p:tgtEl>
                                          <p:spTgt spid="20"/>
                                        </p:tgtEl>
                                      </p:cBhvr>
                                    </p:animEffect>
                                  </p:childTnLst>
                                </p:cTn>
                              </p:par>
                              <p:par>
                                <p:cTn id="43" presetID="42" presetClass="path" presetSubtype="0" accel="50000" decel="50000" fill="hold" grpId="1" nodeType="withEffect">
                                  <p:stCondLst>
                                    <p:cond delay="0"/>
                                  </p:stCondLst>
                                  <p:childTnLst>
                                    <p:animMotion origin="layout" path="M 3.88889E-6 -3.7037E-6 L -0.00174 -0.09537 " pathEditMode="relative" rAng="0" ptsTypes="AA">
                                      <p:cBhvr>
                                        <p:cTn id="44" dur="500" fill="hold"/>
                                        <p:tgtEl>
                                          <p:spTgt spid="41"/>
                                        </p:tgtEl>
                                        <p:attrNameLst>
                                          <p:attrName>ppt_x</p:attrName>
                                          <p:attrName>ppt_y</p:attrName>
                                        </p:attrNameLst>
                                      </p:cBhvr>
                                      <p:rCtr x="-87" y="-4769"/>
                                    </p:animMotion>
                                  </p:childTnLst>
                                </p:cTn>
                              </p:par>
                              <p:par>
                                <p:cTn id="45" presetID="10" presetClass="entr" presetSubtype="0" fill="hold" nodeType="withEffect">
                                  <p:stCondLst>
                                    <p:cond delay="0"/>
                                  </p:stCondLst>
                                  <p:childTnLst>
                                    <p:set>
                                      <p:cBhvr>
                                        <p:cTn id="46" dur="1" fill="hold">
                                          <p:stCondLst>
                                            <p:cond delay="0"/>
                                          </p:stCondLst>
                                        </p:cTn>
                                        <p:tgtEl>
                                          <p:spTgt spid="24"/>
                                        </p:tgtEl>
                                        <p:attrNameLst>
                                          <p:attrName>style.visibility</p:attrName>
                                        </p:attrNameLst>
                                      </p:cBhvr>
                                      <p:to>
                                        <p:strVal val="visible"/>
                                      </p:to>
                                    </p:set>
                                    <p:animEffect transition="in" filter="fade">
                                      <p:cBhvr>
                                        <p:cTn id="47" dur="500"/>
                                        <p:tgtEl>
                                          <p:spTgt spid="24"/>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32"/>
                                        </p:tgtEl>
                                        <p:attrNameLst>
                                          <p:attrName>style.visibility</p:attrName>
                                        </p:attrNameLst>
                                      </p:cBhvr>
                                      <p:to>
                                        <p:strVal val="visible"/>
                                      </p:to>
                                    </p:set>
                                    <p:animEffect transition="in" filter="fade">
                                      <p:cBhvr>
                                        <p:cTn id="50" dur="500"/>
                                        <p:tgtEl>
                                          <p:spTgt spid="32"/>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9"/>
                                        </p:tgtEl>
                                        <p:attrNameLst>
                                          <p:attrName>style.visibility</p:attrName>
                                        </p:attrNameLst>
                                      </p:cBhvr>
                                      <p:to>
                                        <p:strVal val="visible"/>
                                      </p:to>
                                    </p:set>
                                    <p:animEffect transition="in" filter="fade">
                                      <p:cBhvr>
                                        <p:cTn id="53" dur="500"/>
                                        <p:tgtEl>
                                          <p:spTgt spid="39"/>
                                        </p:tgtEl>
                                      </p:cBhvr>
                                    </p:animEffect>
                                  </p:childTnLst>
                                </p:cTn>
                              </p:par>
                              <p:par>
                                <p:cTn id="54" presetID="1" presetClass="exit" presetSubtype="0" fill="hold" grpId="1" nodeType="withEffect">
                                  <p:stCondLst>
                                    <p:cond delay="0"/>
                                  </p:stCondLst>
                                  <p:childTnLst>
                                    <p:set>
                                      <p:cBhvr>
                                        <p:cTn id="55" dur="1" fill="hold">
                                          <p:stCondLst>
                                            <p:cond delay="0"/>
                                          </p:stCondLst>
                                        </p:cTn>
                                        <p:tgtEl>
                                          <p:spTgt spid="38"/>
                                        </p:tgtEl>
                                        <p:attrNameLst>
                                          <p:attrName>style.visibility</p:attrName>
                                        </p:attrNameLst>
                                      </p:cBhvr>
                                      <p:to>
                                        <p:strVal val="hidden"/>
                                      </p:to>
                                    </p:se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21"/>
                                        </p:tgtEl>
                                        <p:attrNameLst>
                                          <p:attrName>style.visibility</p:attrName>
                                        </p:attrNameLst>
                                      </p:cBhvr>
                                      <p:to>
                                        <p:strVal val="visible"/>
                                      </p:to>
                                    </p:set>
                                    <p:animEffect transition="in" filter="fade">
                                      <p:cBhvr>
                                        <p:cTn id="60" dur="500"/>
                                        <p:tgtEl>
                                          <p:spTgt spid="21"/>
                                        </p:tgtEl>
                                      </p:cBhvr>
                                    </p:animEffect>
                                  </p:childTnLst>
                                </p:cTn>
                              </p:par>
                              <p:par>
                                <p:cTn id="61" presetID="42" presetClass="path" presetSubtype="0" accel="50000" decel="50000" fill="hold" grpId="2" nodeType="withEffect">
                                  <p:stCondLst>
                                    <p:cond delay="0"/>
                                  </p:stCondLst>
                                  <p:childTnLst>
                                    <p:animMotion origin="layout" path="M -0.00174 -0.09537 L -0.00174 -0.19537 " pathEditMode="relative" rAng="0" ptsTypes="AA">
                                      <p:cBhvr>
                                        <p:cTn id="62" dur="500" fill="hold"/>
                                        <p:tgtEl>
                                          <p:spTgt spid="41"/>
                                        </p:tgtEl>
                                        <p:attrNameLst>
                                          <p:attrName>ppt_x</p:attrName>
                                          <p:attrName>ppt_y</p:attrName>
                                        </p:attrNameLst>
                                      </p:cBhvr>
                                      <p:rCtr x="0" y="-5000"/>
                                    </p:animMotion>
                                  </p:childTnLst>
                                </p:cTn>
                              </p:par>
                              <p:par>
                                <p:cTn id="63" presetID="10" presetClass="entr" presetSubtype="0" fill="hold" nodeType="withEffect">
                                  <p:stCondLst>
                                    <p:cond delay="0"/>
                                  </p:stCondLst>
                                  <p:childTnLst>
                                    <p:set>
                                      <p:cBhvr>
                                        <p:cTn id="64" dur="1" fill="hold">
                                          <p:stCondLst>
                                            <p:cond delay="0"/>
                                          </p:stCondLst>
                                        </p:cTn>
                                        <p:tgtEl>
                                          <p:spTgt spid="22"/>
                                        </p:tgtEl>
                                        <p:attrNameLst>
                                          <p:attrName>style.visibility</p:attrName>
                                        </p:attrNameLst>
                                      </p:cBhvr>
                                      <p:to>
                                        <p:strVal val="visible"/>
                                      </p:to>
                                    </p:set>
                                    <p:animEffect transition="in" filter="fade">
                                      <p:cBhvr>
                                        <p:cTn id="65" dur="500"/>
                                        <p:tgtEl>
                                          <p:spTgt spid="22"/>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23"/>
                                        </p:tgtEl>
                                        <p:attrNameLst>
                                          <p:attrName>style.visibility</p:attrName>
                                        </p:attrNameLst>
                                      </p:cBhvr>
                                      <p:to>
                                        <p:strVal val="visible"/>
                                      </p:to>
                                    </p:set>
                                    <p:animEffect transition="in" filter="fade">
                                      <p:cBhvr>
                                        <p:cTn id="68" dur="500"/>
                                        <p:tgtEl>
                                          <p:spTgt spid="23"/>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40"/>
                                        </p:tgtEl>
                                        <p:attrNameLst>
                                          <p:attrName>style.visibility</p:attrName>
                                        </p:attrNameLst>
                                      </p:cBhvr>
                                      <p:to>
                                        <p:strVal val="visible"/>
                                      </p:to>
                                    </p:set>
                                    <p:animEffect transition="in" filter="fade">
                                      <p:cBhvr>
                                        <p:cTn id="71" dur="500"/>
                                        <p:tgtEl>
                                          <p:spTgt spid="40"/>
                                        </p:tgtEl>
                                      </p:cBhvr>
                                    </p:animEffect>
                                  </p:childTnLst>
                                </p:cTn>
                              </p:par>
                              <p:par>
                                <p:cTn id="72" presetID="10" presetClass="exit" presetSubtype="0" fill="hold" grpId="1" nodeType="withEffect">
                                  <p:stCondLst>
                                    <p:cond delay="0"/>
                                  </p:stCondLst>
                                  <p:childTnLst>
                                    <p:animEffect transition="out" filter="fade">
                                      <p:cBhvr>
                                        <p:cTn id="73" dur="500"/>
                                        <p:tgtEl>
                                          <p:spTgt spid="39"/>
                                        </p:tgtEl>
                                      </p:cBhvr>
                                    </p:animEffect>
                                    <p:set>
                                      <p:cBhvr>
                                        <p:cTn id="74" dur="1" fill="hold">
                                          <p:stCondLst>
                                            <p:cond delay="499"/>
                                          </p:stCondLst>
                                        </p:cTn>
                                        <p:tgtEl>
                                          <p:spTgt spid="39"/>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1" presetClass="exit" presetSubtype="0" fill="hold" nodeType="clickEffect">
                                  <p:stCondLst>
                                    <p:cond delay="0"/>
                                  </p:stCondLst>
                                  <p:childTnLst>
                                    <p:set>
                                      <p:cBhvr>
                                        <p:cTn id="78" dur="1" fill="hold">
                                          <p:stCondLst>
                                            <p:cond delay="0"/>
                                          </p:stCondLst>
                                        </p:cTn>
                                        <p:tgtEl>
                                          <p:spTgt spid="18"/>
                                        </p:tgtEl>
                                        <p:attrNameLst>
                                          <p:attrName>style.visibility</p:attrName>
                                        </p:attrNameLst>
                                      </p:cBhvr>
                                      <p:to>
                                        <p:strVal val="hidden"/>
                                      </p:to>
                                    </p:set>
                                  </p:childTnLst>
                                </p:cTn>
                              </p:par>
                              <p:par>
                                <p:cTn id="79" presetID="1" presetClass="exit" presetSubtype="0" fill="hold" nodeType="withEffect">
                                  <p:stCondLst>
                                    <p:cond delay="0"/>
                                  </p:stCondLst>
                                  <p:childTnLst>
                                    <p:set>
                                      <p:cBhvr>
                                        <p:cTn id="80" dur="1" fill="hold">
                                          <p:stCondLst>
                                            <p:cond delay="0"/>
                                          </p:stCondLst>
                                        </p:cTn>
                                        <p:tgtEl>
                                          <p:spTgt spid="26"/>
                                        </p:tgtEl>
                                        <p:attrNameLst>
                                          <p:attrName>style.visibility</p:attrName>
                                        </p:attrNameLst>
                                      </p:cBhvr>
                                      <p:to>
                                        <p:strVal val="hidden"/>
                                      </p:to>
                                    </p:set>
                                  </p:childTnLst>
                                </p:cTn>
                              </p:par>
                              <p:par>
                                <p:cTn id="81" presetID="1" presetClass="exit" presetSubtype="0" fill="hold" grpId="1" nodeType="withEffect">
                                  <p:stCondLst>
                                    <p:cond delay="0"/>
                                  </p:stCondLst>
                                  <p:childTnLst>
                                    <p:set>
                                      <p:cBhvr>
                                        <p:cTn id="82" dur="1" fill="hold">
                                          <p:stCondLst>
                                            <p:cond delay="0"/>
                                          </p:stCondLst>
                                        </p:cTn>
                                        <p:tgtEl>
                                          <p:spTgt spid="5"/>
                                        </p:tgtEl>
                                        <p:attrNameLst>
                                          <p:attrName>style.visibility</p:attrName>
                                        </p:attrNameLst>
                                      </p:cBhvr>
                                      <p:to>
                                        <p:strVal val="hidden"/>
                                      </p:to>
                                    </p:set>
                                  </p:childTnLst>
                                </p:cTn>
                              </p:par>
                              <p:par>
                                <p:cTn id="83" presetID="1" presetClass="exit" presetSubtype="0" fill="hold" nodeType="withEffect">
                                  <p:stCondLst>
                                    <p:cond delay="0"/>
                                  </p:stCondLst>
                                  <p:childTnLst>
                                    <p:set>
                                      <p:cBhvr>
                                        <p:cTn id="84" dur="1" fill="hold">
                                          <p:stCondLst>
                                            <p:cond delay="0"/>
                                          </p:stCondLst>
                                        </p:cTn>
                                        <p:tgtEl>
                                          <p:spTgt spid="19"/>
                                        </p:tgtEl>
                                        <p:attrNameLst>
                                          <p:attrName>style.visibility</p:attrName>
                                        </p:attrNameLst>
                                      </p:cBhvr>
                                      <p:to>
                                        <p:strVal val="hidden"/>
                                      </p:to>
                                    </p:set>
                                  </p:childTnLst>
                                </p:cTn>
                              </p:par>
                              <p:par>
                                <p:cTn id="85" presetID="1" presetClass="exit" presetSubtype="0" fill="hold" nodeType="withEffect">
                                  <p:stCondLst>
                                    <p:cond delay="0"/>
                                  </p:stCondLst>
                                  <p:childTnLst>
                                    <p:set>
                                      <p:cBhvr>
                                        <p:cTn id="86" dur="1" fill="hold">
                                          <p:stCondLst>
                                            <p:cond delay="0"/>
                                          </p:stCondLst>
                                        </p:cTn>
                                        <p:tgtEl>
                                          <p:spTgt spid="25"/>
                                        </p:tgtEl>
                                        <p:attrNameLst>
                                          <p:attrName>style.visibility</p:attrName>
                                        </p:attrNameLst>
                                      </p:cBhvr>
                                      <p:to>
                                        <p:strVal val="hidden"/>
                                      </p:to>
                                    </p:set>
                                  </p:childTnLst>
                                </p:cTn>
                              </p:par>
                              <p:par>
                                <p:cTn id="87" presetID="1" presetClass="exit" presetSubtype="0" fill="hold" grpId="1" nodeType="withEffect">
                                  <p:stCondLst>
                                    <p:cond delay="0"/>
                                  </p:stCondLst>
                                  <p:childTnLst>
                                    <p:set>
                                      <p:cBhvr>
                                        <p:cTn id="88" dur="1" fill="hold">
                                          <p:stCondLst>
                                            <p:cond delay="0"/>
                                          </p:stCondLst>
                                        </p:cTn>
                                        <p:tgtEl>
                                          <p:spTgt spid="33"/>
                                        </p:tgtEl>
                                        <p:attrNameLst>
                                          <p:attrName>style.visibility</p:attrName>
                                        </p:attrNameLst>
                                      </p:cBhvr>
                                      <p:to>
                                        <p:strVal val="hidden"/>
                                      </p:to>
                                    </p:set>
                                  </p:childTnLst>
                                </p:cTn>
                              </p:par>
                              <p:par>
                                <p:cTn id="89" presetID="1" presetClass="exit" presetSubtype="0" fill="hold" grpId="2" nodeType="withEffect">
                                  <p:stCondLst>
                                    <p:cond delay="0"/>
                                  </p:stCondLst>
                                  <p:childTnLst>
                                    <p:set>
                                      <p:cBhvr>
                                        <p:cTn id="90" dur="1" fill="hold">
                                          <p:stCondLst>
                                            <p:cond delay="0"/>
                                          </p:stCondLst>
                                        </p:cTn>
                                        <p:tgtEl>
                                          <p:spTgt spid="38"/>
                                        </p:tgtEl>
                                        <p:attrNameLst>
                                          <p:attrName>style.visibility</p:attrName>
                                        </p:attrNameLst>
                                      </p:cBhvr>
                                      <p:to>
                                        <p:strVal val="hidden"/>
                                      </p:to>
                                    </p:set>
                                  </p:childTnLst>
                                </p:cTn>
                              </p:par>
                              <p:par>
                                <p:cTn id="91" presetID="1" presetClass="exit" presetSubtype="0" fill="hold" grpId="3" nodeType="withEffect">
                                  <p:stCondLst>
                                    <p:cond delay="0"/>
                                  </p:stCondLst>
                                  <p:childTnLst>
                                    <p:set>
                                      <p:cBhvr>
                                        <p:cTn id="92" dur="1" fill="hold">
                                          <p:stCondLst>
                                            <p:cond delay="0"/>
                                          </p:stCondLst>
                                        </p:cTn>
                                        <p:tgtEl>
                                          <p:spTgt spid="41"/>
                                        </p:tgtEl>
                                        <p:attrNameLst>
                                          <p:attrName>style.visibility</p:attrName>
                                        </p:attrNameLst>
                                      </p:cBhvr>
                                      <p:to>
                                        <p:strVal val="hidden"/>
                                      </p:to>
                                    </p:set>
                                  </p:childTnLst>
                                </p:cTn>
                              </p:par>
                              <p:par>
                                <p:cTn id="93" presetID="1" presetClass="exit" presetSubtype="0" fill="hold" nodeType="withEffect">
                                  <p:stCondLst>
                                    <p:cond delay="0"/>
                                  </p:stCondLst>
                                  <p:childTnLst>
                                    <p:set>
                                      <p:cBhvr>
                                        <p:cTn id="94" dur="1" fill="hold">
                                          <p:stCondLst>
                                            <p:cond delay="0"/>
                                          </p:stCondLst>
                                        </p:cTn>
                                        <p:tgtEl>
                                          <p:spTgt spid="20"/>
                                        </p:tgtEl>
                                        <p:attrNameLst>
                                          <p:attrName>style.visibility</p:attrName>
                                        </p:attrNameLst>
                                      </p:cBhvr>
                                      <p:to>
                                        <p:strVal val="hidden"/>
                                      </p:to>
                                    </p:set>
                                  </p:childTnLst>
                                </p:cTn>
                              </p:par>
                              <p:par>
                                <p:cTn id="95" presetID="1" presetClass="exit" presetSubtype="0" fill="hold" nodeType="withEffect">
                                  <p:stCondLst>
                                    <p:cond delay="0"/>
                                  </p:stCondLst>
                                  <p:childTnLst>
                                    <p:set>
                                      <p:cBhvr>
                                        <p:cTn id="96" dur="1" fill="hold">
                                          <p:stCondLst>
                                            <p:cond delay="0"/>
                                          </p:stCondLst>
                                        </p:cTn>
                                        <p:tgtEl>
                                          <p:spTgt spid="24"/>
                                        </p:tgtEl>
                                        <p:attrNameLst>
                                          <p:attrName>style.visibility</p:attrName>
                                        </p:attrNameLst>
                                      </p:cBhvr>
                                      <p:to>
                                        <p:strVal val="hidden"/>
                                      </p:to>
                                    </p:set>
                                  </p:childTnLst>
                                </p:cTn>
                              </p:par>
                              <p:par>
                                <p:cTn id="97" presetID="1" presetClass="exit" presetSubtype="0" fill="hold" grpId="1" nodeType="withEffect">
                                  <p:stCondLst>
                                    <p:cond delay="0"/>
                                  </p:stCondLst>
                                  <p:childTnLst>
                                    <p:set>
                                      <p:cBhvr>
                                        <p:cTn id="98" dur="1" fill="hold">
                                          <p:stCondLst>
                                            <p:cond delay="0"/>
                                          </p:stCondLst>
                                        </p:cTn>
                                        <p:tgtEl>
                                          <p:spTgt spid="32"/>
                                        </p:tgtEl>
                                        <p:attrNameLst>
                                          <p:attrName>style.visibility</p:attrName>
                                        </p:attrNameLst>
                                      </p:cBhvr>
                                      <p:to>
                                        <p:strVal val="hidden"/>
                                      </p:to>
                                    </p:set>
                                  </p:childTnLst>
                                </p:cTn>
                              </p:par>
                              <p:par>
                                <p:cTn id="99" presetID="1" presetClass="exit" presetSubtype="0" fill="hold" grpId="2" nodeType="withEffect">
                                  <p:stCondLst>
                                    <p:cond delay="0"/>
                                  </p:stCondLst>
                                  <p:childTnLst>
                                    <p:set>
                                      <p:cBhvr>
                                        <p:cTn id="100" dur="1" fill="hold">
                                          <p:stCondLst>
                                            <p:cond delay="0"/>
                                          </p:stCondLst>
                                        </p:cTn>
                                        <p:tgtEl>
                                          <p:spTgt spid="39"/>
                                        </p:tgtEl>
                                        <p:attrNameLst>
                                          <p:attrName>style.visibility</p:attrName>
                                        </p:attrNameLst>
                                      </p:cBhvr>
                                      <p:to>
                                        <p:strVal val="hidden"/>
                                      </p:to>
                                    </p:set>
                                  </p:childTnLst>
                                </p:cTn>
                              </p:par>
                              <p:par>
                                <p:cTn id="101" presetID="1" presetClass="exit" presetSubtype="0" fill="hold" nodeType="withEffect">
                                  <p:stCondLst>
                                    <p:cond delay="0"/>
                                  </p:stCondLst>
                                  <p:childTnLst>
                                    <p:set>
                                      <p:cBhvr>
                                        <p:cTn id="102" dur="1" fill="hold">
                                          <p:stCondLst>
                                            <p:cond delay="0"/>
                                          </p:stCondLst>
                                        </p:cTn>
                                        <p:tgtEl>
                                          <p:spTgt spid="21"/>
                                        </p:tgtEl>
                                        <p:attrNameLst>
                                          <p:attrName>style.visibility</p:attrName>
                                        </p:attrNameLst>
                                      </p:cBhvr>
                                      <p:to>
                                        <p:strVal val="hidden"/>
                                      </p:to>
                                    </p:set>
                                  </p:childTnLst>
                                </p:cTn>
                              </p:par>
                              <p:par>
                                <p:cTn id="103" presetID="1" presetClass="exit" presetSubtype="0" fill="hold" nodeType="withEffect">
                                  <p:stCondLst>
                                    <p:cond delay="0"/>
                                  </p:stCondLst>
                                  <p:childTnLst>
                                    <p:set>
                                      <p:cBhvr>
                                        <p:cTn id="104" dur="1" fill="hold">
                                          <p:stCondLst>
                                            <p:cond delay="0"/>
                                          </p:stCondLst>
                                        </p:cTn>
                                        <p:tgtEl>
                                          <p:spTgt spid="22"/>
                                        </p:tgtEl>
                                        <p:attrNameLst>
                                          <p:attrName>style.visibility</p:attrName>
                                        </p:attrNameLst>
                                      </p:cBhvr>
                                      <p:to>
                                        <p:strVal val="hidden"/>
                                      </p:to>
                                    </p:set>
                                  </p:childTnLst>
                                </p:cTn>
                              </p:par>
                              <p:par>
                                <p:cTn id="105" presetID="1" presetClass="exit" presetSubtype="0" fill="hold" grpId="1" nodeType="withEffect">
                                  <p:stCondLst>
                                    <p:cond delay="0"/>
                                  </p:stCondLst>
                                  <p:childTnLst>
                                    <p:set>
                                      <p:cBhvr>
                                        <p:cTn id="106" dur="1" fill="hold">
                                          <p:stCondLst>
                                            <p:cond delay="0"/>
                                          </p:stCondLst>
                                        </p:cTn>
                                        <p:tgtEl>
                                          <p:spTgt spid="23"/>
                                        </p:tgtEl>
                                        <p:attrNameLst>
                                          <p:attrName>style.visibility</p:attrName>
                                        </p:attrNameLst>
                                      </p:cBhvr>
                                      <p:to>
                                        <p:strVal val="hidden"/>
                                      </p:to>
                                    </p:set>
                                  </p:childTnLst>
                                </p:cTn>
                              </p:par>
                              <p:par>
                                <p:cTn id="107" presetID="1" presetClass="exit" presetSubtype="0" fill="hold" grpId="1" nodeType="withEffect">
                                  <p:stCondLst>
                                    <p:cond delay="0"/>
                                  </p:stCondLst>
                                  <p:childTnLst>
                                    <p:set>
                                      <p:cBhvr>
                                        <p:cTn id="108" dur="1" fill="hold">
                                          <p:stCondLst>
                                            <p:cond delay="0"/>
                                          </p:stCondLst>
                                        </p:cTn>
                                        <p:tgtEl>
                                          <p:spTgt spid="40"/>
                                        </p:tgtEl>
                                        <p:attrNameLst>
                                          <p:attrName>style.visibility</p:attrName>
                                        </p:attrNameLst>
                                      </p:cBhvr>
                                      <p:to>
                                        <p:strVal val="hidden"/>
                                      </p:to>
                                    </p:set>
                                  </p:childTnLst>
                                </p:cTn>
                              </p:par>
                              <p:par>
                                <p:cTn id="109" presetID="10" presetClass="entr" presetSubtype="0" fill="hold" grpId="0" nodeType="withEffect">
                                  <p:stCondLst>
                                    <p:cond delay="0"/>
                                  </p:stCondLst>
                                  <p:childTnLst>
                                    <p:set>
                                      <p:cBhvr>
                                        <p:cTn id="110" dur="1" fill="hold">
                                          <p:stCondLst>
                                            <p:cond delay="0"/>
                                          </p:stCondLst>
                                        </p:cTn>
                                        <p:tgtEl>
                                          <p:spTgt spid="31"/>
                                        </p:tgtEl>
                                        <p:attrNameLst>
                                          <p:attrName>style.visibility</p:attrName>
                                        </p:attrNameLst>
                                      </p:cBhvr>
                                      <p:to>
                                        <p:strVal val="visible"/>
                                      </p:to>
                                    </p:set>
                                    <p:animEffect transition="in" filter="fade">
                                      <p:cBhvr>
                                        <p:cTn id="111" dur="500"/>
                                        <p:tgtEl>
                                          <p:spTgt spid="31"/>
                                        </p:tgtEl>
                                      </p:cBhvr>
                                    </p:animEffect>
                                  </p:childTnLst>
                                </p:cTn>
                              </p:par>
                            </p:childTnLst>
                          </p:cTn>
                        </p:par>
                      </p:childTnLst>
                    </p:cTn>
                  </p:par>
                  <p:par>
                    <p:cTn id="112" fill="hold">
                      <p:stCondLst>
                        <p:cond delay="indefinite"/>
                      </p:stCondLst>
                      <p:childTnLst>
                        <p:par>
                          <p:cTn id="113" fill="hold">
                            <p:stCondLst>
                              <p:cond delay="0"/>
                            </p:stCondLst>
                            <p:childTnLst>
                              <p:par>
                                <p:cTn id="114" presetID="10" presetClass="entr" presetSubtype="0" fill="hold" nodeType="clickEffect">
                                  <p:stCondLst>
                                    <p:cond delay="0"/>
                                  </p:stCondLst>
                                  <p:childTnLst>
                                    <p:set>
                                      <p:cBhvr>
                                        <p:cTn id="115" dur="1" fill="hold">
                                          <p:stCondLst>
                                            <p:cond delay="0"/>
                                          </p:stCondLst>
                                        </p:cTn>
                                        <p:tgtEl>
                                          <p:spTgt spid="24"/>
                                        </p:tgtEl>
                                        <p:attrNameLst>
                                          <p:attrName>style.visibility</p:attrName>
                                        </p:attrNameLst>
                                      </p:cBhvr>
                                      <p:to>
                                        <p:strVal val="visible"/>
                                      </p:to>
                                    </p:set>
                                    <p:animEffect transition="in" filter="fade">
                                      <p:cBhvr>
                                        <p:cTn id="116" dur="500"/>
                                        <p:tgtEl>
                                          <p:spTgt spid="24"/>
                                        </p:tgtEl>
                                      </p:cBhvr>
                                    </p:animEffect>
                                  </p:childTnLst>
                                </p:cTn>
                              </p:par>
                              <p:par>
                                <p:cTn id="117" presetID="10" presetClass="entr" presetSubtype="0" fill="hold" nodeType="withEffect">
                                  <p:stCondLst>
                                    <p:cond delay="0"/>
                                  </p:stCondLst>
                                  <p:childTnLst>
                                    <p:set>
                                      <p:cBhvr>
                                        <p:cTn id="118" dur="1" fill="hold">
                                          <p:stCondLst>
                                            <p:cond delay="0"/>
                                          </p:stCondLst>
                                        </p:cTn>
                                        <p:tgtEl>
                                          <p:spTgt spid="21"/>
                                        </p:tgtEl>
                                        <p:attrNameLst>
                                          <p:attrName>style.visibility</p:attrName>
                                        </p:attrNameLst>
                                      </p:cBhvr>
                                      <p:to>
                                        <p:strVal val="visible"/>
                                      </p:to>
                                    </p:set>
                                    <p:animEffect transition="in" filter="fade">
                                      <p:cBhvr>
                                        <p:cTn id="119" dur="500"/>
                                        <p:tgtEl>
                                          <p:spTgt spid="21"/>
                                        </p:tgtEl>
                                      </p:cBhvr>
                                    </p:animEffect>
                                  </p:childTnLst>
                                </p:cTn>
                              </p:par>
                              <p:par>
                                <p:cTn id="120" presetID="10" presetClass="entr" presetSubtype="0" fill="hold" nodeType="withEffect">
                                  <p:stCondLst>
                                    <p:cond delay="0"/>
                                  </p:stCondLst>
                                  <p:childTnLst>
                                    <p:set>
                                      <p:cBhvr>
                                        <p:cTn id="121" dur="1" fill="hold">
                                          <p:stCondLst>
                                            <p:cond delay="0"/>
                                          </p:stCondLst>
                                        </p:cTn>
                                        <p:tgtEl>
                                          <p:spTgt spid="22"/>
                                        </p:tgtEl>
                                        <p:attrNameLst>
                                          <p:attrName>style.visibility</p:attrName>
                                        </p:attrNameLst>
                                      </p:cBhvr>
                                      <p:to>
                                        <p:strVal val="visible"/>
                                      </p:to>
                                    </p:set>
                                    <p:animEffect transition="in" filter="fade">
                                      <p:cBhvr>
                                        <p:cTn id="122" dur="500"/>
                                        <p:tgtEl>
                                          <p:spTgt spid="22"/>
                                        </p:tgtEl>
                                      </p:cBhvr>
                                    </p:animEffect>
                                  </p:childTnLst>
                                </p:cTn>
                              </p:par>
                              <p:par>
                                <p:cTn id="123" presetID="10" presetClass="entr" presetSubtype="0" fill="hold" grpId="2" nodeType="withEffect">
                                  <p:stCondLst>
                                    <p:cond delay="0"/>
                                  </p:stCondLst>
                                  <p:childTnLst>
                                    <p:set>
                                      <p:cBhvr>
                                        <p:cTn id="124" dur="1" fill="hold">
                                          <p:stCondLst>
                                            <p:cond delay="0"/>
                                          </p:stCondLst>
                                        </p:cTn>
                                        <p:tgtEl>
                                          <p:spTgt spid="23"/>
                                        </p:tgtEl>
                                        <p:attrNameLst>
                                          <p:attrName>style.visibility</p:attrName>
                                        </p:attrNameLst>
                                      </p:cBhvr>
                                      <p:to>
                                        <p:strVal val="visible"/>
                                      </p:to>
                                    </p:set>
                                    <p:animEffect transition="in" filter="fade">
                                      <p:cBhvr>
                                        <p:cTn id="125" dur="500"/>
                                        <p:tgtEl>
                                          <p:spTgt spid="23"/>
                                        </p:tgtEl>
                                      </p:cBhvr>
                                    </p:animEffect>
                                  </p:childTnLst>
                                </p:cTn>
                              </p:par>
                            </p:childTnLst>
                          </p:cTn>
                        </p:par>
                      </p:childTnLst>
                    </p:cTn>
                  </p:par>
                  <p:par>
                    <p:cTn id="126" fill="hold">
                      <p:stCondLst>
                        <p:cond delay="indefinite"/>
                      </p:stCondLst>
                      <p:childTnLst>
                        <p:par>
                          <p:cTn id="127" fill="hold">
                            <p:stCondLst>
                              <p:cond delay="0"/>
                            </p:stCondLst>
                            <p:childTnLst>
                              <p:par>
                                <p:cTn id="128" presetID="10" presetClass="entr" presetSubtype="0" fill="hold" nodeType="clickEffect">
                                  <p:stCondLst>
                                    <p:cond delay="0"/>
                                  </p:stCondLst>
                                  <p:childTnLst>
                                    <p:set>
                                      <p:cBhvr>
                                        <p:cTn id="129" dur="1" fill="hold">
                                          <p:stCondLst>
                                            <p:cond delay="0"/>
                                          </p:stCondLst>
                                        </p:cTn>
                                        <p:tgtEl>
                                          <p:spTgt spid="25"/>
                                        </p:tgtEl>
                                        <p:attrNameLst>
                                          <p:attrName>style.visibility</p:attrName>
                                        </p:attrNameLst>
                                      </p:cBhvr>
                                      <p:to>
                                        <p:strVal val="visible"/>
                                      </p:to>
                                    </p:set>
                                    <p:animEffect transition="in" filter="fade">
                                      <p:cBhvr>
                                        <p:cTn id="130" dur="500"/>
                                        <p:tgtEl>
                                          <p:spTgt spid="25"/>
                                        </p:tgtEl>
                                      </p:cBhvr>
                                    </p:animEffect>
                                  </p:childTnLst>
                                </p:cTn>
                              </p:par>
                              <p:par>
                                <p:cTn id="131" presetID="10" presetClass="entr" presetSubtype="0" fill="hold" nodeType="withEffect">
                                  <p:stCondLst>
                                    <p:cond delay="0"/>
                                  </p:stCondLst>
                                  <p:childTnLst>
                                    <p:set>
                                      <p:cBhvr>
                                        <p:cTn id="132" dur="1" fill="hold">
                                          <p:stCondLst>
                                            <p:cond delay="0"/>
                                          </p:stCondLst>
                                        </p:cTn>
                                        <p:tgtEl>
                                          <p:spTgt spid="20"/>
                                        </p:tgtEl>
                                        <p:attrNameLst>
                                          <p:attrName>style.visibility</p:attrName>
                                        </p:attrNameLst>
                                      </p:cBhvr>
                                      <p:to>
                                        <p:strVal val="visible"/>
                                      </p:to>
                                    </p:set>
                                    <p:animEffect transition="in" filter="fade">
                                      <p:cBhvr>
                                        <p:cTn id="133" dur="500"/>
                                        <p:tgtEl>
                                          <p:spTgt spid="20"/>
                                        </p:tgtEl>
                                      </p:cBhvr>
                                    </p:animEffect>
                                  </p:childTnLst>
                                </p:cTn>
                              </p:par>
                              <p:par>
                                <p:cTn id="134" presetID="10" presetClass="entr" presetSubtype="0" fill="hold" grpId="0" nodeType="withEffect">
                                  <p:stCondLst>
                                    <p:cond delay="0"/>
                                  </p:stCondLst>
                                  <p:childTnLst>
                                    <p:set>
                                      <p:cBhvr>
                                        <p:cTn id="135" dur="1" fill="hold">
                                          <p:stCondLst>
                                            <p:cond delay="0"/>
                                          </p:stCondLst>
                                        </p:cTn>
                                        <p:tgtEl>
                                          <p:spTgt spid="42"/>
                                        </p:tgtEl>
                                        <p:attrNameLst>
                                          <p:attrName>style.visibility</p:attrName>
                                        </p:attrNameLst>
                                      </p:cBhvr>
                                      <p:to>
                                        <p:strVal val="visible"/>
                                      </p:to>
                                    </p:set>
                                    <p:animEffect transition="in" filter="fade">
                                      <p:cBhvr>
                                        <p:cTn id="136" dur="500"/>
                                        <p:tgtEl>
                                          <p:spTgt spid="42"/>
                                        </p:tgtEl>
                                      </p:cBhvr>
                                    </p:animEffect>
                                  </p:childTnLst>
                                </p:cTn>
                              </p:par>
                              <p:par>
                                <p:cTn id="137" presetID="10" presetClass="entr" presetSubtype="0" fill="hold" grpId="1" nodeType="withEffect">
                                  <p:stCondLst>
                                    <p:cond delay="0"/>
                                  </p:stCondLst>
                                  <p:childTnLst>
                                    <p:set>
                                      <p:cBhvr>
                                        <p:cTn id="138" dur="1" fill="hold">
                                          <p:stCondLst>
                                            <p:cond delay="0"/>
                                          </p:stCondLst>
                                        </p:cTn>
                                        <p:tgtEl>
                                          <p:spTgt spid="43"/>
                                        </p:tgtEl>
                                        <p:attrNameLst>
                                          <p:attrName>style.visibility</p:attrName>
                                        </p:attrNameLst>
                                      </p:cBhvr>
                                      <p:to>
                                        <p:strVal val="visible"/>
                                      </p:to>
                                    </p:set>
                                    <p:animEffect transition="in" filter="fade">
                                      <p:cBhvr>
                                        <p:cTn id="139" dur="500"/>
                                        <p:tgtEl>
                                          <p:spTgt spid="43"/>
                                        </p:tgtEl>
                                      </p:cBhvr>
                                    </p:animEffect>
                                  </p:childTnLst>
                                </p:cTn>
                              </p:par>
                              <p:par>
                                <p:cTn id="140" presetID="10" presetClass="entr" presetSubtype="0" fill="hold" grpId="2" nodeType="withEffect">
                                  <p:stCondLst>
                                    <p:cond delay="0"/>
                                  </p:stCondLst>
                                  <p:childTnLst>
                                    <p:set>
                                      <p:cBhvr>
                                        <p:cTn id="141" dur="1" fill="hold">
                                          <p:stCondLst>
                                            <p:cond delay="0"/>
                                          </p:stCondLst>
                                        </p:cTn>
                                        <p:tgtEl>
                                          <p:spTgt spid="32"/>
                                        </p:tgtEl>
                                        <p:attrNameLst>
                                          <p:attrName>style.visibility</p:attrName>
                                        </p:attrNameLst>
                                      </p:cBhvr>
                                      <p:to>
                                        <p:strVal val="visible"/>
                                      </p:to>
                                    </p:set>
                                    <p:animEffect transition="in" filter="fade">
                                      <p:cBhvr>
                                        <p:cTn id="142" dur="500"/>
                                        <p:tgtEl>
                                          <p:spTgt spid="32"/>
                                        </p:tgtEl>
                                      </p:cBhvr>
                                    </p:animEffect>
                                  </p:childTnLst>
                                </p:cTn>
                              </p:par>
                            </p:childTnLst>
                          </p:cTn>
                        </p:par>
                      </p:childTnLst>
                    </p:cTn>
                  </p:par>
                  <p:par>
                    <p:cTn id="143" fill="hold">
                      <p:stCondLst>
                        <p:cond delay="indefinite"/>
                      </p:stCondLst>
                      <p:childTnLst>
                        <p:par>
                          <p:cTn id="144" fill="hold">
                            <p:stCondLst>
                              <p:cond delay="0"/>
                            </p:stCondLst>
                            <p:childTnLst>
                              <p:par>
                                <p:cTn id="145" presetID="10" presetClass="entr" presetSubtype="0" fill="hold" nodeType="clickEffect">
                                  <p:stCondLst>
                                    <p:cond delay="0"/>
                                  </p:stCondLst>
                                  <p:childTnLst>
                                    <p:set>
                                      <p:cBhvr>
                                        <p:cTn id="146" dur="1" fill="hold">
                                          <p:stCondLst>
                                            <p:cond delay="0"/>
                                          </p:stCondLst>
                                        </p:cTn>
                                        <p:tgtEl>
                                          <p:spTgt spid="26"/>
                                        </p:tgtEl>
                                        <p:attrNameLst>
                                          <p:attrName>style.visibility</p:attrName>
                                        </p:attrNameLst>
                                      </p:cBhvr>
                                      <p:to>
                                        <p:strVal val="visible"/>
                                      </p:to>
                                    </p:set>
                                    <p:animEffect transition="in" filter="fade">
                                      <p:cBhvr>
                                        <p:cTn id="147" dur="500"/>
                                        <p:tgtEl>
                                          <p:spTgt spid="26"/>
                                        </p:tgtEl>
                                      </p:cBhvr>
                                    </p:animEffect>
                                  </p:childTnLst>
                                </p:cTn>
                              </p:par>
                              <p:par>
                                <p:cTn id="148" presetID="10" presetClass="entr" presetSubtype="0" fill="hold" nodeType="withEffect">
                                  <p:stCondLst>
                                    <p:cond delay="0"/>
                                  </p:stCondLst>
                                  <p:childTnLst>
                                    <p:set>
                                      <p:cBhvr>
                                        <p:cTn id="149" dur="1" fill="hold">
                                          <p:stCondLst>
                                            <p:cond delay="0"/>
                                          </p:stCondLst>
                                        </p:cTn>
                                        <p:tgtEl>
                                          <p:spTgt spid="19"/>
                                        </p:tgtEl>
                                        <p:attrNameLst>
                                          <p:attrName>style.visibility</p:attrName>
                                        </p:attrNameLst>
                                      </p:cBhvr>
                                      <p:to>
                                        <p:strVal val="visible"/>
                                      </p:to>
                                    </p:set>
                                    <p:animEffect transition="in" filter="fade">
                                      <p:cBhvr>
                                        <p:cTn id="150" dur="500"/>
                                        <p:tgtEl>
                                          <p:spTgt spid="19"/>
                                        </p:tgtEl>
                                      </p:cBhvr>
                                    </p:animEffect>
                                  </p:childTnLst>
                                </p:cTn>
                              </p:par>
                              <p:par>
                                <p:cTn id="151" presetID="10" presetClass="entr" presetSubtype="0" fill="hold" grpId="0" nodeType="withEffect">
                                  <p:stCondLst>
                                    <p:cond delay="0"/>
                                  </p:stCondLst>
                                  <p:childTnLst>
                                    <p:set>
                                      <p:cBhvr>
                                        <p:cTn id="152" dur="1" fill="hold">
                                          <p:stCondLst>
                                            <p:cond delay="0"/>
                                          </p:stCondLst>
                                        </p:cTn>
                                        <p:tgtEl>
                                          <p:spTgt spid="44"/>
                                        </p:tgtEl>
                                        <p:attrNameLst>
                                          <p:attrName>style.visibility</p:attrName>
                                        </p:attrNameLst>
                                      </p:cBhvr>
                                      <p:to>
                                        <p:strVal val="visible"/>
                                      </p:to>
                                    </p:set>
                                    <p:animEffect transition="in" filter="fade">
                                      <p:cBhvr>
                                        <p:cTn id="153" dur="500"/>
                                        <p:tgtEl>
                                          <p:spTgt spid="44"/>
                                        </p:tgtEl>
                                      </p:cBhvr>
                                    </p:animEffect>
                                  </p:childTnLst>
                                </p:cTn>
                              </p:par>
                              <p:par>
                                <p:cTn id="154" presetID="1" presetClass="exit" presetSubtype="0" fill="hold" grpId="1" nodeType="withEffect">
                                  <p:stCondLst>
                                    <p:cond delay="0"/>
                                  </p:stCondLst>
                                  <p:childTnLst>
                                    <p:set>
                                      <p:cBhvr>
                                        <p:cTn id="155" dur="1" fill="hold">
                                          <p:stCondLst>
                                            <p:cond delay="0"/>
                                          </p:stCondLst>
                                        </p:cTn>
                                        <p:tgtEl>
                                          <p:spTgt spid="42"/>
                                        </p:tgtEl>
                                        <p:attrNameLst>
                                          <p:attrName>style.visibility</p:attrName>
                                        </p:attrNameLst>
                                      </p:cBhvr>
                                      <p:to>
                                        <p:strVal val="hidden"/>
                                      </p:to>
                                    </p:set>
                                  </p:childTnLst>
                                </p:cTn>
                              </p:par>
                              <p:par>
                                <p:cTn id="156" presetID="10" presetClass="entr" presetSubtype="0" fill="hold" grpId="2" nodeType="withEffect">
                                  <p:stCondLst>
                                    <p:cond delay="0"/>
                                  </p:stCondLst>
                                  <p:childTnLst>
                                    <p:set>
                                      <p:cBhvr>
                                        <p:cTn id="157" dur="1" fill="hold">
                                          <p:stCondLst>
                                            <p:cond delay="0"/>
                                          </p:stCondLst>
                                        </p:cTn>
                                        <p:tgtEl>
                                          <p:spTgt spid="33"/>
                                        </p:tgtEl>
                                        <p:attrNameLst>
                                          <p:attrName>style.visibility</p:attrName>
                                        </p:attrNameLst>
                                      </p:cBhvr>
                                      <p:to>
                                        <p:strVal val="visible"/>
                                      </p:to>
                                    </p:set>
                                    <p:animEffect transition="in" filter="fade">
                                      <p:cBhvr>
                                        <p:cTn id="158" dur="500"/>
                                        <p:tgtEl>
                                          <p:spTgt spid="33"/>
                                        </p:tgtEl>
                                      </p:cBhvr>
                                    </p:animEffect>
                                  </p:childTnLst>
                                </p:cTn>
                              </p:par>
                              <p:par>
                                <p:cTn id="159" presetID="42" presetClass="path" presetSubtype="0" accel="50000" decel="50000" fill="hold" grpId="2" nodeType="withEffect">
                                  <p:stCondLst>
                                    <p:cond delay="0"/>
                                  </p:stCondLst>
                                  <p:childTnLst>
                                    <p:animMotion origin="layout" path="M -0.00416 -0.00463 L -3.33333E-6 0.09074 " pathEditMode="relative" rAng="0" ptsTypes="AA">
                                      <p:cBhvr>
                                        <p:cTn id="160" dur="500" fill="hold"/>
                                        <p:tgtEl>
                                          <p:spTgt spid="43"/>
                                        </p:tgtEl>
                                        <p:attrNameLst>
                                          <p:attrName>ppt_x</p:attrName>
                                          <p:attrName>ppt_y</p:attrName>
                                        </p:attrNameLst>
                                      </p:cBhvr>
                                      <p:rCtr x="208" y="4769"/>
                                    </p:animMotion>
                                  </p:childTnLst>
                                </p:cTn>
                              </p:par>
                            </p:childTnLst>
                          </p:cTn>
                        </p:par>
                      </p:childTnLst>
                    </p:cTn>
                  </p:par>
                  <p:par>
                    <p:cTn id="161" fill="hold">
                      <p:stCondLst>
                        <p:cond delay="indefinite"/>
                      </p:stCondLst>
                      <p:childTnLst>
                        <p:par>
                          <p:cTn id="162" fill="hold">
                            <p:stCondLst>
                              <p:cond delay="0"/>
                            </p:stCondLst>
                            <p:childTnLst>
                              <p:par>
                                <p:cTn id="163" presetID="42" presetClass="path" presetSubtype="0" accel="50000" decel="50000" fill="hold" grpId="3" nodeType="clickEffect">
                                  <p:stCondLst>
                                    <p:cond delay="0"/>
                                  </p:stCondLst>
                                  <p:childTnLst>
                                    <p:animMotion origin="layout" path="M 3.33333E-6 0.09074 L -0.00417 0.20648 " pathEditMode="relative" rAng="0" ptsTypes="AA">
                                      <p:cBhvr>
                                        <p:cTn id="164" dur="500" fill="hold"/>
                                        <p:tgtEl>
                                          <p:spTgt spid="43"/>
                                        </p:tgtEl>
                                        <p:attrNameLst>
                                          <p:attrName>ppt_x</p:attrName>
                                          <p:attrName>ppt_y</p:attrName>
                                        </p:attrNameLst>
                                      </p:cBhvr>
                                      <p:rCtr x="-208" y="5787"/>
                                    </p:animMotion>
                                  </p:childTnLst>
                                </p:cTn>
                              </p:par>
                              <p:par>
                                <p:cTn id="165" presetID="10" presetClass="entr" presetSubtype="0" fill="hold" grpId="2" nodeType="withEffect">
                                  <p:stCondLst>
                                    <p:cond delay="0"/>
                                  </p:stCondLst>
                                  <p:childTnLst>
                                    <p:set>
                                      <p:cBhvr>
                                        <p:cTn id="166" dur="1" fill="hold">
                                          <p:stCondLst>
                                            <p:cond delay="0"/>
                                          </p:stCondLst>
                                        </p:cTn>
                                        <p:tgtEl>
                                          <p:spTgt spid="5"/>
                                        </p:tgtEl>
                                        <p:attrNameLst>
                                          <p:attrName>style.visibility</p:attrName>
                                        </p:attrNameLst>
                                      </p:cBhvr>
                                      <p:to>
                                        <p:strVal val="visible"/>
                                      </p:to>
                                    </p:set>
                                    <p:animEffect transition="in" filter="fade">
                                      <p:cBhvr>
                                        <p:cTn id="167" dur="500"/>
                                        <p:tgtEl>
                                          <p:spTgt spid="5"/>
                                        </p:tgtEl>
                                      </p:cBhvr>
                                    </p:animEffect>
                                  </p:childTnLst>
                                </p:cTn>
                              </p:par>
                              <p:par>
                                <p:cTn id="168" presetID="10" presetClass="entr" presetSubtype="0" fill="hold" grpId="0" nodeType="withEffect">
                                  <p:stCondLst>
                                    <p:cond delay="0"/>
                                  </p:stCondLst>
                                  <p:childTnLst>
                                    <p:set>
                                      <p:cBhvr>
                                        <p:cTn id="169" dur="1" fill="hold">
                                          <p:stCondLst>
                                            <p:cond delay="0"/>
                                          </p:stCondLst>
                                        </p:cTn>
                                        <p:tgtEl>
                                          <p:spTgt spid="45"/>
                                        </p:tgtEl>
                                        <p:attrNameLst>
                                          <p:attrName>style.visibility</p:attrName>
                                        </p:attrNameLst>
                                      </p:cBhvr>
                                      <p:to>
                                        <p:strVal val="visible"/>
                                      </p:to>
                                    </p:set>
                                    <p:animEffect transition="in" filter="fade">
                                      <p:cBhvr>
                                        <p:cTn id="170" dur="500"/>
                                        <p:tgtEl>
                                          <p:spTgt spid="45"/>
                                        </p:tgtEl>
                                      </p:cBhvr>
                                    </p:animEffect>
                                  </p:childTnLst>
                                </p:cTn>
                              </p:par>
                              <p:par>
                                <p:cTn id="171" presetID="1" presetClass="exit" presetSubtype="0" fill="hold" grpId="1" nodeType="withEffect">
                                  <p:stCondLst>
                                    <p:cond delay="0"/>
                                  </p:stCondLst>
                                  <p:childTnLst>
                                    <p:set>
                                      <p:cBhvr>
                                        <p:cTn id="172" dur="1" fill="hold">
                                          <p:stCondLst>
                                            <p:cond delay="0"/>
                                          </p:stCondLst>
                                        </p:cTn>
                                        <p:tgtEl>
                                          <p:spTgt spid="44"/>
                                        </p:tgtEl>
                                        <p:attrNameLst>
                                          <p:attrName>style.visibility</p:attrName>
                                        </p:attrNameLst>
                                      </p:cBhvr>
                                      <p:to>
                                        <p:strVal val="hidden"/>
                                      </p:to>
                                    </p:set>
                                  </p:childTnLst>
                                </p:cTn>
                              </p:par>
                              <p:par>
                                <p:cTn id="173" presetID="10" presetClass="entr" presetSubtype="0" fill="hold" nodeType="withEffect">
                                  <p:stCondLst>
                                    <p:cond delay="0"/>
                                  </p:stCondLst>
                                  <p:childTnLst>
                                    <p:set>
                                      <p:cBhvr>
                                        <p:cTn id="174" dur="1" fill="hold">
                                          <p:stCondLst>
                                            <p:cond delay="0"/>
                                          </p:stCondLst>
                                        </p:cTn>
                                        <p:tgtEl>
                                          <p:spTgt spid="18"/>
                                        </p:tgtEl>
                                        <p:attrNameLst>
                                          <p:attrName>style.visibility</p:attrName>
                                        </p:attrNameLst>
                                      </p:cBhvr>
                                      <p:to>
                                        <p:strVal val="visible"/>
                                      </p:to>
                                    </p:set>
                                    <p:animEffect transition="in" filter="fade">
                                      <p:cBhvr>
                                        <p:cTn id="175"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0" grpId="0"/>
      <p:bldP spid="31" grpId="0"/>
      <p:bldP spid="5" grpId="0"/>
      <p:bldP spid="5" grpId="1"/>
      <p:bldP spid="5" grpId="2"/>
      <p:bldP spid="23" grpId="0"/>
      <p:bldP spid="23" grpId="1"/>
      <p:bldP spid="23" grpId="2"/>
      <p:bldP spid="32" grpId="0"/>
      <p:bldP spid="32" grpId="1"/>
      <p:bldP spid="32" grpId="2"/>
      <p:bldP spid="33" grpId="0"/>
      <p:bldP spid="33" grpId="1"/>
      <p:bldP spid="33" grpId="2"/>
      <p:bldP spid="38" grpId="0" animBg="1"/>
      <p:bldP spid="38" grpId="1" animBg="1"/>
      <p:bldP spid="38" grpId="2" animBg="1"/>
      <p:bldP spid="39" grpId="0" animBg="1"/>
      <p:bldP spid="39" grpId="1" animBg="1"/>
      <p:bldP spid="39" grpId="2" animBg="1"/>
      <p:bldP spid="40" grpId="0" animBg="1"/>
      <p:bldP spid="40" grpId="1" animBg="1"/>
      <p:bldP spid="41" grpId="0"/>
      <p:bldP spid="41" grpId="1"/>
      <p:bldP spid="41" grpId="2"/>
      <p:bldP spid="41" grpId="3"/>
      <p:bldP spid="42" grpId="0" animBg="1"/>
      <p:bldP spid="42" grpId="1" animBg="1"/>
      <p:bldP spid="43" grpId="1"/>
      <p:bldP spid="43" grpId="2"/>
      <p:bldP spid="43" grpId="3"/>
      <p:bldP spid="44" grpId="0" animBg="1"/>
      <p:bldP spid="44" grpId="1" animBg="1"/>
      <p:bldP spid="4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lstStyle/>
          <a:p>
            <a:r>
              <a:rPr lang="en-US" dirty="0" smtClean="0"/>
              <a:t>Graph Representations</a:t>
            </a:r>
            <a:endParaRPr lang="en-US" dirty="0"/>
          </a:p>
        </p:txBody>
      </p:sp>
      <p:sp>
        <p:nvSpPr>
          <p:cNvPr id="3" name="Content Placeholder 2"/>
          <p:cNvSpPr>
            <a:spLocks noGrp="1"/>
          </p:cNvSpPr>
          <p:nvPr>
            <p:ph idx="1"/>
          </p:nvPr>
        </p:nvSpPr>
        <p:spPr/>
        <p:txBody>
          <a:bodyPr/>
          <a:lstStyle/>
          <a:p>
            <a:r>
              <a:rPr lang="en-US" dirty="0" smtClean="0"/>
              <a:t>Graph Type</a:t>
            </a:r>
          </a:p>
          <a:p>
            <a:r>
              <a:rPr lang="en-US" dirty="0" smtClean="0"/>
              <a:t>Graph Weight</a:t>
            </a:r>
          </a:p>
          <a:p>
            <a:r>
              <a:rPr lang="en-US" dirty="0" smtClean="0"/>
              <a:t>Type of Search</a:t>
            </a:r>
          </a:p>
          <a:p>
            <a:r>
              <a:rPr lang="en-US" dirty="0" smtClean="0"/>
              <a:t>Algorithm</a:t>
            </a:r>
          </a:p>
          <a:p>
            <a:endParaRPr lang="en-US" dirty="0" smtClean="0"/>
          </a:p>
          <a:p>
            <a:endParaRPr lang="en-US" dirty="0"/>
          </a:p>
          <a:p>
            <a:r>
              <a:rPr lang="en-US" dirty="0" smtClean="0"/>
              <a:t>One more feature set…</a:t>
            </a:r>
          </a:p>
          <a:p>
            <a:r>
              <a:rPr lang="en-US" dirty="0" smtClean="0"/>
              <a:t>Graph Data Representation</a:t>
            </a:r>
            <a:endParaRPr lang="en-US" dirty="0"/>
          </a:p>
        </p:txBody>
      </p:sp>
      <p:grpSp>
        <p:nvGrpSpPr>
          <p:cNvPr id="5" name="Group 4"/>
          <p:cNvGrpSpPr/>
          <p:nvPr/>
        </p:nvGrpSpPr>
        <p:grpSpPr>
          <a:xfrm>
            <a:off x="3076249" y="1676400"/>
            <a:ext cx="2850780" cy="369332"/>
            <a:chOff x="5410200" y="5638800"/>
            <a:chExt cx="2850780" cy="369332"/>
          </a:xfrm>
        </p:grpSpPr>
        <p:sp>
          <p:nvSpPr>
            <p:cNvPr id="6" name="TextBox 5"/>
            <p:cNvSpPr txBox="1"/>
            <p:nvPr/>
          </p:nvSpPr>
          <p:spPr>
            <a:xfrm>
              <a:off x="5410200" y="5638800"/>
              <a:ext cx="1287532" cy="369332"/>
            </a:xfrm>
            <a:prstGeom prst="rect">
              <a:avLst/>
            </a:prstGeom>
            <a:noFill/>
            <a:ln>
              <a:solidFill>
                <a:schemeClr val="tx1"/>
              </a:solidFill>
            </a:ln>
          </p:spPr>
          <p:txBody>
            <a:bodyPr wrap="none" rtlCol="0">
              <a:spAutoFit/>
            </a:bodyPr>
            <a:lstStyle/>
            <a:p>
              <a:pPr fontAlgn="base">
                <a:spcBef>
                  <a:spcPct val="0"/>
                </a:spcBef>
                <a:spcAft>
                  <a:spcPct val="0"/>
                </a:spcAft>
              </a:pPr>
              <a:r>
                <a:rPr lang="en-US" dirty="0">
                  <a:solidFill>
                    <a:srgbClr val="000000"/>
                  </a:solidFill>
                  <a:latin typeface="Courier New" pitchFamily="49" charset="0"/>
                  <a:cs typeface="Courier New" pitchFamily="49" charset="0"/>
                </a:rPr>
                <a:t>Directed</a:t>
              </a:r>
            </a:p>
          </p:txBody>
        </p:sp>
        <p:sp>
          <p:nvSpPr>
            <p:cNvPr id="7" name="TextBox 6"/>
            <p:cNvSpPr txBox="1"/>
            <p:nvPr/>
          </p:nvSpPr>
          <p:spPr>
            <a:xfrm>
              <a:off x="6697732" y="5638800"/>
              <a:ext cx="1563248" cy="369332"/>
            </a:xfrm>
            <a:prstGeom prst="rect">
              <a:avLst/>
            </a:prstGeom>
            <a:noFill/>
            <a:ln>
              <a:solidFill>
                <a:schemeClr val="tx1"/>
              </a:solidFill>
            </a:ln>
          </p:spPr>
          <p:txBody>
            <a:bodyPr wrap="none" rtlCol="0">
              <a:spAutoFit/>
            </a:bodyPr>
            <a:lstStyle/>
            <a:p>
              <a:pPr fontAlgn="base">
                <a:spcBef>
                  <a:spcPct val="0"/>
                </a:spcBef>
                <a:spcAft>
                  <a:spcPct val="0"/>
                </a:spcAft>
              </a:pPr>
              <a:r>
                <a:rPr lang="en-US" dirty="0">
                  <a:solidFill>
                    <a:srgbClr val="000000"/>
                  </a:solidFill>
                  <a:latin typeface="Courier New" pitchFamily="49" charset="0"/>
                  <a:cs typeface="Courier New" pitchFamily="49" charset="0"/>
                </a:rPr>
                <a:t>Undirected</a:t>
              </a:r>
            </a:p>
          </p:txBody>
        </p:sp>
      </p:grpSp>
      <p:grpSp>
        <p:nvGrpSpPr>
          <p:cNvPr id="8" name="Group 7"/>
          <p:cNvGrpSpPr/>
          <p:nvPr/>
        </p:nvGrpSpPr>
        <p:grpSpPr>
          <a:xfrm>
            <a:off x="3076249" y="2133600"/>
            <a:ext cx="2850780" cy="369332"/>
            <a:chOff x="5410200" y="5105400"/>
            <a:chExt cx="2850780" cy="369332"/>
          </a:xfrm>
        </p:grpSpPr>
        <p:sp>
          <p:nvSpPr>
            <p:cNvPr id="9" name="TextBox 8"/>
            <p:cNvSpPr txBox="1"/>
            <p:nvPr/>
          </p:nvSpPr>
          <p:spPr>
            <a:xfrm>
              <a:off x="5410200" y="5105400"/>
              <a:ext cx="1287532" cy="369332"/>
            </a:xfrm>
            <a:prstGeom prst="rect">
              <a:avLst/>
            </a:prstGeom>
            <a:noFill/>
            <a:ln>
              <a:solidFill>
                <a:schemeClr val="tx1"/>
              </a:solidFill>
            </a:ln>
          </p:spPr>
          <p:txBody>
            <a:bodyPr wrap="none" rtlCol="0">
              <a:spAutoFit/>
            </a:bodyPr>
            <a:lstStyle/>
            <a:p>
              <a:pPr fontAlgn="base">
                <a:spcBef>
                  <a:spcPct val="0"/>
                </a:spcBef>
                <a:spcAft>
                  <a:spcPct val="0"/>
                </a:spcAft>
              </a:pPr>
              <a:r>
                <a:rPr lang="en-US" dirty="0">
                  <a:solidFill>
                    <a:srgbClr val="000000"/>
                  </a:solidFill>
                  <a:latin typeface="Courier New" pitchFamily="49" charset="0"/>
                  <a:cs typeface="Courier New" pitchFamily="49" charset="0"/>
                </a:rPr>
                <a:t>Weighted</a:t>
              </a:r>
            </a:p>
          </p:txBody>
        </p:sp>
        <p:sp>
          <p:nvSpPr>
            <p:cNvPr id="10" name="TextBox 9"/>
            <p:cNvSpPr txBox="1"/>
            <p:nvPr/>
          </p:nvSpPr>
          <p:spPr>
            <a:xfrm>
              <a:off x="6697732" y="5105400"/>
              <a:ext cx="1563248" cy="369332"/>
            </a:xfrm>
            <a:prstGeom prst="rect">
              <a:avLst/>
            </a:prstGeom>
            <a:noFill/>
            <a:ln>
              <a:solidFill>
                <a:schemeClr val="tx1"/>
              </a:solidFill>
            </a:ln>
          </p:spPr>
          <p:txBody>
            <a:bodyPr wrap="none" rtlCol="0">
              <a:spAutoFit/>
            </a:bodyPr>
            <a:lstStyle/>
            <a:p>
              <a:pPr fontAlgn="base">
                <a:spcBef>
                  <a:spcPct val="0"/>
                </a:spcBef>
                <a:spcAft>
                  <a:spcPct val="0"/>
                </a:spcAft>
              </a:pPr>
              <a:r>
                <a:rPr lang="en-US" dirty="0" err="1">
                  <a:solidFill>
                    <a:srgbClr val="000000"/>
                  </a:solidFill>
                  <a:latin typeface="Courier New" pitchFamily="49" charset="0"/>
                  <a:cs typeface="Courier New" pitchFamily="49" charset="0"/>
                </a:rPr>
                <a:t>UnWeighted</a:t>
              </a:r>
              <a:endParaRPr lang="en-US" dirty="0">
                <a:solidFill>
                  <a:srgbClr val="000000"/>
                </a:solidFill>
                <a:latin typeface="Courier New" pitchFamily="49" charset="0"/>
                <a:cs typeface="Courier New" pitchFamily="49" charset="0"/>
              </a:endParaRPr>
            </a:p>
          </p:txBody>
        </p:sp>
      </p:grpSp>
      <p:grpSp>
        <p:nvGrpSpPr>
          <p:cNvPr id="11" name="Group 10"/>
          <p:cNvGrpSpPr/>
          <p:nvPr/>
        </p:nvGrpSpPr>
        <p:grpSpPr>
          <a:xfrm>
            <a:off x="3083953" y="2590800"/>
            <a:ext cx="1196482" cy="369332"/>
            <a:chOff x="6096000" y="4572000"/>
            <a:chExt cx="1196482" cy="369332"/>
          </a:xfrm>
        </p:grpSpPr>
        <p:sp>
          <p:nvSpPr>
            <p:cNvPr id="12" name="TextBox 11"/>
            <p:cNvSpPr txBox="1"/>
            <p:nvPr/>
          </p:nvSpPr>
          <p:spPr>
            <a:xfrm>
              <a:off x="6096000" y="4572000"/>
              <a:ext cx="598241" cy="369332"/>
            </a:xfrm>
            <a:prstGeom prst="rect">
              <a:avLst/>
            </a:prstGeom>
            <a:noFill/>
            <a:ln>
              <a:solidFill>
                <a:schemeClr val="tx1"/>
              </a:solidFill>
            </a:ln>
          </p:spPr>
          <p:txBody>
            <a:bodyPr wrap="none" rtlCol="0">
              <a:spAutoFit/>
            </a:bodyPr>
            <a:lstStyle/>
            <a:p>
              <a:pPr fontAlgn="base">
                <a:spcBef>
                  <a:spcPct val="0"/>
                </a:spcBef>
                <a:spcAft>
                  <a:spcPct val="0"/>
                </a:spcAft>
              </a:pPr>
              <a:r>
                <a:rPr lang="en-US" dirty="0">
                  <a:solidFill>
                    <a:srgbClr val="000000"/>
                  </a:solidFill>
                  <a:latin typeface="Courier New" pitchFamily="49" charset="0"/>
                  <a:cs typeface="Courier New" pitchFamily="49" charset="0"/>
                </a:rPr>
                <a:t>BFS</a:t>
              </a:r>
            </a:p>
          </p:txBody>
        </p:sp>
        <p:sp>
          <p:nvSpPr>
            <p:cNvPr id="13" name="TextBox 12"/>
            <p:cNvSpPr txBox="1"/>
            <p:nvPr/>
          </p:nvSpPr>
          <p:spPr>
            <a:xfrm>
              <a:off x="6694241" y="4572000"/>
              <a:ext cx="598241" cy="369332"/>
            </a:xfrm>
            <a:prstGeom prst="rect">
              <a:avLst/>
            </a:prstGeom>
            <a:noFill/>
            <a:ln>
              <a:solidFill>
                <a:schemeClr val="tx1"/>
              </a:solidFill>
            </a:ln>
          </p:spPr>
          <p:txBody>
            <a:bodyPr wrap="none" rtlCol="0">
              <a:spAutoFit/>
            </a:bodyPr>
            <a:lstStyle/>
            <a:p>
              <a:pPr fontAlgn="base">
                <a:spcBef>
                  <a:spcPct val="0"/>
                </a:spcBef>
                <a:spcAft>
                  <a:spcPct val="0"/>
                </a:spcAft>
              </a:pPr>
              <a:r>
                <a:rPr lang="en-US" dirty="0">
                  <a:solidFill>
                    <a:srgbClr val="000000"/>
                  </a:solidFill>
                  <a:latin typeface="Courier New" pitchFamily="49" charset="0"/>
                  <a:cs typeface="Courier New" pitchFamily="49" charset="0"/>
                </a:rPr>
                <a:t>DFS</a:t>
              </a:r>
            </a:p>
          </p:txBody>
        </p:sp>
      </p:grpSp>
      <p:grpSp>
        <p:nvGrpSpPr>
          <p:cNvPr id="14" name="Group 13"/>
          <p:cNvGrpSpPr/>
          <p:nvPr/>
        </p:nvGrpSpPr>
        <p:grpSpPr>
          <a:xfrm>
            <a:off x="3082526" y="3060450"/>
            <a:ext cx="3862595" cy="740228"/>
            <a:chOff x="6809138" y="4418036"/>
            <a:chExt cx="3862595" cy="740228"/>
          </a:xfrm>
        </p:grpSpPr>
        <p:sp>
          <p:nvSpPr>
            <p:cNvPr id="15" name="TextBox 14"/>
            <p:cNvSpPr txBox="1"/>
            <p:nvPr/>
          </p:nvSpPr>
          <p:spPr>
            <a:xfrm>
              <a:off x="6809138" y="4418036"/>
              <a:ext cx="1011815" cy="369332"/>
            </a:xfrm>
            <a:prstGeom prst="rect">
              <a:avLst/>
            </a:prstGeom>
            <a:noFill/>
            <a:ln>
              <a:solidFill>
                <a:schemeClr val="tx1"/>
              </a:solidFill>
            </a:ln>
          </p:spPr>
          <p:txBody>
            <a:bodyPr wrap="none" rtlCol="0">
              <a:spAutoFit/>
            </a:bodyPr>
            <a:lstStyle/>
            <a:p>
              <a:pPr fontAlgn="base">
                <a:spcBef>
                  <a:spcPct val="0"/>
                </a:spcBef>
                <a:spcAft>
                  <a:spcPct val="0"/>
                </a:spcAft>
              </a:pPr>
              <a:r>
                <a:rPr lang="en-US" dirty="0">
                  <a:solidFill>
                    <a:srgbClr val="000000"/>
                  </a:solidFill>
                  <a:latin typeface="Courier New" pitchFamily="49" charset="0"/>
                  <a:cs typeface="Courier New" pitchFamily="49" charset="0"/>
                </a:rPr>
                <a:t>Number</a:t>
              </a:r>
            </a:p>
          </p:txBody>
        </p:sp>
        <p:sp>
          <p:nvSpPr>
            <p:cNvPr id="16" name="TextBox 15"/>
            <p:cNvSpPr txBox="1"/>
            <p:nvPr/>
          </p:nvSpPr>
          <p:spPr>
            <a:xfrm>
              <a:off x="8970627" y="4419600"/>
              <a:ext cx="1149674" cy="369332"/>
            </a:xfrm>
            <a:prstGeom prst="rect">
              <a:avLst/>
            </a:prstGeom>
            <a:noFill/>
            <a:ln>
              <a:solidFill>
                <a:schemeClr val="tx1"/>
              </a:solidFill>
            </a:ln>
          </p:spPr>
          <p:txBody>
            <a:bodyPr wrap="none" rtlCol="0">
              <a:spAutoFit/>
            </a:bodyPr>
            <a:lstStyle/>
            <a:p>
              <a:pPr fontAlgn="base">
                <a:spcBef>
                  <a:spcPct val="0"/>
                </a:spcBef>
                <a:spcAft>
                  <a:spcPct val="0"/>
                </a:spcAft>
              </a:pPr>
              <a:r>
                <a:rPr lang="en-US" dirty="0" err="1">
                  <a:solidFill>
                    <a:srgbClr val="000000"/>
                  </a:solidFill>
                  <a:latin typeface="Courier New" pitchFamily="49" charset="0"/>
                  <a:cs typeface="Courier New" pitchFamily="49" charset="0"/>
                </a:rPr>
                <a:t>MSTPrim</a:t>
              </a:r>
              <a:endParaRPr lang="en-US" dirty="0">
                <a:solidFill>
                  <a:srgbClr val="000000"/>
                </a:solidFill>
                <a:latin typeface="Courier New" pitchFamily="49" charset="0"/>
                <a:cs typeface="Courier New" pitchFamily="49" charset="0"/>
              </a:endParaRPr>
            </a:p>
          </p:txBody>
        </p:sp>
        <p:sp>
          <p:nvSpPr>
            <p:cNvPr id="17" name="TextBox 16"/>
            <p:cNvSpPr txBox="1"/>
            <p:nvPr/>
          </p:nvSpPr>
          <p:spPr>
            <a:xfrm>
              <a:off x="9108485" y="4788932"/>
              <a:ext cx="1563248" cy="369332"/>
            </a:xfrm>
            <a:prstGeom prst="rect">
              <a:avLst/>
            </a:prstGeom>
            <a:noFill/>
            <a:ln>
              <a:solidFill>
                <a:schemeClr val="tx1"/>
              </a:solidFill>
            </a:ln>
          </p:spPr>
          <p:txBody>
            <a:bodyPr wrap="none" rtlCol="0">
              <a:spAutoFit/>
            </a:bodyPr>
            <a:lstStyle/>
            <a:p>
              <a:pPr fontAlgn="base">
                <a:spcBef>
                  <a:spcPct val="0"/>
                </a:spcBef>
                <a:spcAft>
                  <a:spcPct val="0"/>
                </a:spcAft>
              </a:pPr>
              <a:r>
                <a:rPr lang="en-US" dirty="0" err="1">
                  <a:solidFill>
                    <a:srgbClr val="000000"/>
                  </a:solidFill>
                  <a:latin typeface="Courier New" pitchFamily="49" charset="0"/>
                  <a:cs typeface="Courier New" pitchFamily="49" charset="0"/>
                </a:rPr>
                <a:t>MSTKruskal</a:t>
              </a:r>
              <a:endParaRPr lang="en-US" dirty="0">
                <a:solidFill>
                  <a:srgbClr val="000000"/>
                </a:solidFill>
                <a:latin typeface="Courier New" pitchFamily="49" charset="0"/>
                <a:cs typeface="Courier New" pitchFamily="49" charset="0"/>
              </a:endParaRPr>
            </a:p>
          </p:txBody>
        </p:sp>
      </p:grpSp>
      <p:grpSp>
        <p:nvGrpSpPr>
          <p:cNvPr id="18" name="Group 17"/>
          <p:cNvGrpSpPr/>
          <p:nvPr/>
        </p:nvGrpSpPr>
        <p:grpSpPr>
          <a:xfrm>
            <a:off x="3082526" y="3062014"/>
            <a:ext cx="2299347" cy="737882"/>
            <a:chOff x="5963508" y="3886200"/>
            <a:chExt cx="2299347" cy="737882"/>
          </a:xfrm>
        </p:grpSpPr>
        <p:sp>
          <p:nvSpPr>
            <p:cNvPr id="19" name="TextBox 18"/>
            <p:cNvSpPr txBox="1"/>
            <p:nvPr/>
          </p:nvSpPr>
          <p:spPr>
            <a:xfrm>
              <a:off x="5963508" y="4253968"/>
              <a:ext cx="873957" cy="369332"/>
            </a:xfrm>
            <a:prstGeom prst="rect">
              <a:avLst/>
            </a:prstGeom>
            <a:noFill/>
            <a:ln>
              <a:solidFill>
                <a:schemeClr val="tx1"/>
              </a:solidFill>
            </a:ln>
          </p:spPr>
          <p:txBody>
            <a:bodyPr wrap="none" rtlCol="0">
              <a:spAutoFit/>
            </a:bodyPr>
            <a:lstStyle/>
            <a:p>
              <a:pPr fontAlgn="base">
                <a:spcBef>
                  <a:spcPct val="0"/>
                </a:spcBef>
                <a:spcAft>
                  <a:spcPct val="0"/>
                </a:spcAft>
              </a:pPr>
              <a:r>
                <a:rPr lang="en-US" dirty="0">
                  <a:solidFill>
                    <a:srgbClr val="000000"/>
                  </a:solidFill>
                  <a:latin typeface="Courier New" pitchFamily="49" charset="0"/>
                  <a:cs typeface="Courier New" pitchFamily="49" charset="0"/>
                </a:rPr>
                <a:t>Cycle</a:t>
              </a:r>
            </a:p>
          </p:txBody>
        </p:sp>
        <p:sp>
          <p:nvSpPr>
            <p:cNvPr id="20" name="TextBox 19"/>
            <p:cNvSpPr txBox="1"/>
            <p:nvPr/>
          </p:nvSpPr>
          <p:spPr>
            <a:xfrm>
              <a:off x="6975323" y="3886200"/>
              <a:ext cx="1149674" cy="369332"/>
            </a:xfrm>
            <a:prstGeom prst="rect">
              <a:avLst/>
            </a:prstGeom>
            <a:noFill/>
            <a:ln>
              <a:solidFill>
                <a:schemeClr val="tx1"/>
              </a:solidFill>
            </a:ln>
          </p:spPr>
          <p:txBody>
            <a:bodyPr wrap="none" rtlCol="0">
              <a:spAutoFit/>
            </a:bodyPr>
            <a:lstStyle/>
            <a:p>
              <a:pPr fontAlgn="base">
                <a:spcBef>
                  <a:spcPct val="0"/>
                </a:spcBef>
                <a:spcAft>
                  <a:spcPct val="0"/>
                </a:spcAft>
              </a:pPr>
              <a:r>
                <a:rPr lang="en-US" dirty="0" err="1">
                  <a:solidFill>
                    <a:srgbClr val="000000"/>
                  </a:solidFill>
                  <a:latin typeface="Courier New" pitchFamily="49" charset="0"/>
                  <a:cs typeface="Courier New" pitchFamily="49" charset="0"/>
                </a:rPr>
                <a:t>StrongC</a:t>
              </a:r>
              <a:endParaRPr lang="en-US" dirty="0">
                <a:solidFill>
                  <a:srgbClr val="000000"/>
                </a:solidFill>
                <a:latin typeface="Courier New" pitchFamily="49" charset="0"/>
                <a:cs typeface="Courier New" pitchFamily="49" charset="0"/>
              </a:endParaRPr>
            </a:p>
          </p:txBody>
        </p:sp>
        <p:sp>
          <p:nvSpPr>
            <p:cNvPr id="21" name="TextBox 20"/>
            <p:cNvSpPr txBox="1"/>
            <p:nvPr/>
          </p:nvSpPr>
          <p:spPr>
            <a:xfrm>
              <a:off x="6837465" y="4254750"/>
              <a:ext cx="1425390" cy="369332"/>
            </a:xfrm>
            <a:prstGeom prst="rect">
              <a:avLst/>
            </a:prstGeom>
            <a:noFill/>
            <a:ln>
              <a:solidFill>
                <a:schemeClr val="tx1"/>
              </a:solidFill>
            </a:ln>
          </p:spPr>
          <p:txBody>
            <a:bodyPr wrap="none" rtlCol="0">
              <a:spAutoFit/>
            </a:bodyPr>
            <a:lstStyle/>
            <a:p>
              <a:pPr fontAlgn="base">
                <a:spcBef>
                  <a:spcPct val="0"/>
                </a:spcBef>
                <a:spcAft>
                  <a:spcPct val="0"/>
                </a:spcAft>
              </a:pPr>
              <a:r>
                <a:rPr lang="en-US" dirty="0">
                  <a:solidFill>
                    <a:srgbClr val="000000"/>
                  </a:solidFill>
                  <a:latin typeface="Courier New" pitchFamily="49" charset="0"/>
                  <a:cs typeface="Courier New" pitchFamily="49" charset="0"/>
                </a:rPr>
                <a:t>Connected</a:t>
              </a:r>
            </a:p>
          </p:txBody>
        </p:sp>
      </p:grpSp>
      <p:grpSp>
        <p:nvGrpSpPr>
          <p:cNvPr id="22" name="Group 21"/>
          <p:cNvGrpSpPr/>
          <p:nvPr/>
        </p:nvGrpSpPr>
        <p:grpSpPr>
          <a:xfrm>
            <a:off x="1752600" y="5302620"/>
            <a:ext cx="4091504" cy="369484"/>
            <a:chOff x="5223367" y="4341836"/>
            <a:chExt cx="4091504" cy="369484"/>
          </a:xfrm>
        </p:grpSpPr>
        <p:sp>
          <p:nvSpPr>
            <p:cNvPr id="23" name="TextBox 22"/>
            <p:cNvSpPr txBox="1"/>
            <p:nvPr/>
          </p:nvSpPr>
          <p:spPr>
            <a:xfrm>
              <a:off x="5223367" y="4341836"/>
              <a:ext cx="2114681" cy="369332"/>
            </a:xfrm>
            <a:prstGeom prst="rect">
              <a:avLst/>
            </a:prstGeom>
            <a:noFill/>
            <a:ln>
              <a:solidFill>
                <a:schemeClr val="tx1"/>
              </a:solidFill>
            </a:ln>
          </p:spPr>
          <p:txBody>
            <a:bodyPr wrap="none" rtlCol="0">
              <a:spAutoFit/>
            </a:bodyPr>
            <a:lstStyle/>
            <a:p>
              <a:pPr fontAlgn="base">
                <a:spcBef>
                  <a:spcPct val="0"/>
                </a:spcBef>
                <a:spcAft>
                  <a:spcPct val="0"/>
                </a:spcAft>
              </a:pPr>
              <a:r>
                <a:rPr lang="en-US" dirty="0" smtClean="0">
                  <a:solidFill>
                    <a:srgbClr val="000000"/>
                  </a:solidFill>
                  <a:latin typeface="Courier New" pitchFamily="49" charset="0"/>
                  <a:cs typeface="Courier New" pitchFamily="49" charset="0"/>
                </a:rPr>
                <a:t>Adjacency List</a:t>
              </a:r>
              <a:endParaRPr lang="en-US" dirty="0">
                <a:solidFill>
                  <a:srgbClr val="000000"/>
                </a:solidFill>
                <a:latin typeface="Courier New" pitchFamily="49" charset="0"/>
                <a:cs typeface="Courier New" pitchFamily="49" charset="0"/>
              </a:endParaRPr>
            </a:p>
          </p:txBody>
        </p:sp>
        <p:sp>
          <p:nvSpPr>
            <p:cNvPr id="24" name="TextBox 23"/>
            <p:cNvSpPr txBox="1"/>
            <p:nvPr/>
          </p:nvSpPr>
          <p:spPr>
            <a:xfrm>
              <a:off x="7338048" y="4341988"/>
              <a:ext cx="1976823" cy="369332"/>
            </a:xfrm>
            <a:prstGeom prst="rect">
              <a:avLst/>
            </a:prstGeom>
            <a:noFill/>
            <a:ln>
              <a:solidFill>
                <a:schemeClr val="tx1"/>
              </a:solidFill>
            </a:ln>
          </p:spPr>
          <p:txBody>
            <a:bodyPr wrap="none" rtlCol="0">
              <a:spAutoFit/>
            </a:bodyPr>
            <a:lstStyle/>
            <a:p>
              <a:pPr fontAlgn="base">
                <a:spcBef>
                  <a:spcPct val="0"/>
                </a:spcBef>
                <a:spcAft>
                  <a:spcPct val="0"/>
                </a:spcAft>
              </a:pPr>
              <a:r>
                <a:rPr lang="en-US" dirty="0" smtClean="0">
                  <a:solidFill>
                    <a:srgbClr val="000000"/>
                  </a:solidFill>
                  <a:latin typeface="Courier New" pitchFamily="49" charset="0"/>
                  <a:cs typeface="Courier New" pitchFamily="49" charset="0"/>
                </a:rPr>
                <a:t>Neighbor List</a:t>
              </a:r>
              <a:endParaRPr lang="en-US" dirty="0">
                <a:solidFill>
                  <a:srgbClr val="000000"/>
                </a:solidFill>
                <a:latin typeface="Courier New" pitchFamily="49" charset="0"/>
                <a:cs typeface="Courier New" pitchFamily="49" charset="0"/>
              </a:endParaRPr>
            </a:p>
          </p:txBody>
        </p:sp>
      </p:grpSp>
      <p:sp>
        <p:nvSpPr>
          <p:cNvPr id="28" name="TextBox 27"/>
          <p:cNvSpPr txBox="1"/>
          <p:nvPr/>
        </p:nvSpPr>
        <p:spPr>
          <a:xfrm>
            <a:off x="5844104" y="5302620"/>
            <a:ext cx="1425390" cy="369332"/>
          </a:xfrm>
          <a:prstGeom prst="rect">
            <a:avLst/>
          </a:prstGeom>
          <a:noFill/>
          <a:ln>
            <a:solidFill>
              <a:schemeClr val="tx1"/>
            </a:solidFill>
          </a:ln>
        </p:spPr>
        <p:txBody>
          <a:bodyPr wrap="none" rtlCol="0">
            <a:spAutoFit/>
          </a:bodyPr>
          <a:lstStyle/>
          <a:p>
            <a:pPr fontAlgn="base">
              <a:spcBef>
                <a:spcPct val="0"/>
              </a:spcBef>
              <a:spcAft>
                <a:spcPct val="0"/>
              </a:spcAft>
            </a:pPr>
            <a:r>
              <a:rPr lang="en-US" dirty="0" smtClean="0">
                <a:solidFill>
                  <a:srgbClr val="000000"/>
                </a:solidFill>
                <a:latin typeface="Courier New" pitchFamily="49" charset="0"/>
                <a:cs typeface="Courier New" pitchFamily="49" charset="0"/>
              </a:rPr>
              <a:t>Edge List</a:t>
            </a:r>
            <a:endParaRPr lang="en-US" dirty="0">
              <a:solidFill>
                <a:srgbClr val="000000"/>
              </a:solidFill>
              <a:latin typeface="Courier New" pitchFamily="49" charset="0"/>
              <a:cs typeface="Courier New" pitchFamily="49" charset="0"/>
            </a:endParaRPr>
          </a:p>
        </p:txBody>
      </p:sp>
    </p:spTree>
    <p:custDataLst>
      <p:tags r:id="rId1"/>
    </p:custDataLst>
    <p:extLst>
      <p:ext uri="{BB962C8B-B14F-4D97-AF65-F5344CB8AC3E}">
        <p14:creationId xmlns:p14="http://schemas.microsoft.com/office/powerpoint/2010/main" val="3468812464"/>
      </p:ext>
    </p:extLst>
  </p:cSld>
  <p:clrMapOvr>
    <a:masterClrMapping/>
  </p:clrMapOvr>
  <p:transition advTm="34872">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fade">
                                      <p:cBhvr>
                                        <p:cTn id="23" dur="500"/>
                                        <p:tgtEl>
                                          <p:spTgt spid="3">
                                            <p:txEl>
                                              <p:pRg st="2" end="2"/>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Effect transition="in" filter="fade">
                                      <p:cBhvr>
                                        <p:cTn id="31" dur="500"/>
                                        <p:tgtEl>
                                          <p:spTgt spid="3">
                                            <p:txEl>
                                              <p:pRg st="3" end="3"/>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18"/>
                                        </p:tgtEl>
                                        <p:attrNameLst>
                                          <p:attrName>style.visibility</p:attrName>
                                        </p:attrNameLst>
                                      </p:cBhvr>
                                      <p:to>
                                        <p:strVal val="visible"/>
                                      </p:to>
                                    </p:set>
                                    <p:animEffect transition="in" filter="fade">
                                      <p:cBhvr>
                                        <p:cTn id="34" dur="500"/>
                                        <p:tgtEl>
                                          <p:spTgt spid="18"/>
                                        </p:tgtEl>
                                      </p:cBhvr>
                                    </p:animEffect>
                                  </p:childTnLst>
                                </p:cTn>
                              </p:par>
                              <p:par>
                                <p:cTn id="35" presetID="10" presetClass="entr" presetSubtype="0" fill="hold"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500"/>
                                        <p:tgtEl>
                                          <p:spTgt spid="14"/>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500"/>
                                        <p:tgtEl>
                                          <p:spTgt spid="3">
                                            <p:txEl>
                                              <p:pRg st="6" end="6"/>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3">
                                            <p:txEl>
                                              <p:pRg st="7" end="7"/>
                                            </p:txEl>
                                          </p:spTgt>
                                        </p:tgtEl>
                                        <p:attrNameLst>
                                          <p:attrName>style.visibility</p:attrName>
                                        </p:attrNameLst>
                                      </p:cBhvr>
                                      <p:to>
                                        <p:strVal val="visible"/>
                                      </p:to>
                                    </p:set>
                                    <p:animEffect transition="in" filter="fade">
                                      <p:cBhvr>
                                        <p:cTn id="45" dur="500"/>
                                        <p:tgtEl>
                                          <p:spTgt spid="3">
                                            <p:txEl>
                                              <p:pRg st="7" end="7"/>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22"/>
                                        </p:tgtEl>
                                        <p:attrNameLst>
                                          <p:attrName>style.visibility</p:attrName>
                                        </p:attrNameLst>
                                      </p:cBhvr>
                                      <p:to>
                                        <p:strVal val="visible"/>
                                      </p:to>
                                    </p:set>
                                    <p:animEffect transition="in" filter="fade">
                                      <p:cBhvr>
                                        <p:cTn id="48" dur="500"/>
                                        <p:tgtEl>
                                          <p:spTgt spid="22"/>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28"/>
                                        </p:tgtEl>
                                        <p:attrNameLst>
                                          <p:attrName>style.visibility</p:attrName>
                                        </p:attrNameLst>
                                      </p:cBhvr>
                                      <p:to>
                                        <p:strVal val="visible"/>
                                      </p:to>
                                    </p:set>
                                    <p:animEffect transition="in" filter="fade">
                                      <p:cBhvr>
                                        <p:cTn id="51"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a:xfrm>
            <a:off x="457200" y="0"/>
            <a:ext cx="8229600" cy="1143000"/>
          </a:xfrm>
        </p:spPr>
        <p:txBody>
          <a:bodyPr/>
          <a:lstStyle/>
          <a:p>
            <a:pPr algn="l" eaLnBrk="1" hangingPunct="1"/>
            <a:r>
              <a:rPr lang="en-US" sz="3200" dirty="0" smtClean="0"/>
              <a:t>Adjacency Lists Representation (AL)</a:t>
            </a:r>
          </a:p>
        </p:txBody>
      </p:sp>
      <p:sp>
        <p:nvSpPr>
          <p:cNvPr id="24578" name="Rectangle 3"/>
          <p:cNvSpPr>
            <a:spLocks noGrp="1" noChangeArrowheads="1"/>
          </p:cNvSpPr>
          <p:nvPr>
            <p:ph idx="1"/>
          </p:nvPr>
        </p:nvSpPr>
        <p:spPr>
          <a:xfrm>
            <a:off x="457200" y="4267200"/>
            <a:ext cx="8229600" cy="2011363"/>
          </a:xfrm>
        </p:spPr>
        <p:txBody>
          <a:bodyPr/>
          <a:lstStyle/>
          <a:p>
            <a:pPr eaLnBrk="1" hangingPunct="1">
              <a:lnSpc>
                <a:spcPct val="90000"/>
              </a:lnSpc>
            </a:pPr>
            <a:r>
              <a:rPr lang="en-US" sz="2000" dirty="0" smtClean="0"/>
              <a:t>2 classes: Graph, Vertex</a:t>
            </a:r>
            <a:endParaRPr lang="en-US" sz="1600" dirty="0" smtClean="0"/>
          </a:p>
          <a:p>
            <a:pPr eaLnBrk="1" hangingPunct="1">
              <a:lnSpc>
                <a:spcPct val="90000"/>
              </a:lnSpc>
            </a:pPr>
            <a:r>
              <a:rPr lang="en-US" sz="2000" dirty="0" smtClean="0"/>
              <a:t>Pros </a:t>
            </a:r>
          </a:p>
          <a:p>
            <a:pPr lvl="1">
              <a:lnSpc>
                <a:spcPct val="90000"/>
              </a:lnSpc>
            </a:pPr>
            <a:r>
              <a:rPr lang="en-US" sz="1600" dirty="0" smtClean="0"/>
              <a:t>simple, matched legacy design of earlier work</a:t>
            </a:r>
          </a:p>
          <a:p>
            <a:pPr eaLnBrk="1" hangingPunct="1">
              <a:lnSpc>
                <a:spcPct val="90000"/>
              </a:lnSpc>
            </a:pPr>
            <a:r>
              <a:rPr lang="en-US" sz="2000" dirty="0" smtClean="0"/>
              <a:t>Cons </a:t>
            </a:r>
          </a:p>
          <a:p>
            <a:pPr lvl="1">
              <a:lnSpc>
                <a:spcPct val="90000"/>
              </a:lnSpc>
            </a:pPr>
            <a:r>
              <a:rPr lang="en-US" sz="1600" dirty="0" smtClean="0"/>
              <a:t>edges must be computed from adjacency lists</a:t>
            </a:r>
          </a:p>
          <a:p>
            <a:pPr lvl="1">
              <a:lnSpc>
                <a:spcPct val="90000"/>
              </a:lnSpc>
            </a:pPr>
            <a:r>
              <a:rPr lang="en-US" sz="1600" dirty="0" smtClean="0"/>
              <a:t>a </a:t>
            </a:r>
            <a:r>
              <a:rPr lang="en-US" sz="1600" b="1" dirty="0" smtClean="0">
                <a:solidFill>
                  <a:srgbClr val="FF3300"/>
                </a:solidFill>
              </a:rPr>
              <a:t>parallel</a:t>
            </a:r>
            <a:r>
              <a:rPr lang="en-US" sz="1600" dirty="0" smtClean="0"/>
              <a:t> list for each edge annotation (weight), a </a:t>
            </a:r>
            <a:r>
              <a:rPr lang="en-US" sz="1600" b="1" i="1" dirty="0" smtClean="0"/>
              <a:t>hack</a:t>
            </a:r>
          </a:p>
          <a:p>
            <a:pPr lvl="1">
              <a:lnSpc>
                <a:spcPct val="90000"/>
              </a:lnSpc>
            </a:pPr>
            <a:r>
              <a:rPr lang="en-US" sz="1600" dirty="0" smtClean="0"/>
              <a:t>complicates algorithms that manipulate explicit edges</a:t>
            </a:r>
          </a:p>
        </p:txBody>
      </p:sp>
      <p:sp>
        <p:nvSpPr>
          <p:cNvPr id="6" name="Slide Number Placeholder 5"/>
          <p:cNvSpPr>
            <a:spLocks noGrp="1"/>
          </p:cNvSpPr>
          <p:nvPr>
            <p:ph type="sldNum" sz="quarter" idx="12"/>
          </p:nvPr>
        </p:nvSpPr>
        <p:spPr/>
        <p:txBody>
          <a:bodyPr/>
          <a:lstStyle/>
          <a:p>
            <a:pPr>
              <a:defRPr/>
            </a:pPr>
            <a:r>
              <a:rPr lang="en-US" altLang="en-US">
                <a:solidFill>
                  <a:srgbClr val="000000"/>
                </a:solidFill>
              </a:rPr>
              <a:t>GPL-</a:t>
            </a:r>
            <a:fld id="{C6530A3B-3F35-40C3-B9B4-57CB448F108E}" type="slidenum">
              <a:rPr lang="en-US" altLang="en-US">
                <a:solidFill>
                  <a:srgbClr val="000000"/>
                </a:solidFill>
              </a:rPr>
              <a:pPr>
                <a:defRPr/>
              </a:pPr>
              <a:t>6</a:t>
            </a:fld>
            <a:endParaRPr lang="en-US" altLang="en-US">
              <a:solidFill>
                <a:srgbClr val="000000"/>
              </a:solidFill>
            </a:endParaRPr>
          </a:p>
        </p:txBody>
      </p:sp>
      <p:sp>
        <p:nvSpPr>
          <p:cNvPr id="5" name="TextBox 4"/>
          <p:cNvSpPr txBox="1"/>
          <p:nvPr/>
        </p:nvSpPr>
        <p:spPr>
          <a:xfrm>
            <a:off x="5867400" y="4724400"/>
            <a:ext cx="2249334" cy="507831"/>
          </a:xfrm>
          <a:prstGeom prst="rect">
            <a:avLst/>
          </a:prstGeom>
          <a:solidFill>
            <a:srgbClr val="FF9900"/>
          </a:solidFill>
          <a:ln>
            <a:solidFill>
              <a:schemeClr val="tx1"/>
            </a:solidFill>
          </a:ln>
        </p:spPr>
        <p:txBody>
          <a:bodyPr wrap="none" rtlCol="0">
            <a:spAutoFit/>
          </a:bodyPr>
          <a:lstStyle/>
          <a:p>
            <a:pPr fontAlgn="base">
              <a:lnSpc>
                <a:spcPct val="90000"/>
              </a:lnSpc>
              <a:spcBef>
                <a:spcPct val="0"/>
              </a:spcBef>
              <a:spcAft>
                <a:spcPct val="0"/>
              </a:spcAft>
            </a:pPr>
            <a:r>
              <a:rPr lang="en-US" dirty="0">
                <a:solidFill>
                  <a:srgbClr val="000000"/>
                </a:solidFill>
                <a:latin typeface="Arial" charset="0"/>
              </a:rPr>
              <a:t>Next Design Update</a:t>
            </a:r>
          </a:p>
          <a:p>
            <a:pPr algn="ctr" fontAlgn="base">
              <a:lnSpc>
                <a:spcPct val="90000"/>
              </a:lnSpc>
              <a:spcBef>
                <a:spcPct val="0"/>
              </a:spcBef>
              <a:spcAft>
                <a:spcPct val="0"/>
              </a:spcAft>
            </a:pPr>
            <a:r>
              <a:rPr lang="en-US" sz="1200" dirty="0">
                <a:solidFill>
                  <a:srgbClr val="000000"/>
                </a:solidFill>
                <a:latin typeface="Arial" charset="0"/>
              </a:rPr>
              <a:t>Eliminate parallel lists</a:t>
            </a:r>
          </a:p>
        </p:txBody>
      </p:sp>
      <p:sp>
        <p:nvSpPr>
          <p:cNvPr id="8" name="AutoShape 5"/>
          <p:cNvSpPr>
            <a:spLocks noChangeArrowheads="1"/>
          </p:cNvSpPr>
          <p:nvPr/>
        </p:nvSpPr>
        <p:spPr bwMode="auto">
          <a:xfrm>
            <a:off x="5310254" y="2879705"/>
            <a:ext cx="2317684" cy="1121763"/>
          </a:xfrm>
          <a:prstGeom prst="roundRect">
            <a:avLst>
              <a:gd name="adj" fmla="val 16667"/>
            </a:avLst>
          </a:prstGeom>
          <a:noFill/>
          <a:ln w="9525">
            <a:solidFill>
              <a:schemeClr val="tx1"/>
            </a:solidFill>
            <a:miter lim="800000"/>
            <a:headEnd/>
            <a:tailEnd/>
          </a:ln>
        </p:spPr>
        <p:txBody>
          <a:bodyPr wrap="none" anchor="ctr"/>
          <a:lstStyle/>
          <a:p>
            <a:pPr fontAlgn="base">
              <a:spcBef>
                <a:spcPct val="0"/>
              </a:spcBef>
              <a:spcAft>
                <a:spcPct val="0"/>
              </a:spcAft>
            </a:pPr>
            <a:endParaRPr lang="en-US" sz="1200">
              <a:solidFill>
                <a:srgbClr val="000000"/>
              </a:solidFill>
              <a:latin typeface="Arial" charset="0"/>
            </a:endParaRPr>
          </a:p>
        </p:txBody>
      </p:sp>
      <p:sp>
        <p:nvSpPr>
          <p:cNvPr id="9" name="Rectangle 6"/>
          <p:cNvSpPr>
            <a:spLocks noChangeArrowheads="1"/>
          </p:cNvSpPr>
          <p:nvPr/>
        </p:nvSpPr>
        <p:spPr bwMode="auto">
          <a:xfrm>
            <a:off x="5493229" y="2997785"/>
            <a:ext cx="1951734" cy="413281"/>
          </a:xfrm>
          <a:prstGeom prst="rect">
            <a:avLst/>
          </a:prstGeom>
          <a:noFill/>
          <a:ln w="9525">
            <a:solidFill>
              <a:schemeClr val="tx1"/>
            </a:solidFill>
            <a:prstDash val="sysDot"/>
            <a:miter lim="800000"/>
            <a:headEnd/>
            <a:tailEnd/>
          </a:ln>
        </p:spPr>
        <p:txBody>
          <a:bodyPr wrap="none" anchor="ctr"/>
          <a:lstStyle/>
          <a:p>
            <a:pPr fontAlgn="base">
              <a:spcBef>
                <a:spcPct val="0"/>
              </a:spcBef>
              <a:spcAft>
                <a:spcPct val="0"/>
              </a:spcAft>
            </a:pPr>
            <a:endParaRPr lang="en-US" sz="1200">
              <a:solidFill>
                <a:srgbClr val="000000"/>
              </a:solidFill>
              <a:latin typeface="Arial" charset="0"/>
            </a:endParaRPr>
          </a:p>
        </p:txBody>
      </p:sp>
      <p:sp>
        <p:nvSpPr>
          <p:cNvPr id="10" name="Rectangle 7"/>
          <p:cNvSpPr>
            <a:spLocks noChangeArrowheads="1"/>
          </p:cNvSpPr>
          <p:nvPr/>
        </p:nvSpPr>
        <p:spPr bwMode="auto">
          <a:xfrm>
            <a:off x="5493229" y="3529146"/>
            <a:ext cx="1951734" cy="413281"/>
          </a:xfrm>
          <a:prstGeom prst="rect">
            <a:avLst/>
          </a:prstGeom>
          <a:noFill/>
          <a:ln w="9525">
            <a:solidFill>
              <a:schemeClr val="tx1"/>
            </a:solidFill>
            <a:prstDash val="lgDash"/>
            <a:miter lim="800000"/>
            <a:headEnd/>
            <a:tailEnd/>
          </a:ln>
        </p:spPr>
        <p:txBody>
          <a:bodyPr wrap="none" anchor="ctr"/>
          <a:lstStyle/>
          <a:p>
            <a:pPr fontAlgn="base">
              <a:spcBef>
                <a:spcPct val="0"/>
              </a:spcBef>
              <a:spcAft>
                <a:spcPct val="0"/>
              </a:spcAft>
            </a:pPr>
            <a:endParaRPr lang="en-US" sz="1200">
              <a:solidFill>
                <a:srgbClr val="000000"/>
              </a:solidFill>
              <a:latin typeface="Arial" charset="0"/>
            </a:endParaRPr>
          </a:p>
        </p:txBody>
      </p:sp>
      <p:sp>
        <p:nvSpPr>
          <p:cNvPr id="11" name="AutoShape 8"/>
          <p:cNvSpPr>
            <a:spLocks noChangeArrowheads="1"/>
          </p:cNvSpPr>
          <p:nvPr/>
        </p:nvSpPr>
        <p:spPr bwMode="auto">
          <a:xfrm>
            <a:off x="5615212" y="3056825"/>
            <a:ext cx="426942" cy="295201"/>
          </a:xfrm>
          <a:prstGeom prst="octagon">
            <a:avLst>
              <a:gd name="adj" fmla="val 29287"/>
            </a:avLst>
          </a:prstGeom>
          <a:gradFill rotWithShape="0">
            <a:gsLst>
              <a:gs pos="0">
                <a:schemeClr val="accent1">
                  <a:gamma/>
                  <a:shade val="46275"/>
                  <a:invGamma/>
                </a:schemeClr>
              </a:gs>
              <a:gs pos="100000">
                <a:schemeClr val="accent1"/>
              </a:gs>
            </a:gsLst>
            <a:lin ang="5400000" scaled="1"/>
          </a:gradFill>
          <a:ln w="9525">
            <a:solidFill>
              <a:schemeClr val="tx1"/>
            </a:solidFill>
            <a:miter lim="800000"/>
            <a:headEnd/>
            <a:tailEnd/>
          </a:ln>
          <a:effectLst/>
        </p:spPr>
        <p:txBody>
          <a:bodyPr wrap="none" anchor="ctr"/>
          <a:lstStyle/>
          <a:p>
            <a:pPr algn="ctr" fontAlgn="base">
              <a:spcBef>
                <a:spcPct val="0"/>
              </a:spcBef>
              <a:spcAft>
                <a:spcPct val="0"/>
              </a:spcAft>
              <a:defRPr/>
            </a:pPr>
            <a:r>
              <a:rPr lang="en-US" sz="1400" dirty="0">
                <a:solidFill>
                  <a:srgbClr val="000000"/>
                </a:solidFill>
                <a:latin typeface="Tahoma" pitchFamily="34" charset="0"/>
              </a:rPr>
              <a:t>V2</a:t>
            </a:r>
          </a:p>
        </p:txBody>
      </p:sp>
      <p:sp>
        <p:nvSpPr>
          <p:cNvPr id="12" name="AutoShape 9"/>
          <p:cNvSpPr>
            <a:spLocks noChangeArrowheads="1"/>
          </p:cNvSpPr>
          <p:nvPr/>
        </p:nvSpPr>
        <p:spPr bwMode="auto">
          <a:xfrm>
            <a:off x="6347113" y="3056825"/>
            <a:ext cx="426942" cy="295201"/>
          </a:xfrm>
          <a:prstGeom prst="octagon">
            <a:avLst>
              <a:gd name="adj" fmla="val 29287"/>
            </a:avLst>
          </a:prstGeom>
          <a:gradFill rotWithShape="0">
            <a:gsLst>
              <a:gs pos="0">
                <a:srgbClr val="66FFFF"/>
              </a:gs>
              <a:gs pos="100000">
                <a:srgbClr val="2F7676"/>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400" dirty="0">
                <a:solidFill>
                  <a:srgbClr val="000000"/>
                </a:solidFill>
                <a:latin typeface="Tahoma" pitchFamily="34" charset="0"/>
              </a:rPr>
              <a:t>V3</a:t>
            </a:r>
          </a:p>
        </p:txBody>
      </p:sp>
      <p:sp>
        <p:nvSpPr>
          <p:cNvPr id="13" name="AutoShape 10"/>
          <p:cNvSpPr>
            <a:spLocks noChangeArrowheads="1"/>
          </p:cNvSpPr>
          <p:nvPr/>
        </p:nvSpPr>
        <p:spPr bwMode="auto">
          <a:xfrm>
            <a:off x="5615212" y="3588187"/>
            <a:ext cx="426942" cy="295201"/>
          </a:xfrm>
          <a:prstGeom prst="octagon">
            <a:avLst>
              <a:gd name="adj" fmla="val 29287"/>
            </a:avLst>
          </a:prstGeom>
          <a:gradFill rotWithShape="0">
            <a:gsLst>
              <a:gs pos="0">
                <a:schemeClr val="accent1">
                  <a:gamma/>
                  <a:shade val="46275"/>
                  <a:invGamma/>
                </a:schemeClr>
              </a:gs>
              <a:gs pos="100000">
                <a:schemeClr val="accent1"/>
              </a:gs>
            </a:gsLst>
            <a:lin ang="5400000" scaled="1"/>
          </a:gradFill>
          <a:ln w="9525">
            <a:solidFill>
              <a:schemeClr val="tx1"/>
            </a:solidFill>
            <a:miter lim="800000"/>
            <a:headEnd/>
            <a:tailEnd/>
          </a:ln>
          <a:effectLst/>
        </p:spPr>
        <p:txBody>
          <a:bodyPr wrap="none" anchor="ctr"/>
          <a:lstStyle/>
          <a:p>
            <a:pPr algn="ctr" fontAlgn="base">
              <a:spcBef>
                <a:spcPct val="0"/>
              </a:spcBef>
              <a:spcAft>
                <a:spcPct val="0"/>
              </a:spcAft>
              <a:defRPr/>
            </a:pPr>
            <a:r>
              <a:rPr lang="en-US" sz="1400" dirty="0">
                <a:solidFill>
                  <a:srgbClr val="000000"/>
                </a:solidFill>
                <a:latin typeface="Tahoma" pitchFamily="34" charset="0"/>
              </a:rPr>
              <a:t>7</a:t>
            </a:r>
          </a:p>
        </p:txBody>
      </p:sp>
      <p:sp>
        <p:nvSpPr>
          <p:cNvPr id="14" name="AutoShape 11"/>
          <p:cNvSpPr>
            <a:spLocks noChangeArrowheads="1"/>
          </p:cNvSpPr>
          <p:nvPr/>
        </p:nvSpPr>
        <p:spPr bwMode="auto">
          <a:xfrm>
            <a:off x="6347113" y="3588187"/>
            <a:ext cx="426942" cy="295201"/>
          </a:xfrm>
          <a:prstGeom prst="octagon">
            <a:avLst>
              <a:gd name="adj" fmla="val 29287"/>
            </a:avLst>
          </a:prstGeom>
          <a:gradFill rotWithShape="0">
            <a:gsLst>
              <a:gs pos="0">
                <a:srgbClr val="66FFFF"/>
              </a:gs>
              <a:gs pos="100000">
                <a:srgbClr val="2F7676"/>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400">
                <a:solidFill>
                  <a:srgbClr val="000000"/>
                </a:solidFill>
                <a:latin typeface="Tahoma" pitchFamily="34" charset="0"/>
              </a:rPr>
              <a:t>9</a:t>
            </a:r>
          </a:p>
        </p:txBody>
      </p:sp>
      <p:sp>
        <p:nvSpPr>
          <p:cNvPr id="15" name="Text Box 12"/>
          <p:cNvSpPr txBox="1">
            <a:spLocks noChangeArrowheads="1"/>
          </p:cNvSpPr>
          <p:nvPr/>
        </p:nvSpPr>
        <p:spPr bwMode="auto">
          <a:xfrm>
            <a:off x="5907464" y="2551294"/>
            <a:ext cx="184246" cy="338251"/>
          </a:xfrm>
          <a:prstGeom prst="rect">
            <a:avLst/>
          </a:prstGeom>
          <a:noFill/>
          <a:ln w="9525">
            <a:noFill/>
            <a:miter lim="800000"/>
            <a:headEnd/>
            <a:tailEnd/>
          </a:ln>
        </p:spPr>
        <p:txBody>
          <a:bodyPr wrap="none">
            <a:spAutoFit/>
          </a:bodyPr>
          <a:lstStyle/>
          <a:p>
            <a:pPr fontAlgn="base">
              <a:spcBef>
                <a:spcPct val="0"/>
              </a:spcBef>
              <a:spcAft>
                <a:spcPct val="0"/>
              </a:spcAft>
            </a:pPr>
            <a:endParaRPr lang="en-US" sz="1600">
              <a:solidFill>
                <a:srgbClr val="000000"/>
              </a:solidFill>
              <a:latin typeface="Tahoma" pitchFamily="34" charset="0"/>
            </a:endParaRPr>
          </a:p>
        </p:txBody>
      </p:sp>
      <p:sp>
        <p:nvSpPr>
          <p:cNvPr id="16" name="Text Box 13"/>
          <p:cNvSpPr txBox="1">
            <a:spLocks noChangeArrowheads="1"/>
          </p:cNvSpPr>
          <p:nvPr/>
        </p:nvSpPr>
        <p:spPr bwMode="auto">
          <a:xfrm>
            <a:off x="5562600" y="2514600"/>
            <a:ext cx="1863202" cy="338554"/>
          </a:xfrm>
          <a:prstGeom prst="rect">
            <a:avLst/>
          </a:prstGeom>
          <a:noFill/>
          <a:ln w="9525">
            <a:noFill/>
            <a:miter lim="800000"/>
            <a:headEnd/>
            <a:tailEnd/>
          </a:ln>
        </p:spPr>
        <p:txBody>
          <a:bodyPr wrap="none">
            <a:spAutoFit/>
          </a:bodyPr>
          <a:lstStyle/>
          <a:p>
            <a:pPr fontAlgn="base">
              <a:spcBef>
                <a:spcPct val="0"/>
              </a:spcBef>
              <a:spcAft>
                <a:spcPct val="0"/>
              </a:spcAft>
            </a:pPr>
            <a:r>
              <a:rPr lang="en-US" sz="1600" dirty="0">
                <a:solidFill>
                  <a:srgbClr val="000000"/>
                </a:solidFill>
                <a:latin typeface="Tahoma" pitchFamily="34" charset="0"/>
              </a:rPr>
              <a:t>Vertex </a:t>
            </a:r>
            <a:r>
              <a:rPr lang="en-US" sz="1600" dirty="0" smtClean="0">
                <a:solidFill>
                  <a:srgbClr val="000000"/>
                </a:solidFill>
                <a:latin typeface="Tahoma" pitchFamily="34" charset="0"/>
              </a:rPr>
              <a:t>Object (V1)</a:t>
            </a:r>
            <a:endParaRPr lang="en-US" sz="1600" dirty="0">
              <a:solidFill>
                <a:srgbClr val="000000"/>
              </a:solidFill>
              <a:latin typeface="Tahoma" pitchFamily="34" charset="0"/>
            </a:endParaRPr>
          </a:p>
        </p:txBody>
      </p:sp>
      <p:sp>
        <p:nvSpPr>
          <p:cNvPr id="17" name="AutoShape 14"/>
          <p:cNvSpPr>
            <a:spLocks noChangeArrowheads="1"/>
          </p:cNvSpPr>
          <p:nvPr/>
        </p:nvSpPr>
        <p:spPr bwMode="auto">
          <a:xfrm>
            <a:off x="5297547" y="1547611"/>
            <a:ext cx="2317684" cy="767522"/>
          </a:xfrm>
          <a:prstGeom prst="roundRect">
            <a:avLst>
              <a:gd name="adj" fmla="val 16667"/>
            </a:avLst>
          </a:prstGeom>
          <a:noFill/>
          <a:ln w="9525">
            <a:solidFill>
              <a:schemeClr val="tx1"/>
            </a:solidFill>
            <a:miter lim="800000"/>
            <a:headEnd/>
            <a:tailEnd/>
          </a:ln>
        </p:spPr>
        <p:txBody>
          <a:bodyPr wrap="none" anchor="ctr"/>
          <a:lstStyle/>
          <a:p>
            <a:pPr fontAlgn="base">
              <a:spcBef>
                <a:spcPct val="0"/>
              </a:spcBef>
              <a:spcAft>
                <a:spcPct val="0"/>
              </a:spcAft>
            </a:pPr>
            <a:endParaRPr lang="en-US" sz="1200">
              <a:solidFill>
                <a:srgbClr val="000000"/>
              </a:solidFill>
              <a:latin typeface="Arial" charset="0"/>
            </a:endParaRPr>
          </a:p>
        </p:txBody>
      </p:sp>
      <p:sp>
        <p:nvSpPr>
          <p:cNvPr id="18" name="Text Box 15"/>
          <p:cNvSpPr txBox="1">
            <a:spLocks noChangeArrowheads="1"/>
          </p:cNvSpPr>
          <p:nvPr/>
        </p:nvSpPr>
        <p:spPr bwMode="auto">
          <a:xfrm>
            <a:off x="5711783" y="1219200"/>
            <a:ext cx="1378666" cy="338251"/>
          </a:xfrm>
          <a:prstGeom prst="rect">
            <a:avLst/>
          </a:prstGeom>
          <a:noFill/>
          <a:ln w="9525">
            <a:noFill/>
            <a:miter lim="800000"/>
            <a:headEnd/>
            <a:tailEnd/>
          </a:ln>
        </p:spPr>
        <p:txBody>
          <a:bodyPr wrap="none">
            <a:spAutoFit/>
          </a:bodyPr>
          <a:lstStyle/>
          <a:p>
            <a:pPr fontAlgn="base">
              <a:spcBef>
                <a:spcPct val="0"/>
              </a:spcBef>
              <a:spcAft>
                <a:spcPct val="0"/>
              </a:spcAft>
            </a:pPr>
            <a:r>
              <a:rPr lang="en-US" sz="1600" dirty="0">
                <a:solidFill>
                  <a:srgbClr val="000000"/>
                </a:solidFill>
                <a:latin typeface="Tahoma" pitchFamily="34" charset="0"/>
              </a:rPr>
              <a:t>Graph Object</a:t>
            </a:r>
          </a:p>
        </p:txBody>
      </p:sp>
      <p:sp>
        <p:nvSpPr>
          <p:cNvPr id="19" name="Text Box 16"/>
          <p:cNvSpPr txBox="1">
            <a:spLocks noChangeArrowheads="1"/>
          </p:cNvSpPr>
          <p:nvPr/>
        </p:nvSpPr>
        <p:spPr bwMode="auto">
          <a:xfrm>
            <a:off x="3894739" y="3554976"/>
            <a:ext cx="1141053" cy="307501"/>
          </a:xfrm>
          <a:prstGeom prst="rect">
            <a:avLst/>
          </a:prstGeom>
          <a:noFill/>
          <a:ln w="9525">
            <a:noFill/>
            <a:miter lim="800000"/>
            <a:headEnd/>
            <a:tailEnd/>
          </a:ln>
        </p:spPr>
        <p:txBody>
          <a:bodyPr wrap="none">
            <a:spAutoFit/>
          </a:bodyPr>
          <a:lstStyle/>
          <a:p>
            <a:pPr fontAlgn="base">
              <a:spcBef>
                <a:spcPct val="0"/>
              </a:spcBef>
              <a:spcAft>
                <a:spcPct val="0"/>
              </a:spcAft>
            </a:pPr>
            <a:r>
              <a:rPr lang="en-US" sz="1400" dirty="0">
                <a:solidFill>
                  <a:srgbClr val="000000"/>
                </a:solidFill>
                <a:latin typeface="Tahoma" pitchFamily="34" charset="0"/>
              </a:rPr>
              <a:t>Weights List</a:t>
            </a:r>
          </a:p>
        </p:txBody>
      </p:sp>
      <p:sp>
        <p:nvSpPr>
          <p:cNvPr id="20" name="Text Box 17"/>
          <p:cNvSpPr txBox="1">
            <a:spLocks noChangeArrowheads="1"/>
          </p:cNvSpPr>
          <p:nvPr/>
        </p:nvSpPr>
        <p:spPr bwMode="auto">
          <a:xfrm>
            <a:off x="4016722" y="2846495"/>
            <a:ext cx="930123" cy="522751"/>
          </a:xfrm>
          <a:prstGeom prst="rect">
            <a:avLst/>
          </a:prstGeom>
          <a:noFill/>
          <a:ln w="9525">
            <a:noFill/>
            <a:miter lim="800000"/>
            <a:headEnd/>
            <a:tailEnd/>
          </a:ln>
        </p:spPr>
        <p:txBody>
          <a:bodyPr wrap="none">
            <a:spAutoFit/>
          </a:bodyPr>
          <a:lstStyle/>
          <a:p>
            <a:pPr fontAlgn="base">
              <a:spcBef>
                <a:spcPct val="0"/>
              </a:spcBef>
              <a:spcAft>
                <a:spcPct val="0"/>
              </a:spcAft>
            </a:pPr>
            <a:r>
              <a:rPr lang="en-US" sz="1400" dirty="0">
                <a:solidFill>
                  <a:srgbClr val="000000"/>
                </a:solidFill>
                <a:latin typeface="Tahoma" pitchFamily="34" charset="0"/>
              </a:rPr>
              <a:t>Adjacent </a:t>
            </a:r>
          </a:p>
          <a:p>
            <a:pPr fontAlgn="base">
              <a:spcBef>
                <a:spcPct val="0"/>
              </a:spcBef>
              <a:spcAft>
                <a:spcPct val="0"/>
              </a:spcAft>
            </a:pPr>
            <a:r>
              <a:rPr lang="en-US" sz="1400" dirty="0">
                <a:solidFill>
                  <a:srgbClr val="000000"/>
                </a:solidFill>
                <a:latin typeface="Tahoma" pitchFamily="34" charset="0"/>
              </a:rPr>
              <a:t>Vertices</a:t>
            </a:r>
          </a:p>
        </p:txBody>
      </p:sp>
      <p:sp>
        <p:nvSpPr>
          <p:cNvPr id="21" name="Text Box 18"/>
          <p:cNvSpPr txBox="1">
            <a:spLocks noChangeArrowheads="1"/>
          </p:cNvSpPr>
          <p:nvPr/>
        </p:nvSpPr>
        <p:spPr bwMode="auto">
          <a:xfrm>
            <a:off x="3882032" y="1729651"/>
            <a:ext cx="1128346" cy="307501"/>
          </a:xfrm>
          <a:prstGeom prst="rect">
            <a:avLst/>
          </a:prstGeom>
          <a:noFill/>
          <a:ln w="9525">
            <a:noFill/>
            <a:miter lim="800000"/>
            <a:headEnd/>
            <a:tailEnd/>
          </a:ln>
        </p:spPr>
        <p:txBody>
          <a:bodyPr wrap="none">
            <a:spAutoFit/>
          </a:bodyPr>
          <a:lstStyle/>
          <a:p>
            <a:pPr fontAlgn="base">
              <a:spcBef>
                <a:spcPct val="0"/>
              </a:spcBef>
              <a:spcAft>
                <a:spcPct val="0"/>
              </a:spcAft>
            </a:pPr>
            <a:r>
              <a:rPr lang="en-US" sz="1400" dirty="0">
                <a:solidFill>
                  <a:srgbClr val="000000"/>
                </a:solidFill>
                <a:latin typeface="Tahoma" pitchFamily="34" charset="0"/>
              </a:rPr>
              <a:t>Vertices List</a:t>
            </a:r>
          </a:p>
        </p:txBody>
      </p:sp>
      <p:sp>
        <p:nvSpPr>
          <p:cNvPr id="22" name="Rectangle 19"/>
          <p:cNvSpPr>
            <a:spLocks noChangeArrowheads="1"/>
          </p:cNvSpPr>
          <p:nvPr/>
        </p:nvSpPr>
        <p:spPr bwMode="auto">
          <a:xfrm>
            <a:off x="5419531" y="1724731"/>
            <a:ext cx="2073717" cy="413281"/>
          </a:xfrm>
          <a:prstGeom prst="rect">
            <a:avLst/>
          </a:prstGeom>
          <a:noFill/>
          <a:ln w="9525">
            <a:solidFill>
              <a:schemeClr val="tx1"/>
            </a:solidFill>
            <a:prstDash val="lgDashDotDot"/>
            <a:miter lim="800000"/>
            <a:headEnd/>
            <a:tailEnd/>
          </a:ln>
        </p:spPr>
        <p:txBody>
          <a:bodyPr wrap="none" anchor="ctr"/>
          <a:lstStyle/>
          <a:p>
            <a:pPr fontAlgn="base">
              <a:spcBef>
                <a:spcPct val="0"/>
              </a:spcBef>
              <a:spcAft>
                <a:spcPct val="0"/>
              </a:spcAft>
            </a:pPr>
            <a:endParaRPr lang="en-US" sz="1200">
              <a:solidFill>
                <a:srgbClr val="000000"/>
              </a:solidFill>
              <a:latin typeface="Arial" charset="0"/>
            </a:endParaRPr>
          </a:p>
        </p:txBody>
      </p:sp>
      <p:sp>
        <p:nvSpPr>
          <p:cNvPr id="23" name="AutoShape 20"/>
          <p:cNvSpPr>
            <a:spLocks noChangeArrowheads="1"/>
          </p:cNvSpPr>
          <p:nvPr/>
        </p:nvSpPr>
        <p:spPr bwMode="auto">
          <a:xfrm>
            <a:off x="5480522" y="1783772"/>
            <a:ext cx="426942" cy="295201"/>
          </a:xfrm>
          <a:prstGeom prst="octagon">
            <a:avLst>
              <a:gd name="adj" fmla="val 29287"/>
            </a:avLst>
          </a:prstGeom>
          <a:gradFill rotWithShape="0">
            <a:gsLst>
              <a:gs pos="0">
                <a:srgbClr val="761800"/>
              </a:gs>
              <a:gs pos="50000">
                <a:srgbClr val="FF3300"/>
              </a:gs>
              <a:gs pos="100000">
                <a:srgbClr val="761800"/>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400" dirty="0">
                <a:solidFill>
                  <a:srgbClr val="000000"/>
                </a:solidFill>
                <a:latin typeface="Tahoma" pitchFamily="34" charset="0"/>
              </a:rPr>
              <a:t>V1</a:t>
            </a:r>
          </a:p>
        </p:txBody>
      </p:sp>
      <p:sp>
        <p:nvSpPr>
          <p:cNvPr id="24" name="AutoShape 21"/>
          <p:cNvSpPr>
            <a:spLocks noChangeArrowheads="1"/>
          </p:cNvSpPr>
          <p:nvPr/>
        </p:nvSpPr>
        <p:spPr bwMode="auto">
          <a:xfrm>
            <a:off x="5968456" y="1783772"/>
            <a:ext cx="426942" cy="295201"/>
          </a:xfrm>
          <a:prstGeom prst="octagon">
            <a:avLst>
              <a:gd name="adj" fmla="val 29287"/>
            </a:avLst>
          </a:prstGeom>
          <a:gradFill rotWithShape="0">
            <a:gsLst>
              <a:gs pos="0">
                <a:schemeClr val="accent1">
                  <a:gamma/>
                  <a:shade val="46275"/>
                  <a:invGamma/>
                </a:schemeClr>
              </a:gs>
              <a:gs pos="100000">
                <a:schemeClr val="accent1"/>
              </a:gs>
            </a:gsLst>
            <a:lin ang="5400000" scaled="1"/>
          </a:gradFill>
          <a:ln w="9525">
            <a:solidFill>
              <a:schemeClr val="tx1"/>
            </a:solidFill>
            <a:miter lim="800000"/>
            <a:headEnd/>
            <a:tailEnd/>
          </a:ln>
          <a:effectLst/>
        </p:spPr>
        <p:txBody>
          <a:bodyPr wrap="none" anchor="ctr"/>
          <a:lstStyle/>
          <a:p>
            <a:pPr algn="ctr" fontAlgn="base">
              <a:spcBef>
                <a:spcPct val="0"/>
              </a:spcBef>
              <a:spcAft>
                <a:spcPct val="0"/>
              </a:spcAft>
              <a:defRPr/>
            </a:pPr>
            <a:r>
              <a:rPr lang="en-US" sz="1400" dirty="0">
                <a:solidFill>
                  <a:srgbClr val="000000"/>
                </a:solidFill>
                <a:latin typeface="Tahoma" pitchFamily="34" charset="0"/>
              </a:rPr>
              <a:t>V2</a:t>
            </a:r>
          </a:p>
        </p:txBody>
      </p:sp>
      <p:sp>
        <p:nvSpPr>
          <p:cNvPr id="25" name="AutoShape 22"/>
          <p:cNvSpPr>
            <a:spLocks noChangeArrowheads="1"/>
          </p:cNvSpPr>
          <p:nvPr/>
        </p:nvSpPr>
        <p:spPr bwMode="auto">
          <a:xfrm>
            <a:off x="6456389" y="1783772"/>
            <a:ext cx="426942" cy="295201"/>
          </a:xfrm>
          <a:prstGeom prst="octagon">
            <a:avLst>
              <a:gd name="adj" fmla="val 29287"/>
            </a:avLst>
          </a:prstGeom>
          <a:gradFill rotWithShape="0">
            <a:gsLst>
              <a:gs pos="0">
                <a:srgbClr val="66FFFF"/>
              </a:gs>
              <a:gs pos="100000">
                <a:srgbClr val="2F7676"/>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400" dirty="0">
                <a:solidFill>
                  <a:srgbClr val="000000"/>
                </a:solidFill>
                <a:latin typeface="Tahoma" pitchFamily="34" charset="0"/>
              </a:rPr>
              <a:t>V3</a:t>
            </a:r>
          </a:p>
        </p:txBody>
      </p:sp>
      <p:sp>
        <p:nvSpPr>
          <p:cNvPr id="32" name="Text Box 29"/>
          <p:cNvSpPr txBox="1">
            <a:spLocks noChangeArrowheads="1"/>
          </p:cNvSpPr>
          <p:nvPr/>
        </p:nvSpPr>
        <p:spPr bwMode="auto">
          <a:xfrm>
            <a:off x="2296248" y="1611571"/>
            <a:ext cx="283357" cy="306271"/>
          </a:xfrm>
          <a:prstGeom prst="rect">
            <a:avLst/>
          </a:prstGeom>
          <a:noFill/>
          <a:ln w="9525">
            <a:noFill/>
            <a:miter lim="800000"/>
            <a:headEnd/>
            <a:tailEnd/>
          </a:ln>
        </p:spPr>
        <p:txBody>
          <a:bodyPr wrap="none">
            <a:spAutoFit/>
          </a:bodyPr>
          <a:lstStyle/>
          <a:p>
            <a:pPr fontAlgn="base">
              <a:spcBef>
                <a:spcPct val="0"/>
              </a:spcBef>
              <a:spcAft>
                <a:spcPct val="0"/>
              </a:spcAft>
            </a:pPr>
            <a:r>
              <a:rPr lang="en-US" sz="1400" dirty="0">
                <a:solidFill>
                  <a:srgbClr val="000000"/>
                </a:solidFill>
                <a:latin typeface="Tahoma" pitchFamily="34" charset="0"/>
              </a:rPr>
              <a:t>9</a:t>
            </a:r>
          </a:p>
        </p:txBody>
      </p:sp>
      <p:sp>
        <p:nvSpPr>
          <p:cNvPr id="26" name="AutoShape 23"/>
          <p:cNvSpPr>
            <a:spLocks noChangeArrowheads="1"/>
          </p:cNvSpPr>
          <p:nvPr/>
        </p:nvSpPr>
        <p:spPr bwMode="auto">
          <a:xfrm>
            <a:off x="1516063" y="1724731"/>
            <a:ext cx="548925" cy="472321"/>
          </a:xfrm>
          <a:prstGeom prst="octagon">
            <a:avLst>
              <a:gd name="adj" fmla="val 29287"/>
            </a:avLst>
          </a:prstGeom>
          <a:gradFill rotWithShape="0">
            <a:gsLst>
              <a:gs pos="0">
                <a:srgbClr val="761800"/>
              </a:gs>
              <a:gs pos="50000">
                <a:srgbClr val="FF3300"/>
              </a:gs>
              <a:gs pos="100000">
                <a:srgbClr val="761800"/>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400" dirty="0">
                <a:solidFill>
                  <a:srgbClr val="000000"/>
                </a:solidFill>
                <a:latin typeface="Tahoma" pitchFamily="34" charset="0"/>
              </a:rPr>
              <a:t>V1</a:t>
            </a:r>
          </a:p>
        </p:txBody>
      </p:sp>
      <p:sp>
        <p:nvSpPr>
          <p:cNvPr id="27" name="AutoShape 24"/>
          <p:cNvSpPr>
            <a:spLocks noChangeArrowheads="1"/>
          </p:cNvSpPr>
          <p:nvPr/>
        </p:nvSpPr>
        <p:spPr bwMode="auto">
          <a:xfrm>
            <a:off x="2247963" y="2846495"/>
            <a:ext cx="548925" cy="472321"/>
          </a:xfrm>
          <a:prstGeom prst="octagon">
            <a:avLst>
              <a:gd name="adj" fmla="val 29287"/>
            </a:avLst>
          </a:prstGeom>
          <a:gradFill rotWithShape="0">
            <a:gsLst>
              <a:gs pos="0">
                <a:schemeClr val="accent1">
                  <a:gamma/>
                  <a:shade val="46275"/>
                  <a:invGamma/>
                </a:schemeClr>
              </a:gs>
              <a:gs pos="100000">
                <a:schemeClr val="accent1"/>
              </a:gs>
            </a:gsLst>
            <a:lin ang="5400000" scaled="1"/>
          </a:gradFill>
          <a:ln w="9525">
            <a:solidFill>
              <a:schemeClr val="tx1"/>
            </a:solidFill>
            <a:miter lim="800000"/>
            <a:headEnd/>
            <a:tailEnd/>
          </a:ln>
          <a:effectLst/>
        </p:spPr>
        <p:txBody>
          <a:bodyPr wrap="none" anchor="ctr"/>
          <a:lstStyle/>
          <a:p>
            <a:pPr algn="ctr" fontAlgn="base">
              <a:spcBef>
                <a:spcPct val="0"/>
              </a:spcBef>
              <a:spcAft>
                <a:spcPct val="0"/>
              </a:spcAft>
              <a:defRPr/>
            </a:pPr>
            <a:r>
              <a:rPr lang="en-US" sz="1400">
                <a:solidFill>
                  <a:srgbClr val="000000"/>
                </a:solidFill>
                <a:latin typeface="Tahoma" pitchFamily="34" charset="0"/>
              </a:rPr>
              <a:t>V2</a:t>
            </a:r>
          </a:p>
        </p:txBody>
      </p:sp>
      <p:sp>
        <p:nvSpPr>
          <p:cNvPr id="28" name="AutoShape 25"/>
          <p:cNvSpPr>
            <a:spLocks noChangeArrowheads="1"/>
          </p:cNvSpPr>
          <p:nvPr/>
        </p:nvSpPr>
        <p:spPr bwMode="auto">
          <a:xfrm>
            <a:off x="2857880" y="1724731"/>
            <a:ext cx="548925" cy="472321"/>
          </a:xfrm>
          <a:prstGeom prst="octagon">
            <a:avLst>
              <a:gd name="adj" fmla="val 29287"/>
            </a:avLst>
          </a:prstGeom>
          <a:gradFill rotWithShape="0">
            <a:gsLst>
              <a:gs pos="0">
                <a:srgbClr val="66FFFF"/>
              </a:gs>
              <a:gs pos="100000">
                <a:srgbClr val="2F7676"/>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400">
                <a:solidFill>
                  <a:srgbClr val="000000"/>
                </a:solidFill>
                <a:latin typeface="Tahoma" pitchFamily="34" charset="0"/>
              </a:rPr>
              <a:t>V3</a:t>
            </a:r>
          </a:p>
        </p:txBody>
      </p:sp>
      <p:sp>
        <p:nvSpPr>
          <p:cNvPr id="29" name="Line 26"/>
          <p:cNvSpPr>
            <a:spLocks noChangeShapeType="1"/>
          </p:cNvSpPr>
          <p:nvPr/>
        </p:nvSpPr>
        <p:spPr bwMode="auto">
          <a:xfrm>
            <a:off x="1943005" y="2197053"/>
            <a:ext cx="426942" cy="649442"/>
          </a:xfrm>
          <a:prstGeom prst="line">
            <a:avLst/>
          </a:prstGeom>
          <a:noFill/>
          <a:ln w="9525">
            <a:solidFill>
              <a:schemeClr val="tx1"/>
            </a:solidFill>
            <a:miter lim="800000"/>
            <a:headEnd/>
            <a:tailEnd type="triangle" w="med" len="med"/>
          </a:ln>
        </p:spPr>
        <p:txBody>
          <a:bodyPr wrap="none"/>
          <a:lstStyle/>
          <a:p>
            <a:pPr fontAlgn="base">
              <a:spcBef>
                <a:spcPct val="0"/>
              </a:spcBef>
              <a:spcAft>
                <a:spcPct val="0"/>
              </a:spcAft>
            </a:pPr>
            <a:endParaRPr lang="en-US" sz="1200">
              <a:solidFill>
                <a:srgbClr val="000000"/>
              </a:solidFill>
              <a:latin typeface="Arial" charset="0"/>
            </a:endParaRPr>
          </a:p>
        </p:txBody>
      </p:sp>
      <p:sp>
        <p:nvSpPr>
          <p:cNvPr id="30" name="Line 27"/>
          <p:cNvSpPr>
            <a:spLocks noChangeShapeType="1"/>
          </p:cNvSpPr>
          <p:nvPr/>
        </p:nvSpPr>
        <p:spPr bwMode="auto">
          <a:xfrm>
            <a:off x="2064988" y="1960892"/>
            <a:ext cx="792892" cy="0"/>
          </a:xfrm>
          <a:prstGeom prst="line">
            <a:avLst/>
          </a:prstGeom>
          <a:noFill/>
          <a:ln w="9525">
            <a:solidFill>
              <a:schemeClr val="tx1"/>
            </a:solidFill>
            <a:miter lim="800000"/>
            <a:headEnd/>
            <a:tailEnd type="triangle" w="med" len="med"/>
          </a:ln>
        </p:spPr>
        <p:txBody>
          <a:bodyPr wrap="none"/>
          <a:lstStyle/>
          <a:p>
            <a:pPr fontAlgn="base">
              <a:spcBef>
                <a:spcPct val="0"/>
              </a:spcBef>
              <a:spcAft>
                <a:spcPct val="0"/>
              </a:spcAft>
            </a:pPr>
            <a:endParaRPr lang="en-US" sz="1200">
              <a:solidFill>
                <a:srgbClr val="000000"/>
              </a:solidFill>
              <a:latin typeface="Arial" charset="0"/>
            </a:endParaRPr>
          </a:p>
        </p:txBody>
      </p:sp>
      <p:sp>
        <p:nvSpPr>
          <p:cNvPr id="31" name="Line 28"/>
          <p:cNvSpPr>
            <a:spLocks noChangeShapeType="1"/>
          </p:cNvSpPr>
          <p:nvPr/>
        </p:nvSpPr>
        <p:spPr bwMode="auto">
          <a:xfrm flipV="1">
            <a:off x="2735897" y="2197053"/>
            <a:ext cx="365950" cy="708482"/>
          </a:xfrm>
          <a:prstGeom prst="line">
            <a:avLst/>
          </a:prstGeom>
          <a:noFill/>
          <a:ln w="9525">
            <a:solidFill>
              <a:schemeClr val="tx1"/>
            </a:solidFill>
            <a:miter lim="800000"/>
            <a:headEnd/>
            <a:tailEnd type="triangle" w="med" len="med"/>
          </a:ln>
        </p:spPr>
        <p:txBody>
          <a:bodyPr wrap="none"/>
          <a:lstStyle/>
          <a:p>
            <a:pPr fontAlgn="base">
              <a:spcBef>
                <a:spcPct val="0"/>
              </a:spcBef>
              <a:spcAft>
                <a:spcPct val="0"/>
              </a:spcAft>
            </a:pPr>
            <a:endParaRPr lang="en-US" sz="1200">
              <a:solidFill>
                <a:srgbClr val="000000"/>
              </a:solidFill>
              <a:latin typeface="Arial" charset="0"/>
            </a:endParaRPr>
          </a:p>
        </p:txBody>
      </p:sp>
      <p:sp>
        <p:nvSpPr>
          <p:cNvPr id="33" name="Text Box 30"/>
          <p:cNvSpPr txBox="1">
            <a:spLocks noChangeArrowheads="1"/>
          </p:cNvSpPr>
          <p:nvPr/>
        </p:nvSpPr>
        <p:spPr bwMode="auto">
          <a:xfrm>
            <a:off x="1760030" y="2433213"/>
            <a:ext cx="283357" cy="306271"/>
          </a:xfrm>
          <a:prstGeom prst="rect">
            <a:avLst/>
          </a:prstGeom>
          <a:noFill/>
          <a:ln w="9525">
            <a:noFill/>
            <a:miter lim="800000"/>
            <a:headEnd/>
            <a:tailEnd/>
          </a:ln>
        </p:spPr>
        <p:txBody>
          <a:bodyPr wrap="none">
            <a:spAutoFit/>
          </a:bodyPr>
          <a:lstStyle/>
          <a:p>
            <a:pPr fontAlgn="base">
              <a:spcBef>
                <a:spcPct val="0"/>
              </a:spcBef>
              <a:spcAft>
                <a:spcPct val="0"/>
              </a:spcAft>
            </a:pPr>
            <a:r>
              <a:rPr lang="en-US" sz="1400" dirty="0">
                <a:solidFill>
                  <a:srgbClr val="000000"/>
                </a:solidFill>
                <a:latin typeface="Tahoma" pitchFamily="34" charset="0"/>
              </a:rPr>
              <a:t>7</a:t>
            </a:r>
          </a:p>
        </p:txBody>
      </p:sp>
      <p:sp>
        <p:nvSpPr>
          <p:cNvPr id="34" name="Text Box 31"/>
          <p:cNvSpPr txBox="1">
            <a:spLocks noChangeArrowheads="1"/>
          </p:cNvSpPr>
          <p:nvPr/>
        </p:nvSpPr>
        <p:spPr bwMode="auto">
          <a:xfrm>
            <a:off x="3028148" y="2438133"/>
            <a:ext cx="390093" cy="306271"/>
          </a:xfrm>
          <a:prstGeom prst="rect">
            <a:avLst/>
          </a:prstGeom>
          <a:noFill/>
          <a:ln w="9525">
            <a:noFill/>
            <a:miter lim="800000"/>
            <a:headEnd/>
            <a:tailEnd/>
          </a:ln>
        </p:spPr>
        <p:txBody>
          <a:bodyPr wrap="none">
            <a:spAutoFit/>
          </a:bodyPr>
          <a:lstStyle/>
          <a:p>
            <a:pPr fontAlgn="base">
              <a:spcBef>
                <a:spcPct val="0"/>
              </a:spcBef>
              <a:spcAft>
                <a:spcPct val="0"/>
              </a:spcAft>
            </a:pPr>
            <a:r>
              <a:rPr lang="en-US" sz="1400">
                <a:solidFill>
                  <a:srgbClr val="000000"/>
                </a:solidFill>
                <a:latin typeface="Tahoma" pitchFamily="34" charset="0"/>
              </a:rPr>
              <a:t>11</a:t>
            </a:r>
          </a:p>
        </p:txBody>
      </p:sp>
      <p:sp>
        <p:nvSpPr>
          <p:cNvPr id="35" name="Text Box 32"/>
          <p:cNvSpPr txBox="1">
            <a:spLocks noChangeArrowheads="1"/>
          </p:cNvSpPr>
          <p:nvPr/>
        </p:nvSpPr>
        <p:spPr bwMode="auto">
          <a:xfrm>
            <a:off x="1869307" y="3796057"/>
            <a:ext cx="1385019" cy="307501"/>
          </a:xfrm>
          <a:prstGeom prst="rect">
            <a:avLst/>
          </a:prstGeom>
          <a:noFill/>
          <a:ln w="9525">
            <a:noFill/>
            <a:miter lim="800000"/>
            <a:headEnd/>
            <a:tailEnd/>
          </a:ln>
        </p:spPr>
        <p:txBody>
          <a:bodyPr wrap="none">
            <a:spAutoFit/>
          </a:bodyPr>
          <a:lstStyle/>
          <a:p>
            <a:pPr fontAlgn="base">
              <a:spcBef>
                <a:spcPct val="0"/>
              </a:spcBef>
              <a:spcAft>
                <a:spcPct val="0"/>
              </a:spcAft>
            </a:pPr>
            <a:r>
              <a:rPr lang="en-US" sz="1400" dirty="0">
                <a:solidFill>
                  <a:srgbClr val="000000"/>
                </a:solidFill>
                <a:latin typeface="Tahoma" pitchFamily="34" charset="0"/>
              </a:rPr>
              <a:t>Graph Example</a:t>
            </a:r>
          </a:p>
        </p:txBody>
      </p:sp>
      <p:cxnSp>
        <p:nvCxnSpPr>
          <p:cNvPr id="36" name="Straight Connector 35"/>
          <p:cNvCxnSpPr/>
          <p:nvPr/>
        </p:nvCxnSpPr>
        <p:spPr>
          <a:xfrm>
            <a:off x="228600" y="4191000"/>
            <a:ext cx="8458200" cy="0"/>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sp>
        <p:nvSpPr>
          <p:cNvPr id="38" name="AutoShape 23"/>
          <p:cNvSpPr>
            <a:spLocks noChangeArrowheads="1"/>
          </p:cNvSpPr>
          <p:nvPr/>
        </p:nvSpPr>
        <p:spPr bwMode="auto">
          <a:xfrm>
            <a:off x="1516062" y="1724730"/>
            <a:ext cx="548925" cy="472321"/>
          </a:xfrm>
          <a:prstGeom prst="octagon">
            <a:avLst>
              <a:gd name="adj" fmla="val 29287"/>
            </a:avLst>
          </a:prstGeom>
          <a:gradFill rotWithShape="0">
            <a:gsLst>
              <a:gs pos="0">
                <a:srgbClr val="761800"/>
              </a:gs>
              <a:gs pos="50000">
                <a:srgbClr val="FF3300"/>
              </a:gs>
              <a:gs pos="100000">
                <a:srgbClr val="761800"/>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400" dirty="0">
                <a:solidFill>
                  <a:srgbClr val="000000"/>
                </a:solidFill>
                <a:latin typeface="Tahoma" pitchFamily="34" charset="0"/>
              </a:rPr>
              <a:t>V1</a:t>
            </a:r>
          </a:p>
        </p:txBody>
      </p:sp>
      <p:sp>
        <p:nvSpPr>
          <p:cNvPr id="39" name="AutoShape 25"/>
          <p:cNvSpPr>
            <a:spLocks noChangeArrowheads="1"/>
          </p:cNvSpPr>
          <p:nvPr/>
        </p:nvSpPr>
        <p:spPr bwMode="auto">
          <a:xfrm>
            <a:off x="2859065" y="1724732"/>
            <a:ext cx="548925" cy="472321"/>
          </a:xfrm>
          <a:prstGeom prst="octagon">
            <a:avLst>
              <a:gd name="adj" fmla="val 29287"/>
            </a:avLst>
          </a:prstGeom>
          <a:gradFill rotWithShape="0">
            <a:gsLst>
              <a:gs pos="0">
                <a:srgbClr val="66FFFF"/>
              </a:gs>
              <a:gs pos="100000">
                <a:srgbClr val="2F7676"/>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400">
                <a:solidFill>
                  <a:srgbClr val="000000"/>
                </a:solidFill>
                <a:latin typeface="Tahoma" pitchFamily="34" charset="0"/>
              </a:rPr>
              <a:t>V3</a:t>
            </a:r>
          </a:p>
        </p:txBody>
      </p:sp>
      <p:sp>
        <p:nvSpPr>
          <p:cNvPr id="40" name="AutoShape 24"/>
          <p:cNvSpPr>
            <a:spLocks noChangeArrowheads="1"/>
          </p:cNvSpPr>
          <p:nvPr/>
        </p:nvSpPr>
        <p:spPr bwMode="auto">
          <a:xfrm>
            <a:off x="2247962" y="2846494"/>
            <a:ext cx="548925" cy="472321"/>
          </a:xfrm>
          <a:prstGeom prst="octagon">
            <a:avLst>
              <a:gd name="adj" fmla="val 29287"/>
            </a:avLst>
          </a:prstGeom>
          <a:gradFill rotWithShape="0">
            <a:gsLst>
              <a:gs pos="0">
                <a:schemeClr val="accent1">
                  <a:gamma/>
                  <a:shade val="46275"/>
                  <a:invGamma/>
                </a:schemeClr>
              </a:gs>
              <a:gs pos="100000">
                <a:schemeClr val="accent1"/>
              </a:gs>
            </a:gsLst>
            <a:lin ang="5400000" scaled="1"/>
          </a:gradFill>
          <a:ln w="9525">
            <a:solidFill>
              <a:schemeClr val="tx1"/>
            </a:solidFill>
            <a:miter lim="800000"/>
            <a:headEnd/>
            <a:tailEnd/>
          </a:ln>
          <a:effectLst/>
        </p:spPr>
        <p:txBody>
          <a:bodyPr wrap="none" anchor="ctr"/>
          <a:lstStyle/>
          <a:p>
            <a:pPr algn="ctr" fontAlgn="base">
              <a:spcBef>
                <a:spcPct val="0"/>
              </a:spcBef>
              <a:spcAft>
                <a:spcPct val="0"/>
              </a:spcAft>
              <a:defRPr/>
            </a:pPr>
            <a:r>
              <a:rPr lang="en-US" sz="1400">
                <a:solidFill>
                  <a:srgbClr val="000000"/>
                </a:solidFill>
                <a:latin typeface="Tahoma" pitchFamily="34" charset="0"/>
              </a:rPr>
              <a:t>V2</a:t>
            </a:r>
          </a:p>
        </p:txBody>
      </p:sp>
      <p:sp>
        <p:nvSpPr>
          <p:cNvPr id="41" name="AutoShape 23"/>
          <p:cNvSpPr>
            <a:spLocks noChangeArrowheads="1"/>
          </p:cNvSpPr>
          <p:nvPr/>
        </p:nvSpPr>
        <p:spPr bwMode="auto">
          <a:xfrm>
            <a:off x="1516061" y="1724731"/>
            <a:ext cx="548925" cy="472321"/>
          </a:xfrm>
          <a:prstGeom prst="octagon">
            <a:avLst>
              <a:gd name="adj" fmla="val 29287"/>
            </a:avLst>
          </a:prstGeom>
          <a:gradFill rotWithShape="0">
            <a:gsLst>
              <a:gs pos="0">
                <a:srgbClr val="761800"/>
              </a:gs>
              <a:gs pos="50000">
                <a:srgbClr val="FF3300"/>
              </a:gs>
              <a:gs pos="100000">
                <a:srgbClr val="761800"/>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400" dirty="0">
                <a:solidFill>
                  <a:srgbClr val="000000"/>
                </a:solidFill>
                <a:latin typeface="Tahoma" pitchFamily="34" charset="0"/>
              </a:rPr>
              <a:t>V1</a:t>
            </a:r>
          </a:p>
        </p:txBody>
      </p:sp>
      <p:sp>
        <p:nvSpPr>
          <p:cNvPr id="42" name="AutoShape 25"/>
          <p:cNvSpPr>
            <a:spLocks noChangeArrowheads="1"/>
          </p:cNvSpPr>
          <p:nvPr/>
        </p:nvSpPr>
        <p:spPr bwMode="auto">
          <a:xfrm>
            <a:off x="2859064" y="1724733"/>
            <a:ext cx="548925" cy="472321"/>
          </a:xfrm>
          <a:prstGeom prst="octagon">
            <a:avLst>
              <a:gd name="adj" fmla="val 29287"/>
            </a:avLst>
          </a:prstGeom>
          <a:gradFill rotWithShape="0">
            <a:gsLst>
              <a:gs pos="0">
                <a:srgbClr val="66FFFF"/>
              </a:gs>
              <a:gs pos="100000">
                <a:srgbClr val="2F7676"/>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400">
                <a:solidFill>
                  <a:srgbClr val="000000"/>
                </a:solidFill>
                <a:latin typeface="Tahoma" pitchFamily="34" charset="0"/>
              </a:rPr>
              <a:t>V3</a:t>
            </a:r>
          </a:p>
        </p:txBody>
      </p:sp>
      <p:sp>
        <p:nvSpPr>
          <p:cNvPr id="43" name="AutoShape 24"/>
          <p:cNvSpPr>
            <a:spLocks noChangeArrowheads="1"/>
          </p:cNvSpPr>
          <p:nvPr/>
        </p:nvSpPr>
        <p:spPr bwMode="auto">
          <a:xfrm>
            <a:off x="2247961" y="2846495"/>
            <a:ext cx="548925" cy="472321"/>
          </a:xfrm>
          <a:prstGeom prst="octagon">
            <a:avLst>
              <a:gd name="adj" fmla="val 29287"/>
            </a:avLst>
          </a:prstGeom>
          <a:gradFill rotWithShape="0">
            <a:gsLst>
              <a:gs pos="0">
                <a:schemeClr val="accent1">
                  <a:gamma/>
                  <a:shade val="46275"/>
                  <a:invGamma/>
                </a:schemeClr>
              </a:gs>
              <a:gs pos="100000">
                <a:schemeClr val="accent1"/>
              </a:gs>
            </a:gsLst>
            <a:lin ang="5400000" scaled="1"/>
          </a:gradFill>
          <a:ln w="9525">
            <a:solidFill>
              <a:schemeClr val="tx1"/>
            </a:solidFill>
            <a:miter lim="800000"/>
            <a:headEnd/>
            <a:tailEnd/>
          </a:ln>
          <a:effectLst/>
        </p:spPr>
        <p:txBody>
          <a:bodyPr wrap="none" anchor="ctr"/>
          <a:lstStyle/>
          <a:p>
            <a:pPr algn="ctr" fontAlgn="base">
              <a:spcBef>
                <a:spcPct val="0"/>
              </a:spcBef>
              <a:spcAft>
                <a:spcPct val="0"/>
              </a:spcAft>
              <a:defRPr/>
            </a:pPr>
            <a:r>
              <a:rPr lang="en-US" sz="1400">
                <a:solidFill>
                  <a:srgbClr val="000000"/>
                </a:solidFill>
                <a:latin typeface="Tahoma" pitchFamily="34" charset="0"/>
              </a:rPr>
              <a:t>V2</a:t>
            </a:r>
          </a:p>
        </p:txBody>
      </p:sp>
      <p:sp>
        <p:nvSpPr>
          <p:cNvPr id="44" name="AutoShape 20"/>
          <p:cNvSpPr>
            <a:spLocks noChangeArrowheads="1"/>
          </p:cNvSpPr>
          <p:nvPr/>
        </p:nvSpPr>
        <p:spPr bwMode="auto">
          <a:xfrm>
            <a:off x="5480522" y="1788571"/>
            <a:ext cx="426942" cy="295201"/>
          </a:xfrm>
          <a:prstGeom prst="octagon">
            <a:avLst>
              <a:gd name="adj" fmla="val 29287"/>
            </a:avLst>
          </a:prstGeom>
          <a:gradFill rotWithShape="0">
            <a:gsLst>
              <a:gs pos="0">
                <a:srgbClr val="761800"/>
              </a:gs>
              <a:gs pos="50000">
                <a:srgbClr val="FF3300"/>
              </a:gs>
              <a:gs pos="100000">
                <a:srgbClr val="761800"/>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400" dirty="0">
                <a:solidFill>
                  <a:srgbClr val="000000"/>
                </a:solidFill>
                <a:latin typeface="Tahoma" pitchFamily="34" charset="0"/>
              </a:rPr>
              <a:t>V1</a:t>
            </a:r>
          </a:p>
        </p:txBody>
      </p:sp>
      <p:sp>
        <p:nvSpPr>
          <p:cNvPr id="45" name="Text Box 29"/>
          <p:cNvSpPr txBox="1">
            <a:spLocks noChangeArrowheads="1"/>
          </p:cNvSpPr>
          <p:nvPr/>
        </p:nvSpPr>
        <p:spPr bwMode="auto">
          <a:xfrm>
            <a:off x="2296248" y="1611568"/>
            <a:ext cx="283357" cy="306271"/>
          </a:xfrm>
          <a:prstGeom prst="rect">
            <a:avLst/>
          </a:prstGeom>
          <a:noFill/>
          <a:ln w="9525">
            <a:noFill/>
            <a:miter lim="800000"/>
            <a:headEnd/>
            <a:tailEnd/>
          </a:ln>
        </p:spPr>
        <p:txBody>
          <a:bodyPr wrap="none">
            <a:spAutoFit/>
          </a:bodyPr>
          <a:lstStyle/>
          <a:p>
            <a:pPr fontAlgn="base">
              <a:spcBef>
                <a:spcPct val="0"/>
              </a:spcBef>
              <a:spcAft>
                <a:spcPct val="0"/>
              </a:spcAft>
            </a:pPr>
            <a:r>
              <a:rPr lang="en-US" sz="1400" dirty="0">
                <a:solidFill>
                  <a:srgbClr val="000000"/>
                </a:solidFill>
                <a:latin typeface="Tahoma" pitchFamily="34" charset="0"/>
              </a:rPr>
              <a:t>9</a:t>
            </a:r>
          </a:p>
        </p:txBody>
      </p:sp>
      <p:sp>
        <p:nvSpPr>
          <p:cNvPr id="46" name="Text Box 30"/>
          <p:cNvSpPr txBox="1">
            <a:spLocks noChangeArrowheads="1"/>
          </p:cNvSpPr>
          <p:nvPr/>
        </p:nvSpPr>
        <p:spPr bwMode="auto">
          <a:xfrm>
            <a:off x="1760029" y="2433213"/>
            <a:ext cx="283357" cy="306271"/>
          </a:xfrm>
          <a:prstGeom prst="rect">
            <a:avLst/>
          </a:prstGeom>
          <a:noFill/>
          <a:ln w="9525">
            <a:noFill/>
            <a:miter lim="800000"/>
            <a:headEnd/>
            <a:tailEnd/>
          </a:ln>
        </p:spPr>
        <p:txBody>
          <a:bodyPr wrap="none">
            <a:spAutoFit/>
          </a:bodyPr>
          <a:lstStyle/>
          <a:p>
            <a:pPr fontAlgn="base">
              <a:spcBef>
                <a:spcPct val="0"/>
              </a:spcBef>
              <a:spcAft>
                <a:spcPct val="0"/>
              </a:spcAft>
            </a:pPr>
            <a:r>
              <a:rPr lang="en-US" sz="1400" dirty="0">
                <a:solidFill>
                  <a:srgbClr val="000000"/>
                </a:solidFill>
                <a:latin typeface="Tahoma" pitchFamily="34" charset="0"/>
              </a:rPr>
              <a:t>7</a:t>
            </a:r>
          </a:p>
        </p:txBody>
      </p:sp>
    </p:spTree>
    <p:custDataLst>
      <p:tags r:id="rId1"/>
    </p:custDataLst>
    <p:extLst>
      <p:ext uri="{BB962C8B-B14F-4D97-AF65-F5344CB8AC3E}">
        <p14:creationId xmlns:p14="http://schemas.microsoft.com/office/powerpoint/2010/main" val="1104696591"/>
      </p:ext>
    </p:extLst>
  </p:cSld>
  <p:clrMapOvr>
    <a:masterClrMapping/>
  </p:clrMapOvr>
  <p:transition advTm="64243">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1"/>
                                        </p:tgtEl>
                                        <p:attrNameLst>
                                          <p:attrName>style.visibility</p:attrName>
                                        </p:attrNameLst>
                                      </p:cBhvr>
                                      <p:to>
                                        <p:strVal val="visible"/>
                                      </p:to>
                                    </p:set>
                                    <p:animEffect transition="in" filter="fade">
                                      <p:cBhvr>
                                        <p:cTn id="10" dur="500"/>
                                        <p:tgtEl>
                                          <p:spTgt spid="4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3"/>
                                        </p:tgtEl>
                                        <p:attrNameLst>
                                          <p:attrName>style.visibility</p:attrName>
                                        </p:attrNameLst>
                                      </p:cBhvr>
                                      <p:to>
                                        <p:strVal val="visible"/>
                                      </p:to>
                                    </p:set>
                                    <p:animEffect transition="in" filter="fade">
                                      <p:cBhvr>
                                        <p:cTn id="13" dur="500"/>
                                        <p:tgtEl>
                                          <p:spTgt spid="4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2"/>
                                        </p:tgtEl>
                                        <p:attrNameLst>
                                          <p:attrName>style.visibility</p:attrName>
                                        </p:attrNameLst>
                                      </p:cBhvr>
                                      <p:to>
                                        <p:strVal val="visible"/>
                                      </p:to>
                                    </p:set>
                                    <p:animEffect transition="in" filter="fade">
                                      <p:cBhvr>
                                        <p:cTn id="16" dur="500"/>
                                        <p:tgtEl>
                                          <p:spTgt spid="42"/>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animEffect transition="in" filter="fade">
                                      <p:cBhvr>
                                        <p:cTn id="19" dur="500"/>
                                        <p:tgtEl>
                                          <p:spTgt spid="40"/>
                                        </p:tgtEl>
                                      </p:cBhvr>
                                    </p:animEffect>
                                  </p:childTnLst>
                                </p:cTn>
                              </p:par>
                              <p:par>
                                <p:cTn id="20" presetID="10" presetClass="entr" presetSubtype="0" fill="hold" grpId="3" nodeType="withEffect">
                                  <p:stCondLst>
                                    <p:cond delay="0"/>
                                  </p:stCondLst>
                                  <p:childTnLst>
                                    <p:set>
                                      <p:cBhvr>
                                        <p:cTn id="21" dur="1" fill="hold">
                                          <p:stCondLst>
                                            <p:cond delay="0"/>
                                          </p:stCondLst>
                                        </p:cTn>
                                        <p:tgtEl>
                                          <p:spTgt spid="39"/>
                                        </p:tgtEl>
                                        <p:attrNameLst>
                                          <p:attrName>style.visibility</p:attrName>
                                        </p:attrNameLst>
                                      </p:cBhvr>
                                      <p:to>
                                        <p:strVal val="visible"/>
                                      </p:to>
                                    </p:set>
                                    <p:animEffect transition="in" filter="fade">
                                      <p:cBhvr>
                                        <p:cTn id="22" dur="500"/>
                                        <p:tgtEl>
                                          <p:spTgt spid="39"/>
                                        </p:tgtEl>
                                      </p:cBhvr>
                                    </p:animEffect>
                                  </p:childTnLst>
                                </p:cTn>
                              </p:par>
                              <p:par>
                                <p:cTn id="23" presetID="10" presetClass="entr" presetSubtype="0" fill="hold" grpId="1" nodeType="withEffect">
                                  <p:stCondLst>
                                    <p:cond delay="0"/>
                                  </p:stCondLst>
                                  <p:childTnLst>
                                    <p:set>
                                      <p:cBhvr>
                                        <p:cTn id="24" dur="1" fill="hold">
                                          <p:stCondLst>
                                            <p:cond delay="0"/>
                                          </p:stCondLst>
                                        </p:cTn>
                                        <p:tgtEl>
                                          <p:spTgt spid="38"/>
                                        </p:tgtEl>
                                        <p:attrNameLst>
                                          <p:attrName>style.visibility</p:attrName>
                                        </p:attrNameLst>
                                      </p:cBhvr>
                                      <p:to>
                                        <p:strVal val="visible"/>
                                      </p:to>
                                    </p:set>
                                    <p:animEffect transition="in" filter="fade">
                                      <p:cBhvr>
                                        <p:cTn id="25" dur="500"/>
                                        <p:tgtEl>
                                          <p:spTgt spid="38"/>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fade">
                                      <p:cBhvr>
                                        <p:cTn id="28" dur="500"/>
                                        <p:tgtEl>
                                          <p:spTgt spid="27"/>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8"/>
                                        </p:tgtEl>
                                        <p:attrNameLst>
                                          <p:attrName>style.visibility</p:attrName>
                                        </p:attrNameLst>
                                      </p:cBhvr>
                                      <p:to>
                                        <p:strVal val="visible"/>
                                      </p:to>
                                    </p:set>
                                    <p:animEffect transition="in" filter="fade">
                                      <p:cBhvr>
                                        <p:cTn id="31" dur="500"/>
                                        <p:tgtEl>
                                          <p:spTgt spid="28"/>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9"/>
                                        </p:tgtEl>
                                        <p:attrNameLst>
                                          <p:attrName>style.visibility</p:attrName>
                                        </p:attrNameLst>
                                      </p:cBhvr>
                                      <p:to>
                                        <p:strVal val="visible"/>
                                      </p:to>
                                    </p:set>
                                    <p:animEffect transition="in" filter="fade">
                                      <p:cBhvr>
                                        <p:cTn id="34" dur="500"/>
                                        <p:tgtEl>
                                          <p:spTgt spid="29"/>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0"/>
                                        </p:tgtEl>
                                        <p:attrNameLst>
                                          <p:attrName>style.visibility</p:attrName>
                                        </p:attrNameLst>
                                      </p:cBhvr>
                                      <p:to>
                                        <p:strVal val="visible"/>
                                      </p:to>
                                    </p:set>
                                    <p:animEffect transition="in" filter="fade">
                                      <p:cBhvr>
                                        <p:cTn id="37" dur="500"/>
                                        <p:tgtEl>
                                          <p:spTgt spid="30"/>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1"/>
                                        </p:tgtEl>
                                        <p:attrNameLst>
                                          <p:attrName>style.visibility</p:attrName>
                                        </p:attrNameLst>
                                      </p:cBhvr>
                                      <p:to>
                                        <p:strVal val="visible"/>
                                      </p:to>
                                    </p:set>
                                    <p:animEffect transition="in" filter="fade">
                                      <p:cBhvr>
                                        <p:cTn id="40" dur="500"/>
                                        <p:tgtEl>
                                          <p:spTgt spid="31"/>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3"/>
                                        </p:tgtEl>
                                        <p:attrNameLst>
                                          <p:attrName>style.visibility</p:attrName>
                                        </p:attrNameLst>
                                      </p:cBhvr>
                                      <p:to>
                                        <p:strVal val="visible"/>
                                      </p:to>
                                    </p:set>
                                    <p:animEffect transition="in" filter="fade">
                                      <p:cBhvr>
                                        <p:cTn id="43" dur="500"/>
                                        <p:tgtEl>
                                          <p:spTgt spid="33"/>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4"/>
                                        </p:tgtEl>
                                        <p:attrNameLst>
                                          <p:attrName>style.visibility</p:attrName>
                                        </p:attrNameLst>
                                      </p:cBhvr>
                                      <p:to>
                                        <p:strVal val="visible"/>
                                      </p:to>
                                    </p:set>
                                    <p:animEffect transition="in" filter="fade">
                                      <p:cBhvr>
                                        <p:cTn id="46" dur="500"/>
                                        <p:tgtEl>
                                          <p:spTgt spid="34"/>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32"/>
                                        </p:tgtEl>
                                        <p:attrNameLst>
                                          <p:attrName>style.visibility</p:attrName>
                                        </p:attrNameLst>
                                      </p:cBhvr>
                                      <p:to>
                                        <p:strVal val="visible"/>
                                      </p:to>
                                    </p:set>
                                    <p:animEffect transition="in" filter="fade">
                                      <p:cBhvr>
                                        <p:cTn id="49" dur="500"/>
                                        <p:tgtEl>
                                          <p:spTgt spid="32"/>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35"/>
                                        </p:tgtEl>
                                        <p:attrNameLst>
                                          <p:attrName>style.visibility</p:attrName>
                                        </p:attrNameLst>
                                      </p:cBhvr>
                                      <p:to>
                                        <p:strVal val="visible"/>
                                      </p:to>
                                    </p:set>
                                    <p:animEffect transition="in" filter="fade">
                                      <p:cBhvr>
                                        <p:cTn id="52" dur="500"/>
                                        <p:tgtEl>
                                          <p:spTgt spid="35"/>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18"/>
                                        </p:tgtEl>
                                        <p:attrNameLst>
                                          <p:attrName>style.visibility</p:attrName>
                                        </p:attrNameLst>
                                      </p:cBhvr>
                                      <p:to>
                                        <p:strVal val="visible"/>
                                      </p:to>
                                    </p:set>
                                    <p:animEffect transition="in" filter="fade">
                                      <p:cBhvr>
                                        <p:cTn id="57" dur="500"/>
                                        <p:tgtEl>
                                          <p:spTgt spid="18"/>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17"/>
                                        </p:tgtEl>
                                        <p:attrNameLst>
                                          <p:attrName>style.visibility</p:attrName>
                                        </p:attrNameLst>
                                      </p:cBhvr>
                                      <p:to>
                                        <p:strVal val="visible"/>
                                      </p:to>
                                    </p:set>
                                    <p:animEffect transition="in" filter="fade">
                                      <p:cBhvr>
                                        <p:cTn id="60" dur="500"/>
                                        <p:tgtEl>
                                          <p:spTgt spid="17"/>
                                        </p:tgtEl>
                                      </p:cBhvr>
                                    </p:animEffect>
                                  </p:childTnLst>
                                </p:cTn>
                              </p:par>
                            </p:childTnLst>
                          </p:cTn>
                        </p:par>
                      </p:childTnLst>
                    </p:cTn>
                  </p:par>
                  <p:par>
                    <p:cTn id="61" fill="hold">
                      <p:stCondLst>
                        <p:cond delay="indefinite"/>
                      </p:stCondLst>
                      <p:childTnLst>
                        <p:par>
                          <p:cTn id="62" fill="hold">
                            <p:stCondLst>
                              <p:cond delay="0"/>
                            </p:stCondLst>
                            <p:childTnLst>
                              <p:par>
                                <p:cTn id="63" presetID="42" presetClass="path" presetSubtype="0" accel="50000" decel="50000" fill="hold" grpId="1" nodeType="clickEffect">
                                  <p:stCondLst>
                                    <p:cond delay="0"/>
                                  </p:stCondLst>
                                  <p:childTnLst>
                                    <p:animMotion origin="layout" path="M -3.33333E-6 -1.23988E-6 L 0.42917 -0.00809 " pathEditMode="relative" rAng="0" ptsTypes="AA">
                                      <p:cBhvr>
                                        <p:cTn id="64" dur="2000" fill="hold"/>
                                        <p:tgtEl>
                                          <p:spTgt spid="26"/>
                                        </p:tgtEl>
                                        <p:attrNameLst>
                                          <p:attrName>ppt_x</p:attrName>
                                          <p:attrName>ppt_y</p:attrName>
                                        </p:attrNameLst>
                                      </p:cBhvr>
                                      <p:rCtr x="21458" y="-416"/>
                                    </p:animMotion>
                                  </p:childTnLst>
                                </p:cTn>
                              </p:par>
                              <p:par>
                                <p:cTn id="65" presetID="42" presetClass="path" presetSubtype="0" accel="50000" decel="50000" fill="hold" grpId="1" nodeType="withEffect">
                                  <p:stCondLst>
                                    <p:cond delay="0"/>
                                  </p:stCondLst>
                                  <p:childTnLst>
                                    <p:animMotion origin="layout" path="M -4.72222E-6 -1.23988E-6 L 0.3908 -0.00809 " pathEditMode="relative" rAng="0" ptsTypes="AA">
                                      <p:cBhvr>
                                        <p:cTn id="66" dur="2000" fill="hold"/>
                                        <p:tgtEl>
                                          <p:spTgt spid="28"/>
                                        </p:tgtEl>
                                        <p:attrNameLst>
                                          <p:attrName>ppt_x</p:attrName>
                                          <p:attrName>ppt_y</p:attrName>
                                        </p:attrNameLst>
                                      </p:cBhvr>
                                      <p:rCtr x="19531" y="-416"/>
                                    </p:animMotion>
                                  </p:childTnLst>
                                </p:cTn>
                              </p:par>
                              <p:par>
                                <p:cTn id="67" presetID="42" presetClass="path" presetSubtype="0" accel="50000" decel="50000" fill="hold" grpId="1" nodeType="withEffect">
                                  <p:stCondLst>
                                    <p:cond delay="0"/>
                                  </p:stCondLst>
                                  <p:childTnLst>
                                    <p:animMotion origin="layout" path="M 1.94444E-6 4.92482E-6 L 0.39913 -0.17164 " pathEditMode="relative" rAng="0" ptsTypes="AA">
                                      <p:cBhvr>
                                        <p:cTn id="68" dur="2000" fill="hold"/>
                                        <p:tgtEl>
                                          <p:spTgt spid="27"/>
                                        </p:tgtEl>
                                        <p:attrNameLst>
                                          <p:attrName>ppt_x</p:attrName>
                                          <p:attrName>ppt_y</p:attrName>
                                        </p:attrNameLst>
                                      </p:cBhvr>
                                      <p:rCtr x="19948" y="-8582"/>
                                    </p:animMotion>
                                  </p:childTnLst>
                                </p:cTn>
                              </p:par>
                            </p:childTnLst>
                          </p:cTn>
                        </p:par>
                      </p:childTnLst>
                    </p:cTn>
                  </p:par>
                  <p:par>
                    <p:cTn id="69" fill="hold">
                      <p:stCondLst>
                        <p:cond delay="indefinite"/>
                      </p:stCondLst>
                      <p:childTnLst>
                        <p:par>
                          <p:cTn id="70" fill="hold">
                            <p:stCondLst>
                              <p:cond delay="0"/>
                            </p:stCondLst>
                            <p:childTnLst>
                              <p:par>
                                <p:cTn id="71" presetID="10" presetClass="exit" presetSubtype="0" fill="hold" grpId="2" nodeType="clickEffect">
                                  <p:stCondLst>
                                    <p:cond delay="0"/>
                                  </p:stCondLst>
                                  <p:childTnLst>
                                    <p:animEffect transition="out" filter="fade">
                                      <p:cBhvr>
                                        <p:cTn id="72" dur="500"/>
                                        <p:tgtEl>
                                          <p:spTgt spid="27"/>
                                        </p:tgtEl>
                                      </p:cBhvr>
                                    </p:animEffect>
                                    <p:set>
                                      <p:cBhvr>
                                        <p:cTn id="73" dur="1" fill="hold">
                                          <p:stCondLst>
                                            <p:cond delay="499"/>
                                          </p:stCondLst>
                                        </p:cTn>
                                        <p:tgtEl>
                                          <p:spTgt spid="27"/>
                                        </p:tgtEl>
                                        <p:attrNameLst>
                                          <p:attrName>style.visibility</p:attrName>
                                        </p:attrNameLst>
                                      </p:cBhvr>
                                      <p:to>
                                        <p:strVal val="hidden"/>
                                      </p:to>
                                    </p:set>
                                  </p:childTnLst>
                                </p:cTn>
                              </p:par>
                              <p:par>
                                <p:cTn id="74" presetID="10" presetClass="exit" presetSubtype="0" fill="hold" grpId="2" nodeType="withEffect">
                                  <p:stCondLst>
                                    <p:cond delay="0"/>
                                  </p:stCondLst>
                                  <p:childTnLst>
                                    <p:animEffect transition="out" filter="fade">
                                      <p:cBhvr>
                                        <p:cTn id="75" dur="500"/>
                                        <p:tgtEl>
                                          <p:spTgt spid="28"/>
                                        </p:tgtEl>
                                      </p:cBhvr>
                                    </p:animEffect>
                                    <p:set>
                                      <p:cBhvr>
                                        <p:cTn id="76" dur="1" fill="hold">
                                          <p:stCondLst>
                                            <p:cond delay="499"/>
                                          </p:stCondLst>
                                        </p:cTn>
                                        <p:tgtEl>
                                          <p:spTgt spid="28"/>
                                        </p:tgtEl>
                                        <p:attrNameLst>
                                          <p:attrName>style.visibility</p:attrName>
                                        </p:attrNameLst>
                                      </p:cBhvr>
                                      <p:to>
                                        <p:strVal val="hidden"/>
                                      </p:to>
                                    </p:set>
                                  </p:childTnLst>
                                </p:cTn>
                              </p:par>
                              <p:par>
                                <p:cTn id="77" presetID="10" presetClass="exit" presetSubtype="0" fill="hold" grpId="2" nodeType="withEffect">
                                  <p:stCondLst>
                                    <p:cond delay="0"/>
                                  </p:stCondLst>
                                  <p:childTnLst>
                                    <p:animEffect transition="out" filter="fade">
                                      <p:cBhvr>
                                        <p:cTn id="78" dur="500"/>
                                        <p:tgtEl>
                                          <p:spTgt spid="26"/>
                                        </p:tgtEl>
                                      </p:cBhvr>
                                    </p:animEffect>
                                    <p:set>
                                      <p:cBhvr>
                                        <p:cTn id="79" dur="1" fill="hold">
                                          <p:stCondLst>
                                            <p:cond delay="499"/>
                                          </p:stCondLst>
                                        </p:cTn>
                                        <p:tgtEl>
                                          <p:spTgt spid="26"/>
                                        </p:tgtEl>
                                        <p:attrNameLst>
                                          <p:attrName>style.visibility</p:attrName>
                                        </p:attrNameLst>
                                      </p:cBhvr>
                                      <p:to>
                                        <p:strVal val="hidden"/>
                                      </p:to>
                                    </p:set>
                                  </p:childTnLst>
                                </p:cTn>
                              </p:par>
                              <p:par>
                                <p:cTn id="80" presetID="10" presetClass="entr" presetSubtype="0" fill="hold" grpId="1" nodeType="withEffect">
                                  <p:stCondLst>
                                    <p:cond delay="0"/>
                                  </p:stCondLst>
                                  <p:childTnLst>
                                    <p:set>
                                      <p:cBhvr>
                                        <p:cTn id="81" dur="1" fill="hold">
                                          <p:stCondLst>
                                            <p:cond delay="0"/>
                                          </p:stCondLst>
                                        </p:cTn>
                                        <p:tgtEl>
                                          <p:spTgt spid="17"/>
                                        </p:tgtEl>
                                        <p:attrNameLst>
                                          <p:attrName>style.visibility</p:attrName>
                                        </p:attrNameLst>
                                      </p:cBhvr>
                                      <p:to>
                                        <p:strVal val="visible"/>
                                      </p:to>
                                    </p:set>
                                    <p:animEffect transition="in" filter="fade">
                                      <p:cBhvr>
                                        <p:cTn id="82" dur="500"/>
                                        <p:tgtEl>
                                          <p:spTgt spid="17"/>
                                        </p:tgtEl>
                                      </p:cBhvr>
                                    </p:animEffect>
                                  </p:childTnLst>
                                </p:cTn>
                              </p:par>
                              <p:par>
                                <p:cTn id="83" presetID="10" presetClass="entr" presetSubtype="0" fill="hold" grpId="1" nodeType="withEffect">
                                  <p:stCondLst>
                                    <p:cond delay="0"/>
                                  </p:stCondLst>
                                  <p:childTnLst>
                                    <p:set>
                                      <p:cBhvr>
                                        <p:cTn id="84" dur="1" fill="hold">
                                          <p:stCondLst>
                                            <p:cond delay="0"/>
                                          </p:stCondLst>
                                        </p:cTn>
                                        <p:tgtEl>
                                          <p:spTgt spid="23"/>
                                        </p:tgtEl>
                                        <p:attrNameLst>
                                          <p:attrName>style.visibility</p:attrName>
                                        </p:attrNameLst>
                                      </p:cBhvr>
                                      <p:to>
                                        <p:strVal val="visible"/>
                                      </p:to>
                                    </p:set>
                                    <p:animEffect transition="in" filter="fade">
                                      <p:cBhvr>
                                        <p:cTn id="85" dur="500"/>
                                        <p:tgtEl>
                                          <p:spTgt spid="23"/>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22"/>
                                        </p:tgtEl>
                                        <p:attrNameLst>
                                          <p:attrName>style.visibility</p:attrName>
                                        </p:attrNameLst>
                                      </p:cBhvr>
                                      <p:to>
                                        <p:strVal val="visible"/>
                                      </p:to>
                                    </p:set>
                                    <p:animEffect transition="in" filter="fade">
                                      <p:cBhvr>
                                        <p:cTn id="88" dur="500"/>
                                        <p:tgtEl>
                                          <p:spTgt spid="22"/>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25"/>
                                        </p:tgtEl>
                                        <p:attrNameLst>
                                          <p:attrName>style.visibility</p:attrName>
                                        </p:attrNameLst>
                                      </p:cBhvr>
                                      <p:to>
                                        <p:strVal val="visible"/>
                                      </p:to>
                                    </p:set>
                                    <p:animEffect transition="in" filter="fade">
                                      <p:cBhvr>
                                        <p:cTn id="91" dur="500"/>
                                        <p:tgtEl>
                                          <p:spTgt spid="25"/>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24"/>
                                        </p:tgtEl>
                                        <p:attrNameLst>
                                          <p:attrName>style.visibility</p:attrName>
                                        </p:attrNameLst>
                                      </p:cBhvr>
                                      <p:to>
                                        <p:strVal val="visible"/>
                                      </p:to>
                                    </p:set>
                                    <p:animEffect transition="in" filter="fade">
                                      <p:cBhvr>
                                        <p:cTn id="94" dur="500"/>
                                        <p:tgtEl>
                                          <p:spTgt spid="24"/>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44"/>
                                        </p:tgtEl>
                                        <p:attrNameLst>
                                          <p:attrName>style.visibility</p:attrName>
                                        </p:attrNameLst>
                                      </p:cBhvr>
                                      <p:to>
                                        <p:strVal val="visible"/>
                                      </p:to>
                                    </p:set>
                                    <p:animEffect transition="in" filter="fade">
                                      <p:cBhvr>
                                        <p:cTn id="97" dur="500"/>
                                        <p:tgtEl>
                                          <p:spTgt spid="44"/>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21"/>
                                        </p:tgtEl>
                                        <p:attrNameLst>
                                          <p:attrName>style.visibility</p:attrName>
                                        </p:attrNameLst>
                                      </p:cBhvr>
                                      <p:to>
                                        <p:strVal val="visible"/>
                                      </p:to>
                                    </p:set>
                                    <p:animEffect transition="in" filter="fade">
                                      <p:cBhvr>
                                        <p:cTn id="100" dur="500"/>
                                        <p:tgtEl>
                                          <p:spTgt spid="21"/>
                                        </p:tgtEl>
                                      </p:cBhvr>
                                    </p:animEffect>
                                  </p:childTnLst>
                                </p:cTn>
                              </p:par>
                            </p:childTnLst>
                          </p:cTn>
                        </p:par>
                      </p:childTnLst>
                    </p:cTn>
                  </p:par>
                  <p:par>
                    <p:cTn id="101" fill="hold">
                      <p:stCondLst>
                        <p:cond delay="indefinite"/>
                      </p:stCondLst>
                      <p:childTnLst>
                        <p:par>
                          <p:cTn id="102" fill="hold">
                            <p:stCondLst>
                              <p:cond delay="0"/>
                            </p:stCondLst>
                            <p:childTnLst>
                              <p:par>
                                <p:cTn id="103" presetID="42" presetClass="path" presetSubtype="0" accel="50000" decel="50000" fill="hold" grpId="0" nodeType="clickEffect">
                                  <p:stCondLst>
                                    <p:cond delay="0"/>
                                  </p:stCondLst>
                                  <p:childTnLst>
                                    <p:animMotion origin="layout" path="M 0.00243 -0.00393 L 0.07153 0.2142 " pathEditMode="relative" rAng="0" ptsTypes="AA">
                                      <p:cBhvr>
                                        <p:cTn id="104" dur="2000" fill="hold"/>
                                        <p:tgtEl>
                                          <p:spTgt spid="23"/>
                                        </p:tgtEl>
                                        <p:attrNameLst>
                                          <p:attrName>ppt_x</p:attrName>
                                          <p:attrName>ppt_y</p:attrName>
                                        </p:attrNameLst>
                                      </p:cBhvr>
                                      <p:rCtr x="3455" y="10895"/>
                                    </p:animMotion>
                                  </p:childTnLst>
                                </p:cTn>
                              </p:par>
                            </p:childTnLst>
                          </p:cTn>
                        </p:par>
                      </p:childTnLst>
                    </p:cTn>
                  </p:par>
                  <p:par>
                    <p:cTn id="105" fill="hold">
                      <p:stCondLst>
                        <p:cond delay="indefinite"/>
                      </p:stCondLst>
                      <p:childTnLst>
                        <p:par>
                          <p:cTn id="106" fill="hold">
                            <p:stCondLst>
                              <p:cond delay="0"/>
                            </p:stCondLst>
                            <p:childTnLst>
                              <p:par>
                                <p:cTn id="107" presetID="10" presetClass="entr" presetSubtype="0" fill="hold" grpId="0" nodeType="clickEffect">
                                  <p:stCondLst>
                                    <p:cond delay="0"/>
                                  </p:stCondLst>
                                  <p:childTnLst>
                                    <p:set>
                                      <p:cBhvr>
                                        <p:cTn id="108" dur="1" fill="hold">
                                          <p:stCondLst>
                                            <p:cond delay="0"/>
                                          </p:stCondLst>
                                        </p:cTn>
                                        <p:tgtEl>
                                          <p:spTgt spid="16"/>
                                        </p:tgtEl>
                                        <p:attrNameLst>
                                          <p:attrName>style.visibility</p:attrName>
                                        </p:attrNameLst>
                                      </p:cBhvr>
                                      <p:to>
                                        <p:strVal val="visible"/>
                                      </p:to>
                                    </p:set>
                                    <p:animEffect transition="in" filter="fade">
                                      <p:cBhvr>
                                        <p:cTn id="109" dur="500"/>
                                        <p:tgtEl>
                                          <p:spTgt spid="16"/>
                                        </p:tgtEl>
                                      </p:cBhvr>
                                    </p:animEffect>
                                  </p:childTnLst>
                                </p:cTn>
                              </p:par>
                              <p:par>
                                <p:cTn id="110" presetID="10" presetClass="entr" presetSubtype="0" fill="hold" grpId="0" nodeType="withEffect">
                                  <p:stCondLst>
                                    <p:cond delay="0"/>
                                  </p:stCondLst>
                                  <p:childTnLst>
                                    <p:set>
                                      <p:cBhvr>
                                        <p:cTn id="111" dur="1" fill="hold">
                                          <p:stCondLst>
                                            <p:cond delay="0"/>
                                          </p:stCondLst>
                                        </p:cTn>
                                        <p:tgtEl>
                                          <p:spTgt spid="8"/>
                                        </p:tgtEl>
                                        <p:attrNameLst>
                                          <p:attrName>style.visibility</p:attrName>
                                        </p:attrNameLst>
                                      </p:cBhvr>
                                      <p:to>
                                        <p:strVal val="visible"/>
                                      </p:to>
                                    </p:set>
                                    <p:animEffect transition="in" filter="fade">
                                      <p:cBhvr>
                                        <p:cTn id="112" dur="500"/>
                                        <p:tgtEl>
                                          <p:spTgt spid="8"/>
                                        </p:tgtEl>
                                      </p:cBhvr>
                                    </p:animEffect>
                                  </p:childTnLst>
                                </p:cTn>
                              </p:par>
                              <p:par>
                                <p:cTn id="113" presetID="10" presetClass="exit" presetSubtype="0" fill="hold" grpId="2" nodeType="withEffect">
                                  <p:stCondLst>
                                    <p:cond delay="0"/>
                                  </p:stCondLst>
                                  <p:childTnLst>
                                    <p:animEffect transition="out" filter="fade">
                                      <p:cBhvr>
                                        <p:cTn id="114" dur="500"/>
                                        <p:tgtEl>
                                          <p:spTgt spid="23"/>
                                        </p:tgtEl>
                                      </p:cBhvr>
                                    </p:animEffect>
                                    <p:set>
                                      <p:cBhvr>
                                        <p:cTn id="115" dur="1" fill="hold">
                                          <p:stCondLst>
                                            <p:cond delay="499"/>
                                          </p:stCondLst>
                                        </p:cTn>
                                        <p:tgtEl>
                                          <p:spTgt spid="23"/>
                                        </p:tgtEl>
                                        <p:attrNameLst>
                                          <p:attrName>style.visibility</p:attrName>
                                        </p:attrNameLst>
                                      </p:cBhvr>
                                      <p:to>
                                        <p:strVal val="hidden"/>
                                      </p:to>
                                    </p:set>
                                  </p:childTnLst>
                                </p:cTn>
                              </p:par>
                            </p:childTnLst>
                          </p:cTn>
                        </p:par>
                      </p:childTnLst>
                    </p:cTn>
                  </p:par>
                  <p:par>
                    <p:cTn id="116" fill="hold">
                      <p:stCondLst>
                        <p:cond delay="indefinite"/>
                      </p:stCondLst>
                      <p:childTnLst>
                        <p:par>
                          <p:cTn id="117" fill="hold">
                            <p:stCondLst>
                              <p:cond delay="0"/>
                            </p:stCondLst>
                            <p:childTnLst>
                              <p:par>
                                <p:cTn id="118" presetID="42" presetClass="path" presetSubtype="0" accel="50000" decel="50000" fill="hold" grpId="1" nodeType="clickEffect">
                                  <p:stCondLst>
                                    <p:cond delay="0"/>
                                  </p:stCondLst>
                                  <p:childTnLst>
                                    <p:animMotion origin="layout" path="M 1.66667E-6 -1.23988E-6 L 0.37396 0.18066 " pathEditMode="relative" rAng="0" ptsTypes="AA">
                                      <p:cBhvr>
                                        <p:cTn id="119" dur="2000" fill="hold"/>
                                        <p:tgtEl>
                                          <p:spTgt spid="39"/>
                                        </p:tgtEl>
                                        <p:attrNameLst>
                                          <p:attrName>ppt_x</p:attrName>
                                          <p:attrName>ppt_y</p:attrName>
                                        </p:attrNameLst>
                                      </p:cBhvr>
                                      <p:rCtr x="18698" y="9022"/>
                                    </p:animMotion>
                                  </p:childTnLst>
                                </p:cTn>
                              </p:par>
                              <p:par>
                                <p:cTn id="120" presetID="42" presetClass="path" presetSubtype="0" accel="50000" decel="50000" fill="hold" grpId="1" nodeType="withEffect">
                                  <p:stCondLst>
                                    <p:cond delay="0"/>
                                  </p:stCondLst>
                                  <p:childTnLst>
                                    <p:animMotion origin="layout" path="M 1.94444E-6 4.92482E-6 L 0.35746 0.01711 " pathEditMode="relative" rAng="0" ptsTypes="AA">
                                      <p:cBhvr>
                                        <p:cTn id="121" dur="2000" fill="hold"/>
                                        <p:tgtEl>
                                          <p:spTgt spid="40"/>
                                        </p:tgtEl>
                                        <p:attrNameLst>
                                          <p:attrName>ppt_x</p:attrName>
                                          <p:attrName>ppt_y</p:attrName>
                                        </p:attrNameLst>
                                      </p:cBhvr>
                                      <p:rCtr x="17865" y="856"/>
                                    </p:animMotion>
                                  </p:childTnLst>
                                </p:cTn>
                              </p:par>
                              <p:par>
                                <p:cTn id="122" presetID="1" presetClass="entr" presetSubtype="0" fill="hold" grpId="0" nodeType="withEffect">
                                  <p:stCondLst>
                                    <p:cond delay="0"/>
                                  </p:stCondLst>
                                  <p:childTnLst>
                                    <p:set>
                                      <p:cBhvr>
                                        <p:cTn id="123" dur="1" fill="hold">
                                          <p:stCondLst>
                                            <p:cond delay="0"/>
                                          </p:stCondLst>
                                        </p:cTn>
                                        <p:tgtEl>
                                          <p:spTgt spid="46"/>
                                        </p:tgtEl>
                                        <p:attrNameLst>
                                          <p:attrName>style.visibility</p:attrName>
                                        </p:attrNameLst>
                                      </p:cBhvr>
                                      <p:to>
                                        <p:strVal val="visible"/>
                                      </p:to>
                                    </p:set>
                                  </p:childTnLst>
                                </p:cTn>
                              </p:par>
                            </p:childTnLst>
                          </p:cTn>
                        </p:par>
                      </p:childTnLst>
                    </p:cTn>
                  </p:par>
                  <p:par>
                    <p:cTn id="124" fill="hold">
                      <p:stCondLst>
                        <p:cond delay="indefinite"/>
                      </p:stCondLst>
                      <p:childTnLst>
                        <p:par>
                          <p:cTn id="125" fill="hold">
                            <p:stCondLst>
                              <p:cond delay="0"/>
                            </p:stCondLst>
                            <p:childTnLst>
                              <p:par>
                                <p:cTn id="126" presetID="10" presetClass="entr" presetSubtype="0" fill="hold" grpId="1" nodeType="clickEffect">
                                  <p:stCondLst>
                                    <p:cond delay="0"/>
                                  </p:stCondLst>
                                  <p:childTnLst>
                                    <p:set>
                                      <p:cBhvr>
                                        <p:cTn id="127" dur="1" fill="hold">
                                          <p:stCondLst>
                                            <p:cond delay="0"/>
                                          </p:stCondLst>
                                        </p:cTn>
                                        <p:tgtEl>
                                          <p:spTgt spid="11"/>
                                        </p:tgtEl>
                                        <p:attrNameLst>
                                          <p:attrName>style.visibility</p:attrName>
                                        </p:attrNameLst>
                                      </p:cBhvr>
                                      <p:to>
                                        <p:strVal val="visible"/>
                                      </p:to>
                                    </p:set>
                                    <p:animEffect transition="in" filter="fade">
                                      <p:cBhvr>
                                        <p:cTn id="128" dur="500"/>
                                        <p:tgtEl>
                                          <p:spTgt spid="11"/>
                                        </p:tgtEl>
                                      </p:cBhvr>
                                    </p:animEffect>
                                  </p:childTnLst>
                                </p:cTn>
                              </p:par>
                              <p:par>
                                <p:cTn id="129" presetID="10" presetClass="entr" presetSubtype="0" fill="hold" grpId="0" nodeType="withEffect">
                                  <p:stCondLst>
                                    <p:cond delay="0"/>
                                  </p:stCondLst>
                                  <p:childTnLst>
                                    <p:set>
                                      <p:cBhvr>
                                        <p:cTn id="130" dur="1" fill="hold">
                                          <p:stCondLst>
                                            <p:cond delay="0"/>
                                          </p:stCondLst>
                                        </p:cTn>
                                        <p:tgtEl>
                                          <p:spTgt spid="20"/>
                                        </p:tgtEl>
                                        <p:attrNameLst>
                                          <p:attrName>style.visibility</p:attrName>
                                        </p:attrNameLst>
                                      </p:cBhvr>
                                      <p:to>
                                        <p:strVal val="visible"/>
                                      </p:to>
                                    </p:set>
                                    <p:animEffect transition="in" filter="fade">
                                      <p:cBhvr>
                                        <p:cTn id="131" dur="500"/>
                                        <p:tgtEl>
                                          <p:spTgt spid="20"/>
                                        </p:tgtEl>
                                      </p:cBhvr>
                                    </p:animEffect>
                                  </p:childTnLst>
                                </p:cTn>
                              </p:par>
                              <p:par>
                                <p:cTn id="132" presetID="10" presetClass="entr" presetSubtype="0" fill="hold" grpId="0" nodeType="withEffect">
                                  <p:stCondLst>
                                    <p:cond delay="0"/>
                                  </p:stCondLst>
                                  <p:childTnLst>
                                    <p:set>
                                      <p:cBhvr>
                                        <p:cTn id="133" dur="1" fill="hold">
                                          <p:stCondLst>
                                            <p:cond delay="0"/>
                                          </p:stCondLst>
                                        </p:cTn>
                                        <p:tgtEl>
                                          <p:spTgt spid="9"/>
                                        </p:tgtEl>
                                        <p:attrNameLst>
                                          <p:attrName>style.visibility</p:attrName>
                                        </p:attrNameLst>
                                      </p:cBhvr>
                                      <p:to>
                                        <p:strVal val="visible"/>
                                      </p:to>
                                    </p:set>
                                    <p:animEffect transition="in" filter="fade">
                                      <p:cBhvr>
                                        <p:cTn id="134" dur="500"/>
                                        <p:tgtEl>
                                          <p:spTgt spid="9"/>
                                        </p:tgtEl>
                                      </p:cBhvr>
                                    </p:animEffect>
                                  </p:childTnLst>
                                </p:cTn>
                              </p:par>
                              <p:par>
                                <p:cTn id="135" presetID="1" presetClass="entr" presetSubtype="0" fill="hold" grpId="0" nodeType="withEffect">
                                  <p:stCondLst>
                                    <p:cond delay="0"/>
                                  </p:stCondLst>
                                  <p:childTnLst>
                                    <p:set>
                                      <p:cBhvr>
                                        <p:cTn id="136" dur="1" fill="hold">
                                          <p:stCondLst>
                                            <p:cond delay="0"/>
                                          </p:stCondLst>
                                        </p:cTn>
                                        <p:tgtEl>
                                          <p:spTgt spid="45"/>
                                        </p:tgtEl>
                                        <p:attrNameLst>
                                          <p:attrName>style.visibility</p:attrName>
                                        </p:attrNameLst>
                                      </p:cBhvr>
                                      <p:to>
                                        <p:strVal val="visible"/>
                                      </p:to>
                                    </p:set>
                                  </p:childTnLst>
                                </p:cTn>
                              </p:par>
                              <p:par>
                                <p:cTn id="137" presetID="10" presetClass="exit" presetSubtype="0" fill="hold" grpId="4" nodeType="withEffect">
                                  <p:stCondLst>
                                    <p:cond delay="0"/>
                                  </p:stCondLst>
                                  <p:childTnLst>
                                    <p:animEffect transition="out" filter="fade">
                                      <p:cBhvr>
                                        <p:cTn id="138" dur="500"/>
                                        <p:tgtEl>
                                          <p:spTgt spid="39"/>
                                        </p:tgtEl>
                                      </p:cBhvr>
                                    </p:animEffect>
                                    <p:set>
                                      <p:cBhvr>
                                        <p:cTn id="139" dur="1" fill="hold">
                                          <p:stCondLst>
                                            <p:cond delay="499"/>
                                          </p:stCondLst>
                                        </p:cTn>
                                        <p:tgtEl>
                                          <p:spTgt spid="39"/>
                                        </p:tgtEl>
                                        <p:attrNameLst>
                                          <p:attrName>style.visibility</p:attrName>
                                        </p:attrNameLst>
                                      </p:cBhvr>
                                      <p:to>
                                        <p:strVal val="hidden"/>
                                      </p:to>
                                    </p:set>
                                  </p:childTnLst>
                                </p:cTn>
                              </p:par>
                              <p:par>
                                <p:cTn id="140" presetID="10" presetClass="exit" presetSubtype="0" fill="hold" grpId="2" nodeType="withEffect">
                                  <p:stCondLst>
                                    <p:cond delay="0"/>
                                  </p:stCondLst>
                                  <p:childTnLst>
                                    <p:animEffect transition="out" filter="fade">
                                      <p:cBhvr>
                                        <p:cTn id="141" dur="500"/>
                                        <p:tgtEl>
                                          <p:spTgt spid="40"/>
                                        </p:tgtEl>
                                      </p:cBhvr>
                                    </p:animEffect>
                                    <p:set>
                                      <p:cBhvr>
                                        <p:cTn id="142" dur="1" fill="hold">
                                          <p:stCondLst>
                                            <p:cond delay="499"/>
                                          </p:stCondLst>
                                        </p:cTn>
                                        <p:tgtEl>
                                          <p:spTgt spid="40"/>
                                        </p:tgtEl>
                                        <p:attrNameLst>
                                          <p:attrName>style.visibility</p:attrName>
                                        </p:attrNameLst>
                                      </p:cBhvr>
                                      <p:to>
                                        <p:strVal val="hidden"/>
                                      </p:to>
                                    </p:set>
                                  </p:childTnLst>
                                </p:cTn>
                              </p:par>
                              <p:par>
                                <p:cTn id="143" presetID="10" presetClass="entr" presetSubtype="0" fill="hold" grpId="1" nodeType="withEffect">
                                  <p:stCondLst>
                                    <p:cond delay="0"/>
                                  </p:stCondLst>
                                  <p:childTnLst>
                                    <p:set>
                                      <p:cBhvr>
                                        <p:cTn id="144" dur="1" fill="hold">
                                          <p:stCondLst>
                                            <p:cond delay="0"/>
                                          </p:stCondLst>
                                        </p:cTn>
                                        <p:tgtEl>
                                          <p:spTgt spid="12"/>
                                        </p:tgtEl>
                                        <p:attrNameLst>
                                          <p:attrName>style.visibility</p:attrName>
                                        </p:attrNameLst>
                                      </p:cBhvr>
                                      <p:to>
                                        <p:strVal val="visible"/>
                                      </p:to>
                                    </p:set>
                                    <p:animEffect transition="in" filter="fade">
                                      <p:cBhvr>
                                        <p:cTn id="145" dur="500"/>
                                        <p:tgtEl>
                                          <p:spTgt spid="12"/>
                                        </p:tgtEl>
                                      </p:cBhvr>
                                    </p:animEffect>
                                  </p:childTnLst>
                                </p:cTn>
                              </p:par>
                            </p:childTnLst>
                          </p:cTn>
                        </p:par>
                      </p:childTnLst>
                    </p:cTn>
                  </p:par>
                  <p:par>
                    <p:cTn id="146" fill="hold">
                      <p:stCondLst>
                        <p:cond delay="indefinite"/>
                      </p:stCondLst>
                      <p:childTnLst>
                        <p:par>
                          <p:cTn id="147" fill="hold">
                            <p:stCondLst>
                              <p:cond delay="0"/>
                            </p:stCondLst>
                            <p:childTnLst>
                              <p:par>
                                <p:cTn id="148" presetID="42" presetClass="path" presetSubtype="0" accel="50000" decel="50000" fill="hold" grpId="1" nodeType="clickEffect">
                                  <p:stCondLst>
                                    <p:cond delay="0"/>
                                  </p:stCondLst>
                                  <p:childTnLst>
                                    <p:animMotion origin="layout" path="M -3.05556E-6 2.54453E-6 L 0.45018 0.28707 " pathEditMode="relative" rAng="0" ptsTypes="AA">
                                      <p:cBhvr>
                                        <p:cTn id="149" dur="2000" fill="hold"/>
                                        <p:tgtEl>
                                          <p:spTgt spid="32"/>
                                        </p:tgtEl>
                                        <p:attrNameLst>
                                          <p:attrName>ppt_x</p:attrName>
                                          <p:attrName>ppt_y</p:attrName>
                                        </p:attrNameLst>
                                      </p:cBhvr>
                                      <p:rCtr x="22500" y="14342"/>
                                    </p:animMotion>
                                  </p:childTnLst>
                                </p:cTn>
                              </p:par>
                              <p:par>
                                <p:cTn id="150" presetID="42" presetClass="path" presetSubtype="0" accel="50000" decel="50000" fill="hold" grpId="1" nodeType="withEffect">
                                  <p:stCondLst>
                                    <p:cond delay="0"/>
                                  </p:stCondLst>
                                  <p:childTnLst>
                                    <p:animMotion origin="layout" path="M 3.88889E-6 -1.65163E-6 L 0.42534 0.16725 " pathEditMode="relative" rAng="0" ptsTypes="AA">
                                      <p:cBhvr>
                                        <p:cTn id="151" dur="2000" fill="hold"/>
                                        <p:tgtEl>
                                          <p:spTgt spid="33"/>
                                        </p:tgtEl>
                                        <p:attrNameLst>
                                          <p:attrName>ppt_x</p:attrName>
                                          <p:attrName>ppt_y</p:attrName>
                                        </p:attrNameLst>
                                      </p:cBhvr>
                                      <p:rCtr x="21267" y="8351"/>
                                    </p:animMotion>
                                  </p:childTnLst>
                                </p:cTn>
                              </p:par>
                            </p:childTnLst>
                          </p:cTn>
                        </p:par>
                      </p:childTnLst>
                    </p:cTn>
                  </p:par>
                  <p:par>
                    <p:cTn id="152" fill="hold">
                      <p:stCondLst>
                        <p:cond delay="indefinite"/>
                      </p:stCondLst>
                      <p:childTnLst>
                        <p:par>
                          <p:cTn id="153" fill="hold">
                            <p:stCondLst>
                              <p:cond delay="0"/>
                            </p:stCondLst>
                            <p:childTnLst>
                              <p:par>
                                <p:cTn id="154" presetID="10" presetClass="entr" presetSubtype="0" fill="hold" grpId="0" nodeType="clickEffect">
                                  <p:stCondLst>
                                    <p:cond delay="0"/>
                                  </p:stCondLst>
                                  <p:childTnLst>
                                    <p:set>
                                      <p:cBhvr>
                                        <p:cTn id="155" dur="1" fill="hold">
                                          <p:stCondLst>
                                            <p:cond delay="0"/>
                                          </p:stCondLst>
                                        </p:cTn>
                                        <p:tgtEl>
                                          <p:spTgt spid="13"/>
                                        </p:tgtEl>
                                        <p:attrNameLst>
                                          <p:attrName>style.visibility</p:attrName>
                                        </p:attrNameLst>
                                      </p:cBhvr>
                                      <p:to>
                                        <p:strVal val="visible"/>
                                      </p:to>
                                    </p:set>
                                    <p:animEffect transition="in" filter="fade">
                                      <p:cBhvr>
                                        <p:cTn id="156" dur="500"/>
                                        <p:tgtEl>
                                          <p:spTgt spid="13"/>
                                        </p:tgtEl>
                                      </p:cBhvr>
                                    </p:animEffect>
                                  </p:childTnLst>
                                </p:cTn>
                              </p:par>
                              <p:par>
                                <p:cTn id="157" presetID="10" presetClass="entr" presetSubtype="0" fill="hold" grpId="0" nodeType="withEffect">
                                  <p:stCondLst>
                                    <p:cond delay="0"/>
                                  </p:stCondLst>
                                  <p:childTnLst>
                                    <p:set>
                                      <p:cBhvr>
                                        <p:cTn id="158" dur="1" fill="hold">
                                          <p:stCondLst>
                                            <p:cond delay="0"/>
                                          </p:stCondLst>
                                        </p:cTn>
                                        <p:tgtEl>
                                          <p:spTgt spid="10"/>
                                        </p:tgtEl>
                                        <p:attrNameLst>
                                          <p:attrName>style.visibility</p:attrName>
                                        </p:attrNameLst>
                                      </p:cBhvr>
                                      <p:to>
                                        <p:strVal val="visible"/>
                                      </p:to>
                                    </p:set>
                                    <p:animEffect transition="in" filter="fade">
                                      <p:cBhvr>
                                        <p:cTn id="159" dur="500"/>
                                        <p:tgtEl>
                                          <p:spTgt spid="10"/>
                                        </p:tgtEl>
                                      </p:cBhvr>
                                    </p:animEffect>
                                  </p:childTnLst>
                                </p:cTn>
                              </p:par>
                              <p:par>
                                <p:cTn id="160" presetID="10" presetClass="entr" presetSubtype="0" fill="hold" grpId="0" nodeType="withEffect">
                                  <p:stCondLst>
                                    <p:cond delay="0"/>
                                  </p:stCondLst>
                                  <p:childTnLst>
                                    <p:set>
                                      <p:cBhvr>
                                        <p:cTn id="161" dur="1" fill="hold">
                                          <p:stCondLst>
                                            <p:cond delay="0"/>
                                          </p:stCondLst>
                                        </p:cTn>
                                        <p:tgtEl>
                                          <p:spTgt spid="19"/>
                                        </p:tgtEl>
                                        <p:attrNameLst>
                                          <p:attrName>style.visibility</p:attrName>
                                        </p:attrNameLst>
                                      </p:cBhvr>
                                      <p:to>
                                        <p:strVal val="visible"/>
                                      </p:to>
                                    </p:set>
                                    <p:animEffect transition="in" filter="fade">
                                      <p:cBhvr>
                                        <p:cTn id="162" dur="500"/>
                                        <p:tgtEl>
                                          <p:spTgt spid="19"/>
                                        </p:tgtEl>
                                      </p:cBhvr>
                                    </p:animEffect>
                                  </p:childTnLst>
                                </p:cTn>
                              </p:par>
                              <p:par>
                                <p:cTn id="163" presetID="10" presetClass="entr" presetSubtype="0" fill="hold" grpId="0" nodeType="withEffect">
                                  <p:stCondLst>
                                    <p:cond delay="0"/>
                                  </p:stCondLst>
                                  <p:childTnLst>
                                    <p:set>
                                      <p:cBhvr>
                                        <p:cTn id="164" dur="1" fill="hold">
                                          <p:stCondLst>
                                            <p:cond delay="0"/>
                                          </p:stCondLst>
                                        </p:cTn>
                                        <p:tgtEl>
                                          <p:spTgt spid="14"/>
                                        </p:tgtEl>
                                        <p:attrNameLst>
                                          <p:attrName>style.visibility</p:attrName>
                                        </p:attrNameLst>
                                      </p:cBhvr>
                                      <p:to>
                                        <p:strVal val="visible"/>
                                      </p:to>
                                    </p:set>
                                    <p:animEffect transition="in" filter="fade">
                                      <p:cBhvr>
                                        <p:cTn id="165" dur="500"/>
                                        <p:tgtEl>
                                          <p:spTgt spid="14"/>
                                        </p:tgtEl>
                                      </p:cBhvr>
                                    </p:animEffect>
                                  </p:childTnLst>
                                </p:cTn>
                              </p:par>
                              <p:par>
                                <p:cTn id="166" presetID="10" presetClass="exit" presetSubtype="0" fill="hold" grpId="2" nodeType="withEffect">
                                  <p:stCondLst>
                                    <p:cond delay="0"/>
                                  </p:stCondLst>
                                  <p:childTnLst>
                                    <p:animEffect transition="out" filter="fade">
                                      <p:cBhvr>
                                        <p:cTn id="167" dur="500"/>
                                        <p:tgtEl>
                                          <p:spTgt spid="33"/>
                                        </p:tgtEl>
                                      </p:cBhvr>
                                    </p:animEffect>
                                    <p:set>
                                      <p:cBhvr>
                                        <p:cTn id="168" dur="1" fill="hold">
                                          <p:stCondLst>
                                            <p:cond delay="499"/>
                                          </p:stCondLst>
                                        </p:cTn>
                                        <p:tgtEl>
                                          <p:spTgt spid="33"/>
                                        </p:tgtEl>
                                        <p:attrNameLst>
                                          <p:attrName>style.visibility</p:attrName>
                                        </p:attrNameLst>
                                      </p:cBhvr>
                                      <p:to>
                                        <p:strVal val="hidden"/>
                                      </p:to>
                                    </p:set>
                                  </p:childTnLst>
                                </p:cTn>
                              </p:par>
                              <p:par>
                                <p:cTn id="169" presetID="10" presetClass="exit" presetSubtype="0" fill="hold" grpId="2" nodeType="withEffect">
                                  <p:stCondLst>
                                    <p:cond delay="0"/>
                                  </p:stCondLst>
                                  <p:childTnLst>
                                    <p:animEffect transition="out" filter="fade">
                                      <p:cBhvr>
                                        <p:cTn id="170" dur="500"/>
                                        <p:tgtEl>
                                          <p:spTgt spid="32"/>
                                        </p:tgtEl>
                                      </p:cBhvr>
                                    </p:animEffect>
                                    <p:set>
                                      <p:cBhvr>
                                        <p:cTn id="171" dur="1" fill="hold">
                                          <p:stCondLst>
                                            <p:cond delay="499"/>
                                          </p:stCondLst>
                                        </p:cTn>
                                        <p:tgtEl>
                                          <p:spTgt spid="32"/>
                                        </p:tgtEl>
                                        <p:attrNameLst>
                                          <p:attrName>style.visibility</p:attrName>
                                        </p:attrNameLst>
                                      </p:cBhvr>
                                      <p:to>
                                        <p:strVal val="hidden"/>
                                      </p:to>
                                    </p:set>
                                  </p:childTnLst>
                                </p:cTn>
                              </p:par>
                            </p:childTnLst>
                          </p:cTn>
                        </p:par>
                      </p:childTnLst>
                    </p:cTn>
                  </p:par>
                  <p:par>
                    <p:cTn id="172" fill="hold">
                      <p:stCondLst>
                        <p:cond delay="indefinite"/>
                      </p:stCondLst>
                      <p:childTnLst>
                        <p:par>
                          <p:cTn id="173" fill="hold">
                            <p:stCondLst>
                              <p:cond delay="0"/>
                            </p:stCondLst>
                            <p:childTnLst>
                              <p:par>
                                <p:cTn id="174" presetID="1" presetClass="entr" presetSubtype="0" fill="hold" nodeType="clickEffect">
                                  <p:stCondLst>
                                    <p:cond delay="0"/>
                                  </p:stCondLst>
                                  <p:childTnLst>
                                    <p:set>
                                      <p:cBhvr>
                                        <p:cTn id="175" dur="1" fill="hold">
                                          <p:stCondLst>
                                            <p:cond delay="0"/>
                                          </p:stCondLst>
                                        </p:cTn>
                                        <p:tgtEl>
                                          <p:spTgt spid="36"/>
                                        </p:tgtEl>
                                        <p:attrNameLst>
                                          <p:attrName>style.visibility</p:attrName>
                                        </p:attrNameLst>
                                      </p:cBhvr>
                                      <p:to>
                                        <p:strVal val="visible"/>
                                      </p:to>
                                    </p:set>
                                  </p:childTnLst>
                                </p:cTn>
                              </p:par>
                              <p:par>
                                <p:cTn id="176" presetID="1" presetClass="entr" presetSubtype="0" fill="hold" grpId="0" nodeType="withEffect">
                                  <p:stCondLst>
                                    <p:cond delay="0"/>
                                  </p:stCondLst>
                                  <p:childTnLst>
                                    <p:set>
                                      <p:cBhvr>
                                        <p:cTn id="177" dur="1" fill="hold">
                                          <p:stCondLst>
                                            <p:cond delay="0"/>
                                          </p:stCondLst>
                                        </p:cTn>
                                        <p:tgtEl>
                                          <p:spTgt spid="24578">
                                            <p:txEl>
                                              <p:pRg st="0" end="0"/>
                                            </p:txEl>
                                          </p:spTgt>
                                        </p:tgtEl>
                                        <p:attrNameLst>
                                          <p:attrName>style.visibility</p:attrName>
                                        </p:attrNameLst>
                                      </p:cBhvr>
                                      <p:to>
                                        <p:strVal val="visible"/>
                                      </p:to>
                                    </p:set>
                                  </p:childTnLst>
                                </p:cTn>
                              </p:par>
                            </p:childTnLst>
                          </p:cTn>
                        </p:par>
                      </p:childTnLst>
                    </p:cTn>
                  </p:par>
                  <p:par>
                    <p:cTn id="178" fill="hold">
                      <p:stCondLst>
                        <p:cond delay="indefinite"/>
                      </p:stCondLst>
                      <p:childTnLst>
                        <p:par>
                          <p:cTn id="179" fill="hold">
                            <p:stCondLst>
                              <p:cond delay="0"/>
                            </p:stCondLst>
                            <p:childTnLst>
                              <p:par>
                                <p:cTn id="180" presetID="1" presetClass="entr" presetSubtype="0" fill="hold" grpId="0" nodeType="clickEffect">
                                  <p:stCondLst>
                                    <p:cond delay="0"/>
                                  </p:stCondLst>
                                  <p:childTnLst>
                                    <p:set>
                                      <p:cBhvr>
                                        <p:cTn id="181" dur="1" fill="hold">
                                          <p:stCondLst>
                                            <p:cond delay="0"/>
                                          </p:stCondLst>
                                        </p:cTn>
                                        <p:tgtEl>
                                          <p:spTgt spid="24578">
                                            <p:txEl>
                                              <p:pRg st="1" end="1"/>
                                            </p:txEl>
                                          </p:spTgt>
                                        </p:tgtEl>
                                        <p:attrNameLst>
                                          <p:attrName>style.visibility</p:attrName>
                                        </p:attrNameLst>
                                      </p:cBhvr>
                                      <p:to>
                                        <p:strVal val="visible"/>
                                      </p:to>
                                    </p:set>
                                  </p:childTnLst>
                                </p:cTn>
                              </p:par>
                              <p:par>
                                <p:cTn id="182" presetID="1" presetClass="entr" presetSubtype="0" fill="hold" grpId="0" nodeType="withEffect">
                                  <p:stCondLst>
                                    <p:cond delay="0"/>
                                  </p:stCondLst>
                                  <p:childTnLst>
                                    <p:set>
                                      <p:cBhvr>
                                        <p:cTn id="183" dur="1" fill="hold">
                                          <p:stCondLst>
                                            <p:cond delay="0"/>
                                          </p:stCondLst>
                                        </p:cTn>
                                        <p:tgtEl>
                                          <p:spTgt spid="24578">
                                            <p:txEl>
                                              <p:pRg st="2" end="2"/>
                                            </p:txEl>
                                          </p:spTgt>
                                        </p:tgtEl>
                                        <p:attrNameLst>
                                          <p:attrName>style.visibility</p:attrName>
                                        </p:attrNameLst>
                                      </p:cBhvr>
                                      <p:to>
                                        <p:strVal val="visible"/>
                                      </p:to>
                                    </p:set>
                                  </p:childTnLst>
                                </p:cTn>
                              </p:par>
                            </p:childTnLst>
                          </p:cTn>
                        </p:par>
                      </p:childTnLst>
                    </p:cTn>
                  </p:par>
                  <p:par>
                    <p:cTn id="184" fill="hold">
                      <p:stCondLst>
                        <p:cond delay="indefinite"/>
                      </p:stCondLst>
                      <p:childTnLst>
                        <p:par>
                          <p:cTn id="185" fill="hold">
                            <p:stCondLst>
                              <p:cond delay="0"/>
                            </p:stCondLst>
                            <p:childTnLst>
                              <p:par>
                                <p:cTn id="186" presetID="1" presetClass="entr" presetSubtype="0" fill="hold" grpId="0" nodeType="clickEffect">
                                  <p:stCondLst>
                                    <p:cond delay="0"/>
                                  </p:stCondLst>
                                  <p:childTnLst>
                                    <p:set>
                                      <p:cBhvr>
                                        <p:cTn id="187" dur="1" fill="hold">
                                          <p:stCondLst>
                                            <p:cond delay="0"/>
                                          </p:stCondLst>
                                        </p:cTn>
                                        <p:tgtEl>
                                          <p:spTgt spid="24578">
                                            <p:txEl>
                                              <p:pRg st="3" end="3"/>
                                            </p:txEl>
                                          </p:spTgt>
                                        </p:tgtEl>
                                        <p:attrNameLst>
                                          <p:attrName>style.visibility</p:attrName>
                                        </p:attrNameLst>
                                      </p:cBhvr>
                                      <p:to>
                                        <p:strVal val="visible"/>
                                      </p:to>
                                    </p:set>
                                  </p:childTnLst>
                                </p:cTn>
                              </p:par>
                              <p:par>
                                <p:cTn id="188" presetID="1" presetClass="entr" presetSubtype="0" fill="hold" grpId="0" nodeType="withEffect">
                                  <p:stCondLst>
                                    <p:cond delay="0"/>
                                  </p:stCondLst>
                                  <p:childTnLst>
                                    <p:set>
                                      <p:cBhvr>
                                        <p:cTn id="189" dur="1" fill="hold">
                                          <p:stCondLst>
                                            <p:cond delay="0"/>
                                          </p:stCondLst>
                                        </p:cTn>
                                        <p:tgtEl>
                                          <p:spTgt spid="24578">
                                            <p:txEl>
                                              <p:pRg st="4" end="4"/>
                                            </p:txEl>
                                          </p:spTgt>
                                        </p:tgtEl>
                                        <p:attrNameLst>
                                          <p:attrName>style.visibility</p:attrName>
                                        </p:attrNameLst>
                                      </p:cBhvr>
                                      <p:to>
                                        <p:strVal val="visible"/>
                                      </p:to>
                                    </p:set>
                                  </p:childTnLst>
                                </p:cTn>
                              </p:par>
                              <p:par>
                                <p:cTn id="190" presetID="1" presetClass="entr" presetSubtype="0" fill="hold" grpId="0" nodeType="withEffect">
                                  <p:stCondLst>
                                    <p:cond delay="0"/>
                                  </p:stCondLst>
                                  <p:childTnLst>
                                    <p:set>
                                      <p:cBhvr>
                                        <p:cTn id="191" dur="1" fill="hold">
                                          <p:stCondLst>
                                            <p:cond delay="0"/>
                                          </p:stCondLst>
                                        </p:cTn>
                                        <p:tgtEl>
                                          <p:spTgt spid="24578">
                                            <p:txEl>
                                              <p:pRg st="5" end="5"/>
                                            </p:txEl>
                                          </p:spTgt>
                                        </p:tgtEl>
                                        <p:attrNameLst>
                                          <p:attrName>style.visibility</p:attrName>
                                        </p:attrNameLst>
                                      </p:cBhvr>
                                      <p:to>
                                        <p:strVal val="visible"/>
                                      </p:to>
                                    </p:set>
                                  </p:childTnLst>
                                </p:cTn>
                              </p:par>
                              <p:par>
                                <p:cTn id="192" presetID="1" presetClass="entr" presetSubtype="0" fill="hold" grpId="0" nodeType="withEffect">
                                  <p:stCondLst>
                                    <p:cond delay="0"/>
                                  </p:stCondLst>
                                  <p:childTnLst>
                                    <p:set>
                                      <p:cBhvr>
                                        <p:cTn id="193" dur="1" fill="hold">
                                          <p:stCondLst>
                                            <p:cond delay="0"/>
                                          </p:stCondLst>
                                        </p:cTn>
                                        <p:tgtEl>
                                          <p:spTgt spid="24578">
                                            <p:txEl>
                                              <p:pRg st="6" end="6"/>
                                            </p:txEl>
                                          </p:spTgt>
                                        </p:tgtEl>
                                        <p:attrNameLst>
                                          <p:attrName>style.visibility</p:attrName>
                                        </p:attrNameLst>
                                      </p:cBhvr>
                                      <p:to>
                                        <p:strVal val="visible"/>
                                      </p:to>
                                    </p:set>
                                  </p:childTnLst>
                                </p:cTn>
                              </p:par>
                            </p:childTnLst>
                          </p:cTn>
                        </p:par>
                      </p:childTnLst>
                    </p:cTn>
                  </p:par>
                  <p:par>
                    <p:cTn id="194" fill="hold">
                      <p:stCondLst>
                        <p:cond delay="indefinite"/>
                      </p:stCondLst>
                      <p:childTnLst>
                        <p:par>
                          <p:cTn id="195" fill="hold">
                            <p:stCondLst>
                              <p:cond delay="0"/>
                            </p:stCondLst>
                            <p:childTnLst>
                              <p:par>
                                <p:cTn id="196" presetID="10" presetClass="entr" presetSubtype="0" fill="hold" grpId="0" nodeType="clickEffect">
                                  <p:stCondLst>
                                    <p:cond delay="0"/>
                                  </p:stCondLst>
                                  <p:childTnLst>
                                    <p:set>
                                      <p:cBhvr>
                                        <p:cTn id="197" dur="1" fill="hold">
                                          <p:stCondLst>
                                            <p:cond delay="0"/>
                                          </p:stCondLst>
                                        </p:cTn>
                                        <p:tgtEl>
                                          <p:spTgt spid="5"/>
                                        </p:tgtEl>
                                        <p:attrNameLst>
                                          <p:attrName>style.visibility</p:attrName>
                                        </p:attrNameLst>
                                      </p:cBhvr>
                                      <p:to>
                                        <p:strVal val="visible"/>
                                      </p:to>
                                    </p:set>
                                    <p:animEffect transition="in" filter="fade">
                                      <p:cBhvr>
                                        <p:cTn id="19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8" grpId="0" build="p"/>
      <p:bldP spid="5" grpId="0" animBg="1"/>
      <p:bldP spid="8" grpId="0" animBg="1"/>
      <p:bldP spid="9" grpId="0" animBg="1"/>
      <p:bldP spid="10" grpId="0" animBg="1"/>
      <p:bldP spid="11" grpId="1" animBg="1"/>
      <p:bldP spid="12" grpId="1" animBg="1"/>
      <p:bldP spid="13" grpId="0" animBg="1"/>
      <p:bldP spid="14" grpId="0" animBg="1"/>
      <p:bldP spid="16" grpId="0"/>
      <p:bldP spid="17" grpId="0" animBg="1"/>
      <p:bldP spid="17" grpId="1" animBg="1"/>
      <p:bldP spid="18" grpId="0"/>
      <p:bldP spid="19" grpId="0"/>
      <p:bldP spid="20" grpId="0"/>
      <p:bldP spid="21" grpId="0"/>
      <p:bldP spid="22" grpId="0" animBg="1"/>
      <p:bldP spid="23" grpId="0" animBg="1"/>
      <p:bldP spid="23" grpId="1" animBg="1"/>
      <p:bldP spid="23" grpId="2" animBg="1"/>
      <p:bldP spid="24" grpId="0" animBg="1"/>
      <p:bldP spid="25" grpId="0" animBg="1"/>
      <p:bldP spid="32" grpId="0"/>
      <p:bldP spid="32" grpId="1"/>
      <p:bldP spid="32" grpId="2"/>
      <p:bldP spid="26" grpId="0" animBg="1"/>
      <p:bldP spid="26" grpId="1" animBg="1"/>
      <p:bldP spid="26" grpId="2" animBg="1"/>
      <p:bldP spid="27" grpId="0" animBg="1"/>
      <p:bldP spid="27" grpId="1" animBg="1"/>
      <p:bldP spid="27" grpId="2" animBg="1"/>
      <p:bldP spid="28" grpId="0" animBg="1"/>
      <p:bldP spid="28" grpId="1" animBg="1"/>
      <p:bldP spid="28" grpId="2" animBg="1"/>
      <p:bldP spid="29" grpId="0" animBg="1"/>
      <p:bldP spid="30" grpId="0" animBg="1"/>
      <p:bldP spid="31" grpId="0" animBg="1"/>
      <p:bldP spid="33" grpId="0"/>
      <p:bldP spid="33" grpId="1"/>
      <p:bldP spid="33" grpId="2"/>
      <p:bldP spid="34" grpId="0"/>
      <p:bldP spid="35" grpId="0"/>
      <p:bldP spid="38" grpId="1" animBg="1"/>
      <p:bldP spid="39" grpId="1" animBg="1"/>
      <p:bldP spid="39" grpId="3" animBg="1"/>
      <p:bldP spid="39" grpId="4" animBg="1"/>
      <p:bldP spid="40" grpId="0" animBg="1"/>
      <p:bldP spid="40" grpId="1" animBg="1"/>
      <p:bldP spid="40" grpId="2" animBg="1"/>
      <p:bldP spid="41" grpId="0" animBg="1"/>
      <p:bldP spid="42" grpId="0" animBg="1"/>
      <p:bldP spid="43" grpId="0" animBg="1"/>
      <p:bldP spid="44" grpId="0" animBg="1"/>
      <p:bldP spid="45" grpId="0"/>
      <p:bldP spid="4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4"/>
          <p:cNvSpPr>
            <a:spLocks noGrp="1" noChangeArrowheads="1"/>
          </p:cNvSpPr>
          <p:nvPr>
            <p:ph type="title"/>
          </p:nvPr>
        </p:nvSpPr>
        <p:spPr/>
        <p:txBody>
          <a:bodyPr/>
          <a:lstStyle/>
          <a:p>
            <a:pPr algn="l" eaLnBrk="1" hangingPunct="1"/>
            <a:r>
              <a:rPr lang="en-US" sz="3200" dirty="0" smtClean="0"/>
              <a:t>Neighbor List Representation (NL)</a:t>
            </a:r>
          </a:p>
        </p:txBody>
      </p:sp>
      <p:sp>
        <p:nvSpPr>
          <p:cNvPr id="41" name="Content Placeholder 40"/>
          <p:cNvSpPr>
            <a:spLocks noGrp="1"/>
          </p:cNvSpPr>
          <p:nvPr>
            <p:ph idx="1"/>
          </p:nvPr>
        </p:nvSpPr>
        <p:spPr>
          <a:xfrm>
            <a:off x="457200" y="4191000"/>
            <a:ext cx="8229600" cy="1935163"/>
          </a:xfrm>
        </p:spPr>
        <p:txBody>
          <a:bodyPr/>
          <a:lstStyle/>
          <a:p>
            <a:pPr marL="609600" indent="-609600"/>
            <a:r>
              <a:rPr lang="en-US" sz="2000" dirty="0" smtClean="0"/>
              <a:t>3 classes: Graph, Vertex, Neighbor</a:t>
            </a:r>
          </a:p>
          <a:p>
            <a:pPr marL="609600" indent="-609600"/>
            <a:r>
              <a:rPr lang="en-US" sz="2000" dirty="0" smtClean="0"/>
              <a:t>Pros </a:t>
            </a:r>
          </a:p>
          <a:p>
            <a:pPr marL="1371600" lvl="2" indent="-457200"/>
            <a:r>
              <a:rPr lang="en-US" sz="1600" dirty="0" smtClean="0"/>
              <a:t>list accesses to obtain annotations are reduced</a:t>
            </a:r>
          </a:p>
          <a:p>
            <a:pPr marL="1371600" lvl="2" indent="-457200"/>
            <a:r>
              <a:rPr lang="en-US" sz="1600" dirty="0" smtClean="0"/>
              <a:t>simplified design of some features</a:t>
            </a:r>
          </a:p>
          <a:p>
            <a:pPr marL="609600" indent="-609600"/>
            <a:r>
              <a:rPr lang="en-US" sz="2000" dirty="0" smtClean="0"/>
              <a:t>Cons </a:t>
            </a:r>
          </a:p>
          <a:p>
            <a:pPr marL="1371600" lvl="2" indent="-457200"/>
            <a:r>
              <a:rPr lang="en-US" sz="1600" dirty="0" smtClean="0"/>
              <a:t>algorithms that manipulate edges explicitly still must compute them from Neighbors list</a:t>
            </a:r>
          </a:p>
          <a:p>
            <a:pPr marL="1371600" lvl="2" indent="-457200"/>
            <a:r>
              <a:rPr lang="en-US" sz="1600" dirty="0" smtClean="0"/>
              <a:t>redundancy in edge annotations</a:t>
            </a:r>
          </a:p>
          <a:p>
            <a:pPr marL="1371600" lvl="2" indent="-457200"/>
            <a:r>
              <a:rPr lang="en-US" sz="1600" dirty="0" smtClean="0"/>
              <a:t>some algorithms need to sort edges by the weights</a:t>
            </a:r>
            <a:endParaRPr lang="en-US" sz="1600" dirty="0"/>
          </a:p>
        </p:txBody>
      </p:sp>
      <p:sp>
        <p:nvSpPr>
          <p:cNvPr id="42" name="Slide Number Placeholder 4"/>
          <p:cNvSpPr>
            <a:spLocks noGrp="1"/>
          </p:cNvSpPr>
          <p:nvPr>
            <p:ph type="sldNum" sz="quarter" idx="12"/>
          </p:nvPr>
        </p:nvSpPr>
        <p:spPr/>
        <p:txBody>
          <a:bodyPr/>
          <a:lstStyle/>
          <a:p>
            <a:pPr>
              <a:defRPr/>
            </a:pPr>
            <a:r>
              <a:rPr lang="en-US" altLang="en-US">
                <a:solidFill>
                  <a:srgbClr val="000000"/>
                </a:solidFill>
              </a:rPr>
              <a:t>GPL-</a:t>
            </a:r>
            <a:fld id="{76A433D1-FD6F-4C1B-824B-DCAF79F2EC2B}" type="slidenum">
              <a:rPr lang="en-US" altLang="en-US">
                <a:solidFill>
                  <a:srgbClr val="000000"/>
                </a:solidFill>
              </a:rPr>
              <a:pPr>
                <a:defRPr/>
              </a:pPr>
              <a:t>7</a:t>
            </a:fld>
            <a:endParaRPr lang="en-US" altLang="en-US">
              <a:solidFill>
                <a:srgbClr val="000000"/>
              </a:solidFill>
            </a:endParaRPr>
          </a:p>
        </p:txBody>
      </p:sp>
      <p:sp>
        <p:nvSpPr>
          <p:cNvPr id="25605" name="Rectangle 6"/>
          <p:cNvSpPr>
            <a:spLocks noChangeArrowheads="1"/>
          </p:cNvSpPr>
          <p:nvPr/>
        </p:nvSpPr>
        <p:spPr bwMode="auto">
          <a:xfrm>
            <a:off x="1718676" y="1219200"/>
            <a:ext cx="5935787" cy="2819400"/>
          </a:xfrm>
          <a:prstGeom prst="rect">
            <a:avLst/>
          </a:prstGeom>
          <a:noFill/>
          <a:ln w="9525">
            <a:noFill/>
            <a:miter lim="800000"/>
            <a:headEnd/>
            <a:tailEnd/>
          </a:ln>
        </p:spPr>
        <p:txBody>
          <a:bodyPr/>
          <a:lstStyle/>
          <a:p>
            <a:pPr marL="342900" indent="-342900" fontAlgn="base">
              <a:spcBef>
                <a:spcPct val="20000"/>
              </a:spcBef>
              <a:spcAft>
                <a:spcPct val="0"/>
              </a:spcAft>
              <a:buClr>
                <a:srgbClr val="000000"/>
              </a:buClr>
              <a:buSzPct val="60000"/>
              <a:buFont typeface="Wingdings" pitchFamily="2" charset="2"/>
              <a:buChar char="n"/>
            </a:pPr>
            <a:endParaRPr lang="en-US" sz="2400">
              <a:solidFill>
                <a:srgbClr val="000000"/>
              </a:solidFill>
              <a:latin typeface="Tahoma" pitchFamily="34" charset="0"/>
            </a:endParaRPr>
          </a:p>
        </p:txBody>
      </p:sp>
      <p:sp>
        <p:nvSpPr>
          <p:cNvPr id="25606" name="Text Box 7"/>
          <p:cNvSpPr txBox="1">
            <a:spLocks noChangeArrowheads="1"/>
          </p:cNvSpPr>
          <p:nvPr/>
        </p:nvSpPr>
        <p:spPr bwMode="auto">
          <a:xfrm>
            <a:off x="5798317" y="2524478"/>
            <a:ext cx="173370" cy="317618"/>
          </a:xfrm>
          <a:prstGeom prst="rect">
            <a:avLst/>
          </a:prstGeom>
          <a:noFill/>
          <a:ln w="9525">
            <a:noFill/>
            <a:miter lim="800000"/>
            <a:headEnd/>
            <a:tailEnd/>
          </a:ln>
        </p:spPr>
        <p:txBody>
          <a:bodyPr wrap="none">
            <a:spAutoFit/>
          </a:bodyPr>
          <a:lstStyle/>
          <a:p>
            <a:pPr fontAlgn="base">
              <a:spcBef>
                <a:spcPct val="0"/>
              </a:spcBef>
              <a:spcAft>
                <a:spcPct val="0"/>
              </a:spcAft>
            </a:pPr>
            <a:endParaRPr lang="en-US">
              <a:solidFill>
                <a:srgbClr val="000000"/>
              </a:solidFill>
              <a:latin typeface="Tahoma" pitchFamily="34" charset="0"/>
            </a:endParaRPr>
          </a:p>
        </p:txBody>
      </p:sp>
      <p:sp>
        <p:nvSpPr>
          <p:cNvPr id="25607" name="Text Box 8"/>
          <p:cNvSpPr txBox="1">
            <a:spLocks noChangeArrowheads="1"/>
          </p:cNvSpPr>
          <p:nvPr/>
        </p:nvSpPr>
        <p:spPr bwMode="auto">
          <a:xfrm>
            <a:off x="5216377" y="2472267"/>
            <a:ext cx="1098412" cy="317618"/>
          </a:xfrm>
          <a:prstGeom prst="rect">
            <a:avLst/>
          </a:prstGeom>
          <a:noFill/>
          <a:ln w="9525">
            <a:noFill/>
            <a:miter lim="800000"/>
            <a:headEnd/>
            <a:tailEnd/>
          </a:ln>
        </p:spPr>
        <p:txBody>
          <a:bodyPr wrap="none">
            <a:spAutoFit/>
          </a:bodyPr>
          <a:lstStyle/>
          <a:p>
            <a:pPr fontAlgn="base">
              <a:spcBef>
                <a:spcPct val="0"/>
              </a:spcBef>
              <a:spcAft>
                <a:spcPct val="0"/>
              </a:spcAft>
            </a:pPr>
            <a:r>
              <a:rPr lang="en-US" dirty="0">
                <a:solidFill>
                  <a:srgbClr val="000000"/>
                </a:solidFill>
                <a:latin typeface="Tahoma" pitchFamily="34" charset="0"/>
              </a:rPr>
              <a:t>Vertex V1</a:t>
            </a:r>
          </a:p>
        </p:txBody>
      </p:sp>
      <p:sp>
        <p:nvSpPr>
          <p:cNvPr id="25608" name="AutoShape 9"/>
          <p:cNvSpPr>
            <a:spLocks noChangeArrowheads="1"/>
          </p:cNvSpPr>
          <p:nvPr/>
        </p:nvSpPr>
        <p:spPr bwMode="auto">
          <a:xfrm>
            <a:off x="5093927" y="1636889"/>
            <a:ext cx="2211372" cy="678744"/>
          </a:xfrm>
          <a:prstGeom prst="roundRect">
            <a:avLst>
              <a:gd name="adj" fmla="val 16667"/>
            </a:avLst>
          </a:prstGeom>
          <a:noFill/>
          <a:ln w="9525">
            <a:solidFill>
              <a:schemeClr val="tx1"/>
            </a:solidFill>
            <a:miter lim="800000"/>
            <a:headEnd/>
            <a:tailEnd/>
          </a:ln>
        </p:spPr>
        <p:txBody>
          <a:bodyPr wrap="none" anchor="ctr"/>
          <a:lstStyle/>
          <a:p>
            <a:pPr fontAlgn="base">
              <a:spcBef>
                <a:spcPct val="0"/>
              </a:spcBef>
              <a:spcAft>
                <a:spcPct val="0"/>
              </a:spcAft>
            </a:pPr>
            <a:endParaRPr lang="en-US" sz="1400">
              <a:solidFill>
                <a:srgbClr val="000000"/>
              </a:solidFill>
              <a:latin typeface="Arial" charset="0"/>
            </a:endParaRPr>
          </a:p>
        </p:txBody>
      </p:sp>
      <p:sp>
        <p:nvSpPr>
          <p:cNvPr id="25609" name="Text Box 10"/>
          <p:cNvSpPr txBox="1">
            <a:spLocks noChangeArrowheads="1"/>
          </p:cNvSpPr>
          <p:nvPr/>
        </p:nvSpPr>
        <p:spPr bwMode="auto">
          <a:xfrm>
            <a:off x="5489162" y="1346465"/>
            <a:ext cx="1440301" cy="317618"/>
          </a:xfrm>
          <a:prstGeom prst="rect">
            <a:avLst/>
          </a:prstGeom>
          <a:noFill/>
          <a:ln w="9525">
            <a:noFill/>
            <a:miter lim="800000"/>
            <a:headEnd/>
            <a:tailEnd/>
          </a:ln>
        </p:spPr>
        <p:txBody>
          <a:bodyPr wrap="none">
            <a:spAutoFit/>
          </a:bodyPr>
          <a:lstStyle/>
          <a:p>
            <a:pPr fontAlgn="base">
              <a:spcBef>
                <a:spcPct val="0"/>
              </a:spcBef>
              <a:spcAft>
                <a:spcPct val="0"/>
              </a:spcAft>
            </a:pPr>
            <a:r>
              <a:rPr lang="en-US">
                <a:solidFill>
                  <a:srgbClr val="000000"/>
                </a:solidFill>
                <a:latin typeface="Tahoma" pitchFamily="34" charset="0"/>
              </a:rPr>
              <a:t>Graph Object</a:t>
            </a:r>
          </a:p>
        </p:txBody>
      </p:sp>
      <p:sp>
        <p:nvSpPr>
          <p:cNvPr id="25610" name="Text Box 11"/>
          <p:cNvSpPr txBox="1">
            <a:spLocks noChangeArrowheads="1"/>
          </p:cNvSpPr>
          <p:nvPr/>
        </p:nvSpPr>
        <p:spPr bwMode="auto">
          <a:xfrm>
            <a:off x="3743342" y="1797873"/>
            <a:ext cx="1186915" cy="291512"/>
          </a:xfrm>
          <a:prstGeom prst="rect">
            <a:avLst/>
          </a:prstGeom>
          <a:noFill/>
          <a:ln w="9525">
            <a:noFill/>
            <a:miter lim="800000"/>
            <a:headEnd/>
            <a:tailEnd/>
          </a:ln>
        </p:spPr>
        <p:txBody>
          <a:bodyPr wrap="none">
            <a:spAutoFit/>
          </a:bodyPr>
          <a:lstStyle/>
          <a:p>
            <a:pPr fontAlgn="base">
              <a:spcBef>
                <a:spcPct val="0"/>
              </a:spcBef>
              <a:spcAft>
                <a:spcPct val="0"/>
              </a:spcAft>
            </a:pPr>
            <a:r>
              <a:rPr lang="en-US" sz="1600" dirty="0">
                <a:solidFill>
                  <a:srgbClr val="000000"/>
                </a:solidFill>
                <a:latin typeface="Tahoma" pitchFamily="34" charset="0"/>
              </a:rPr>
              <a:t>Vertices List</a:t>
            </a:r>
          </a:p>
        </p:txBody>
      </p:sp>
      <p:sp>
        <p:nvSpPr>
          <p:cNvPr id="25611" name="Rectangle 12"/>
          <p:cNvSpPr>
            <a:spLocks noChangeArrowheads="1"/>
          </p:cNvSpPr>
          <p:nvPr/>
        </p:nvSpPr>
        <p:spPr bwMode="auto">
          <a:xfrm>
            <a:off x="5210315" y="1793522"/>
            <a:ext cx="1978596" cy="365478"/>
          </a:xfrm>
          <a:prstGeom prst="rect">
            <a:avLst/>
          </a:prstGeom>
          <a:noFill/>
          <a:ln w="9525">
            <a:solidFill>
              <a:schemeClr val="tx1"/>
            </a:solidFill>
            <a:prstDash val="lgDashDotDot"/>
            <a:miter lim="800000"/>
            <a:headEnd/>
            <a:tailEnd/>
          </a:ln>
        </p:spPr>
        <p:txBody>
          <a:bodyPr wrap="none" anchor="ctr"/>
          <a:lstStyle/>
          <a:p>
            <a:pPr fontAlgn="base">
              <a:spcBef>
                <a:spcPct val="0"/>
              </a:spcBef>
              <a:spcAft>
                <a:spcPct val="0"/>
              </a:spcAft>
            </a:pPr>
            <a:endParaRPr lang="en-US" sz="1400">
              <a:solidFill>
                <a:srgbClr val="000000"/>
              </a:solidFill>
              <a:latin typeface="Arial" charset="0"/>
            </a:endParaRPr>
          </a:p>
        </p:txBody>
      </p:sp>
      <p:sp>
        <p:nvSpPr>
          <p:cNvPr id="25612" name="AutoShape 13"/>
          <p:cNvSpPr>
            <a:spLocks noChangeArrowheads="1"/>
          </p:cNvSpPr>
          <p:nvPr/>
        </p:nvSpPr>
        <p:spPr bwMode="auto">
          <a:xfrm>
            <a:off x="5268509" y="1845733"/>
            <a:ext cx="407358" cy="261056"/>
          </a:xfrm>
          <a:prstGeom prst="octagon">
            <a:avLst>
              <a:gd name="adj" fmla="val 29287"/>
            </a:avLst>
          </a:prstGeom>
          <a:gradFill rotWithShape="0">
            <a:gsLst>
              <a:gs pos="0">
                <a:srgbClr val="761800"/>
              </a:gs>
              <a:gs pos="50000">
                <a:srgbClr val="FF3300"/>
              </a:gs>
              <a:gs pos="100000">
                <a:srgbClr val="761800"/>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600" dirty="0">
                <a:solidFill>
                  <a:srgbClr val="000000"/>
                </a:solidFill>
                <a:latin typeface="Tahoma" pitchFamily="34" charset="0"/>
              </a:rPr>
              <a:t>V1</a:t>
            </a:r>
          </a:p>
        </p:txBody>
      </p:sp>
      <p:sp>
        <p:nvSpPr>
          <p:cNvPr id="34830" name="AutoShape 14"/>
          <p:cNvSpPr>
            <a:spLocks noChangeArrowheads="1"/>
          </p:cNvSpPr>
          <p:nvPr/>
        </p:nvSpPr>
        <p:spPr bwMode="auto">
          <a:xfrm>
            <a:off x="5734061" y="1845733"/>
            <a:ext cx="407358" cy="261056"/>
          </a:xfrm>
          <a:prstGeom prst="octagon">
            <a:avLst>
              <a:gd name="adj" fmla="val 29287"/>
            </a:avLst>
          </a:prstGeom>
          <a:gradFill rotWithShape="0">
            <a:gsLst>
              <a:gs pos="0">
                <a:schemeClr val="accent1">
                  <a:gamma/>
                  <a:shade val="46275"/>
                  <a:invGamma/>
                </a:schemeClr>
              </a:gs>
              <a:gs pos="100000">
                <a:schemeClr val="accent1"/>
              </a:gs>
            </a:gsLst>
            <a:lin ang="5400000" scaled="1"/>
          </a:gradFill>
          <a:ln w="9525">
            <a:solidFill>
              <a:schemeClr val="tx1"/>
            </a:solidFill>
            <a:miter lim="800000"/>
            <a:headEnd/>
            <a:tailEnd/>
          </a:ln>
          <a:effectLst/>
        </p:spPr>
        <p:txBody>
          <a:bodyPr wrap="none" anchor="ctr"/>
          <a:lstStyle/>
          <a:p>
            <a:pPr algn="ctr" fontAlgn="base">
              <a:spcBef>
                <a:spcPct val="0"/>
              </a:spcBef>
              <a:spcAft>
                <a:spcPct val="0"/>
              </a:spcAft>
              <a:defRPr/>
            </a:pPr>
            <a:r>
              <a:rPr lang="en-US" sz="1600">
                <a:solidFill>
                  <a:srgbClr val="000000"/>
                </a:solidFill>
                <a:latin typeface="Tahoma" pitchFamily="34" charset="0"/>
              </a:rPr>
              <a:t>V2</a:t>
            </a:r>
          </a:p>
        </p:txBody>
      </p:sp>
      <p:sp>
        <p:nvSpPr>
          <p:cNvPr id="25614" name="AutoShape 15"/>
          <p:cNvSpPr>
            <a:spLocks noChangeArrowheads="1"/>
          </p:cNvSpPr>
          <p:nvPr/>
        </p:nvSpPr>
        <p:spPr bwMode="auto">
          <a:xfrm>
            <a:off x="6199613" y="1845733"/>
            <a:ext cx="407358" cy="261056"/>
          </a:xfrm>
          <a:prstGeom prst="octagon">
            <a:avLst>
              <a:gd name="adj" fmla="val 29287"/>
            </a:avLst>
          </a:prstGeom>
          <a:gradFill rotWithShape="0">
            <a:gsLst>
              <a:gs pos="0">
                <a:srgbClr val="66FFFF"/>
              </a:gs>
              <a:gs pos="100000">
                <a:srgbClr val="2F7676"/>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600">
                <a:solidFill>
                  <a:srgbClr val="000000"/>
                </a:solidFill>
                <a:latin typeface="Tahoma" pitchFamily="34" charset="0"/>
              </a:rPr>
              <a:t>V3</a:t>
            </a:r>
          </a:p>
        </p:txBody>
      </p:sp>
      <p:sp>
        <p:nvSpPr>
          <p:cNvPr id="25615" name="AutoShape 16"/>
          <p:cNvSpPr>
            <a:spLocks noChangeArrowheads="1"/>
          </p:cNvSpPr>
          <p:nvPr/>
        </p:nvSpPr>
        <p:spPr bwMode="auto">
          <a:xfrm>
            <a:off x="1219200" y="1793522"/>
            <a:ext cx="523746" cy="417689"/>
          </a:xfrm>
          <a:prstGeom prst="octagon">
            <a:avLst>
              <a:gd name="adj" fmla="val 29287"/>
            </a:avLst>
          </a:prstGeom>
          <a:gradFill rotWithShape="0">
            <a:gsLst>
              <a:gs pos="0">
                <a:srgbClr val="761800"/>
              </a:gs>
              <a:gs pos="50000">
                <a:srgbClr val="FF3300"/>
              </a:gs>
              <a:gs pos="100000">
                <a:srgbClr val="761800"/>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600">
                <a:solidFill>
                  <a:srgbClr val="000000"/>
                </a:solidFill>
                <a:latin typeface="Tahoma" pitchFamily="34" charset="0"/>
              </a:rPr>
              <a:t>V1</a:t>
            </a:r>
          </a:p>
        </p:txBody>
      </p:sp>
      <p:sp>
        <p:nvSpPr>
          <p:cNvPr id="34833" name="AutoShape 17"/>
          <p:cNvSpPr>
            <a:spLocks noChangeArrowheads="1"/>
          </p:cNvSpPr>
          <p:nvPr/>
        </p:nvSpPr>
        <p:spPr bwMode="auto">
          <a:xfrm>
            <a:off x="1917528" y="2785533"/>
            <a:ext cx="523746" cy="417689"/>
          </a:xfrm>
          <a:prstGeom prst="octagon">
            <a:avLst>
              <a:gd name="adj" fmla="val 29287"/>
            </a:avLst>
          </a:prstGeom>
          <a:gradFill rotWithShape="0">
            <a:gsLst>
              <a:gs pos="0">
                <a:schemeClr val="accent1">
                  <a:gamma/>
                  <a:shade val="46275"/>
                  <a:invGamma/>
                </a:schemeClr>
              </a:gs>
              <a:gs pos="100000">
                <a:schemeClr val="accent1"/>
              </a:gs>
            </a:gsLst>
            <a:lin ang="5400000" scaled="1"/>
          </a:gradFill>
          <a:ln w="9525">
            <a:solidFill>
              <a:schemeClr val="tx1"/>
            </a:solidFill>
            <a:miter lim="800000"/>
            <a:headEnd/>
            <a:tailEnd/>
          </a:ln>
          <a:effectLst/>
        </p:spPr>
        <p:txBody>
          <a:bodyPr wrap="none" anchor="ctr"/>
          <a:lstStyle/>
          <a:p>
            <a:pPr algn="ctr" fontAlgn="base">
              <a:spcBef>
                <a:spcPct val="0"/>
              </a:spcBef>
              <a:spcAft>
                <a:spcPct val="0"/>
              </a:spcAft>
              <a:defRPr/>
            </a:pPr>
            <a:r>
              <a:rPr lang="en-US" sz="1600">
                <a:solidFill>
                  <a:srgbClr val="000000"/>
                </a:solidFill>
                <a:latin typeface="Tahoma" pitchFamily="34" charset="0"/>
              </a:rPr>
              <a:t>V2</a:t>
            </a:r>
          </a:p>
        </p:txBody>
      </p:sp>
      <p:sp>
        <p:nvSpPr>
          <p:cNvPr id="25617" name="AutoShape 18"/>
          <p:cNvSpPr>
            <a:spLocks noChangeArrowheads="1"/>
          </p:cNvSpPr>
          <p:nvPr/>
        </p:nvSpPr>
        <p:spPr bwMode="auto">
          <a:xfrm>
            <a:off x="2499468" y="1793522"/>
            <a:ext cx="523746" cy="417689"/>
          </a:xfrm>
          <a:prstGeom prst="octagon">
            <a:avLst>
              <a:gd name="adj" fmla="val 29287"/>
            </a:avLst>
          </a:prstGeom>
          <a:gradFill rotWithShape="0">
            <a:gsLst>
              <a:gs pos="0">
                <a:srgbClr val="66FFFF"/>
              </a:gs>
              <a:gs pos="100000">
                <a:srgbClr val="2F7676"/>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600">
                <a:solidFill>
                  <a:srgbClr val="000000"/>
                </a:solidFill>
                <a:latin typeface="Tahoma" pitchFamily="34" charset="0"/>
              </a:rPr>
              <a:t>V3</a:t>
            </a:r>
          </a:p>
        </p:txBody>
      </p:sp>
      <p:sp>
        <p:nvSpPr>
          <p:cNvPr id="25618" name="Line 19"/>
          <p:cNvSpPr>
            <a:spLocks noChangeShapeType="1"/>
          </p:cNvSpPr>
          <p:nvPr/>
        </p:nvSpPr>
        <p:spPr bwMode="auto">
          <a:xfrm>
            <a:off x="1626558" y="2211211"/>
            <a:ext cx="407358" cy="574322"/>
          </a:xfrm>
          <a:prstGeom prst="line">
            <a:avLst/>
          </a:prstGeom>
          <a:noFill/>
          <a:ln w="9525">
            <a:solidFill>
              <a:schemeClr val="tx1"/>
            </a:solidFill>
            <a:miter lim="800000"/>
            <a:headEnd/>
            <a:tailEnd type="triangle" w="med" len="med"/>
          </a:ln>
        </p:spPr>
        <p:txBody>
          <a:bodyPr wrap="none"/>
          <a:lstStyle/>
          <a:p>
            <a:pPr fontAlgn="base">
              <a:spcBef>
                <a:spcPct val="0"/>
              </a:spcBef>
              <a:spcAft>
                <a:spcPct val="0"/>
              </a:spcAft>
            </a:pPr>
            <a:endParaRPr lang="en-US" sz="1400">
              <a:solidFill>
                <a:srgbClr val="000000"/>
              </a:solidFill>
              <a:latin typeface="Arial" charset="0"/>
            </a:endParaRPr>
          </a:p>
        </p:txBody>
      </p:sp>
      <p:sp>
        <p:nvSpPr>
          <p:cNvPr id="25619" name="Line 20"/>
          <p:cNvSpPr>
            <a:spLocks noChangeShapeType="1"/>
          </p:cNvSpPr>
          <p:nvPr/>
        </p:nvSpPr>
        <p:spPr bwMode="auto">
          <a:xfrm>
            <a:off x="1742946" y="2002367"/>
            <a:ext cx="756522" cy="0"/>
          </a:xfrm>
          <a:prstGeom prst="line">
            <a:avLst/>
          </a:prstGeom>
          <a:noFill/>
          <a:ln w="9525">
            <a:solidFill>
              <a:schemeClr val="tx1"/>
            </a:solidFill>
            <a:miter lim="800000"/>
            <a:headEnd/>
            <a:tailEnd type="triangle" w="med" len="med"/>
          </a:ln>
        </p:spPr>
        <p:txBody>
          <a:bodyPr wrap="none"/>
          <a:lstStyle/>
          <a:p>
            <a:pPr fontAlgn="base">
              <a:spcBef>
                <a:spcPct val="0"/>
              </a:spcBef>
              <a:spcAft>
                <a:spcPct val="0"/>
              </a:spcAft>
            </a:pPr>
            <a:endParaRPr lang="en-US" sz="1400">
              <a:solidFill>
                <a:srgbClr val="000000"/>
              </a:solidFill>
              <a:latin typeface="Arial" charset="0"/>
            </a:endParaRPr>
          </a:p>
        </p:txBody>
      </p:sp>
      <p:sp>
        <p:nvSpPr>
          <p:cNvPr id="25620" name="Line 21"/>
          <p:cNvSpPr>
            <a:spLocks noChangeShapeType="1"/>
          </p:cNvSpPr>
          <p:nvPr/>
        </p:nvSpPr>
        <p:spPr bwMode="auto">
          <a:xfrm flipV="1">
            <a:off x="2383080" y="2211211"/>
            <a:ext cx="349164" cy="626533"/>
          </a:xfrm>
          <a:prstGeom prst="line">
            <a:avLst/>
          </a:prstGeom>
          <a:noFill/>
          <a:ln w="9525">
            <a:solidFill>
              <a:schemeClr val="tx1"/>
            </a:solidFill>
            <a:miter lim="800000"/>
            <a:headEnd/>
            <a:tailEnd type="triangle" w="med" len="med"/>
          </a:ln>
        </p:spPr>
        <p:txBody>
          <a:bodyPr wrap="none"/>
          <a:lstStyle/>
          <a:p>
            <a:pPr fontAlgn="base">
              <a:spcBef>
                <a:spcPct val="0"/>
              </a:spcBef>
              <a:spcAft>
                <a:spcPct val="0"/>
              </a:spcAft>
            </a:pPr>
            <a:endParaRPr lang="en-US" sz="1400">
              <a:solidFill>
                <a:srgbClr val="000000"/>
              </a:solidFill>
              <a:latin typeface="Arial" charset="0"/>
            </a:endParaRPr>
          </a:p>
        </p:txBody>
      </p:sp>
      <p:sp>
        <p:nvSpPr>
          <p:cNvPr id="25621" name="Text Box 22"/>
          <p:cNvSpPr txBox="1">
            <a:spLocks noChangeArrowheads="1"/>
          </p:cNvSpPr>
          <p:nvPr/>
        </p:nvSpPr>
        <p:spPr bwMode="auto">
          <a:xfrm>
            <a:off x="1963598" y="1693451"/>
            <a:ext cx="278846" cy="291512"/>
          </a:xfrm>
          <a:prstGeom prst="rect">
            <a:avLst/>
          </a:prstGeom>
          <a:noFill/>
          <a:ln w="9525">
            <a:noFill/>
            <a:miter lim="800000"/>
            <a:headEnd/>
            <a:tailEnd/>
          </a:ln>
        </p:spPr>
        <p:txBody>
          <a:bodyPr wrap="none">
            <a:spAutoFit/>
          </a:bodyPr>
          <a:lstStyle/>
          <a:p>
            <a:pPr fontAlgn="base">
              <a:spcBef>
                <a:spcPct val="0"/>
              </a:spcBef>
              <a:spcAft>
                <a:spcPct val="0"/>
              </a:spcAft>
            </a:pPr>
            <a:r>
              <a:rPr lang="en-US" sz="1600" dirty="0">
                <a:solidFill>
                  <a:srgbClr val="000000"/>
                </a:solidFill>
                <a:latin typeface="Tahoma" pitchFamily="34" charset="0"/>
              </a:rPr>
              <a:t>9</a:t>
            </a:r>
          </a:p>
        </p:txBody>
      </p:sp>
      <p:sp>
        <p:nvSpPr>
          <p:cNvPr id="25622" name="Text Box 23"/>
          <p:cNvSpPr txBox="1">
            <a:spLocks noChangeArrowheads="1"/>
          </p:cNvSpPr>
          <p:nvPr/>
        </p:nvSpPr>
        <p:spPr bwMode="auto">
          <a:xfrm>
            <a:off x="1451976" y="2420056"/>
            <a:ext cx="278846" cy="291512"/>
          </a:xfrm>
          <a:prstGeom prst="rect">
            <a:avLst/>
          </a:prstGeom>
          <a:noFill/>
          <a:ln w="9525">
            <a:noFill/>
            <a:miter lim="800000"/>
            <a:headEnd/>
            <a:tailEnd/>
          </a:ln>
        </p:spPr>
        <p:txBody>
          <a:bodyPr wrap="none">
            <a:spAutoFit/>
          </a:bodyPr>
          <a:lstStyle/>
          <a:p>
            <a:pPr fontAlgn="base">
              <a:spcBef>
                <a:spcPct val="0"/>
              </a:spcBef>
              <a:spcAft>
                <a:spcPct val="0"/>
              </a:spcAft>
            </a:pPr>
            <a:r>
              <a:rPr lang="en-US" sz="1600" dirty="0">
                <a:solidFill>
                  <a:srgbClr val="000000"/>
                </a:solidFill>
                <a:latin typeface="Tahoma" pitchFamily="34" charset="0"/>
              </a:rPr>
              <a:t>7</a:t>
            </a:r>
          </a:p>
        </p:txBody>
      </p:sp>
      <p:sp>
        <p:nvSpPr>
          <p:cNvPr id="25623" name="Text Box 24"/>
          <p:cNvSpPr txBox="1">
            <a:spLocks noChangeArrowheads="1"/>
          </p:cNvSpPr>
          <p:nvPr/>
        </p:nvSpPr>
        <p:spPr bwMode="auto">
          <a:xfrm>
            <a:off x="2661926" y="2424406"/>
            <a:ext cx="385535" cy="291512"/>
          </a:xfrm>
          <a:prstGeom prst="rect">
            <a:avLst/>
          </a:prstGeom>
          <a:noFill/>
          <a:ln w="9525">
            <a:noFill/>
            <a:miter lim="800000"/>
            <a:headEnd/>
            <a:tailEnd/>
          </a:ln>
        </p:spPr>
        <p:txBody>
          <a:bodyPr wrap="none">
            <a:spAutoFit/>
          </a:bodyPr>
          <a:lstStyle/>
          <a:p>
            <a:pPr fontAlgn="base">
              <a:spcBef>
                <a:spcPct val="0"/>
              </a:spcBef>
              <a:spcAft>
                <a:spcPct val="0"/>
              </a:spcAft>
            </a:pPr>
            <a:r>
              <a:rPr lang="en-US" sz="1600">
                <a:solidFill>
                  <a:srgbClr val="000000"/>
                </a:solidFill>
                <a:latin typeface="Tahoma" pitchFamily="34" charset="0"/>
              </a:rPr>
              <a:t>11</a:t>
            </a:r>
          </a:p>
        </p:txBody>
      </p:sp>
      <p:sp>
        <p:nvSpPr>
          <p:cNvPr id="25624" name="Text Box 25"/>
          <p:cNvSpPr txBox="1">
            <a:spLocks noChangeArrowheads="1"/>
          </p:cNvSpPr>
          <p:nvPr/>
        </p:nvSpPr>
        <p:spPr bwMode="auto">
          <a:xfrm>
            <a:off x="1335588" y="3307644"/>
            <a:ext cx="1463336" cy="291512"/>
          </a:xfrm>
          <a:prstGeom prst="rect">
            <a:avLst/>
          </a:prstGeom>
          <a:noFill/>
          <a:ln w="9525">
            <a:noFill/>
            <a:miter lim="800000"/>
            <a:headEnd/>
            <a:tailEnd/>
          </a:ln>
        </p:spPr>
        <p:txBody>
          <a:bodyPr wrap="none">
            <a:spAutoFit/>
          </a:bodyPr>
          <a:lstStyle/>
          <a:p>
            <a:pPr fontAlgn="base">
              <a:spcBef>
                <a:spcPct val="0"/>
              </a:spcBef>
              <a:spcAft>
                <a:spcPct val="0"/>
              </a:spcAft>
            </a:pPr>
            <a:r>
              <a:rPr lang="en-US" sz="1600">
                <a:solidFill>
                  <a:srgbClr val="000000"/>
                </a:solidFill>
                <a:latin typeface="Tahoma" pitchFamily="34" charset="0"/>
              </a:rPr>
              <a:t>Graph Example</a:t>
            </a:r>
          </a:p>
        </p:txBody>
      </p:sp>
      <p:sp>
        <p:nvSpPr>
          <p:cNvPr id="25625" name="AutoShape 26"/>
          <p:cNvSpPr>
            <a:spLocks noChangeArrowheads="1"/>
          </p:cNvSpPr>
          <p:nvPr/>
        </p:nvSpPr>
        <p:spPr bwMode="auto">
          <a:xfrm>
            <a:off x="4692631" y="2837744"/>
            <a:ext cx="2211372" cy="1200856"/>
          </a:xfrm>
          <a:prstGeom prst="roundRect">
            <a:avLst>
              <a:gd name="adj" fmla="val 16667"/>
            </a:avLst>
          </a:prstGeom>
          <a:noFill/>
          <a:ln w="9525">
            <a:solidFill>
              <a:schemeClr val="tx1"/>
            </a:solidFill>
            <a:miter lim="800000"/>
            <a:headEnd/>
            <a:tailEnd/>
          </a:ln>
        </p:spPr>
        <p:txBody>
          <a:bodyPr wrap="none" anchor="ctr"/>
          <a:lstStyle/>
          <a:p>
            <a:pPr fontAlgn="base">
              <a:spcBef>
                <a:spcPct val="0"/>
              </a:spcBef>
              <a:spcAft>
                <a:spcPct val="0"/>
              </a:spcAft>
            </a:pPr>
            <a:endParaRPr lang="en-US" sz="1400">
              <a:solidFill>
                <a:srgbClr val="000000"/>
              </a:solidFill>
              <a:latin typeface="Arial" charset="0"/>
            </a:endParaRPr>
          </a:p>
        </p:txBody>
      </p:sp>
      <p:sp>
        <p:nvSpPr>
          <p:cNvPr id="34843" name="AutoShape 27"/>
          <p:cNvSpPr>
            <a:spLocks noChangeArrowheads="1"/>
          </p:cNvSpPr>
          <p:nvPr/>
        </p:nvSpPr>
        <p:spPr bwMode="auto">
          <a:xfrm>
            <a:off x="5041795" y="3046589"/>
            <a:ext cx="407358" cy="261056"/>
          </a:xfrm>
          <a:prstGeom prst="octagon">
            <a:avLst>
              <a:gd name="adj" fmla="val 29287"/>
            </a:avLst>
          </a:prstGeom>
          <a:gradFill rotWithShape="0">
            <a:gsLst>
              <a:gs pos="0">
                <a:schemeClr val="accent1">
                  <a:gamma/>
                  <a:shade val="46275"/>
                  <a:invGamma/>
                </a:schemeClr>
              </a:gs>
              <a:gs pos="100000">
                <a:schemeClr val="accent1"/>
              </a:gs>
            </a:gsLst>
            <a:lin ang="5400000" scaled="1"/>
          </a:gradFill>
          <a:ln w="9525">
            <a:solidFill>
              <a:schemeClr val="tx1"/>
            </a:solidFill>
            <a:miter lim="800000"/>
            <a:headEnd/>
            <a:tailEnd/>
          </a:ln>
          <a:effectLst/>
        </p:spPr>
        <p:txBody>
          <a:bodyPr wrap="none" anchor="ctr"/>
          <a:lstStyle/>
          <a:p>
            <a:pPr algn="ctr" fontAlgn="base">
              <a:spcBef>
                <a:spcPct val="0"/>
              </a:spcBef>
              <a:spcAft>
                <a:spcPct val="0"/>
              </a:spcAft>
              <a:defRPr/>
            </a:pPr>
            <a:r>
              <a:rPr lang="en-US" sz="1600">
                <a:solidFill>
                  <a:srgbClr val="000000"/>
                </a:solidFill>
                <a:latin typeface="Tahoma" pitchFamily="34" charset="0"/>
              </a:rPr>
              <a:t>V2</a:t>
            </a:r>
          </a:p>
        </p:txBody>
      </p:sp>
      <p:sp>
        <p:nvSpPr>
          <p:cNvPr id="25627" name="AutoShape 28"/>
          <p:cNvSpPr>
            <a:spLocks noChangeArrowheads="1"/>
          </p:cNvSpPr>
          <p:nvPr/>
        </p:nvSpPr>
        <p:spPr bwMode="auto">
          <a:xfrm>
            <a:off x="5856511" y="3046589"/>
            <a:ext cx="407358" cy="261056"/>
          </a:xfrm>
          <a:prstGeom prst="octagon">
            <a:avLst>
              <a:gd name="adj" fmla="val 29287"/>
            </a:avLst>
          </a:prstGeom>
          <a:gradFill rotWithShape="0">
            <a:gsLst>
              <a:gs pos="0">
                <a:srgbClr val="66FFFF"/>
              </a:gs>
              <a:gs pos="100000">
                <a:srgbClr val="2F7676"/>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600">
                <a:solidFill>
                  <a:srgbClr val="000000"/>
                </a:solidFill>
                <a:latin typeface="Tahoma" pitchFamily="34" charset="0"/>
              </a:rPr>
              <a:t>V3</a:t>
            </a:r>
          </a:p>
        </p:txBody>
      </p:sp>
      <p:sp>
        <p:nvSpPr>
          <p:cNvPr id="25628" name="AutoShape 29"/>
          <p:cNvSpPr>
            <a:spLocks noChangeArrowheads="1"/>
          </p:cNvSpPr>
          <p:nvPr/>
        </p:nvSpPr>
        <p:spPr bwMode="auto">
          <a:xfrm>
            <a:off x="5856511" y="3464278"/>
            <a:ext cx="407358" cy="261056"/>
          </a:xfrm>
          <a:prstGeom prst="octagon">
            <a:avLst>
              <a:gd name="adj" fmla="val 29287"/>
            </a:avLst>
          </a:prstGeom>
          <a:gradFill rotWithShape="0">
            <a:gsLst>
              <a:gs pos="0">
                <a:srgbClr val="66FFFF"/>
              </a:gs>
              <a:gs pos="100000">
                <a:srgbClr val="2F7676"/>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600">
                <a:solidFill>
                  <a:srgbClr val="000000"/>
                </a:solidFill>
                <a:latin typeface="Tahoma" pitchFamily="34" charset="0"/>
              </a:rPr>
              <a:t>9</a:t>
            </a:r>
          </a:p>
        </p:txBody>
      </p:sp>
      <p:sp>
        <p:nvSpPr>
          <p:cNvPr id="25629" name="AutoShape 30"/>
          <p:cNvSpPr>
            <a:spLocks noChangeArrowheads="1"/>
          </p:cNvSpPr>
          <p:nvPr/>
        </p:nvSpPr>
        <p:spPr bwMode="auto">
          <a:xfrm>
            <a:off x="4983601" y="2994378"/>
            <a:ext cx="523746" cy="835378"/>
          </a:xfrm>
          <a:prstGeom prst="foldedCorner">
            <a:avLst>
              <a:gd name="adj" fmla="val 12500"/>
            </a:avLst>
          </a:prstGeom>
          <a:noFill/>
          <a:ln w="9525">
            <a:solidFill>
              <a:schemeClr val="tx1"/>
            </a:solidFill>
            <a:miter lim="800000"/>
            <a:headEnd/>
            <a:tailEnd/>
          </a:ln>
        </p:spPr>
        <p:txBody>
          <a:bodyPr wrap="none" anchor="ctr"/>
          <a:lstStyle/>
          <a:p>
            <a:pPr fontAlgn="base">
              <a:spcBef>
                <a:spcPct val="0"/>
              </a:spcBef>
              <a:spcAft>
                <a:spcPct val="0"/>
              </a:spcAft>
            </a:pPr>
            <a:endParaRPr lang="en-US" sz="1400">
              <a:solidFill>
                <a:srgbClr val="000000"/>
              </a:solidFill>
              <a:latin typeface="Arial" charset="0"/>
            </a:endParaRPr>
          </a:p>
        </p:txBody>
      </p:sp>
      <p:sp>
        <p:nvSpPr>
          <p:cNvPr id="25630" name="AutoShape 31"/>
          <p:cNvSpPr>
            <a:spLocks noChangeArrowheads="1"/>
          </p:cNvSpPr>
          <p:nvPr/>
        </p:nvSpPr>
        <p:spPr bwMode="auto">
          <a:xfrm>
            <a:off x="5798317" y="2994378"/>
            <a:ext cx="523746" cy="835378"/>
          </a:xfrm>
          <a:prstGeom prst="foldedCorner">
            <a:avLst>
              <a:gd name="adj" fmla="val 12500"/>
            </a:avLst>
          </a:prstGeom>
          <a:noFill/>
          <a:ln w="9525">
            <a:solidFill>
              <a:schemeClr val="tx1"/>
            </a:solidFill>
            <a:miter lim="800000"/>
            <a:headEnd/>
            <a:tailEnd/>
          </a:ln>
        </p:spPr>
        <p:txBody>
          <a:bodyPr wrap="none" anchor="ctr"/>
          <a:lstStyle/>
          <a:p>
            <a:pPr fontAlgn="base">
              <a:spcBef>
                <a:spcPct val="0"/>
              </a:spcBef>
              <a:spcAft>
                <a:spcPct val="0"/>
              </a:spcAft>
            </a:pPr>
            <a:endParaRPr lang="en-US" sz="1400">
              <a:solidFill>
                <a:srgbClr val="000000"/>
              </a:solidFill>
              <a:latin typeface="Arial" charset="0"/>
            </a:endParaRPr>
          </a:p>
        </p:txBody>
      </p:sp>
      <p:sp>
        <p:nvSpPr>
          <p:cNvPr id="34848" name="AutoShape 32"/>
          <p:cNvSpPr>
            <a:spLocks noChangeArrowheads="1"/>
          </p:cNvSpPr>
          <p:nvPr/>
        </p:nvSpPr>
        <p:spPr bwMode="auto">
          <a:xfrm>
            <a:off x="5041795" y="3464278"/>
            <a:ext cx="407358" cy="261056"/>
          </a:xfrm>
          <a:prstGeom prst="octagon">
            <a:avLst>
              <a:gd name="adj" fmla="val 29287"/>
            </a:avLst>
          </a:prstGeom>
          <a:gradFill rotWithShape="0">
            <a:gsLst>
              <a:gs pos="0">
                <a:schemeClr val="accent1">
                  <a:gamma/>
                  <a:shade val="46275"/>
                  <a:invGamma/>
                </a:schemeClr>
              </a:gs>
              <a:gs pos="100000">
                <a:schemeClr val="accent1"/>
              </a:gs>
            </a:gsLst>
            <a:lin ang="5400000" scaled="1"/>
          </a:gradFill>
          <a:ln w="9525">
            <a:solidFill>
              <a:schemeClr val="tx1"/>
            </a:solidFill>
            <a:miter lim="800000"/>
            <a:headEnd/>
            <a:tailEnd/>
          </a:ln>
          <a:effectLst/>
        </p:spPr>
        <p:txBody>
          <a:bodyPr wrap="none" anchor="ctr"/>
          <a:lstStyle/>
          <a:p>
            <a:pPr algn="ctr" fontAlgn="base">
              <a:spcBef>
                <a:spcPct val="0"/>
              </a:spcBef>
              <a:spcAft>
                <a:spcPct val="0"/>
              </a:spcAft>
              <a:defRPr/>
            </a:pPr>
            <a:r>
              <a:rPr lang="en-US" sz="1600">
                <a:solidFill>
                  <a:srgbClr val="000000"/>
                </a:solidFill>
                <a:latin typeface="Tahoma" pitchFamily="34" charset="0"/>
              </a:rPr>
              <a:t>7</a:t>
            </a:r>
          </a:p>
        </p:txBody>
      </p:sp>
      <p:sp>
        <p:nvSpPr>
          <p:cNvPr id="25632" name="Rectangle 33"/>
          <p:cNvSpPr>
            <a:spLocks noChangeArrowheads="1"/>
          </p:cNvSpPr>
          <p:nvPr/>
        </p:nvSpPr>
        <p:spPr bwMode="auto">
          <a:xfrm>
            <a:off x="4867213" y="2942167"/>
            <a:ext cx="1920402" cy="939800"/>
          </a:xfrm>
          <a:prstGeom prst="rect">
            <a:avLst/>
          </a:prstGeom>
          <a:noFill/>
          <a:ln w="9525" cap="rnd">
            <a:solidFill>
              <a:schemeClr val="tx1"/>
            </a:solidFill>
            <a:prstDash val="sysDot"/>
            <a:miter lim="800000"/>
            <a:headEnd/>
            <a:tailEnd/>
          </a:ln>
        </p:spPr>
        <p:txBody>
          <a:bodyPr wrap="none" anchor="ctr"/>
          <a:lstStyle/>
          <a:p>
            <a:pPr fontAlgn="base">
              <a:spcBef>
                <a:spcPct val="0"/>
              </a:spcBef>
              <a:spcAft>
                <a:spcPct val="0"/>
              </a:spcAft>
            </a:pPr>
            <a:endParaRPr lang="en-US" sz="1400">
              <a:solidFill>
                <a:srgbClr val="000000"/>
              </a:solidFill>
              <a:latin typeface="Arial" charset="0"/>
            </a:endParaRPr>
          </a:p>
        </p:txBody>
      </p:sp>
      <p:sp>
        <p:nvSpPr>
          <p:cNvPr id="25633" name="Text Box 34"/>
          <p:cNvSpPr txBox="1">
            <a:spLocks noChangeArrowheads="1"/>
          </p:cNvSpPr>
          <p:nvPr/>
        </p:nvSpPr>
        <p:spPr bwMode="auto">
          <a:xfrm>
            <a:off x="7014329" y="2980237"/>
            <a:ext cx="589214" cy="397022"/>
          </a:xfrm>
          <a:prstGeom prst="rect">
            <a:avLst/>
          </a:prstGeom>
          <a:noFill/>
          <a:ln w="9525">
            <a:noFill/>
            <a:miter lim="800000"/>
            <a:headEnd/>
            <a:tailEnd/>
          </a:ln>
        </p:spPr>
        <p:txBody>
          <a:bodyPr wrap="none">
            <a:spAutoFit/>
          </a:bodyPr>
          <a:lstStyle/>
          <a:p>
            <a:pPr fontAlgn="base">
              <a:spcBef>
                <a:spcPct val="0"/>
              </a:spcBef>
              <a:spcAft>
                <a:spcPct val="0"/>
              </a:spcAft>
            </a:pPr>
            <a:r>
              <a:rPr lang="en-US" sz="1200" dirty="0">
                <a:solidFill>
                  <a:srgbClr val="000000"/>
                </a:solidFill>
                <a:latin typeface="Tahoma" pitchFamily="34" charset="0"/>
              </a:rPr>
              <a:t>Vertex</a:t>
            </a:r>
          </a:p>
          <a:p>
            <a:pPr fontAlgn="base">
              <a:spcBef>
                <a:spcPct val="0"/>
              </a:spcBef>
              <a:spcAft>
                <a:spcPct val="0"/>
              </a:spcAft>
            </a:pPr>
            <a:r>
              <a:rPr lang="en-US" sz="1200" dirty="0">
                <a:solidFill>
                  <a:srgbClr val="000000"/>
                </a:solidFill>
                <a:latin typeface="Tahoma" pitchFamily="34" charset="0"/>
              </a:rPr>
              <a:t>Object</a:t>
            </a:r>
          </a:p>
        </p:txBody>
      </p:sp>
      <p:sp>
        <p:nvSpPr>
          <p:cNvPr id="25634" name="Line 35"/>
          <p:cNvSpPr>
            <a:spLocks noChangeShapeType="1"/>
          </p:cNvSpPr>
          <p:nvPr/>
        </p:nvSpPr>
        <p:spPr bwMode="auto">
          <a:xfrm flipH="1">
            <a:off x="6205675" y="3203222"/>
            <a:ext cx="814716" cy="0"/>
          </a:xfrm>
          <a:prstGeom prst="line">
            <a:avLst/>
          </a:prstGeom>
          <a:noFill/>
          <a:ln w="9525">
            <a:solidFill>
              <a:schemeClr val="tx1"/>
            </a:solidFill>
            <a:miter lim="800000"/>
            <a:headEnd/>
            <a:tailEnd type="triangle" w="med" len="med"/>
          </a:ln>
        </p:spPr>
        <p:txBody>
          <a:bodyPr wrap="none"/>
          <a:lstStyle/>
          <a:p>
            <a:pPr fontAlgn="base">
              <a:spcBef>
                <a:spcPct val="0"/>
              </a:spcBef>
              <a:spcAft>
                <a:spcPct val="0"/>
              </a:spcAft>
            </a:pPr>
            <a:endParaRPr lang="en-US" sz="1400">
              <a:solidFill>
                <a:srgbClr val="000000"/>
              </a:solidFill>
              <a:latin typeface="Arial" charset="0"/>
            </a:endParaRPr>
          </a:p>
        </p:txBody>
      </p:sp>
      <p:sp>
        <p:nvSpPr>
          <p:cNvPr id="25635" name="Line 36"/>
          <p:cNvSpPr>
            <a:spLocks noChangeShapeType="1"/>
          </p:cNvSpPr>
          <p:nvPr/>
        </p:nvSpPr>
        <p:spPr bwMode="auto">
          <a:xfrm flipH="1" flipV="1">
            <a:off x="6263869" y="3620911"/>
            <a:ext cx="750460" cy="0"/>
          </a:xfrm>
          <a:prstGeom prst="line">
            <a:avLst/>
          </a:prstGeom>
          <a:noFill/>
          <a:ln w="9525">
            <a:solidFill>
              <a:schemeClr val="tx1"/>
            </a:solidFill>
            <a:miter lim="800000"/>
            <a:headEnd/>
            <a:tailEnd type="triangle" w="med" len="med"/>
          </a:ln>
        </p:spPr>
        <p:txBody>
          <a:bodyPr wrap="none"/>
          <a:lstStyle/>
          <a:p>
            <a:pPr fontAlgn="base">
              <a:spcBef>
                <a:spcPct val="0"/>
              </a:spcBef>
              <a:spcAft>
                <a:spcPct val="0"/>
              </a:spcAft>
            </a:pPr>
            <a:endParaRPr lang="en-US" sz="1400">
              <a:solidFill>
                <a:srgbClr val="000000"/>
              </a:solidFill>
              <a:latin typeface="Arial" charset="0"/>
            </a:endParaRPr>
          </a:p>
        </p:txBody>
      </p:sp>
      <p:sp>
        <p:nvSpPr>
          <p:cNvPr id="25636" name="Line 37"/>
          <p:cNvSpPr>
            <a:spLocks noChangeShapeType="1"/>
          </p:cNvSpPr>
          <p:nvPr/>
        </p:nvSpPr>
        <p:spPr bwMode="auto">
          <a:xfrm flipV="1">
            <a:off x="4511987" y="3620911"/>
            <a:ext cx="471614" cy="0"/>
          </a:xfrm>
          <a:prstGeom prst="line">
            <a:avLst/>
          </a:prstGeom>
          <a:noFill/>
          <a:ln w="9525">
            <a:solidFill>
              <a:schemeClr val="tx1"/>
            </a:solidFill>
            <a:miter lim="800000"/>
            <a:headEnd/>
            <a:tailEnd type="triangle" w="med" len="med"/>
          </a:ln>
        </p:spPr>
        <p:txBody>
          <a:bodyPr wrap="none"/>
          <a:lstStyle/>
          <a:p>
            <a:pPr fontAlgn="base">
              <a:spcBef>
                <a:spcPct val="0"/>
              </a:spcBef>
              <a:spcAft>
                <a:spcPct val="0"/>
              </a:spcAft>
            </a:pPr>
            <a:endParaRPr lang="en-US" sz="1400">
              <a:solidFill>
                <a:srgbClr val="000000"/>
              </a:solidFill>
              <a:latin typeface="Arial" charset="0"/>
            </a:endParaRPr>
          </a:p>
        </p:txBody>
      </p:sp>
      <p:sp>
        <p:nvSpPr>
          <p:cNvPr id="25637" name="Line 38"/>
          <p:cNvSpPr>
            <a:spLocks noChangeShapeType="1"/>
          </p:cNvSpPr>
          <p:nvPr/>
        </p:nvSpPr>
        <p:spPr bwMode="auto">
          <a:xfrm>
            <a:off x="4576243" y="3203222"/>
            <a:ext cx="290970" cy="0"/>
          </a:xfrm>
          <a:prstGeom prst="line">
            <a:avLst/>
          </a:prstGeom>
          <a:noFill/>
          <a:ln w="9525">
            <a:solidFill>
              <a:schemeClr val="tx1"/>
            </a:solidFill>
            <a:miter lim="800000"/>
            <a:headEnd/>
            <a:tailEnd type="triangle" w="med" len="med"/>
          </a:ln>
        </p:spPr>
        <p:txBody>
          <a:bodyPr wrap="none"/>
          <a:lstStyle/>
          <a:p>
            <a:pPr fontAlgn="base">
              <a:spcBef>
                <a:spcPct val="0"/>
              </a:spcBef>
              <a:spcAft>
                <a:spcPct val="0"/>
              </a:spcAft>
            </a:pPr>
            <a:endParaRPr lang="en-US" sz="1400">
              <a:solidFill>
                <a:srgbClr val="000000"/>
              </a:solidFill>
              <a:latin typeface="Arial" charset="0"/>
            </a:endParaRPr>
          </a:p>
        </p:txBody>
      </p:sp>
      <p:sp>
        <p:nvSpPr>
          <p:cNvPr id="25638" name="Text Box 39"/>
          <p:cNvSpPr txBox="1">
            <a:spLocks noChangeArrowheads="1"/>
          </p:cNvSpPr>
          <p:nvPr/>
        </p:nvSpPr>
        <p:spPr bwMode="auto">
          <a:xfrm>
            <a:off x="3289914" y="3464278"/>
            <a:ext cx="1213587" cy="238213"/>
          </a:xfrm>
          <a:prstGeom prst="rect">
            <a:avLst/>
          </a:prstGeom>
          <a:noFill/>
          <a:ln w="9525">
            <a:noFill/>
            <a:miter lim="800000"/>
            <a:headEnd/>
            <a:tailEnd/>
          </a:ln>
        </p:spPr>
        <p:txBody>
          <a:bodyPr wrap="none">
            <a:spAutoFit/>
          </a:bodyPr>
          <a:lstStyle/>
          <a:p>
            <a:pPr fontAlgn="base">
              <a:spcBef>
                <a:spcPct val="0"/>
              </a:spcBef>
              <a:spcAft>
                <a:spcPct val="0"/>
              </a:spcAft>
            </a:pPr>
            <a:r>
              <a:rPr lang="en-US" sz="1200" dirty="0">
                <a:solidFill>
                  <a:srgbClr val="000000"/>
                </a:solidFill>
                <a:latin typeface="Tahoma" pitchFamily="34" charset="0"/>
              </a:rPr>
              <a:t>Neighbor Object</a:t>
            </a:r>
          </a:p>
        </p:txBody>
      </p:sp>
      <p:sp>
        <p:nvSpPr>
          <p:cNvPr id="25639" name="Text Box 40"/>
          <p:cNvSpPr txBox="1">
            <a:spLocks noChangeArrowheads="1"/>
          </p:cNvSpPr>
          <p:nvPr/>
        </p:nvSpPr>
        <p:spPr bwMode="auto">
          <a:xfrm>
            <a:off x="3334772" y="3046589"/>
            <a:ext cx="1252383" cy="238213"/>
          </a:xfrm>
          <a:prstGeom prst="rect">
            <a:avLst/>
          </a:prstGeom>
          <a:noFill/>
          <a:ln w="9525">
            <a:noFill/>
            <a:miter lim="800000"/>
            <a:headEnd/>
            <a:tailEnd/>
          </a:ln>
        </p:spPr>
        <p:txBody>
          <a:bodyPr wrap="none">
            <a:spAutoFit/>
          </a:bodyPr>
          <a:lstStyle/>
          <a:p>
            <a:pPr fontAlgn="base">
              <a:spcBef>
                <a:spcPct val="0"/>
              </a:spcBef>
              <a:spcAft>
                <a:spcPct val="0"/>
              </a:spcAft>
            </a:pPr>
            <a:r>
              <a:rPr lang="en-US" sz="1200">
                <a:solidFill>
                  <a:srgbClr val="000000"/>
                </a:solidFill>
                <a:latin typeface="Tahoma" pitchFamily="34" charset="0"/>
              </a:rPr>
              <a:t>List of Neighbors</a:t>
            </a:r>
          </a:p>
        </p:txBody>
      </p:sp>
      <p:sp>
        <p:nvSpPr>
          <p:cNvPr id="25640" name="Text Box 41"/>
          <p:cNvSpPr txBox="1">
            <a:spLocks noChangeArrowheads="1"/>
          </p:cNvSpPr>
          <p:nvPr/>
        </p:nvSpPr>
        <p:spPr bwMode="auto">
          <a:xfrm>
            <a:off x="7014329" y="3412067"/>
            <a:ext cx="643771" cy="397022"/>
          </a:xfrm>
          <a:prstGeom prst="rect">
            <a:avLst/>
          </a:prstGeom>
          <a:noFill/>
          <a:ln w="9525">
            <a:noFill/>
            <a:miter lim="800000"/>
            <a:headEnd/>
            <a:tailEnd/>
          </a:ln>
        </p:spPr>
        <p:txBody>
          <a:bodyPr wrap="none">
            <a:spAutoFit/>
          </a:bodyPr>
          <a:lstStyle/>
          <a:p>
            <a:pPr fontAlgn="base">
              <a:spcBef>
                <a:spcPct val="0"/>
              </a:spcBef>
              <a:spcAft>
                <a:spcPct val="0"/>
              </a:spcAft>
            </a:pPr>
            <a:r>
              <a:rPr lang="en-US" sz="1200" dirty="0">
                <a:solidFill>
                  <a:srgbClr val="000000"/>
                </a:solidFill>
                <a:latin typeface="Tahoma" pitchFamily="34" charset="0"/>
              </a:rPr>
              <a:t>Integer</a:t>
            </a:r>
          </a:p>
          <a:p>
            <a:pPr fontAlgn="base">
              <a:spcBef>
                <a:spcPct val="0"/>
              </a:spcBef>
              <a:spcAft>
                <a:spcPct val="0"/>
              </a:spcAft>
            </a:pPr>
            <a:r>
              <a:rPr lang="en-US" sz="1200" dirty="0">
                <a:solidFill>
                  <a:srgbClr val="000000"/>
                </a:solidFill>
                <a:latin typeface="Tahoma" pitchFamily="34" charset="0"/>
              </a:rPr>
              <a:t>Weight</a:t>
            </a:r>
          </a:p>
        </p:txBody>
      </p:sp>
      <p:sp>
        <p:nvSpPr>
          <p:cNvPr id="43" name="TextBox 42"/>
          <p:cNvSpPr txBox="1"/>
          <p:nvPr/>
        </p:nvSpPr>
        <p:spPr>
          <a:xfrm>
            <a:off x="5867400" y="4724400"/>
            <a:ext cx="2249334" cy="507831"/>
          </a:xfrm>
          <a:prstGeom prst="rect">
            <a:avLst/>
          </a:prstGeom>
          <a:solidFill>
            <a:srgbClr val="FF9900"/>
          </a:solidFill>
          <a:ln>
            <a:solidFill>
              <a:schemeClr val="tx1"/>
            </a:solidFill>
          </a:ln>
        </p:spPr>
        <p:txBody>
          <a:bodyPr wrap="none" rtlCol="0">
            <a:spAutoFit/>
          </a:bodyPr>
          <a:lstStyle/>
          <a:p>
            <a:pPr fontAlgn="base">
              <a:lnSpc>
                <a:spcPct val="90000"/>
              </a:lnSpc>
              <a:spcBef>
                <a:spcPct val="0"/>
              </a:spcBef>
              <a:spcAft>
                <a:spcPct val="0"/>
              </a:spcAft>
            </a:pPr>
            <a:r>
              <a:rPr lang="en-US" dirty="0">
                <a:solidFill>
                  <a:srgbClr val="000000"/>
                </a:solidFill>
                <a:latin typeface="Arial" charset="0"/>
              </a:rPr>
              <a:t>Next Design Update</a:t>
            </a:r>
          </a:p>
          <a:p>
            <a:pPr algn="ctr" fontAlgn="base">
              <a:lnSpc>
                <a:spcPct val="90000"/>
              </a:lnSpc>
              <a:spcBef>
                <a:spcPct val="0"/>
              </a:spcBef>
              <a:spcAft>
                <a:spcPct val="0"/>
              </a:spcAft>
            </a:pPr>
            <a:r>
              <a:rPr lang="en-US" sz="1200" dirty="0">
                <a:solidFill>
                  <a:srgbClr val="000000"/>
                </a:solidFill>
                <a:latin typeface="Arial" charset="0"/>
              </a:rPr>
              <a:t>represent edges explicitly</a:t>
            </a:r>
          </a:p>
        </p:txBody>
      </p:sp>
      <p:cxnSp>
        <p:nvCxnSpPr>
          <p:cNvPr id="45" name="Straight Connector 44"/>
          <p:cNvCxnSpPr/>
          <p:nvPr/>
        </p:nvCxnSpPr>
        <p:spPr>
          <a:xfrm>
            <a:off x="228600" y="4191000"/>
            <a:ext cx="8458200" cy="0"/>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sp>
        <p:nvSpPr>
          <p:cNvPr id="46" name="AutoShape 13"/>
          <p:cNvSpPr>
            <a:spLocks noChangeArrowheads="1"/>
          </p:cNvSpPr>
          <p:nvPr/>
        </p:nvSpPr>
        <p:spPr bwMode="auto">
          <a:xfrm>
            <a:off x="5268509" y="1845733"/>
            <a:ext cx="407358" cy="261056"/>
          </a:xfrm>
          <a:prstGeom prst="octagon">
            <a:avLst>
              <a:gd name="adj" fmla="val 29287"/>
            </a:avLst>
          </a:prstGeom>
          <a:gradFill rotWithShape="0">
            <a:gsLst>
              <a:gs pos="0">
                <a:srgbClr val="761800"/>
              </a:gs>
              <a:gs pos="50000">
                <a:srgbClr val="FF3300"/>
              </a:gs>
              <a:gs pos="100000">
                <a:srgbClr val="761800"/>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600" dirty="0">
                <a:solidFill>
                  <a:srgbClr val="000000"/>
                </a:solidFill>
                <a:latin typeface="Tahoma" pitchFamily="34" charset="0"/>
              </a:rPr>
              <a:t>V1</a:t>
            </a:r>
          </a:p>
        </p:txBody>
      </p:sp>
      <p:sp>
        <p:nvSpPr>
          <p:cNvPr id="47" name="Text Box 22"/>
          <p:cNvSpPr txBox="1">
            <a:spLocks noChangeArrowheads="1"/>
          </p:cNvSpPr>
          <p:nvPr/>
        </p:nvSpPr>
        <p:spPr bwMode="auto">
          <a:xfrm>
            <a:off x="1963598" y="1693451"/>
            <a:ext cx="278846" cy="291512"/>
          </a:xfrm>
          <a:prstGeom prst="rect">
            <a:avLst/>
          </a:prstGeom>
          <a:noFill/>
          <a:ln w="9525">
            <a:noFill/>
            <a:miter lim="800000"/>
            <a:headEnd/>
            <a:tailEnd/>
          </a:ln>
        </p:spPr>
        <p:txBody>
          <a:bodyPr wrap="none">
            <a:spAutoFit/>
          </a:bodyPr>
          <a:lstStyle/>
          <a:p>
            <a:pPr fontAlgn="base">
              <a:spcBef>
                <a:spcPct val="0"/>
              </a:spcBef>
              <a:spcAft>
                <a:spcPct val="0"/>
              </a:spcAft>
            </a:pPr>
            <a:r>
              <a:rPr lang="en-US" sz="1600" dirty="0">
                <a:solidFill>
                  <a:srgbClr val="000000"/>
                </a:solidFill>
                <a:latin typeface="Tahoma" pitchFamily="34" charset="0"/>
              </a:rPr>
              <a:t>9</a:t>
            </a:r>
          </a:p>
        </p:txBody>
      </p:sp>
      <p:sp>
        <p:nvSpPr>
          <p:cNvPr id="48" name="Text Box 23"/>
          <p:cNvSpPr txBox="1">
            <a:spLocks noChangeArrowheads="1"/>
          </p:cNvSpPr>
          <p:nvPr/>
        </p:nvSpPr>
        <p:spPr bwMode="auto">
          <a:xfrm>
            <a:off x="1451976" y="2420056"/>
            <a:ext cx="278846" cy="291512"/>
          </a:xfrm>
          <a:prstGeom prst="rect">
            <a:avLst/>
          </a:prstGeom>
          <a:noFill/>
          <a:ln w="9525">
            <a:noFill/>
            <a:miter lim="800000"/>
            <a:headEnd/>
            <a:tailEnd/>
          </a:ln>
        </p:spPr>
        <p:txBody>
          <a:bodyPr wrap="none">
            <a:spAutoFit/>
          </a:bodyPr>
          <a:lstStyle/>
          <a:p>
            <a:pPr fontAlgn="base">
              <a:spcBef>
                <a:spcPct val="0"/>
              </a:spcBef>
              <a:spcAft>
                <a:spcPct val="0"/>
              </a:spcAft>
            </a:pPr>
            <a:r>
              <a:rPr lang="en-US" sz="1600" dirty="0">
                <a:solidFill>
                  <a:srgbClr val="000000"/>
                </a:solidFill>
                <a:latin typeface="Tahoma" pitchFamily="34" charset="0"/>
              </a:rPr>
              <a:t>7</a:t>
            </a:r>
          </a:p>
        </p:txBody>
      </p:sp>
      <p:sp>
        <p:nvSpPr>
          <p:cNvPr id="49" name="AutoShape 17"/>
          <p:cNvSpPr>
            <a:spLocks noChangeArrowheads="1"/>
          </p:cNvSpPr>
          <p:nvPr/>
        </p:nvSpPr>
        <p:spPr bwMode="auto">
          <a:xfrm>
            <a:off x="1917528" y="2785533"/>
            <a:ext cx="523746" cy="417689"/>
          </a:xfrm>
          <a:prstGeom prst="octagon">
            <a:avLst>
              <a:gd name="adj" fmla="val 29287"/>
            </a:avLst>
          </a:prstGeom>
          <a:gradFill rotWithShape="0">
            <a:gsLst>
              <a:gs pos="0">
                <a:schemeClr val="accent1">
                  <a:gamma/>
                  <a:shade val="46275"/>
                  <a:invGamma/>
                </a:schemeClr>
              </a:gs>
              <a:gs pos="100000">
                <a:schemeClr val="accent1"/>
              </a:gs>
            </a:gsLst>
            <a:lin ang="5400000" scaled="1"/>
          </a:gradFill>
          <a:ln w="9525">
            <a:solidFill>
              <a:schemeClr val="tx1"/>
            </a:solidFill>
            <a:miter lim="800000"/>
            <a:headEnd/>
            <a:tailEnd/>
          </a:ln>
          <a:effectLst/>
        </p:spPr>
        <p:txBody>
          <a:bodyPr wrap="none" anchor="ctr"/>
          <a:lstStyle/>
          <a:p>
            <a:pPr algn="ctr" fontAlgn="base">
              <a:spcBef>
                <a:spcPct val="0"/>
              </a:spcBef>
              <a:spcAft>
                <a:spcPct val="0"/>
              </a:spcAft>
              <a:defRPr/>
            </a:pPr>
            <a:r>
              <a:rPr lang="en-US" sz="1600" dirty="0">
                <a:solidFill>
                  <a:srgbClr val="000000"/>
                </a:solidFill>
                <a:latin typeface="Tahoma" pitchFamily="34" charset="0"/>
              </a:rPr>
              <a:t>V2</a:t>
            </a:r>
          </a:p>
        </p:txBody>
      </p:sp>
      <p:sp>
        <p:nvSpPr>
          <p:cNvPr id="50" name="AutoShape 18"/>
          <p:cNvSpPr>
            <a:spLocks noChangeArrowheads="1"/>
          </p:cNvSpPr>
          <p:nvPr/>
        </p:nvSpPr>
        <p:spPr bwMode="auto">
          <a:xfrm>
            <a:off x="2499468" y="1793522"/>
            <a:ext cx="523746" cy="417689"/>
          </a:xfrm>
          <a:prstGeom prst="octagon">
            <a:avLst>
              <a:gd name="adj" fmla="val 29287"/>
            </a:avLst>
          </a:prstGeom>
          <a:gradFill rotWithShape="0">
            <a:gsLst>
              <a:gs pos="0">
                <a:srgbClr val="66FFFF"/>
              </a:gs>
              <a:gs pos="100000">
                <a:srgbClr val="2F7676"/>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600">
                <a:solidFill>
                  <a:srgbClr val="000000"/>
                </a:solidFill>
                <a:latin typeface="Tahoma" pitchFamily="34" charset="0"/>
              </a:rPr>
              <a:t>V3</a:t>
            </a:r>
          </a:p>
        </p:txBody>
      </p:sp>
      <p:sp>
        <p:nvSpPr>
          <p:cNvPr id="51" name="AutoShape 16"/>
          <p:cNvSpPr>
            <a:spLocks noChangeArrowheads="1"/>
          </p:cNvSpPr>
          <p:nvPr/>
        </p:nvSpPr>
        <p:spPr bwMode="auto">
          <a:xfrm>
            <a:off x="1219200" y="1793522"/>
            <a:ext cx="523746" cy="417689"/>
          </a:xfrm>
          <a:prstGeom prst="octagon">
            <a:avLst>
              <a:gd name="adj" fmla="val 29287"/>
            </a:avLst>
          </a:prstGeom>
          <a:gradFill rotWithShape="0">
            <a:gsLst>
              <a:gs pos="0">
                <a:srgbClr val="761800"/>
              </a:gs>
              <a:gs pos="50000">
                <a:srgbClr val="FF3300"/>
              </a:gs>
              <a:gs pos="100000">
                <a:srgbClr val="761800"/>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600">
                <a:solidFill>
                  <a:srgbClr val="000000"/>
                </a:solidFill>
                <a:latin typeface="Tahoma" pitchFamily="34" charset="0"/>
              </a:rPr>
              <a:t>V1</a:t>
            </a:r>
          </a:p>
        </p:txBody>
      </p:sp>
    </p:spTree>
    <p:custDataLst>
      <p:tags r:id="rId1"/>
    </p:custDataLst>
    <p:extLst>
      <p:ext uri="{BB962C8B-B14F-4D97-AF65-F5344CB8AC3E}">
        <p14:creationId xmlns:p14="http://schemas.microsoft.com/office/powerpoint/2010/main" val="2245025971"/>
      </p:ext>
    </p:extLst>
  </p:cSld>
  <p:clrMapOvr>
    <a:masterClrMapping/>
  </p:clrMapOvr>
  <p:transition advTm="76184">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2.5E-6 -4.4483E-6 L 0.03489 0.21166 " pathEditMode="relative" rAng="0" ptsTypes="AA">
                                      <p:cBhvr>
                                        <p:cTn id="6" dur="2000" fill="hold"/>
                                        <p:tgtEl>
                                          <p:spTgt spid="46"/>
                                        </p:tgtEl>
                                        <p:attrNameLst>
                                          <p:attrName>ppt_x</p:attrName>
                                          <p:attrName>ppt_y</p:attrName>
                                        </p:attrNameLst>
                                      </p:cBhvr>
                                      <p:rCtr x="1736" y="10571"/>
                                    </p:animMotion>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25625"/>
                                        </p:tgtEl>
                                        <p:attrNameLst>
                                          <p:attrName>style.visibility</p:attrName>
                                        </p:attrNameLst>
                                      </p:cBhvr>
                                      <p:to>
                                        <p:strVal val="visible"/>
                                      </p:to>
                                    </p:set>
                                    <p:animEffect transition="in" filter="fade">
                                      <p:cBhvr>
                                        <p:cTn id="11" dur="500"/>
                                        <p:tgtEl>
                                          <p:spTgt spid="25625"/>
                                        </p:tgtEl>
                                      </p:cBhvr>
                                    </p:animEffect>
                                  </p:childTnLst>
                                </p:cTn>
                              </p:par>
                              <p:par>
                                <p:cTn id="12" presetID="10" presetClass="exit" presetSubtype="0" fill="hold" grpId="1" nodeType="withEffect">
                                  <p:stCondLst>
                                    <p:cond delay="0"/>
                                  </p:stCondLst>
                                  <p:childTnLst>
                                    <p:animEffect transition="out" filter="fade">
                                      <p:cBhvr>
                                        <p:cTn id="13" dur="500"/>
                                        <p:tgtEl>
                                          <p:spTgt spid="46"/>
                                        </p:tgtEl>
                                      </p:cBhvr>
                                    </p:animEffect>
                                    <p:set>
                                      <p:cBhvr>
                                        <p:cTn id="14" dur="1" fill="hold">
                                          <p:stCondLst>
                                            <p:cond delay="499"/>
                                          </p:stCondLst>
                                        </p:cTn>
                                        <p:tgtEl>
                                          <p:spTgt spid="46"/>
                                        </p:tgtEl>
                                        <p:attrNameLst>
                                          <p:attrName>style.visibility</p:attrName>
                                        </p:attrNameLst>
                                      </p:cBhvr>
                                      <p:to>
                                        <p:strVal val="hidden"/>
                                      </p:to>
                                    </p:set>
                                  </p:childTnLst>
                                </p:cTn>
                              </p:par>
                              <p:par>
                                <p:cTn id="15" presetID="10" presetClass="entr" presetSubtype="0" fill="hold" grpId="0" nodeType="withEffect">
                                  <p:stCondLst>
                                    <p:cond delay="0"/>
                                  </p:stCondLst>
                                  <p:childTnLst>
                                    <p:set>
                                      <p:cBhvr>
                                        <p:cTn id="16" dur="1" fill="hold">
                                          <p:stCondLst>
                                            <p:cond delay="0"/>
                                          </p:stCondLst>
                                        </p:cTn>
                                        <p:tgtEl>
                                          <p:spTgt spid="25607"/>
                                        </p:tgtEl>
                                        <p:attrNameLst>
                                          <p:attrName>style.visibility</p:attrName>
                                        </p:attrNameLst>
                                      </p:cBhvr>
                                      <p:to>
                                        <p:strVal val="visible"/>
                                      </p:to>
                                    </p:set>
                                    <p:animEffect transition="in" filter="fade">
                                      <p:cBhvr>
                                        <p:cTn id="17" dur="500"/>
                                        <p:tgtEl>
                                          <p:spTgt spid="25607"/>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path" presetSubtype="0" accel="50000" decel="50000" fill="hold" grpId="0" nodeType="clickEffect">
                                  <p:stCondLst>
                                    <p:cond delay="0"/>
                                  </p:stCondLst>
                                  <p:childTnLst>
                                    <p:animMotion origin="layout" path="M 2.77778E-7 4.41823E-6 L 0.36476 0.17464 " pathEditMode="relative" rAng="0" ptsTypes="AA">
                                      <p:cBhvr>
                                        <p:cTn id="21" dur="2000" fill="hold"/>
                                        <p:tgtEl>
                                          <p:spTgt spid="50"/>
                                        </p:tgtEl>
                                        <p:attrNameLst>
                                          <p:attrName>ppt_x</p:attrName>
                                          <p:attrName>ppt_y</p:attrName>
                                        </p:attrNameLst>
                                      </p:cBhvr>
                                      <p:rCtr x="18229" y="8721"/>
                                    </p:animMotion>
                                  </p:childTnLst>
                                </p:cTn>
                              </p:par>
                              <p:par>
                                <p:cTn id="22" presetID="42" presetClass="path" presetSubtype="0" accel="50000" decel="50000" fill="hold" grpId="0" nodeType="withEffect">
                                  <p:stCondLst>
                                    <p:cond delay="0"/>
                                  </p:stCondLst>
                                  <p:childTnLst>
                                    <p:animMotion origin="layout" path="M -4.72222E-6 4.64955E-7 L 0.43664 0.25399 " pathEditMode="relative" rAng="0" ptsTypes="AA">
                                      <p:cBhvr>
                                        <p:cTn id="23" dur="2000" fill="hold"/>
                                        <p:tgtEl>
                                          <p:spTgt spid="47"/>
                                        </p:tgtEl>
                                        <p:attrNameLst>
                                          <p:attrName>ppt_x</p:attrName>
                                          <p:attrName>ppt_y</p:attrName>
                                        </p:attrNameLst>
                                      </p:cBhvr>
                                      <p:rCtr x="21823" y="12700"/>
                                    </p:animMotion>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25627"/>
                                        </p:tgtEl>
                                        <p:attrNameLst>
                                          <p:attrName>style.visibility</p:attrName>
                                        </p:attrNameLst>
                                      </p:cBhvr>
                                      <p:to>
                                        <p:strVal val="visible"/>
                                      </p:to>
                                    </p:set>
                                    <p:animEffect transition="in" filter="fade">
                                      <p:cBhvr>
                                        <p:cTn id="28" dur="500"/>
                                        <p:tgtEl>
                                          <p:spTgt spid="25627"/>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5630"/>
                                        </p:tgtEl>
                                        <p:attrNameLst>
                                          <p:attrName>style.visibility</p:attrName>
                                        </p:attrNameLst>
                                      </p:cBhvr>
                                      <p:to>
                                        <p:strVal val="visible"/>
                                      </p:to>
                                    </p:set>
                                    <p:animEffect transition="in" filter="fade">
                                      <p:cBhvr>
                                        <p:cTn id="31" dur="500"/>
                                        <p:tgtEl>
                                          <p:spTgt spid="25630"/>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5628"/>
                                        </p:tgtEl>
                                        <p:attrNameLst>
                                          <p:attrName>style.visibility</p:attrName>
                                        </p:attrNameLst>
                                      </p:cBhvr>
                                      <p:to>
                                        <p:strVal val="visible"/>
                                      </p:to>
                                    </p:set>
                                    <p:animEffect transition="in" filter="fade">
                                      <p:cBhvr>
                                        <p:cTn id="34" dur="500"/>
                                        <p:tgtEl>
                                          <p:spTgt spid="25628"/>
                                        </p:tgtEl>
                                      </p:cBhvr>
                                    </p:animEffect>
                                  </p:childTnLst>
                                </p:cTn>
                              </p:par>
                              <p:par>
                                <p:cTn id="35" presetID="10" presetClass="exit" presetSubtype="0" fill="hold" grpId="1" nodeType="withEffect">
                                  <p:stCondLst>
                                    <p:cond delay="0"/>
                                  </p:stCondLst>
                                  <p:childTnLst>
                                    <p:animEffect transition="out" filter="fade">
                                      <p:cBhvr>
                                        <p:cTn id="36" dur="500"/>
                                        <p:tgtEl>
                                          <p:spTgt spid="50"/>
                                        </p:tgtEl>
                                      </p:cBhvr>
                                    </p:animEffect>
                                    <p:set>
                                      <p:cBhvr>
                                        <p:cTn id="37" dur="1" fill="hold">
                                          <p:stCondLst>
                                            <p:cond delay="499"/>
                                          </p:stCondLst>
                                        </p:cTn>
                                        <p:tgtEl>
                                          <p:spTgt spid="50"/>
                                        </p:tgtEl>
                                        <p:attrNameLst>
                                          <p:attrName>style.visibility</p:attrName>
                                        </p:attrNameLst>
                                      </p:cBhvr>
                                      <p:to>
                                        <p:strVal val="hidden"/>
                                      </p:to>
                                    </p:set>
                                  </p:childTnLst>
                                </p:cTn>
                              </p:par>
                              <p:par>
                                <p:cTn id="38" presetID="10" presetClass="exit" presetSubtype="0" fill="hold" grpId="1" nodeType="withEffect">
                                  <p:stCondLst>
                                    <p:cond delay="0"/>
                                  </p:stCondLst>
                                  <p:childTnLst>
                                    <p:animEffect transition="out" filter="fade">
                                      <p:cBhvr>
                                        <p:cTn id="39" dur="500"/>
                                        <p:tgtEl>
                                          <p:spTgt spid="47"/>
                                        </p:tgtEl>
                                      </p:cBhvr>
                                    </p:animEffect>
                                    <p:set>
                                      <p:cBhvr>
                                        <p:cTn id="40" dur="1" fill="hold">
                                          <p:stCondLst>
                                            <p:cond delay="499"/>
                                          </p:stCondLst>
                                        </p:cTn>
                                        <p:tgtEl>
                                          <p:spTgt spid="47"/>
                                        </p:tgtEl>
                                        <p:attrNameLst>
                                          <p:attrName>style.visibility</p:attrName>
                                        </p:attrNameLst>
                                      </p:cBhvr>
                                      <p:to>
                                        <p:strVal val="hidden"/>
                                      </p:to>
                                    </p:set>
                                  </p:childTnLst>
                                </p:cTn>
                              </p:par>
                              <p:par>
                                <p:cTn id="41" presetID="10" presetClass="entr" presetSubtype="0" fill="hold" grpId="0" nodeType="withEffect">
                                  <p:stCondLst>
                                    <p:cond delay="0"/>
                                  </p:stCondLst>
                                  <p:childTnLst>
                                    <p:set>
                                      <p:cBhvr>
                                        <p:cTn id="42" dur="1" fill="hold">
                                          <p:stCondLst>
                                            <p:cond delay="0"/>
                                          </p:stCondLst>
                                        </p:cTn>
                                        <p:tgtEl>
                                          <p:spTgt spid="25634"/>
                                        </p:tgtEl>
                                        <p:attrNameLst>
                                          <p:attrName>style.visibility</p:attrName>
                                        </p:attrNameLst>
                                      </p:cBhvr>
                                      <p:to>
                                        <p:strVal val="visible"/>
                                      </p:to>
                                    </p:set>
                                    <p:animEffect transition="in" filter="fade">
                                      <p:cBhvr>
                                        <p:cTn id="43" dur="500"/>
                                        <p:tgtEl>
                                          <p:spTgt spid="25634"/>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5635"/>
                                        </p:tgtEl>
                                        <p:attrNameLst>
                                          <p:attrName>style.visibility</p:attrName>
                                        </p:attrNameLst>
                                      </p:cBhvr>
                                      <p:to>
                                        <p:strVal val="visible"/>
                                      </p:to>
                                    </p:set>
                                    <p:animEffect transition="in" filter="fade">
                                      <p:cBhvr>
                                        <p:cTn id="46" dur="500"/>
                                        <p:tgtEl>
                                          <p:spTgt spid="25635"/>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5633"/>
                                        </p:tgtEl>
                                        <p:attrNameLst>
                                          <p:attrName>style.visibility</p:attrName>
                                        </p:attrNameLst>
                                      </p:cBhvr>
                                      <p:to>
                                        <p:strVal val="visible"/>
                                      </p:to>
                                    </p:set>
                                    <p:animEffect transition="in" filter="fade">
                                      <p:cBhvr>
                                        <p:cTn id="49" dur="500"/>
                                        <p:tgtEl>
                                          <p:spTgt spid="25633"/>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25640"/>
                                        </p:tgtEl>
                                        <p:attrNameLst>
                                          <p:attrName>style.visibility</p:attrName>
                                        </p:attrNameLst>
                                      </p:cBhvr>
                                      <p:to>
                                        <p:strVal val="visible"/>
                                      </p:to>
                                    </p:set>
                                    <p:animEffect transition="in" filter="fade">
                                      <p:cBhvr>
                                        <p:cTn id="52" dur="500"/>
                                        <p:tgtEl>
                                          <p:spTgt spid="25640"/>
                                        </p:tgtEl>
                                      </p:cBhvr>
                                    </p:animEffect>
                                  </p:childTnLst>
                                </p:cTn>
                              </p:par>
                            </p:childTnLst>
                          </p:cTn>
                        </p:par>
                      </p:childTnLst>
                    </p:cTn>
                  </p:par>
                  <p:par>
                    <p:cTn id="53" fill="hold">
                      <p:stCondLst>
                        <p:cond delay="indefinite"/>
                      </p:stCondLst>
                      <p:childTnLst>
                        <p:par>
                          <p:cTn id="54" fill="hold">
                            <p:stCondLst>
                              <p:cond delay="0"/>
                            </p:stCondLst>
                            <p:childTnLst>
                              <p:par>
                                <p:cTn id="55" presetID="42" presetClass="path" presetSubtype="0" accel="50000" decel="50000" fill="hold" grpId="0" nodeType="clickEffect">
                                  <p:stCondLst>
                                    <p:cond delay="0"/>
                                  </p:stCondLst>
                                  <p:childTnLst>
                                    <p:animMotion origin="layout" path="M 1.94444E-6 -1.10803E-6 L 0.33663 0.03007 " pathEditMode="relative" rAng="0" ptsTypes="AA">
                                      <p:cBhvr>
                                        <p:cTn id="56" dur="2000" fill="hold"/>
                                        <p:tgtEl>
                                          <p:spTgt spid="49"/>
                                        </p:tgtEl>
                                        <p:attrNameLst>
                                          <p:attrName>ppt_x</p:attrName>
                                          <p:attrName>ppt_y</p:attrName>
                                        </p:attrNameLst>
                                      </p:cBhvr>
                                      <p:rCtr x="16823" y="1504"/>
                                    </p:animMotion>
                                  </p:childTnLst>
                                </p:cTn>
                              </p:par>
                              <p:par>
                                <p:cTn id="57" presetID="42" presetClass="path" presetSubtype="0" accel="50000" decel="50000" fill="hold" grpId="0" nodeType="withEffect">
                                  <p:stCondLst>
                                    <p:cond delay="0"/>
                                  </p:stCondLst>
                                  <p:childTnLst>
                                    <p:animMotion origin="layout" path="M 1.66667E-6 -4.48068E-6 L 0.40104 0.14805 " pathEditMode="relative" rAng="0" ptsTypes="AA">
                                      <p:cBhvr>
                                        <p:cTn id="58" dur="2000" fill="hold"/>
                                        <p:tgtEl>
                                          <p:spTgt spid="48"/>
                                        </p:tgtEl>
                                        <p:attrNameLst>
                                          <p:attrName>ppt_x</p:attrName>
                                          <p:attrName>ppt_y</p:attrName>
                                        </p:attrNameLst>
                                      </p:cBhvr>
                                      <p:rCtr x="20052" y="7402"/>
                                    </p:animMotion>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25629"/>
                                        </p:tgtEl>
                                        <p:attrNameLst>
                                          <p:attrName>style.visibility</p:attrName>
                                        </p:attrNameLst>
                                      </p:cBhvr>
                                      <p:to>
                                        <p:strVal val="visible"/>
                                      </p:to>
                                    </p:set>
                                    <p:animEffect transition="in" filter="fade">
                                      <p:cBhvr>
                                        <p:cTn id="63" dur="500"/>
                                        <p:tgtEl>
                                          <p:spTgt spid="25629"/>
                                        </p:tgtEl>
                                      </p:cBhvr>
                                    </p:animEffect>
                                  </p:childTnLst>
                                </p:cTn>
                              </p:par>
                              <p:par>
                                <p:cTn id="64" presetID="10" presetClass="exit" presetSubtype="0" fill="hold" grpId="1" nodeType="withEffect">
                                  <p:stCondLst>
                                    <p:cond delay="0"/>
                                  </p:stCondLst>
                                  <p:childTnLst>
                                    <p:animEffect transition="out" filter="fade">
                                      <p:cBhvr>
                                        <p:cTn id="65" dur="500"/>
                                        <p:tgtEl>
                                          <p:spTgt spid="49"/>
                                        </p:tgtEl>
                                      </p:cBhvr>
                                    </p:animEffect>
                                    <p:set>
                                      <p:cBhvr>
                                        <p:cTn id="66" dur="1" fill="hold">
                                          <p:stCondLst>
                                            <p:cond delay="499"/>
                                          </p:stCondLst>
                                        </p:cTn>
                                        <p:tgtEl>
                                          <p:spTgt spid="49"/>
                                        </p:tgtEl>
                                        <p:attrNameLst>
                                          <p:attrName>style.visibility</p:attrName>
                                        </p:attrNameLst>
                                      </p:cBhvr>
                                      <p:to>
                                        <p:strVal val="hidden"/>
                                      </p:to>
                                    </p:set>
                                  </p:childTnLst>
                                </p:cTn>
                              </p:par>
                              <p:par>
                                <p:cTn id="67" presetID="10" presetClass="exit" presetSubtype="0" fill="hold" grpId="1" nodeType="withEffect">
                                  <p:stCondLst>
                                    <p:cond delay="0"/>
                                  </p:stCondLst>
                                  <p:childTnLst>
                                    <p:animEffect transition="out" filter="fade">
                                      <p:cBhvr>
                                        <p:cTn id="68" dur="500"/>
                                        <p:tgtEl>
                                          <p:spTgt spid="48"/>
                                        </p:tgtEl>
                                      </p:cBhvr>
                                    </p:animEffect>
                                    <p:set>
                                      <p:cBhvr>
                                        <p:cTn id="69" dur="1" fill="hold">
                                          <p:stCondLst>
                                            <p:cond delay="499"/>
                                          </p:stCondLst>
                                        </p:cTn>
                                        <p:tgtEl>
                                          <p:spTgt spid="48"/>
                                        </p:tgtEl>
                                        <p:attrNameLst>
                                          <p:attrName>style.visibility</p:attrName>
                                        </p:attrNameLst>
                                      </p:cBhvr>
                                      <p:to>
                                        <p:strVal val="hidden"/>
                                      </p:to>
                                    </p:set>
                                  </p:childTnLst>
                                </p:cTn>
                              </p:par>
                              <p:par>
                                <p:cTn id="70" presetID="10" presetClass="entr" presetSubtype="0" fill="hold" grpId="0" nodeType="withEffect">
                                  <p:stCondLst>
                                    <p:cond delay="0"/>
                                  </p:stCondLst>
                                  <p:childTnLst>
                                    <p:set>
                                      <p:cBhvr>
                                        <p:cTn id="71" dur="1" fill="hold">
                                          <p:stCondLst>
                                            <p:cond delay="0"/>
                                          </p:stCondLst>
                                        </p:cTn>
                                        <p:tgtEl>
                                          <p:spTgt spid="25638"/>
                                        </p:tgtEl>
                                        <p:attrNameLst>
                                          <p:attrName>style.visibility</p:attrName>
                                        </p:attrNameLst>
                                      </p:cBhvr>
                                      <p:to>
                                        <p:strVal val="visible"/>
                                      </p:to>
                                    </p:set>
                                    <p:animEffect transition="in" filter="fade">
                                      <p:cBhvr>
                                        <p:cTn id="72" dur="500"/>
                                        <p:tgtEl>
                                          <p:spTgt spid="25638"/>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25636"/>
                                        </p:tgtEl>
                                        <p:attrNameLst>
                                          <p:attrName>style.visibility</p:attrName>
                                        </p:attrNameLst>
                                      </p:cBhvr>
                                      <p:to>
                                        <p:strVal val="visible"/>
                                      </p:to>
                                    </p:set>
                                    <p:animEffect transition="in" filter="fade">
                                      <p:cBhvr>
                                        <p:cTn id="75" dur="500"/>
                                        <p:tgtEl>
                                          <p:spTgt spid="25636"/>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34843"/>
                                        </p:tgtEl>
                                        <p:attrNameLst>
                                          <p:attrName>style.visibility</p:attrName>
                                        </p:attrNameLst>
                                      </p:cBhvr>
                                      <p:to>
                                        <p:strVal val="visible"/>
                                      </p:to>
                                    </p:set>
                                    <p:animEffect transition="in" filter="fade">
                                      <p:cBhvr>
                                        <p:cTn id="78" dur="500"/>
                                        <p:tgtEl>
                                          <p:spTgt spid="34843"/>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34848"/>
                                        </p:tgtEl>
                                        <p:attrNameLst>
                                          <p:attrName>style.visibility</p:attrName>
                                        </p:attrNameLst>
                                      </p:cBhvr>
                                      <p:to>
                                        <p:strVal val="visible"/>
                                      </p:to>
                                    </p:set>
                                    <p:animEffect transition="in" filter="fade">
                                      <p:cBhvr>
                                        <p:cTn id="81" dur="500"/>
                                        <p:tgtEl>
                                          <p:spTgt spid="34848"/>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grpId="0" nodeType="clickEffect">
                                  <p:stCondLst>
                                    <p:cond delay="0"/>
                                  </p:stCondLst>
                                  <p:childTnLst>
                                    <p:set>
                                      <p:cBhvr>
                                        <p:cTn id="85" dur="1" fill="hold">
                                          <p:stCondLst>
                                            <p:cond delay="0"/>
                                          </p:stCondLst>
                                        </p:cTn>
                                        <p:tgtEl>
                                          <p:spTgt spid="25632"/>
                                        </p:tgtEl>
                                        <p:attrNameLst>
                                          <p:attrName>style.visibility</p:attrName>
                                        </p:attrNameLst>
                                      </p:cBhvr>
                                      <p:to>
                                        <p:strVal val="visible"/>
                                      </p:to>
                                    </p:set>
                                    <p:animEffect transition="in" filter="fade">
                                      <p:cBhvr>
                                        <p:cTn id="86" dur="500"/>
                                        <p:tgtEl>
                                          <p:spTgt spid="25632"/>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25639"/>
                                        </p:tgtEl>
                                        <p:attrNameLst>
                                          <p:attrName>style.visibility</p:attrName>
                                        </p:attrNameLst>
                                      </p:cBhvr>
                                      <p:to>
                                        <p:strVal val="visible"/>
                                      </p:to>
                                    </p:set>
                                    <p:animEffect transition="in" filter="fade">
                                      <p:cBhvr>
                                        <p:cTn id="89" dur="500"/>
                                        <p:tgtEl>
                                          <p:spTgt spid="25639"/>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25637"/>
                                        </p:tgtEl>
                                        <p:attrNameLst>
                                          <p:attrName>style.visibility</p:attrName>
                                        </p:attrNameLst>
                                      </p:cBhvr>
                                      <p:to>
                                        <p:strVal val="visible"/>
                                      </p:to>
                                    </p:set>
                                    <p:animEffect transition="in" filter="fade">
                                      <p:cBhvr>
                                        <p:cTn id="92" dur="500"/>
                                        <p:tgtEl>
                                          <p:spTgt spid="25637"/>
                                        </p:tgtEl>
                                      </p:cBhvr>
                                    </p:animEffec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nodeType="clickEffect">
                                  <p:stCondLst>
                                    <p:cond delay="0"/>
                                  </p:stCondLst>
                                  <p:childTnLst>
                                    <p:set>
                                      <p:cBhvr>
                                        <p:cTn id="96" dur="1" fill="hold">
                                          <p:stCondLst>
                                            <p:cond delay="0"/>
                                          </p:stCondLst>
                                        </p:cTn>
                                        <p:tgtEl>
                                          <p:spTgt spid="45"/>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41">
                                            <p:txEl>
                                              <p:pRg st="0" end="0"/>
                                            </p:txEl>
                                          </p:spTgt>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41">
                                            <p:txEl>
                                              <p:pRg st="1" end="1"/>
                                            </p:txEl>
                                          </p:spTgt>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41">
                                            <p:txEl>
                                              <p:pRg st="2" end="2"/>
                                            </p:txEl>
                                          </p:spTgt>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41">
                                            <p:txEl>
                                              <p:pRg st="3" end="3"/>
                                            </p:txEl>
                                          </p:spTgt>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41">
                                            <p:txEl>
                                              <p:pRg st="4" end="4"/>
                                            </p:txEl>
                                          </p:spTgt>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41">
                                            <p:txEl>
                                              <p:pRg st="5" end="5"/>
                                            </p:txEl>
                                          </p:spTgt>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41">
                                            <p:txEl>
                                              <p:pRg st="6" end="6"/>
                                            </p:txEl>
                                          </p:spTgt>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41">
                                            <p:txEl>
                                              <p:pRg st="7" end="7"/>
                                            </p:txEl>
                                          </p:spTgt>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0" presetClass="entr" presetSubtype="0" fill="hold" grpId="0" nodeType="clickEffect">
                                  <p:stCondLst>
                                    <p:cond delay="0"/>
                                  </p:stCondLst>
                                  <p:childTnLst>
                                    <p:set>
                                      <p:cBhvr>
                                        <p:cTn id="120" dur="1" fill="hold">
                                          <p:stCondLst>
                                            <p:cond delay="0"/>
                                          </p:stCondLst>
                                        </p:cTn>
                                        <p:tgtEl>
                                          <p:spTgt spid="43"/>
                                        </p:tgtEl>
                                        <p:attrNameLst>
                                          <p:attrName>style.visibility</p:attrName>
                                        </p:attrNameLst>
                                      </p:cBhvr>
                                      <p:to>
                                        <p:strVal val="visible"/>
                                      </p:to>
                                    </p:set>
                                    <p:animEffect transition="in" filter="fade">
                                      <p:cBhvr>
                                        <p:cTn id="121" dur="20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build="p"/>
      <p:bldP spid="25607" grpId="0"/>
      <p:bldP spid="25625" grpId="0" animBg="1"/>
      <p:bldP spid="34843" grpId="0" animBg="1"/>
      <p:bldP spid="25627" grpId="0" animBg="1"/>
      <p:bldP spid="25628" grpId="0" animBg="1"/>
      <p:bldP spid="25629" grpId="0" animBg="1"/>
      <p:bldP spid="25630" grpId="0" animBg="1"/>
      <p:bldP spid="34848" grpId="0" animBg="1"/>
      <p:bldP spid="25632" grpId="0" animBg="1"/>
      <p:bldP spid="25633" grpId="0"/>
      <p:bldP spid="25634" grpId="0" animBg="1"/>
      <p:bldP spid="25635" grpId="0" animBg="1"/>
      <p:bldP spid="25636" grpId="0" animBg="1"/>
      <p:bldP spid="25637" grpId="0" animBg="1"/>
      <p:bldP spid="25638" grpId="0"/>
      <p:bldP spid="25639" grpId="0"/>
      <p:bldP spid="25640" grpId="0"/>
      <p:bldP spid="43" grpId="0" animBg="1"/>
      <p:bldP spid="46" grpId="0" animBg="1"/>
      <p:bldP spid="46" grpId="1" animBg="1"/>
      <p:bldP spid="47" grpId="0"/>
      <p:bldP spid="47" grpId="1"/>
      <p:bldP spid="48" grpId="0"/>
      <p:bldP spid="48" grpId="1"/>
      <p:bldP spid="49" grpId="0" animBg="1"/>
      <p:bldP spid="49" grpId="1" animBg="1"/>
      <p:bldP spid="50" grpId="0" animBg="1"/>
      <p:bldP spid="50"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AutoShape 13"/>
          <p:cNvSpPr>
            <a:spLocks noChangeArrowheads="1"/>
          </p:cNvSpPr>
          <p:nvPr/>
        </p:nvSpPr>
        <p:spPr bwMode="auto">
          <a:xfrm>
            <a:off x="1583384" y="1420369"/>
            <a:ext cx="488950" cy="390525"/>
          </a:xfrm>
          <a:prstGeom prst="octagon">
            <a:avLst>
              <a:gd name="adj" fmla="val 29287"/>
            </a:avLst>
          </a:prstGeom>
          <a:gradFill rotWithShape="0">
            <a:gsLst>
              <a:gs pos="0">
                <a:srgbClr val="761800"/>
              </a:gs>
              <a:gs pos="50000">
                <a:srgbClr val="FF3300"/>
              </a:gs>
              <a:gs pos="100000">
                <a:srgbClr val="761800"/>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200">
                <a:solidFill>
                  <a:srgbClr val="000000"/>
                </a:solidFill>
                <a:latin typeface="Tahoma" pitchFamily="34" charset="0"/>
              </a:rPr>
              <a:t>V1</a:t>
            </a:r>
          </a:p>
        </p:txBody>
      </p:sp>
      <p:sp>
        <p:nvSpPr>
          <p:cNvPr id="64" name="AutoShape 15"/>
          <p:cNvSpPr>
            <a:spLocks noChangeArrowheads="1"/>
          </p:cNvSpPr>
          <p:nvPr/>
        </p:nvSpPr>
        <p:spPr bwMode="auto">
          <a:xfrm>
            <a:off x="2778595" y="1419769"/>
            <a:ext cx="488950" cy="390525"/>
          </a:xfrm>
          <a:prstGeom prst="octagon">
            <a:avLst>
              <a:gd name="adj" fmla="val 29287"/>
            </a:avLst>
          </a:prstGeom>
          <a:gradFill rotWithShape="0">
            <a:gsLst>
              <a:gs pos="0">
                <a:srgbClr val="66FFFF"/>
              </a:gs>
              <a:gs pos="100000">
                <a:srgbClr val="2F7676"/>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200" dirty="0">
                <a:solidFill>
                  <a:srgbClr val="000000"/>
                </a:solidFill>
                <a:latin typeface="Tahoma" pitchFamily="34" charset="0"/>
              </a:rPr>
              <a:t>V3</a:t>
            </a:r>
          </a:p>
        </p:txBody>
      </p:sp>
      <p:sp>
        <p:nvSpPr>
          <p:cNvPr id="27663" name="AutoShape 15"/>
          <p:cNvSpPr>
            <a:spLocks noChangeArrowheads="1"/>
          </p:cNvSpPr>
          <p:nvPr/>
        </p:nvSpPr>
        <p:spPr bwMode="auto">
          <a:xfrm>
            <a:off x="2778595" y="1419771"/>
            <a:ext cx="488950" cy="390525"/>
          </a:xfrm>
          <a:prstGeom prst="octagon">
            <a:avLst>
              <a:gd name="adj" fmla="val 29287"/>
            </a:avLst>
          </a:prstGeom>
          <a:gradFill rotWithShape="0">
            <a:gsLst>
              <a:gs pos="0">
                <a:srgbClr val="66FFFF"/>
              </a:gs>
              <a:gs pos="100000">
                <a:srgbClr val="2F7676"/>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200" dirty="0">
                <a:solidFill>
                  <a:srgbClr val="000000"/>
                </a:solidFill>
                <a:latin typeface="Tahoma" pitchFamily="34" charset="0"/>
              </a:rPr>
              <a:t>V3</a:t>
            </a:r>
          </a:p>
        </p:txBody>
      </p:sp>
      <p:sp>
        <p:nvSpPr>
          <p:cNvPr id="63" name="AutoShape 15"/>
          <p:cNvSpPr>
            <a:spLocks noChangeArrowheads="1"/>
          </p:cNvSpPr>
          <p:nvPr/>
        </p:nvSpPr>
        <p:spPr bwMode="auto">
          <a:xfrm>
            <a:off x="2780697" y="1419770"/>
            <a:ext cx="488950" cy="390525"/>
          </a:xfrm>
          <a:prstGeom prst="octagon">
            <a:avLst>
              <a:gd name="adj" fmla="val 29287"/>
            </a:avLst>
          </a:prstGeom>
          <a:gradFill rotWithShape="0">
            <a:gsLst>
              <a:gs pos="0">
                <a:srgbClr val="66FFFF"/>
              </a:gs>
              <a:gs pos="100000">
                <a:srgbClr val="2F7676"/>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200" dirty="0">
                <a:solidFill>
                  <a:srgbClr val="000000"/>
                </a:solidFill>
                <a:latin typeface="Tahoma" pitchFamily="34" charset="0"/>
              </a:rPr>
              <a:t>V3</a:t>
            </a:r>
          </a:p>
        </p:txBody>
      </p:sp>
      <p:sp>
        <p:nvSpPr>
          <p:cNvPr id="66" name="AutoShape 14"/>
          <p:cNvSpPr>
            <a:spLocks noChangeArrowheads="1"/>
          </p:cNvSpPr>
          <p:nvPr/>
        </p:nvSpPr>
        <p:spPr bwMode="auto">
          <a:xfrm>
            <a:off x="2235317" y="2347268"/>
            <a:ext cx="488950" cy="390525"/>
          </a:xfrm>
          <a:prstGeom prst="octagon">
            <a:avLst>
              <a:gd name="adj" fmla="val 29287"/>
            </a:avLst>
          </a:prstGeom>
          <a:gradFill rotWithShape="0">
            <a:gsLst>
              <a:gs pos="0">
                <a:schemeClr val="accent1">
                  <a:gamma/>
                  <a:shade val="46275"/>
                  <a:invGamma/>
                </a:schemeClr>
              </a:gs>
              <a:gs pos="100000">
                <a:schemeClr val="accent1"/>
              </a:gs>
            </a:gsLst>
            <a:lin ang="5400000" scaled="1"/>
          </a:gradFill>
          <a:ln w="9525">
            <a:solidFill>
              <a:schemeClr val="tx1"/>
            </a:solidFill>
            <a:miter lim="800000"/>
            <a:headEnd/>
            <a:tailEnd/>
          </a:ln>
          <a:effectLst/>
        </p:spPr>
        <p:txBody>
          <a:bodyPr wrap="none" anchor="ctr"/>
          <a:lstStyle/>
          <a:p>
            <a:pPr algn="ctr" fontAlgn="base">
              <a:spcBef>
                <a:spcPct val="0"/>
              </a:spcBef>
              <a:spcAft>
                <a:spcPct val="0"/>
              </a:spcAft>
              <a:defRPr/>
            </a:pPr>
            <a:r>
              <a:rPr lang="en-US" sz="1200">
                <a:solidFill>
                  <a:srgbClr val="000000"/>
                </a:solidFill>
                <a:latin typeface="Tahoma" pitchFamily="34" charset="0"/>
              </a:rPr>
              <a:t>V2</a:t>
            </a:r>
          </a:p>
        </p:txBody>
      </p:sp>
      <p:sp>
        <p:nvSpPr>
          <p:cNvPr id="62" name="AutoShape 13"/>
          <p:cNvSpPr>
            <a:spLocks noChangeArrowheads="1"/>
          </p:cNvSpPr>
          <p:nvPr/>
        </p:nvSpPr>
        <p:spPr bwMode="auto">
          <a:xfrm>
            <a:off x="1583384" y="1420369"/>
            <a:ext cx="488950" cy="390525"/>
          </a:xfrm>
          <a:prstGeom prst="octagon">
            <a:avLst>
              <a:gd name="adj" fmla="val 29287"/>
            </a:avLst>
          </a:prstGeom>
          <a:gradFill rotWithShape="0">
            <a:gsLst>
              <a:gs pos="0">
                <a:srgbClr val="761800"/>
              </a:gs>
              <a:gs pos="50000">
                <a:srgbClr val="FF3300"/>
              </a:gs>
              <a:gs pos="100000">
                <a:srgbClr val="761800"/>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200" dirty="0">
                <a:solidFill>
                  <a:srgbClr val="000000"/>
                </a:solidFill>
                <a:latin typeface="Tahoma" pitchFamily="34" charset="0"/>
              </a:rPr>
              <a:t>V1</a:t>
            </a:r>
          </a:p>
        </p:txBody>
      </p:sp>
      <p:sp>
        <p:nvSpPr>
          <p:cNvPr id="27650" name="Rectangle 2"/>
          <p:cNvSpPr>
            <a:spLocks noGrp="1" noChangeArrowheads="1"/>
          </p:cNvSpPr>
          <p:nvPr>
            <p:ph type="title"/>
          </p:nvPr>
        </p:nvSpPr>
        <p:spPr/>
        <p:txBody>
          <a:bodyPr/>
          <a:lstStyle/>
          <a:p>
            <a:pPr algn="l" eaLnBrk="1" hangingPunct="1"/>
            <a:r>
              <a:rPr lang="en-US" sz="3200" dirty="0" smtClean="0"/>
              <a:t>Edge List Representation (EL)</a:t>
            </a:r>
          </a:p>
        </p:txBody>
      </p:sp>
      <p:sp>
        <p:nvSpPr>
          <p:cNvPr id="55" name="Content Placeholder 54"/>
          <p:cNvSpPr>
            <a:spLocks noGrp="1"/>
          </p:cNvSpPr>
          <p:nvPr>
            <p:ph idx="1"/>
          </p:nvPr>
        </p:nvSpPr>
        <p:spPr>
          <a:xfrm>
            <a:off x="457200" y="4267200"/>
            <a:ext cx="8229600" cy="1858963"/>
          </a:xfrm>
        </p:spPr>
        <p:txBody>
          <a:bodyPr/>
          <a:lstStyle/>
          <a:p>
            <a:pPr>
              <a:lnSpc>
                <a:spcPct val="90000"/>
              </a:lnSpc>
            </a:pPr>
            <a:r>
              <a:rPr lang="en-US" sz="1800" dirty="0" smtClean="0"/>
              <a:t>4 classes: Graph, Vertex, Neighbor, Edge</a:t>
            </a:r>
          </a:p>
          <a:p>
            <a:pPr>
              <a:lnSpc>
                <a:spcPct val="90000"/>
              </a:lnSpc>
            </a:pPr>
            <a:r>
              <a:rPr lang="en-US" sz="1800" dirty="0" smtClean="0"/>
              <a:t>Pros </a:t>
            </a:r>
          </a:p>
          <a:p>
            <a:pPr lvl="1">
              <a:lnSpc>
                <a:spcPct val="90000"/>
              </a:lnSpc>
            </a:pPr>
            <a:r>
              <a:rPr lang="en-US" sz="1400" dirty="0" smtClean="0"/>
              <a:t>supports algorithms that manipulate edges explicitly</a:t>
            </a:r>
          </a:p>
          <a:p>
            <a:pPr lvl="1">
              <a:lnSpc>
                <a:spcPct val="90000"/>
              </a:lnSpc>
            </a:pPr>
            <a:r>
              <a:rPr lang="en-US" sz="1400" dirty="0" smtClean="0"/>
              <a:t>easier to add new algorithms – </a:t>
            </a:r>
            <a:r>
              <a:rPr lang="en-US" sz="1400" u="sng" dirty="0" smtClean="0"/>
              <a:t>lift out of textbooks</a:t>
            </a:r>
          </a:p>
          <a:p>
            <a:pPr lvl="1">
              <a:lnSpc>
                <a:spcPct val="90000"/>
              </a:lnSpc>
            </a:pPr>
            <a:r>
              <a:rPr lang="en-US" sz="1400" dirty="0" smtClean="0"/>
              <a:t>algorithm specifications cleaner</a:t>
            </a:r>
          </a:p>
          <a:p>
            <a:pPr lvl="1">
              <a:lnSpc>
                <a:spcPct val="90000"/>
              </a:lnSpc>
            </a:pPr>
            <a:r>
              <a:rPr lang="en-US" sz="1400" dirty="0" smtClean="0"/>
              <a:t>less redundancy</a:t>
            </a:r>
          </a:p>
          <a:p>
            <a:pPr>
              <a:lnSpc>
                <a:spcPct val="90000"/>
              </a:lnSpc>
            </a:pPr>
            <a:r>
              <a:rPr lang="en-US" sz="1800" dirty="0" smtClean="0"/>
              <a:t>Cons</a:t>
            </a:r>
          </a:p>
          <a:p>
            <a:pPr lvl="1">
              <a:lnSpc>
                <a:spcPct val="90000"/>
              </a:lnSpc>
            </a:pPr>
            <a:r>
              <a:rPr lang="en-US" sz="1400" dirty="0" smtClean="0"/>
              <a:t>equating conceptual objects with physical objects may simplify source code, but is this efficient?  </a:t>
            </a:r>
          </a:p>
          <a:p>
            <a:pPr lvl="1">
              <a:lnSpc>
                <a:spcPct val="90000"/>
              </a:lnSpc>
            </a:pPr>
            <a:r>
              <a:rPr lang="en-US" sz="1400" dirty="0" smtClean="0"/>
              <a:t>is premature design optimization essential for performance?</a:t>
            </a:r>
          </a:p>
          <a:p>
            <a:endParaRPr lang="en-US" sz="1600" dirty="0"/>
          </a:p>
        </p:txBody>
      </p:sp>
      <p:sp>
        <p:nvSpPr>
          <p:cNvPr id="56" name="Slide Number Placeholder 4"/>
          <p:cNvSpPr>
            <a:spLocks noGrp="1"/>
          </p:cNvSpPr>
          <p:nvPr>
            <p:ph type="sldNum" sz="quarter" idx="12"/>
          </p:nvPr>
        </p:nvSpPr>
        <p:spPr/>
        <p:txBody>
          <a:bodyPr/>
          <a:lstStyle/>
          <a:p>
            <a:pPr>
              <a:defRPr/>
            </a:pPr>
            <a:r>
              <a:rPr lang="en-US" altLang="en-US">
                <a:solidFill>
                  <a:srgbClr val="000000"/>
                </a:solidFill>
              </a:rPr>
              <a:t>GPL-</a:t>
            </a:r>
            <a:fld id="{191E483C-2FF5-4285-8F7A-CD004FBFBA64}" type="slidenum">
              <a:rPr lang="en-US" altLang="en-US">
                <a:solidFill>
                  <a:srgbClr val="000000"/>
                </a:solidFill>
              </a:rPr>
              <a:pPr>
                <a:defRPr/>
              </a:pPr>
              <a:t>8</a:t>
            </a:fld>
            <a:endParaRPr lang="en-US" altLang="en-US">
              <a:solidFill>
                <a:srgbClr val="000000"/>
              </a:solidFill>
            </a:endParaRPr>
          </a:p>
        </p:txBody>
      </p:sp>
      <p:sp>
        <p:nvSpPr>
          <p:cNvPr id="27653" name="AutoShape 5"/>
          <p:cNvSpPr>
            <a:spLocks noChangeArrowheads="1"/>
          </p:cNvSpPr>
          <p:nvPr/>
        </p:nvSpPr>
        <p:spPr bwMode="auto">
          <a:xfrm>
            <a:off x="4044950" y="1332309"/>
            <a:ext cx="3422650" cy="683419"/>
          </a:xfrm>
          <a:prstGeom prst="roundRect">
            <a:avLst>
              <a:gd name="adj" fmla="val 16667"/>
            </a:avLst>
          </a:prstGeom>
          <a:noFill/>
          <a:ln w="9525">
            <a:solidFill>
              <a:schemeClr val="tx1"/>
            </a:solidFill>
            <a:miter lim="800000"/>
            <a:headEnd/>
            <a:tailEnd/>
          </a:ln>
        </p:spPr>
        <p:txBody>
          <a:bodyPr wrap="none" anchor="ctr"/>
          <a:lstStyle/>
          <a:p>
            <a:pPr fontAlgn="base">
              <a:spcBef>
                <a:spcPct val="0"/>
              </a:spcBef>
              <a:spcAft>
                <a:spcPct val="0"/>
              </a:spcAft>
            </a:pPr>
            <a:endParaRPr lang="en-US" sz="1100">
              <a:solidFill>
                <a:srgbClr val="000000"/>
              </a:solidFill>
              <a:latin typeface="Arial" charset="0"/>
            </a:endParaRPr>
          </a:p>
        </p:txBody>
      </p:sp>
      <p:sp>
        <p:nvSpPr>
          <p:cNvPr id="27654" name="Text Box 6"/>
          <p:cNvSpPr txBox="1">
            <a:spLocks noChangeArrowheads="1"/>
          </p:cNvSpPr>
          <p:nvPr/>
        </p:nvSpPr>
        <p:spPr bwMode="auto">
          <a:xfrm>
            <a:off x="2240815" y="3762921"/>
            <a:ext cx="1043546" cy="270520"/>
          </a:xfrm>
          <a:prstGeom prst="rect">
            <a:avLst/>
          </a:prstGeom>
          <a:noFill/>
          <a:ln w="9525">
            <a:noFill/>
            <a:miter lim="800000"/>
            <a:headEnd/>
            <a:tailEnd/>
          </a:ln>
        </p:spPr>
        <p:txBody>
          <a:bodyPr>
            <a:spAutoFit/>
          </a:bodyPr>
          <a:lstStyle/>
          <a:p>
            <a:pPr fontAlgn="base">
              <a:spcBef>
                <a:spcPct val="0"/>
              </a:spcBef>
              <a:spcAft>
                <a:spcPct val="0"/>
              </a:spcAft>
            </a:pPr>
            <a:endParaRPr lang="en-US" sz="1200">
              <a:solidFill>
                <a:srgbClr val="000000"/>
              </a:solidFill>
              <a:latin typeface="Tahoma" pitchFamily="34" charset="0"/>
            </a:endParaRPr>
          </a:p>
        </p:txBody>
      </p:sp>
      <p:sp>
        <p:nvSpPr>
          <p:cNvPr id="27655" name="Text Box 7"/>
          <p:cNvSpPr txBox="1">
            <a:spLocks noChangeArrowheads="1"/>
          </p:cNvSpPr>
          <p:nvPr/>
        </p:nvSpPr>
        <p:spPr bwMode="auto">
          <a:xfrm>
            <a:off x="5240161" y="990600"/>
            <a:ext cx="1214452" cy="300013"/>
          </a:xfrm>
          <a:prstGeom prst="rect">
            <a:avLst/>
          </a:prstGeom>
          <a:noFill/>
          <a:ln w="9525">
            <a:noFill/>
            <a:miter lim="800000"/>
            <a:headEnd/>
            <a:tailEnd/>
          </a:ln>
        </p:spPr>
        <p:txBody>
          <a:bodyPr wrap="none">
            <a:spAutoFit/>
          </a:bodyPr>
          <a:lstStyle/>
          <a:p>
            <a:pPr fontAlgn="base">
              <a:spcBef>
                <a:spcPct val="0"/>
              </a:spcBef>
              <a:spcAft>
                <a:spcPct val="0"/>
              </a:spcAft>
            </a:pPr>
            <a:r>
              <a:rPr lang="en-US" sz="1400">
                <a:solidFill>
                  <a:srgbClr val="000000"/>
                </a:solidFill>
                <a:latin typeface="Tahoma" pitchFamily="34" charset="0"/>
              </a:rPr>
              <a:t>Graph Object</a:t>
            </a:r>
          </a:p>
        </p:txBody>
      </p:sp>
      <p:sp>
        <p:nvSpPr>
          <p:cNvPr id="27656" name="Text Box 8"/>
          <p:cNvSpPr txBox="1">
            <a:spLocks noChangeArrowheads="1"/>
          </p:cNvSpPr>
          <p:nvPr/>
        </p:nvSpPr>
        <p:spPr bwMode="auto">
          <a:xfrm>
            <a:off x="4370917" y="1332309"/>
            <a:ext cx="882826" cy="248146"/>
          </a:xfrm>
          <a:prstGeom prst="rect">
            <a:avLst/>
          </a:prstGeom>
          <a:noFill/>
          <a:ln w="9525">
            <a:noFill/>
            <a:miter lim="800000"/>
            <a:headEnd/>
            <a:tailEnd/>
          </a:ln>
        </p:spPr>
        <p:txBody>
          <a:bodyPr wrap="none">
            <a:spAutoFit/>
          </a:bodyPr>
          <a:lstStyle/>
          <a:p>
            <a:pPr fontAlgn="base">
              <a:spcBef>
                <a:spcPct val="0"/>
              </a:spcBef>
              <a:spcAft>
                <a:spcPct val="0"/>
              </a:spcAft>
            </a:pPr>
            <a:r>
              <a:rPr lang="en-US" sz="1050">
                <a:solidFill>
                  <a:srgbClr val="000000"/>
                </a:solidFill>
                <a:latin typeface="Tahoma" pitchFamily="34" charset="0"/>
              </a:rPr>
              <a:t>Vertices List</a:t>
            </a:r>
          </a:p>
        </p:txBody>
      </p:sp>
      <p:sp>
        <p:nvSpPr>
          <p:cNvPr id="27657" name="Rectangle 9"/>
          <p:cNvSpPr>
            <a:spLocks noChangeArrowheads="1"/>
          </p:cNvSpPr>
          <p:nvPr/>
        </p:nvSpPr>
        <p:spPr bwMode="auto">
          <a:xfrm>
            <a:off x="4207933" y="1527572"/>
            <a:ext cx="1412522" cy="341709"/>
          </a:xfrm>
          <a:prstGeom prst="rect">
            <a:avLst/>
          </a:prstGeom>
          <a:noFill/>
          <a:ln w="9525">
            <a:solidFill>
              <a:schemeClr val="tx1"/>
            </a:solidFill>
            <a:prstDash val="lgDashDotDot"/>
            <a:miter lim="800000"/>
            <a:headEnd/>
            <a:tailEnd/>
          </a:ln>
        </p:spPr>
        <p:txBody>
          <a:bodyPr wrap="none" anchor="ctr"/>
          <a:lstStyle/>
          <a:p>
            <a:pPr fontAlgn="base">
              <a:spcBef>
                <a:spcPct val="0"/>
              </a:spcBef>
              <a:spcAft>
                <a:spcPct val="0"/>
              </a:spcAft>
            </a:pPr>
            <a:endParaRPr lang="en-US" sz="1100">
              <a:solidFill>
                <a:srgbClr val="000000"/>
              </a:solidFill>
              <a:latin typeface="Arial" charset="0"/>
            </a:endParaRPr>
          </a:p>
        </p:txBody>
      </p:sp>
      <p:sp>
        <p:nvSpPr>
          <p:cNvPr id="27658" name="AutoShape 10"/>
          <p:cNvSpPr>
            <a:spLocks noChangeArrowheads="1"/>
          </p:cNvSpPr>
          <p:nvPr/>
        </p:nvSpPr>
        <p:spPr bwMode="auto">
          <a:xfrm>
            <a:off x="4262261" y="1576388"/>
            <a:ext cx="380294" cy="244078"/>
          </a:xfrm>
          <a:prstGeom prst="octagon">
            <a:avLst>
              <a:gd name="adj" fmla="val 29287"/>
            </a:avLst>
          </a:prstGeom>
          <a:gradFill rotWithShape="0">
            <a:gsLst>
              <a:gs pos="0">
                <a:srgbClr val="761800"/>
              </a:gs>
              <a:gs pos="50000">
                <a:srgbClr val="FF3300"/>
              </a:gs>
              <a:gs pos="100000">
                <a:srgbClr val="761800"/>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200">
                <a:solidFill>
                  <a:srgbClr val="000000"/>
                </a:solidFill>
                <a:latin typeface="Tahoma" pitchFamily="34" charset="0"/>
              </a:rPr>
              <a:t>V1</a:t>
            </a:r>
          </a:p>
        </p:txBody>
      </p:sp>
      <p:sp>
        <p:nvSpPr>
          <p:cNvPr id="38923" name="AutoShape 11"/>
          <p:cNvSpPr>
            <a:spLocks noChangeArrowheads="1"/>
          </p:cNvSpPr>
          <p:nvPr/>
        </p:nvSpPr>
        <p:spPr bwMode="auto">
          <a:xfrm>
            <a:off x="4696883" y="1576388"/>
            <a:ext cx="380294" cy="244078"/>
          </a:xfrm>
          <a:prstGeom prst="octagon">
            <a:avLst>
              <a:gd name="adj" fmla="val 29287"/>
            </a:avLst>
          </a:prstGeom>
          <a:gradFill rotWithShape="0">
            <a:gsLst>
              <a:gs pos="0">
                <a:schemeClr val="accent1">
                  <a:gamma/>
                  <a:shade val="46275"/>
                  <a:invGamma/>
                </a:schemeClr>
              </a:gs>
              <a:gs pos="100000">
                <a:schemeClr val="accent1"/>
              </a:gs>
            </a:gsLst>
            <a:lin ang="5400000" scaled="1"/>
          </a:gradFill>
          <a:ln w="9525">
            <a:solidFill>
              <a:schemeClr val="tx1"/>
            </a:solidFill>
            <a:miter lim="800000"/>
            <a:headEnd/>
            <a:tailEnd/>
          </a:ln>
          <a:effectLst/>
        </p:spPr>
        <p:txBody>
          <a:bodyPr wrap="none" anchor="ctr"/>
          <a:lstStyle/>
          <a:p>
            <a:pPr algn="ctr" fontAlgn="base">
              <a:spcBef>
                <a:spcPct val="0"/>
              </a:spcBef>
              <a:spcAft>
                <a:spcPct val="0"/>
              </a:spcAft>
              <a:defRPr/>
            </a:pPr>
            <a:r>
              <a:rPr lang="en-US" sz="1200">
                <a:solidFill>
                  <a:srgbClr val="000000"/>
                </a:solidFill>
                <a:latin typeface="Tahoma" pitchFamily="34" charset="0"/>
              </a:rPr>
              <a:t>V2</a:t>
            </a:r>
          </a:p>
        </p:txBody>
      </p:sp>
      <p:sp>
        <p:nvSpPr>
          <p:cNvPr id="27660" name="AutoShape 12"/>
          <p:cNvSpPr>
            <a:spLocks noChangeArrowheads="1"/>
          </p:cNvSpPr>
          <p:nvPr/>
        </p:nvSpPr>
        <p:spPr bwMode="auto">
          <a:xfrm>
            <a:off x="5131506" y="1576388"/>
            <a:ext cx="380294" cy="244078"/>
          </a:xfrm>
          <a:prstGeom prst="octagon">
            <a:avLst>
              <a:gd name="adj" fmla="val 29287"/>
            </a:avLst>
          </a:prstGeom>
          <a:gradFill rotWithShape="0">
            <a:gsLst>
              <a:gs pos="0">
                <a:srgbClr val="66FFFF"/>
              </a:gs>
              <a:gs pos="100000">
                <a:srgbClr val="2F7676"/>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200">
                <a:solidFill>
                  <a:srgbClr val="000000"/>
                </a:solidFill>
                <a:latin typeface="Tahoma" pitchFamily="34" charset="0"/>
              </a:rPr>
              <a:t>V3</a:t>
            </a:r>
          </a:p>
        </p:txBody>
      </p:sp>
      <p:sp>
        <p:nvSpPr>
          <p:cNvPr id="27661" name="AutoShape 13"/>
          <p:cNvSpPr>
            <a:spLocks noChangeArrowheads="1"/>
          </p:cNvSpPr>
          <p:nvPr/>
        </p:nvSpPr>
        <p:spPr bwMode="auto">
          <a:xfrm>
            <a:off x="1583384" y="1419771"/>
            <a:ext cx="488950" cy="390525"/>
          </a:xfrm>
          <a:prstGeom prst="octagon">
            <a:avLst>
              <a:gd name="adj" fmla="val 29287"/>
            </a:avLst>
          </a:prstGeom>
          <a:gradFill rotWithShape="0">
            <a:gsLst>
              <a:gs pos="0">
                <a:srgbClr val="761800"/>
              </a:gs>
              <a:gs pos="50000">
                <a:srgbClr val="FF3300"/>
              </a:gs>
              <a:gs pos="100000">
                <a:srgbClr val="761800"/>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200">
                <a:solidFill>
                  <a:srgbClr val="000000"/>
                </a:solidFill>
                <a:latin typeface="Tahoma" pitchFamily="34" charset="0"/>
              </a:rPr>
              <a:t>V1</a:t>
            </a:r>
          </a:p>
        </p:txBody>
      </p:sp>
      <p:sp>
        <p:nvSpPr>
          <p:cNvPr id="38926" name="AutoShape 14"/>
          <p:cNvSpPr>
            <a:spLocks noChangeArrowheads="1"/>
          </p:cNvSpPr>
          <p:nvPr/>
        </p:nvSpPr>
        <p:spPr bwMode="auto">
          <a:xfrm>
            <a:off x="2235317" y="2347268"/>
            <a:ext cx="488950" cy="390525"/>
          </a:xfrm>
          <a:prstGeom prst="octagon">
            <a:avLst>
              <a:gd name="adj" fmla="val 29287"/>
            </a:avLst>
          </a:prstGeom>
          <a:gradFill rotWithShape="0">
            <a:gsLst>
              <a:gs pos="0">
                <a:schemeClr val="accent1">
                  <a:gamma/>
                  <a:shade val="46275"/>
                  <a:invGamma/>
                </a:schemeClr>
              </a:gs>
              <a:gs pos="100000">
                <a:schemeClr val="accent1"/>
              </a:gs>
            </a:gsLst>
            <a:lin ang="5400000" scaled="1"/>
          </a:gradFill>
          <a:ln w="9525">
            <a:solidFill>
              <a:schemeClr val="tx1"/>
            </a:solidFill>
            <a:miter lim="800000"/>
            <a:headEnd/>
            <a:tailEnd/>
          </a:ln>
          <a:effectLst/>
        </p:spPr>
        <p:txBody>
          <a:bodyPr wrap="none" anchor="ctr"/>
          <a:lstStyle/>
          <a:p>
            <a:pPr algn="ctr" fontAlgn="base">
              <a:spcBef>
                <a:spcPct val="0"/>
              </a:spcBef>
              <a:spcAft>
                <a:spcPct val="0"/>
              </a:spcAft>
              <a:defRPr/>
            </a:pPr>
            <a:r>
              <a:rPr lang="en-US" sz="1200">
                <a:solidFill>
                  <a:srgbClr val="000000"/>
                </a:solidFill>
                <a:latin typeface="Tahoma" pitchFamily="34" charset="0"/>
              </a:rPr>
              <a:t>V2</a:t>
            </a:r>
          </a:p>
        </p:txBody>
      </p:sp>
      <p:sp>
        <p:nvSpPr>
          <p:cNvPr id="27664" name="Line 16"/>
          <p:cNvSpPr>
            <a:spLocks noChangeShapeType="1"/>
          </p:cNvSpPr>
          <p:nvPr/>
        </p:nvSpPr>
        <p:spPr bwMode="auto">
          <a:xfrm>
            <a:off x="1963678" y="1810296"/>
            <a:ext cx="380294" cy="536972"/>
          </a:xfrm>
          <a:prstGeom prst="line">
            <a:avLst/>
          </a:prstGeom>
          <a:noFill/>
          <a:ln w="9525">
            <a:solidFill>
              <a:schemeClr val="tx1"/>
            </a:solidFill>
            <a:miter lim="800000"/>
            <a:headEnd/>
            <a:tailEnd type="triangle" w="med" len="med"/>
          </a:ln>
        </p:spPr>
        <p:txBody>
          <a:bodyPr wrap="none"/>
          <a:lstStyle/>
          <a:p>
            <a:pPr fontAlgn="base">
              <a:spcBef>
                <a:spcPct val="0"/>
              </a:spcBef>
              <a:spcAft>
                <a:spcPct val="0"/>
              </a:spcAft>
            </a:pPr>
            <a:endParaRPr lang="en-US" sz="1100">
              <a:solidFill>
                <a:srgbClr val="000000"/>
              </a:solidFill>
              <a:latin typeface="Arial" charset="0"/>
            </a:endParaRPr>
          </a:p>
        </p:txBody>
      </p:sp>
      <p:sp>
        <p:nvSpPr>
          <p:cNvPr id="27665" name="Line 17"/>
          <p:cNvSpPr>
            <a:spLocks noChangeShapeType="1"/>
          </p:cNvSpPr>
          <p:nvPr/>
        </p:nvSpPr>
        <p:spPr bwMode="auto">
          <a:xfrm>
            <a:off x="2072334" y="1615033"/>
            <a:ext cx="706261" cy="0"/>
          </a:xfrm>
          <a:prstGeom prst="line">
            <a:avLst/>
          </a:prstGeom>
          <a:noFill/>
          <a:ln w="9525">
            <a:solidFill>
              <a:schemeClr val="tx1"/>
            </a:solidFill>
            <a:miter lim="800000"/>
            <a:headEnd/>
            <a:tailEnd type="triangle" w="med" len="med"/>
          </a:ln>
        </p:spPr>
        <p:txBody>
          <a:bodyPr wrap="none"/>
          <a:lstStyle/>
          <a:p>
            <a:pPr fontAlgn="base">
              <a:spcBef>
                <a:spcPct val="0"/>
              </a:spcBef>
              <a:spcAft>
                <a:spcPct val="0"/>
              </a:spcAft>
            </a:pPr>
            <a:endParaRPr lang="en-US" sz="1100">
              <a:solidFill>
                <a:srgbClr val="000000"/>
              </a:solidFill>
              <a:latin typeface="Arial" charset="0"/>
            </a:endParaRPr>
          </a:p>
        </p:txBody>
      </p:sp>
      <p:sp>
        <p:nvSpPr>
          <p:cNvPr id="27666" name="Line 18"/>
          <p:cNvSpPr>
            <a:spLocks noChangeShapeType="1"/>
          </p:cNvSpPr>
          <p:nvPr/>
        </p:nvSpPr>
        <p:spPr bwMode="auto">
          <a:xfrm flipV="1">
            <a:off x="2669939" y="1810296"/>
            <a:ext cx="325967" cy="585788"/>
          </a:xfrm>
          <a:prstGeom prst="line">
            <a:avLst/>
          </a:prstGeom>
          <a:noFill/>
          <a:ln w="9525">
            <a:solidFill>
              <a:schemeClr val="tx1"/>
            </a:solidFill>
            <a:miter lim="800000"/>
            <a:headEnd/>
            <a:tailEnd type="triangle" w="med" len="med"/>
          </a:ln>
        </p:spPr>
        <p:txBody>
          <a:bodyPr wrap="none"/>
          <a:lstStyle/>
          <a:p>
            <a:pPr fontAlgn="base">
              <a:spcBef>
                <a:spcPct val="0"/>
              </a:spcBef>
              <a:spcAft>
                <a:spcPct val="0"/>
              </a:spcAft>
            </a:pPr>
            <a:endParaRPr lang="en-US" sz="1100">
              <a:solidFill>
                <a:srgbClr val="000000"/>
              </a:solidFill>
              <a:latin typeface="Arial" charset="0"/>
            </a:endParaRPr>
          </a:p>
        </p:txBody>
      </p:sp>
      <p:sp>
        <p:nvSpPr>
          <p:cNvPr id="27667" name="Text Box 19"/>
          <p:cNvSpPr txBox="1">
            <a:spLocks noChangeArrowheads="1"/>
          </p:cNvSpPr>
          <p:nvPr/>
        </p:nvSpPr>
        <p:spPr bwMode="auto">
          <a:xfrm>
            <a:off x="2278326" y="1326207"/>
            <a:ext cx="264848" cy="270520"/>
          </a:xfrm>
          <a:prstGeom prst="rect">
            <a:avLst/>
          </a:prstGeom>
          <a:noFill/>
          <a:ln w="9525">
            <a:noFill/>
            <a:miter lim="800000"/>
            <a:headEnd/>
            <a:tailEnd/>
          </a:ln>
        </p:spPr>
        <p:txBody>
          <a:bodyPr wrap="none">
            <a:spAutoFit/>
          </a:bodyPr>
          <a:lstStyle/>
          <a:p>
            <a:pPr fontAlgn="base">
              <a:spcBef>
                <a:spcPct val="0"/>
              </a:spcBef>
              <a:spcAft>
                <a:spcPct val="0"/>
              </a:spcAft>
            </a:pPr>
            <a:r>
              <a:rPr lang="en-US" sz="1200" dirty="0">
                <a:solidFill>
                  <a:srgbClr val="000000"/>
                </a:solidFill>
                <a:latin typeface="Tahoma" pitchFamily="34" charset="0"/>
              </a:rPr>
              <a:t>9</a:t>
            </a:r>
          </a:p>
        </p:txBody>
      </p:sp>
      <p:sp>
        <p:nvSpPr>
          <p:cNvPr id="27668" name="Text Box 20"/>
          <p:cNvSpPr txBox="1">
            <a:spLocks noChangeArrowheads="1"/>
          </p:cNvSpPr>
          <p:nvPr/>
        </p:nvSpPr>
        <p:spPr bwMode="auto">
          <a:xfrm>
            <a:off x="1792552" y="2015728"/>
            <a:ext cx="264848" cy="270520"/>
          </a:xfrm>
          <a:prstGeom prst="rect">
            <a:avLst/>
          </a:prstGeom>
          <a:noFill/>
          <a:ln w="9525">
            <a:noFill/>
            <a:miter lim="800000"/>
            <a:headEnd/>
            <a:tailEnd/>
          </a:ln>
        </p:spPr>
        <p:txBody>
          <a:bodyPr wrap="none">
            <a:spAutoFit/>
          </a:bodyPr>
          <a:lstStyle/>
          <a:p>
            <a:pPr fontAlgn="base">
              <a:spcBef>
                <a:spcPct val="0"/>
              </a:spcBef>
              <a:spcAft>
                <a:spcPct val="0"/>
              </a:spcAft>
            </a:pPr>
            <a:r>
              <a:rPr lang="en-US" sz="1200">
                <a:solidFill>
                  <a:srgbClr val="000000"/>
                </a:solidFill>
                <a:latin typeface="Tahoma" pitchFamily="34" charset="0"/>
              </a:rPr>
              <a:t>7</a:t>
            </a:r>
          </a:p>
        </p:txBody>
      </p:sp>
      <p:sp>
        <p:nvSpPr>
          <p:cNvPr id="27669" name="Text Box 21"/>
          <p:cNvSpPr txBox="1">
            <a:spLocks noChangeArrowheads="1"/>
          </p:cNvSpPr>
          <p:nvPr/>
        </p:nvSpPr>
        <p:spPr bwMode="auto">
          <a:xfrm>
            <a:off x="2930260" y="2009626"/>
            <a:ext cx="346340" cy="270520"/>
          </a:xfrm>
          <a:prstGeom prst="rect">
            <a:avLst/>
          </a:prstGeom>
          <a:noFill/>
          <a:ln w="9525">
            <a:noFill/>
            <a:miter lim="800000"/>
            <a:headEnd/>
            <a:tailEnd/>
          </a:ln>
        </p:spPr>
        <p:txBody>
          <a:bodyPr wrap="none">
            <a:spAutoFit/>
          </a:bodyPr>
          <a:lstStyle/>
          <a:p>
            <a:pPr fontAlgn="base">
              <a:spcBef>
                <a:spcPct val="0"/>
              </a:spcBef>
              <a:spcAft>
                <a:spcPct val="0"/>
              </a:spcAft>
            </a:pPr>
            <a:r>
              <a:rPr lang="en-US" sz="1200" dirty="0">
                <a:solidFill>
                  <a:srgbClr val="000000"/>
                </a:solidFill>
                <a:latin typeface="Tahoma" pitchFamily="34" charset="0"/>
              </a:rPr>
              <a:t>11</a:t>
            </a:r>
          </a:p>
        </p:txBody>
      </p:sp>
      <p:sp>
        <p:nvSpPr>
          <p:cNvPr id="27670" name="Text Box 22"/>
          <p:cNvSpPr txBox="1">
            <a:spLocks noChangeArrowheads="1"/>
          </p:cNvSpPr>
          <p:nvPr/>
        </p:nvSpPr>
        <p:spPr bwMode="auto">
          <a:xfrm>
            <a:off x="1692039" y="2835424"/>
            <a:ext cx="1200870" cy="270520"/>
          </a:xfrm>
          <a:prstGeom prst="rect">
            <a:avLst/>
          </a:prstGeom>
          <a:noFill/>
          <a:ln w="9525">
            <a:noFill/>
            <a:miter lim="800000"/>
            <a:headEnd/>
            <a:tailEnd/>
          </a:ln>
        </p:spPr>
        <p:txBody>
          <a:bodyPr wrap="none">
            <a:spAutoFit/>
          </a:bodyPr>
          <a:lstStyle/>
          <a:p>
            <a:pPr fontAlgn="base">
              <a:spcBef>
                <a:spcPct val="0"/>
              </a:spcBef>
              <a:spcAft>
                <a:spcPct val="0"/>
              </a:spcAft>
            </a:pPr>
            <a:r>
              <a:rPr lang="en-US" sz="1200" dirty="0">
                <a:solidFill>
                  <a:srgbClr val="000000"/>
                </a:solidFill>
                <a:latin typeface="Tahoma" pitchFamily="34" charset="0"/>
              </a:rPr>
              <a:t>Graph Example</a:t>
            </a:r>
          </a:p>
        </p:txBody>
      </p:sp>
      <p:sp>
        <p:nvSpPr>
          <p:cNvPr id="27671" name="Rectangle 23"/>
          <p:cNvSpPr>
            <a:spLocks noChangeArrowheads="1"/>
          </p:cNvSpPr>
          <p:nvPr/>
        </p:nvSpPr>
        <p:spPr bwMode="auto">
          <a:xfrm>
            <a:off x="5783439" y="1527572"/>
            <a:ext cx="1466850" cy="341709"/>
          </a:xfrm>
          <a:prstGeom prst="rect">
            <a:avLst/>
          </a:prstGeom>
          <a:noFill/>
          <a:ln w="9525">
            <a:solidFill>
              <a:schemeClr val="tx1"/>
            </a:solidFill>
            <a:prstDash val="lgDashDotDot"/>
            <a:miter lim="800000"/>
            <a:headEnd/>
            <a:tailEnd/>
          </a:ln>
        </p:spPr>
        <p:txBody>
          <a:bodyPr wrap="none" anchor="ctr"/>
          <a:lstStyle/>
          <a:p>
            <a:pPr fontAlgn="base">
              <a:spcBef>
                <a:spcPct val="0"/>
              </a:spcBef>
              <a:spcAft>
                <a:spcPct val="0"/>
              </a:spcAft>
            </a:pPr>
            <a:endParaRPr lang="en-US" sz="1100">
              <a:solidFill>
                <a:srgbClr val="000000"/>
              </a:solidFill>
              <a:latin typeface="Arial" charset="0"/>
            </a:endParaRPr>
          </a:p>
        </p:txBody>
      </p:sp>
      <p:sp>
        <p:nvSpPr>
          <p:cNvPr id="27672" name="AutoShape 24"/>
          <p:cNvSpPr>
            <a:spLocks noChangeArrowheads="1"/>
          </p:cNvSpPr>
          <p:nvPr/>
        </p:nvSpPr>
        <p:spPr bwMode="auto">
          <a:xfrm>
            <a:off x="6326717" y="1576388"/>
            <a:ext cx="380294" cy="244078"/>
          </a:xfrm>
          <a:prstGeom prst="octagon">
            <a:avLst>
              <a:gd name="adj" fmla="val 29287"/>
            </a:avLst>
          </a:prstGeom>
          <a:solidFill>
            <a:srgbClr val="A50021"/>
          </a:solidFill>
          <a:ln w="9525">
            <a:solidFill>
              <a:schemeClr val="tx1"/>
            </a:solidFill>
            <a:miter lim="800000"/>
            <a:headEnd/>
            <a:tailEnd/>
          </a:ln>
        </p:spPr>
        <p:txBody>
          <a:bodyPr wrap="none" anchor="ctr"/>
          <a:lstStyle/>
          <a:p>
            <a:pPr algn="ctr" fontAlgn="base">
              <a:spcBef>
                <a:spcPct val="0"/>
              </a:spcBef>
              <a:spcAft>
                <a:spcPct val="0"/>
              </a:spcAft>
            </a:pPr>
            <a:r>
              <a:rPr lang="en-US" sz="1200" dirty="0">
                <a:solidFill>
                  <a:srgbClr val="000000"/>
                </a:solidFill>
                <a:latin typeface="Tahoma" pitchFamily="34" charset="0"/>
              </a:rPr>
              <a:t>E2</a:t>
            </a:r>
          </a:p>
        </p:txBody>
      </p:sp>
      <p:sp>
        <p:nvSpPr>
          <p:cNvPr id="27673" name="AutoShape 25"/>
          <p:cNvSpPr>
            <a:spLocks noChangeArrowheads="1"/>
          </p:cNvSpPr>
          <p:nvPr/>
        </p:nvSpPr>
        <p:spPr bwMode="auto">
          <a:xfrm>
            <a:off x="5837767" y="1576388"/>
            <a:ext cx="380294" cy="244078"/>
          </a:xfrm>
          <a:prstGeom prst="octagon">
            <a:avLst>
              <a:gd name="adj" fmla="val 29287"/>
            </a:avLst>
          </a:prstGeom>
          <a:solidFill>
            <a:srgbClr val="00CCFF"/>
          </a:solidFill>
          <a:ln w="9525">
            <a:solidFill>
              <a:schemeClr val="tx1"/>
            </a:solidFill>
            <a:miter lim="800000"/>
            <a:headEnd/>
            <a:tailEnd/>
          </a:ln>
        </p:spPr>
        <p:txBody>
          <a:bodyPr wrap="none" anchor="ctr"/>
          <a:lstStyle/>
          <a:p>
            <a:pPr algn="ctr" fontAlgn="base">
              <a:spcBef>
                <a:spcPct val="0"/>
              </a:spcBef>
              <a:spcAft>
                <a:spcPct val="0"/>
              </a:spcAft>
            </a:pPr>
            <a:r>
              <a:rPr lang="en-US" sz="1200" dirty="0">
                <a:solidFill>
                  <a:srgbClr val="000000"/>
                </a:solidFill>
                <a:latin typeface="Tahoma" pitchFamily="34" charset="0"/>
              </a:rPr>
              <a:t>E1</a:t>
            </a:r>
          </a:p>
        </p:txBody>
      </p:sp>
      <p:sp>
        <p:nvSpPr>
          <p:cNvPr id="27674" name="AutoShape 26"/>
          <p:cNvSpPr>
            <a:spLocks noChangeArrowheads="1"/>
          </p:cNvSpPr>
          <p:nvPr/>
        </p:nvSpPr>
        <p:spPr bwMode="auto">
          <a:xfrm>
            <a:off x="6761339" y="1576388"/>
            <a:ext cx="380294" cy="244078"/>
          </a:xfrm>
          <a:prstGeom prst="octagon">
            <a:avLst>
              <a:gd name="adj" fmla="val 29287"/>
            </a:avLst>
          </a:prstGeom>
          <a:solidFill>
            <a:srgbClr val="CC9900"/>
          </a:solidFill>
          <a:ln w="9525">
            <a:solidFill>
              <a:schemeClr val="tx1"/>
            </a:solidFill>
            <a:miter lim="800000"/>
            <a:headEnd/>
            <a:tailEnd/>
          </a:ln>
        </p:spPr>
        <p:txBody>
          <a:bodyPr wrap="none" anchor="ctr"/>
          <a:lstStyle/>
          <a:p>
            <a:pPr algn="ctr" fontAlgn="base">
              <a:spcBef>
                <a:spcPct val="0"/>
              </a:spcBef>
              <a:spcAft>
                <a:spcPct val="0"/>
              </a:spcAft>
            </a:pPr>
            <a:r>
              <a:rPr lang="en-US" sz="1200">
                <a:solidFill>
                  <a:srgbClr val="000000"/>
                </a:solidFill>
                <a:latin typeface="Tahoma" pitchFamily="34" charset="0"/>
              </a:rPr>
              <a:t>E3</a:t>
            </a:r>
          </a:p>
        </p:txBody>
      </p:sp>
      <p:sp>
        <p:nvSpPr>
          <p:cNvPr id="27675" name="Text Box 27"/>
          <p:cNvSpPr txBox="1">
            <a:spLocks noChangeArrowheads="1"/>
          </p:cNvSpPr>
          <p:nvPr/>
        </p:nvSpPr>
        <p:spPr bwMode="auto">
          <a:xfrm>
            <a:off x="6109406" y="1311970"/>
            <a:ext cx="770775" cy="248146"/>
          </a:xfrm>
          <a:prstGeom prst="rect">
            <a:avLst/>
          </a:prstGeom>
          <a:noFill/>
          <a:ln w="9525">
            <a:noFill/>
            <a:miter lim="800000"/>
            <a:headEnd/>
            <a:tailEnd/>
          </a:ln>
        </p:spPr>
        <p:txBody>
          <a:bodyPr wrap="none">
            <a:spAutoFit/>
          </a:bodyPr>
          <a:lstStyle/>
          <a:p>
            <a:pPr fontAlgn="base">
              <a:spcBef>
                <a:spcPct val="0"/>
              </a:spcBef>
              <a:spcAft>
                <a:spcPct val="0"/>
              </a:spcAft>
            </a:pPr>
            <a:r>
              <a:rPr lang="en-US" sz="1050" dirty="0">
                <a:solidFill>
                  <a:srgbClr val="000000"/>
                </a:solidFill>
                <a:latin typeface="Tahoma" pitchFamily="34" charset="0"/>
              </a:rPr>
              <a:t>Edges List</a:t>
            </a:r>
          </a:p>
        </p:txBody>
      </p:sp>
      <p:sp>
        <p:nvSpPr>
          <p:cNvPr id="27676" name="AutoShape 28"/>
          <p:cNvSpPr>
            <a:spLocks noChangeArrowheads="1"/>
          </p:cNvSpPr>
          <p:nvPr/>
        </p:nvSpPr>
        <p:spPr bwMode="auto">
          <a:xfrm>
            <a:off x="5403144" y="2845594"/>
            <a:ext cx="380294" cy="244078"/>
          </a:xfrm>
          <a:prstGeom prst="octagon">
            <a:avLst>
              <a:gd name="adj" fmla="val 29287"/>
            </a:avLst>
          </a:prstGeom>
          <a:solidFill>
            <a:srgbClr val="00CCFF"/>
          </a:solidFill>
          <a:ln w="9525">
            <a:solidFill>
              <a:schemeClr val="tx1"/>
            </a:solidFill>
            <a:miter lim="800000"/>
            <a:headEnd/>
            <a:tailEnd/>
          </a:ln>
        </p:spPr>
        <p:txBody>
          <a:bodyPr wrap="none" anchor="ctr"/>
          <a:lstStyle/>
          <a:p>
            <a:pPr algn="ctr" fontAlgn="base">
              <a:spcBef>
                <a:spcPct val="0"/>
              </a:spcBef>
              <a:spcAft>
                <a:spcPct val="0"/>
              </a:spcAft>
            </a:pPr>
            <a:r>
              <a:rPr lang="en-US" sz="1200">
                <a:solidFill>
                  <a:srgbClr val="000000"/>
                </a:solidFill>
                <a:latin typeface="Tahoma" pitchFamily="34" charset="0"/>
              </a:rPr>
              <a:t>E1</a:t>
            </a:r>
          </a:p>
        </p:txBody>
      </p:sp>
      <p:sp>
        <p:nvSpPr>
          <p:cNvPr id="27677" name="AutoShape 29"/>
          <p:cNvSpPr>
            <a:spLocks noChangeArrowheads="1"/>
          </p:cNvSpPr>
          <p:nvPr/>
        </p:nvSpPr>
        <p:spPr bwMode="auto">
          <a:xfrm>
            <a:off x="5294489" y="2406253"/>
            <a:ext cx="597606" cy="829866"/>
          </a:xfrm>
          <a:prstGeom prst="foldedCorner">
            <a:avLst>
              <a:gd name="adj" fmla="val 12500"/>
            </a:avLst>
          </a:prstGeom>
          <a:noFill/>
          <a:ln w="9525">
            <a:solidFill>
              <a:schemeClr val="tx1"/>
            </a:solidFill>
            <a:miter lim="800000"/>
            <a:headEnd/>
            <a:tailEnd/>
          </a:ln>
        </p:spPr>
        <p:txBody>
          <a:bodyPr wrap="none" anchor="ctr"/>
          <a:lstStyle/>
          <a:p>
            <a:pPr fontAlgn="base">
              <a:spcBef>
                <a:spcPct val="0"/>
              </a:spcBef>
              <a:spcAft>
                <a:spcPct val="0"/>
              </a:spcAft>
            </a:pPr>
            <a:endParaRPr lang="en-US" sz="1100">
              <a:solidFill>
                <a:srgbClr val="000000"/>
              </a:solidFill>
              <a:latin typeface="Arial" charset="0"/>
            </a:endParaRPr>
          </a:p>
        </p:txBody>
      </p:sp>
      <p:sp>
        <p:nvSpPr>
          <p:cNvPr id="27678" name="AutoShape 30"/>
          <p:cNvSpPr>
            <a:spLocks noChangeArrowheads="1"/>
          </p:cNvSpPr>
          <p:nvPr/>
        </p:nvSpPr>
        <p:spPr bwMode="auto">
          <a:xfrm>
            <a:off x="6109406" y="2406253"/>
            <a:ext cx="597606" cy="829866"/>
          </a:xfrm>
          <a:prstGeom prst="foldedCorner">
            <a:avLst>
              <a:gd name="adj" fmla="val 12500"/>
            </a:avLst>
          </a:prstGeom>
          <a:noFill/>
          <a:ln w="9525">
            <a:solidFill>
              <a:schemeClr val="tx1"/>
            </a:solidFill>
            <a:miter lim="800000"/>
            <a:headEnd/>
            <a:tailEnd/>
          </a:ln>
        </p:spPr>
        <p:txBody>
          <a:bodyPr wrap="none" anchor="ctr"/>
          <a:lstStyle/>
          <a:p>
            <a:pPr fontAlgn="base">
              <a:spcBef>
                <a:spcPct val="0"/>
              </a:spcBef>
              <a:spcAft>
                <a:spcPct val="0"/>
              </a:spcAft>
            </a:pPr>
            <a:endParaRPr lang="en-US" sz="1100">
              <a:solidFill>
                <a:srgbClr val="000000"/>
              </a:solidFill>
              <a:latin typeface="Arial" charset="0"/>
            </a:endParaRPr>
          </a:p>
        </p:txBody>
      </p:sp>
      <p:sp>
        <p:nvSpPr>
          <p:cNvPr id="38943" name="AutoShape 31"/>
          <p:cNvSpPr>
            <a:spLocks noChangeArrowheads="1"/>
          </p:cNvSpPr>
          <p:nvPr/>
        </p:nvSpPr>
        <p:spPr bwMode="auto">
          <a:xfrm>
            <a:off x="5403144" y="2503884"/>
            <a:ext cx="380294" cy="244078"/>
          </a:xfrm>
          <a:prstGeom prst="octagon">
            <a:avLst>
              <a:gd name="adj" fmla="val 29287"/>
            </a:avLst>
          </a:prstGeom>
          <a:gradFill rotWithShape="0">
            <a:gsLst>
              <a:gs pos="0">
                <a:schemeClr val="accent1">
                  <a:gamma/>
                  <a:shade val="46275"/>
                  <a:invGamma/>
                </a:schemeClr>
              </a:gs>
              <a:gs pos="100000">
                <a:schemeClr val="accent1"/>
              </a:gs>
            </a:gsLst>
            <a:lin ang="5400000" scaled="1"/>
          </a:gradFill>
          <a:ln w="9525">
            <a:solidFill>
              <a:schemeClr val="tx1"/>
            </a:solidFill>
            <a:miter lim="800000"/>
            <a:headEnd/>
            <a:tailEnd/>
          </a:ln>
          <a:effectLst/>
        </p:spPr>
        <p:txBody>
          <a:bodyPr wrap="none" anchor="ctr"/>
          <a:lstStyle/>
          <a:p>
            <a:pPr algn="ctr" fontAlgn="base">
              <a:spcBef>
                <a:spcPct val="0"/>
              </a:spcBef>
              <a:spcAft>
                <a:spcPct val="0"/>
              </a:spcAft>
              <a:defRPr/>
            </a:pPr>
            <a:r>
              <a:rPr lang="en-US" sz="1200" dirty="0">
                <a:solidFill>
                  <a:srgbClr val="000000"/>
                </a:solidFill>
                <a:latin typeface="Tahoma" pitchFamily="34" charset="0"/>
              </a:rPr>
              <a:t>V2</a:t>
            </a:r>
          </a:p>
        </p:txBody>
      </p:sp>
      <p:sp>
        <p:nvSpPr>
          <p:cNvPr id="27680" name="AutoShape 32"/>
          <p:cNvSpPr>
            <a:spLocks noChangeArrowheads="1"/>
          </p:cNvSpPr>
          <p:nvPr/>
        </p:nvSpPr>
        <p:spPr bwMode="auto">
          <a:xfrm>
            <a:off x="6218061" y="2503884"/>
            <a:ext cx="380294" cy="244078"/>
          </a:xfrm>
          <a:prstGeom prst="octagon">
            <a:avLst>
              <a:gd name="adj" fmla="val 29287"/>
            </a:avLst>
          </a:prstGeom>
          <a:gradFill rotWithShape="0">
            <a:gsLst>
              <a:gs pos="0">
                <a:srgbClr val="66FFFF"/>
              </a:gs>
              <a:gs pos="100000">
                <a:srgbClr val="2F7676"/>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200">
                <a:solidFill>
                  <a:srgbClr val="000000"/>
                </a:solidFill>
                <a:latin typeface="Tahoma" pitchFamily="34" charset="0"/>
              </a:rPr>
              <a:t>V3</a:t>
            </a:r>
          </a:p>
        </p:txBody>
      </p:sp>
      <p:sp>
        <p:nvSpPr>
          <p:cNvPr id="27681" name="AutoShape 33"/>
          <p:cNvSpPr>
            <a:spLocks noChangeArrowheads="1"/>
          </p:cNvSpPr>
          <p:nvPr/>
        </p:nvSpPr>
        <p:spPr bwMode="auto">
          <a:xfrm>
            <a:off x="6218061" y="2845594"/>
            <a:ext cx="380294" cy="244078"/>
          </a:xfrm>
          <a:prstGeom prst="octagon">
            <a:avLst>
              <a:gd name="adj" fmla="val 29287"/>
            </a:avLst>
          </a:prstGeom>
          <a:solidFill>
            <a:srgbClr val="A50021"/>
          </a:solidFill>
          <a:ln w="9525">
            <a:solidFill>
              <a:schemeClr val="tx1"/>
            </a:solidFill>
            <a:miter lim="800000"/>
            <a:headEnd/>
            <a:tailEnd/>
          </a:ln>
        </p:spPr>
        <p:txBody>
          <a:bodyPr wrap="none" anchor="ctr"/>
          <a:lstStyle/>
          <a:p>
            <a:pPr algn="ctr" fontAlgn="base">
              <a:spcBef>
                <a:spcPct val="0"/>
              </a:spcBef>
              <a:spcAft>
                <a:spcPct val="0"/>
              </a:spcAft>
            </a:pPr>
            <a:r>
              <a:rPr lang="en-US" sz="1200">
                <a:solidFill>
                  <a:srgbClr val="000000"/>
                </a:solidFill>
                <a:latin typeface="Tahoma" pitchFamily="34" charset="0"/>
              </a:rPr>
              <a:t>E2</a:t>
            </a:r>
          </a:p>
        </p:txBody>
      </p:sp>
      <p:sp>
        <p:nvSpPr>
          <p:cNvPr id="27682" name="AutoShape 34"/>
          <p:cNvSpPr>
            <a:spLocks noChangeArrowheads="1"/>
          </p:cNvSpPr>
          <p:nvPr/>
        </p:nvSpPr>
        <p:spPr bwMode="auto">
          <a:xfrm>
            <a:off x="4968522" y="2113359"/>
            <a:ext cx="2390422" cy="1269206"/>
          </a:xfrm>
          <a:prstGeom prst="roundRect">
            <a:avLst>
              <a:gd name="adj" fmla="val 16667"/>
            </a:avLst>
          </a:prstGeom>
          <a:noFill/>
          <a:ln w="9525">
            <a:solidFill>
              <a:schemeClr val="tx1"/>
            </a:solidFill>
            <a:miter lim="800000"/>
            <a:headEnd/>
            <a:tailEnd/>
          </a:ln>
        </p:spPr>
        <p:txBody>
          <a:bodyPr wrap="none" anchor="ctr"/>
          <a:lstStyle/>
          <a:p>
            <a:pPr fontAlgn="base">
              <a:spcBef>
                <a:spcPct val="0"/>
              </a:spcBef>
              <a:spcAft>
                <a:spcPct val="0"/>
              </a:spcAft>
            </a:pPr>
            <a:endParaRPr lang="en-US" sz="1100">
              <a:solidFill>
                <a:srgbClr val="000000"/>
              </a:solidFill>
              <a:latin typeface="Arial" charset="0"/>
            </a:endParaRPr>
          </a:p>
        </p:txBody>
      </p:sp>
      <p:sp>
        <p:nvSpPr>
          <p:cNvPr id="27683" name="Rectangle 35"/>
          <p:cNvSpPr>
            <a:spLocks noChangeArrowheads="1"/>
          </p:cNvSpPr>
          <p:nvPr/>
        </p:nvSpPr>
        <p:spPr bwMode="auto">
          <a:xfrm>
            <a:off x="5185833" y="2357438"/>
            <a:ext cx="1847144" cy="976313"/>
          </a:xfrm>
          <a:prstGeom prst="rect">
            <a:avLst/>
          </a:prstGeom>
          <a:noFill/>
          <a:ln w="9525" cap="rnd">
            <a:solidFill>
              <a:schemeClr val="tx1"/>
            </a:solidFill>
            <a:prstDash val="sysDot"/>
            <a:miter lim="800000"/>
            <a:headEnd/>
            <a:tailEnd/>
          </a:ln>
        </p:spPr>
        <p:txBody>
          <a:bodyPr wrap="none" anchor="ctr"/>
          <a:lstStyle/>
          <a:p>
            <a:pPr fontAlgn="base">
              <a:spcBef>
                <a:spcPct val="0"/>
              </a:spcBef>
              <a:spcAft>
                <a:spcPct val="0"/>
              </a:spcAft>
            </a:pPr>
            <a:endParaRPr lang="en-US" sz="1100">
              <a:solidFill>
                <a:srgbClr val="000000"/>
              </a:solidFill>
              <a:latin typeface="Arial" charset="0"/>
            </a:endParaRPr>
          </a:p>
        </p:txBody>
      </p:sp>
      <p:sp>
        <p:nvSpPr>
          <p:cNvPr id="27684" name="Text Box 36"/>
          <p:cNvSpPr txBox="1">
            <a:spLocks noChangeArrowheads="1"/>
          </p:cNvSpPr>
          <p:nvPr/>
        </p:nvSpPr>
        <p:spPr bwMode="auto">
          <a:xfrm>
            <a:off x="3284361" y="2390290"/>
            <a:ext cx="1666052" cy="307777"/>
          </a:xfrm>
          <a:prstGeom prst="rect">
            <a:avLst/>
          </a:prstGeom>
          <a:noFill/>
          <a:ln w="9525">
            <a:noFill/>
            <a:miter lim="800000"/>
            <a:headEnd/>
            <a:tailEnd/>
          </a:ln>
        </p:spPr>
        <p:txBody>
          <a:bodyPr wrap="square">
            <a:spAutoFit/>
          </a:bodyPr>
          <a:lstStyle/>
          <a:p>
            <a:pPr algn="ctr" fontAlgn="base">
              <a:spcBef>
                <a:spcPct val="0"/>
              </a:spcBef>
              <a:spcAft>
                <a:spcPct val="0"/>
              </a:spcAft>
            </a:pPr>
            <a:r>
              <a:rPr lang="en-US" sz="1400" dirty="0">
                <a:solidFill>
                  <a:srgbClr val="000000"/>
                </a:solidFill>
                <a:latin typeface="Tahoma" pitchFamily="34" charset="0"/>
              </a:rPr>
              <a:t>Vertex </a:t>
            </a:r>
            <a:r>
              <a:rPr lang="en-US" sz="1400" dirty="0" smtClean="0">
                <a:solidFill>
                  <a:srgbClr val="000000"/>
                </a:solidFill>
                <a:latin typeface="Tahoma" pitchFamily="34" charset="0"/>
              </a:rPr>
              <a:t>Object (V1)</a:t>
            </a:r>
            <a:endParaRPr lang="en-US" sz="1400" dirty="0">
              <a:solidFill>
                <a:srgbClr val="000000"/>
              </a:solidFill>
              <a:latin typeface="Tahoma" pitchFamily="34" charset="0"/>
            </a:endParaRPr>
          </a:p>
        </p:txBody>
      </p:sp>
      <p:sp>
        <p:nvSpPr>
          <p:cNvPr id="27685" name="Text Box 37"/>
          <p:cNvSpPr txBox="1">
            <a:spLocks noChangeArrowheads="1"/>
          </p:cNvSpPr>
          <p:nvPr/>
        </p:nvSpPr>
        <p:spPr bwMode="auto">
          <a:xfrm>
            <a:off x="5403144" y="2113359"/>
            <a:ext cx="1218980" cy="255265"/>
          </a:xfrm>
          <a:prstGeom prst="rect">
            <a:avLst/>
          </a:prstGeom>
          <a:noFill/>
          <a:ln w="9525">
            <a:noFill/>
            <a:miter lim="800000"/>
            <a:headEnd/>
            <a:tailEnd/>
          </a:ln>
        </p:spPr>
        <p:txBody>
          <a:bodyPr wrap="none">
            <a:spAutoFit/>
          </a:bodyPr>
          <a:lstStyle/>
          <a:p>
            <a:pPr fontAlgn="base">
              <a:spcBef>
                <a:spcPct val="0"/>
              </a:spcBef>
              <a:spcAft>
                <a:spcPct val="0"/>
              </a:spcAft>
            </a:pPr>
            <a:r>
              <a:rPr lang="en-US" sz="1100" dirty="0">
                <a:solidFill>
                  <a:srgbClr val="000000"/>
                </a:solidFill>
                <a:latin typeface="Tahoma" pitchFamily="34" charset="0"/>
              </a:rPr>
              <a:t>List of Neighbors</a:t>
            </a:r>
          </a:p>
        </p:txBody>
      </p:sp>
      <p:sp>
        <p:nvSpPr>
          <p:cNvPr id="27686" name="Text Box 38"/>
          <p:cNvSpPr txBox="1">
            <a:spLocks noChangeArrowheads="1"/>
          </p:cNvSpPr>
          <p:nvPr/>
        </p:nvSpPr>
        <p:spPr bwMode="auto">
          <a:xfrm>
            <a:off x="4262261" y="2894409"/>
            <a:ext cx="710788" cy="405780"/>
          </a:xfrm>
          <a:prstGeom prst="rect">
            <a:avLst/>
          </a:prstGeom>
          <a:noFill/>
          <a:ln w="9525">
            <a:noFill/>
            <a:miter lim="800000"/>
            <a:headEnd/>
            <a:tailEnd/>
          </a:ln>
        </p:spPr>
        <p:txBody>
          <a:bodyPr wrap="none">
            <a:spAutoFit/>
          </a:bodyPr>
          <a:lstStyle/>
          <a:p>
            <a:pPr fontAlgn="base">
              <a:spcBef>
                <a:spcPct val="0"/>
              </a:spcBef>
              <a:spcAft>
                <a:spcPct val="0"/>
              </a:spcAft>
            </a:pPr>
            <a:r>
              <a:rPr lang="en-US" sz="1050" dirty="0">
                <a:solidFill>
                  <a:srgbClr val="000000"/>
                </a:solidFill>
                <a:latin typeface="Tahoma" pitchFamily="34" charset="0"/>
              </a:rPr>
              <a:t>Neighbor</a:t>
            </a:r>
          </a:p>
          <a:p>
            <a:pPr fontAlgn="base">
              <a:spcBef>
                <a:spcPct val="0"/>
              </a:spcBef>
              <a:spcAft>
                <a:spcPct val="0"/>
              </a:spcAft>
            </a:pPr>
            <a:r>
              <a:rPr lang="en-US" sz="1050" dirty="0">
                <a:solidFill>
                  <a:srgbClr val="000000"/>
                </a:solidFill>
                <a:latin typeface="Tahoma" pitchFamily="34" charset="0"/>
              </a:rPr>
              <a:t> Object</a:t>
            </a:r>
          </a:p>
        </p:txBody>
      </p:sp>
      <p:sp>
        <p:nvSpPr>
          <p:cNvPr id="27687" name="Line 39"/>
          <p:cNvSpPr>
            <a:spLocks noChangeShapeType="1"/>
          </p:cNvSpPr>
          <p:nvPr/>
        </p:nvSpPr>
        <p:spPr bwMode="auto">
          <a:xfrm flipV="1">
            <a:off x="4859867" y="3089672"/>
            <a:ext cx="434622" cy="0"/>
          </a:xfrm>
          <a:prstGeom prst="line">
            <a:avLst/>
          </a:prstGeom>
          <a:noFill/>
          <a:ln w="9525">
            <a:solidFill>
              <a:schemeClr val="tx1"/>
            </a:solidFill>
            <a:miter lim="800000"/>
            <a:headEnd/>
            <a:tailEnd type="triangle" w="med" len="med"/>
          </a:ln>
        </p:spPr>
        <p:txBody>
          <a:bodyPr wrap="none"/>
          <a:lstStyle/>
          <a:p>
            <a:pPr fontAlgn="base">
              <a:spcBef>
                <a:spcPct val="0"/>
              </a:spcBef>
              <a:spcAft>
                <a:spcPct val="0"/>
              </a:spcAft>
            </a:pPr>
            <a:endParaRPr lang="en-US" sz="1100">
              <a:solidFill>
                <a:srgbClr val="000000"/>
              </a:solidFill>
              <a:latin typeface="Arial" charset="0"/>
            </a:endParaRPr>
          </a:p>
        </p:txBody>
      </p:sp>
      <p:sp>
        <p:nvSpPr>
          <p:cNvPr id="27688" name="AutoShape 40"/>
          <p:cNvSpPr>
            <a:spLocks noChangeArrowheads="1"/>
          </p:cNvSpPr>
          <p:nvPr/>
        </p:nvSpPr>
        <p:spPr bwMode="auto">
          <a:xfrm>
            <a:off x="1600200" y="3675459"/>
            <a:ext cx="1738489" cy="439341"/>
          </a:xfrm>
          <a:prstGeom prst="octagon">
            <a:avLst>
              <a:gd name="adj" fmla="val 29287"/>
            </a:avLst>
          </a:prstGeom>
          <a:noFill/>
          <a:ln w="9525">
            <a:solidFill>
              <a:schemeClr val="tx1"/>
            </a:solidFill>
            <a:miter lim="800000"/>
            <a:headEnd/>
            <a:tailEnd/>
          </a:ln>
        </p:spPr>
        <p:txBody>
          <a:bodyPr wrap="none" anchor="ctr"/>
          <a:lstStyle/>
          <a:p>
            <a:pPr fontAlgn="base">
              <a:spcBef>
                <a:spcPct val="0"/>
              </a:spcBef>
              <a:spcAft>
                <a:spcPct val="0"/>
              </a:spcAft>
            </a:pPr>
            <a:endParaRPr lang="en-US" sz="1100">
              <a:solidFill>
                <a:srgbClr val="000000"/>
              </a:solidFill>
              <a:latin typeface="Arial" charset="0"/>
            </a:endParaRPr>
          </a:p>
        </p:txBody>
      </p:sp>
      <p:sp>
        <p:nvSpPr>
          <p:cNvPr id="27689" name="AutoShape 41"/>
          <p:cNvSpPr>
            <a:spLocks noChangeArrowheads="1"/>
          </p:cNvSpPr>
          <p:nvPr/>
        </p:nvSpPr>
        <p:spPr bwMode="auto">
          <a:xfrm>
            <a:off x="1817511" y="3758853"/>
            <a:ext cx="380294" cy="244078"/>
          </a:xfrm>
          <a:prstGeom prst="octagon">
            <a:avLst>
              <a:gd name="adj" fmla="val 29287"/>
            </a:avLst>
          </a:prstGeom>
          <a:gradFill rotWithShape="0">
            <a:gsLst>
              <a:gs pos="0">
                <a:srgbClr val="761800"/>
              </a:gs>
              <a:gs pos="50000">
                <a:srgbClr val="FF3300"/>
              </a:gs>
              <a:gs pos="100000">
                <a:srgbClr val="761800"/>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200">
                <a:solidFill>
                  <a:srgbClr val="000000"/>
                </a:solidFill>
                <a:latin typeface="Tahoma" pitchFamily="34" charset="0"/>
              </a:rPr>
              <a:t>V1</a:t>
            </a:r>
          </a:p>
        </p:txBody>
      </p:sp>
      <p:sp>
        <p:nvSpPr>
          <p:cNvPr id="38954" name="AutoShape 42"/>
          <p:cNvSpPr>
            <a:spLocks noChangeArrowheads="1"/>
          </p:cNvSpPr>
          <p:nvPr/>
        </p:nvSpPr>
        <p:spPr bwMode="auto">
          <a:xfrm>
            <a:off x="2360789" y="3758853"/>
            <a:ext cx="380294" cy="244078"/>
          </a:xfrm>
          <a:prstGeom prst="octagon">
            <a:avLst>
              <a:gd name="adj" fmla="val 29287"/>
            </a:avLst>
          </a:prstGeom>
          <a:gradFill rotWithShape="0">
            <a:gsLst>
              <a:gs pos="0">
                <a:schemeClr val="accent1">
                  <a:gamma/>
                  <a:shade val="46275"/>
                  <a:invGamma/>
                </a:schemeClr>
              </a:gs>
              <a:gs pos="100000">
                <a:schemeClr val="accent1"/>
              </a:gs>
            </a:gsLst>
            <a:lin ang="5400000" scaled="1"/>
          </a:gradFill>
          <a:ln w="9525">
            <a:solidFill>
              <a:schemeClr val="tx1"/>
            </a:solidFill>
            <a:miter lim="800000"/>
            <a:headEnd/>
            <a:tailEnd/>
          </a:ln>
          <a:effectLst/>
        </p:spPr>
        <p:txBody>
          <a:bodyPr wrap="none" anchor="ctr"/>
          <a:lstStyle/>
          <a:p>
            <a:pPr algn="ctr" fontAlgn="base">
              <a:spcBef>
                <a:spcPct val="0"/>
              </a:spcBef>
              <a:spcAft>
                <a:spcPct val="0"/>
              </a:spcAft>
              <a:defRPr/>
            </a:pPr>
            <a:r>
              <a:rPr lang="en-US" sz="1200">
                <a:solidFill>
                  <a:srgbClr val="000000"/>
                </a:solidFill>
                <a:latin typeface="Tahoma" pitchFamily="34" charset="0"/>
              </a:rPr>
              <a:t>V2</a:t>
            </a:r>
          </a:p>
        </p:txBody>
      </p:sp>
      <p:sp>
        <p:nvSpPr>
          <p:cNvPr id="27691" name="AutoShape 43"/>
          <p:cNvSpPr>
            <a:spLocks noChangeArrowheads="1"/>
          </p:cNvSpPr>
          <p:nvPr/>
        </p:nvSpPr>
        <p:spPr bwMode="auto">
          <a:xfrm>
            <a:off x="3556000" y="3675459"/>
            <a:ext cx="1738489" cy="439341"/>
          </a:xfrm>
          <a:prstGeom prst="octagon">
            <a:avLst>
              <a:gd name="adj" fmla="val 29287"/>
            </a:avLst>
          </a:prstGeom>
          <a:noFill/>
          <a:ln w="9525">
            <a:solidFill>
              <a:schemeClr val="tx1"/>
            </a:solidFill>
            <a:miter lim="800000"/>
            <a:headEnd/>
            <a:tailEnd/>
          </a:ln>
        </p:spPr>
        <p:txBody>
          <a:bodyPr wrap="none" anchor="ctr"/>
          <a:lstStyle/>
          <a:p>
            <a:pPr fontAlgn="base">
              <a:spcBef>
                <a:spcPct val="0"/>
              </a:spcBef>
              <a:spcAft>
                <a:spcPct val="0"/>
              </a:spcAft>
            </a:pPr>
            <a:endParaRPr lang="en-US" sz="1100">
              <a:solidFill>
                <a:srgbClr val="000000"/>
              </a:solidFill>
              <a:latin typeface="Arial" charset="0"/>
            </a:endParaRPr>
          </a:p>
        </p:txBody>
      </p:sp>
      <p:sp>
        <p:nvSpPr>
          <p:cNvPr id="27692" name="AutoShape 44"/>
          <p:cNvSpPr>
            <a:spLocks noChangeArrowheads="1"/>
          </p:cNvSpPr>
          <p:nvPr/>
        </p:nvSpPr>
        <p:spPr bwMode="auto">
          <a:xfrm>
            <a:off x="3773311" y="3773091"/>
            <a:ext cx="380294" cy="244078"/>
          </a:xfrm>
          <a:prstGeom prst="octagon">
            <a:avLst>
              <a:gd name="adj" fmla="val 29287"/>
            </a:avLst>
          </a:prstGeom>
          <a:gradFill rotWithShape="0">
            <a:gsLst>
              <a:gs pos="0">
                <a:srgbClr val="761800"/>
              </a:gs>
              <a:gs pos="50000">
                <a:srgbClr val="FF3300"/>
              </a:gs>
              <a:gs pos="100000">
                <a:srgbClr val="761800"/>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200">
                <a:solidFill>
                  <a:srgbClr val="000000"/>
                </a:solidFill>
                <a:latin typeface="Tahoma" pitchFamily="34" charset="0"/>
              </a:rPr>
              <a:t>V1</a:t>
            </a:r>
          </a:p>
        </p:txBody>
      </p:sp>
      <p:sp>
        <p:nvSpPr>
          <p:cNvPr id="27693" name="AutoShape 45"/>
          <p:cNvSpPr>
            <a:spLocks noChangeArrowheads="1"/>
          </p:cNvSpPr>
          <p:nvPr/>
        </p:nvSpPr>
        <p:spPr bwMode="auto">
          <a:xfrm>
            <a:off x="4316589" y="3773091"/>
            <a:ext cx="380294" cy="244078"/>
          </a:xfrm>
          <a:prstGeom prst="octagon">
            <a:avLst>
              <a:gd name="adj" fmla="val 29287"/>
            </a:avLst>
          </a:prstGeom>
          <a:gradFill rotWithShape="0">
            <a:gsLst>
              <a:gs pos="0">
                <a:srgbClr val="66FFFF"/>
              </a:gs>
              <a:gs pos="100000">
                <a:srgbClr val="2F7676"/>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200">
                <a:solidFill>
                  <a:srgbClr val="000000"/>
                </a:solidFill>
                <a:latin typeface="Tahoma" pitchFamily="34" charset="0"/>
              </a:rPr>
              <a:t>V3</a:t>
            </a:r>
          </a:p>
        </p:txBody>
      </p:sp>
      <p:sp>
        <p:nvSpPr>
          <p:cNvPr id="27694" name="Text Box 46"/>
          <p:cNvSpPr txBox="1">
            <a:spLocks noChangeArrowheads="1"/>
          </p:cNvSpPr>
          <p:nvPr/>
        </p:nvSpPr>
        <p:spPr bwMode="auto">
          <a:xfrm>
            <a:off x="1828800" y="3417143"/>
            <a:ext cx="1348446" cy="276999"/>
          </a:xfrm>
          <a:prstGeom prst="rect">
            <a:avLst/>
          </a:prstGeom>
          <a:noFill/>
          <a:ln w="9525">
            <a:noFill/>
            <a:miter lim="800000"/>
            <a:headEnd/>
            <a:tailEnd/>
          </a:ln>
        </p:spPr>
        <p:txBody>
          <a:bodyPr wrap="none">
            <a:spAutoFit/>
          </a:bodyPr>
          <a:lstStyle/>
          <a:p>
            <a:pPr fontAlgn="base">
              <a:spcBef>
                <a:spcPct val="0"/>
              </a:spcBef>
              <a:spcAft>
                <a:spcPct val="0"/>
              </a:spcAft>
            </a:pPr>
            <a:r>
              <a:rPr lang="en-US" sz="1200" dirty="0" smtClean="0">
                <a:solidFill>
                  <a:srgbClr val="000000"/>
                </a:solidFill>
                <a:latin typeface="Tahoma" pitchFamily="34" charset="0"/>
              </a:rPr>
              <a:t>Edge Object (E1)</a:t>
            </a:r>
            <a:endParaRPr lang="en-US" sz="1200" dirty="0">
              <a:solidFill>
                <a:srgbClr val="000000"/>
              </a:solidFill>
              <a:latin typeface="Tahoma" pitchFamily="34" charset="0"/>
            </a:endParaRPr>
          </a:p>
        </p:txBody>
      </p:sp>
      <p:sp>
        <p:nvSpPr>
          <p:cNvPr id="27695" name="Text Box 47"/>
          <p:cNvSpPr txBox="1">
            <a:spLocks noChangeArrowheads="1"/>
          </p:cNvSpPr>
          <p:nvPr/>
        </p:nvSpPr>
        <p:spPr bwMode="auto">
          <a:xfrm>
            <a:off x="4044950" y="3431381"/>
            <a:ext cx="731161" cy="270520"/>
          </a:xfrm>
          <a:prstGeom prst="rect">
            <a:avLst/>
          </a:prstGeom>
          <a:noFill/>
          <a:ln w="9525">
            <a:noFill/>
            <a:miter lim="800000"/>
            <a:headEnd/>
            <a:tailEnd/>
          </a:ln>
        </p:spPr>
        <p:txBody>
          <a:bodyPr wrap="none">
            <a:spAutoFit/>
          </a:bodyPr>
          <a:lstStyle/>
          <a:p>
            <a:pPr fontAlgn="base">
              <a:spcBef>
                <a:spcPct val="0"/>
              </a:spcBef>
              <a:spcAft>
                <a:spcPct val="0"/>
              </a:spcAft>
            </a:pPr>
            <a:r>
              <a:rPr lang="en-US" sz="1200">
                <a:solidFill>
                  <a:srgbClr val="000000"/>
                </a:solidFill>
                <a:latin typeface="Tahoma" pitchFamily="34" charset="0"/>
              </a:rPr>
              <a:t>Edge E2</a:t>
            </a:r>
          </a:p>
        </p:txBody>
      </p:sp>
      <p:sp>
        <p:nvSpPr>
          <p:cNvPr id="27696" name="Text Box 48"/>
          <p:cNvSpPr txBox="1">
            <a:spLocks noChangeArrowheads="1"/>
          </p:cNvSpPr>
          <p:nvPr/>
        </p:nvSpPr>
        <p:spPr bwMode="auto">
          <a:xfrm>
            <a:off x="2892748" y="3762921"/>
            <a:ext cx="264848" cy="270520"/>
          </a:xfrm>
          <a:prstGeom prst="rect">
            <a:avLst/>
          </a:prstGeom>
          <a:noFill/>
          <a:ln w="9525">
            <a:noFill/>
            <a:miter lim="800000"/>
            <a:headEnd/>
            <a:tailEnd/>
          </a:ln>
        </p:spPr>
        <p:txBody>
          <a:bodyPr wrap="none">
            <a:spAutoFit/>
          </a:bodyPr>
          <a:lstStyle/>
          <a:p>
            <a:pPr fontAlgn="base">
              <a:spcBef>
                <a:spcPct val="0"/>
              </a:spcBef>
              <a:spcAft>
                <a:spcPct val="0"/>
              </a:spcAft>
            </a:pPr>
            <a:r>
              <a:rPr lang="en-US" sz="1200">
                <a:solidFill>
                  <a:srgbClr val="000000"/>
                </a:solidFill>
                <a:latin typeface="Tahoma" pitchFamily="34" charset="0"/>
              </a:rPr>
              <a:t>7</a:t>
            </a:r>
          </a:p>
        </p:txBody>
      </p:sp>
      <p:sp>
        <p:nvSpPr>
          <p:cNvPr id="27697" name="Text Box 49"/>
          <p:cNvSpPr txBox="1">
            <a:spLocks noChangeArrowheads="1"/>
          </p:cNvSpPr>
          <p:nvPr/>
        </p:nvSpPr>
        <p:spPr bwMode="auto">
          <a:xfrm>
            <a:off x="4794221" y="3777159"/>
            <a:ext cx="264848" cy="270520"/>
          </a:xfrm>
          <a:prstGeom prst="rect">
            <a:avLst/>
          </a:prstGeom>
          <a:noFill/>
          <a:ln w="9525">
            <a:noFill/>
            <a:miter lim="800000"/>
            <a:headEnd/>
            <a:tailEnd/>
          </a:ln>
        </p:spPr>
        <p:txBody>
          <a:bodyPr wrap="none">
            <a:spAutoFit/>
          </a:bodyPr>
          <a:lstStyle/>
          <a:p>
            <a:pPr fontAlgn="base">
              <a:spcBef>
                <a:spcPct val="0"/>
              </a:spcBef>
              <a:spcAft>
                <a:spcPct val="0"/>
              </a:spcAft>
            </a:pPr>
            <a:r>
              <a:rPr lang="en-US" sz="1200">
                <a:solidFill>
                  <a:srgbClr val="000000"/>
                </a:solidFill>
                <a:latin typeface="Tahoma" pitchFamily="34" charset="0"/>
              </a:rPr>
              <a:t>9</a:t>
            </a:r>
          </a:p>
        </p:txBody>
      </p:sp>
      <p:sp>
        <p:nvSpPr>
          <p:cNvPr id="27698" name="AutoShape 50"/>
          <p:cNvSpPr>
            <a:spLocks noChangeArrowheads="1"/>
          </p:cNvSpPr>
          <p:nvPr/>
        </p:nvSpPr>
        <p:spPr bwMode="auto">
          <a:xfrm>
            <a:off x="5457472" y="3675459"/>
            <a:ext cx="1738489" cy="439341"/>
          </a:xfrm>
          <a:prstGeom prst="octagon">
            <a:avLst>
              <a:gd name="adj" fmla="val 29287"/>
            </a:avLst>
          </a:prstGeom>
          <a:noFill/>
          <a:ln w="9525">
            <a:solidFill>
              <a:schemeClr val="tx1"/>
            </a:solidFill>
            <a:miter lim="800000"/>
            <a:headEnd/>
            <a:tailEnd/>
          </a:ln>
        </p:spPr>
        <p:txBody>
          <a:bodyPr wrap="none" anchor="ctr"/>
          <a:lstStyle/>
          <a:p>
            <a:pPr fontAlgn="base">
              <a:spcBef>
                <a:spcPct val="0"/>
              </a:spcBef>
              <a:spcAft>
                <a:spcPct val="0"/>
              </a:spcAft>
            </a:pPr>
            <a:endParaRPr lang="en-US" sz="1100" dirty="0">
              <a:solidFill>
                <a:srgbClr val="000000"/>
              </a:solidFill>
              <a:latin typeface="Arial" charset="0"/>
            </a:endParaRPr>
          </a:p>
        </p:txBody>
      </p:sp>
      <p:sp>
        <p:nvSpPr>
          <p:cNvPr id="27699" name="AutoShape 51"/>
          <p:cNvSpPr>
            <a:spLocks noChangeArrowheads="1"/>
          </p:cNvSpPr>
          <p:nvPr/>
        </p:nvSpPr>
        <p:spPr bwMode="auto">
          <a:xfrm>
            <a:off x="6218061" y="3773091"/>
            <a:ext cx="380294" cy="244078"/>
          </a:xfrm>
          <a:prstGeom prst="octagon">
            <a:avLst>
              <a:gd name="adj" fmla="val 29287"/>
            </a:avLst>
          </a:prstGeom>
          <a:gradFill rotWithShape="0">
            <a:gsLst>
              <a:gs pos="0">
                <a:srgbClr val="66FFFF"/>
              </a:gs>
              <a:gs pos="100000">
                <a:srgbClr val="2F7676"/>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200">
                <a:solidFill>
                  <a:srgbClr val="000000"/>
                </a:solidFill>
                <a:latin typeface="Tahoma" pitchFamily="34" charset="0"/>
              </a:rPr>
              <a:t>V3</a:t>
            </a:r>
          </a:p>
        </p:txBody>
      </p:sp>
      <p:sp>
        <p:nvSpPr>
          <p:cNvPr id="27700" name="Text Box 52"/>
          <p:cNvSpPr txBox="1">
            <a:spLocks noChangeArrowheads="1"/>
          </p:cNvSpPr>
          <p:nvPr/>
        </p:nvSpPr>
        <p:spPr bwMode="auto">
          <a:xfrm>
            <a:off x="5946422" y="3431381"/>
            <a:ext cx="731161" cy="270520"/>
          </a:xfrm>
          <a:prstGeom prst="rect">
            <a:avLst/>
          </a:prstGeom>
          <a:noFill/>
          <a:ln w="9525">
            <a:noFill/>
            <a:miter lim="800000"/>
            <a:headEnd/>
            <a:tailEnd/>
          </a:ln>
        </p:spPr>
        <p:txBody>
          <a:bodyPr wrap="none">
            <a:spAutoFit/>
          </a:bodyPr>
          <a:lstStyle/>
          <a:p>
            <a:pPr fontAlgn="base">
              <a:spcBef>
                <a:spcPct val="0"/>
              </a:spcBef>
              <a:spcAft>
                <a:spcPct val="0"/>
              </a:spcAft>
            </a:pPr>
            <a:r>
              <a:rPr lang="en-US" sz="1200">
                <a:solidFill>
                  <a:srgbClr val="000000"/>
                </a:solidFill>
                <a:latin typeface="Tahoma" pitchFamily="34" charset="0"/>
              </a:rPr>
              <a:t>Edge E3</a:t>
            </a:r>
          </a:p>
        </p:txBody>
      </p:sp>
      <p:sp>
        <p:nvSpPr>
          <p:cNvPr id="27701" name="Text Box 53"/>
          <p:cNvSpPr txBox="1">
            <a:spLocks noChangeArrowheads="1"/>
          </p:cNvSpPr>
          <p:nvPr/>
        </p:nvSpPr>
        <p:spPr bwMode="auto">
          <a:xfrm>
            <a:off x="6695693" y="3777159"/>
            <a:ext cx="346340" cy="270520"/>
          </a:xfrm>
          <a:prstGeom prst="rect">
            <a:avLst/>
          </a:prstGeom>
          <a:noFill/>
          <a:ln w="9525">
            <a:noFill/>
            <a:miter lim="800000"/>
            <a:headEnd/>
            <a:tailEnd/>
          </a:ln>
        </p:spPr>
        <p:txBody>
          <a:bodyPr wrap="none">
            <a:spAutoFit/>
          </a:bodyPr>
          <a:lstStyle/>
          <a:p>
            <a:pPr fontAlgn="base">
              <a:spcBef>
                <a:spcPct val="0"/>
              </a:spcBef>
              <a:spcAft>
                <a:spcPct val="0"/>
              </a:spcAft>
            </a:pPr>
            <a:r>
              <a:rPr lang="en-US" sz="1200">
                <a:solidFill>
                  <a:srgbClr val="000000"/>
                </a:solidFill>
                <a:latin typeface="Tahoma" pitchFamily="34" charset="0"/>
              </a:rPr>
              <a:t>11</a:t>
            </a:r>
          </a:p>
        </p:txBody>
      </p:sp>
      <p:sp>
        <p:nvSpPr>
          <p:cNvPr id="38966" name="AutoShape 54"/>
          <p:cNvSpPr>
            <a:spLocks noChangeArrowheads="1"/>
          </p:cNvSpPr>
          <p:nvPr/>
        </p:nvSpPr>
        <p:spPr bwMode="auto">
          <a:xfrm>
            <a:off x="5674783" y="3773091"/>
            <a:ext cx="380294" cy="244078"/>
          </a:xfrm>
          <a:prstGeom prst="octagon">
            <a:avLst>
              <a:gd name="adj" fmla="val 29287"/>
            </a:avLst>
          </a:prstGeom>
          <a:gradFill rotWithShape="0">
            <a:gsLst>
              <a:gs pos="0">
                <a:schemeClr val="accent1">
                  <a:gamma/>
                  <a:shade val="46275"/>
                  <a:invGamma/>
                </a:schemeClr>
              </a:gs>
              <a:gs pos="100000">
                <a:schemeClr val="accent1"/>
              </a:gs>
            </a:gsLst>
            <a:lin ang="5400000" scaled="1"/>
          </a:gradFill>
          <a:ln w="9525">
            <a:solidFill>
              <a:schemeClr val="tx1"/>
            </a:solidFill>
            <a:miter lim="800000"/>
            <a:headEnd/>
            <a:tailEnd/>
          </a:ln>
          <a:effectLst/>
        </p:spPr>
        <p:txBody>
          <a:bodyPr wrap="none" anchor="ctr"/>
          <a:lstStyle/>
          <a:p>
            <a:pPr algn="ctr" fontAlgn="base">
              <a:spcBef>
                <a:spcPct val="0"/>
              </a:spcBef>
              <a:spcAft>
                <a:spcPct val="0"/>
              </a:spcAft>
              <a:defRPr/>
            </a:pPr>
            <a:r>
              <a:rPr lang="en-US" sz="1200">
                <a:solidFill>
                  <a:srgbClr val="000000"/>
                </a:solidFill>
                <a:latin typeface="Tahoma" pitchFamily="34" charset="0"/>
              </a:rPr>
              <a:t>V2</a:t>
            </a:r>
          </a:p>
        </p:txBody>
      </p:sp>
      <p:cxnSp>
        <p:nvCxnSpPr>
          <p:cNvPr id="59" name="Straight Connector 58"/>
          <p:cNvCxnSpPr/>
          <p:nvPr/>
        </p:nvCxnSpPr>
        <p:spPr>
          <a:xfrm>
            <a:off x="228600" y="4191000"/>
            <a:ext cx="8458200" cy="0"/>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sp>
        <p:nvSpPr>
          <p:cNvPr id="60" name="AutoShape 13"/>
          <p:cNvSpPr>
            <a:spLocks noChangeArrowheads="1"/>
          </p:cNvSpPr>
          <p:nvPr/>
        </p:nvSpPr>
        <p:spPr bwMode="auto">
          <a:xfrm>
            <a:off x="1583384" y="1420369"/>
            <a:ext cx="488950" cy="390525"/>
          </a:xfrm>
          <a:prstGeom prst="octagon">
            <a:avLst>
              <a:gd name="adj" fmla="val 29287"/>
            </a:avLst>
          </a:prstGeom>
          <a:gradFill rotWithShape="0">
            <a:gsLst>
              <a:gs pos="0">
                <a:srgbClr val="761800"/>
              </a:gs>
              <a:gs pos="50000">
                <a:srgbClr val="FF3300"/>
              </a:gs>
              <a:gs pos="100000">
                <a:srgbClr val="761800"/>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200">
                <a:solidFill>
                  <a:srgbClr val="000000"/>
                </a:solidFill>
                <a:latin typeface="Tahoma" pitchFamily="34" charset="0"/>
              </a:rPr>
              <a:t>V1</a:t>
            </a:r>
          </a:p>
        </p:txBody>
      </p:sp>
      <p:sp>
        <p:nvSpPr>
          <p:cNvPr id="65" name="AutoShape 14"/>
          <p:cNvSpPr>
            <a:spLocks noChangeArrowheads="1"/>
          </p:cNvSpPr>
          <p:nvPr/>
        </p:nvSpPr>
        <p:spPr bwMode="auto">
          <a:xfrm>
            <a:off x="2235317" y="2347267"/>
            <a:ext cx="488950" cy="390525"/>
          </a:xfrm>
          <a:prstGeom prst="octagon">
            <a:avLst>
              <a:gd name="adj" fmla="val 29287"/>
            </a:avLst>
          </a:prstGeom>
          <a:gradFill rotWithShape="0">
            <a:gsLst>
              <a:gs pos="0">
                <a:schemeClr val="accent1">
                  <a:gamma/>
                  <a:shade val="46275"/>
                  <a:invGamma/>
                </a:schemeClr>
              </a:gs>
              <a:gs pos="100000">
                <a:schemeClr val="accent1"/>
              </a:gs>
            </a:gsLst>
            <a:lin ang="5400000" scaled="1"/>
          </a:gradFill>
          <a:ln w="9525">
            <a:solidFill>
              <a:schemeClr val="tx1"/>
            </a:solidFill>
            <a:miter lim="800000"/>
            <a:headEnd/>
            <a:tailEnd/>
          </a:ln>
          <a:effectLst/>
        </p:spPr>
        <p:txBody>
          <a:bodyPr wrap="none" anchor="ctr"/>
          <a:lstStyle/>
          <a:p>
            <a:pPr algn="ctr" fontAlgn="base">
              <a:spcBef>
                <a:spcPct val="0"/>
              </a:spcBef>
              <a:spcAft>
                <a:spcPct val="0"/>
              </a:spcAft>
              <a:defRPr/>
            </a:pPr>
            <a:r>
              <a:rPr lang="en-US" sz="1200">
                <a:solidFill>
                  <a:srgbClr val="000000"/>
                </a:solidFill>
                <a:latin typeface="Tahoma" pitchFamily="34" charset="0"/>
              </a:rPr>
              <a:t>V2</a:t>
            </a:r>
          </a:p>
        </p:txBody>
      </p:sp>
      <p:sp>
        <p:nvSpPr>
          <p:cNvPr id="67" name="Text Box 21"/>
          <p:cNvSpPr txBox="1">
            <a:spLocks noChangeArrowheads="1"/>
          </p:cNvSpPr>
          <p:nvPr/>
        </p:nvSpPr>
        <p:spPr bwMode="auto">
          <a:xfrm>
            <a:off x="2930260" y="2009626"/>
            <a:ext cx="346340" cy="270520"/>
          </a:xfrm>
          <a:prstGeom prst="rect">
            <a:avLst/>
          </a:prstGeom>
          <a:noFill/>
          <a:ln w="9525">
            <a:noFill/>
            <a:miter lim="800000"/>
            <a:headEnd/>
            <a:tailEnd/>
          </a:ln>
        </p:spPr>
        <p:txBody>
          <a:bodyPr wrap="none">
            <a:spAutoFit/>
          </a:bodyPr>
          <a:lstStyle/>
          <a:p>
            <a:pPr fontAlgn="base">
              <a:spcBef>
                <a:spcPct val="0"/>
              </a:spcBef>
              <a:spcAft>
                <a:spcPct val="0"/>
              </a:spcAft>
            </a:pPr>
            <a:r>
              <a:rPr lang="en-US" sz="1200" dirty="0">
                <a:solidFill>
                  <a:srgbClr val="000000"/>
                </a:solidFill>
                <a:latin typeface="Tahoma" pitchFamily="34" charset="0"/>
              </a:rPr>
              <a:t>11</a:t>
            </a:r>
          </a:p>
        </p:txBody>
      </p:sp>
      <p:sp>
        <p:nvSpPr>
          <p:cNvPr id="68" name="Text Box 21"/>
          <p:cNvSpPr txBox="1">
            <a:spLocks noChangeArrowheads="1"/>
          </p:cNvSpPr>
          <p:nvPr/>
        </p:nvSpPr>
        <p:spPr bwMode="auto">
          <a:xfrm>
            <a:off x="2930260" y="2015480"/>
            <a:ext cx="346340" cy="270520"/>
          </a:xfrm>
          <a:prstGeom prst="rect">
            <a:avLst/>
          </a:prstGeom>
          <a:noFill/>
          <a:ln w="9525">
            <a:noFill/>
            <a:miter lim="800000"/>
            <a:headEnd/>
            <a:tailEnd/>
          </a:ln>
        </p:spPr>
        <p:txBody>
          <a:bodyPr wrap="none">
            <a:spAutoFit/>
          </a:bodyPr>
          <a:lstStyle/>
          <a:p>
            <a:pPr fontAlgn="base">
              <a:spcBef>
                <a:spcPct val="0"/>
              </a:spcBef>
              <a:spcAft>
                <a:spcPct val="0"/>
              </a:spcAft>
            </a:pPr>
            <a:r>
              <a:rPr lang="en-US" sz="1200" dirty="0">
                <a:solidFill>
                  <a:srgbClr val="000000"/>
                </a:solidFill>
                <a:latin typeface="Tahoma" pitchFamily="34" charset="0"/>
              </a:rPr>
              <a:t>11</a:t>
            </a:r>
          </a:p>
        </p:txBody>
      </p:sp>
      <p:sp>
        <p:nvSpPr>
          <p:cNvPr id="69" name="Text Box 20"/>
          <p:cNvSpPr txBox="1">
            <a:spLocks noChangeArrowheads="1"/>
          </p:cNvSpPr>
          <p:nvPr/>
        </p:nvSpPr>
        <p:spPr bwMode="auto">
          <a:xfrm>
            <a:off x="1792552" y="2015480"/>
            <a:ext cx="264848" cy="270520"/>
          </a:xfrm>
          <a:prstGeom prst="rect">
            <a:avLst/>
          </a:prstGeom>
          <a:noFill/>
          <a:ln w="9525">
            <a:noFill/>
            <a:miter lim="800000"/>
            <a:headEnd/>
            <a:tailEnd/>
          </a:ln>
        </p:spPr>
        <p:txBody>
          <a:bodyPr wrap="none">
            <a:spAutoFit/>
          </a:bodyPr>
          <a:lstStyle/>
          <a:p>
            <a:pPr fontAlgn="base">
              <a:spcBef>
                <a:spcPct val="0"/>
              </a:spcBef>
              <a:spcAft>
                <a:spcPct val="0"/>
              </a:spcAft>
            </a:pPr>
            <a:r>
              <a:rPr lang="en-US" sz="1200">
                <a:solidFill>
                  <a:srgbClr val="000000"/>
                </a:solidFill>
                <a:latin typeface="Tahoma" pitchFamily="34" charset="0"/>
              </a:rPr>
              <a:t>7</a:t>
            </a:r>
          </a:p>
        </p:txBody>
      </p:sp>
      <p:sp>
        <p:nvSpPr>
          <p:cNvPr id="70" name="Text Box 20"/>
          <p:cNvSpPr txBox="1">
            <a:spLocks noChangeArrowheads="1"/>
          </p:cNvSpPr>
          <p:nvPr/>
        </p:nvSpPr>
        <p:spPr bwMode="auto">
          <a:xfrm>
            <a:off x="1792552" y="2015480"/>
            <a:ext cx="264848" cy="270520"/>
          </a:xfrm>
          <a:prstGeom prst="rect">
            <a:avLst/>
          </a:prstGeom>
          <a:noFill/>
          <a:ln w="9525">
            <a:noFill/>
            <a:miter lim="800000"/>
            <a:headEnd/>
            <a:tailEnd/>
          </a:ln>
        </p:spPr>
        <p:txBody>
          <a:bodyPr wrap="none">
            <a:spAutoFit/>
          </a:bodyPr>
          <a:lstStyle/>
          <a:p>
            <a:pPr fontAlgn="base">
              <a:spcBef>
                <a:spcPct val="0"/>
              </a:spcBef>
              <a:spcAft>
                <a:spcPct val="0"/>
              </a:spcAft>
            </a:pPr>
            <a:r>
              <a:rPr lang="en-US" sz="1200">
                <a:solidFill>
                  <a:srgbClr val="000000"/>
                </a:solidFill>
                <a:latin typeface="Tahoma" pitchFamily="34" charset="0"/>
              </a:rPr>
              <a:t>7</a:t>
            </a:r>
          </a:p>
        </p:txBody>
      </p:sp>
      <p:sp>
        <p:nvSpPr>
          <p:cNvPr id="71" name="Line 16"/>
          <p:cNvSpPr>
            <a:spLocks noChangeShapeType="1"/>
          </p:cNvSpPr>
          <p:nvPr/>
        </p:nvSpPr>
        <p:spPr bwMode="auto">
          <a:xfrm>
            <a:off x="1981906" y="1828800"/>
            <a:ext cx="362066" cy="518467"/>
          </a:xfrm>
          <a:prstGeom prst="line">
            <a:avLst/>
          </a:prstGeom>
          <a:noFill/>
          <a:ln w="9525">
            <a:solidFill>
              <a:schemeClr val="tx1"/>
            </a:solidFill>
            <a:miter lim="800000"/>
            <a:headEnd/>
            <a:tailEnd type="triangle" w="med" len="med"/>
          </a:ln>
        </p:spPr>
        <p:txBody>
          <a:bodyPr wrap="none"/>
          <a:lstStyle/>
          <a:p>
            <a:pPr fontAlgn="base">
              <a:spcBef>
                <a:spcPct val="0"/>
              </a:spcBef>
              <a:spcAft>
                <a:spcPct val="0"/>
              </a:spcAft>
            </a:pPr>
            <a:endParaRPr lang="en-US" sz="1100">
              <a:solidFill>
                <a:srgbClr val="000000"/>
              </a:solidFill>
              <a:latin typeface="Arial" charset="0"/>
            </a:endParaRPr>
          </a:p>
        </p:txBody>
      </p:sp>
      <p:sp>
        <p:nvSpPr>
          <p:cNvPr id="72" name="Text Box 19"/>
          <p:cNvSpPr txBox="1">
            <a:spLocks noChangeArrowheads="1"/>
          </p:cNvSpPr>
          <p:nvPr/>
        </p:nvSpPr>
        <p:spPr bwMode="auto">
          <a:xfrm>
            <a:off x="2277752" y="1321122"/>
            <a:ext cx="264848" cy="270520"/>
          </a:xfrm>
          <a:prstGeom prst="rect">
            <a:avLst/>
          </a:prstGeom>
          <a:noFill/>
          <a:ln w="9525">
            <a:noFill/>
            <a:miter lim="800000"/>
            <a:headEnd/>
            <a:tailEnd/>
          </a:ln>
        </p:spPr>
        <p:txBody>
          <a:bodyPr wrap="none">
            <a:spAutoFit/>
          </a:bodyPr>
          <a:lstStyle/>
          <a:p>
            <a:pPr fontAlgn="base">
              <a:spcBef>
                <a:spcPct val="0"/>
              </a:spcBef>
              <a:spcAft>
                <a:spcPct val="0"/>
              </a:spcAft>
            </a:pPr>
            <a:r>
              <a:rPr lang="en-US" sz="1200" dirty="0">
                <a:solidFill>
                  <a:srgbClr val="000000"/>
                </a:solidFill>
                <a:latin typeface="Tahoma" pitchFamily="34" charset="0"/>
              </a:rPr>
              <a:t>9</a:t>
            </a:r>
          </a:p>
        </p:txBody>
      </p:sp>
      <p:sp>
        <p:nvSpPr>
          <p:cNvPr id="73" name="Line 17"/>
          <p:cNvSpPr>
            <a:spLocks noChangeShapeType="1"/>
          </p:cNvSpPr>
          <p:nvPr/>
        </p:nvSpPr>
        <p:spPr bwMode="auto">
          <a:xfrm>
            <a:off x="2089150" y="1615747"/>
            <a:ext cx="706261" cy="0"/>
          </a:xfrm>
          <a:prstGeom prst="line">
            <a:avLst/>
          </a:prstGeom>
          <a:noFill/>
          <a:ln w="9525">
            <a:solidFill>
              <a:schemeClr val="tx1"/>
            </a:solidFill>
            <a:miter lim="800000"/>
            <a:headEnd/>
            <a:tailEnd type="triangle" w="med" len="med"/>
          </a:ln>
        </p:spPr>
        <p:txBody>
          <a:bodyPr wrap="none"/>
          <a:lstStyle/>
          <a:p>
            <a:pPr fontAlgn="base">
              <a:spcBef>
                <a:spcPct val="0"/>
              </a:spcBef>
              <a:spcAft>
                <a:spcPct val="0"/>
              </a:spcAft>
            </a:pPr>
            <a:endParaRPr lang="en-US" sz="1100">
              <a:solidFill>
                <a:srgbClr val="000000"/>
              </a:solidFill>
              <a:latin typeface="Arial" charset="0"/>
            </a:endParaRPr>
          </a:p>
        </p:txBody>
      </p:sp>
      <p:sp>
        <p:nvSpPr>
          <p:cNvPr id="74" name="Line 18"/>
          <p:cNvSpPr>
            <a:spLocks noChangeShapeType="1"/>
          </p:cNvSpPr>
          <p:nvPr/>
        </p:nvSpPr>
        <p:spPr bwMode="auto">
          <a:xfrm flipV="1">
            <a:off x="2669939" y="1804502"/>
            <a:ext cx="325967" cy="585788"/>
          </a:xfrm>
          <a:prstGeom prst="line">
            <a:avLst/>
          </a:prstGeom>
          <a:noFill/>
          <a:ln w="9525">
            <a:solidFill>
              <a:schemeClr val="tx1"/>
            </a:solidFill>
            <a:miter lim="800000"/>
            <a:headEnd/>
            <a:tailEnd type="triangle" w="med" len="med"/>
          </a:ln>
        </p:spPr>
        <p:txBody>
          <a:bodyPr wrap="none"/>
          <a:lstStyle/>
          <a:p>
            <a:pPr fontAlgn="base">
              <a:spcBef>
                <a:spcPct val="0"/>
              </a:spcBef>
              <a:spcAft>
                <a:spcPct val="0"/>
              </a:spcAft>
            </a:pPr>
            <a:endParaRPr lang="en-US" sz="1100">
              <a:solidFill>
                <a:srgbClr val="000000"/>
              </a:solidFill>
              <a:latin typeface="Arial" charset="0"/>
            </a:endParaRPr>
          </a:p>
        </p:txBody>
      </p:sp>
      <p:sp>
        <p:nvSpPr>
          <p:cNvPr id="75" name="AutoShape 13"/>
          <p:cNvSpPr>
            <a:spLocks noChangeArrowheads="1"/>
          </p:cNvSpPr>
          <p:nvPr/>
        </p:nvSpPr>
        <p:spPr bwMode="auto">
          <a:xfrm>
            <a:off x="1584325" y="1420484"/>
            <a:ext cx="488950" cy="390525"/>
          </a:xfrm>
          <a:prstGeom prst="octagon">
            <a:avLst>
              <a:gd name="adj" fmla="val 29287"/>
            </a:avLst>
          </a:prstGeom>
          <a:gradFill rotWithShape="0">
            <a:gsLst>
              <a:gs pos="0">
                <a:srgbClr val="761800"/>
              </a:gs>
              <a:gs pos="50000">
                <a:srgbClr val="FF3300"/>
              </a:gs>
              <a:gs pos="100000">
                <a:srgbClr val="761800"/>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200">
                <a:solidFill>
                  <a:srgbClr val="000000"/>
                </a:solidFill>
                <a:latin typeface="Tahoma" pitchFamily="34" charset="0"/>
              </a:rPr>
              <a:t>V1</a:t>
            </a:r>
          </a:p>
        </p:txBody>
      </p:sp>
      <p:sp>
        <p:nvSpPr>
          <p:cNvPr id="2" name="TextBox 1"/>
          <p:cNvSpPr txBox="1"/>
          <p:nvPr/>
        </p:nvSpPr>
        <p:spPr>
          <a:xfrm>
            <a:off x="2757253" y="3419524"/>
            <a:ext cx="354584" cy="276999"/>
          </a:xfrm>
          <a:prstGeom prst="rect">
            <a:avLst/>
          </a:prstGeom>
          <a:noFill/>
        </p:spPr>
        <p:txBody>
          <a:bodyPr wrap="none" rtlCol="0">
            <a:spAutoFit/>
          </a:bodyPr>
          <a:lstStyle/>
          <a:p>
            <a:r>
              <a:rPr lang="en-US" sz="1200" dirty="0" smtClean="0">
                <a:latin typeface="Tahoma" pitchFamily="34" charset="0"/>
                <a:ea typeface="Tahoma" pitchFamily="34" charset="0"/>
                <a:cs typeface="Tahoma" pitchFamily="34" charset="0"/>
              </a:rPr>
              <a:t>E1</a:t>
            </a:r>
            <a:endParaRPr lang="en-US" sz="1200" dirty="0">
              <a:latin typeface="Tahoma" pitchFamily="34" charset="0"/>
              <a:ea typeface="Tahoma" pitchFamily="34" charset="0"/>
              <a:cs typeface="Tahoma" pitchFamily="34" charset="0"/>
            </a:endParaRPr>
          </a:p>
        </p:txBody>
      </p:sp>
      <p:sp>
        <p:nvSpPr>
          <p:cNvPr id="3" name="TextBox 2"/>
          <p:cNvSpPr txBox="1"/>
          <p:nvPr/>
        </p:nvSpPr>
        <p:spPr>
          <a:xfrm>
            <a:off x="4421527" y="3431381"/>
            <a:ext cx="354584" cy="276999"/>
          </a:xfrm>
          <a:prstGeom prst="rect">
            <a:avLst/>
          </a:prstGeom>
          <a:noFill/>
        </p:spPr>
        <p:txBody>
          <a:bodyPr wrap="none" rtlCol="0">
            <a:spAutoFit/>
          </a:bodyPr>
          <a:lstStyle/>
          <a:p>
            <a:r>
              <a:rPr lang="en-US" sz="1200" dirty="0" smtClean="0">
                <a:latin typeface="Tahoma" pitchFamily="34" charset="0"/>
                <a:ea typeface="Tahoma" pitchFamily="34" charset="0"/>
                <a:cs typeface="Tahoma" pitchFamily="34" charset="0"/>
              </a:rPr>
              <a:t>E2</a:t>
            </a:r>
            <a:endParaRPr lang="en-US" sz="1200" dirty="0">
              <a:latin typeface="Tahoma" pitchFamily="34" charset="0"/>
              <a:ea typeface="Tahoma" pitchFamily="34" charset="0"/>
              <a:cs typeface="Tahoma" pitchFamily="34" charset="0"/>
            </a:endParaRPr>
          </a:p>
        </p:txBody>
      </p:sp>
      <p:sp>
        <p:nvSpPr>
          <p:cNvPr id="4" name="TextBox 3"/>
          <p:cNvSpPr txBox="1"/>
          <p:nvPr/>
        </p:nvSpPr>
        <p:spPr>
          <a:xfrm>
            <a:off x="6337758" y="3436193"/>
            <a:ext cx="354584" cy="276999"/>
          </a:xfrm>
          <a:prstGeom prst="rect">
            <a:avLst/>
          </a:prstGeom>
          <a:noFill/>
        </p:spPr>
        <p:txBody>
          <a:bodyPr wrap="none" rtlCol="0">
            <a:spAutoFit/>
          </a:bodyPr>
          <a:lstStyle/>
          <a:p>
            <a:r>
              <a:rPr lang="en-US" sz="1200" dirty="0" smtClean="0">
                <a:latin typeface="Tahoma" pitchFamily="34" charset="0"/>
                <a:ea typeface="Tahoma" pitchFamily="34" charset="0"/>
                <a:cs typeface="Tahoma" pitchFamily="34" charset="0"/>
              </a:rPr>
              <a:t>E3</a:t>
            </a:r>
            <a:endParaRPr lang="en-US" sz="1200" dirty="0">
              <a:latin typeface="Tahoma" pitchFamily="34" charset="0"/>
              <a:ea typeface="Tahoma" pitchFamily="34" charset="0"/>
              <a:cs typeface="Tahoma" pitchFamily="34" charset="0"/>
            </a:endParaRPr>
          </a:p>
        </p:txBody>
      </p:sp>
    </p:spTree>
    <p:custDataLst>
      <p:tags r:id="rId1"/>
    </p:custDataLst>
    <p:extLst>
      <p:ext uri="{BB962C8B-B14F-4D97-AF65-F5344CB8AC3E}">
        <p14:creationId xmlns:p14="http://schemas.microsoft.com/office/powerpoint/2010/main" val="3650833619"/>
      </p:ext>
    </p:extLst>
  </p:cSld>
  <p:clrMapOvr>
    <a:masterClrMapping/>
  </p:clrMapOvr>
  <p:transition advTm="64782">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7688"/>
                                        </p:tgtEl>
                                        <p:attrNameLst>
                                          <p:attrName>style.visibility</p:attrName>
                                        </p:attrNameLst>
                                      </p:cBhvr>
                                      <p:to>
                                        <p:strVal val="visible"/>
                                      </p:to>
                                    </p:set>
                                    <p:animEffect transition="in" filter="fade">
                                      <p:cBhvr>
                                        <p:cTn id="7" dur="500"/>
                                        <p:tgtEl>
                                          <p:spTgt spid="2768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7694"/>
                                        </p:tgtEl>
                                        <p:attrNameLst>
                                          <p:attrName>style.visibility</p:attrName>
                                        </p:attrNameLst>
                                      </p:cBhvr>
                                      <p:to>
                                        <p:strVal val="visible"/>
                                      </p:to>
                                    </p:set>
                                    <p:animEffect transition="in" filter="fade">
                                      <p:cBhvr>
                                        <p:cTn id="10" dur="500"/>
                                        <p:tgtEl>
                                          <p:spTgt spid="27694"/>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path" presetSubtype="0" accel="50000" decel="50000" fill="hold" grpId="0" nodeType="clickEffect">
                                  <p:stCondLst>
                                    <p:cond delay="0"/>
                                  </p:stCondLst>
                                  <p:childTnLst>
                                    <p:animMotion origin="layout" path="M 3.61111E-6 -4.61716E-6 L 0.01684 0.33079 " pathEditMode="relative" rAng="0" ptsTypes="AA">
                                      <p:cBhvr>
                                        <p:cTn id="14" dur="2000" fill="hold"/>
                                        <p:tgtEl>
                                          <p:spTgt spid="62"/>
                                        </p:tgtEl>
                                        <p:attrNameLst>
                                          <p:attrName>ppt_x</p:attrName>
                                          <p:attrName>ppt_y</p:attrName>
                                        </p:attrNameLst>
                                      </p:cBhvr>
                                      <p:rCtr x="833" y="16539"/>
                                    </p:animMotion>
                                  </p:childTnLst>
                                </p:cTn>
                              </p:par>
                              <p:par>
                                <p:cTn id="15" presetID="42" presetClass="path" presetSubtype="0" accel="50000" decel="50000" fill="hold" grpId="0" nodeType="withEffect">
                                  <p:stCondLst>
                                    <p:cond delay="0"/>
                                  </p:stCondLst>
                                  <p:childTnLst>
                                    <p:animMotion origin="layout" path="M -5.55556E-7 4.0111E-6 L 0.00382 0.19569 " pathEditMode="relative" rAng="0" ptsTypes="AA">
                                      <p:cBhvr>
                                        <p:cTn id="16" dur="2000" fill="hold"/>
                                        <p:tgtEl>
                                          <p:spTgt spid="66"/>
                                        </p:tgtEl>
                                        <p:attrNameLst>
                                          <p:attrName>ppt_x</p:attrName>
                                          <p:attrName>ppt_y</p:attrName>
                                        </p:attrNameLst>
                                      </p:cBhvr>
                                      <p:rCtr x="191" y="9785"/>
                                    </p:animMotion>
                                  </p:childTnLst>
                                </p:cTn>
                              </p:par>
                              <p:par>
                                <p:cTn id="17" presetID="42" presetClass="path" presetSubtype="0" accel="50000" decel="50000" fill="hold" grpId="0" nodeType="withEffect">
                                  <p:stCondLst>
                                    <p:cond delay="0"/>
                                  </p:stCondLst>
                                  <p:childTnLst>
                                    <p:animMotion origin="layout" path="M 1.66667E-6 3.09276E-6 L 0.01354 0.26208 " pathEditMode="relative" rAng="0" ptsTypes="AA">
                                      <p:cBhvr>
                                        <p:cTn id="18" dur="2000" fill="hold"/>
                                        <p:tgtEl>
                                          <p:spTgt spid="71"/>
                                        </p:tgtEl>
                                        <p:attrNameLst>
                                          <p:attrName>ppt_x</p:attrName>
                                          <p:attrName>ppt_y</p:attrName>
                                        </p:attrNameLst>
                                      </p:cBhvr>
                                      <p:rCtr x="677" y="13093"/>
                                    </p:animMotion>
                                  </p:childTnLst>
                                </p:cTn>
                              </p:par>
                              <p:par>
                                <p:cTn id="19" presetID="42" presetClass="path" presetSubtype="0" accel="50000" decel="50000" fill="hold" grpId="0" nodeType="withEffect">
                                  <p:stCondLst>
                                    <p:cond delay="0"/>
                                  </p:stCondLst>
                                  <p:childTnLst>
                                    <p:animMotion origin="layout" path="M 3.33333E-6 2.59079E-7 L 0.12291 0.25283 " pathEditMode="relative" rAng="0" ptsTypes="AA">
                                      <p:cBhvr>
                                        <p:cTn id="20" dur="2000" fill="hold"/>
                                        <p:tgtEl>
                                          <p:spTgt spid="70"/>
                                        </p:tgtEl>
                                        <p:attrNameLst>
                                          <p:attrName>ppt_x</p:attrName>
                                          <p:attrName>ppt_y</p:attrName>
                                        </p:attrNameLst>
                                      </p:cBhvr>
                                      <p:rCtr x="6146" y="12630"/>
                                    </p:animMotion>
                                  </p:childTnLst>
                                </p:cTn>
                              </p:par>
                            </p:childTnLst>
                          </p:cTn>
                        </p:par>
                      </p:childTnLst>
                    </p:cTn>
                  </p:par>
                  <p:par>
                    <p:cTn id="21" fill="hold">
                      <p:stCondLst>
                        <p:cond delay="indefinite"/>
                      </p:stCondLst>
                      <p:childTnLst>
                        <p:par>
                          <p:cTn id="22" fill="hold">
                            <p:stCondLst>
                              <p:cond delay="0"/>
                            </p:stCondLst>
                            <p:childTnLst>
                              <p:par>
                                <p:cTn id="23" presetID="10" presetClass="exit" presetSubtype="0" fill="hold" grpId="1" nodeType="clickEffect">
                                  <p:stCondLst>
                                    <p:cond delay="0"/>
                                  </p:stCondLst>
                                  <p:childTnLst>
                                    <p:animEffect transition="out" filter="fade">
                                      <p:cBhvr>
                                        <p:cTn id="24" dur="500"/>
                                        <p:tgtEl>
                                          <p:spTgt spid="71"/>
                                        </p:tgtEl>
                                      </p:cBhvr>
                                    </p:animEffect>
                                    <p:set>
                                      <p:cBhvr>
                                        <p:cTn id="25" dur="1" fill="hold">
                                          <p:stCondLst>
                                            <p:cond delay="499"/>
                                          </p:stCondLst>
                                        </p:cTn>
                                        <p:tgtEl>
                                          <p:spTgt spid="71"/>
                                        </p:tgtEl>
                                        <p:attrNameLst>
                                          <p:attrName>style.visibility</p:attrName>
                                        </p:attrNameLst>
                                      </p:cBhvr>
                                      <p:to>
                                        <p:strVal val="hidden"/>
                                      </p:to>
                                    </p:set>
                                  </p:childTnLst>
                                </p:cTn>
                              </p:par>
                              <p:par>
                                <p:cTn id="26" presetID="10" presetClass="exit" presetSubtype="0" fill="hold" grpId="1" nodeType="withEffect">
                                  <p:stCondLst>
                                    <p:cond delay="0"/>
                                  </p:stCondLst>
                                  <p:childTnLst>
                                    <p:animEffect transition="out" filter="fade">
                                      <p:cBhvr>
                                        <p:cTn id="27" dur="500"/>
                                        <p:tgtEl>
                                          <p:spTgt spid="66"/>
                                        </p:tgtEl>
                                      </p:cBhvr>
                                    </p:animEffect>
                                    <p:set>
                                      <p:cBhvr>
                                        <p:cTn id="28" dur="1" fill="hold">
                                          <p:stCondLst>
                                            <p:cond delay="499"/>
                                          </p:stCondLst>
                                        </p:cTn>
                                        <p:tgtEl>
                                          <p:spTgt spid="66"/>
                                        </p:tgtEl>
                                        <p:attrNameLst>
                                          <p:attrName>style.visibility</p:attrName>
                                        </p:attrNameLst>
                                      </p:cBhvr>
                                      <p:to>
                                        <p:strVal val="hidden"/>
                                      </p:to>
                                    </p:set>
                                  </p:childTnLst>
                                </p:cTn>
                              </p:par>
                              <p:par>
                                <p:cTn id="29" presetID="10" presetClass="exit" presetSubtype="0" fill="hold" grpId="1" nodeType="withEffect">
                                  <p:stCondLst>
                                    <p:cond delay="0"/>
                                  </p:stCondLst>
                                  <p:childTnLst>
                                    <p:animEffect transition="out" filter="fade">
                                      <p:cBhvr>
                                        <p:cTn id="30" dur="500"/>
                                        <p:tgtEl>
                                          <p:spTgt spid="62"/>
                                        </p:tgtEl>
                                      </p:cBhvr>
                                    </p:animEffect>
                                    <p:set>
                                      <p:cBhvr>
                                        <p:cTn id="31" dur="1" fill="hold">
                                          <p:stCondLst>
                                            <p:cond delay="499"/>
                                          </p:stCondLst>
                                        </p:cTn>
                                        <p:tgtEl>
                                          <p:spTgt spid="62"/>
                                        </p:tgtEl>
                                        <p:attrNameLst>
                                          <p:attrName>style.visibility</p:attrName>
                                        </p:attrNameLst>
                                      </p:cBhvr>
                                      <p:to>
                                        <p:strVal val="hidden"/>
                                      </p:to>
                                    </p:set>
                                  </p:childTnLst>
                                </p:cTn>
                              </p:par>
                              <p:par>
                                <p:cTn id="32" presetID="10" presetClass="exit" presetSubtype="0" fill="hold" grpId="1" nodeType="withEffect">
                                  <p:stCondLst>
                                    <p:cond delay="0"/>
                                  </p:stCondLst>
                                  <p:childTnLst>
                                    <p:animEffect transition="out" filter="fade">
                                      <p:cBhvr>
                                        <p:cTn id="33" dur="500"/>
                                        <p:tgtEl>
                                          <p:spTgt spid="70"/>
                                        </p:tgtEl>
                                      </p:cBhvr>
                                    </p:animEffect>
                                    <p:set>
                                      <p:cBhvr>
                                        <p:cTn id="34" dur="1" fill="hold">
                                          <p:stCondLst>
                                            <p:cond delay="499"/>
                                          </p:stCondLst>
                                        </p:cTn>
                                        <p:tgtEl>
                                          <p:spTgt spid="70"/>
                                        </p:tgtEl>
                                        <p:attrNameLst>
                                          <p:attrName>style.visibility</p:attrName>
                                        </p:attrNameLst>
                                      </p:cBhvr>
                                      <p:to>
                                        <p:strVal val="hidden"/>
                                      </p:to>
                                    </p:set>
                                  </p:childTnLst>
                                </p:cTn>
                              </p:par>
                              <p:par>
                                <p:cTn id="35" presetID="10" presetClass="exit" presetSubtype="0" fill="hold" grpId="2" nodeType="withEffect">
                                  <p:stCondLst>
                                    <p:cond delay="0"/>
                                  </p:stCondLst>
                                  <p:childTnLst>
                                    <p:animEffect transition="out" filter="fade">
                                      <p:cBhvr>
                                        <p:cTn id="36" dur="500"/>
                                        <p:tgtEl>
                                          <p:spTgt spid="62"/>
                                        </p:tgtEl>
                                      </p:cBhvr>
                                    </p:animEffect>
                                    <p:set>
                                      <p:cBhvr>
                                        <p:cTn id="37" dur="1" fill="hold">
                                          <p:stCondLst>
                                            <p:cond delay="499"/>
                                          </p:stCondLst>
                                        </p:cTn>
                                        <p:tgtEl>
                                          <p:spTgt spid="62"/>
                                        </p:tgtEl>
                                        <p:attrNameLst>
                                          <p:attrName>style.visibility</p:attrName>
                                        </p:attrNameLst>
                                      </p:cBhvr>
                                      <p:to>
                                        <p:strVal val="hidden"/>
                                      </p:to>
                                    </p:set>
                                  </p:childTnLst>
                                </p:cTn>
                              </p:par>
                              <p:par>
                                <p:cTn id="38" presetID="10" presetClass="exit" presetSubtype="0" fill="hold" grpId="2" nodeType="withEffect">
                                  <p:stCondLst>
                                    <p:cond delay="0"/>
                                  </p:stCondLst>
                                  <p:childTnLst>
                                    <p:animEffect transition="out" filter="fade">
                                      <p:cBhvr>
                                        <p:cTn id="39" dur="500"/>
                                        <p:tgtEl>
                                          <p:spTgt spid="66"/>
                                        </p:tgtEl>
                                      </p:cBhvr>
                                    </p:animEffect>
                                    <p:set>
                                      <p:cBhvr>
                                        <p:cTn id="40" dur="1" fill="hold">
                                          <p:stCondLst>
                                            <p:cond delay="499"/>
                                          </p:stCondLst>
                                        </p:cTn>
                                        <p:tgtEl>
                                          <p:spTgt spid="66"/>
                                        </p:tgtEl>
                                        <p:attrNameLst>
                                          <p:attrName>style.visibility</p:attrName>
                                        </p:attrNameLst>
                                      </p:cBhvr>
                                      <p:to>
                                        <p:strVal val="hidden"/>
                                      </p:to>
                                    </p:set>
                                  </p:childTnLst>
                                </p:cTn>
                              </p:par>
                              <p:par>
                                <p:cTn id="41" presetID="10" presetClass="exit" presetSubtype="0" fill="hold" grpId="2" nodeType="withEffect">
                                  <p:stCondLst>
                                    <p:cond delay="0"/>
                                  </p:stCondLst>
                                  <p:childTnLst>
                                    <p:animEffect transition="out" filter="fade">
                                      <p:cBhvr>
                                        <p:cTn id="42" dur="500"/>
                                        <p:tgtEl>
                                          <p:spTgt spid="71"/>
                                        </p:tgtEl>
                                      </p:cBhvr>
                                    </p:animEffect>
                                    <p:set>
                                      <p:cBhvr>
                                        <p:cTn id="43" dur="1" fill="hold">
                                          <p:stCondLst>
                                            <p:cond delay="499"/>
                                          </p:stCondLst>
                                        </p:cTn>
                                        <p:tgtEl>
                                          <p:spTgt spid="71"/>
                                        </p:tgtEl>
                                        <p:attrNameLst>
                                          <p:attrName>style.visibility</p:attrName>
                                        </p:attrNameLst>
                                      </p:cBhvr>
                                      <p:to>
                                        <p:strVal val="hidden"/>
                                      </p:to>
                                    </p:set>
                                  </p:childTnLst>
                                </p:cTn>
                              </p:par>
                              <p:par>
                                <p:cTn id="44" presetID="10" presetClass="exit" presetSubtype="0" fill="hold" grpId="2" nodeType="withEffect">
                                  <p:stCondLst>
                                    <p:cond delay="0"/>
                                  </p:stCondLst>
                                  <p:childTnLst>
                                    <p:animEffect transition="out" filter="fade">
                                      <p:cBhvr>
                                        <p:cTn id="45" dur="500"/>
                                        <p:tgtEl>
                                          <p:spTgt spid="70"/>
                                        </p:tgtEl>
                                      </p:cBhvr>
                                    </p:animEffect>
                                    <p:set>
                                      <p:cBhvr>
                                        <p:cTn id="46" dur="1" fill="hold">
                                          <p:stCondLst>
                                            <p:cond delay="499"/>
                                          </p:stCondLst>
                                        </p:cTn>
                                        <p:tgtEl>
                                          <p:spTgt spid="70"/>
                                        </p:tgtEl>
                                        <p:attrNameLst>
                                          <p:attrName>style.visibility</p:attrName>
                                        </p:attrNameLst>
                                      </p:cBhvr>
                                      <p:to>
                                        <p:strVal val="hidden"/>
                                      </p:to>
                                    </p:set>
                                  </p:childTnLst>
                                </p:cTn>
                              </p:par>
                              <p:par>
                                <p:cTn id="47" presetID="10" presetClass="entr" presetSubtype="0" fill="hold" grpId="0" nodeType="withEffect">
                                  <p:stCondLst>
                                    <p:cond delay="0"/>
                                  </p:stCondLst>
                                  <p:childTnLst>
                                    <p:set>
                                      <p:cBhvr>
                                        <p:cTn id="48" dur="1" fill="hold">
                                          <p:stCondLst>
                                            <p:cond delay="0"/>
                                          </p:stCondLst>
                                        </p:cTn>
                                        <p:tgtEl>
                                          <p:spTgt spid="38954"/>
                                        </p:tgtEl>
                                        <p:attrNameLst>
                                          <p:attrName>style.visibility</p:attrName>
                                        </p:attrNameLst>
                                      </p:cBhvr>
                                      <p:to>
                                        <p:strVal val="visible"/>
                                      </p:to>
                                    </p:set>
                                    <p:animEffect transition="in" filter="fade">
                                      <p:cBhvr>
                                        <p:cTn id="49" dur="500"/>
                                        <p:tgtEl>
                                          <p:spTgt spid="38954"/>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27689"/>
                                        </p:tgtEl>
                                        <p:attrNameLst>
                                          <p:attrName>style.visibility</p:attrName>
                                        </p:attrNameLst>
                                      </p:cBhvr>
                                      <p:to>
                                        <p:strVal val="visible"/>
                                      </p:to>
                                    </p:set>
                                    <p:animEffect transition="in" filter="fade">
                                      <p:cBhvr>
                                        <p:cTn id="52" dur="500"/>
                                        <p:tgtEl>
                                          <p:spTgt spid="27689"/>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7696"/>
                                        </p:tgtEl>
                                        <p:attrNameLst>
                                          <p:attrName>style.visibility</p:attrName>
                                        </p:attrNameLst>
                                      </p:cBhvr>
                                      <p:to>
                                        <p:strVal val="visible"/>
                                      </p:to>
                                    </p:set>
                                    <p:animEffect transition="in" filter="fade">
                                      <p:cBhvr>
                                        <p:cTn id="55" dur="500"/>
                                        <p:tgtEl>
                                          <p:spTgt spid="27696"/>
                                        </p:tgtEl>
                                      </p:cBhvr>
                                    </p:animEffect>
                                  </p:childTnLst>
                                </p:cTn>
                              </p:par>
                            </p:childTnLst>
                          </p:cTn>
                        </p:par>
                      </p:childTnLst>
                    </p:cTn>
                  </p:par>
                  <p:par>
                    <p:cTn id="56" fill="hold">
                      <p:stCondLst>
                        <p:cond delay="indefinite"/>
                      </p:stCondLst>
                      <p:childTnLst>
                        <p:par>
                          <p:cTn id="57" fill="hold">
                            <p:stCondLst>
                              <p:cond delay="0"/>
                            </p:stCondLst>
                            <p:childTnLst>
                              <p:par>
                                <p:cTn id="58" presetID="42" presetClass="path" presetSubtype="0" accel="50000" decel="50000" fill="hold" grpId="0" nodeType="clickEffect">
                                  <p:stCondLst>
                                    <p:cond delay="0"/>
                                  </p:stCondLst>
                                  <p:childTnLst>
                                    <p:animMotion origin="layout" path="M 4.44444E-6 -3.29632E-6 L 0.16111 0.33102 " pathEditMode="relative" rAng="0" ptsTypes="AA">
                                      <p:cBhvr>
                                        <p:cTn id="59" dur="2000" fill="hold"/>
                                        <p:tgtEl>
                                          <p:spTgt spid="64"/>
                                        </p:tgtEl>
                                        <p:attrNameLst>
                                          <p:attrName>ppt_x</p:attrName>
                                          <p:attrName>ppt_y</p:attrName>
                                        </p:attrNameLst>
                                      </p:cBhvr>
                                      <p:rCtr x="8056" y="16539"/>
                                    </p:animMotion>
                                  </p:childTnLst>
                                </p:cTn>
                              </p:par>
                              <p:par>
                                <p:cTn id="60" presetID="42" presetClass="path" presetSubtype="0" accel="50000" decel="50000" fill="hold" grpId="0" nodeType="withEffect">
                                  <p:stCondLst>
                                    <p:cond delay="0"/>
                                  </p:stCondLst>
                                  <p:childTnLst>
                                    <p:animMotion origin="layout" path="M -1.66667E-6 -1.21212E-6 L 0.26979 0.35415 " pathEditMode="relative" rAng="0" ptsTypes="AA">
                                      <p:cBhvr>
                                        <p:cTn id="61" dur="2000" fill="hold"/>
                                        <p:tgtEl>
                                          <p:spTgt spid="72"/>
                                        </p:tgtEl>
                                        <p:attrNameLst>
                                          <p:attrName>ppt_x</p:attrName>
                                          <p:attrName>ppt_y</p:attrName>
                                        </p:attrNameLst>
                                      </p:cBhvr>
                                      <p:rCtr x="13490" y="17696"/>
                                    </p:animMotion>
                                  </p:childTnLst>
                                </p:cTn>
                              </p:par>
                              <p:par>
                                <p:cTn id="62" presetID="42" presetClass="path" presetSubtype="0" accel="50000" decel="50000" fill="hold" grpId="0" nodeType="withEffect">
                                  <p:stCondLst>
                                    <p:cond delay="0"/>
                                  </p:stCondLst>
                                  <p:childTnLst>
                                    <p:animMotion origin="layout" path="M -3.88889E-6 -4.61716E-6 L 0.19966 0.33079 " pathEditMode="relative" rAng="0" ptsTypes="AA">
                                      <p:cBhvr>
                                        <p:cTn id="63" dur="2000" fill="hold"/>
                                        <p:tgtEl>
                                          <p:spTgt spid="73"/>
                                        </p:tgtEl>
                                        <p:attrNameLst>
                                          <p:attrName>ppt_x</p:attrName>
                                          <p:attrName>ppt_y</p:attrName>
                                        </p:attrNameLst>
                                      </p:cBhvr>
                                      <p:rCtr x="9983" y="16539"/>
                                    </p:animMotion>
                                  </p:childTnLst>
                                </p:cTn>
                              </p:par>
                              <p:par>
                                <p:cTn id="64" presetID="42" presetClass="path" presetSubtype="0" accel="50000" decel="50000" fill="hold" grpId="0" nodeType="withEffect">
                                  <p:stCondLst>
                                    <p:cond delay="0"/>
                                  </p:stCondLst>
                                  <p:childTnLst>
                                    <p:animMotion origin="layout" path="M 3.61111E-6 -4.61716E-6 L 0.2335 0.33079 " pathEditMode="relative" rAng="0" ptsTypes="AA">
                                      <p:cBhvr>
                                        <p:cTn id="65" dur="2000" fill="hold"/>
                                        <p:tgtEl>
                                          <p:spTgt spid="61"/>
                                        </p:tgtEl>
                                        <p:attrNameLst>
                                          <p:attrName>ppt_x</p:attrName>
                                          <p:attrName>ppt_y</p:attrName>
                                        </p:attrNameLst>
                                      </p:cBhvr>
                                      <p:rCtr x="11667" y="16539"/>
                                    </p:animMotion>
                                  </p:childTnLst>
                                </p:cTn>
                              </p:par>
                            </p:childTnLst>
                          </p:cTn>
                        </p:par>
                      </p:childTnLst>
                    </p:cTn>
                  </p:par>
                  <p:par>
                    <p:cTn id="66" fill="hold">
                      <p:stCondLst>
                        <p:cond delay="indefinite"/>
                      </p:stCondLst>
                      <p:childTnLst>
                        <p:par>
                          <p:cTn id="67" fill="hold">
                            <p:stCondLst>
                              <p:cond delay="0"/>
                            </p:stCondLst>
                            <p:childTnLst>
                              <p:par>
                                <p:cTn id="68" presetID="10" presetClass="exit" presetSubtype="0" fill="hold" grpId="1" nodeType="clickEffect">
                                  <p:stCondLst>
                                    <p:cond delay="0"/>
                                  </p:stCondLst>
                                  <p:childTnLst>
                                    <p:animEffect transition="out" filter="fade">
                                      <p:cBhvr>
                                        <p:cTn id="69" dur="500"/>
                                        <p:tgtEl>
                                          <p:spTgt spid="64"/>
                                        </p:tgtEl>
                                      </p:cBhvr>
                                    </p:animEffect>
                                    <p:set>
                                      <p:cBhvr>
                                        <p:cTn id="70" dur="1" fill="hold">
                                          <p:stCondLst>
                                            <p:cond delay="499"/>
                                          </p:stCondLst>
                                        </p:cTn>
                                        <p:tgtEl>
                                          <p:spTgt spid="64"/>
                                        </p:tgtEl>
                                        <p:attrNameLst>
                                          <p:attrName>style.visibility</p:attrName>
                                        </p:attrNameLst>
                                      </p:cBhvr>
                                      <p:to>
                                        <p:strVal val="hidden"/>
                                      </p:to>
                                    </p:set>
                                  </p:childTnLst>
                                </p:cTn>
                              </p:par>
                              <p:par>
                                <p:cTn id="71" presetID="10" presetClass="exit" presetSubtype="0" fill="hold" grpId="1" nodeType="withEffect">
                                  <p:stCondLst>
                                    <p:cond delay="0"/>
                                  </p:stCondLst>
                                  <p:childTnLst>
                                    <p:animEffect transition="out" filter="fade">
                                      <p:cBhvr>
                                        <p:cTn id="72" dur="500"/>
                                        <p:tgtEl>
                                          <p:spTgt spid="72"/>
                                        </p:tgtEl>
                                      </p:cBhvr>
                                    </p:animEffect>
                                    <p:set>
                                      <p:cBhvr>
                                        <p:cTn id="73" dur="1" fill="hold">
                                          <p:stCondLst>
                                            <p:cond delay="499"/>
                                          </p:stCondLst>
                                        </p:cTn>
                                        <p:tgtEl>
                                          <p:spTgt spid="72"/>
                                        </p:tgtEl>
                                        <p:attrNameLst>
                                          <p:attrName>style.visibility</p:attrName>
                                        </p:attrNameLst>
                                      </p:cBhvr>
                                      <p:to>
                                        <p:strVal val="hidden"/>
                                      </p:to>
                                    </p:set>
                                  </p:childTnLst>
                                </p:cTn>
                              </p:par>
                              <p:par>
                                <p:cTn id="74" presetID="10" presetClass="exit" presetSubtype="0" fill="hold" grpId="1" nodeType="withEffect">
                                  <p:stCondLst>
                                    <p:cond delay="0"/>
                                  </p:stCondLst>
                                  <p:childTnLst>
                                    <p:animEffect transition="out" filter="fade">
                                      <p:cBhvr>
                                        <p:cTn id="75" dur="500"/>
                                        <p:tgtEl>
                                          <p:spTgt spid="73"/>
                                        </p:tgtEl>
                                      </p:cBhvr>
                                    </p:animEffect>
                                    <p:set>
                                      <p:cBhvr>
                                        <p:cTn id="76" dur="1" fill="hold">
                                          <p:stCondLst>
                                            <p:cond delay="499"/>
                                          </p:stCondLst>
                                        </p:cTn>
                                        <p:tgtEl>
                                          <p:spTgt spid="73"/>
                                        </p:tgtEl>
                                        <p:attrNameLst>
                                          <p:attrName>style.visibility</p:attrName>
                                        </p:attrNameLst>
                                      </p:cBhvr>
                                      <p:to>
                                        <p:strVal val="hidden"/>
                                      </p:to>
                                    </p:set>
                                  </p:childTnLst>
                                </p:cTn>
                              </p:par>
                              <p:par>
                                <p:cTn id="77" presetID="10" presetClass="exit" presetSubtype="0" fill="hold" grpId="1" nodeType="withEffect">
                                  <p:stCondLst>
                                    <p:cond delay="0"/>
                                  </p:stCondLst>
                                  <p:childTnLst>
                                    <p:animEffect transition="out" filter="fade">
                                      <p:cBhvr>
                                        <p:cTn id="78" dur="500"/>
                                        <p:tgtEl>
                                          <p:spTgt spid="61"/>
                                        </p:tgtEl>
                                      </p:cBhvr>
                                    </p:animEffect>
                                    <p:set>
                                      <p:cBhvr>
                                        <p:cTn id="79" dur="1" fill="hold">
                                          <p:stCondLst>
                                            <p:cond delay="499"/>
                                          </p:stCondLst>
                                        </p:cTn>
                                        <p:tgtEl>
                                          <p:spTgt spid="61"/>
                                        </p:tgtEl>
                                        <p:attrNameLst>
                                          <p:attrName>style.visibility</p:attrName>
                                        </p:attrNameLst>
                                      </p:cBhvr>
                                      <p:to>
                                        <p:strVal val="hidden"/>
                                      </p:to>
                                    </p:set>
                                  </p:childTnLst>
                                </p:cTn>
                              </p:par>
                              <p:par>
                                <p:cTn id="80" presetID="10" presetClass="entr" presetSubtype="0" fill="hold" grpId="0" nodeType="withEffect">
                                  <p:stCondLst>
                                    <p:cond delay="0"/>
                                  </p:stCondLst>
                                  <p:childTnLst>
                                    <p:set>
                                      <p:cBhvr>
                                        <p:cTn id="81" dur="1" fill="hold">
                                          <p:stCondLst>
                                            <p:cond delay="0"/>
                                          </p:stCondLst>
                                        </p:cTn>
                                        <p:tgtEl>
                                          <p:spTgt spid="27691"/>
                                        </p:tgtEl>
                                        <p:attrNameLst>
                                          <p:attrName>style.visibility</p:attrName>
                                        </p:attrNameLst>
                                      </p:cBhvr>
                                      <p:to>
                                        <p:strVal val="visible"/>
                                      </p:to>
                                    </p:set>
                                    <p:animEffect transition="in" filter="fade">
                                      <p:cBhvr>
                                        <p:cTn id="82" dur="500"/>
                                        <p:tgtEl>
                                          <p:spTgt spid="27691"/>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27697"/>
                                        </p:tgtEl>
                                        <p:attrNameLst>
                                          <p:attrName>style.visibility</p:attrName>
                                        </p:attrNameLst>
                                      </p:cBhvr>
                                      <p:to>
                                        <p:strVal val="visible"/>
                                      </p:to>
                                    </p:set>
                                    <p:animEffect transition="in" filter="fade">
                                      <p:cBhvr>
                                        <p:cTn id="85" dur="500"/>
                                        <p:tgtEl>
                                          <p:spTgt spid="27697"/>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27693"/>
                                        </p:tgtEl>
                                        <p:attrNameLst>
                                          <p:attrName>style.visibility</p:attrName>
                                        </p:attrNameLst>
                                      </p:cBhvr>
                                      <p:to>
                                        <p:strVal val="visible"/>
                                      </p:to>
                                    </p:set>
                                    <p:animEffect transition="in" filter="fade">
                                      <p:cBhvr>
                                        <p:cTn id="88" dur="500"/>
                                        <p:tgtEl>
                                          <p:spTgt spid="27693"/>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27692"/>
                                        </p:tgtEl>
                                        <p:attrNameLst>
                                          <p:attrName>style.visibility</p:attrName>
                                        </p:attrNameLst>
                                      </p:cBhvr>
                                      <p:to>
                                        <p:strVal val="visible"/>
                                      </p:to>
                                    </p:set>
                                    <p:animEffect transition="in" filter="fade">
                                      <p:cBhvr>
                                        <p:cTn id="91" dur="500"/>
                                        <p:tgtEl>
                                          <p:spTgt spid="27692"/>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27695"/>
                                        </p:tgtEl>
                                        <p:attrNameLst>
                                          <p:attrName>style.visibility</p:attrName>
                                        </p:attrNameLst>
                                      </p:cBhvr>
                                      <p:to>
                                        <p:strVal val="visible"/>
                                      </p:to>
                                    </p:set>
                                    <p:animEffect transition="in" filter="fade">
                                      <p:cBhvr>
                                        <p:cTn id="94" dur="500"/>
                                        <p:tgtEl>
                                          <p:spTgt spid="27695"/>
                                        </p:tgtEl>
                                      </p:cBhvr>
                                    </p:animEffect>
                                  </p:childTnLst>
                                </p:cTn>
                              </p:par>
                            </p:childTnLst>
                          </p:cTn>
                        </p:par>
                      </p:childTnLst>
                    </p:cTn>
                  </p:par>
                  <p:par>
                    <p:cTn id="95" fill="hold">
                      <p:stCondLst>
                        <p:cond delay="indefinite"/>
                      </p:stCondLst>
                      <p:childTnLst>
                        <p:par>
                          <p:cTn id="96" fill="hold">
                            <p:stCondLst>
                              <p:cond delay="0"/>
                            </p:stCondLst>
                            <p:childTnLst>
                              <p:par>
                                <p:cTn id="97" presetID="42" presetClass="path" presetSubtype="0" accel="50000" decel="50000" fill="hold" grpId="0" nodeType="clickEffect">
                                  <p:stCondLst>
                                    <p:cond delay="0"/>
                                  </p:stCondLst>
                                  <p:childTnLst>
                                    <p:animMotion origin="layout" path="M -5.55556E-7 4.0111E-6 L 0.37049 0.19569 " pathEditMode="relative" rAng="0" ptsTypes="AA">
                                      <p:cBhvr>
                                        <p:cTn id="98" dur="2000" fill="hold"/>
                                        <p:tgtEl>
                                          <p:spTgt spid="65"/>
                                        </p:tgtEl>
                                        <p:attrNameLst>
                                          <p:attrName>ppt_x</p:attrName>
                                          <p:attrName>ppt_y</p:attrName>
                                        </p:attrNameLst>
                                      </p:cBhvr>
                                      <p:rCtr x="18524" y="9785"/>
                                    </p:animMotion>
                                  </p:childTnLst>
                                </p:cTn>
                              </p:par>
                              <p:par>
                                <p:cTn id="99" presetID="42" presetClass="path" presetSubtype="0" accel="50000" decel="50000" fill="hold" grpId="0" nodeType="withEffect">
                                  <p:stCondLst>
                                    <p:cond delay="0"/>
                                  </p:stCondLst>
                                  <p:childTnLst>
                                    <p:animMotion origin="layout" path="M -2.77778E-6 -3.29632E-6 L 0.3691 0.33102 " pathEditMode="relative" rAng="0" ptsTypes="AA">
                                      <p:cBhvr>
                                        <p:cTn id="100" dur="2000" fill="hold"/>
                                        <p:tgtEl>
                                          <p:spTgt spid="63"/>
                                        </p:tgtEl>
                                        <p:attrNameLst>
                                          <p:attrName>ppt_x</p:attrName>
                                          <p:attrName>ppt_y</p:attrName>
                                        </p:attrNameLst>
                                      </p:cBhvr>
                                      <p:rCtr x="18455" y="16539"/>
                                    </p:animMotion>
                                  </p:childTnLst>
                                </p:cTn>
                              </p:par>
                              <p:par>
                                <p:cTn id="101" presetID="42" presetClass="path" presetSubtype="0" accel="50000" decel="50000" fill="hold" grpId="0" nodeType="withEffect">
                                  <p:stCondLst>
                                    <p:cond delay="0"/>
                                  </p:stCondLst>
                                  <p:childTnLst>
                                    <p:animMotion origin="layout" path="M 2.77778E-7 2.59079E-7 L 0.41059 0.25283 " pathEditMode="relative" rAng="0" ptsTypes="AA">
                                      <p:cBhvr>
                                        <p:cTn id="102" dur="2000" fill="hold"/>
                                        <p:tgtEl>
                                          <p:spTgt spid="68"/>
                                        </p:tgtEl>
                                        <p:attrNameLst>
                                          <p:attrName>ppt_x</p:attrName>
                                          <p:attrName>ppt_y</p:attrName>
                                        </p:attrNameLst>
                                      </p:cBhvr>
                                      <p:rCtr x="20521" y="12630"/>
                                    </p:animMotion>
                                  </p:childTnLst>
                                </p:cTn>
                              </p:par>
                              <p:par>
                                <p:cTn id="103" presetID="42" presetClass="path" presetSubtype="0" accel="50000" decel="50000" fill="hold" grpId="0" nodeType="withEffect">
                                  <p:stCondLst>
                                    <p:cond delay="0"/>
                                  </p:stCondLst>
                                  <p:childTnLst>
                                    <p:animMotion origin="layout" path="M 3.33333E-6 5.55112E-17 L 0.35833 0.26667 " pathEditMode="relative" rAng="0" ptsTypes="AA">
                                      <p:cBhvr>
                                        <p:cTn id="104" dur="2000" fill="hold"/>
                                        <p:tgtEl>
                                          <p:spTgt spid="74"/>
                                        </p:tgtEl>
                                        <p:attrNameLst>
                                          <p:attrName>ppt_x</p:attrName>
                                          <p:attrName>ppt_y</p:attrName>
                                        </p:attrNameLst>
                                      </p:cBhvr>
                                      <p:rCtr x="17917" y="13333"/>
                                    </p:animMotion>
                                  </p:childTnLst>
                                </p:cTn>
                              </p:par>
                            </p:childTnLst>
                          </p:cTn>
                        </p:par>
                      </p:childTnLst>
                    </p:cTn>
                  </p:par>
                  <p:par>
                    <p:cTn id="105" fill="hold">
                      <p:stCondLst>
                        <p:cond delay="indefinite"/>
                      </p:stCondLst>
                      <p:childTnLst>
                        <p:par>
                          <p:cTn id="106" fill="hold">
                            <p:stCondLst>
                              <p:cond delay="0"/>
                            </p:stCondLst>
                            <p:childTnLst>
                              <p:par>
                                <p:cTn id="107" presetID="10" presetClass="entr" presetSubtype="0" fill="hold" grpId="0" nodeType="clickEffect">
                                  <p:stCondLst>
                                    <p:cond delay="0"/>
                                  </p:stCondLst>
                                  <p:childTnLst>
                                    <p:set>
                                      <p:cBhvr>
                                        <p:cTn id="108" dur="1" fill="hold">
                                          <p:stCondLst>
                                            <p:cond delay="0"/>
                                          </p:stCondLst>
                                        </p:cTn>
                                        <p:tgtEl>
                                          <p:spTgt spid="27698"/>
                                        </p:tgtEl>
                                        <p:attrNameLst>
                                          <p:attrName>style.visibility</p:attrName>
                                        </p:attrNameLst>
                                      </p:cBhvr>
                                      <p:to>
                                        <p:strVal val="visible"/>
                                      </p:to>
                                    </p:set>
                                    <p:animEffect transition="in" filter="fade">
                                      <p:cBhvr>
                                        <p:cTn id="109" dur="500"/>
                                        <p:tgtEl>
                                          <p:spTgt spid="27698"/>
                                        </p:tgtEl>
                                      </p:cBhvr>
                                    </p:animEffect>
                                  </p:childTnLst>
                                </p:cTn>
                              </p:par>
                              <p:par>
                                <p:cTn id="110" presetID="10" presetClass="entr" presetSubtype="0" fill="hold" grpId="0" nodeType="withEffect">
                                  <p:stCondLst>
                                    <p:cond delay="0"/>
                                  </p:stCondLst>
                                  <p:childTnLst>
                                    <p:set>
                                      <p:cBhvr>
                                        <p:cTn id="111" dur="1" fill="hold">
                                          <p:stCondLst>
                                            <p:cond delay="0"/>
                                          </p:stCondLst>
                                        </p:cTn>
                                        <p:tgtEl>
                                          <p:spTgt spid="27700"/>
                                        </p:tgtEl>
                                        <p:attrNameLst>
                                          <p:attrName>style.visibility</p:attrName>
                                        </p:attrNameLst>
                                      </p:cBhvr>
                                      <p:to>
                                        <p:strVal val="visible"/>
                                      </p:to>
                                    </p:set>
                                    <p:animEffect transition="in" filter="fade">
                                      <p:cBhvr>
                                        <p:cTn id="112" dur="500"/>
                                        <p:tgtEl>
                                          <p:spTgt spid="27700"/>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27701"/>
                                        </p:tgtEl>
                                        <p:attrNameLst>
                                          <p:attrName>style.visibility</p:attrName>
                                        </p:attrNameLst>
                                      </p:cBhvr>
                                      <p:to>
                                        <p:strVal val="visible"/>
                                      </p:to>
                                    </p:set>
                                    <p:animEffect transition="in" filter="fade">
                                      <p:cBhvr>
                                        <p:cTn id="115" dur="500"/>
                                        <p:tgtEl>
                                          <p:spTgt spid="27701"/>
                                        </p:tgtEl>
                                      </p:cBhvr>
                                    </p:animEffect>
                                  </p:childTnLst>
                                </p:cTn>
                              </p:par>
                              <p:par>
                                <p:cTn id="116" presetID="10" presetClass="entr" presetSubtype="0" fill="hold" grpId="0" nodeType="withEffect">
                                  <p:stCondLst>
                                    <p:cond delay="0"/>
                                  </p:stCondLst>
                                  <p:childTnLst>
                                    <p:set>
                                      <p:cBhvr>
                                        <p:cTn id="117" dur="1" fill="hold">
                                          <p:stCondLst>
                                            <p:cond delay="0"/>
                                          </p:stCondLst>
                                        </p:cTn>
                                        <p:tgtEl>
                                          <p:spTgt spid="27699"/>
                                        </p:tgtEl>
                                        <p:attrNameLst>
                                          <p:attrName>style.visibility</p:attrName>
                                        </p:attrNameLst>
                                      </p:cBhvr>
                                      <p:to>
                                        <p:strVal val="visible"/>
                                      </p:to>
                                    </p:set>
                                    <p:animEffect transition="in" filter="fade">
                                      <p:cBhvr>
                                        <p:cTn id="118" dur="500"/>
                                        <p:tgtEl>
                                          <p:spTgt spid="27699"/>
                                        </p:tgtEl>
                                      </p:cBhvr>
                                    </p:animEffect>
                                  </p:childTnLst>
                                </p:cTn>
                              </p:par>
                              <p:par>
                                <p:cTn id="119" presetID="10" presetClass="entr" presetSubtype="0" fill="hold" grpId="0" nodeType="withEffect">
                                  <p:stCondLst>
                                    <p:cond delay="0"/>
                                  </p:stCondLst>
                                  <p:childTnLst>
                                    <p:set>
                                      <p:cBhvr>
                                        <p:cTn id="120" dur="1" fill="hold">
                                          <p:stCondLst>
                                            <p:cond delay="0"/>
                                          </p:stCondLst>
                                        </p:cTn>
                                        <p:tgtEl>
                                          <p:spTgt spid="38966"/>
                                        </p:tgtEl>
                                        <p:attrNameLst>
                                          <p:attrName>style.visibility</p:attrName>
                                        </p:attrNameLst>
                                      </p:cBhvr>
                                      <p:to>
                                        <p:strVal val="visible"/>
                                      </p:to>
                                    </p:set>
                                    <p:animEffect transition="in" filter="fade">
                                      <p:cBhvr>
                                        <p:cTn id="121" dur="500"/>
                                        <p:tgtEl>
                                          <p:spTgt spid="38966"/>
                                        </p:tgtEl>
                                      </p:cBhvr>
                                    </p:animEffect>
                                  </p:childTnLst>
                                </p:cTn>
                              </p:par>
                              <p:par>
                                <p:cTn id="122" presetID="10" presetClass="exit" presetSubtype="0" fill="hold" grpId="1" nodeType="withEffect">
                                  <p:stCondLst>
                                    <p:cond delay="0"/>
                                  </p:stCondLst>
                                  <p:childTnLst>
                                    <p:animEffect transition="out" filter="fade">
                                      <p:cBhvr>
                                        <p:cTn id="123" dur="500"/>
                                        <p:tgtEl>
                                          <p:spTgt spid="65"/>
                                        </p:tgtEl>
                                      </p:cBhvr>
                                    </p:animEffect>
                                    <p:set>
                                      <p:cBhvr>
                                        <p:cTn id="124" dur="1" fill="hold">
                                          <p:stCondLst>
                                            <p:cond delay="499"/>
                                          </p:stCondLst>
                                        </p:cTn>
                                        <p:tgtEl>
                                          <p:spTgt spid="65"/>
                                        </p:tgtEl>
                                        <p:attrNameLst>
                                          <p:attrName>style.visibility</p:attrName>
                                        </p:attrNameLst>
                                      </p:cBhvr>
                                      <p:to>
                                        <p:strVal val="hidden"/>
                                      </p:to>
                                    </p:set>
                                  </p:childTnLst>
                                </p:cTn>
                              </p:par>
                              <p:par>
                                <p:cTn id="125" presetID="10" presetClass="exit" presetSubtype="0" fill="hold" grpId="1" nodeType="withEffect">
                                  <p:stCondLst>
                                    <p:cond delay="0"/>
                                  </p:stCondLst>
                                  <p:childTnLst>
                                    <p:animEffect transition="out" filter="fade">
                                      <p:cBhvr>
                                        <p:cTn id="126" dur="500"/>
                                        <p:tgtEl>
                                          <p:spTgt spid="63"/>
                                        </p:tgtEl>
                                      </p:cBhvr>
                                    </p:animEffect>
                                    <p:set>
                                      <p:cBhvr>
                                        <p:cTn id="127" dur="1" fill="hold">
                                          <p:stCondLst>
                                            <p:cond delay="499"/>
                                          </p:stCondLst>
                                        </p:cTn>
                                        <p:tgtEl>
                                          <p:spTgt spid="63"/>
                                        </p:tgtEl>
                                        <p:attrNameLst>
                                          <p:attrName>style.visibility</p:attrName>
                                        </p:attrNameLst>
                                      </p:cBhvr>
                                      <p:to>
                                        <p:strVal val="hidden"/>
                                      </p:to>
                                    </p:set>
                                  </p:childTnLst>
                                </p:cTn>
                              </p:par>
                              <p:par>
                                <p:cTn id="128" presetID="10" presetClass="exit" presetSubtype="0" fill="hold" grpId="1" nodeType="withEffect">
                                  <p:stCondLst>
                                    <p:cond delay="0"/>
                                  </p:stCondLst>
                                  <p:childTnLst>
                                    <p:animEffect transition="out" filter="fade">
                                      <p:cBhvr>
                                        <p:cTn id="129" dur="500"/>
                                        <p:tgtEl>
                                          <p:spTgt spid="68"/>
                                        </p:tgtEl>
                                      </p:cBhvr>
                                    </p:animEffect>
                                    <p:set>
                                      <p:cBhvr>
                                        <p:cTn id="130" dur="1" fill="hold">
                                          <p:stCondLst>
                                            <p:cond delay="499"/>
                                          </p:stCondLst>
                                        </p:cTn>
                                        <p:tgtEl>
                                          <p:spTgt spid="68"/>
                                        </p:tgtEl>
                                        <p:attrNameLst>
                                          <p:attrName>style.visibility</p:attrName>
                                        </p:attrNameLst>
                                      </p:cBhvr>
                                      <p:to>
                                        <p:strVal val="hidden"/>
                                      </p:to>
                                    </p:set>
                                  </p:childTnLst>
                                </p:cTn>
                              </p:par>
                              <p:par>
                                <p:cTn id="131" presetID="10" presetClass="exit" presetSubtype="0" fill="hold" grpId="1" nodeType="withEffect">
                                  <p:stCondLst>
                                    <p:cond delay="0"/>
                                  </p:stCondLst>
                                  <p:childTnLst>
                                    <p:animEffect transition="out" filter="fade">
                                      <p:cBhvr>
                                        <p:cTn id="132" dur="500"/>
                                        <p:tgtEl>
                                          <p:spTgt spid="74"/>
                                        </p:tgtEl>
                                      </p:cBhvr>
                                    </p:animEffect>
                                    <p:set>
                                      <p:cBhvr>
                                        <p:cTn id="133" dur="1" fill="hold">
                                          <p:stCondLst>
                                            <p:cond delay="499"/>
                                          </p:stCondLst>
                                        </p:cTn>
                                        <p:tgtEl>
                                          <p:spTgt spid="74"/>
                                        </p:tgtEl>
                                        <p:attrNameLst>
                                          <p:attrName>style.visibility</p:attrName>
                                        </p:attrNameLst>
                                      </p:cBhvr>
                                      <p:to>
                                        <p:strVal val="hidden"/>
                                      </p:to>
                                    </p:set>
                                  </p:childTnLst>
                                </p:cTn>
                              </p:par>
                            </p:childTnLst>
                          </p:cTn>
                        </p:par>
                      </p:childTnLst>
                    </p:cTn>
                  </p:par>
                  <p:par>
                    <p:cTn id="134" fill="hold">
                      <p:stCondLst>
                        <p:cond delay="indefinite"/>
                      </p:stCondLst>
                      <p:childTnLst>
                        <p:par>
                          <p:cTn id="135" fill="hold">
                            <p:stCondLst>
                              <p:cond delay="0"/>
                            </p:stCondLst>
                            <p:childTnLst>
                              <p:par>
                                <p:cTn id="136" presetID="42" presetClass="path" presetSubtype="0" accel="50000" decel="50000" fill="hold" grpId="0" nodeType="clickEffect">
                                  <p:stCondLst>
                                    <p:cond delay="0"/>
                                  </p:stCondLst>
                                  <p:childTnLst>
                                    <p:animMotion origin="layout" path="M 0 -4.61716E-6 L 0.475 0.16424 " pathEditMode="relative" rAng="0" ptsTypes="AA">
                                      <p:cBhvr>
                                        <p:cTn id="137" dur="2000" fill="hold"/>
                                        <p:tgtEl>
                                          <p:spTgt spid="75"/>
                                        </p:tgtEl>
                                        <p:attrNameLst>
                                          <p:attrName>ppt_x</p:attrName>
                                          <p:attrName>ppt_y</p:attrName>
                                        </p:attrNameLst>
                                      </p:cBhvr>
                                      <p:rCtr x="23750" y="8212"/>
                                    </p:animMotion>
                                  </p:childTnLst>
                                </p:cTn>
                              </p:par>
                            </p:childTnLst>
                          </p:cTn>
                        </p:par>
                      </p:childTnLst>
                    </p:cTn>
                  </p:par>
                  <p:par>
                    <p:cTn id="138" fill="hold">
                      <p:stCondLst>
                        <p:cond delay="indefinite"/>
                      </p:stCondLst>
                      <p:childTnLst>
                        <p:par>
                          <p:cTn id="139" fill="hold">
                            <p:stCondLst>
                              <p:cond delay="0"/>
                            </p:stCondLst>
                            <p:childTnLst>
                              <p:par>
                                <p:cTn id="140" presetID="10" presetClass="entr" presetSubtype="0" fill="hold" grpId="0" nodeType="clickEffect">
                                  <p:stCondLst>
                                    <p:cond delay="0"/>
                                  </p:stCondLst>
                                  <p:childTnLst>
                                    <p:set>
                                      <p:cBhvr>
                                        <p:cTn id="141" dur="1" fill="hold">
                                          <p:stCondLst>
                                            <p:cond delay="0"/>
                                          </p:stCondLst>
                                        </p:cTn>
                                        <p:tgtEl>
                                          <p:spTgt spid="27684"/>
                                        </p:tgtEl>
                                        <p:attrNameLst>
                                          <p:attrName>style.visibility</p:attrName>
                                        </p:attrNameLst>
                                      </p:cBhvr>
                                      <p:to>
                                        <p:strVal val="visible"/>
                                      </p:to>
                                    </p:set>
                                    <p:animEffect transition="in" filter="fade">
                                      <p:cBhvr>
                                        <p:cTn id="142" dur="500"/>
                                        <p:tgtEl>
                                          <p:spTgt spid="27684"/>
                                        </p:tgtEl>
                                      </p:cBhvr>
                                    </p:animEffect>
                                  </p:childTnLst>
                                </p:cTn>
                              </p:par>
                              <p:par>
                                <p:cTn id="143" presetID="10" presetClass="entr" presetSubtype="0" fill="hold" grpId="0" nodeType="withEffect">
                                  <p:stCondLst>
                                    <p:cond delay="0"/>
                                  </p:stCondLst>
                                  <p:childTnLst>
                                    <p:set>
                                      <p:cBhvr>
                                        <p:cTn id="144" dur="1" fill="hold">
                                          <p:stCondLst>
                                            <p:cond delay="0"/>
                                          </p:stCondLst>
                                        </p:cTn>
                                        <p:tgtEl>
                                          <p:spTgt spid="27682"/>
                                        </p:tgtEl>
                                        <p:attrNameLst>
                                          <p:attrName>style.visibility</p:attrName>
                                        </p:attrNameLst>
                                      </p:cBhvr>
                                      <p:to>
                                        <p:strVal val="visible"/>
                                      </p:to>
                                    </p:set>
                                    <p:animEffect transition="in" filter="fade">
                                      <p:cBhvr>
                                        <p:cTn id="145" dur="500"/>
                                        <p:tgtEl>
                                          <p:spTgt spid="27682"/>
                                        </p:tgtEl>
                                      </p:cBhvr>
                                    </p:animEffect>
                                  </p:childTnLst>
                                </p:cTn>
                              </p:par>
                              <p:par>
                                <p:cTn id="146" presetID="10" presetClass="exit" presetSubtype="0" fill="hold" grpId="1" nodeType="withEffect">
                                  <p:stCondLst>
                                    <p:cond delay="0"/>
                                  </p:stCondLst>
                                  <p:childTnLst>
                                    <p:animEffect transition="out" filter="fade">
                                      <p:cBhvr>
                                        <p:cTn id="147" dur="500"/>
                                        <p:tgtEl>
                                          <p:spTgt spid="75"/>
                                        </p:tgtEl>
                                      </p:cBhvr>
                                    </p:animEffect>
                                    <p:set>
                                      <p:cBhvr>
                                        <p:cTn id="148" dur="1" fill="hold">
                                          <p:stCondLst>
                                            <p:cond delay="499"/>
                                          </p:stCondLst>
                                        </p:cTn>
                                        <p:tgtEl>
                                          <p:spTgt spid="75"/>
                                        </p:tgtEl>
                                        <p:attrNameLst>
                                          <p:attrName>style.visibility</p:attrName>
                                        </p:attrNameLst>
                                      </p:cBhvr>
                                      <p:to>
                                        <p:strVal val="hidden"/>
                                      </p:to>
                                    </p:set>
                                  </p:childTnLst>
                                </p:cTn>
                              </p:par>
                            </p:childTnLst>
                          </p:cTn>
                        </p:par>
                      </p:childTnLst>
                    </p:cTn>
                  </p:par>
                  <p:par>
                    <p:cTn id="149" fill="hold">
                      <p:stCondLst>
                        <p:cond delay="indefinite"/>
                      </p:stCondLst>
                      <p:childTnLst>
                        <p:par>
                          <p:cTn id="150" fill="hold">
                            <p:stCondLst>
                              <p:cond delay="0"/>
                            </p:stCondLst>
                            <p:childTnLst>
                              <p:par>
                                <p:cTn id="151" presetID="10" presetClass="entr" presetSubtype="0" fill="hold" grpId="1" nodeType="clickEffect">
                                  <p:stCondLst>
                                    <p:cond delay="0"/>
                                  </p:stCondLst>
                                  <p:childTnLst>
                                    <p:set>
                                      <p:cBhvr>
                                        <p:cTn id="152" dur="1" fill="hold">
                                          <p:stCondLst>
                                            <p:cond delay="0"/>
                                          </p:stCondLst>
                                        </p:cTn>
                                        <p:tgtEl>
                                          <p:spTgt spid="27685"/>
                                        </p:tgtEl>
                                        <p:attrNameLst>
                                          <p:attrName>style.visibility</p:attrName>
                                        </p:attrNameLst>
                                      </p:cBhvr>
                                      <p:to>
                                        <p:strVal val="visible"/>
                                      </p:to>
                                    </p:set>
                                    <p:animEffect transition="in" filter="fade">
                                      <p:cBhvr>
                                        <p:cTn id="153" dur="500"/>
                                        <p:tgtEl>
                                          <p:spTgt spid="27685"/>
                                        </p:tgtEl>
                                      </p:cBhvr>
                                    </p:animEffect>
                                  </p:childTnLst>
                                </p:cTn>
                              </p:par>
                              <p:par>
                                <p:cTn id="154" presetID="10" presetClass="entr" presetSubtype="0" fill="hold" grpId="0" nodeType="withEffect">
                                  <p:stCondLst>
                                    <p:cond delay="0"/>
                                  </p:stCondLst>
                                  <p:childTnLst>
                                    <p:set>
                                      <p:cBhvr>
                                        <p:cTn id="155" dur="1" fill="hold">
                                          <p:stCondLst>
                                            <p:cond delay="0"/>
                                          </p:stCondLst>
                                        </p:cTn>
                                        <p:tgtEl>
                                          <p:spTgt spid="27683"/>
                                        </p:tgtEl>
                                        <p:attrNameLst>
                                          <p:attrName>style.visibility</p:attrName>
                                        </p:attrNameLst>
                                      </p:cBhvr>
                                      <p:to>
                                        <p:strVal val="visible"/>
                                      </p:to>
                                    </p:set>
                                    <p:animEffect transition="in" filter="fade">
                                      <p:cBhvr>
                                        <p:cTn id="156" dur="500"/>
                                        <p:tgtEl>
                                          <p:spTgt spid="27683"/>
                                        </p:tgtEl>
                                      </p:cBhvr>
                                    </p:animEffect>
                                  </p:childTnLst>
                                </p:cTn>
                              </p:par>
                            </p:childTnLst>
                          </p:cTn>
                        </p:par>
                      </p:childTnLst>
                    </p:cTn>
                  </p:par>
                  <p:par>
                    <p:cTn id="157" fill="hold">
                      <p:stCondLst>
                        <p:cond delay="indefinite"/>
                      </p:stCondLst>
                      <p:childTnLst>
                        <p:par>
                          <p:cTn id="158" fill="hold">
                            <p:stCondLst>
                              <p:cond delay="0"/>
                            </p:stCondLst>
                            <p:childTnLst>
                              <p:par>
                                <p:cTn id="159" presetID="10" presetClass="entr" presetSubtype="0" fill="hold" grpId="0" nodeType="clickEffect">
                                  <p:stCondLst>
                                    <p:cond delay="0"/>
                                  </p:stCondLst>
                                  <p:childTnLst>
                                    <p:set>
                                      <p:cBhvr>
                                        <p:cTn id="160" dur="1" fill="hold">
                                          <p:stCondLst>
                                            <p:cond delay="0"/>
                                          </p:stCondLst>
                                        </p:cTn>
                                        <p:tgtEl>
                                          <p:spTgt spid="27680"/>
                                        </p:tgtEl>
                                        <p:attrNameLst>
                                          <p:attrName>style.visibility</p:attrName>
                                        </p:attrNameLst>
                                      </p:cBhvr>
                                      <p:to>
                                        <p:strVal val="visible"/>
                                      </p:to>
                                    </p:set>
                                    <p:animEffect transition="in" filter="fade">
                                      <p:cBhvr>
                                        <p:cTn id="161" dur="500"/>
                                        <p:tgtEl>
                                          <p:spTgt spid="27680"/>
                                        </p:tgtEl>
                                      </p:cBhvr>
                                    </p:animEffect>
                                  </p:childTnLst>
                                </p:cTn>
                              </p:par>
                              <p:par>
                                <p:cTn id="162" presetID="10" presetClass="entr" presetSubtype="0" fill="hold" grpId="0" nodeType="withEffect">
                                  <p:stCondLst>
                                    <p:cond delay="0"/>
                                  </p:stCondLst>
                                  <p:childTnLst>
                                    <p:set>
                                      <p:cBhvr>
                                        <p:cTn id="163" dur="1" fill="hold">
                                          <p:stCondLst>
                                            <p:cond delay="0"/>
                                          </p:stCondLst>
                                        </p:cTn>
                                        <p:tgtEl>
                                          <p:spTgt spid="27677"/>
                                        </p:tgtEl>
                                        <p:attrNameLst>
                                          <p:attrName>style.visibility</p:attrName>
                                        </p:attrNameLst>
                                      </p:cBhvr>
                                      <p:to>
                                        <p:strVal val="visible"/>
                                      </p:to>
                                    </p:set>
                                    <p:animEffect transition="in" filter="fade">
                                      <p:cBhvr>
                                        <p:cTn id="164" dur="500"/>
                                        <p:tgtEl>
                                          <p:spTgt spid="27677"/>
                                        </p:tgtEl>
                                      </p:cBhvr>
                                    </p:animEffect>
                                  </p:childTnLst>
                                </p:cTn>
                              </p:par>
                              <p:par>
                                <p:cTn id="165" presetID="10" presetClass="entr" presetSubtype="0" fill="hold" grpId="0" nodeType="withEffect">
                                  <p:stCondLst>
                                    <p:cond delay="0"/>
                                  </p:stCondLst>
                                  <p:childTnLst>
                                    <p:set>
                                      <p:cBhvr>
                                        <p:cTn id="166" dur="1" fill="hold">
                                          <p:stCondLst>
                                            <p:cond delay="0"/>
                                          </p:stCondLst>
                                        </p:cTn>
                                        <p:tgtEl>
                                          <p:spTgt spid="27687"/>
                                        </p:tgtEl>
                                        <p:attrNameLst>
                                          <p:attrName>style.visibility</p:attrName>
                                        </p:attrNameLst>
                                      </p:cBhvr>
                                      <p:to>
                                        <p:strVal val="visible"/>
                                      </p:to>
                                    </p:set>
                                    <p:animEffect transition="in" filter="fade">
                                      <p:cBhvr>
                                        <p:cTn id="167" dur="500"/>
                                        <p:tgtEl>
                                          <p:spTgt spid="27687"/>
                                        </p:tgtEl>
                                      </p:cBhvr>
                                    </p:animEffect>
                                  </p:childTnLst>
                                </p:cTn>
                              </p:par>
                              <p:par>
                                <p:cTn id="168" presetID="10" presetClass="entr" presetSubtype="0" fill="hold" grpId="0" nodeType="withEffect">
                                  <p:stCondLst>
                                    <p:cond delay="0"/>
                                  </p:stCondLst>
                                  <p:childTnLst>
                                    <p:set>
                                      <p:cBhvr>
                                        <p:cTn id="169" dur="1" fill="hold">
                                          <p:stCondLst>
                                            <p:cond delay="0"/>
                                          </p:stCondLst>
                                        </p:cTn>
                                        <p:tgtEl>
                                          <p:spTgt spid="27686"/>
                                        </p:tgtEl>
                                        <p:attrNameLst>
                                          <p:attrName>style.visibility</p:attrName>
                                        </p:attrNameLst>
                                      </p:cBhvr>
                                      <p:to>
                                        <p:strVal val="visible"/>
                                      </p:to>
                                    </p:set>
                                    <p:animEffect transition="in" filter="fade">
                                      <p:cBhvr>
                                        <p:cTn id="170" dur="500"/>
                                        <p:tgtEl>
                                          <p:spTgt spid="27686"/>
                                        </p:tgtEl>
                                      </p:cBhvr>
                                    </p:animEffect>
                                  </p:childTnLst>
                                </p:cTn>
                              </p:par>
                              <p:par>
                                <p:cTn id="171" presetID="10" presetClass="entr" presetSubtype="0" fill="hold" grpId="0" nodeType="withEffect">
                                  <p:stCondLst>
                                    <p:cond delay="0"/>
                                  </p:stCondLst>
                                  <p:childTnLst>
                                    <p:set>
                                      <p:cBhvr>
                                        <p:cTn id="172" dur="1" fill="hold">
                                          <p:stCondLst>
                                            <p:cond delay="0"/>
                                          </p:stCondLst>
                                        </p:cTn>
                                        <p:tgtEl>
                                          <p:spTgt spid="38943"/>
                                        </p:tgtEl>
                                        <p:attrNameLst>
                                          <p:attrName>style.visibility</p:attrName>
                                        </p:attrNameLst>
                                      </p:cBhvr>
                                      <p:to>
                                        <p:strVal val="visible"/>
                                      </p:to>
                                    </p:set>
                                    <p:animEffect transition="in" filter="fade">
                                      <p:cBhvr>
                                        <p:cTn id="173" dur="500"/>
                                        <p:tgtEl>
                                          <p:spTgt spid="38943"/>
                                        </p:tgtEl>
                                      </p:cBhvr>
                                    </p:animEffect>
                                  </p:childTnLst>
                                </p:cTn>
                              </p:par>
                              <p:par>
                                <p:cTn id="174" presetID="10" presetClass="entr" presetSubtype="0" fill="hold" grpId="0" nodeType="withEffect">
                                  <p:stCondLst>
                                    <p:cond delay="0"/>
                                  </p:stCondLst>
                                  <p:childTnLst>
                                    <p:set>
                                      <p:cBhvr>
                                        <p:cTn id="175" dur="1" fill="hold">
                                          <p:stCondLst>
                                            <p:cond delay="0"/>
                                          </p:stCondLst>
                                        </p:cTn>
                                        <p:tgtEl>
                                          <p:spTgt spid="27678"/>
                                        </p:tgtEl>
                                        <p:attrNameLst>
                                          <p:attrName>style.visibility</p:attrName>
                                        </p:attrNameLst>
                                      </p:cBhvr>
                                      <p:to>
                                        <p:strVal val="visible"/>
                                      </p:to>
                                    </p:set>
                                    <p:animEffect transition="in" filter="fade">
                                      <p:cBhvr>
                                        <p:cTn id="176" dur="500"/>
                                        <p:tgtEl>
                                          <p:spTgt spid="27678"/>
                                        </p:tgtEl>
                                      </p:cBhvr>
                                    </p:animEffect>
                                  </p:childTnLst>
                                </p:cTn>
                              </p:par>
                            </p:childTnLst>
                          </p:cTn>
                        </p:par>
                      </p:childTnLst>
                    </p:cTn>
                  </p:par>
                  <p:par>
                    <p:cTn id="177" fill="hold">
                      <p:stCondLst>
                        <p:cond delay="indefinite"/>
                      </p:stCondLst>
                      <p:childTnLst>
                        <p:par>
                          <p:cTn id="178" fill="hold">
                            <p:stCondLst>
                              <p:cond delay="0"/>
                            </p:stCondLst>
                            <p:childTnLst>
                              <p:par>
                                <p:cTn id="179" presetID="10" presetClass="entr" presetSubtype="0" fill="hold" grpId="0" nodeType="clickEffect">
                                  <p:stCondLst>
                                    <p:cond delay="0"/>
                                  </p:stCondLst>
                                  <p:childTnLst>
                                    <p:set>
                                      <p:cBhvr>
                                        <p:cTn id="180" dur="1" fill="hold">
                                          <p:stCondLst>
                                            <p:cond delay="0"/>
                                          </p:stCondLst>
                                        </p:cTn>
                                        <p:tgtEl>
                                          <p:spTgt spid="2"/>
                                        </p:tgtEl>
                                        <p:attrNameLst>
                                          <p:attrName>style.visibility</p:attrName>
                                        </p:attrNameLst>
                                      </p:cBhvr>
                                      <p:to>
                                        <p:strVal val="visible"/>
                                      </p:to>
                                    </p:set>
                                    <p:animEffect transition="in" filter="fade">
                                      <p:cBhvr>
                                        <p:cTn id="181" dur="500"/>
                                        <p:tgtEl>
                                          <p:spTgt spid="2"/>
                                        </p:tgtEl>
                                      </p:cBhvr>
                                    </p:animEffect>
                                  </p:childTnLst>
                                </p:cTn>
                              </p:par>
                              <p:par>
                                <p:cTn id="182" presetID="42" presetClass="path" presetSubtype="0" accel="50000" decel="50000" fill="hold" grpId="1" nodeType="withEffect">
                                  <p:stCondLst>
                                    <p:cond delay="0"/>
                                  </p:stCondLst>
                                  <p:childTnLst>
                                    <p:animMotion origin="layout" path="M -3.33333E-6 0 L 0.2875 -0.08542 " pathEditMode="relative" rAng="0" ptsTypes="AA">
                                      <p:cBhvr>
                                        <p:cTn id="183" dur="2000" fill="hold"/>
                                        <p:tgtEl>
                                          <p:spTgt spid="2"/>
                                        </p:tgtEl>
                                        <p:attrNameLst>
                                          <p:attrName>ppt_x</p:attrName>
                                          <p:attrName>ppt_y</p:attrName>
                                        </p:attrNameLst>
                                      </p:cBhvr>
                                      <p:rCtr x="14375" y="-4282"/>
                                    </p:animMotion>
                                  </p:childTnLst>
                                </p:cTn>
                              </p:par>
                            </p:childTnLst>
                          </p:cTn>
                        </p:par>
                      </p:childTnLst>
                    </p:cTn>
                  </p:par>
                  <p:par>
                    <p:cTn id="184" fill="hold">
                      <p:stCondLst>
                        <p:cond delay="indefinite"/>
                      </p:stCondLst>
                      <p:childTnLst>
                        <p:par>
                          <p:cTn id="185" fill="hold">
                            <p:stCondLst>
                              <p:cond delay="0"/>
                            </p:stCondLst>
                            <p:childTnLst>
                              <p:par>
                                <p:cTn id="186" presetID="10" presetClass="exit" presetSubtype="0" fill="hold" grpId="2" nodeType="clickEffect">
                                  <p:stCondLst>
                                    <p:cond delay="0"/>
                                  </p:stCondLst>
                                  <p:childTnLst>
                                    <p:animEffect transition="out" filter="fade">
                                      <p:cBhvr>
                                        <p:cTn id="187" dur="500"/>
                                        <p:tgtEl>
                                          <p:spTgt spid="2"/>
                                        </p:tgtEl>
                                      </p:cBhvr>
                                    </p:animEffect>
                                    <p:set>
                                      <p:cBhvr>
                                        <p:cTn id="188" dur="1" fill="hold">
                                          <p:stCondLst>
                                            <p:cond delay="499"/>
                                          </p:stCondLst>
                                        </p:cTn>
                                        <p:tgtEl>
                                          <p:spTgt spid="2"/>
                                        </p:tgtEl>
                                        <p:attrNameLst>
                                          <p:attrName>style.visibility</p:attrName>
                                        </p:attrNameLst>
                                      </p:cBhvr>
                                      <p:to>
                                        <p:strVal val="hidden"/>
                                      </p:to>
                                    </p:set>
                                  </p:childTnLst>
                                </p:cTn>
                              </p:par>
                              <p:par>
                                <p:cTn id="189" presetID="10" presetClass="entr" presetSubtype="0" fill="hold" grpId="0" nodeType="withEffect">
                                  <p:stCondLst>
                                    <p:cond delay="0"/>
                                  </p:stCondLst>
                                  <p:childTnLst>
                                    <p:set>
                                      <p:cBhvr>
                                        <p:cTn id="190" dur="1" fill="hold">
                                          <p:stCondLst>
                                            <p:cond delay="0"/>
                                          </p:stCondLst>
                                        </p:cTn>
                                        <p:tgtEl>
                                          <p:spTgt spid="27676"/>
                                        </p:tgtEl>
                                        <p:attrNameLst>
                                          <p:attrName>style.visibility</p:attrName>
                                        </p:attrNameLst>
                                      </p:cBhvr>
                                      <p:to>
                                        <p:strVal val="visible"/>
                                      </p:to>
                                    </p:set>
                                    <p:animEffect transition="in" filter="fade">
                                      <p:cBhvr>
                                        <p:cTn id="191" dur="500"/>
                                        <p:tgtEl>
                                          <p:spTgt spid="27676"/>
                                        </p:tgtEl>
                                      </p:cBhvr>
                                    </p:animEffect>
                                  </p:childTnLst>
                                </p:cTn>
                              </p:par>
                            </p:childTnLst>
                          </p:cTn>
                        </p:par>
                      </p:childTnLst>
                    </p:cTn>
                  </p:par>
                  <p:par>
                    <p:cTn id="192" fill="hold">
                      <p:stCondLst>
                        <p:cond delay="indefinite"/>
                      </p:stCondLst>
                      <p:childTnLst>
                        <p:par>
                          <p:cTn id="193" fill="hold">
                            <p:stCondLst>
                              <p:cond delay="0"/>
                            </p:stCondLst>
                            <p:childTnLst>
                              <p:par>
                                <p:cTn id="194" presetID="10" presetClass="entr" presetSubtype="0" fill="hold" grpId="0" nodeType="clickEffect">
                                  <p:stCondLst>
                                    <p:cond delay="0"/>
                                  </p:stCondLst>
                                  <p:childTnLst>
                                    <p:set>
                                      <p:cBhvr>
                                        <p:cTn id="195" dur="1" fill="hold">
                                          <p:stCondLst>
                                            <p:cond delay="0"/>
                                          </p:stCondLst>
                                        </p:cTn>
                                        <p:tgtEl>
                                          <p:spTgt spid="3"/>
                                        </p:tgtEl>
                                        <p:attrNameLst>
                                          <p:attrName>style.visibility</p:attrName>
                                        </p:attrNameLst>
                                      </p:cBhvr>
                                      <p:to>
                                        <p:strVal val="visible"/>
                                      </p:to>
                                    </p:set>
                                    <p:animEffect transition="in" filter="fade">
                                      <p:cBhvr>
                                        <p:cTn id="196" dur="500"/>
                                        <p:tgtEl>
                                          <p:spTgt spid="3"/>
                                        </p:tgtEl>
                                      </p:cBhvr>
                                    </p:animEffect>
                                  </p:childTnLst>
                                </p:cTn>
                              </p:par>
                              <p:par>
                                <p:cTn id="197" presetID="42" presetClass="path" presetSubtype="0" accel="50000" decel="50000" fill="hold" grpId="1" nodeType="withEffect">
                                  <p:stCondLst>
                                    <p:cond delay="0"/>
                                  </p:stCondLst>
                                  <p:childTnLst>
                                    <p:animMotion origin="layout" path="M -1.38889E-6 -3.7037E-7 L 0.19705 -0.08704 " pathEditMode="relative" rAng="0" ptsTypes="AA">
                                      <p:cBhvr>
                                        <p:cTn id="198" dur="2000" fill="hold"/>
                                        <p:tgtEl>
                                          <p:spTgt spid="3"/>
                                        </p:tgtEl>
                                        <p:attrNameLst>
                                          <p:attrName>ppt_x</p:attrName>
                                          <p:attrName>ppt_y</p:attrName>
                                        </p:attrNameLst>
                                      </p:cBhvr>
                                      <p:rCtr x="9844" y="-4352"/>
                                    </p:animMotion>
                                  </p:childTnLst>
                                </p:cTn>
                              </p:par>
                            </p:childTnLst>
                          </p:cTn>
                        </p:par>
                      </p:childTnLst>
                    </p:cTn>
                  </p:par>
                  <p:par>
                    <p:cTn id="199" fill="hold">
                      <p:stCondLst>
                        <p:cond delay="indefinite"/>
                      </p:stCondLst>
                      <p:childTnLst>
                        <p:par>
                          <p:cTn id="200" fill="hold">
                            <p:stCondLst>
                              <p:cond delay="0"/>
                            </p:stCondLst>
                            <p:childTnLst>
                              <p:par>
                                <p:cTn id="201" presetID="10" presetClass="exit" presetSubtype="0" fill="hold" grpId="2" nodeType="clickEffect">
                                  <p:stCondLst>
                                    <p:cond delay="0"/>
                                  </p:stCondLst>
                                  <p:childTnLst>
                                    <p:animEffect transition="out" filter="fade">
                                      <p:cBhvr>
                                        <p:cTn id="202" dur="500"/>
                                        <p:tgtEl>
                                          <p:spTgt spid="3"/>
                                        </p:tgtEl>
                                      </p:cBhvr>
                                    </p:animEffect>
                                    <p:set>
                                      <p:cBhvr>
                                        <p:cTn id="203" dur="1" fill="hold">
                                          <p:stCondLst>
                                            <p:cond delay="499"/>
                                          </p:stCondLst>
                                        </p:cTn>
                                        <p:tgtEl>
                                          <p:spTgt spid="3"/>
                                        </p:tgtEl>
                                        <p:attrNameLst>
                                          <p:attrName>style.visibility</p:attrName>
                                        </p:attrNameLst>
                                      </p:cBhvr>
                                      <p:to>
                                        <p:strVal val="hidden"/>
                                      </p:to>
                                    </p:set>
                                  </p:childTnLst>
                                </p:cTn>
                              </p:par>
                              <p:par>
                                <p:cTn id="204" presetID="10" presetClass="entr" presetSubtype="0" fill="hold" grpId="0" nodeType="withEffect">
                                  <p:stCondLst>
                                    <p:cond delay="0"/>
                                  </p:stCondLst>
                                  <p:childTnLst>
                                    <p:set>
                                      <p:cBhvr>
                                        <p:cTn id="205" dur="1" fill="hold">
                                          <p:stCondLst>
                                            <p:cond delay="0"/>
                                          </p:stCondLst>
                                        </p:cTn>
                                        <p:tgtEl>
                                          <p:spTgt spid="27681"/>
                                        </p:tgtEl>
                                        <p:attrNameLst>
                                          <p:attrName>style.visibility</p:attrName>
                                        </p:attrNameLst>
                                      </p:cBhvr>
                                      <p:to>
                                        <p:strVal val="visible"/>
                                      </p:to>
                                    </p:set>
                                    <p:animEffect transition="in" filter="fade">
                                      <p:cBhvr>
                                        <p:cTn id="206" dur="500"/>
                                        <p:tgtEl>
                                          <p:spTgt spid="27681"/>
                                        </p:tgtEl>
                                      </p:cBhvr>
                                    </p:animEffect>
                                  </p:childTnLst>
                                </p:cTn>
                              </p:par>
                            </p:childTnLst>
                          </p:cTn>
                        </p:par>
                      </p:childTnLst>
                    </p:cTn>
                  </p:par>
                  <p:par>
                    <p:cTn id="207" fill="hold">
                      <p:stCondLst>
                        <p:cond delay="indefinite"/>
                      </p:stCondLst>
                      <p:childTnLst>
                        <p:par>
                          <p:cTn id="208" fill="hold">
                            <p:stCondLst>
                              <p:cond delay="0"/>
                            </p:stCondLst>
                            <p:childTnLst>
                              <p:par>
                                <p:cTn id="209" presetID="10" presetClass="entr" presetSubtype="0" fill="hold" grpId="0" nodeType="clickEffect">
                                  <p:stCondLst>
                                    <p:cond delay="0"/>
                                  </p:stCondLst>
                                  <p:childTnLst>
                                    <p:set>
                                      <p:cBhvr>
                                        <p:cTn id="210" dur="1" fill="hold">
                                          <p:stCondLst>
                                            <p:cond delay="0"/>
                                          </p:stCondLst>
                                        </p:cTn>
                                        <p:tgtEl>
                                          <p:spTgt spid="4"/>
                                        </p:tgtEl>
                                        <p:attrNameLst>
                                          <p:attrName>style.visibility</p:attrName>
                                        </p:attrNameLst>
                                      </p:cBhvr>
                                      <p:to>
                                        <p:strVal val="visible"/>
                                      </p:to>
                                    </p:set>
                                    <p:animEffect transition="in" filter="fade">
                                      <p:cBhvr>
                                        <p:cTn id="211" dur="500"/>
                                        <p:tgtEl>
                                          <p:spTgt spid="4"/>
                                        </p:tgtEl>
                                      </p:cBhvr>
                                    </p:animEffect>
                                  </p:childTnLst>
                                </p:cTn>
                              </p:par>
                              <p:par>
                                <p:cTn id="212" presetID="42" presetClass="path" presetSubtype="0" accel="50000" decel="50000" fill="hold" grpId="1" nodeType="withEffect">
                                  <p:stCondLst>
                                    <p:cond delay="0"/>
                                  </p:stCondLst>
                                  <p:childTnLst>
                                    <p:animMotion origin="layout" path="M 0 3.7037E-6 L 0.04583 -0.27686 " pathEditMode="relative" rAng="0" ptsTypes="AA">
                                      <p:cBhvr>
                                        <p:cTn id="213" dur="2000" fill="hold"/>
                                        <p:tgtEl>
                                          <p:spTgt spid="4"/>
                                        </p:tgtEl>
                                        <p:attrNameLst>
                                          <p:attrName>ppt_x</p:attrName>
                                          <p:attrName>ppt_y</p:attrName>
                                        </p:attrNameLst>
                                      </p:cBhvr>
                                      <p:rCtr x="2292" y="-13843"/>
                                    </p:animMotion>
                                  </p:childTnLst>
                                </p:cTn>
                              </p:par>
                              <p:par>
                                <p:cTn id="214" presetID="10" presetClass="entr" presetSubtype="0" fill="hold" grpId="4" nodeType="withEffect">
                                  <p:stCondLst>
                                    <p:cond delay="0"/>
                                  </p:stCondLst>
                                  <p:childTnLst>
                                    <p:set>
                                      <p:cBhvr>
                                        <p:cTn id="215" dur="1" fill="hold">
                                          <p:stCondLst>
                                            <p:cond delay="0"/>
                                          </p:stCondLst>
                                        </p:cTn>
                                        <p:tgtEl>
                                          <p:spTgt spid="3"/>
                                        </p:tgtEl>
                                        <p:attrNameLst>
                                          <p:attrName>style.visibility</p:attrName>
                                        </p:attrNameLst>
                                      </p:cBhvr>
                                      <p:to>
                                        <p:strVal val="visible"/>
                                      </p:to>
                                    </p:set>
                                    <p:animEffect transition="in" filter="fade">
                                      <p:cBhvr>
                                        <p:cTn id="216" dur="500"/>
                                        <p:tgtEl>
                                          <p:spTgt spid="3"/>
                                        </p:tgtEl>
                                      </p:cBhvr>
                                    </p:animEffect>
                                  </p:childTnLst>
                                </p:cTn>
                              </p:par>
                              <p:par>
                                <p:cTn id="217" presetID="42" presetClass="path" presetSubtype="0" accel="50000" decel="50000" fill="hold" grpId="3" nodeType="withEffect">
                                  <p:stCondLst>
                                    <p:cond delay="0"/>
                                  </p:stCondLst>
                                  <p:childTnLst>
                                    <p:animMotion origin="layout" path="M -1.38889E-6 -3.7037E-7 L 0.20538 -0.27593 " pathEditMode="relative" rAng="0" ptsTypes="AA">
                                      <p:cBhvr>
                                        <p:cTn id="218" dur="2000" fill="hold"/>
                                        <p:tgtEl>
                                          <p:spTgt spid="3"/>
                                        </p:tgtEl>
                                        <p:attrNameLst>
                                          <p:attrName>ppt_x</p:attrName>
                                          <p:attrName>ppt_y</p:attrName>
                                        </p:attrNameLst>
                                      </p:cBhvr>
                                      <p:rCtr x="10260" y="-13796"/>
                                    </p:animMotion>
                                  </p:childTnLst>
                                </p:cTn>
                              </p:par>
                              <p:par>
                                <p:cTn id="219" presetID="10" presetClass="entr" presetSubtype="0" fill="hold" grpId="4" nodeType="withEffect">
                                  <p:stCondLst>
                                    <p:cond delay="0"/>
                                  </p:stCondLst>
                                  <p:childTnLst>
                                    <p:set>
                                      <p:cBhvr>
                                        <p:cTn id="220" dur="1" fill="hold">
                                          <p:stCondLst>
                                            <p:cond delay="0"/>
                                          </p:stCondLst>
                                        </p:cTn>
                                        <p:tgtEl>
                                          <p:spTgt spid="2"/>
                                        </p:tgtEl>
                                        <p:attrNameLst>
                                          <p:attrName>style.visibility</p:attrName>
                                        </p:attrNameLst>
                                      </p:cBhvr>
                                      <p:to>
                                        <p:strVal val="visible"/>
                                      </p:to>
                                    </p:set>
                                    <p:animEffect transition="in" filter="fade">
                                      <p:cBhvr>
                                        <p:cTn id="221" dur="500"/>
                                        <p:tgtEl>
                                          <p:spTgt spid="2"/>
                                        </p:tgtEl>
                                      </p:cBhvr>
                                    </p:animEffect>
                                  </p:childTnLst>
                                </p:cTn>
                              </p:par>
                              <p:par>
                                <p:cTn id="222" presetID="42" presetClass="path" presetSubtype="0" accel="50000" decel="50000" fill="hold" grpId="3" nodeType="withEffect">
                                  <p:stCondLst>
                                    <p:cond delay="0"/>
                                  </p:stCondLst>
                                  <p:childTnLst>
                                    <p:animMotion origin="layout" path="M -3.33333E-6 0 L 0.3375 -0.27431 " pathEditMode="relative" rAng="0" ptsTypes="AA">
                                      <p:cBhvr>
                                        <p:cTn id="223" dur="2000" fill="hold"/>
                                        <p:tgtEl>
                                          <p:spTgt spid="2"/>
                                        </p:tgtEl>
                                        <p:attrNameLst>
                                          <p:attrName>ppt_x</p:attrName>
                                          <p:attrName>ppt_y</p:attrName>
                                        </p:attrNameLst>
                                      </p:cBhvr>
                                      <p:rCtr x="16875" y="-13727"/>
                                    </p:animMotion>
                                  </p:childTnLst>
                                </p:cTn>
                              </p:par>
                            </p:childTnLst>
                          </p:cTn>
                        </p:par>
                      </p:childTnLst>
                    </p:cTn>
                  </p:par>
                  <p:par>
                    <p:cTn id="224" fill="hold">
                      <p:stCondLst>
                        <p:cond delay="indefinite"/>
                      </p:stCondLst>
                      <p:childTnLst>
                        <p:par>
                          <p:cTn id="225" fill="hold">
                            <p:stCondLst>
                              <p:cond delay="0"/>
                            </p:stCondLst>
                            <p:childTnLst>
                              <p:par>
                                <p:cTn id="226" presetID="10" presetClass="entr" presetSubtype="0" fill="hold" grpId="0" nodeType="clickEffect">
                                  <p:stCondLst>
                                    <p:cond delay="0"/>
                                  </p:stCondLst>
                                  <p:childTnLst>
                                    <p:set>
                                      <p:cBhvr>
                                        <p:cTn id="227" dur="1" fill="hold">
                                          <p:stCondLst>
                                            <p:cond delay="0"/>
                                          </p:stCondLst>
                                        </p:cTn>
                                        <p:tgtEl>
                                          <p:spTgt spid="27673"/>
                                        </p:tgtEl>
                                        <p:attrNameLst>
                                          <p:attrName>style.visibility</p:attrName>
                                        </p:attrNameLst>
                                      </p:cBhvr>
                                      <p:to>
                                        <p:strVal val="visible"/>
                                      </p:to>
                                    </p:set>
                                    <p:animEffect transition="in" filter="fade">
                                      <p:cBhvr>
                                        <p:cTn id="228" dur="500"/>
                                        <p:tgtEl>
                                          <p:spTgt spid="27673"/>
                                        </p:tgtEl>
                                      </p:cBhvr>
                                    </p:animEffect>
                                  </p:childTnLst>
                                </p:cTn>
                              </p:par>
                              <p:par>
                                <p:cTn id="229" presetID="10" presetClass="entr" presetSubtype="0" fill="hold" grpId="0" nodeType="withEffect">
                                  <p:stCondLst>
                                    <p:cond delay="0"/>
                                  </p:stCondLst>
                                  <p:childTnLst>
                                    <p:set>
                                      <p:cBhvr>
                                        <p:cTn id="230" dur="1" fill="hold">
                                          <p:stCondLst>
                                            <p:cond delay="0"/>
                                          </p:stCondLst>
                                        </p:cTn>
                                        <p:tgtEl>
                                          <p:spTgt spid="27674"/>
                                        </p:tgtEl>
                                        <p:attrNameLst>
                                          <p:attrName>style.visibility</p:attrName>
                                        </p:attrNameLst>
                                      </p:cBhvr>
                                      <p:to>
                                        <p:strVal val="visible"/>
                                      </p:to>
                                    </p:set>
                                    <p:animEffect transition="in" filter="fade">
                                      <p:cBhvr>
                                        <p:cTn id="231" dur="500"/>
                                        <p:tgtEl>
                                          <p:spTgt spid="27674"/>
                                        </p:tgtEl>
                                      </p:cBhvr>
                                    </p:animEffect>
                                  </p:childTnLst>
                                </p:cTn>
                              </p:par>
                              <p:par>
                                <p:cTn id="232" presetID="10" presetClass="entr" presetSubtype="0" fill="hold" grpId="0" nodeType="withEffect">
                                  <p:stCondLst>
                                    <p:cond delay="0"/>
                                  </p:stCondLst>
                                  <p:childTnLst>
                                    <p:set>
                                      <p:cBhvr>
                                        <p:cTn id="233" dur="1" fill="hold">
                                          <p:stCondLst>
                                            <p:cond delay="0"/>
                                          </p:stCondLst>
                                        </p:cTn>
                                        <p:tgtEl>
                                          <p:spTgt spid="27672"/>
                                        </p:tgtEl>
                                        <p:attrNameLst>
                                          <p:attrName>style.visibility</p:attrName>
                                        </p:attrNameLst>
                                      </p:cBhvr>
                                      <p:to>
                                        <p:strVal val="visible"/>
                                      </p:to>
                                    </p:set>
                                    <p:animEffect transition="in" filter="fade">
                                      <p:cBhvr>
                                        <p:cTn id="234" dur="500"/>
                                        <p:tgtEl>
                                          <p:spTgt spid="27672"/>
                                        </p:tgtEl>
                                      </p:cBhvr>
                                    </p:animEffect>
                                  </p:childTnLst>
                                </p:cTn>
                              </p:par>
                              <p:par>
                                <p:cTn id="235" presetID="10" presetClass="exit" presetSubtype="0" fill="hold" grpId="2" nodeType="withEffect">
                                  <p:stCondLst>
                                    <p:cond delay="0"/>
                                  </p:stCondLst>
                                  <p:childTnLst>
                                    <p:animEffect transition="out" filter="fade">
                                      <p:cBhvr>
                                        <p:cTn id="236" dur="500"/>
                                        <p:tgtEl>
                                          <p:spTgt spid="4"/>
                                        </p:tgtEl>
                                      </p:cBhvr>
                                    </p:animEffect>
                                    <p:set>
                                      <p:cBhvr>
                                        <p:cTn id="237" dur="1" fill="hold">
                                          <p:stCondLst>
                                            <p:cond delay="499"/>
                                          </p:stCondLst>
                                        </p:cTn>
                                        <p:tgtEl>
                                          <p:spTgt spid="4"/>
                                        </p:tgtEl>
                                        <p:attrNameLst>
                                          <p:attrName>style.visibility</p:attrName>
                                        </p:attrNameLst>
                                      </p:cBhvr>
                                      <p:to>
                                        <p:strVal val="hidden"/>
                                      </p:to>
                                    </p:set>
                                  </p:childTnLst>
                                </p:cTn>
                              </p:par>
                              <p:par>
                                <p:cTn id="238" presetID="10" presetClass="entr" presetSubtype="0" fill="hold" grpId="0" nodeType="withEffect">
                                  <p:stCondLst>
                                    <p:cond delay="0"/>
                                  </p:stCondLst>
                                  <p:childTnLst>
                                    <p:set>
                                      <p:cBhvr>
                                        <p:cTn id="239" dur="1" fill="hold">
                                          <p:stCondLst>
                                            <p:cond delay="0"/>
                                          </p:stCondLst>
                                        </p:cTn>
                                        <p:tgtEl>
                                          <p:spTgt spid="27675"/>
                                        </p:tgtEl>
                                        <p:attrNameLst>
                                          <p:attrName>style.visibility</p:attrName>
                                        </p:attrNameLst>
                                      </p:cBhvr>
                                      <p:to>
                                        <p:strVal val="visible"/>
                                      </p:to>
                                    </p:set>
                                    <p:animEffect transition="in" filter="fade">
                                      <p:cBhvr>
                                        <p:cTn id="240" dur="500"/>
                                        <p:tgtEl>
                                          <p:spTgt spid="27675"/>
                                        </p:tgtEl>
                                      </p:cBhvr>
                                    </p:animEffect>
                                  </p:childTnLst>
                                </p:cTn>
                              </p:par>
                              <p:par>
                                <p:cTn id="241" presetID="10" presetClass="entr" presetSubtype="0" fill="hold" grpId="0" nodeType="withEffect">
                                  <p:stCondLst>
                                    <p:cond delay="0"/>
                                  </p:stCondLst>
                                  <p:childTnLst>
                                    <p:set>
                                      <p:cBhvr>
                                        <p:cTn id="242" dur="1" fill="hold">
                                          <p:stCondLst>
                                            <p:cond delay="0"/>
                                          </p:stCondLst>
                                        </p:cTn>
                                        <p:tgtEl>
                                          <p:spTgt spid="27671"/>
                                        </p:tgtEl>
                                        <p:attrNameLst>
                                          <p:attrName>style.visibility</p:attrName>
                                        </p:attrNameLst>
                                      </p:cBhvr>
                                      <p:to>
                                        <p:strVal val="visible"/>
                                      </p:to>
                                    </p:set>
                                    <p:animEffect transition="in" filter="fade">
                                      <p:cBhvr>
                                        <p:cTn id="243" dur="500"/>
                                        <p:tgtEl>
                                          <p:spTgt spid="27671"/>
                                        </p:tgtEl>
                                      </p:cBhvr>
                                    </p:animEffect>
                                  </p:childTnLst>
                                </p:cTn>
                              </p:par>
                              <p:par>
                                <p:cTn id="244" presetID="10" presetClass="exit" presetSubtype="0" fill="hold" grpId="5" nodeType="withEffect">
                                  <p:stCondLst>
                                    <p:cond delay="0"/>
                                  </p:stCondLst>
                                  <p:childTnLst>
                                    <p:animEffect transition="out" filter="fade">
                                      <p:cBhvr>
                                        <p:cTn id="245" dur="500"/>
                                        <p:tgtEl>
                                          <p:spTgt spid="2"/>
                                        </p:tgtEl>
                                      </p:cBhvr>
                                    </p:animEffect>
                                    <p:set>
                                      <p:cBhvr>
                                        <p:cTn id="246" dur="1" fill="hold">
                                          <p:stCondLst>
                                            <p:cond delay="499"/>
                                          </p:stCondLst>
                                        </p:cTn>
                                        <p:tgtEl>
                                          <p:spTgt spid="2"/>
                                        </p:tgtEl>
                                        <p:attrNameLst>
                                          <p:attrName>style.visibility</p:attrName>
                                        </p:attrNameLst>
                                      </p:cBhvr>
                                      <p:to>
                                        <p:strVal val="hidden"/>
                                      </p:to>
                                    </p:set>
                                  </p:childTnLst>
                                </p:cTn>
                              </p:par>
                              <p:par>
                                <p:cTn id="247" presetID="10" presetClass="exit" presetSubtype="0" fill="hold" grpId="5" nodeType="withEffect">
                                  <p:stCondLst>
                                    <p:cond delay="0"/>
                                  </p:stCondLst>
                                  <p:childTnLst>
                                    <p:animEffect transition="out" filter="fade">
                                      <p:cBhvr>
                                        <p:cTn id="248" dur="500"/>
                                        <p:tgtEl>
                                          <p:spTgt spid="3"/>
                                        </p:tgtEl>
                                      </p:cBhvr>
                                    </p:animEffect>
                                    <p:set>
                                      <p:cBhvr>
                                        <p:cTn id="249" dur="1" fill="hold">
                                          <p:stCondLst>
                                            <p:cond delay="499"/>
                                          </p:stCondLst>
                                        </p:cTn>
                                        <p:tgtEl>
                                          <p:spTgt spid="3"/>
                                        </p:tgtEl>
                                        <p:attrNameLst>
                                          <p:attrName>style.visibility</p:attrName>
                                        </p:attrNameLst>
                                      </p:cBhvr>
                                      <p:to>
                                        <p:strVal val="hidden"/>
                                      </p:to>
                                    </p:set>
                                  </p:childTnLst>
                                </p:cTn>
                              </p:par>
                            </p:childTnLst>
                          </p:cTn>
                        </p:par>
                      </p:childTnLst>
                    </p:cTn>
                  </p:par>
                  <p:par>
                    <p:cTn id="250" fill="hold">
                      <p:stCondLst>
                        <p:cond delay="indefinite"/>
                      </p:stCondLst>
                      <p:childTnLst>
                        <p:par>
                          <p:cTn id="251" fill="hold">
                            <p:stCondLst>
                              <p:cond delay="0"/>
                            </p:stCondLst>
                            <p:childTnLst>
                              <p:par>
                                <p:cTn id="252" presetID="1" presetClass="entr" presetSubtype="0" fill="hold" grpId="0" nodeType="clickEffect">
                                  <p:stCondLst>
                                    <p:cond delay="0"/>
                                  </p:stCondLst>
                                  <p:childTnLst>
                                    <p:set>
                                      <p:cBhvr>
                                        <p:cTn id="253" dur="1" fill="hold">
                                          <p:stCondLst>
                                            <p:cond delay="0"/>
                                          </p:stCondLst>
                                        </p:cTn>
                                        <p:tgtEl>
                                          <p:spTgt spid="55">
                                            <p:txEl>
                                              <p:pRg st="0" end="0"/>
                                            </p:txEl>
                                          </p:spTgt>
                                        </p:tgtEl>
                                        <p:attrNameLst>
                                          <p:attrName>style.visibility</p:attrName>
                                        </p:attrNameLst>
                                      </p:cBhvr>
                                      <p:to>
                                        <p:strVal val="visible"/>
                                      </p:to>
                                    </p:set>
                                  </p:childTnLst>
                                </p:cTn>
                              </p:par>
                              <p:par>
                                <p:cTn id="254" presetID="1" presetClass="entr" presetSubtype="0" fill="hold" nodeType="withEffect">
                                  <p:stCondLst>
                                    <p:cond delay="0"/>
                                  </p:stCondLst>
                                  <p:childTnLst>
                                    <p:set>
                                      <p:cBhvr>
                                        <p:cTn id="255" dur="1" fill="hold">
                                          <p:stCondLst>
                                            <p:cond delay="0"/>
                                          </p:stCondLst>
                                        </p:cTn>
                                        <p:tgtEl>
                                          <p:spTgt spid="59"/>
                                        </p:tgtEl>
                                        <p:attrNameLst>
                                          <p:attrName>style.visibility</p:attrName>
                                        </p:attrNameLst>
                                      </p:cBhvr>
                                      <p:to>
                                        <p:strVal val="visible"/>
                                      </p:to>
                                    </p:set>
                                  </p:childTnLst>
                                </p:cTn>
                              </p:par>
                            </p:childTnLst>
                          </p:cTn>
                        </p:par>
                      </p:childTnLst>
                    </p:cTn>
                  </p:par>
                  <p:par>
                    <p:cTn id="256" fill="hold">
                      <p:stCondLst>
                        <p:cond delay="indefinite"/>
                      </p:stCondLst>
                      <p:childTnLst>
                        <p:par>
                          <p:cTn id="257" fill="hold">
                            <p:stCondLst>
                              <p:cond delay="0"/>
                            </p:stCondLst>
                            <p:childTnLst>
                              <p:par>
                                <p:cTn id="258" presetID="1" presetClass="entr" presetSubtype="0" fill="hold" grpId="0" nodeType="clickEffect">
                                  <p:stCondLst>
                                    <p:cond delay="0"/>
                                  </p:stCondLst>
                                  <p:childTnLst>
                                    <p:set>
                                      <p:cBhvr>
                                        <p:cTn id="259" dur="1" fill="hold">
                                          <p:stCondLst>
                                            <p:cond delay="0"/>
                                          </p:stCondLst>
                                        </p:cTn>
                                        <p:tgtEl>
                                          <p:spTgt spid="55">
                                            <p:txEl>
                                              <p:pRg st="1" end="1"/>
                                            </p:txEl>
                                          </p:spTgt>
                                        </p:tgtEl>
                                        <p:attrNameLst>
                                          <p:attrName>style.visibility</p:attrName>
                                        </p:attrNameLst>
                                      </p:cBhvr>
                                      <p:to>
                                        <p:strVal val="visible"/>
                                      </p:to>
                                    </p:set>
                                  </p:childTnLst>
                                </p:cTn>
                              </p:par>
                              <p:par>
                                <p:cTn id="260" presetID="1" presetClass="entr" presetSubtype="0" fill="hold" grpId="0" nodeType="withEffect">
                                  <p:stCondLst>
                                    <p:cond delay="0"/>
                                  </p:stCondLst>
                                  <p:childTnLst>
                                    <p:set>
                                      <p:cBhvr>
                                        <p:cTn id="261" dur="1" fill="hold">
                                          <p:stCondLst>
                                            <p:cond delay="0"/>
                                          </p:stCondLst>
                                        </p:cTn>
                                        <p:tgtEl>
                                          <p:spTgt spid="55">
                                            <p:txEl>
                                              <p:pRg st="2" end="2"/>
                                            </p:txEl>
                                          </p:spTgt>
                                        </p:tgtEl>
                                        <p:attrNameLst>
                                          <p:attrName>style.visibility</p:attrName>
                                        </p:attrNameLst>
                                      </p:cBhvr>
                                      <p:to>
                                        <p:strVal val="visible"/>
                                      </p:to>
                                    </p:set>
                                  </p:childTnLst>
                                </p:cTn>
                              </p:par>
                              <p:par>
                                <p:cTn id="262" presetID="1" presetClass="entr" presetSubtype="0" fill="hold" grpId="0" nodeType="withEffect">
                                  <p:stCondLst>
                                    <p:cond delay="0"/>
                                  </p:stCondLst>
                                  <p:childTnLst>
                                    <p:set>
                                      <p:cBhvr>
                                        <p:cTn id="263" dur="1" fill="hold">
                                          <p:stCondLst>
                                            <p:cond delay="0"/>
                                          </p:stCondLst>
                                        </p:cTn>
                                        <p:tgtEl>
                                          <p:spTgt spid="55">
                                            <p:txEl>
                                              <p:pRg st="3" end="3"/>
                                            </p:txEl>
                                          </p:spTgt>
                                        </p:tgtEl>
                                        <p:attrNameLst>
                                          <p:attrName>style.visibility</p:attrName>
                                        </p:attrNameLst>
                                      </p:cBhvr>
                                      <p:to>
                                        <p:strVal val="visible"/>
                                      </p:to>
                                    </p:set>
                                  </p:childTnLst>
                                </p:cTn>
                              </p:par>
                              <p:par>
                                <p:cTn id="264" presetID="1" presetClass="entr" presetSubtype="0" fill="hold" grpId="0" nodeType="withEffect">
                                  <p:stCondLst>
                                    <p:cond delay="0"/>
                                  </p:stCondLst>
                                  <p:childTnLst>
                                    <p:set>
                                      <p:cBhvr>
                                        <p:cTn id="265" dur="1" fill="hold">
                                          <p:stCondLst>
                                            <p:cond delay="0"/>
                                          </p:stCondLst>
                                        </p:cTn>
                                        <p:tgtEl>
                                          <p:spTgt spid="55">
                                            <p:txEl>
                                              <p:pRg st="4" end="4"/>
                                            </p:txEl>
                                          </p:spTgt>
                                        </p:tgtEl>
                                        <p:attrNameLst>
                                          <p:attrName>style.visibility</p:attrName>
                                        </p:attrNameLst>
                                      </p:cBhvr>
                                      <p:to>
                                        <p:strVal val="visible"/>
                                      </p:to>
                                    </p:set>
                                  </p:childTnLst>
                                </p:cTn>
                              </p:par>
                              <p:par>
                                <p:cTn id="266" presetID="1" presetClass="entr" presetSubtype="0" fill="hold" grpId="0" nodeType="withEffect">
                                  <p:stCondLst>
                                    <p:cond delay="0"/>
                                  </p:stCondLst>
                                  <p:childTnLst>
                                    <p:set>
                                      <p:cBhvr>
                                        <p:cTn id="267" dur="1" fill="hold">
                                          <p:stCondLst>
                                            <p:cond delay="0"/>
                                          </p:stCondLst>
                                        </p:cTn>
                                        <p:tgtEl>
                                          <p:spTgt spid="55">
                                            <p:txEl>
                                              <p:pRg st="5" end="5"/>
                                            </p:txEl>
                                          </p:spTgt>
                                        </p:tgtEl>
                                        <p:attrNameLst>
                                          <p:attrName>style.visibility</p:attrName>
                                        </p:attrNameLst>
                                      </p:cBhvr>
                                      <p:to>
                                        <p:strVal val="visible"/>
                                      </p:to>
                                    </p:set>
                                  </p:childTnLst>
                                </p:cTn>
                              </p:par>
                            </p:childTnLst>
                          </p:cTn>
                        </p:par>
                      </p:childTnLst>
                    </p:cTn>
                  </p:par>
                  <p:par>
                    <p:cTn id="268" fill="hold">
                      <p:stCondLst>
                        <p:cond delay="indefinite"/>
                      </p:stCondLst>
                      <p:childTnLst>
                        <p:par>
                          <p:cTn id="269" fill="hold">
                            <p:stCondLst>
                              <p:cond delay="0"/>
                            </p:stCondLst>
                            <p:childTnLst>
                              <p:par>
                                <p:cTn id="270" presetID="1" presetClass="entr" presetSubtype="0" fill="hold" grpId="0" nodeType="clickEffect">
                                  <p:stCondLst>
                                    <p:cond delay="0"/>
                                  </p:stCondLst>
                                  <p:childTnLst>
                                    <p:set>
                                      <p:cBhvr>
                                        <p:cTn id="271" dur="1" fill="hold">
                                          <p:stCondLst>
                                            <p:cond delay="0"/>
                                          </p:stCondLst>
                                        </p:cTn>
                                        <p:tgtEl>
                                          <p:spTgt spid="55">
                                            <p:txEl>
                                              <p:pRg st="6" end="6"/>
                                            </p:txEl>
                                          </p:spTgt>
                                        </p:tgtEl>
                                        <p:attrNameLst>
                                          <p:attrName>style.visibility</p:attrName>
                                        </p:attrNameLst>
                                      </p:cBhvr>
                                      <p:to>
                                        <p:strVal val="visible"/>
                                      </p:to>
                                    </p:set>
                                  </p:childTnLst>
                                </p:cTn>
                              </p:par>
                              <p:par>
                                <p:cTn id="272" presetID="1" presetClass="entr" presetSubtype="0" fill="hold" grpId="0" nodeType="withEffect">
                                  <p:stCondLst>
                                    <p:cond delay="0"/>
                                  </p:stCondLst>
                                  <p:childTnLst>
                                    <p:set>
                                      <p:cBhvr>
                                        <p:cTn id="273" dur="1" fill="hold">
                                          <p:stCondLst>
                                            <p:cond delay="0"/>
                                          </p:stCondLst>
                                        </p:cTn>
                                        <p:tgtEl>
                                          <p:spTgt spid="55">
                                            <p:txEl>
                                              <p:pRg st="7" end="7"/>
                                            </p:txEl>
                                          </p:spTgt>
                                        </p:tgtEl>
                                        <p:attrNameLst>
                                          <p:attrName>style.visibility</p:attrName>
                                        </p:attrNameLst>
                                      </p:cBhvr>
                                      <p:to>
                                        <p:strVal val="visible"/>
                                      </p:to>
                                    </p:set>
                                  </p:childTnLst>
                                </p:cTn>
                              </p:par>
                              <p:par>
                                <p:cTn id="274" presetID="1" presetClass="entr" presetSubtype="0" fill="hold" grpId="0" nodeType="withEffect">
                                  <p:stCondLst>
                                    <p:cond delay="0"/>
                                  </p:stCondLst>
                                  <p:childTnLst>
                                    <p:set>
                                      <p:cBhvr>
                                        <p:cTn id="275" dur="1" fill="hold">
                                          <p:stCondLst>
                                            <p:cond delay="0"/>
                                          </p:stCondLst>
                                        </p:cTn>
                                        <p:tgtEl>
                                          <p:spTgt spid="5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animBg="1"/>
      <p:bldP spid="61" grpId="1" animBg="1"/>
      <p:bldP spid="64" grpId="0" animBg="1"/>
      <p:bldP spid="64" grpId="1" animBg="1"/>
      <p:bldP spid="63" grpId="0" animBg="1"/>
      <p:bldP spid="63" grpId="1" animBg="1"/>
      <p:bldP spid="66" grpId="0" animBg="1"/>
      <p:bldP spid="66" grpId="1" animBg="1"/>
      <p:bldP spid="66" grpId="2" animBg="1"/>
      <p:bldP spid="62" grpId="0" animBg="1"/>
      <p:bldP spid="62" grpId="1" animBg="1"/>
      <p:bldP spid="62" grpId="2" animBg="1"/>
      <p:bldP spid="55" grpId="0" uiExpand="1" build="p"/>
      <p:bldP spid="27671" grpId="0" animBg="1"/>
      <p:bldP spid="27672" grpId="0" animBg="1"/>
      <p:bldP spid="27673" grpId="0" animBg="1"/>
      <p:bldP spid="27674" grpId="0" animBg="1"/>
      <p:bldP spid="27675" grpId="0"/>
      <p:bldP spid="27676" grpId="0" animBg="1"/>
      <p:bldP spid="27677" grpId="0" animBg="1"/>
      <p:bldP spid="27678" grpId="0" animBg="1"/>
      <p:bldP spid="38943" grpId="0" animBg="1"/>
      <p:bldP spid="27680" grpId="0" animBg="1"/>
      <p:bldP spid="27681" grpId="0" animBg="1"/>
      <p:bldP spid="27682" grpId="0" animBg="1"/>
      <p:bldP spid="27683" grpId="0" animBg="1"/>
      <p:bldP spid="27684" grpId="0"/>
      <p:bldP spid="27685" grpId="1"/>
      <p:bldP spid="27686" grpId="0"/>
      <p:bldP spid="27687" grpId="0" animBg="1"/>
      <p:bldP spid="27688" grpId="0" animBg="1"/>
      <p:bldP spid="27689" grpId="0" animBg="1"/>
      <p:bldP spid="38954" grpId="0" animBg="1"/>
      <p:bldP spid="27691" grpId="0" animBg="1"/>
      <p:bldP spid="27692" grpId="0" animBg="1"/>
      <p:bldP spid="27693" grpId="0" animBg="1"/>
      <p:bldP spid="27694" grpId="0"/>
      <p:bldP spid="27695" grpId="0"/>
      <p:bldP spid="27696" grpId="0"/>
      <p:bldP spid="27697" grpId="0"/>
      <p:bldP spid="27698" grpId="0" animBg="1"/>
      <p:bldP spid="27699" grpId="0" animBg="1"/>
      <p:bldP spid="27700" grpId="0"/>
      <p:bldP spid="27701" grpId="0"/>
      <p:bldP spid="38966" grpId="0" animBg="1"/>
      <p:bldP spid="65" grpId="0" animBg="1"/>
      <p:bldP spid="65" grpId="1" animBg="1"/>
      <p:bldP spid="68" grpId="0"/>
      <p:bldP spid="68" grpId="1"/>
      <p:bldP spid="70" grpId="0"/>
      <p:bldP spid="70" grpId="1"/>
      <p:bldP spid="70" grpId="2"/>
      <p:bldP spid="71" grpId="0" animBg="1"/>
      <p:bldP spid="71" grpId="1" animBg="1"/>
      <p:bldP spid="71" grpId="2" animBg="1"/>
      <p:bldP spid="72" grpId="0"/>
      <p:bldP spid="72" grpId="1"/>
      <p:bldP spid="73" grpId="0" animBg="1"/>
      <p:bldP spid="73" grpId="1" animBg="1"/>
      <p:bldP spid="74" grpId="0" animBg="1"/>
      <p:bldP spid="74" grpId="1" animBg="1"/>
      <p:bldP spid="75" grpId="0" animBg="1"/>
      <p:bldP spid="75" grpId="1" animBg="1"/>
      <p:bldP spid="2" grpId="0"/>
      <p:bldP spid="2" grpId="1"/>
      <p:bldP spid="2" grpId="2"/>
      <p:bldP spid="2" grpId="3"/>
      <p:bldP spid="2" grpId="4"/>
      <p:bldP spid="2" grpId="5"/>
      <p:bldP spid="3" grpId="0"/>
      <p:bldP spid="3" grpId="1"/>
      <p:bldP spid="3" grpId="2"/>
      <p:bldP spid="3" grpId="3"/>
      <p:bldP spid="3" grpId="4"/>
      <p:bldP spid="3" grpId="5"/>
      <p:bldP spid="4" grpId="0"/>
      <p:bldP spid="4" grpId="1"/>
      <p:bldP spid="4" grpId="2"/>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GPL as an example of </a:t>
            </a:r>
            <a:r>
              <a:rPr lang="en-US" dirty="0" err="1" smtClean="0"/>
              <a:t>Kubes</a:t>
            </a:r>
            <a:endParaRPr lang="en-US" dirty="0"/>
          </a:p>
        </p:txBody>
      </p:sp>
      <p:sp>
        <p:nvSpPr>
          <p:cNvPr id="3" name="Content Placeholder 2"/>
          <p:cNvSpPr>
            <a:spLocks noGrp="1"/>
          </p:cNvSpPr>
          <p:nvPr>
            <p:ph idx="1"/>
          </p:nvPr>
        </p:nvSpPr>
        <p:spPr>
          <a:xfrm>
            <a:off x="457200" y="1600201"/>
            <a:ext cx="8229600" cy="1295400"/>
          </a:xfrm>
        </p:spPr>
        <p:txBody>
          <a:bodyPr/>
          <a:lstStyle/>
          <a:p>
            <a:r>
              <a:rPr lang="en-US" sz="2000" dirty="0" smtClean="0"/>
              <a:t>AL, NL, and EL represent different encodings of graphs</a:t>
            </a:r>
          </a:p>
          <a:p>
            <a:r>
              <a:rPr lang="en-US" sz="2000" dirty="0" smtClean="0"/>
              <a:t>Implementations of other features are effected by the choice of AL, NL, or EL</a:t>
            </a:r>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a:p>
          <a:p>
            <a:pPr>
              <a:buNone/>
            </a:pPr>
            <a:endParaRPr lang="en-US" sz="2000" dirty="0" smtClean="0"/>
          </a:p>
        </p:txBody>
      </p:sp>
      <p:graphicFrame>
        <p:nvGraphicFramePr>
          <p:cNvPr id="20" name="Table 19"/>
          <p:cNvGraphicFramePr>
            <a:graphicFrameLocks noGrp="1"/>
          </p:cNvGraphicFramePr>
          <p:nvPr/>
        </p:nvGraphicFramePr>
        <p:xfrm>
          <a:off x="542503" y="2867799"/>
          <a:ext cx="8142605" cy="1314450"/>
        </p:xfrm>
        <a:graphic>
          <a:graphicData uri="http://schemas.openxmlformats.org/drawingml/2006/table">
            <a:tbl>
              <a:tblPr firstRow="1" bandRow="1">
                <a:tableStyleId>{5C22544A-7EE6-4342-B048-85BDC9FD1C3A}</a:tableStyleId>
              </a:tblPr>
              <a:tblGrid>
                <a:gridCol w="1295400"/>
                <a:gridCol w="1013365"/>
                <a:gridCol w="865787"/>
                <a:gridCol w="711268"/>
                <a:gridCol w="721489"/>
                <a:gridCol w="1183891"/>
                <a:gridCol w="1052725"/>
                <a:gridCol w="1298680"/>
              </a:tblGrid>
              <a:tr h="438150">
                <a:tc>
                  <a:txBody>
                    <a:bodyPr/>
                    <a:lstStyle/>
                    <a:p>
                      <a:r>
                        <a:rPr lang="en-US" sz="1600" b="1" dirty="0" err="1" smtClean="0">
                          <a:solidFill>
                            <a:schemeClr val="tx1"/>
                          </a:solidFill>
                        </a:rPr>
                        <a:t>Connected</a:t>
                      </a:r>
                      <a:r>
                        <a:rPr lang="en-US" sz="1600" b="1" baseline="-25000" dirty="0" err="1" smtClean="0">
                          <a:solidFill>
                            <a:schemeClr val="tx1"/>
                          </a:solidFill>
                        </a:rPr>
                        <a:t>AL</a:t>
                      </a:r>
                      <a:endParaRPr lang="en-US" sz="1600" b="1" baseline="-25000" dirty="0">
                        <a:solidFill>
                          <a:schemeClr val="tx1"/>
                        </a:solidFill>
                      </a:endParaRPr>
                    </a:p>
                  </a:txBody>
                  <a:tcPr/>
                </a:tc>
                <a:tc>
                  <a:txBody>
                    <a:bodyPr/>
                    <a:lstStyle/>
                    <a:p>
                      <a:r>
                        <a:rPr lang="en-US" sz="1600" b="1" dirty="0" err="1" smtClean="0">
                          <a:solidFill>
                            <a:schemeClr val="tx1"/>
                          </a:solidFill>
                        </a:rPr>
                        <a:t>Number</a:t>
                      </a:r>
                      <a:r>
                        <a:rPr lang="en-US" sz="1600" b="1" baseline="-25000" dirty="0" err="1" smtClean="0">
                          <a:solidFill>
                            <a:schemeClr val="tx1"/>
                          </a:solidFill>
                        </a:rPr>
                        <a:t>AL</a:t>
                      </a:r>
                      <a:endParaRPr lang="en-US" sz="1600" b="1" dirty="0">
                        <a:solidFill>
                          <a:schemeClr val="tx1"/>
                        </a:solidFill>
                      </a:endParaRPr>
                    </a:p>
                  </a:txBody>
                  <a:tcPr/>
                </a:tc>
                <a:tc>
                  <a:txBody>
                    <a:bodyPr/>
                    <a:lstStyle/>
                    <a:p>
                      <a:r>
                        <a:rPr lang="en-US" sz="1600" b="1" dirty="0" err="1" smtClean="0">
                          <a:solidFill>
                            <a:schemeClr val="tx1"/>
                          </a:solidFill>
                        </a:rPr>
                        <a:t>Cycle</a:t>
                      </a:r>
                      <a:r>
                        <a:rPr lang="en-US" sz="1600" b="1" baseline="-25000" dirty="0" err="1" smtClean="0">
                          <a:solidFill>
                            <a:schemeClr val="tx1"/>
                          </a:solidFill>
                        </a:rPr>
                        <a:t>AL</a:t>
                      </a:r>
                      <a:endParaRPr lang="en-US" sz="1600" b="1" dirty="0">
                        <a:solidFill>
                          <a:schemeClr val="tx1"/>
                        </a:solidFill>
                      </a:endParaRPr>
                    </a:p>
                  </a:txBody>
                  <a:tcPr/>
                </a:tc>
                <a:tc>
                  <a:txBody>
                    <a:bodyPr/>
                    <a:lstStyle/>
                    <a:p>
                      <a:r>
                        <a:rPr lang="en-US" sz="1600" b="1" dirty="0" smtClean="0">
                          <a:solidFill>
                            <a:schemeClr val="tx1"/>
                          </a:solidFill>
                        </a:rPr>
                        <a:t>DFS</a:t>
                      </a:r>
                      <a:r>
                        <a:rPr lang="en-US" sz="1600" b="1" baseline="-25000" dirty="0" smtClean="0">
                          <a:solidFill>
                            <a:schemeClr val="tx1"/>
                          </a:solidFill>
                        </a:rPr>
                        <a:t>AL</a:t>
                      </a:r>
                      <a:endParaRPr lang="en-US" sz="1600" b="1" dirty="0">
                        <a:solidFill>
                          <a:schemeClr val="tx1"/>
                        </a:solidFill>
                      </a:endParaRPr>
                    </a:p>
                  </a:txBody>
                  <a:tcPr/>
                </a:tc>
                <a:tc>
                  <a:txBody>
                    <a:bodyPr/>
                    <a:lstStyle/>
                    <a:p>
                      <a:r>
                        <a:rPr lang="en-US" sz="1600" b="1" dirty="0" smtClean="0">
                          <a:solidFill>
                            <a:schemeClr val="tx1"/>
                          </a:solidFill>
                        </a:rPr>
                        <a:t>BFS</a:t>
                      </a:r>
                      <a:r>
                        <a:rPr lang="en-US" sz="1600" b="1" baseline="-25000" dirty="0" smtClean="0">
                          <a:solidFill>
                            <a:schemeClr val="tx1"/>
                          </a:solidFill>
                        </a:rPr>
                        <a:t>AL</a:t>
                      </a:r>
                      <a:endParaRPr lang="en-US" sz="1600" b="1" dirty="0">
                        <a:solidFill>
                          <a:schemeClr val="tx1"/>
                        </a:solidFill>
                      </a:endParaRPr>
                    </a:p>
                  </a:txBody>
                  <a:tcPr/>
                </a:tc>
                <a:tc>
                  <a:txBody>
                    <a:bodyPr/>
                    <a:lstStyle/>
                    <a:p>
                      <a:r>
                        <a:rPr lang="en-US" sz="1600" b="1" dirty="0" err="1" smtClean="0">
                          <a:solidFill>
                            <a:schemeClr val="tx1"/>
                          </a:solidFill>
                        </a:rPr>
                        <a:t>Weighted</a:t>
                      </a:r>
                      <a:r>
                        <a:rPr lang="en-US" sz="1600" b="1" baseline="-25000" dirty="0" err="1" smtClean="0">
                          <a:solidFill>
                            <a:schemeClr val="tx1"/>
                          </a:solidFill>
                        </a:rPr>
                        <a:t>AL</a:t>
                      </a:r>
                      <a:endParaRPr lang="en-US" sz="1600" b="1" dirty="0">
                        <a:solidFill>
                          <a:schemeClr val="tx1"/>
                        </a:solidFill>
                      </a:endParaRPr>
                    </a:p>
                  </a:txBody>
                  <a:tcPr/>
                </a:tc>
                <a:tc>
                  <a:txBody>
                    <a:bodyPr/>
                    <a:lstStyle/>
                    <a:p>
                      <a:r>
                        <a:rPr lang="en-US" sz="1600" b="1" dirty="0" err="1" smtClean="0">
                          <a:solidFill>
                            <a:schemeClr val="tx1"/>
                          </a:solidFill>
                        </a:rPr>
                        <a:t>Directed</a:t>
                      </a:r>
                      <a:r>
                        <a:rPr lang="en-US" sz="1600" b="1" baseline="-25000" dirty="0" err="1" smtClean="0">
                          <a:solidFill>
                            <a:schemeClr val="tx1"/>
                          </a:solidFill>
                        </a:rPr>
                        <a:t>AL</a:t>
                      </a:r>
                      <a:endParaRPr lang="en-US" sz="1600" b="1" dirty="0">
                        <a:solidFill>
                          <a:schemeClr val="tx1"/>
                        </a:solidFill>
                      </a:endParaRPr>
                    </a:p>
                  </a:txBody>
                  <a:tcPr/>
                </a:tc>
                <a:tc>
                  <a:txBody>
                    <a:bodyPr/>
                    <a:lstStyle/>
                    <a:p>
                      <a:r>
                        <a:rPr lang="en-US" sz="1600" b="1" dirty="0" err="1" smtClean="0">
                          <a:solidFill>
                            <a:schemeClr val="tx1"/>
                          </a:solidFill>
                        </a:rPr>
                        <a:t>Undirected</a:t>
                      </a:r>
                      <a:r>
                        <a:rPr lang="en-US" sz="1600" b="1" baseline="-25000" dirty="0" err="1" smtClean="0">
                          <a:solidFill>
                            <a:schemeClr val="tx1"/>
                          </a:solidFill>
                        </a:rPr>
                        <a:t>AL</a:t>
                      </a:r>
                      <a:endParaRPr lang="en-US" sz="1600" b="1" dirty="0">
                        <a:solidFill>
                          <a:schemeClr val="tx1"/>
                        </a:solidFill>
                      </a:endParaRPr>
                    </a:p>
                  </a:txBody>
                  <a:tcPr/>
                </a:tc>
              </a:tr>
              <a:tr h="438150">
                <a:tc>
                  <a:txBody>
                    <a:bodyPr/>
                    <a:lstStyle/>
                    <a:p>
                      <a:r>
                        <a:rPr lang="en-US" sz="1600" b="1" dirty="0" err="1" smtClean="0">
                          <a:solidFill>
                            <a:schemeClr val="tx1"/>
                          </a:solidFill>
                        </a:rPr>
                        <a:t>Connected</a:t>
                      </a:r>
                      <a:r>
                        <a:rPr lang="en-US" sz="1600" b="1" baseline="-25000" dirty="0" err="1" smtClean="0">
                          <a:solidFill>
                            <a:schemeClr val="tx1"/>
                          </a:solidFill>
                        </a:rPr>
                        <a:t>NL</a:t>
                      </a:r>
                      <a:endParaRPr lang="en-US" sz="1600" b="1" dirty="0">
                        <a:solidFill>
                          <a:schemeClr val="tx1"/>
                        </a:solidFill>
                      </a:endParaRPr>
                    </a:p>
                  </a:txBody>
                  <a:tcPr/>
                </a:tc>
                <a:tc>
                  <a:txBody>
                    <a:bodyPr/>
                    <a:lstStyle/>
                    <a:p>
                      <a:r>
                        <a:rPr lang="en-US" sz="1600" b="1" dirty="0" err="1" smtClean="0">
                          <a:solidFill>
                            <a:schemeClr val="tx1"/>
                          </a:solidFill>
                        </a:rPr>
                        <a:t>Number</a:t>
                      </a:r>
                      <a:r>
                        <a:rPr lang="en-US" sz="1600" b="1" baseline="-25000" dirty="0" err="1" smtClean="0">
                          <a:solidFill>
                            <a:schemeClr val="tx1"/>
                          </a:solidFill>
                        </a:rPr>
                        <a:t>NL</a:t>
                      </a:r>
                      <a:endParaRPr lang="en-US" sz="1600" b="1" dirty="0">
                        <a:solidFill>
                          <a:schemeClr val="tx1"/>
                        </a:solidFill>
                      </a:endParaRPr>
                    </a:p>
                  </a:txBody>
                  <a:tcPr/>
                </a:tc>
                <a:tc>
                  <a:txBody>
                    <a:bodyPr/>
                    <a:lstStyle/>
                    <a:p>
                      <a:r>
                        <a:rPr lang="en-US" sz="1600" b="1" dirty="0" err="1" smtClean="0">
                          <a:solidFill>
                            <a:schemeClr val="tx1"/>
                          </a:solidFill>
                        </a:rPr>
                        <a:t>Cycle</a:t>
                      </a:r>
                      <a:r>
                        <a:rPr lang="en-US" sz="1600" b="1" baseline="-25000" dirty="0" err="1" smtClean="0">
                          <a:solidFill>
                            <a:schemeClr val="tx1"/>
                          </a:solidFill>
                        </a:rPr>
                        <a:t>NL</a:t>
                      </a:r>
                      <a:endParaRPr lang="en-US" sz="1600" b="1" dirty="0">
                        <a:solidFill>
                          <a:schemeClr val="tx1"/>
                        </a:solidFill>
                      </a:endParaRPr>
                    </a:p>
                  </a:txBody>
                  <a:tcPr/>
                </a:tc>
                <a:tc>
                  <a:txBody>
                    <a:bodyPr/>
                    <a:lstStyle/>
                    <a:p>
                      <a:r>
                        <a:rPr lang="en-US" sz="1600" b="1" dirty="0" smtClean="0">
                          <a:solidFill>
                            <a:schemeClr val="tx1"/>
                          </a:solidFill>
                        </a:rPr>
                        <a:t>DFS</a:t>
                      </a:r>
                      <a:r>
                        <a:rPr lang="en-US" sz="1600" b="1" baseline="-25000" dirty="0" smtClean="0">
                          <a:solidFill>
                            <a:schemeClr val="tx1"/>
                          </a:solidFill>
                        </a:rPr>
                        <a:t>NL</a:t>
                      </a:r>
                      <a:endParaRPr lang="en-US" sz="1600" b="1" dirty="0">
                        <a:solidFill>
                          <a:schemeClr val="tx1"/>
                        </a:solidFill>
                      </a:endParaRPr>
                    </a:p>
                  </a:txBody>
                  <a:tcPr/>
                </a:tc>
                <a:tc>
                  <a:txBody>
                    <a:bodyPr/>
                    <a:lstStyle/>
                    <a:p>
                      <a:r>
                        <a:rPr lang="en-US" sz="1600" b="1" dirty="0" smtClean="0">
                          <a:solidFill>
                            <a:schemeClr val="tx1"/>
                          </a:solidFill>
                        </a:rPr>
                        <a:t>BFS</a:t>
                      </a:r>
                      <a:r>
                        <a:rPr lang="en-US" sz="1600" b="1" baseline="-25000" dirty="0" smtClean="0">
                          <a:solidFill>
                            <a:schemeClr val="tx1"/>
                          </a:solidFill>
                        </a:rPr>
                        <a:t>NL</a:t>
                      </a:r>
                      <a:endParaRPr lang="en-US" sz="1600" b="1" dirty="0">
                        <a:solidFill>
                          <a:schemeClr val="tx1"/>
                        </a:solidFill>
                      </a:endParaRPr>
                    </a:p>
                  </a:txBody>
                  <a:tcPr/>
                </a:tc>
                <a:tc>
                  <a:txBody>
                    <a:bodyPr/>
                    <a:lstStyle/>
                    <a:p>
                      <a:r>
                        <a:rPr lang="en-US" sz="1600" b="1" dirty="0" err="1" smtClean="0">
                          <a:solidFill>
                            <a:schemeClr val="tx1"/>
                          </a:solidFill>
                        </a:rPr>
                        <a:t>Weighted</a:t>
                      </a:r>
                      <a:r>
                        <a:rPr lang="en-US" sz="1600" b="1" baseline="-25000" dirty="0" err="1" smtClean="0">
                          <a:solidFill>
                            <a:schemeClr val="tx1"/>
                          </a:solidFill>
                        </a:rPr>
                        <a:t>NL</a:t>
                      </a:r>
                      <a:endParaRPr lang="en-US" sz="1600" b="1" dirty="0">
                        <a:solidFill>
                          <a:schemeClr val="tx1"/>
                        </a:solidFill>
                      </a:endParaRPr>
                    </a:p>
                  </a:txBody>
                  <a:tcPr/>
                </a:tc>
                <a:tc>
                  <a:txBody>
                    <a:bodyPr/>
                    <a:lstStyle/>
                    <a:p>
                      <a:r>
                        <a:rPr lang="en-US" sz="1600" b="1" dirty="0" err="1" smtClean="0">
                          <a:solidFill>
                            <a:schemeClr val="tx1"/>
                          </a:solidFill>
                        </a:rPr>
                        <a:t>Directed</a:t>
                      </a:r>
                      <a:r>
                        <a:rPr lang="en-US" sz="1600" b="1" baseline="-25000" dirty="0" err="1" smtClean="0">
                          <a:solidFill>
                            <a:schemeClr val="tx1"/>
                          </a:solidFill>
                        </a:rPr>
                        <a:t>NL</a:t>
                      </a:r>
                      <a:endParaRPr lang="en-US" sz="1600" b="1" dirty="0">
                        <a:solidFill>
                          <a:schemeClr val="tx1"/>
                        </a:solidFill>
                      </a:endParaRPr>
                    </a:p>
                  </a:txBody>
                  <a:tcPr/>
                </a:tc>
                <a:tc>
                  <a:txBody>
                    <a:bodyPr/>
                    <a:lstStyle/>
                    <a:p>
                      <a:r>
                        <a:rPr lang="en-US" sz="1600" b="1" dirty="0" err="1" smtClean="0">
                          <a:solidFill>
                            <a:schemeClr val="tx1"/>
                          </a:solidFill>
                        </a:rPr>
                        <a:t>Undirected</a:t>
                      </a:r>
                      <a:r>
                        <a:rPr lang="en-US" sz="1600" b="1" baseline="-25000" dirty="0" err="1" smtClean="0">
                          <a:solidFill>
                            <a:schemeClr val="tx1"/>
                          </a:solidFill>
                        </a:rPr>
                        <a:t>NL</a:t>
                      </a:r>
                      <a:endParaRPr lang="en-US" sz="1600" b="1" dirty="0">
                        <a:solidFill>
                          <a:schemeClr val="tx1"/>
                        </a:solidFill>
                      </a:endParaRPr>
                    </a:p>
                  </a:txBody>
                  <a:tcPr/>
                </a:tc>
              </a:tr>
              <a:tr h="438150">
                <a:tc>
                  <a:txBody>
                    <a:bodyPr/>
                    <a:lstStyle/>
                    <a:p>
                      <a:r>
                        <a:rPr lang="en-US" sz="1600" b="1" dirty="0" err="1" smtClean="0">
                          <a:solidFill>
                            <a:schemeClr val="tx1"/>
                          </a:solidFill>
                        </a:rPr>
                        <a:t>Connected</a:t>
                      </a:r>
                      <a:r>
                        <a:rPr lang="en-US" sz="1600" b="1" baseline="-25000" dirty="0" err="1" smtClean="0">
                          <a:solidFill>
                            <a:schemeClr val="tx1"/>
                          </a:solidFill>
                        </a:rPr>
                        <a:t>EL</a:t>
                      </a:r>
                      <a:endParaRPr lang="en-US" sz="1600" b="1" dirty="0">
                        <a:solidFill>
                          <a:schemeClr val="tx1"/>
                        </a:solidFill>
                      </a:endParaRPr>
                    </a:p>
                  </a:txBody>
                  <a:tcPr/>
                </a:tc>
                <a:tc>
                  <a:txBody>
                    <a:bodyPr/>
                    <a:lstStyle/>
                    <a:p>
                      <a:r>
                        <a:rPr lang="en-US" sz="1600" b="1" dirty="0" err="1" smtClean="0">
                          <a:solidFill>
                            <a:schemeClr val="tx1"/>
                          </a:solidFill>
                        </a:rPr>
                        <a:t>Number</a:t>
                      </a:r>
                      <a:r>
                        <a:rPr lang="en-US" sz="1600" b="1" baseline="-25000" dirty="0" err="1" smtClean="0">
                          <a:solidFill>
                            <a:schemeClr val="tx1"/>
                          </a:solidFill>
                        </a:rPr>
                        <a:t>EL</a:t>
                      </a:r>
                      <a:endParaRPr lang="en-US" sz="1600" b="1" dirty="0">
                        <a:solidFill>
                          <a:schemeClr val="tx1"/>
                        </a:solidFill>
                      </a:endParaRPr>
                    </a:p>
                  </a:txBody>
                  <a:tcPr/>
                </a:tc>
                <a:tc>
                  <a:txBody>
                    <a:bodyPr/>
                    <a:lstStyle/>
                    <a:p>
                      <a:r>
                        <a:rPr lang="en-US" sz="1600" b="1" dirty="0" err="1" smtClean="0">
                          <a:solidFill>
                            <a:schemeClr val="tx1"/>
                          </a:solidFill>
                        </a:rPr>
                        <a:t>Cycle</a:t>
                      </a:r>
                      <a:r>
                        <a:rPr lang="en-US" sz="1600" b="1" baseline="-25000" dirty="0" err="1" smtClean="0">
                          <a:solidFill>
                            <a:schemeClr val="tx1"/>
                          </a:solidFill>
                        </a:rPr>
                        <a:t>EL</a:t>
                      </a:r>
                      <a:endParaRPr lang="en-US" sz="1600" b="1" dirty="0">
                        <a:solidFill>
                          <a:schemeClr val="tx1"/>
                        </a:solidFill>
                      </a:endParaRPr>
                    </a:p>
                  </a:txBody>
                  <a:tcPr/>
                </a:tc>
                <a:tc>
                  <a:txBody>
                    <a:bodyPr/>
                    <a:lstStyle/>
                    <a:p>
                      <a:r>
                        <a:rPr lang="en-US" sz="1600" b="1" dirty="0" smtClean="0">
                          <a:solidFill>
                            <a:schemeClr val="tx1"/>
                          </a:solidFill>
                        </a:rPr>
                        <a:t>DFS</a:t>
                      </a:r>
                      <a:r>
                        <a:rPr lang="en-US" sz="1600" b="1" baseline="-25000" dirty="0" smtClean="0">
                          <a:solidFill>
                            <a:schemeClr val="tx1"/>
                          </a:solidFill>
                        </a:rPr>
                        <a:t>EL</a:t>
                      </a:r>
                      <a:endParaRPr lang="en-US" sz="1600" b="1" dirty="0">
                        <a:solidFill>
                          <a:schemeClr val="tx1"/>
                        </a:solidFill>
                      </a:endParaRPr>
                    </a:p>
                  </a:txBody>
                  <a:tcPr/>
                </a:tc>
                <a:tc>
                  <a:txBody>
                    <a:bodyPr/>
                    <a:lstStyle/>
                    <a:p>
                      <a:r>
                        <a:rPr lang="en-US" sz="1600" b="1" dirty="0" smtClean="0">
                          <a:solidFill>
                            <a:schemeClr val="tx1"/>
                          </a:solidFill>
                        </a:rPr>
                        <a:t>BFS</a:t>
                      </a:r>
                      <a:r>
                        <a:rPr lang="en-US" sz="1600" b="1" baseline="-25000" dirty="0" smtClean="0">
                          <a:solidFill>
                            <a:schemeClr val="tx1"/>
                          </a:solidFill>
                        </a:rPr>
                        <a:t>EL</a:t>
                      </a:r>
                      <a:endParaRPr lang="en-US" sz="1600" b="1" dirty="0">
                        <a:solidFill>
                          <a:schemeClr val="tx1"/>
                        </a:solidFill>
                      </a:endParaRPr>
                    </a:p>
                  </a:txBody>
                  <a:tcPr/>
                </a:tc>
                <a:tc>
                  <a:txBody>
                    <a:bodyPr/>
                    <a:lstStyle/>
                    <a:p>
                      <a:r>
                        <a:rPr lang="en-US" sz="1600" b="1" dirty="0" err="1" smtClean="0">
                          <a:solidFill>
                            <a:schemeClr val="tx1"/>
                          </a:solidFill>
                        </a:rPr>
                        <a:t>Weighted</a:t>
                      </a:r>
                      <a:r>
                        <a:rPr lang="en-US" sz="1600" b="1" baseline="-25000" dirty="0" err="1" smtClean="0">
                          <a:solidFill>
                            <a:schemeClr val="tx1"/>
                          </a:solidFill>
                        </a:rPr>
                        <a:t>EL</a:t>
                      </a:r>
                      <a:endParaRPr lang="en-US" sz="1600" b="1" dirty="0">
                        <a:solidFill>
                          <a:schemeClr val="tx1"/>
                        </a:solidFill>
                      </a:endParaRPr>
                    </a:p>
                  </a:txBody>
                  <a:tcPr/>
                </a:tc>
                <a:tc>
                  <a:txBody>
                    <a:bodyPr/>
                    <a:lstStyle/>
                    <a:p>
                      <a:r>
                        <a:rPr lang="en-US" sz="1600" b="1" dirty="0" err="1" smtClean="0">
                          <a:solidFill>
                            <a:schemeClr val="tx1"/>
                          </a:solidFill>
                        </a:rPr>
                        <a:t>Directed</a:t>
                      </a:r>
                      <a:r>
                        <a:rPr lang="en-US" sz="1600" b="1" baseline="-25000" dirty="0" err="1" smtClean="0">
                          <a:solidFill>
                            <a:schemeClr val="tx1"/>
                          </a:solidFill>
                        </a:rPr>
                        <a:t>EL</a:t>
                      </a:r>
                      <a:endParaRPr lang="en-US" sz="1600" b="1" dirty="0">
                        <a:solidFill>
                          <a:schemeClr val="tx1"/>
                        </a:solidFill>
                      </a:endParaRPr>
                    </a:p>
                  </a:txBody>
                  <a:tcPr/>
                </a:tc>
                <a:tc>
                  <a:txBody>
                    <a:bodyPr/>
                    <a:lstStyle/>
                    <a:p>
                      <a:r>
                        <a:rPr lang="en-US" sz="1600" b="1" dirty="0" err="1" smtClean="0">
                          <a:solidFill>
                            <a:schemeClr val="tx1"/>
                          </a:solidFill>
                        </a:rPr>
                        <a:t>Undirected</a:t>
                      </a:r>
                      <a:r>
                        <a:rPr lang="en-US" sz="1600" b="1" baseline="-25000" dirty="0" err="1" smtClean="0">
                          <a:solidFill>
                            <a:schemeClr val="tx1"/>
                          </a:solidFill>
                        </a:rPr>
                        <a:t>EL</a:t>
                      </a:r>
                      <a:endParaRPr lang="en-US" sz="1600" b="1" dirty="0">
                        <a:solidFill>
                          <a:schemeClr val="tx1"/>
                        </a:solidFill>
                      </a:endParaRPr>
                    </a:p>
                  </a:txBody>
                  <a:tcPr/>
                </a:tc>
              </a:tr>
            </a:tbl>
          </a:graphicData>
        </a:graphic>
      </p:graphicFrame>
      <p:grpSp>
        <p:nvGrpSpPr>
          <p:cNvPr id="5" name="Group 26"/>
          <p:cNvGrpSpPr/>
          <p:nvPr/>
        </p:nvGrpSpPr>
        <p:grpSpPr>
          <a:xfrm>
            <a:off x="152400" y="2590800"/>
            <a:ext cx="8444025" cy="1500664"/>
            <a:chOff x="371897" y="3075801"/>
            <a:chExt cx="8444025" cy="1500664"/>
          </a:xfrm>
        </p:grpSpPr>
        <p:sp>
          <p:nvSpPr>
            <p:cNvPr id="21" name="TextBox 20"/>
            <p:cNvSpPr txBox="1"/>
            <p:nvPr/>
          </p:nvSpPr>
          <p:spPr>
            <a:xfrm>
              <a:off x="914400" y="3075801"/>
              <a:ext cx="7901522" cy="276999"/>
            </a:xfrm>
            <a:prstGeom prst="rect">
              <a:avLst/>
            </a:prstGeom>
            <a:noFill/>
          </p:spPr>
          <p:txBody>
            <a:bodyPr wrap="none" rtlCol="0">
              <a:spAutoFit/>
            </a:bodyPr>
            <a:lstStyle/>
            <a:p>
              <a:pPr fontAlgn="t">
                <a:spcBef>
                  <a:spcPct val="0"/>
                </a:spcBef>
                <a:spcAft>
                  <a:spcPct val="0"/>
                </a:spcAft>
              </a:pPr>
              <a:r>
                <a:rPr lang="en-US" sz="1200" b="1" dirty="0">
                  <a:solidFill>
                    <a:srgbClr val="000000"/>
                  </a:solidFill>
                  <a:latin typeface="Courier New" pitchFamily="49" charset="0"/>
                  <a:cs typeface="Courier New" pitchFamily="49" charset="0"/>
                </a:rPr>
                <a:t>Connected    Number     Cycle    DFS     BFS     Weighted    Directed    Undirected</a:t>
              </a:r>
            </a:p>
          </p:txBody>
        </p:sp>
        <p:grpSp>
          <p:nvGrpSpPr>
            <p:cNvPr id="6" name="Group 25"/>
            <p:cNvGrpSpPr/>
            <p:nvPr/>
          </p:nvGrpSpPr>
          <p:grpSpPr>
            <a:xfrm>
              <a:off x="371897" y="3276600"/>
              <a:ext cx="370614" cy="1299865"/>
              <a:chOff x="371897" y="3276600"/>
              <a:chExt cx="370614" cy="1299865"/>
            </a:xfrm>
          </p:grpSpPr>
          <p:sp>
            <p:nvSpPr>
              <p:cNvPr id="23" name="TextBox 22"/>
              <p:cNvSpPr txBox="1"/>
              <p:nvPr/>
            </p:nvSpPr>
            <p:spPr>
              <a:xfrm>
                <a:off x="371897" y="3276600"/>
                <a:ext cx="370614" cy="461665"/>
              </a:xfrm>
              <a:prstGeom prst="rect">
                <a:avLst/>
              </a:prstGeom>
              <a:noFill/>
            </p:spPr>
            <p:txBody>
              <a:bodyPr wrap="none" rtlCol="0">
                <a:spAutoFit/>
              </a:bodyPr>
              <a:lstStyle/>
              <a:p>
                <a:pPr algn="r" fontAlgn="t">
                  <a:lnSpc>
                    <a:spcPct val="200000"/>
                  </a:lnSpc>
                  <a:spcBef>
                    <a:spcPct val="0"/>
                  </a:spcBef>
                  <a:spcAft>
                    <a:spcPct val="0"/>
                  </a:spcAft>
                </a:pPr>
                <a:r>
                  <a:rPr lang="en-US" sz="1200" b="1" dirty="0">
                    <a:solidFill>
                      <a:srgbClr val="000000"/>
                    </a:solidFill>
                    <a:latin typeface="Courier New" pitchFamily="49" charset="0"/>
                    <a:cs typeface="Courier New" pitchFamily="49" charset="0"/>
                  </a:rPr>
                  <a:t>AL</a:t>
                </a:r>
                <a:endParaRPr lang="en-US" sz="1200" dirty="0">
                  <a:solidFill>
                    <a:srgbClr val="000000"/>
                  </a:solidFill>
                  <a:latin typeface="Arial" charset="0"/>
                </a:endParaRPr>
              </a:p>
            </p:txBody>
          </p:sp>
          <p:sp>
            <p:nvSpPr>
              <p:cNvPr id="24" name="TextBox 23"/>
              <p:cNvSpPr txBox="1"/>
              <p:nvPr/>
            </p:nvSpPr>
            <p:spPr>
              <a:xfrm>
                <a:off x="371897" y="3657600"/>
                <a:ext cx="370614" cy="461665"/>
              </a:xfrm>
              <a:prstGeom prst="rect">
                <a:avLst/>
              </a:prstGeom>
              <a:noFill/>
            </p:spPr>
            <p:txBody>
              <a:bodyPr wrap="none" rtlCol="0">
                <a:spAutoFit/>
              </a:bodyPr>
              <a:lstStyle/>
              <a:p>
                <a:pPr algn="r" fontAlgn="t">
                  <a:lnSpc>
                    <a:spcPct val="200000"/>
                  </a:lnSpc>
                  <a:spcBef>
                    <a:spcPct val="0"/>
                  </a:spcBef>
                  <a:spcAft>
                    <a:spcPct val="0"/>
                  </a:spcAft>
                </a:pPr>
                <a:r>
                  <a:rPr lang="en-US" sz="1200" b="1" dirty="0">
                    <a:solidFill>
                      <a:srgbClr val="000000"/>
                    </a:solidFill>
                    <a:latin typeface="Courier New" pitchFamily="49" charset="0"/>
                    <a:cs typeface="Courier New" pitchFamily="49" charset="0"/>
                  </a:rPr>
                  <a:t>NL</a:t>
                </a:r>
                <a:endParaRPr lang="en-US" sz="1200" dirty="0">
                  <a:solidFill>
                    <a:srgbClr val="000000"/>
                  </a:solidFill>
                  <a:latin typeface="Arial" charset="0"/>
                </a:endParaRPr>
              </a:p>
            </p:txBody>
          </p:sp>
          <p:sp>
            <p:nvSpPr>
              <p:cNvPr id="25" name="TextBox 24"/>
              <p:cNvSpPr txBox="1"/>
              <p:nvPr/>
            </p:nvSpPr>
            <p:spPr>
              <a:xfrm>
                <a:off x="371897" y="4114800"/>
                <a:ext cx="370614" cy="461665"/>
              </a:xfrm>
              <a:prstGeom prst="rect">
                <a:avLst/>
              </a:prstGeom>
              <a:noFill/>
            </p:spPr>
            <p:txBody>
              <a:bodyPr wrap="none" rtlCol="0">
                <a:spAutoFit/>
              </a:bodyPr>
              <a:lstStyle/>
              <a:p>
                <a:pPr algn="r" fontAlgn="t">
                  <a:lnSpc>
                    <a:spcPct val="200000"/>
                  </a:lnSpc>
                  <a:spcBef>
                    <a:spcPct val="0"/>
                  </a:spcBef>
                  <a:spcAft>
                    <a:spcPct val="0"/>
                  </a:spcAft>
                </a:pPr>
                <a:r>
                  <a:rPr lang="en-US" sz="1200" b="1" dirty="0">
                    <a:solidFill>
                      <a:srgbClr val="000000"/>
                    </a:solidFill>
                    <a:latin typeface="Courier New" pitchFamily="49" charset="0"/>
                    <a:cs typeface="Courier New" pitchFamily="49" charset="0"/>
                  </a:rPr>
                  <a:t>EL</a:t>
                </a:r>
                <a:endParaRPr lang="en-US" sz="1200" dirty="0">
                  <a:solidFill>
                    <a:srgbClr val="000000"/>
                  </a:solidFill>
                  <a:latin typeface="Arial" charset="0"/>
                </a:endParaRPr>
              </a:p>
            </p:txBody>
          </p:sp>
        </p:grpSp>
      </p:grpSp>
      <p:sp>
        <p:nvSpPr>
          <p:cNvPr id="28" name="TextBox 27"/>
          <p:cNvSpPr txBox="1"/>
          <p:nvPr/>
        </p:nvSpPr>
        <p:spPr>
          <a:xfrm>
            <a:off x="990600" y="4495800"/>
            <a:ext cx="7145995" cy="338554"/>
          </a:xfrm>
          <a:prstGeom prst="rect">
            <a:avLst/>
          </a:prstGeom>
          <a:noFill/>
        </p:spPr>
        <p:txBody>
          <a:bodyPr wrap="none" rtlCol="0">
            <a:spAutoFit/>
          </a:bodyPr>
          <a:lstStyle/>
          <a:p>
            <a:pPr fontAlgn="base">
              <a:spcBef>
                <a:spcPct val="0"/>
              </a:spcBef>
              <a:spcAft>
                <a:spcPct val="0"/>
              </a:spcAft>
            </a:pPr>
            <a:r>
              <a:rPr lang="en-US" sz="1600" dirty="0" err="1">
                <a:solidFill>
                  <a:srgbClr val="000000"/>
                </a:solidFill>
                <a:latin typeface="Arial" charset="0"/>
              </a:rPr>
              <a:t>program</a:t>
            </a:r>
            <a:r>
              <a:rPr lang="en-US" sz="1600" b="1" baseline="-25000" dirty="0" err="1">
                <a:solidFill>
                  <a:srgbClr val="000000"/>
                </a:solidFill>
                <a:latin typeface="Arial" charset="0"/>
              </a:rPr>
              <a:t>NL</a:t>
            </a:r>
            <a:r>
              <a:rPr lang="en-US" sz="1600" dirty="0">
                <a:solidFill>
                  <a:srgbClr val="000000"/>
                </a:solidFill>
                <a:latin typeface="Arial" charset="0"/>
              </a:rPr>
              <a:t> = </a:t>
            </a:r>
            <a:r>
              <a:rPr lang="en-US" sz="1600" dirty="0" err="1">
                <a:solidFill>
                  <a:srgbClr val="000000"/>
                </a:solidFill>
                <a:latin typeface="Arial" charset="0"/>
              </a:rPr>
              <a:t>Cycle</a:t>
            </a:r>
            <a:r>
              <a:rPr lang="en-US" sz="1600" b="1" baseline="-25000" dirty="0" err="1">
                <a:solidFill>
                  <a:srgbClr val="000000"/>
                </a:solidFill>
                <a:latin typeface="Arial" charset="0"/>
              </a:rPr>
              <a:t>NL</a:t>
            </a:r>
            <a:r>
              <a:rPr lang="en-US" sz="1600" dirty="0">
                <a:solidFill>
                  <a:srgbClr val="000000"/>
                </a:solidFill>
                <a:latin typeface="Arial" charset="0"/>
              </a:rPr>
              <a:t> </a:t>
            </a:r>
            <a:r>
              <a:rPr lang="en-US" sz="1600" dirty="0">
                <a:solidFill>
                  <a:srgbClr val="000000"/>
                </a:solidFill>
                <a:latin typeface="Arial" charset="0"/>
                <a:sym typeface="Symbol"/>
              </a:rPr>
              <a:t> </a:t>
            </a:r>
            <a:r>
              <a:rPr lang="en-US" sz="1600" dirty="0" err="1">
                <a:solidFill>
                  <a:srgbClr val="000000"/>
                </a:solidFill>
                <a:latin typeface="Arial" charset="0"/>
              </a:rPr>
              <a:t>Connected</a:t>
            </a:r>
            <a:r>
              <a:rPr lang="en-US" sz="1600" b="1" baseline="-25000" dirty="0" err="1">
                <a:solidFill>
                  <a:srgbClr val="000000"/>
                </a:solidFill>
                <a:latin typeface="Arial" charset="0"/>
              </a:rPr>
              <a:t>NL</a:t>
            </a:r>
            <a:r>
              <a:rPr lang="en-US" sz="1600" dirty="0">
                <a:solidFill>
                  <a:srgbClr val="000000"/>
                </a:solidFill>
                <a:latin typeface="Arial" charset="0"/>
                <a:sym typeface="Symbol"/>
              </a:rPr>
              <a:t>  </a:t>
            </a:r>
            <a:r>
              <a:rPr lang="en-US" sz="1600" dirty="0">
                <a:solidFill>
                  <a:srgbClr val="000000"/>
                </a:solidFill>
                <a:latin typeface="Arial" charset="0"/>
              </a:rPr>
              <a:t>DFS</a:t>
            </a:r>
            <a:r>
              <a:rPr lang="en-US" sz="1600" b="1" baseline="-25000" dirty="0">
                <a:solidFill>
                  <a:srgbClr val="000000"/>
                </a:solidFill>
                <a:latin typeface="Arial" charset="0"/>
              </a:rPr>
              <a:t>NL</a:t>
            </a:r>
            <a:r>
              <a:rPr lang="en-US" sz="1600" dirty="0">
                <a:solidFill>
                  <a:srgbClr val="000000"/>
                </a:solidFill>
                <a:latin typeface="Arial" charset="0"/>
                <a:sym typeface="Symbol"/>
              </a:rPr>
              <a:t>  </a:t>
            </a:r>
            <a:r>
              <a:rPr lang="en-US" sz="1600" dirty="0" err="1">
                <a:solidFill>
                  <a:srgbClr val="000000"/>
                </a:solidFill>
                <a:latin typeface="Arial" charset="0"/>
                <a:sym typeface="Symbol"/>
              </a:rPr>
              <a:t>Un</a:t>
            </a:r>
            <a:r>
              <a:rPr lang="en-US" sz="1600" dirty="0" err="1">
                <a:solidFill>
                  <a:srgbClr val="000000"/>
                </a:solidFill>
                <a:latin typeface="Arial" charset="0"/>
              </a:rPr>
              <a:t>Weighted</a:t>
            </a:r>
            <a:r>
              <a:rPr lang="en-US" sz="1600" b="1" baseline="-25000" dirty="0" err="1">
                <a:solidFill>
                  <a:srgbClr val="000000"/>
                </a:solidFill>
                <a:latin typeface="Arial" charset="0"/>
              </a:rPr>
              <a:t>NL</a:t>
            </a:r>
            <a:r>
              <a:rPr lang="en-US" sz="1600" dirty="0">
                <a:solidFill>
                  <a:srgbClr val="000000"/>
                </a:solidFill>
                <a:latin typeface="Arial" charset="0"/>
                <a:sym typeface="Symbol"/>
              </a:rPr>
              <a:t>  </a:t>
            </a:r>
            <a:r>
              <a:rPr lang="en-US" sz="1600" dirty="0" err="1">
                <a:solidFill>
                  <a:srgbClr val="000000"/>
                </a:solidFill>
                <a:latin typeface="Arial" charset="0"/>
              </a:rPr>
              <a:t>Undirected</a:t>
            </a:r>
            <a:r>
              <a:rPr lang="en-US" sz="1600" b="1" baseline="-25000" dirty="0" err="1">
                <a:solidFill>
                  <a:srgbClr val="000000"/>
                </a:solidFill>
                <a:latin typeface="Arial" charset="0"/>
              </a:rPr>
              <a:t>NL</a:t>
            </a:r>
            <a:endParaRPr lang="en-US" sz="1600" dirty="0">
              <a:solidFill>
                <a:srgbClr val="000000"/>
              </a:solidFill>
              <a:latin typeface="Arial" charset="0"/>
            </a:endParaRPr>
          </a:p>
        </p:txBody>
      </p:sp>
      <p:sp>
        <p:nvSpPr>
          <p:cNvPr id="29" name="TextBox 28"/>
          <p:cNvSpPr txBox="1"/>
          <p:nvPr/>
        </p:nvSpPr>
        <p:spPr>
          <a:xfrm>
            <a:off x="990600" y="5029200"/>
            <a:ext cx="7145995" cy="338554"/>
          </a:xfrm>
          <a:prstGeom prst="rect">
            <a:avLst/>
          </a:prstGeom>
          <a:noFill/>
        </p:spPr>
        <p:txBody>
          <a:bodyPr wrap="none" rtlCol="0">
            <a:spAutoFit/>
          </a:bodyPr>
          <a:lstStyle/>
          <a:p>
            <a:pPr fontAlgn="base">
              <a:spcBef>
                <a:spcPct val="0"/>
              </a:spcBef>
              <a:spcAft>
                <a:spcPct val="0"/>
              </a:spcAft>
            </a:pPr>
            <a:r>
              <a:rPr lang="en-US" sz="1600" dirty="0" err="1">
                <a:solidFill>
                  <a:srgbClr val="000000"/>
                </a:solidFill>
                <a:latin typeface="Arial" charset="0"/>
              </a:rPr>
              <a:t>program</a:t>
            </a:r>
            <a:r>
              <a:rPr lang="en-US" sz="1600" b="1" baseline="-25000" dirty="0" err="1">
                <a:solidFill>
                  <a:srgbClr val="000000"/>
                </a:solidFill>
                <a:latin typeface="Arial" charset="0"/>
              </a:rPr>
              <a:t>AL</a:t>
            </a:r>
            <a:r>
              <a:rPr lang="en-US" sz="1600" dirty="0">
                <a:solidFill>
                  <a:srgbClr val="000000"/>
                </a:solidFill>
                <a:latin typeface="Arial" charset="0"/>
              </a:rPr>
              <a:t> = </a:t>
            </a:r>
            <a:r>
              <a:rPr lang="en-US" sz="1600" dirty="0" err="1">
                <a:solidFill>
                  <a:srgbClr val="000000"/>
                </a:solidFill>
                <a:latin typeface="Arial" charset="0"/>
              </a:rPr>
              <a:t>Cycle</a:t>
            </a:r>
            <a:r>
              <a:rPr lang="en-US" sz="1600" b="1" baseline="-25000" dirty="0" err="1">
                <a:solidFill>
                  <a:srgbClr val="000000"/>
                </a:solidFill>
                <a:latin typeface="Arial" charset="0"/>
              </a:rPr>
              <a:t>AL</a:t>
            </a:r>
            <a:r>
              <a:rPr lang="en-US" sz="1600" dirty="0">
                <a:solidFill>
                  <a:srgbClr val="000000"/>
                </a:solidFill>
                <a:latin typeface="Arial" charset="0"/>
              </a:rPr>
              <a:t> </a:t>
            </a:r>
            <a:r>
              <a:rPr lang="en-US" sz="1600" dirty="0">
                <a:solidFill>
                  <a:srgbClr val="000000"/>
                </a:solidFill>
                <a:latin typeface="Arial" charset="0"/>
                <a:sym typeface="Symbol"/>
              </a:rPr>
              <a:t> </a:t>
            </a:r>
            <a:r>
              <a:rPr lang="en-US" sz="1600" dirty="0" err="1">
                <a:solidFill>
                  <a:srgbClr val="000000"/>
                </a:solidFill>
                <a:latin typeface="Arial" charset="0"/>
              </a:rPr>
              <a:t>Connected</a:t>
            </a:r>
            <a:r>
              <a:rPr lang="en-US" sz="1600" b="1" baseline="-25000" dirty="0" err="1">
                <a:solidFill>
                  <a:srgbClr val="000000"/>
                </a:solidFill>
                <a:latin typeface="Arial" charset="0"/>
              </a:rPr>
              <a:t>AL</a:t>
            </a:r>
            <a:r>
              <a:rPr lang="en-US" sz="1600" dirty="0">
                <a:solidFill>
                  <a:srgbClr val="000000"/>
                </a:solidFill>
                <a:latin typeface="Arial" charset="0"/>
                <a:sym typeface="Symbol"/>
              </a:rPr>
              <a:t>  </a:t>
            </a:r>
            <a:r>
              <a:rPr lang="en-US" sz="1600" dirty="0">
                <a:solidFill>
                  <a:srgbClr val="000000"/>
                </a:solidFill>
                <a:latin typeface="Arial" charset="0"/>
              </a:rPr>
              <a:t>DFS</a:t>
            </a:r>
            <a:r>
              <a:rPr lang="en-US" sz="1600" b="1" baseline="-25000" dirty="0">
                <a:solidFill>
                  <a:srgbClr val="000000"/>
                </a:solidFill>
                <a:latin typeface="Arial" charset="0"/>
              </a:rPr>
              <a:t>AL</a:t>
            </a:r>
            <a:r>
              <a:rPr lang="en-US" sz="1600" dirty="0">
                <a:solidFill>
                  <a:srgbClr val="000000"/>
                </a:solidFill>
                <a:latin typeface="Arial" charset="0"/>
                <a:sym typeface="Symbol"/>
              </a:rPr>
              <a:t>  </a:t>
            </a:r>
            <a:r>
              <a:rPr lang="en-US" sz="1600" dirty="0" err="1">
                <a:solidFill>
                  <a:srgbClr val="000000"/>
                </a:solidFill>
                <a:latin typeface="Arial" charset="0"/>
                <a:sym typeface="Symbol"/>
              </a:rPr>
              <a:t>Un</a:t>
            </a:r>
            <a:r>
              <a:rPr lang="en-US" sz="1600" dirty="0" err="1">
                <a:solidFill>
                  <a:srgbClr val="000000"/>
                </a:solidFill>
                <a:latin typeface="Arial" charset="0"/>
              </a:rPr>
              <a:t>Weighted</a:t>
            </a:r>
            <a:r>
              <a:rPr lang="en-US" sz="1600" b="1" baseline="-25000" dirty="0" err="1">
                <a:solidFill>
                  <a:srgbClr val="000000"/>
                </a:solidFill>
                <a:latin typeface="Arial" charset="0"/>
              </a:rPr>
              <a:t>AL</a:t>
            </a:r>
            <a:r>
              <a:rPr lang="en-US" sz="1600" dirty="0">
                <a:solidFill>
                  <a:srgbClr val="000000"/>
                </a:solidFill>
                <a:latin typeface="Arial" charset="0"/>
                <a:sym typeface="Symbol"/>
              </a:rPr>
              <a:t>  </a:t>
            </a:r>
            <a:r>
              <a:rPr lang="en-US" sz="1600" dirty="0" err="1">
                <a:solidFill>
                  <a:srgbClr val="000000"/>
                </a:solidFill>
                <a:latin typeface="Arial" charset="0"/>
              </a:rPr>
              <a:t>Undirected</a:t>
            </a:r>
            <a:r>
              <a:rPr lang="en-US" sz="1600" b="1" baseline="-25000" dirty="0" err="1">
                <a:solidFill>
                  <a:srgbClr val="000000"/>
                </a:solidFill>
                <a:latin typeface="Arial" charset="0"/>
              </a:rPr>
              <a:t>AL</a:t>
            </a:r>
            <a:endParaRPr lang="en-US" sz="1600" dirty="0">
              <a:solidFill>
                <a:srgbClr val="000000"/>
              </a:solidFill>
              <a:latin typeface="Arial" charset="0"/>
            </a:endParaRPr>
          </a:p>
        </p:txBody>
      </p:sp>
      <p:cxnSp>
        <p:nvCxnSpPr>
          <p:cNvPr id="32" name="Straight Connector 31"/>
          <p:cNvCxnSpPr/>
          <p:nvPr/>
        </p:nvCxnSpPr>
        <p:spPr>
          <a:xfrm>
            <a:off x="0" y="4267200"/>
            <a:ext cx="9144000" cy="0"/>
          </a:xfrm>
          <a:prstGeom prst="line">
            <a:avLst/>
          </a:prstGeom>
          <a:ln w="76200">
            <a:solidFill>
              <a:srgbClr val="00CC00"/>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165479" y="4111823"/>
            <a:ext cx="591829" cy="307777"/>
          </a:xfrm>
          <a:prstGeom prst="rect">
            <a:avLst/>
          </a:prstGeom>
          <a:noFill/>
        </p:spPr>
        <p:txBody>
          <a:bodyPr wrap="none" rtlCol="0">
            <a:spAutoFit/>
          </a:bodyPr>
          <a:lstStyle/>
          <a:p>
            <a:pPr fontAlgn="base">
              <a:spcBef>
                <a:spcPct val="0"/>
              </a:spcBef>
              <a:spcAft>
                <a:spcPct val="0"/>
              </a:spcAft>
            </a:pPr>
            <a:r>
              <a:rPr lang="en-US" sz="1400" dirty="0">
                <a:solidFill>
                  <a:srgbClr val="000000"/>
                </a:solidFill>
                <a:latin typeface="Arial" charset="0"/>
              </a:rPr>
              <a:t>array</a:t>
            </a:r>
          </a:p>
        </p:txBody>
      </p:sp>
      <p:sp>
        <p:nvSpPr>
          <p:cNvPr id="17" name="Slide Number Placeholder 16"/>
          <p:cNvSpPr>
            <a:spLocks noGrp="1"/>
          </p:cNvSpPr>
          <p:nvPr>
            <p:ph type="sldNum" sz="quarter" idx="12"/>
          </p:nvPr>
        </p:nvSpPr>
        <p:spPr/>
        <p:txBody>
          <a:bodyPr/>
          <a:lstStyle/>
          <a:p>
            <a:r>
              <a:rPr lang="en-US" altLang="en-US" smtClean="0">
                <a:solidFill>
                  <a:srgbClr val="000000"/>
                </a:solidFill>
              </a:rPr>
              <a:t>Kubes1-</a:t>
            </a:r>
            <a:fld id="{8BE4A913-BBC0-4A69-8804-609EBF529BE9}" type="slidenum">
              <a:rPr lang="en-US" altLang="en-US" smtClean="0">
                <a:solidFill>
                  <a:srgbClr val="000000"/>
                </a:solidFill>
              </a:rPr>
              <a:pPr/>
              <a:t>9</a:t>
            </a:fld>
            <a:endParaRPr lang="en-US" altLang="en-US" dirty="0">
              <a:solidFill>
                <a:srgbClr val="000000"/>
              </a:solidFill>
            </a:endParaRPr>
          </a:p>
        </p:txBody>
      </p:sp>
    </p:spTree>
    <p:custDataLst>
      <p:tags r:id="rId1"/>
    </p:custDataLst>
    <p:extLst>
      <p:ext uri="{BB962C8B-B14F-4D97-AF65-F5344CB8AC3E}">
        <p14:creationId xmlns:p14="http://schemas.microsoft.com/office/powerpoint/2010/main" val="327812026"/>
      </p:ext>
    </p:extLst>
  </p:cSld>
  <p:clrMapOvr>
    <a:masterClrMapping/>
  </p:clrMapOvr>
  <p:transition advTm="40627">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fade">
                                      <p:cBhvr>
                                        <p:cTn id="10" dur="2000"/>
                                        <p:tgtEl>
                                          <p:spTgt spid="2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fade">
                                      <p:cBhvr>
                                        <p:cTn id="15" dur="2000"/>
                                        <p:tgtEl>
                                          <p:spTgt spid="2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9"/>
                                        </p:tgtEl>
                                        <p:attrNameLst>
                                          <p:attrName>style.visibility</p:attrName>
                                        </p:attrNameLst>
                                      </p:cBhvr>
                                      <p:to>
                                        <p:strVal val="visible"/>
                                      </p:to>
                                    </p:set>
                                    <p:animEffect transition="in" filter="fade">
                                      <p:cBhvr>
                                        <p:cTn id="20" dur="20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9" grpId="0"/>
    </p:bldLst>
  </p:timing>
</p:sld>
</file>

<file path=ppt/tags/tag1.xml><?xml version="1.0" encoding="utf-8"?>
<p:tagLst xmlns:a="http://schemas.openxmlformats.org/drawingml/2006/main" xmlns:r="http://schemas.openxmlformats.org/officeDocument/2006/relationships" xmlns:p="http://schemas.openxmlformats.org/presentationml/2006/main">
  <p:tag name="TIMING" val="|6.8"/>
</p:tagLst>
</file>

<file path=ppt/tags/tag10.xml><?xml version="1.0" encoding="utf-8"?>
<p:tagLst xmlns:a="http://schemas.openxmlformats.org/drawingml/2006/main" xmlns:r="http://schemas.openxmlformats.org/officeDocument/2006/relationships" xmlns:p="http://schemas.openxmlformats.org/presentationml/2006/main">
  <p:tag name="TIMING" val="|19.1|24.6"/>
</p:tagLst>
</file>

<file path=ppt/tags/tag11.xml><?xml version="1.0" encoding="utf-8"?>
<p:tagLst xmlns:a="http://schemas.openxmlformats.org/drawingml/2006/main" xmlns:r="http://schemas.openxmlformats.org/officeDocument/2006/relationships" xmlns:p="http://schemas.openxmlformats.org/presentationml/2006/main">
  <p:tag name="TIMING" val="|15.2|0.7|2.2|6.6|1.9|1.5|0.9|0.7|0.6|6.1|1.4|1.8|2.8|0.7|0.7|21.8"/>
</p:tagLst>
</file>

<file path=ppt/tags/tag12.xml><?xml version="1.0" encoding="utf-8"?>
<p:tagLst xmlns:a="http://schemas.openxmlformats.org/drawingml/2006/main" xmlns:r="http://schemas.openxmlformats.org/officeDocument/2006/relationships" xmlns:p="http://schemas.openxmlformats.org/presentationml/2006/main">
  <p:tag name="TIMING" val="|31|2.4|1.2|1.6|1.2|4.9|1.1|0.9|2.7|2.3|1.3|2.5|0.9|4.1|0.7|0.8|1|0.4|4.7|2.1|1|0.8|0.7|0.8|2|1.9"/>
</p:tagLst>
</file>

<file path=ppt/tags/tag13.xml><?xml version="1.0" encoding="utf-8"?>
<p:tagLst xmlns:a="http://schemas.openxmlformats.org/drawingml/2006/main" xmlns:r="http://schemas.openxmlformats.org/officeDocument/2006/relationships" xmlns:p="http://schemas.openxmlformats.org/presentationml/2006/main">
  <p:tag name="TIMING" val="|14.7|3.9|3.6|11.5|1.9|4|1.3|1.3|1.3|1|1.4|1.1|0.9|1.2|4.1"/>
</p:tagLst>
</file>

<file path=ppt/tags/tag14.xml><?xml version="1.0" encoding="utf-8"?>
<p:tagLst xmlns:a="http://schemas.openxmlformats.org/drawingml/2006/main" xmlns:r="http://schemas.openxmlformats.org/officeDocument/2006/relationships" xmlns:p="http://schemas.openxmlformats.org/presentationml/2006/main">
  <p:tag name="TIMING" val="|16.7|0.7|1.1|0.5|0.5|0.9|0.9|11.8|3.4|2.5|3.6|5|4.2"/>
</p:tagLst>
</file>

<file path=ppt/tags/tag2.xml><?xml version="1.0" encoding="utf-8"?>
<p:tagLst xmlns:a="http://schemas.openxmlformats.org/drawingml/2006/main" xmlns:r="http://schemas.openxmlformats.org/officeDocument/2006/relationships" xmlns:p="http://schemas.openxmlformats.org/presentationml/2006/main">
  <p:tag name="TIMING" val="|3.8|11.4|6.8|3.7|6.7|4.6|2|1.9"/>
</p:tagLst>
</file>

<file path=ppt/tags/tag3.xml><?xml version="1.0" encoding="utf-8"?>
<p:tagLst xmlns:a="http://schemas.openxmlformats.org/drawingml/2006/main" xmlns:r="http://schemas.openxmlformats.org/officeDocument/2006/relationships" xmlns:p="http://schemas.openxmlformats.org/presentationml/2006/main">
  <p:tag name="TIMING" val="|18.3|4.4|0.9|1.7|1.2|0.8|0.7|1|0.8"/>
</p:tagLst>
</file>

<file path=ppt/tags/tag4.xml><?xml version="1.0" encoding="utf-8"?>
<p:tagLst xmlns:a="http://schemas.openxmlformats.org/drawingml/2006/main" xmlns:r="http://schemas.openxmlformats.org/officeDocument/2006/relationships" xmlns:p="http://schemas.openxmlformats.org/presentationml/2006/main">
  <p:tag name="TIMING" val="|1|5.7|1.5|1.1|2.2"/>
</p:tagLst>
</file>

<file path=ppt/tags/tag5.xml><?xml version="1.0" encoding="utf-8"?>
<p:tagLst xmlns:a="http://schemas.openxmlformats.org/drawingml/2006/main" xmlns:r="http://schemas.openxmlformats.org/officeDocument/2006/relationships" xmlns:p="http://schemas.openxmlformats.org/presentationml/2006/main">
  <p:tag name="TIMING" val="|8.8|2.2|3.3|2.9|3|2|0.9|2.8|4.7|1.8|13.3|2.3|5.6|7.2"/>
</p:tagLst>
</file>

<file path=ppt/tags/tag6.xml><?xml version="1.0" encoding="utf-8"?>
<p:tagLst xmlns:a="http://schemas.openxmlformats.org/drawingml/2006/main" xmlns:r="http://schemas.openxmlformats.org/officeDocument/2006/relationships" xmlns:p="http://schemas.openxmlformats.org/presentationml/2006/main">
  <p:tag name="TIMING" val="|3|2.7|4.6|3.8|1.1|1.8|25.5|9.8|2.2|6|10.4"/>
</p:tagLst>
</file>

<file path=ppt/tags/tag7.xml><?xml version="1.0" encoding="utf-8"?>
<p:tagLst xmlns:a="http://schemas.openxmlformats.org/drawingml/2006/main" xmlns:r="http://schemas.openxmlformats.org/officeDocument/2006/relationships" xmlns:p="http://schemas.openxmlformats.org/presentationml/2006/main">
  <p:tag name="TIMING" val="|0.5|1.1|2.6|0.6|1|1.1|1.4|3.2|1.5|0.8|2|5|2.3|1.3|2.6|1.7|2.2|3|3|18"/>
</p:tagLst>
</file>

<file path=ppt/tags/tag8.xml><?xml version="1.0" encoding="utf-8"?>
<p:tagLst xmlns:a="http://schemas.openxmlformats.org/drawingml/2006/main" xmlns:r="http://schemas.openxmlformats.org/officeDocument/2006/relationships" xmlns:p="http://schemas.openxmlformats.org/presentationml/2006/main">
  <p:tag name="TIMING" val="|9|19.6|6.1"/>
</p:tagLst>
</file>

<file path=ppt/tags/tag9.xml><?xml version="1.0" encoding="utf-8"?>
<p:tagLst xmlns:a="http://schemas.openxmlformats.org/drawingml/2006/main" xmlns:r="http://schemas.openxmlformats.org/officeDocument/2006/relationships" xmlns:p="http://schemas.openxmlformats.org/presentationml/2006/main">
  <p:tag name="TIMING" val="|18.6|12.5|3"/>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Dijkstra1">
  <a:themeElements>
    <a:clrScheme name="Custom 7">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00"/>
      </a:hlink>
      <a:folHlink>
        <a:srgbClr val="000000"/>
      </a:folHlink>
    </a:clrScheme>
    <a:fontScheme name="Custom 1">
      <a:majorFont>
        <a:latin typeface="Dijkstra"/>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LectureTemplate">
  <a:themeElements>
    <a:clrScheme name="Custom 7">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00"/>
      </a:hlink>
      <a:folHlink>
        <a:srgbClr val="000000"/>
      </a:folHlink>
    </a:clrScheme>
    <a:fontScheme name="Custom 1">
      <a:majorFont>
        <a:latin typeface="Dijkstra"/>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1_LectureTemplate">
  <a:themeElements>
    <a:clrScheme name="Custom 7">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00"/>
      </a:hlink>
      <a:folHlink>
        <a:srgbClr val="000000"/>
      </a:folHlink>
    </a:clrScheme>
    <a:fontScheme name="Custom 1">
      <a:majorFont>
        <a:latin typeface="Dijkstra"/>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2_Dijkstra1">
  <a:themeElements>
    <a:clrScheme name="Custom 7">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00"/>
      </a:hlink>
      <a:folHlink>
        <a:srgbClr val="000000"/>
      </a:folHlink>
    </a:clrScheme>
    <a:fontScheme name="Custom 1">
      <a:majorFont>
        <a:latin typeface="Dijkstra"/>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18657</TotalTime>
  <Words>2605</Words>
  <Application>Microsoft Office PowerPoint</Application>
  <PresentationFormat>On-screen Show (4:3)</PresentationFormat>
  <Paragraphs>564</Paragraphs>
  <Slides>20</Slides>
  <Notes>20</Notes>
  <HiddenSlides>0</HiddenSlides>
  <MMClips>0</MMClips>
  <ScaleCrop>false</ScaleCrop>
  <HeadingPairs>
    <vt:vector size="4" baseType="variant">
      <vt:variant>
        <vt:lpstr>Theme</vt:lpstr>
      </vt:variant>
      <vt:variant>
        <vt:i4>5</vt:i4>
      </vt:variant>
      <vt:variant>
        <vt:lpstr>Slide Titles</vt:lpstr>
      </vt:variant>
      <vt:variant>
        <vt:i4>20</vt:i4>
      </vt:variant>
    </vt:vector>
  </HeadingPairs>
  <TitlesOfParts>
    <vt:vector size="25" baseType="lpstr">
      <vt:lpstr>Office Theme</vt:lpstr>
      <vt:lpstr>Dijkstra1</vt:lpstr>
      <vt:lpstr>LectureTemplate</vt:lpstr>
      <vt:lpstr>1_LectureTemplate</vt:lpstr>
      <vt:lpstr>2_Dijkstra1</vt:lpstr>
      <vt:lpstr>GUIDSL for GPL</vt:lpstr>
      <vt:lpstr>Graph Product Line</vt:lpstr>
      <vt:lpstr>GPL as an example of a feature model</vt:lpstr>
      <vt:lpstr>Compose an algorithm given certain constraints</vt:lpstr>
      <vt:lpstr>Graph Representations</vt:lpstr>
      <vt:lpstr>Adjacency Lists Representation (AL)</vt:lpstr>
      <vt:lpstr>Neighbor List Representation (NL)</vt:lpstr>
      <vt:lpstr>Edge List Representation (EL)</vt:lpstr>
      <vt:lpstr>GPL as an example of Kubes</vt:lpstr>
      <vt:lpstr>Remember this Slide?</vt:lpstr>
      <vt:lpstr>Cycles</vt:lpstr>
      <vt:lpstr>Cycles</vt:lpstr>
      <vt:lpstr>Connected Graph</vt:lpstr>
      <vt:lpstr>Strongly Connected Graph</vt:lpstr>
      <vt:lpstr>Minimum Spanning Tree</vt:lpstr>
      <vt:lpstr>Minimum Spanning Tree</vt:lpstr>
      <vt:lpstr>Java Graph Algorithm Libraries</vt:lpstr>
      <vt:lpstr>Java Graph Algorithm Libraries</vt:lpstr>
      <vt:lpstr>Experiment Data</vt:lpstr>
      <vt:lpstr>Test Environment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GPL</dc:title>
  <dc:creator>Joe</dc:creator>
  <cp:lastModifiedBy>Joe</cp:lastModifiedBy>
  <cp:revision>115</cp:revision>
  <dcterms:created xsi:type="dcterms:W3CDTF">2011-04-19T20:35:53Z</dcterms:created>
  <dcterms:modified xsi:type="dcterms:W3CDTF">2011-05-04T23:01:00Z</dcterms:modified>
</cp:coreProperties>
</file>