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94" r:id="rId2"/>
    <p:sldId id="271" r:id="rId3"/>
    <p:sldId id="269" r:id="rId4"/>
    <p:sldId id="299" r:id="rId5"/>
    <p:sldId id="301" r:id="rId6"/>
    <p:sldId id="272" r:id="rId7"/>
    <p:sldId id="300" r:id="rId8"/>
    <p:sldId id="274" r:id="rId9"/>
    <p:sldId id="275" r:id="rId10"/>
    <p:sldId id="270" r:id="rId11"/>
    <p:sldId id="286" r:id="rId12"/>
    <p:sldId id="290" r:id="rId13"/>
    <p:sldId id="278" r:id="rId14"/>
    <p:sldId id="280" r:id="rId15"/>
    <p:sldId id="281" r:id="rId16"/>
    <p:sldId id="282" r:id="rId17"/>
    <p:sldId id="283" r:id="rId18"/>
    <p:sldId id="277" r:id="rId19"/>
    <p:sldId id="291" r:id="rId20"/>
    <p:sldId id="284" r:id="rId21"/>
    <p:sldId id="28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1056" y="232"/>
      </p:cViewPr>
      <p:guideLst>
        <p:guide orient="horz" pos="576"/>
        <p:guide pos="2352"/>
      </p:guideLst>
    </p:cSldViewPr>
  </p:slideViewPr>
  <p:notesTextViewPr>
    <p:cViewPr>
      <p:scale>
        <a:sx n="1" d="1"/>
        <a:sy n="1" d="1"/>
      </p:scale>
      <p:origin x="0" y="0"/>
    </p:cViewPr>
  </p:notesTextViewPr>
  <p:sorterViewPr>
    <p:cViewPr>
      <p:scale>
        <a:sx n="100" d="100"/>
        <a:sy n="100" d="100"/>
      </p:scale>
      <p:origin x="0" y="3437"/>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explosion val="14"/>
          <c:dPt>
            <c:idx val="0"/>
            <c:bubble3D val="0"/>
            <c:explosion val="7"/>
          </c:dPt>
          <c:dPt>
            <c:idx val="1"/>
            <c:bubble3D val="0"/>
            <c:explosion val="6"/>
          </c:dPt>
          <c:dPt>
            <c:idx val="4"/>
            <c:bubble3D val="0"/>
            <c:spPr>
              <a:solidFill>
                <a:schemeClr val="accent5">
                  <a:lumMod val="75000"/>
                </a:schemeClr>
              </a:solidFill>
            </c:spPr>
          </c:dPt>
          <c:dLbls>
            <c:dLbl>
              <c:idx val="0"/>
              <c:layout>
                <c:manualLayout>
                  <c:x val="-0.214196996208807"/>
                  <c:y val="0.0902407316272966"/>
                </c:manualLayout>
              </c:layout>
              <c:tx>
                <c:rich>
                  <a:bodyPr/>
                  <a:lstStyle/>
                  <a:p>
                    <a:r>
                      <a:rPr lang="en-US" sz="1200" dirty="0" smtClean="0">
                        <a:solidFill>
                          <a:schemeClr val="bg2"/>
                        </a:solidFill>
                        <a:latin typeface="Calibri" panose="020F0502020204030204" pitchFamily="34" charset="0"/>
                      </a:rPr>
                      <a:t>Payment History</a:t>
                    </a:r>
                  </a:p>
                  <a:p>
                    <a:r>
                      <a:rPr lang="en-US" sz="1200" dirty="0" smtClean="0">
                        <a:solidFill>
                          <a:schemeClr val="bg2"/>
                        </a:solidFill>
                        <a:latin typeface="Calibri" panose="020F0502020204030204" pitchFamily="34" charset="0"/>
                      </a:rPr>
                      <a:t>35</a:t>
                    </a:r>
                    <a:r>
                      <a:rPr lang="en-US" sz="1200" dirty="0">
                        <a:solidFill>
                          <a:schemeClr val="bg2"/>
                        </a:solidFill>
                        <a:latin typeface="Calibri" panose="020F0502020204030204" pitchFamily="34" charset="0"/>
                      </a:rPr>
                      <a:t>%</a:t>
                    </a:r>
                    <a:endParaRPr lang="en-US" sz="1600" dirty="0">
                      <a:solidFill>
                        <a:srgbClr val="FFFFFF"/>
                      </a:solidFill>
                      <a:latin typeface="Calibri" panose="020F0502020204030204" pitchFamily="34" charset="0"/>
                    </a:endParaRPr>
                  </a:p>
                </c:rich>
              </c:tx>
              <c:showLegendKey val="0"/>
              <c:showVal val="1"/>
              <c:showCatName val="0"/>
              <c:showSerName val="0"/>
              <c:showPercent val="0"/>
              <c:showBubbleSize val="0"/>
            </c:dLbl>
            <c:dLbl>
              <c:idx val="1"/>
              <c:layout>
                <c:manualLayout>
                  <c:x val="-0.000694209239251556"/>
                  <c:y val="-0.183591746027908"/>
                </c:manualLayout>
              </c:layout>
              <c:tx>
                <c:rich>
                  <a:bodyPr/>
                  <a:lstStyle/>
                  <a:p>
                    <a:r>
                      <a:rPr lang="en-US" sz="1200" dirty="0" smtClean="0">
                        <a:solidFill>
                          <a:schemeClr val="bg2"/>
                        </a:solidFill>
                        <a:latin typeface="Calibri" panose="020F0502020204030204" pitchFamily="34" charset="0"/>
                      </a:rPr>
                      <a:t>Amount</a:t>
                    </a:r>
                  </a:p>
                  <a:p>
                    <a:r>
                      <a:rPr lang="en-US" sz="1200" dirty="0" smtClean="0">
                        <a:solidFill>
                          <a:schemeClr val="bg2"/>
                        </a:solidFill>
                        <a:latin typeface="Calibri" panose="020F0502020204030204" pitchFamily="34" charset="0"/>
                      </a:rPr>
                      <a:t>Owed</a:t>
                    </a:r>
                  </a:p>
                  <a:p>
                    <a:r>
                      <a:rPr lang="en-US" sz="1200" dirty="0" smtClean="0">
                        <a:solidFill>
                          <a:schemeClr val="bg2"/>
                        </a:solidFill>
                        <a:latin typeface="Calibri" panose="020F0502020204030204" pitchFamily="34" charset="0"/>
                      </a:rPr>
                      <a:t> </a:t>
                    </a:r>
                    <a:r>
                      <a:rPr lang="en-US" sz="1200" dirty="0">
                        <a:solidFill>
                          <a:schemeClr val="bg2"/>
                        </a:solidFill>
                        <a:latin typeface="Calibri" panose="020F0502020204030204" pitchFamily="34" charset="0"/>
                      </a:rPr>
                      <a:t>30%</a:t>
                    </a:r>
                    <a:endParaRPr lang="en-US" sz="1600" dirty="0">
                      <a:solidFill>
                        <a:srgbClr val="FFFFFF"/>
                      </a:solidFill>
                      <a:latin typeface="Calibri" panose="020F0502020204030204" pitchFamily="34" charset="0"/>
                    </a:endParaRPr>
                  </a:p>
                </c:rich>
              </c:tx>
              <c:showLegendKey val="0"/>
              <c:showVal val="1"/>
              <c:showCatName val="0"/>
              <c:showSerName val="0"/>
              <c:showPercent val="0"/>
              <c:showBubbleSize val="0"/>
            </c:dLbl>
            <c:dLbl>
              <c:idx val="2"/>
              <c:layout>
                <c:manualLayout>
                  <c:x val="0.207428842228055"/>
                  <c:y val="-0.0372793635170604"/>
                </c:manualLayout>
              </c:layout>
              <c:tx>
                <c:rich>
                  <a:bodyPr/>
                  <a:lstStyle/>
                  <a:p>
                    <a:r>
                      <a:rPr lang="en-US" sz="1200" dirty="0" smtClean="0">
                        <a:solidFill>
                          <a:schemeClr val="bg2"/>
                        </a:solidFill>
                        <a:latin typeface="Calibri" panose="020F0502020204030204" pitchFamily="34" charset="0"/>
                      </a:rPr>
                      <a:t>Length </a:t>
                    </a:r>
                    <a:r>
                      <a:rPr lang="en-US" sz="1200" dirty="0">
                        <a:solidFill>
                          <a:schemeClr val="bg2"/>
                        </a:solidFill>
                        <a:latin typeface="Calibri" panose="020F0502020204030204" pitchFamily="34" charset="0"/>
                      </a:rPr>
                      <a:t>of Credit </a:t>
                    </a:r>
                    <a:r>
                      <a:rPr lang="en-US" sz="1200" dirty="0" smtClean="0">
                        <a:solidFill>
                          <a:schemeClr val="bg2"/>
                        </a:solidFill>
                        <a:latin typeface="Calibri" panose="020F0502020204030204" pitchFamily="34" charset="0"/>
                      </a:rPr>
                      <a:t>History </a:t>
                    </a:r>
                    <a:r>
                      <a:rPr lang="en-US" sz="1200" dirty="0">
                        <a:solidFill>
                          <a:schemeClr val="bg2"/>
                        </a:solidFill>
                        <a:latin typeface="Calibri" panose="020F0502020204030204" pitchFamily="34" charset="0"/>
                      </a:rPr>
                      <a:t>15%</a:t>
                    </a:r>
                    <a:endParaRPr lang="en-US" sz="1600" dirty="0">
                      <a:solidFill>
                        <a:srgbClr val="FFFFFF"/>
                      </a:solidFill>
                      <a:latin typeface="Calibri" panose="020F0502020204030204" pitchFamily="34" charset="0"/>
                    </a:endParaRPr>
                  </a:p>
                </c:rich>
              </c:tx>
              <c:showLegendKey val="0"/>
              <c:showVal val="1"/>
              <c:showCatName val="0"/>
              <c:showSerName val="0"/>
              <c:showPercent val="0"/>
              <c:showBubbleSize val="0"/>
            </c:dLbl>
            <c:dLbl>
              <c:idx val="3"/>
              <c:layout>
                <c:manualLayout>
                  <c:x val="0.107399039608685"/>
                  <c:y val="0.105877296587927"/>
                </c:manualLayout>
              </c:layout>
              <c:tx>
                <c:rich>
                  <a:bodyPr/>
                  <a:lstStyle/>
                  <a:p>
                    <a:r>
                      <a:rPr lang="en-US" sz="1200" dirty="0" smtClean="0">
                        <a:solidFill>
                          <a:schemeClr val="bg2"/>
                        </a:solidFill>
                        <a:latin typeface="Calibri" panose="020F0502020204030204" pitchFamily="34" charset="0"/>
                      </a:rPr>
                      <a:t>New </a:t>
                    </a:r>
                  </a:p>
                  <a:p>
                    <a:r>
                      <a:rPr lang="en-US" sz="1200" dirty="0" smtClean="0">
                        <a:solidFill>
                          <a:schemeClr val="bg2"/>
                        </a:solidFill>
                        <a:latin typeface="Calibri" panose="020F0502020204030204" pitchFamily="34" charset="0"/>
                      </a:rPr>
                      <a:t>Credit </a:t>
                    </a:r>
                  </a:p>
                  <a:p>
                    <a:r>
                      <a:rPr lang="en-US" sz="1200" dirty="0" smtClean="0">
                        <a:solidFill>
                          <a:schemeClr val="bg2"/>
                        </a:solidFill>
                        <a:latin typeface="Calibri" panose="020F0502020204030204" pitchFamily="34" charset="0"/>
                      </a:rPr>
                      <a:t>        10</a:t>
                    </a:r>
                    <a:r>
                      <a:rPr lang="en-US" sz="1200" dirty="0">
                        <a:solidFill>
                          <a:schemeClr val="bg2"/>
                        </a:solidFill>
                        <a:latin typeface="Calibri" panose="020F0502020204030204" pitchFamily="34" charset="0"/>
                      </a:rPr>
                      <a:t>%</a:t>
                    </a:r>
                    <a:endParaRPr lang="en-US" sz="1600" dirty="0">
                      <a:solidFill>
                        <a:srgbClr val="FFFFFF"/>
                      </a:solidFill>
                      <a:latin typeface="Calibri" panose="020F0502020204030204" pitchFamily="34" charset="0"/>
                    </a:endParaRPr>
                  </a:p>
                </c:rich>
              </c:tx>
              <c:showLegendKey val="0"/>
              <c:showVal val="1"/>
              <c:showCatName val="0"/>
              <c:showSerName val="0"/>
              <c:showPercent val="0"/>
              <c:showBubbleSize val="0"/>
            </c:dLbl>
            <c:dLbl>
              <c:idx val="4"/>
              <c:layout>
                <c:manualLayout>
                  <c:x val="0.0670037630838314"/>
                  <c:y val="0.151219481998712"/>
                </c:manualLayout>
              </c:layout>
              <c:tx>
                <c:rich>
                  <a:bodyPr/>
                  <a:lstStyle/>
                  <a:p>
                    <a:r>
                      <a:rPr lang="en-US" sz="1200" dirty="0" smtClean="0">
                        <a:solidFill>
                          <a:schemeClr val="bg2"/>
                        </a:solidFill>
                      </a:rPr>
                      <a:t> </a:t>
                    </a:r>
                    <a:r>
                      <a:rPr lang="en-US" sz="1200" dirty="0" smtClean="0">
                        <a:solidFill>
                          <a:schemeClr val="bg2"/>
                        </a:solidFill>
                        <a:latin typeface="Calibri" panose="020F0502020204030204" pitchFamily="34" charset="0"/>
                      </a:rPr>
                      <a:t>Credit</a:t>
                    </a:r>
                  </a:p>
                  <a:p>
                    <a:r>
                      <a:rPr lang="en-US" sz="1200" b="0" i="0" u="none" strike="noStrike" baseline="0" dirty="0" smtClean="0">
                        <a:solidFill>
                          <a:schemeClr val="bg2"/>
                        </a:solidFill>
                        <a:latin typeface="Calibri" panose="020F0502020204030204" pitchFamily="34" charset="0"/>
                      </a:rPr>
                      <a:t>   Types </a:t>
                    </a:r>
                    <a:r>
                      <a:rPr lang="en-US" sz="1200" dirty="0" smtClean="0">
                        <a:solidFill>
                          <a:schemeClr val="bg2"/>
                        </a:solidFill>
                        <a:latin typeface="Calibri" panose="020F0502020204030204" pitchFamily="34" charset="0"/>
                      </a:rPr>
                      <a:t> </a:t>
                    </a:r>
                  </a:p>
                  <a:p>
                    <a:r>
                      <a:rPr lang="en-US" sz="1200" dirty="0" smtClean="0">
                        <a:solidFill>
                          <a:schemeClr val="bg2"/>
                        </a:solidFill>
                        <a:latin typeface="Calibri" panose="020F0502020204030204" pitchFamily="34" charset="0"/>
                      </a:rPr>
                      <a:t>      10</a:t>
                    </a:r>
                    <a:r>
                      <a:rPr lang="en-US" sz="1200" dirty="0">
                        <a:solidFill>
                          <a:schemeClr val="bg2"/>
                        </a:solidFill>
                        <a:latin typeface="Calibri" panose="020F0502020204030204" pitchFamily="34" charset="0"/>
                      </a:rPr>
                      <a:t>%</a:t>
                    </a:r>
                    <a:endParaRPr lang="en-US" sz="1600" dirty="0">
                      <a:latin typeface="Calibri" panose="020F0502020204030204" pitchFamily="34" charset="0"/>
                    </a:endParaRPr>
                  </a:p>
                </c:rich>
              </c:tx>
              <c:showLegendKey val="0"/>
              <c:showVal val="1"/>
              <c:showCatName val="0"/>
              <c:showSerName val="0"/>
              <c:showPercent val="0"/>
              <c:showBubbleSize val="0"/>
            </c:dLbl>
            <c:txPr>
              <a:bodyPr/>
              <a:lstStyle/>
              <a:p>
                <a:pPr>
                  <a:defRPr sz="1200">
                    <a:solidFill>
                      <a:schemeClr val="bg2"/>
                    </a:solidFill>
                  </a:defRPr>
                </a:pPr>
                <a:endParaRPr lang="en-US"/>
              </a:p>
            </c:txPr>
            <c:showLegendKey val="0"/>
            <c:showVal val="1"/>
            <c:showCatName val="0"/>
            <c:showSerName val="0"/>
            <c:showPercent val="0"/>
            <c:showBubbleSize val="0"/>
            <c:showLeaderLines val="1"/>
          </c:dLbls>
          <c:cat>
            <c:strRef>
              <c:f>Sheet1!$A$1:$A$5</c:f>
              <c:strCache>
                <c:ptCount val="5"/>
                <c:pt idx="0">
                  <c:v>Payment History</c:v>
                </c:pt>
                <c:pt idx="1">
                  <c:v>Amount Owed</c:v>
                </c:pt>
                <c:pt idx="2">
                  <c:v>Length of Credit History</c:v>
                </c:pt>
                <c:pt idx="3">
                  <c:v>New Credit</c:v>
                </c:pt>
                <c:pt idx="4">
                  <c:v>Types of Credit</c:v>
                </c:pt>
              </c:strCache>
            </c:strRef>
          </c:cat>
          <c:val>
            <c:numRef>
              <c:f>Sheet1!$B$1:$B$5</c:f>
              <c:numCache>
                <c:formatCode>0%</c:formatCode>
                <c:ptCount val="5"/>
                <c:pt idx="0">
                  <c:v>0.35</c:v>
                </c:pt>
                <c:pt idx="1">
                  <c:v>0.3</c:v>
                </c:pt>
                <c:pt idx="2">
                  <c:v>0.15</c:v>
                </c:pt>
                <c:pt idx="3">
                  <c:v>0.1</c:v>
                </c:pt>
                <c:pt idx="4">
                  <c:v>0.1</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D8B979-7BC0-49E9-BBA6-0EE4E5E73D07}"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4FA370FC-ECFC-4C49-9C37-D811B1D4E7DA}">
      <dgm:prSet custT="1"/>
      <dgm:spPr>
        <a:solidFill>
          <a:schemeClr val="tx2"/>
        </a:solidFill>
      </dgm:spPr>
      <dgm:t>
        <a:bodyPr/>
        <a:lstStyle/>
        <a:p>
          <a:pPr rtl="0"/>
          <a:r>
            <a:rPr lang="en-US" sz="4800" b="1" i="0" dirty="0" smtClean="0">
              <a:latin typeface="Calibri"/>
              <a:cs typeface="Calibri"/>
            </a:rPr>
            <a:t>D</a:t>
          </a:r>
          <a:endParaRPr lang="en-US" sz="4800" b="1" i="0" dirty="0">
            <a:latin typeface="Calibri"/>
            <a:cs typeface="Calibri"/>
          </a:endParaRPr>
        </a:p>
      </dgm:t>
    </dgm:pt>
    <dgm:pt modelId="{47DB72A9-8121-437D-AC4E-65106EBF0C76}" type="parTrans" cxnId="{BA8FBB5C-C2DC-4A1F-8414-006EB2516632}">
      <dgm:prSet/>
      <dgm:spPr/>
      <dgm:t>
        <a:bodyPr/>
        <a:lstStyle/>
        <a:p>
          <a:endParaRPr lang="en-US"/>
        </a:p>
      </dgm:t>
    </dgm:pt>
    <dgm:pt modelId="{CF93E3CA-0A9D-43F3-890F-39CDC09D5012}" type="sibTrans" cxnId="{BA8FBB5C-C2DC-4A1F-8414-006EB2516632}">
      <dgm:prSet/>
      <dgm:spPr/>
      <dgm:t>
        <a:bodyPr/>
        <a:lstStyle/>
        <a:p>
          <a:endParaRPr lang="en-US"/>
        </a:p>
      </dgm:t>
    </dgm:pt>
    <dgm:pt modelId="{8DA29A91-0610-4CD5-A59C-A5052E7DE375}">
      <dgm:prSet custT="1"/>
      <dgm:spPr>
        <a:solidFill>
          <a:schemeClr val="accent4"/>
        </a:solidFill>
      </dgm:spPr>
      <dgm:t>
        <a:bodyPr/>
        <a:lstStyle/>
        <a:p>
          <a:pPr rtl="0"/>
          <a:r>
            <a:rPr lang="en-US" sz="4800" b="1" i="0" dirty="0" smtClean="0">
              <a:latin typeface="Calibri"/>
              <a:cs typeface="Calibri"/>
            </a:rPr>
            <a:t>I</a:t>
          </a:r>
          <a:endParaRPr lang="en-US" sz="4800" b="1" i="0" dirty="0">
            <a:latin typeface="Calibri"/>
            <a:cs typeface="Calibri"/>
          </a:endParaRPr>
        </a:p>
      </dgm:t>
    </dgm:pt>
    <dgm:pt modelId="{CBC23A28-6C25-407C-BA67-FFAECF23092F}" type="parTrans" cxnId="{7FE70DDF-5868-40D3-840F-5F7DFEBF2A0D}">
      <dgm:prSet/>
      <dgm:spPr/>
      <dgm:t>
        <a:bodyPr/>
        <a:lstStyle/>
        <a:p>
          <a:endParaRPr lang="en-US"/>
        </a:p>
      </dgm:t>
    </dgm:pt>
    <dgm:pt modelId="{BB4B2393-F1AD-4568-917F-6BFD84922762}" type="sibTrans" cxnId="{7FE70DDF-5868-40D3-840F-5F7DFEBF2A0D}">
      <dgm:prSet/>
      <dgm:spPr/>
      <dgm:t>
        <a:bodyPr/>
        <a:lstStyle/>
        <a:p>
          <a:endParaRPr lang="en-US"/>
        </a:p>
      </dgm:t>
    </dgm:pt>
    <dgm:pt modelId="{658CC463-0562-47CB-AF48-8CDF71A7B85F}">
      <dgm:prSet custT="1"/>
      <dgm:spPr>
        <a:solidFill>
          <a:schemeClr val="accent6"/>
        </a:solidFill>
      </dgm:spPr>
      <dgm:t>
        <a:bodyPr/>
        <a:lstStyle/>
        <a:p>
          <a:pPr rtl="0"/>
          <a:r>
            <a:rPr lang="en-US" sz="4800" b="1" i="0" dirty="0" smtClean="0">
              <a:latin typeface="Calibri"/>
              <a:cs typeface="Calibri"/>
            </a:rPr>
            <a:t>S</a:t>
          </a:r>
          <a:endParaRPr lang="en-US" sz="4800" b="1" i="0" dirty="0">
            <a:latin typeface="Calibri"/>
            <a:cs typeface="Calibri"/>
          </a:endParaRPr>
        </a:p>
      </dgm:t>
    </dgm:pt>
    <dgm:pt modelId="{7CE86C05-D583-4560-AD2E-3033718FC575}" type="parTrans" cxnId="{2B694B35-093D-4B47-BD3B-BC34D9DD3CD1}">
      <dgm:prSet/>
      <dgm:spPr/>
      <dgm:t>
        <a:bodyPr/>
        <a:lstStyle/>
        <a:p>
          <a:endParaRPr lang="en-US"/>
        </a:p>
      </dgm:t>
    </dgm:pt>
    <dgm:pt modelId="{35321313-F39C-46BC-B576-98BA9675971B}" type="sibTrans" cxnId="{2B694B35-093D-4B47-BD3B-BC34D9DD3CD1}">
      <dgm:prSet/>
      <dgm:spPr/>
      <dgm:t>
        <a:bodyPr/>
        <a:lstStyle/>
        <a:p>
          <a:endParaRPr lang="en-US"/>
        </a:p>
      </dgm:t>
    </dgm:pt>
    <dgm:pt modelId="{B469720B-42E0-4C62-8EC2-52C18A158A67}">
      <dgm:prSet custT="1"/>
      <dgm:spPr/>
      <dgm:t>
        <a:bodyPr/>
        <a:lstStyle/>
        <a:p>
          <a:pPr rtl="0"/>
          <a:r>
            <a:rPr lang="en-US" sz="4800" b="1" dirty="0" smtClean="0">
              <a:latin typeface="Calibri"/>
              <a:cs typeface="Calibri"/>
            </a:rPr>
            <a:t>C</a:t>
          </a:r>
          <a:endParaRPr lang="en-US" sz="4800" b="1" dirty="0">
            <a:latin typeface="Calibri"/>
            <a:cs typeface="Calibri"/>
          </a:endParaRPr>
        </a:p>
      </dgm:t>
    </dgm:pt>
    <dgm:pt modelId="{0B0977EC-A33D-48BD-8042-25499A8B6D82}" type="parTrans" cxnId="{F8314470-95D4-4F2A-AF23-F5254EF08A77}">
      <dgm:prSet/>
      <dgm:spPr/>
      <dgm:t>
        <a:bodyPr/>
        <a:lstStyle/>
        <a:p>
          <a:endParaRPr lang="en-US"/>
        </a:p>
      </dgm:t>
    </dgm:pt>
    <dgm:pt modelId="{D256BDB4-09AB-4F70-AE11-2C6BEBEDD07E}" type="sibTrans" cxnId="{F8314470-95D4-4F2A-AF23-F5254EF08A77}">
      <dgm:prSet/>
      <dgm:spPr/>
      <dgm:t>
        <a:bodyPr/>
        <a:lstStyle/>
        <a:p>
          <a:endParaRPr lang="en-US"/>
        </a:p>
      </dgm:t>
    </dgm:pt>
    <dgm:pt modelId="{DBADCC35-9684-4330-B932-9EC167102E36}">
      <dgm:prSet custT="1"/>
      <dgm:spPr>
        <a:solidFill>
          <a:schemeClr val="bg1">
            <a:lumMod val="85000"/>
          </a:schemeClr>
        </a:solidFill>
        <a:ln>
          <a:noFill/>
        </a:ln>
      </dgm:spPr>
      <dgm:t>
        <a:bodyPr/>
        <a:lstStyle/>
        <a:p>
          <a:pPr rtl="0"/>
          <a:r>
            <a:rPr lang="en-US" sz="1800" dirty="0" smtClean="0">
              <a:latin typeface="Calibri"/>
              <a:cs typeface="Calibri"/>
            </a:rPr>
            <a:t>Debt: Pay down, negotiate and dispute debt.</a:t>
          </a:r>
          <a:endParaRPr lang="en-US" sz="1800" dirty="0">
            <a:latin typeface="Calibri"/>
            <a:cs typeface="Calibri"/>
          </a:endParaRPr>
        </a:p>
      </dgm:t>
    </dgm:pt>
    <dgm:pt modelId="{8AEBE371-B537-471F-B46E-A0A221EC8D6E}" type="parTrans" cxnId="{29C43174-9192-4486-8B1E-170A5C3DC06B}">
      <dgm:prSet/>
      <dgm:spPr/>
      <dgm:t>
        <a:bodyPr/>
        <a:lstStyle/>
        <a:p>
          <a:endParaRPr lang="en-US"/>
        </a:p>
      </dgm:t>
    </dgm:pt>
    <dgm:pt modelId="{2B3B6129-DA04-49A3-9B7A-A5C65F8600C0}" type="sibTrans" cxnId="{29C43174-9192-4486-8B1E-170A5C3DC06B}">
      <dgm:prSet/>
      <dgm:spPr/>
      <dgm:t>
        <a:bodyPr/>
        <a:lstStyle/>
        <a:p>
          <a:endParaRPr lang="en-US"/>
        </a:p>
      </dgm:t>
    </dgm:pt>
    <dgm:pt modelId="{C3098010-8D67-4B20-8E19-15D813C75BAE}">
      <dgm:prSet custT="1"/>
      <dgm:spPr>
        <a:solidFill>
          <a:schemeClr val="bg1">
            <a:lumMod val="85000"/>
            <a:alpha val="90000"/>
          </a:schemeClr>
        </a:solidFill>
      </dgm:spPr>
      <dgm:t>
        <a:bodyPr/>
        <a:lstStyle/>
        <a:p>
          <a:pPr rtl="0"/>
          <a:r>
            <a:rPr lang="en-US" sz="1800" dirty="0" smtClean="0">
              <a:latin typeface="Calibri"/>
              <a:cs typeface="Calibri"/>
            </a:rPr>
            <a:t>Income: Benefits, taxes and career pathways.</a:t>
          </a:r>
          <a:endParaRPr lang="en-US" sz="1800" dirty="0">
            <a:latin typeface="Calibri"/>
            <a:cs typeface="Calibri"/>
          </a:endParaRPr>
        </a:p>
      </dgm:t>
    </dgm:pt>
    <dgm:pt modelId="{C0484C9B-D843-413E-9904-D273E9F3DEB6}" type="parTrans" cxnId="{81756E1D-6844-4BA3-9581-26CE04EB51EF}">
      <dgm:prSet/>
      <dgm:spPr/>
      <dgm:t>
        <a:bodyPr/>
        <a:lstStyle/>
        <a:p>
          <a:endParaRPr lang="en-US"/>
        </a:p>
      </dgm:t>
    </dgm:pt>
    <dgm:pt modelId="{6755AC65-A5DA-4221-B17C-54F9901FA3CE}" type="sibTrans" cxnId="{81756E1D-6844-4BA3-9581-26CE04EB51EF}">
      <dgm:prSet/>
      <dgm:spPr/>
      <dgm:t>
        <a:bodyPr/>
        <a:lstStyle/>
        <a:p>
          <a:endParaRPr lang="en-US"/>
        </a:p>
      </dgm:t>
    </dgm:pt>
    <dgm:pt modelId="{3C992DAB-3752-4B2C-A703-4B889FB88A03}">
      <dgm:prSet custT="1"/>
      <dgm:spPr>
        <a:solidFill>
          <a:schemeClr val="bg1">
            <a:lumMod val="85000"/>
            <a:alpha val="90000"/>
          </a:schemeClr>
        </a:solidFill>
      </dgm:spPr>
      <dgm:t>
        <a:bodyPr/>
        <a:lstStyle/>
        <a:p>
          <a:pPr rtl="0"/>
          <a:r>
            <a:rPr lang="en-US" sz="1800" dirty="0" smtClean="0">
              <a:latin typeface="Calibri"/>
              <a:cs typeface="Calibri"/>
            </a:rPr>
            <a:t>Savings: Create and maintain a savings plan for short- and long-term goals.</a:t>
          </a:r>
          <a:endParaRPr lang="en-US" sz="1800" dirty="0">
            <a:latin typeface="Calibri"/>
            <a:cs typeface="Calibri"/>
          </a:endParaRPr>
        </a:p>
      </dgm:t>
    </dgm:pt>
    <dgm:pt modelId="{652200C9-1833-476A-9986-871E4ED6E219}" type="parTrans" cxnId="{A8BAFD32-88D3-49FD-A875-E05B787483AD}">
      <dgm:prSet/>
      <dgm:spPr/>
      <dgm:t>
        <a:bodyPr/>
        <a:lstStyle/>
        <a:p>
          <a:endParaRPr lang="en-US"/>
        </a:p>
      </dgm:t>
    </dgm:pt>
    <dgm:pt modelId="{702874F8-F0AE-4DCD-A517-15AFEB6CC70D}" type="sibTrans" cxnId="{A8BAFD32-88D3-49FD-A875-E05B787483AD}">
      <dgm:prSet/>
      <dgm:spPr/>
      <dgm:t>
        <a:bodyPr/>
        <a:lstStyle/>
        <a:p>
          <a:endParaRPr lang="en-US"/>
        </a:p>
      </dgm:t>
    </dgm:pt>
    <dgm:pt modelId="{09DF83E5-9F96-47FD-BDD4-1036AC42DD92}">
      <dgm:prSet custT="1"/>
      <dgm:spPr>
        <a:solidFill>
          <a:schemeClr val="bg1">
            <a:lumMod val="85000"/>
            <a:alpha val="90000"/>
          </a:schemeClr>
        </a:solidFill>
      </dgm:spPr>
      <dgm:t>
        <a:bodyPr/>
        <a:lstStyle/>
        <a:p>
          <a:pPr rtl="0"/>
          <a:r>
            <a:rPr lang="en-US" sz="1800" dirty="0" smtClean="0">
              <a:latin typeface="Calibri"/>
              <a:cs typeface="Calibri"/>
            </a:rPr>
            <a:t>Credit: Build and/or repair credit</a:t>
          </a:r>
          <a:r>
            <a:rPr lang="en-US" sz="1600" dirty="0" smtClean="0">
              <a:latin typeface="+mj-lt"/>
            </a:rPr>
            <a:t>.</a:t>
          </a:r>
          <a:endParaRPr lang="en-US" sz="1500" dirty="0">
            <a:latin typeface="+mj-lt"/>
          </a:endParaRPr>
        </a:p>
      </dgm:t>
    </dgm:pt>
    <dgm:pt modelId="{6F3262B1-2A30-4705-AC39-1A8157A245F4}" type="parTrans" cxnId="{FA311D8E-ED14-435E-B917-B36A39075DF5}">
      <dgm:prSet/>
      <dgm:spPr/>
      <dgm:t>
        <a:bodyPr/>
        <a:lstStyle/>
        <a:p>
          <a:endParaRPr lang="en-US"/>
        </a:p>
      </dgm:t>
    </dgm:pt>
    <dgm:pt modelId="{68000FCB-47AE-4C24-910E-B13C643D9FC3}" type="sibTrans" cxnId="{FA311D8E-ED14-435E-B917-B36A39075DF5}">
      <dgm:prSet/>
      <dgm:spPr/>
      <dgm:t>
        <a:bodyPr/>
        <a:lstStyle/>
        <a:p>
          <a:endParaRPr lang="en-US"/>
        </a:p>
      </dgm:t>
    </dgm:pt>
    <dgm:pt modelId="{DBB5DA63-D02E-4FAC-8993-A0850268E4FC}" type="pres">
      <dgm:prSet presAssocID="{FED8B979-7BC0-49E9-BBA6-0EE4E5E73D07}" presName="Name0" presStyleCnt="0">
        <dgm:presLayoutVars>
          <dgm:dir/>
          <dgm:animLvl val="lvl"/>
          <dgm:resizeHandles val="exact"/>
        </dgm:presLayoutVars>
      </dgm:prSet>
      <dgm:spPr/>
      <dgm:t>
        <a:bodyPr/>
        <a:lstStyle/>
        <a:p>
          <a:endParaRPr lang="en-US"/>
        </a:p>
      </dgm:t>
    </dgm:pt>
    <dgm:pt modelId="{458D44DE-C4B1-4453-9969-A50A32E82B6D}" type="pres">
      <dgm:prSet presAssocID="{4FA370FC-ECFC-4C49-9C37-D811B1D4E7DA}" presName="linNode" presStyleCnt="0"/>
      <dgm:spPr/>
    </dgm:pt>
    <dgm:pt modelId="{FDF70C0A-D6A6-40B1-992B-2512B9E07574}" type="pres">
      <dgm:prSet presAssocID="{4FA370FC-ECFC-4C49-9C37-D811B1D4E7DA}" presName="parentText" presStyleLbl="node1" presStyleIdx="0" presStyleCnt="4" custScaleX="43182">
        <dgm:presLayoutVars>
          <dgm:chMax val="1"/>
          <dgm:bulletEnabled val="1"/>
        </dgm:presLayoutVars>
      </dgm:prSet>
      <dgm:spPr/>
      <dgm:t>
        <a:bodyPr/>
        <a:lstStyle/>
        <a:p>
          <a:endParaRPr lang="en-US"/>
        </a:p>
      </dgm:t>
    </dgm:pt>
    <dgm:pt modelId="{C67CD454-3C3E-4DD1-AD2D-8377683BE765}" type="pres">
      <dgm:prSet presAssocID="{4FA370FC-ECFC-4C49-9C37-D811B1D4E7DA}" presName="descendantText" presStyleLbl="alignAccFollowNode1" presStyleIdx="0" presStyleCnt="4" custScaleX="140644">
        <dgm:presLayoutVars>
          <dgm:bulletEnabled val="1"/>
        </dgm:presLayoutVars>
      </dgm:prSet>
      <dgm:spPr/>
      <dgm:t>
        <a:bodyPr/>
        <a:lstStyle/>
        <a:p>
          <a:endParaRPr lang="en-US"/>
        </a:p>
      </dgm:t>
    </dgm:pt>
    <dgm:pt modelId="{3442321B-A652-4FBB-BBFE-D55E9D0BC94E}" type="pres">
      <dgm:prSet presAssocID="{CF93E3CA-0A9D-43F3-890F-39CDC09D5012}" presName="sp" presStyleCnt="0"/>
      <dgm:spPr/>
    </dgm:pt>
    <dgm:pt modelId="{9BB6FCED-E8E7-4FD6-A49D-6938FBDB5606}" type="pres">
      <dgm:prSet presAssocID="{8DA29A91-0610-4CD5-A59C-A5052E7DE375}" presName="linNode" presStyleCnt="0"/>
      <dgm:spPr/>
    </dgm:pt>
    <dgm:pt modelId="{BCC24517-01C7-4A74-9ECB-F6510AE8F002}" type="pres">
      <dgm:prSet presAssocID="{8DA29A91-0610-4CD5-A59C-A5052E7DE375}" presName="parentText" presStyleLbl="node1" presStyleIdx="1" presStyleCnt="4" custScaleX="43182">
        <dgm:presLayoutVars>
          <dgm:chMax val="1"/>
          <dgm:bulletEnabled val="1"/>
        </dgm:presLayoutVars>
      </dgm:prSet>
      <dgm:spPr/>
      <dgm:t>
        <a:bodyPr/>
        <a:lstStyle/>
        <a:p>
          <a:endParaRPr lang="en-US"/>
        </a:p>
      </dgm:t>
    </dgm:pt>
    <dgm:pt modelId="{1E34626C-9247-45BC-A4CB-16446449D0FC}" type="pres">
      <dgm:prSet presAssocID="{8DA29A91-0610-4CD5-A59C-A5052E7DE375}" presName="descendantText" presStyleLbl="alignAccFollowNode1" presStyleIdx="1" presStyleCnt="4" custScaleX="139642" custScaleY="112368">
        <dgm:presLayoutVars>
          <dgm:bulletEnabled val="1"/>
        </dgm:presLayoutVars>
      </dgm:prSet>
      <dgm:spPr/>
      <dgm:t>
        <a:bodyPr/>
        <a:lstStyle/>
        <a:p>
          <a:endParaRPr lang="en-US"/>
        </a:p>
      </dgm:t>
    </dgm:pt>
    <dgm:pt modelId="{C9D036E7-F75E-4FA7-AFBB-765B6579A23A}" type="pres">
      <dgm:prSet presAssocID="{BB4B2393-F1AD-4568-917F-6BFD84922762}" presName="sp" presStyleCnt="0"/>
      <dgm:spPr/>
    </dgm:pt>
    <dgm:pt modelId="{5BC706AA-0F00-46B3-A357-1BF255D24E74}" type="pres">
      <dgm:prSet presAssocID="{658CC463-0562-47CB-AF48-8CDF71A7B85F}" presName="linNode" presStyleCnt="0"/>
      <dgm:spPr/>
    </dgm:pt>
    <dgm:pt modelId="{8FB29094-950C-4117-A9A8-94BAFE257EEA}" type="pres">
      <dgm:prSet presAssocID="{658CC463-0562-47CB-AF48-8CDF71A7B85F}" presName="parentText" presStyleLbl="node1" presStyleIdx="2" presStyleCnt="4" custScaleX="39222">
        <dgm:presLayoutVars>
          <dgm:chMax val="1"/>
          <dgm:bulletEnabled val="1"/>
        </dgm:presLayoutVars>
      </dgm:prSet>
      <dgm:spPr/>
      <dgm:t>
        <a:bodyPr/>
        <a:lstStyle/>
        <a:p>
          <a:endParaRPr lang="en-US"/>
        </a:p>
      </dgm:t>
    </dgm:pt>
    <dgm:pt modelId="{5C681EA4-3CEC-482E-A067-BA6021B5247A}" type="pres">
      <dgm:prSet presAssocID="{658CC463-0562-47CB-AF48-8CDF71A7B85F}" presName="descendantText" presStyleLbl="alignAccFollowNode1" presStyleIdx="2" presStyleCnt="4" custScaleX="133176">
        <dgm:presLayoutVars>
          <dgm:bulletEnabled val="1"/>
        </dgm:presLayoutVars>
      </dgm:prSet>
      <dgm:spPr/>
      <dgm:t>
        <a:bodyPr/>
        <a:lstStyle/>
        <a:p>
          <a:endParaRPr lang="en-US"/>
        </a:p>
      </dgm:t>
    </dgm:pt>
    <dgm:pt modelId="{08FC8D30-B931-4A49-A9C6-00F21D1BFFCA}" type="pres">
      <dgm:prSet presAssocID="{35321313-F39C-46BC-B576-98BA9675971B}" presName="sp" presStyleCnt="0"/>
      <dgm:spPr/>
    </dgm:pt>
    <dgm:pt modelId="{CAD65FA2-7123-4C35-8311-5772C4D2E44F}" type="pres">
      <dgm:prSet presAssocID="{B469720B-42E0-4C62-8EC2-52C18A158A67}" presName="linNode" presStyleCnt="0"/>
      <dgm:spPr/>
    </dgm:pt>
    <dgm:pt modelId="{ECDD7C5A-715F-4F9A-B043-7550843D3D6A}" type="pres">
      <dgm:prSet presAssocID="{B469720B-42E0-4C62-8EC2-52C18A158A67}" presName="parentText" presStyleLbl="node1" presStyleIdx="3" presStyleCnt="4" custScaleX="54931">
        <dgm:presLayoutVars>
          <dgm:chMax val="1"/>
          <dgm:bulletEnabled val="1"/>
        </dgm:presLayoutVars>
      </dgm:prSet>
      <dgm:spPr/>
      <dgm:t>
        <a:bodyPr/>
        <a:lstStyle/>
        <a:p>
          <a:endParaRPr lang="en-US"/>
        </a:p>
      </dgm:t>
    </dgm:pt>
    <dgm:pt modelId="{8B6E4427-3AA4-4200-9B47-DE9A5A2FBAE7}" type="pres">
      <dgm:prSet presAssocID="{B469720B-42E0-4C62-8EC2-52C18A158A67}" presName="descendantText" presStyleLbl="alignAccFollowNode1" presStyleIdx="3" presStyleCnt="4" custScaleX="178889">
        <dgm:presLayoutVars>
          <dgm:bulletEnabled val="1"/>
        </dgm:presLayoutVars>
      </dgm:prSet>
      <dgm:spPr/>
      <dgm:t>
        <a:bodyPr/>
        <a:lstStyle/>
        <a:p>
          <a:endParaRPr lang="en-US"/>
        </a:p>
      </dgm:t>
    </dgm:pt>
  </dgm:ptLst>
  <dgm:cxnLst>
    <dgm:cxn modelId="{FA311D8E-ED14-435E-B917-B36A39075DF5}" srcId="{B469720B-42E0-4C62-8EC2-52C18A158A67}" destId="{09DF83E5-9F96-47FD-BDD4-1036AC42DD92}" srcOrd="0" destOrd="0" parTransId="{6F3262B1-2A30-4705-AC39-1A8157A245F4}" sibTransId="{68000FCB-47AE-4C24-910E-B13C643D9FC3}"/>
    <dgm:cxn modelId="{29C43174-9192-4486-8B1E-170A5C3DC06B}" srcId="{4FA370FC-ECFC-4C49-9C37-D811B1D4E7DA}" destId="{DBADCC35-9684-4330-B932-9EC167102E36}" srcOrd="0" destOrd="0" parTransId="{8AEBE371-B537-471F-B46E-A0A221EC8D6E}" sibTransId="{2B3B6129-DA04-49A3-9B7A-A5C65F8600C0}"/>
    <dgm:cxn modelId="{BA8FBB5C-C2DC-4A1F-8414-006EB2516632}" srcId="{FED8B979-7BC0-49E9-BBA6-0EE4E5E73D07}" destId="{4FA370FC-ECFC-4C49-9C37-D811B1D4E7DA}" srcOrd="0" destOrd="0" parTransId="{47DB72A9-8121-437D-AC4E-65106EBF0C76}" sibTransId="{CF93E3CA-0A9D-43F3-890F-39CDC09D5012}"/>
    <dgm:cxn modelId="{ECC6997F-5F19-4CBD-B681-8EEFDE5F0268}" type="presOf" srcId="{FED8B979-7BC0-49E9-BBA6-0EE4E5E73D07}" destId="{DBB5DA63-D02E-4FAC-8993-A0850268E4FC}" srcOrd="0" destOrd="0" presId="urn:microsoft.com/office/officeart/2005/8/layout/vList5"/>
    <dgm:cxn modelId="{7FE70DDF-5868-40D3-840F-5F7DFEBF2A0D}" srcId="{FED8B979-7BC0-49E9-BBA6-0EE4E5E73D07}" destId="{8DA29A91-0610-4CD5-A59C-A5052E7DE375}" srcOrd="1" destOrd="0" parTransId="{CBC23A28-6C25-407C-BA67-FFAECF23092F}" sibTransId="{BB4B2393-F1AD-4568-917F-6BFD84922762}"/>
    <dgm:cxn modelId="{81756E1D-6844-4BA3-9581-26CE04EB51EF}" srcId="{8DA29A91-0610-4CD5-A59C-A5052E7DE375}" destId="{C3098010-8D67-4B20-8E19-15D813C75BAE}" srcOrd="0" destOrd="0" parTransId="{C0484C9B-D843-413E-9904-D273E9F3DEB6}" sibTransId="{6755AC65-A5DA-4221-B17C-54F9901FA3CE}"/>
    <dgm:cxn modelId="{A8BAFD32-88D3-49FD-A875-E05B787483AD}" srcId="{658CC463-0562-47CB-AF48-8CDF71A7B85F}" destId="{3C992DAB-3752-4B2C-A703-4B889FB88A03}" srcOrd="0" destOrd="0" parTransId="{652200C9-1833-476A-9986-871E4ED6E219}" sibTransId="{702874F8-F0AE-4DCD-A517-15AFEB6CC70D}"/>
    <dgm:cxn modelId="{2B694B35-093D-4B47-BD3B-BC34D9DD3CD1}" srcId="{FED8B979-7BC0-49E9-BBA6-0EE4E5E73D07}" destId="{658CC463-0562-47CB-AF48-8CDF71A7B85F}" srcOrd="2" destOrd="0" parTransId="{7CE86C05-D583-4560-AD2E-3033718FC575}" sibTransId="{35321313-F39C-46BC-B576-98BA9675971B}"/>
    <dgm:cxn modelId="{41720A44-C960-4768-9755-15AF79763A44}" type="presOf" srcId="{B469720B-42E0-4C62-8EC2-52C18A158A67}" destId="{ECDD7C5A-715F-4F9A-B043-7550843D3D6A}" srcOrd="0" destOrd="0" presId="urn:microsoft.com/office/officeart/2005/8/layout/vList5"/>
    <dgm:cxn modelId="{25E95B03-DB1D-4A0E-8FC9-F639BF34CDF6}" type="presOf" srcId="{658CC463-0562-47CB-AF48-8CDF71A7B85F}" destId="{8FB29094-950C-4117-A9A8-94BAFE257EEA}" srcOrd="0" destOrd="0" presId="urn:microsoft.com/office/officeart/2005/8/layout/vList5"/>
    <dgm:cxn modelId="{C5C98DDF-35CD-458D-A496-DEA3F5836D5B}" type="presOf" srcId="{8DA29A91-0610-4CD5-A59C-A5052E7DE375}" destId="{BCC24517-01C7-4A74-9ECB-F6510AE8F002}" srcOrd="0" destOrd="0" presId="urn:microsoft.com/office/officeart/2005/8/layout/vList5"/>
    <dgm:cxn modelId="{55024DD4-5C64-4701-952F-9F75C7B4CEB3}" type="presOf" srcId="{DBADCC35-9684-4330-B932-9EC167102E36}" destId="{C67CD454-3C3E-4DD1-AD2D-8377683BE765}" srcOrd="0" destOrd="0" presId="urn:microsoft.com/office/officeart/2005/8/layout/vList5"/>
    <dgm:cxn modelId="{44CF486A-CAF3-4BCE-A61F-A15F46CD4B81}" type="presOf" srcId="{C3098010-8D67-4B20-8E19-15D813C75BAE}" destId="{1E34626C-9247-45BC-A4CB-16446449D0FC}" srcOrd="0" destOrd="0" presId="urn:microsoft.com/office/officeart/2005/8/layout/vList5"/>
    <dgm:cxn modelId="{F002E046-D0F4-48C1-A680-6A7F27906A2B}" type="presOf" srcId="{09DF83E5-9F96-47FD-BDD4-1036AC42DD92}" destId="{8B6E4427-3AA4-4200-9B47-DE9A5A2FBAE7}" srcOrd="0" destOrd="0" presId="urn:microsoft.com/office/officeart/2005/8/layout/vList5"/>
    <dgm:cxn modelId="{1E6799A7-6871-435E-9F6C-A330A37D51ED}" type="presOf" srcId="{4FA370FC-ECFC-4C49-9C37-D811B1D4E7DA}" destId="{FDF70C0A-D6A6-40B1-992B-2512B9E07574}" srcOrd="0" destOrd="0" presId="urn:microsoft.com/office/officeart/2005/8/layout/vList5"/>
    <dgm:cxn modelId="{F8314470-95D4-4F2A-AF23-F5254EF08A77}" srcId="{FED8B979-7BC0-49E9-BBA6-0EE4E5E73D07}" destId="{B469720B-42E0-4C62-8EC2-52C18A158A67}" srcOrd="3" destOrd="0" parTransId="{0B0977EC-A33D-48BD-8042-25499A8B6D82}" sibTransId="{D256BDB4-09AB-4F70-AE11-2C6BEBEDD07E}"/>
    <dgm:cxn modelId="{D318AF84-3D59-41FD-A9EE-A6EC37560F75}" type="presOf" srcId="{3C992DAB-3752-4B2C-A703-4B889FB88A03}" destId="{5C681EA4-3CEC-482E-A067-BA6021B5247A}" srcOrd="0" destOrd="0" presId="urn:microsoft.com/office/officeart/2005/8/layout/vList5"/>
    <dgm:cxn modelId="{018F96D0-FB21-4742-9F7A-48D0063B7321}" type="presParOf" srcId="{DBB5DA63-D02E-4FAC-8993-A0850268E4FC}" destId="{458D44DE-C4B1-4453-9969-A50A32E82B6D}" srcOrd="0" destOrd="0" presId="urn:microsoft.com/office/officeart/2005/8/layout/vList5"/>
    <dgm:cxn modelId="{159AA9C2-362A-43D1-9EEF-3B4787A3F6BA}" type="presParOf" srcId="{458D44DE-C4B1-4453-9969-A50A32E82B6D}" destId="{FDF70C0A-D6A6-40B1-992B-2512B9E07574}" srcOrd="0" destOrd="0" presId="urn:microsoft.com/office/officeart/2005/8/layout/vList5"/>
    <dgm:cxn modelId="{6910AA5B-E922-40BD-B504-9E1D2F4992FA}" type="presParOf" srcId="{458D44DE-C4B1-4453-9969-A50A32E82B6D}" destId="{C67CD454-3C3E-4DD1-AD2D-8377683BE765}" srcOrd="1" destOrd="0" presId="urn:microsoft.com/office/officeart/2005/8/layout/vList5"/>
    <dgm:cxn modelId="{37387447-D2D0-487E-9BAB-2C728CD963A6}" type="presParOf" srcId="{DBB5DA63-D02E-4FAC-8993-A0850268E4FC}" destId="{3442321B-A652-4FBB-BBFE-D55E9D0BC94E}" srcOrd="1" destOrd="0" presId="urn:microsoft.com/office/officeart/2005/8/layout/vList5"/>
    <dgm:cxn modelId="{FDFE54A9-E113-4FC1-8904-0B3CC000DD36}" type="presParOf" srcId="{DBB5DA63-D02E-4FAC-8993-A0850268E4FC}" destId="{9BB6FCED-E8E7-4FD6-A49D-6938FBDB5606}" srcOrd="2" destOrd="0" presId="urn:microsoft.com/office/officeart/2005/8/layout/vList5"/>
    <dgm:cxn modelId="{9C75B9BE-ED88-4D41-AF50-0D1F8C1D9516}" type="presParOf" srcId="{9BB6FCED-E8E7-4FD6-A49D-6938FBDB5606}" destId="{BCC24517-01C7-4A74-9ECB-F6510AE8F002}" srcOrd="0" destOrd="0" presId="urn:microsoft.com/office/officeart/2005/8/layout/vList5"/>
    <dgm:cxn modelId="{53C44060-5EA1-4898-B5AA-95EC034C74B6}" type="presParOf" srcId="{9BB6FCED-E8E7-4FD6-A49D-6938FBDB5606}" destId="{1E34626C-9247-45BC-A4CB-16446449D0FC}" srcOrd="1" destOrd="0" presId="urn:microsoft.com/office/officeart/2005/8/layout/vList5"/>
    <dgm:cxn modelId="{5B7E3D99-804F-404D-9DEB-782BC24E1E7A}" type="presParOf" srcId="{DBB5DA63-D02E-4FAC-8993-A0850268E4FC}" destId="{C9D036E7-F75E-4FA7-AFBB-765B6579A23A}" srcOrd="3" destOrd="0" presId="urn:microsoft.com/office/officeart/2005/8/layout/vList5"/>
    <dgm:cxn modelId="{F7B64CE8-09AA-4B90-9DB6-C621C256B266}" type="presParOf" srcId="{DBB5DA63-D02E-4FAC-8993-A0850268E4FC}" destId="{5BC706AA-0F00-46B3-A357-1BF255D24E74}" srcOrd="4" destOrd="0" presId="urn:microsoft.com/office/officeart/2005/8/layout/vList5"/>
    <dgm:cxn modelId="{A6D673A5-009C-4293-8551-8FBC6B9D4FB1}" type="presParOf" srcId="{5BC706AA-0F00-46B3-A357-1BF255D24E74}" destId="{8FB29094-950C-4117-A9A8-94BAFE257EEA}" srcOrd="0" destOrd="0" presId="urn:microsoft.com/office/officeart/2005/8/layout/vList5"/>
    <dgm:cxn modelId="{E0026654-34D7-4EFF-A7DA-A276F6189C09}" type="presParOf" srcId="{5BC706AA-0F00-46B3-A357-1BF255D24E74}" destId="{5C681EA4-3CEC-482E-A067-BA6021B5247A}" srcOrd="1" destOrd="0" presId="urn:microsoft.com/office/officeart/2005/8/layout/vList5"/>
    <dgm:cxn modelId="{703270CF-97DD-4CA6-8CF1-12562003A6E5}" type="presParOf" srcId="{DBB5DA63-D02E-4FAC-8993-A0850268E4FC}" destId="{08FC8D30-B931-4A49-A9C6-00F21D1BFFCA}" srcOrd="5" destOrd="0" presId="urn:microsoft.com/office/officeart/2005/8/layout/vList5"/>
    <dgm:cxn modelId="{4ADBAC64-8C78-4E13-B03C-3CF251E2BC38}" type="presParOf" srcId="{DBB5DA63-D02E-4FAC-8993-A0850268E4FC}" destId="{CAD65FA2-7123-4C35-8311-5772C4D2E44F}" srcOrd="6" destOrd="0" presId="urn:microsoft.com/office/officeart/2005/8/layout/vList5"/>
    <dgm:cxn modelId="{00B54B95-6736-44B8-B6F1-DA6D7BC8BBCB}" type="presParOf" srcId="{CAD65FA2-7123-4C35-8311-5772C4D2E44F}" destId="{ECDD7C5A-715F-4F9A-B043-7550843D3D6A}" srcOrd="0" destOrd="0" presId="urn:microsoft.com/office/officeart/2005/8/layout/vList5"/>
    <dgm:cxn modelId="{C6607DCC-96CC-41A7-BC3B-C1800BE73844}" type="presParOf" srcId="{CAD65FA2-7123-4C35-8311-5772C4D2E44F}" destId="{8B6E4427-3AA4-4200-9B47-DE9A5A2FBAE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5600A-9F23-254B-AA5C-F0D6636110BE}" type="doc">
      <dgm:prSet loTypeId="urn:microsoft.com/office/officeart/2005/8/layout/venn3" loCatId="relationship" qsTypeId="urn:microsoft.com/office/officeart/2005/8/quickstyle/simple4" qsCatId="simple" csTypeId="urn:microsoft.com/office/officeart/2005/8/colors/colorful4" csCatId="colorful" phldr="1"/>
      <dgm:spPr/>
    </dgm:pt>
    <dgm:pt modelId="{06ED3B5B-4D21-944D-A49A-B0AF7DEA31A2}">
      <dgm:prSet phldrT="[Text]" custT="1"/>
      <dgm:spPr>
        <a:solidFill>
          <a:schemeClr val="accent4">
            <a:alpha val="50000"/>
          </a:schemeClr>
        </a:solidFill>
      </dgm:spPr>
      <dgm:t>
        <a:bodyPr/>
        <a:lstStyle/>
        <a:p>
          <a:pPr algn="ctr"/>
          <a:r>
            <a:rPr lang="en-US" sz="2400" dirty="0" smtClean="0">
              <a:solidFill>
                <a:schemeClr val="bg1"/>
              </a:solidFill>
              <a:latin typeface="Calibri" panose="020F0502020204030204" pitchFamily="34" charset="0"/>
            </a:rPr>
            <a:t>Income</a:t>
          </a:r>
        </a:p>
      </dgm:t>
    </dgm:pt>
    <dgm:pt modelId="{1A864196-6BAE-4740-BDF4-3CF900B7A071}" type="parTrans" cxnId="{0D326D19-DB32-7A47-81A1-E9916187D055}">
      <dgm:prSet/>
      <dgm:spPr/>
      <dgm:t>
        <a:bodyPr/>
        <a:lstStyle/>
        <a:p>
          <a:pPr algn="ctr"/>
          <a:endParaRPr lang="en-US"/>
        </a:p>
      </dgm:t>
    </dgm:pt>
    <dgm:pt modelId="{3F6F151F-7E5A-0E47-BEBB-0D8A519B1E18}" type="sibTrans" cxnId="{0D326D19-DB32-7A47-81A1-E9916187D055}">
      <dgm:prSet/>
      <dgm:spPr/>
      <dgm:t>
        <a:bodyPr/>
        <a:lstStyle/>
        <a:p>
          <a:pPr algn="ctr"/>
          <a:endParaRPr lang="en-US"/>
        </a:p>
      </dgm:t>
    </dgm:pt>
    <dgm:pt modelId="{F9BB02C8-9ECB-E549-8912-9E8DA821B561}">
      <dgm:prSet phldrT="[Text]" custT="1"/>
      <dgm:spPr/>
      <dgm:t>
        <a:bodyPr/>
        <a:lstStyle/>
        <a:p>
          <a:pPr algn="ctr"/>
          <a:r>
            <a:rPr lang="en-US" sz="2200" dirty="0" smtClean="0"/>
            <a:t>  </a:t>
          </a:r>
          <a:r>
            <a:rPr lang="en-US" sz="2400" dirty="0" smtClean="0">
              <a:solidFill>
                <a:schemeClr val="bg1"/>
              </a:solidFill>
              <a:latin typeface="Calibri" panose="020F0502020204030204" pitchFamily="34" charset="0"/>
            </a:rPr>
            <a:t>Credit</a:t>
          </a:r>
          <a:endParaRPr lang="en-US" sz="2400" dirty="0">
            <a:solidFill>
              <a:schemeClr val="bg1"/>
            </a:solidFill>
            <a:latin typeface="Calibri" panose="020F0502020204030204" pitchFamily="34" charset="0"/>
          </a:endParaRPr>
        </a:p>
      </dgm:t>
    </dgm:pt>
    <dgm:pt modelId="{0FCBD4F1-7064-1243-8AF9-A26E75FD0F87}" type="parTrans" cxnId="{533ACBA2-1B52-134C-A821-2948729945FD}">
      <dgm:prSet/>
      <dgm:spPr/>
      <dgm:t>
        <a:bodyPr/>
        <a:lstStyle/>
        <a:p>
          <a:pPr algn="ctr"/>
          <a:endParaRPr lang="en-US"/>
        </a:p>
      </dgm:t>
    </dgm:pt>
    <dgm:pt modelId="{D56375A2-C97D-EC4F-83CB-88BE553D21C8}" type="sibTrans" cxnId="{533ACBA2-1B52-134C-A821-2948729945FD}">
      <dgm:prSet/>
      <dgm:spPr/>
      <dgm:t>
        <a:bodyPr/>
        <a:lstStyle/>
        <a:p>
          <a:pPr algn="ctr"/>
          <a:endParaRPr lang="en-US"/>
        </a:p>
      </dgm:t>
    </dgm:pt>
    <dgm:pt modelId="{956511AD-0620-8949-9454-1F3B66FD95B4}">
      <dgm:prSet phldrT="[Text]" custT="1"/>
      <dgm:spPr>
        <a:solidFill>
          <a:schemeClr val="accent6">
            <a:alpha val="50000"/>
          </a:schemeClr>
        </a:solidFill>
      </dgm:spPr>
      <dgm:t>
        <a:bodyPr/>
        <a:lstStyle/>
        <a:p>
          <a:pPr algn="ctr"/>
          <a:r>
            <a:rPr lang="en-US" sz="2000" dirty="0" smtClean="0">
              <a:solidFill>
                <a:schemeClr val="bg1"/>
              </a:solidFill>
              <a:latin typeface="Calibri" panose="020F0502020204030204" pitchFamily="34" charset="0"/>
            </a:rPr>
            <a:t>Savings</a:t>
          </a:r>
          <a:endParaRPr lang="en-US" sz="2000" dirty="0">
            <a:solidFill>
              <a:schemeClr val="bg1"/>
            </a:solidFill>
          </a:endParaRPr>
        </a:p>
      </dgm:t>
    </dgm:pt>
    <dgm:pt modelId="{F1531980-D4BE-2C44-A2DD-F5A6D02141FB}" type="parTrans" cxnId="{C3AF77BD-FA6D-444C-B4E2-0D3638281811}">
      <dgm:prSet/>
      <dgm:spPr/>
      <dgm:t>
        <a:bodyPr/>
        <a:lstStyle/>
        <a:p>
          <a:pPr algn="ctr"/>
          <a:endParaRPr lang="en-US"/>
        </a:p>
      </dgm:t>
    </dgm:pt>
    <dgm:pt modelId="{8E7FCE59-F363-B34A-AE89-E852AF177A85}" type="sibTrans" cxnId="{C3AF77BD-FA6D-444C-B4E2-0D3638281811}">
      <dgm:prSet/>
      <dgm:spPr/>
      <dgm:t>
        <a:bodyPr/>
        <a:lstStyle/>
        <a:p>
          <a:pPr algn="ctr"/>
          <a:endParaRPr lang="en-US"/>
        </a:p>
      </dgm:t>
    </dgm:pt>
    <dgm:pt modelId="{EDE528AF-5EA8-A240-830B-C2F6DAB750F1}">
      <dgm:prSet phldrT="[Text]" custT="1"/>
      <dgm:spPr>
        <a:solidFill>
          <a:schemeClr val="accent2">
            <a:alpha val="50000"/>
          </a:schemeClr>
        </a:solidFill>
      </dgm:spPr>
      <dgm:t>
        <a:bodyPr/>
        <a:lstStyle/>
        <a:p>
          <a:pPr algn="ctr"/>
          <a:r>
            <a:rPr lang="en-US" sz="2200" dirty="0" smtClean="0"/>
            <a:t> </a:t>
          </a:r>
          <a:r>
            <a:rPr lang="en-US" sz="2400" dirty="0" smtClean="0">
              <a:solidFill>
                <a:schemeClr val="bg1"/>
              </a:solidFill>
              <a:latin typeface="Calibri" panose="020F0502020204030204" pitchFamily="34" charset="0"/>
            </a:rPr>
            <a:t>Debt</a:t>
          </a:r>
          <a:endParaRPr lang="en-US" sz="2400" dirty="0">
            <a:solidFill>
              <a:schemeClr val="bg1"/>
            </a:solidFill>
            <a:latin typeface="Calibri" panose="020F0502020204030204" pitchFamily="34" charset="0"/>
          </a:endParaRPr>
        </a:p>
      </dgm:t>
    </dgm:pt>
    <dgm:pt modelId="{6B5E881A-E59A-9545-AD91-A6F1E1ADE6E1}" type="parTrans" cxnId="{0E5E6F3E-2261-7F41-AA18-7292FD089897}">
      <dgm:prSet/>
      <dgm:spPr/>
      <dgm:t>
        <a:bodyPr/>
        <a:lstStyle/>
        <a:p>
          <a:pPr algn="ctr"/>
          <a:endParaRPr lang="en-US"/>
        </a:p>
      </dgm:t>
    </dgm:pt>
    <dgm:pt modelId="{F546D9D7-1C6F-3D44-9F7D-650E4A8E9C22}" type="sibTrans" cxnId="{0E5E6F3E-2261-7F41-AA18-7292FD089897}">
      <dgm:prSet/>
      <dgm:spPr/>
      <dgm:t>
        <a:bodyPr/>
        <a:lstStyle/>
        <a:p>
          <a:pPr algn="ctr"/>
          <a:endParaRPr lang="en-US"/>
        </a:p>
      </dgm:t>
    </dgm:pt>
    <dgm:pt modelId="{C149FE5A-CBF5-064F-9996-D98948043561}" type="pres">
      <dgm:prSet presAssocID="{E3E5600A-9F23-254B-AA5C-F0D6636110BE}" presName="Name0" presStyleCnt="0">
        <dgm:presLayoutVars>
          <dgm:dir/>
          <dgm:resizeHandles val="exact"/>
        </dgm:presLayoutVars>
      </dgm:prSet>
      <dgm:spPr/>
    </dgm:pt>
    <dgm:pt modelId="{3ADCA51B-F1D9-FC45-A943-AAF97A96B4F2}" type="pres">
      <dgm:prSet presAssocID="{06ED3B5B-4D21-944D-A49A-B0AF7DEA31A2}" presName="Name5" presStyleLbl="vennNode1" presStyleIdx="0" presStyleCnt="4" custScaleX="114622" custScaleY="114622" custLinFactX="29205" custLinFactNeighborX="100000" custLinFactNeighborY="-48608">
        <dgm:presLayoutVars>
          <dgm:bulletEnabled val="1"/>
        </dgm:presLayoutVars>
      </dgm:prSet>
      <dgm:spPr/>
      <dgm:t>
        <a:bodyPr/>
        <a:lstStyle/>
        <a:p>
          <a:endParaRPr lang="en-US"/>
        </a:p>
      </dgm:t>
    </dgm:pt>
    <dgm:pt modelId="{1E02482D-38DE-4348-B8AD-0B19C119DD07}" type="pres">
      <dgm:prSet presAssocID="{3F6F151F-7E5A-0E47-BEBB-0D8A519B1E18}" presName="space" presStyleCnt="0"/>
      <dgm:spPr/>
    </dgm:pt>
    <dgm:pt modelId="{265CA2C6-36F7-0742-B45D-BF3F1C364CC7}" type="pres">
      <dgm:prSet presAssocID="{F9BB02C8-9ECB-E549-8912-9E8DA821B561}" presName="Name5" presStyleLbl="vennNode1" presStyleIdx="1" presStyleCnt="4" custLinFactNeighborX="-80021" custLinFactNeighborY="5626">
        <dgm:presLayoutVars>
          <dgm:bulletEnabled val="1"/>
        </dgm:presLayoutVars>
      </dgm:prSet>
      <dgm:spPr/>
      <dgm:t>
        <a:bodyPr/>
        <a:lstStyle/>
        <a:p>
          <a:endParaRPr lang="en-US"/>
        </a:p>
      </dgm:t>
    </dgm:pt>
    <dgm:pt modelId="{914B969A-7786-524F-884D-B2B9EF9524EC}" type="pres">
      <dgm:prSet presAssocID="{D56375A2-C97D-EC4F-83CB-88BE553D21C8}" presName="space" presStyleCnt="0"/>
      <dgm:spPr/>
    </dgm:pt>
    <dgm:pt modelId="{B03B5F47-CE0E-9140-9C23-4BA889EC846E}" type="pres">
      <dgm:prSet presAssocID="{956511AD-0620-8949-9454-1F3B66FD95B4}" presName="Name5" presStyleLbl="vennNode1" presStyleIdx="2" presStyleCnt="4" custLinFactX="-3409" custLinFactNeighborX="-100000" custLinFactNeighborY="-57503">
        <dgm:presLayoutVars>
          <dgm:bulletEnabled val="1"/>
        </dgm:presLayoutVars>
      </dgm:prSet>
      <dgm:spPr/>
      <dgm:t>
        <a:bodyPr/>
        <a:lstStyle/>
        <a:p>
          <a:endParaRPr lang="en-US"/>
        </a:p>
      </dgm:t>
    </dgm:pt>
    <dgm:pt modelId="{A42811E3-D46F-314F-B7AC-4FB78C5BB9A4}" type="pres">
      <dgm:prSet presAssocID="{8E7FCE59-F363-B34A-AE89-E852AF177A85}" presName="space" presStyleCnt="0"/>
      <dgm:spPr/>
    </dgm:pt>
    <dgm:pt modelId="{2EEFFF32-3FBE-2B44-B632-B10412F0B1E8}" type="pres">
      <dgm:prSet presAssocID="{EDE528AF-5EA8-A240-830B-C2F6DAB750F1}" presName="Name5" presStyleLbl="vennNode1" presStyleIdx="3" presStyleCnt="4" custLinFactX="-91909" custLinFactNeighborX="-100000" custLinFactNeighborY="5626">
        <dgm:presLayoutVars>
          <dgm:bulletEnabled val="1"/>
        </dgm:presLayoutVars>
      </dgm:prSet>
      <dgm:spPr/>
      <dgm:t>
        <a:bodyPr/>
        <a:lstStyle/>
        <a:p>
          <a:endParaRPr lang="en-US"/>
        </a:p>
      </dgm:t>
    </dgm:pt>
  </dgm:ptLst>
  <dgm:cxnLst>
    <dgm:cxn modelId="{0D326D19-DB32-7A47-81A1-E9916187D055}" srcId="{E3E5600A-9F23-254B-AA5C-F0D6636110BE}" destId="{06ED3B5B-4D21-944D-A49A-B0AF7DEA31A2}" srcOrd="0" destOrd="0" parTransId="{1A864196-6BAE-4740-BDF4-3CF900B7A071}" sibTransId="{3F6F151F-7E5A-0E47-BEBB-0D8A519B1E18}"/>
    <dgm:cxn modelId="{7392A5F5-C318-4AF8-A074-67CFB7C21620}" type="presOf" srcId="{EDE528AF-5EA8-A240-830B-C2F6DAB750F1}" destId="{2EEFFF32-3FBE-2B44-B632-B10412F0B1E8}" srcOrd="0" destOrd="0" presId="urn:microsoft.com/office/officeart/2005/8/layout/venn3"/>
    <dgm:cxn modelId="{C3AF77BD-FA6D-444C-B4E2-0D3638281811}" srcId="{E3E5600A-9F23-254B-AA5C-F0D6636110BE}" destId="{956511AD-0620-8949-9454-1F3B66FD95B4}" srcOrd="2" destOrd="0" parTransId="{F1531980-D4BE-2C44-A2DD-F5A6D02141FB}" sibTransId="{8E7FCE59-F363-B34A-AE89-E852AF177A85}"/>
    <dgm:cxn modelId="{D20781FE-5332-4D88-B2DC-77BD599AD41E}" type="presOf" srcId="{E3E5600A-9F23-254B-AA5C-F0D6636110BE}" destId="{C149FE5A-CBF5-064F-9996-D98948043561}" srcOrd="0" destOrd="0" presId="urn:microsoft.com/office/officeart/2005/8/layout/venn3"/>
    <dgm:cxn modelId="{0E5E6F3E-2261-7F41-AA18-7292FD089897}" srcId="{E3E5600A-9F23-254B-AA5C-F0D6636110BE}" destId="{EDE528AF-5EA8-A240-830B-C2F6DAB750F1}" srcOrd="3" destOrd="0" parTransId="{6B5E881A-E59A-9545-AD91-A6F1E1ADE6E1}" sibTransId="{F546D9D7-1C6F-3D44-9F7D-650E4A8E9C22}"/>
    <dgm:cxn modelId="{533ACBA2-1B52-134C-A821-2948729945FD}" srcId="{E3E5600A-9F23-254B-AA5C-F0D6636110BE}" destId="{F9BB02C8-9ECB-E549-8912-9E8DA821B561}" srcOrd="1" destOrd="0" parTransId="{0FCBD4F1-7064-1243-8AF9-A26E75FD0F87}" sibTransId="{D56375A2-C97D-EC4F-83CB-88BE553D21C8}"/>
    <dgm:cxn modelId="{DE42AA5B-525A-4FE7-9FF3-EC2D489EA634}" type="presOf" srcId="{06ED3B5B-4D21-944D-A49A-B0AF7DEA31A2}" destId="{3ADCA51B-F1D9-FC45-A943-AAF97A96B4F2}" srcOrd="0" destOrd="0" presId="urn:microsoft.com/office/officeart/2005/8/layout/venn3"/>
    <dgm:cxn modelId="{F0B5BEAF-83EA-4824-A119-4932076EF242}" type="presOf" srcId="{F9BB02C8-9ECB-E549-8912-9E8DA821B561}" destId="{265CA2C6-36F7-0742-B45D-BF3F1C364CC7}" srcOrd="0" destOrd="0" presId="urn:microsoft.com/office/officeart/2005/8/layout/venn3"/>
    <dgm:cxn modelId="{F99FFFEA-1EE8-4A98-8C03-97B66498B2C7}" type="presOf" srcId="{956511AD-0620-8949-9454-1F3B66FD95B4}" destId="{B03B5F47-CE0E-9140-9C23-4BA889EC846E}" srcOrd="0" destOrd="0" presId="urn:microsoft.com/office/officeart/2005/8/layout/venn3"/>
    <dgm:cxn modelId="{C4FD9621-226B-4AC2-B56A-4BE98590BF1C}" type="presParOf" srcId="{C149FE5A-CBF5-064F-9996-D98948043561}" destId="{3ADCA51B-F1D9-FC45-A943-AAF97A96B4F2}" srcOrd="0" destOrd="0" presId="urn:microsoft.com/office/officeart/2005/8/layout/venn3"/>
    <dgm:cxn modelId="{7F68CC3E-BA3B-4E01-B4EC-684E0283F514}" type="presParOf" srcId="{C149FE5A-CBF5-064F-9996-D98948043561}" destId="{1E02482D-38DE-4348-B8AD-0B19C119DD07}" srcOrd="1" destOrd="0" presId="urn:microsoft.com/office/officeart/2005/8/layout/venn3"/>
    <dgm:cxn modelId="{F1EA4288-FD65-4D66-8A02-077DF9D2C5B0}" type="presParOf" srcId="{C149FE5A-CBF5-064F-9996-D98948043561}" destId="{265CA2C6-36F7-0742-B45D-BF3F1C364CC7}" srcOrd="2" destOrd="0" presId="urn:microsoft.com/office/officeart/2005/8/layout/venn3"/>
    <dgm:cxn modelId="{C9E0BF0F-1B9A-4FF4-A500-A2E62D5FB4AA}" type="presParOf" srcId="{C149FE5A-CBF5-064F-9996-D98948043561}" destId="{914B969A-7786-524F-884D-B2B9EF9524EC}" srcOrd="3" destOrd="0" presId="urn:microsoft.com/office/officeart/2005/8/layout/venn3"/>
    <dgm:cxn modelId="{2A83C7EE-F991-4196-95A7-B953E100DF84}" type="presParOf" srcId="{C149FE5A-CBF5-064F-9996-D98948043561}" destId="{B03B5F47-CE0E-9140-9C23-4BA889EC846E}" srcOrd="4" destOrd="0" presId="urn:microsoft.com/office/officeart/2005/8/layout/venn3"/>
    <dgm:cxn modelId="{8CEE6985-C22C-44BE-8A56-911B51B26A7D}" type="presParOf" srcId="{C149FE5A-CBF5-064F-9996-D98948043561}" destId="{A42811E3-D46F-314F-B7AC-4FB78C5BB9A4}" srcOrd="5" destOrd="0" presId="urn:microsoft.com/office/officeart/2005/8/layout/venn3"/>
    <dgm:cxn modelId="{F1F578B2-E0F1-4727-8048-F64A4A25F64F}" type="presParOf" srcId="{C149FE5A-CBF5-064F-9996-D98948043561}" destId="{2EEFFF32-3FBE-2B44-B632-B10412F0B1E8}"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E5600A-9F23-254B-AA5C-F0D6636110BE}" type="doc">
      <dgm:prSet loTypeId="urn:microsoft.com/office/officeart/2005/8/layout/venn3" loCatId="relationship" qsTypeId="urn:microsoft.com/office/officeart/2005/8/quickstyle/simple4" qsCatId="simple" csTypeId="urn:microsoft.com/office/officeart/2005/8/colors/colorful4" csCatId="colorful" phldr="1"/>
      <dgm:spPr/>
    </dgm:pt>
    <dgm:pt modelId="{06ED3B5B-4D21-944D-A49A-B0AF7DEA31A2}">
      <dgm:prSet phldrT="[Text]"/>
      <dgm:spPr/>
      <dgm:t>
        <a:bodyPr/>
        <a:lstStyle/>
        <a:p>
          <a:endParaRPr lang="en-US" dirty="0" smtClean="0"/>
        </a:p>
        <a:p>
          <a:r>
            <a:rPr lang="en-US" b="1" dirty="0" smtClean="0">
              <a:latin typeface="Calibri" panose="020F0502020204030204" pitchFamily="34" charset="0"/>
            </a:rPr>
            <a:t>Increase Income</a:t>
          </a:r>
        </a:p>
        <a:p>
          <a:endParaRPr lang="en-US" dirty="0"/>
        </a:p>
      </dgm:t>
    </dgm:pt>
    <dgm:pt modelId="{1A864196-6BAE-4740-BDF4-3CF900B7A071}" type="parTrans" cxnId="{0D326D19-DB32-7A47-81A1-E9916187D055}">
      <dgm:prSet/>
      <dgm:spPr/>
      <dgm:t>
        <a:bodyPr/>
        <a:lstStyle/>
        <a:p>
          <a:endParaRPr lang="en-US"/>
        </a:p>
      </dgm:t>
    </dgm:pt>
    <dgm:pt modelId="{3F6F151F-7E5A-0E47-BEBB-0D8A519B1E18}" type="sibTrans" cxnId="{0D326D19-DB32-7A47-81A1-E9916187D055}">
      <dgm:prSet/>
      <dgm:spPr/>
      <dgm:t>
        <a:bodyPr/>
        <a:lstStyle/>
        <a:p>
          <a:endParaRPr lang="en-US"/>
        </a:p>
      </dgm:t>
    </dgm:pt>
    <dgm:pt modelId="{F9BB02C8-9ECB-E549-8912-9E8DA821B561}">
      <dgm:prSet phldrT="[Text]"/>
      <dgm:spPr/>
      <dgm:t>
        <a:bodyPr/>
        <a:lstStyle/>
        <a:p>
          <a:r>
            <a:rPr lang="en-US" b="1" dirty="0" smtClean="0">
              <a:latin typeface="Calibri" panose="020F0502020204030204" pitchFamily="34" charset="0"/>
            </a:rPr>
            <a:t>Improve Credit</a:t>
          </a:r>
          <a:endParaRPr lang="en-US" b="1" dirty="0">
            <a:latin typeface="Calibri" panose="020F0502020204030204" pitchFamily="34" charset="0"/>
          </a:endParaRPr>
        </a:p>
      </dgm:t>
    </dgm:pt>
    <dgm:pt modelId="{0FCBD4F1-7064-1243-8AF9-A26E75FD0F87}" type="parTrans" cxnId="{533ACBA2-1B52-134C-A821-2948729945FD}">
      <dgm:prSet/>
      <dgm:spPr/>
      <dgm:t>
        <a:bodyPr/>
        <a:lstStyle/>
        <a:p>
          <a:endParaRPr lang="en-US"/>
        </a:p>
      </dgm:t>
    </dgm:pt>
    <dgm:pt modelId="{D56375A2-C97D-EC4F-83CB-88BE553D21C8}" type="sibTrans" cxnId="{533ACBA2-1B52-134C-A821-2948729945FD}">
      <dgm:prSet/>
      <dgm:spPr/>
      <dgm:t>
        <a:bodyPr/>
        <a:lstStyle/>
        <a:p>
          <a:endParaRPr lang="en-US"/>
        </a:p>
      </dgm:t>
    </dgm:pt>
    <dgm:pt modelId="{956511AD-0620-8949-9454-1F3B66FD95B4}">
      <dgm:prSet phldrT="[Text]"/>
      <dgm:spPr/>
      <dgm:t>
        <a:bodyPr/>
        <a:lstStyle/>
        <a:p>
          <a:r>
            <a:rPr lang="en-US" b="1" dirty="0" smtClean="0">
              <a:latin typeface="Calibri" panose="020F0502020204030204" pitchFamily="34" charset="0"/>
            </a:rPr>
            <a:t>Increase Savings</a:t>
          </a:r>
          <a:endParaRPr lang="en-US" b="1" dirty="0">
            <a:latin typeface="Calibri" panose="020F0502020204030204" pitchFamily="34" charset="0"/>
          </a:endParaRPr>
        </a:p>
      </dgm:t>
    </dgm:pt>
    <dgm:pt modelId="{F1531980-D4BE-2C44-A2DD-F5A6D02141FB}" type="parTrans" cxnId="{C3AF77BD-FA6D-444C-B4E2-0D3638281811}">
      <dgm:prSet/>
      <dgm:spPr/>
      <dgm:t>
        <a:bodyPr/>
        <a:lstStyle/>
        <a:p>
          <a:endParaRPr lang="en-US"/>
        </a:p>
      </dgm:t>
    </dgm:pt>
    <dgm:pt modelId="{8E7FCE59-F363-B34A-AE89-E852AF177A85}" type="sibTrans" cxnId="{C3AF77BD-FA6D-444C-B4E2-0D3638281811}">
      <dgm:prSet/>
      <dgm:spPr/>
      <dgm:t>
        <a:bodyPr/>
        <a:lstStyle/>
        <a:p>
          <a:endParaRPr lang="en-US"/>
        </a:p>
      </dgm:t>
    </dgm:pt>
    <dgm:pt modelId="{EDE528AF-5EA8-A240-830B-C2F6DAB750F1}">
      <dgm:prSet phldrT="[Text]"/>
      <dgm:spPr/>
      <dgm:t>
        <a:bodyPr/>
        <a:lstStyle/>
        <a:p>
          <a:r>
            <a:rPr lang="en-US" b="1" dirty="0" smtClean="0">
              <a:latin typeface="Calibri" panose="020F0502020204030204" pitchFamily="34" charset="0"/>
            </a:rPr>
            <a:t>Reduce Debts</a:t>
          </a:r>
          <a:endParaRPr lang="en-US" b="1" dirty="0">
            <a:latin typeface="Calibri" panose="020F0502020204030204" pitchFamily="34" charset="0"/>
          </a:endParaRPr>
        </a:p>
      </dgm:t>
    </dgm:pt>
    <dgm:pt modelId="{6B5E881A-E59A-9545-AD91-A6F1E1ADE6E1}" type="parTrans" cxnId="{0E5E6F3E-2261-7F41-AA18-7292FD089897}">
      <dgm:prSet/>
      <dgm:spPr/>
      <dgm:t>
        <a:bodyPr/>
        <a:lstStyle/>
        <a:p>
          <a:endParaRPr lang="en-US"/>
        </a:p>
      </dgm:t>
    </dgm:pt>
    <dgm:pt modelId="{F546D9D7-1C6F-3D44-9F7D-650E4A8E9C22}" type="sibTrans" cxnId="{0E5E6F3E-2261-7F41-AA18-7292FD089897}">
      <dgm:prSet/>
      <dgm:spPr/>
      <dgm:t>
        <a:bodyPr/>
        <a:lstStyle/>
        <a:p>
          <a:endParaRPr lang="en-US"/>
        </a:p>
      </dgm:t>
    </dgm:pt>
    <dgm:pt modelId="{C149FE5A-CBF5-064F-9996-D98948043561}" type="pres">
      <dgm:prSet presAssocID="{E3E5600A-9F23-254B-AA5C-F0D6636110BE}" presName="Name0" presStyleCnt="0">
        <dgm:presLayoutVars>
          <dgm:dir/>
          <dgm:resizeHandles val="exact"/>
        </dgm:presLayoutVars>
      </dgm:prSet>
      <dgm:spPr/>
    </dgm:pt>
    <dgm:pt modelId="{3ADCA51B-F1D9-FC45-A943-AAF97A96B4F2}" type="pres">
      <dgm:prSet presAssocID="{06ED3B5B-4D21-944D-A49A-B0AF7DEA31A2}" presName="Name5" presStyleLbl="vennNode1" presStyleIdx="0" presStyleCnt="4" custLinFactNeighborX="-7346" custLinFactNeighborY="-2865">
        <dgm:presLayoutVars>
          <dgm:bulletEnabled val="1"/>
        </dgm:presLayoutVars>
      </dgm:prSet>
      <dgm:spPr/>
      <dgm:t>
        <a:bodyPr/>
        <a:lstStyle/>
        <a:p>
          <a:endParaRPr lang="en-US"/>
        </a:p>
      </dgm:t>
    </dgm:pt>
    <dgm:pt modelId="{1E02482D-38DE-4348-B8AD-0B19C119DD07}" type="pres">
      <dgm:prSet presAssocID="{3F6F151F-7E5A-0E47-BEBB-0D8A519B1E18}" presName="space" presStyleCnt="0"/>
      <dgm:spPr/>
    </dgm:pt>
    <dgm:pt modelId="{265CA2C6-36F7-0742-B45D-BF3F1C364CC7}" type="pres">
      <dgm:prSet presAssocID="{F9BB02C8-9ECB-E549-8912-9E8DA821B561}" presName="Name5" presStyleLbl="vennNode1" presStyleIdx="1" presStyleCnt="4" custLinFactX="66165" custLinFactNeighborX="100000" custLinFactNeighborY="2065">
        <dgm:presLayoutVars>
          <dgm:bulletEnabled val="1"/>
        </dgm:presLayoutVars>
      </dgm:prSet>
      <dgm:spPr/>
      <dgm:t>
        <a:bodyPr/>
        <a:lstStyle/>
        <a:p>
          <a:endParaRPr lang="en-US"/>
        </a:p>
      </dgm:t>
    </dgm:pt>
    <dgm:pt modelId="{914B969A-7786-524F-884D-B2B9EF9524EC}" type="pres">
      <dgm:prSet presAssocID="{D56375A2-C97D-EC4F-83CB-88BE553D21C8}" presName="space" presStyleCnt="0"/>
      <dgm:spPr/>
    </dgm:pt>
    <dgm:pt modelId="{B03B5F47-CE0E-9140-9C23-4BA889EC846E}" type="pres">
      <dgm:prSet presAssocID="{956511AD-0620-8949-9454-1F3B66FD95B4}" presName="Name5" presStyleLbl="vennNode1" presStyleIdx="2" presStyleCnt="4" custLinFactX="-57652" custLinFactNeighborX="-100000" custLinFactNeighborY="2065">
        <dgm:presLayoutVars>
          <dgm:bulletEnabled val="1"/>
        </dgm:presLayoutVars>
      </dgm:prSet>
      <dgm:spPr/>
      <dgm:t>
        <a:bodyPr/>
        <a:lstStyle/>
        <a:p>
          <a:endParaRPr lang="en-US"/>
        </a:p>
      </dgm:t>
    </dgm:pt>
    <dgm:pt modelId="{A42811E3-D46F-314F-B7AC-4FB78C5BB9A4}" type="pres">
      <dgm:prSet presAssocID="{8E7FCE59-F363-B34A-AE89-E852AF177A85}" presName="space" presStyleCnt="0"/>
      <dgm:spPr/>
    </dgm:pt>
    <dgm:pt modelId="{2EEFFF32-3FBE-2B44-B632-B10412F0B1E8}" type="pres">
      <dgm:prSet presAssocID="{EDE528AF-5EA8-A240-830B-C2F6DAB750F1}" presName="Name5" presStyleLbl="vennNode1" presStyleIdx="3" presStyleCnt="4">
        <dgm:presLayoutVars>
          <dgm:bulletEnabled val="1"/>
        </dgm:presLayoutVars>
      </dgm:prSet>
      <dgm:spPr/>
      <dgm:t>
        <a:bodyPr/>
        <a:lstStyle/>
        <a:p>
          <a:endParaRPr lang="en-US"/>
        </a:p>
      </dgm:t>
    </dgm:pt>
  </dgm:ptLst>
  <dgm:cxnLst>
    <dgm:cxn modelId="{0D326D19-DB32-7A47-81A1-E9916187D055}" srcId="{E3E5600A-9F23-254B-AA5C-F0D6636110BE}" destId="{06ED3B5B-4D21-944D-A49A-B0AF7DEA31A2}" srcOrd="0" destOrd="0" parTransId="{1A864196-6BAE-4740-BDF4-3CF900B7A071}" sibTransId="{3F6F151F-7E5A-0E47-BEBB-0D8A519B1E18}"/>
    <dgm:cxn modelId="{CF70F886-B089-478E-814C-A92010835907}" type="presOf" srcId="{956511AD-0620-8949-9454-1F3B66FD95B4}" destId="{B03B5F47-CE0E-9140-9C23-4BA889EC846E}" srcOrd="0" destOrd="0" presId="urn:microsoft.com/office/officeart/2005/8/layout/venn3"/>
    <dgm:cxn modelId="{C3AF77BD-FA6D-444C-B4E2-0D3638281811}" srcId="{E3E5600A-9F23-254B-AA5C-F0D6636110BE}" destId="{956511AD-0620-8949-9454-1F3B66FD95B4}" srcOrd="2" destOrd="0" parTransId="{F1531980-D4BE-2C44-A2DD-F5A6D02141FB}" sibTransId="{8E7FCE59-F363-B34A-AE89-E852AF177A85}"/>
    <dgm:cxn modelId="{99D6598B-F157-4F8A-B703-2D233BE142CE}" type="presOf" srcId="{F9BB02C8-9ECB-E549-8912-9E8DA821B561}" destId="{265CA2C6-36F7-0742-B45D-BF3F1C364CC7}" srcOrd="0" destOrd="0" presId="urn:microsoft.com/office/officeart/2005/8/layout/venn3"/>
    <dgm:cxn modelId="{0E5E6F3E-2261-7F41-AA18-7292FD089897}" srcId="{E3E5600A-9F23-254B-AA5C-F0D6636110BE}" destId="{EDE528AF-5EA8-A240-830B-C2F6DAB750F1}" srcOrd="3" destOrd="0" parTransId="{6B5E881A-E59A-9545-AD91-A6F1E1ADE6E1}" sibTransId="{F546D9D7-1C6F-3D44-9F7D-650E4A8E9C22}"/>
    <dgm:cxn modelId="{FB711EBA-7586-4F54-B5B3-35DEFEDDF42F}" type="presOf" srcId="{06ED3B5B-4D21-944D-A49A-B0AF7DEA31A2}" destId="{3ADCA51B-F1D9-FC45-A943-AAF97A96B4F2}" srcOrd="0" destOrd="0" presId="urn:microsoft.com/office/officeart/2005/8/layout/venn3"/>
    <dgm:cxn modelId="{58385890-B962-49E2-B6D1-DCE12B577C21}" type="presOf" srcId="{EDE528AF-5EA8-A240-830B-C2F6DAB750F1}" destId="{2EEFFF32-3FBE-2B44-B632-B10412F0B1E8}" srcOrd="0" destOrd="0" presId="urn:microsoft.com/office/officeart/2005/8/layout/venn3"/>
    <dgm:cxn modelId="{533ACBA2-1B52-134C-A821-2948729945FD}" srcId="{E3E5600A-9F23-254B-AA5C-F0D6636110BE}" destId="{F9BB02C8-9ECB-E549-8912-9E8DA821B561}" srcOrd="1" destOrd="0" parTransId="{0FCBD4F1-7064-1243-8AF9-A26E75FD0F87}" sibTransId="{D56375A2-C97D-EC4F-83CB-88BE553D21C8}"/>
    <dgm:cxn modelId="{E60C5A46-481C-484C-B46D-52CD3F03FC75}" type="presOf" srcId="{E3E5600A-9F23-254B-AA5C-F0D6636110BE}" destId="{C149FE5A-CBF5-064F-9996-D98948043561}" srcOrd="0" destOrd="0" presId="urn:microsoft.com/office/officeart/2005/8/layout/venn3"/>
    <dgm:cxn modelId="{BADB1047-FC7F-4C3A-B116-5F17E8A54A6D}" type="presParOf" srcId="{C149FE5A-CBF5-064F-9996-D98948043561}" destId="{3ADCA51B-F1D9-FC45-A943-AAF97A96B4F2}" srcOrd="0" destOrd="0" presId="urn:microsoft.com/office/officeart/2005/8/layout/venn3"/>
    <dgm:cxn modelId="{B2C624DE-3241-4BFD-B8A5-B8C1018FC303}" type="presParOf" srcId="{C149FE5A-CBF5-064F-9996-D98948043561}" destId="{1E02482D-38DE-4348-B8AD-0B19C119DD07}" srcOrd="1" destOrd="0" presId="urn:microsoft.com/office/officeart/2005/8/layout/venn3"/>
    <dgm:cxn modelId="{7FBFEDD4-D6DA-4297-B652-83A325FC0AC5}" type="presParOf" srcId="{C149FE5A-CBF5-064F-9996-D98948043561}" destId="{265CA2C6-36F7-0742-B45D-BF3F1C364CC7}" srcOrd="2" destOrd="0" presId="urn:microsoft.com/office/officeart/2005/8/layout/venn3"/>
    <dgm:cxn modelId="{D8BB6253-02B2-494D-AE07-E4E1573A1D67}" type="presParOf" srcId="{C149FE5A-CBF5-064F-9996-D98948043561}" destId="{914B969A-7786-524F-884D-B2B9EF9524EC}" srcOrd="3" destOrd="0" presId="urn:microsoft.com/office/officeart/2005/8/layout/venn3"/>
    <dgm:cxn modelId="{E22427E4-AAF5-4AFE-B40A-25F917454330}" type="presParOf" srcId="{C149FE5A-CBF5-064F-9996-D98948043561}" destId="{B03B5F47-CE0E-9140-9C23-4BA889EC846E}" srcOrd="4" destOrd="0" presId="urn:microsoft.com/office/officeart/2005/8/layout/venn3"/>
    <dgm:cxn modelId="{4E1A36A5-8403-4CB0-A3C2-6F9B4A2D9247}" type="presParOf" srcId="{C149FE5A-CBF5-064F-9996-D98948043561}" destId="{A42811E3-D46F-314F-B7AC-4FB78C5BB9A4}" srcOrd="5" destOrd="0" presId="urn:microsoft.com/office/officeart/2005/8/layout/venn3"/>
    <dgm:cxn modelId="{480707D7-A606-49F8-B0F1-C012373F5607}" type="presParOf" srcId="{C149FE5A-CBF5-064F-9996-D98948043561}" destId="{2EEFFF32-3FBE-2B44-B632-B10412F0B1E8}"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E5600A-9F23-254B-AA5C-F0D6636110BE}" type="doc">
      <dgm:prSet loTypeId="urn:microsoft.com/office/officeart/2005/8/layout/venn3" loCatId="relationship" qsTypeId="urn:microsoft.com/office/officeart/2005/8/quickstyle/simple4" qsCatId="simple" csTypeId="urn:microsoft.com/office/officeart/2005/8/colors/colorful4" csCatId="colorful" phldr="1"/>
      <dgm:spPr/>
    </dgm:pt>
    <dgm:pt modelId="{06ED3B5B-4D21-944D-A49A-B0AF7DEA31A2}">
      <dgm:prSet phldrT="[Text]" custT="1"/>
      <dgm:spPr>
        <a:solidFill>
          <a:srgbClr val="FF0000"/>
        </a:solidFill>
      </dgm:spPr>
      <dgm:t>
        <a:bodyPr/>
        <a:lstStyle/>
        <a:p>
          <a:endParaRPr lang="en-US" sz="1700" dirty="0" smtClean="0"/>
        </a:p>
        <a:p>
          <a:r>
            <a:rPr lang="en-US" sz="2000" b="1" dirty="0" smtClean="0">
              <a:latin typeface="Calibri" panose="020F0502020204030204" pitchFamily="34" charset="0"/>
            </a:rPr>
            <a:t>Individual Financial Goals</a:t>
          </a:r>
        </a:p>
        <a:p>
          <a:endParaRPr lang="en-US" sz="1700" dirty="0"/>
        </a:p>
      </dgm:t>
    </dgm:pt>
    <dgm:pt modelId="{1A864196-6BAE-4740-BDF4-3CF900B7A071}" type="parTrans" cxnId="{0D326D19-DB32-7A47-81A1-E9916187D055}">
      <dgm:prSet/>
      <dgm:spPr/>
      <dgm:t>
        <a:bodyPr/>
        <a:lstStyle/>
        <a:p>
          <a:endParaRPr lang="en-US"/>
        </a:p>
      </dgm:t>
    </dgm:pt>
    <dgm:pt modelId="{3F6F151F-7E5A-0E47-BEBB-0D8A519B1E18}" type="sibTrans" cxnId="{0D326D19-DB32-7A47-81A1-E9916187D055}">
      <dgm:prSet/>
      <dgm:spPr/>
      <dgm:t>
        <a:bodyPr/>
        <a:lstStyle/>
        <a:p>
          <a:endParaRPr lang="en-US"/>
        </a:p>
      </dgm:t>
    </dgm:pt>
    <dgm:pt modelId="{C149FE5A-CBF5-064F-9996-D98948043561}" type="pres">
      <dgm:prSet presAssocID="{E3E5600A-9F23-254B-AA5C-F0D6636110BE}" presName="Name0" presStyleCnt="0">
        <dgm:presLayoutVars>
          <dgm:dir/>
          <dgm:resizeHandles val="exact"/>
        </dgm:presLayoutVars>
      </dgm:prSet>
      <dgm:spPr/>
    </dgm:pt>
    <dgm:pt modelId="{3ADCA51B-F1D9-FC45-A943-AAF97A96B4F2}" type="pres">
      <dgm:prSet presAssocID="{06ED3B5B-4D21-944D-A49A-B0AF7DEA31A2}" presName="Name5" presStyleLbl="vennNode1" presStyleIdx="0" presStyleCnt="1" custScaleX="56861" custScaleY="57853" custLinFactNeighborX="-1405" custLinFactNeighborY="-15766">
        <dgm:presLayoutVars>
          <dgm:bulletEnabled val="1"/>
        </dgm:presLayoutVars>
      </dgm:prSet>
      <dgm:spPr/>
      <dgm:t>
        <a:bodyPr/>
        <a:lstStyle/>
        <a:p>
          <a:endParaRPr lang="en-US"/>
        </a:p>
      </dgm:t>
    </dgm:pt>
  </dgm:ptLst>
  <dgm:cxnLst>
    <dgm:cxn modelId="{0D326D19-DB32-7A47-81A1-E9916187D055}" srcId="{E3E5600A-9F23-254B-AA5C-F0D6636110BE}" destId="{06ED3B5B-4D21-944D-A49A-B0AF7DEA31A2}" srcOrd="0" destOrd="0" parTransId="{1A864196-6BAE-4740-BDF4-3CF900B7A071}" sibTransId="{3F6F151F-7E5A-0E47-BEBB-0D8A519B1E18}"/>
    <dgm:cxn modelId="{2D3E1A33-729D-4B7B-920B-50570335324B}" type="presOf" srcId="{E3E5600A-9F23-254B-AA5C-F0D6636110BE}" destId="{C149FE5A-CBF5-064F-9996-D98948043561}" srcOrd="0" destOrd="0" presId="urn:microsoft.com/office/officeart/2005/8/layout/venn3"/>
    <dgm:cxn modelId="{D00B4804-DD38-4975-90F1-EBE8CFED6B1B}" type="presOf" srcId="{06ED3B5B-4D21-944D-A49A-B0AF7DEA31A2}" destId="{3ADCA51B-F1D9-FC45-A943-AAF97A96B4F2}" srcOrd="0" destOrd="0" presId="urn:microsoft.com/office/officeart/2005/8/layout/venn3"/>
    <dgm:cxn modelId="{8F214E6F-91A1-4253-845E-ECA1FDDCBD1E}" type="presParOf" srcId="{C149FE5A-CBF5-064F-9996-D98948043561}" destId="{3ADCA51B-F1D9-FC45-A943-AAF97A96B4F2}" srcOrd="0"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D8B979-7BC0-49E9-BBA6-0EE4E5E73D07}"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4FA370FC-ECFC-4C49-9C37-D811B1D4E7DA}">
      <dgm:prSet custT="1"/>
      <dgm:spPr>
        <a:solidFill>
          <a:schemeClr val="tx1"/>
        </a:solidFill>
      </dgm:spPr>
      <dgm:t>
        <a:bodyPr/>
        <a:lstStyle/>
        <a:p>
          <a:pPr rtl="0"/>
          <a:r>
            <a:rPr lang="en-US" sz="4800" dirty="0" smtClean="0">
              <a:latin typeface="+mj-lt"/>
            </a:rPr>
            <a:t>S</a:t>
          </a:r>
          <a:endParaRPr lang="en-US" sz="4800" dirty="0">
            <a:latin typeface="+mj-lt"/>
          </a:endParaRPr>
        </a:p>
      </dgm:t>
    </dgm:pt>
    <dgm:pt modelId="{47DB72A9-8121-437D-AC4E-65106EBF0C76}" type="parTrans" cxnId="{BA8FBB5C-C2DC-4A1F-8414-006EB2516632}">
      <dgm:prSet/>
      <dgm:spPr/>
      <dgm:t>
        <a:bodyPr/>
        <a:lstStyle/>
        <a:p>
          <a:endParaRPr lang="en-US"/>
        </a:p>
      </dgm:t>
    </dgm:pt>
    <dgm:pt modelId="{CF93E3CA-0A9D-43F3-890F-39CDC09D5012}" type="sibTrans" cxnId="{BA8FBB5C-C2DC-4A1F-8414-006EB2516632}">
      <dgm:prSet/>
      <dgm:spPr/>
      <dgm:t>
        <a:bodyPr/>
        <a:lstStyle/>
        <a:p>
          <a:endParaRPr lang="en-US"/>
        </a:p>
      </dgm:t>
    </dgm:pt>
    <dgm:pt modelId="{8DA29A91-0610-4CD5-A59C-A5052E7DE375}">
      <dgm:prSet custT="1"/>
      <dgm:spPr>
        <a:solidFill>
          <a:schemeClr val="tx1"/>
        </a:solidFill>
      </dgm:spPr>
      <dgm:t>
        <a:bodyPr/>
        <a:lstStyle/>
        <a:p>
          <a:pPr rtl="0"/>
          <a:r>
            <a:rPr lang="en-US" sz="4800" dirty="0" smtClean="0">
              <a:latin typeface="+mj-lt"/>
            </a:rPr>
            <a:t>M</a:t>
          </a:r>
          <a:endParaRPr lang="en-US" sz="4800" dirty="0">
            <a:latin typeface="+mj-lt"/>
          </a:endParaRPr>
        </a:p>
      </dgm:t>
    </dgm:pt>
    <dgm:pt modelId="{CBC23A28-6C25-407C-BA67-FFAECF23092F}" type="parTrans" cxnId="{7FE70DDF-5868-40D3-840F-5F7DFEBF2A0D}">
      <dgm:prSet/>
      <dgm:spPr/>
      <dgm:t>
        <a:bodyPr/>
        <a:lstStyle/>
        <a:p>
          <a:endParaRPr lang="en-US"/>
        </a:p>
      </dgm:t>
    </dgm:pt>
    <dgm:pt modelId="{BB4B2393-F1AD-4568-917F-6BFD84922762}" type="sibTrans" cxnId="{7FE70DDF-5868-40D3-840F-5F7DFEBF2A0D}">
      <dgm:prSet/>
      <dgm:spPr/>
      <dgm:t>
        <a:bodyPr/>
        <a:lstStyle/>
        <a:p>
          <a:endParaRPr lang="en-US"/>
        </a:p>
      </dgm:t>
    </dgm:pt>
    <dgm:pt modelId="{658CC463-0562-47CB-AF48-8CDF71A7B85F}">
      <dgm:prSet custT="1"/>
      <dgm:spPr>
        <a:solidFill>
          <a:schemeClr val="tx1"/>
        </a:solidFill>
      </dgm:spPr>
      <dgm:t>
        <a:bodyPr/>
        <a:lstStyle/>
        <a:p>
          <a:pPr rtl="0"/>
          <a:r>
            <a:rPr lang="en-US" sz="4800" dirty="0" smtClean="0">
              <a:latin typeface="+mj-lt"/>
            </a:rPr>
            <a:t>A</a:t>
          </a:r>
          <a:endParaRPr lang="en-US" sz="4800" dirty="0">
            <a:latin typeface="+mj-lt"/>
          </a:endParaRPr>
        </a:p>
      </dgm:t>
    </dgm:pt>
    <dgm:pt modelId="{7CE86C05-D583-4560-AD2E-3033718FC575}" type="parTrans" cxnId="{2B694B35-093D-4B47-BD3B-BC34D9DD3CD1}">
      <dgm:prSet/>
      <dgm:spPr/>
      <dgm:t>
        <a:bodyPr/>
        <a:lstStyle/>
        <a:p>
          <a:endParaRPr lang="en-US"/>
        </a:p>
      </dgm:t>
    </dgm:pt>
    <dgm:pt modelId="{35321313-F39C-46BC-B576-98BA9675971B}" type="sibTrans" cxnId="{2B694B35-093D-4B47-BD3B-BC34D9DD3CD1}">
      <dgm:prSet/>
      <dgm:spPr/>
      <dgm:t>
        <a:bodyPr/>
        <a:lstStyle/>
        <a:p>
          <a:endParaRPr lang="en-US"/>
        </a:p>
      </dgm:t>
    </dgm:pt>
    <dgm:pt modelId="{B469720B-42E0-4C62-8EC2-52C18A158A67}">
      <dgm:prSet custT="1"/>
      <dgm:spPr>
        <a:solidFill>
          <a:schemeClr val="tx1"/>
        </a:solidFill>
      </dgm:spPr>
      <dgm:t>
        <a:bodyPr/>
        <a:lstStyle/>
        <a:p>
          <a:pPr rtl="0"/>
          <a:r>
            <a:rPr lang="en-US" sz="4800" dirty="0" smtClean="0">
              <a:latin typeface="+mj-lt"/>
            </a:rPr>
            <a:t>R</a:t>
          </a:r>
          <a:endParaRPr lang="en-US" sz="4800" dirty="0">
            <a:latin typeface="+mj-lt"/>
          </a:endParaRPr>
        </a:p>
      </dgm:t>
    </dgm:pt>
    <dgm:pt modelId="{0B0977EC-A33D-48BD-8042-25499A8B6D82}" type="parTrans" cxnId="{F8314470-95D4-4F2A-AF23-F5254EF08A77}">
      <dgm:prSet/>
      <dgm:spPr/>
      <dgm:t>
        <a:bodyPr/>
        <a:lstStyle/>
        <a:p>
          <a:endParaRPr lang="en-US"/>
        </a:p>
      </dgm:t>
    </dgm:pt>
    <dgm:pt modelId="{D256BDB4-09AB-4F70-AE11-2C6BEBEDD07E}" type="sibTrans" cxnId="{F8314470-95D4-4F2A-AF23-F5254EF08A77}">
      <dgm:prSet/>
      <dgm:spPr/>
      <dgm:t>
        <a:bodyPr/>
        <a:lstStyle/>
        <a:p>
          <a:endParaRPr lang="en-US"/>
        </a:p>
      </dgm:t>
    </dgm:pt>
    <dgm:pt modelId="{56F4F7FF-6551-4193-A701-94F5F00569F6}">
      <dgm:prSet custT="1"/>
      <dgm:spPr>
        <a:solidFill>
          <a:schemeClr val="tx1"/>
        </a:solidFill>
      </dgm:spPr>
      <dgm:t>
        <a:bodyPr/>
        <a:lstStyle/>
        <a:p>
          <a:pPr rtl="0"/>
          <a:r>
            <a:rPr lang="en-US" sz="4800" dirty="0" smtClean="0">
              <a:latin typeface="+mj-lt"/>
            </a:rPr>
            <a:t>T</a:t>
          </a:r>
          <a:endParaRPr lang="en-US" sz="4800" dirty="0">
            <a:latin typeface="+mj-lt"/>
          </a:endParaRPr>
        </a:p>
      </dgm:t>
    </dgm:pt>
    <dgm:pt modelId="{8CEB850F-EA9B-48E8-8BAD-FB9E864DE4A4}" type="parTrans" cxnId="{7DEDF84F-4B13-4AFF-B443-D0C5A440CCF0}">
      <dgm:prSet/>
      <dgm:spPr/>
      <dgm:t>
        <a:bodyPr/>
        <a:lstStyle/>
        <a:p>
          <a:endParaRPr lang="en-US"/>
        </a:p>
      </dgm:t>
    </dgm:pt>
    <dgm:pt modelId="{1802A044-84E5-47B0-A054-916244602AD5}" type="sibTrans" cxnId="{7DEDF84F-4B13-4AFF-B443-D0C5A440CCF0}">
      <dgm:prSet/>
      <dgm:spPr/>
      <dgm:t>
        <a:bodyPr/>
        <a:lstStyle/>
        <a:p>
          <a:endParaRPr lang="en-US"/>
        </a:p>
      </dgm:t>
    </dgm:pt>
    <dgm:pt modelId="{DBADCC35-9684-4330-B932-9EC167102E36}">
      <dgm:prSet custT="1"/>
      <dgm:spPr/>
      <dgm:t>
        <a:bodyPr/>
        <a:lstStyle/>
        <a:p>
          <a:pPr rtl="0"/>
          <a:r>
            <a:rPr lang="en-US" sz="4800" dirty="0" smtClean="0">
              <a:latin typeface="+mj-lt"/>
            </a:rPr>
            <a:t>Specific</a:t>
          </a:r>
          <a:endParaRPr lang="en-US" sz="4800" dirty="0">
            <a:latin typeface="+mj-lt"/>
          </a:endParaRPr>
        </a:p>
      </dgm:t>
    </dgm:pt>
    <dgm:pt modelId="{8AEBE371-B537-471F-B46E-A0A221EC8D6E}" type="parTrans" cxnId="{29C43174-9192-4486-8B1E-170A5C3DC06B}">
      <dgm:prSet/>
      <dgm:spPr/>
      <dgm:t>
        <a:bodyPr/>
        <a:lstStyle/>
        <a:p>
          <a:endParaRPr lang="en-US"/>
        </a:p>
      </dgm:t>
    </dgm:pt>
    <dgm:pt modelId="{2B3B6129-DA04-49A3-9B7A-A5C65F8600C0}" type="sibTrans" cxnId="{29C43174-9192-4486-8B1E-170A5C3DC06B}">
      <dgm:prSet/>
      <dgm:spPr/>
      <dgm:t>
        <a:bodyPr/>
        <a:lstStyle/>
        <a:p>
          <a:endParaRPr lang="en-US"/>
        </a:p>
      </dgm:t>
    </dgm:pt>
    <dgm:pt modelId="{C3098010-8D67-4B20-8E19-15D813C75BAE}">
      <dgm:prSet custT="1"/>
      <dgm:spPr/>
      <dgm:t>
        <a:bodyPr/>
        <a:lstStyle/>
        <a:p>
          <a:pPr rtl="0"/>
          <a:r>
            <a:rPr lang="en-US" sz="4800" dirty="0" smtClean="0">
              <a:latin typeface="+mj-lt"/>
            </a:rPr>
            <a:t>Measureable</a:t>
          </a:r>
          <a:endParaRPr lang="en-US" sz="4800" dirty="0">
            <a:latin typeface="+mj-lt"/>
          </a:endParaRPr>
        </a:p>
      </dgm:t>
    </dgm:pt>
    <dgm:pt modelId="{C0484C9B-D843-413E-9904-D273E9F3DEB6}" type="parTrans" cxnId="{81756E1D-6844-4BA3-9581-26CE04EB51EF}">
      <dgm:prSet/>
      <dgm:spPr/>
      <dgm:t>
        <a:bodyPr/>
        <a:lstStyle/>
        <a:p>
          <a:endParaRPr lang="en-US"/>
        </a:p>
      </dgm:t>
    </dgm:pt>
    <dgm:pt modelId="{6755AC65-A5DA-4221-B17C-54F9901FA3CE}" type="sibTrans" cxnId="{81756E1D-6844-4BA3-9581-26CE04EB51EF}">
      <dgm:prSet/>
      <dgm:spPr/>
      <dgm:t>
        <a:bodyPr/>
        <a:lstStyle/>
        <a:p>
          <a:endParaRPr lang="en-US"/>
        </a:p>
      </dgm:t>
    </dgm:pt>
    <dgm:pt modelId="{3C992DAB-3752-4B2C-A703-4B889FB88A03}">
      <dgm:prSet custT="1"/>
      <dgm:spPr/>
      <dgm:t>
        <a:bodyPr/>
        <a:lstStyle/>
        <a:p>
          <a:pPr rtl="0"/>
          <a:r>
            <a:rPr lang="en-US" sz="4800" dirty="0" smtClean="0">
              <a:latin typeface="+mj-lt"/>
            </a:rPr>
            <a:t>Actionable</a:t>
          </a:r>
          <a:endParaRPr lang="en-US" sz="4800" dirty="0">
            <a:latin typeface="+mj-lt"/>
          </a:endParaRPr>
        </a:p>
      </dgm:t>
    </dgm:pt>
    <dgm:pt modelId="{652200C9-1833-476A-9986-871E4ED6E219}" type="parTrans" cxnId="{A8BAFD32-88D3-49FD-A875-E05B787483AD}">
      <dgm:prSet/>
      <dgm:spPr/>
      <dgm:t>
        <a:bodyPr/>
        <a:lstStyle/>
        <a:p>
          <a:endParaRPr lang="en-US"/>
        </a:p>
      </dgm:t>
    </dgm:pt>
    <dgm:pt modelId="{702874F8-F0AE-4DCD-A517-15AFEB6CC70D}" type="sibTrans" cxnId="{A8BAFD32-88D3-49FD-A875-E05B787483AD}">
      <dgm:prSet/>
      <dgm:spPr/>
      <dgm:t>
        <a:bodyPr/>
        <a:lstStyle/>
        <a:p>
          <a:endParaRPr lang="en-US"/>
        </a:p>
      </dgm:t>
    </dgm:pt>
    <dgm:pt modelId="{09DF83E5-9F96-47FD-BDD4-1036AC42DD92}">
      <dgm:prSet custT="1"/>
      <dgm:spPr/>
      <dgm:t>
        <a:bodyPr/>
        <a:lstStyle/>
        <a:p>
          <a:pPr rtl="0"/>
          <a:r>
            <a:rPr lang="en-US" sz="4800" dirty="0" smtClean="0">
              <a:latin typeface="+mj-lt"/>
            </a:rPr>
            <a:t>Realistic</a:t>
          </a:r>
          <a:endParaRPr lang="en-US" sz="4800" dirty="0">
            <a:latin typeface="+mj-lt"/>
          </a:endParaRPr>
        </a:p>
      </dgm:t>
    </dgm:pt>
    <dgm:pt modelId="{6F3262B1-2A30-4705-AC39-1A8157A245F4}" type="parTrans" cxnId="{FA311D8E-ED14-435E-B917-B36A39075DF5}">
      <dgm:prSet/>
      <dgm:spPr/>
      <dgm:t>
        <a:bodyPr/>
        <a:lstStyle/>
        <a:p>
          <a:endParaRPr lang="en-US"/>
        </a:p>
      </dgm:t>
    </dgm:pt>
    <dgm:pt modelId="{68000FCB-47AE-4C24-910E-B13C643D9FC3}" type="sibTrans" cxnId="{FA311D8E-ED14-435E-B917-B36A39075DF5}">
      <dgm:prSet/>
      <dgm:spPr/>
      <dgm:t>
        <a:bodyPr/>
        <a:lstStyle/>
        <a:p>
          <a:endParaRPr lang="en-US"/>
        </a:p>
      </dgm:t>
    </dgm:pt>
    <dgm:pt modelId="{3F2FC51F-30B2-4F66-9265-D60EA55793EF}">
      <dgm:prSet custT="1"/>
      <dgm:spPr/>
      <dgm:t>
        <a:bodyPr/>
        <a:lstStyle/>
        <a:p>
          <a:pPr rtl="0"/>
          <a:r>
            <a:rPr lang="en-US" sz="4800" dirty="0" smtClean="0">
              <a:latin typeface="+mj-lt"/>
            </a:rPr>
            <a:t>Time-Bound</a:t>
          </a:r>
          <a:endParaRPr lang="en-US" sz="4800" dirty="0">
            <a:latin typeface="+mj-lt"/>
          </a:endParaRPr>
        </a:p>
      </dgm:t>
    </dgm:pt>
    <dgm:pt modelId="{3A9C37EC-134F-4BEC-B275-BD0B2ACA2435}" type="parTrans" cxnId="{5B1B8FAA-1667-4B7A-819B-38FBFA7F256F}">
      <dgm:prSet/>
      <dgm:spPr/>
      <dgm:t>
        <a:bodyPr/>
        <a:lstStyle/>
        <a:p>
          <a:endParaRPr lang="en-US"/>
        </a:p>
      </dgm:t>
    </dgm:pt>
    <dgm:pt modelId="{AC3C01B0-4C1A-4EF6-BA18-C67266D8DEAA}" type="sibTrans" cxnId="{5B1B8FAA-1667-4B7A-819B-38FBFA7F256F}">
      <dgm:prSet/>
      <dgm:spPr/>
      <dgm:t>
        <a:bodyPr/>
        <a:lstStyle/>
        <a:p>
          <a:endParaRPr lang="en-US"/>
        </a:p>
      </dgm:t>
    </dgm:pt>
    <dgm:pt modelId="{DBB5DA63-D02E-4FAC-8993-A0850268E4FC}" type="pres">
      <dgm:prSet presAssocID="{FED8B979-7BC0-49E9-BBA6-0EE4E5E73D07}" presName="Name0" presStyleCnt="0">
        <dgm:presLayoutVars>
          <dgm:dir/>
          <dgm:animLvl val="lvl"/>
          <dgm:resizeHandles val="exact"/>
        </dgm:presLayoutVars>
      </dgm:prSet>
      <dgm:spPr/>
      <dgm:t>
        <a:bodyPr/>
        <a:lstStyle/>
        <a:p>
          <a:endParaRPr lang="en-US"/>
        </a:p>
      </dgm:t>
    </dgm:pt>
    <dgm:pt modelId="{458D44DE-C4B1-4453-9969-A50A32E82B6D}" type="pres">
      <dgm:prSet presAssocID="{4FA370FC-ECFC-4C49-9C37-D811B1D4E7DA}" presName="linNode" presStyleCnt="0"/>
      <dgm:spPr/>
    </dgm:pt>
    <dgm:pt modelId="{FDF70C0A-D6A6-40B1-992B-2512B9E07574}" type="pres">
      <dgm:prSet presAssocID="{4FA370FC-ECFC-4C49-9C37-D811B1D4E7DA}" presName="parentText" presStyleLbl="node1" presStyleIdx="0" presStyleCnt="5" custLinFactNeighborX="-3489" custLinFactNeighborY="-10629">
        <dgm:presLayoutVars>
          <dgm:chMax val="1"/>
          <dgm:bulletEnabled val="1"/>
        </dgm:presLayoutVars>
      </dgm:prSet>
      <dgm:spPr/>
      <dgm:t>
        <a:bodyPr/>
        <a:lstStyle/>
        <a:p>
          <a:endParaRPr lang="en-US"/>
        </a:p>
      </dgm:t>
    </dgm:pt>
    <dgm:pt modelId="{C67CD454-3C3E-4DD1-AD2D-8377683BE765}" type="pres">
      <dgm:prSet presAssocID="{4FA370FC-ECFC-4C49-9C37-D811B1D4E7DA}" presName="descendantText" presStyleLbl="alignAccFollowNode1" presStyleIdx="0" presStyleCnt="5">
        <dgm:presLayoutVars>
          <dgm:bulletEnabled val="1"/>
        </dgm:presLayoutVars>
      </dgm:prSet>
      <dgm:spPr/>
      <dgm:t>
        <a:bodyPr/>
        <a:lstStyle/>
        <a:p>
          <a:endParaRPr lang="en-US"/>
        </a:p>
      </dgm:t>
    </dgm:pt>
    <dgm:pt modelId="{3442321B-A652-4FBB-BBFE-D55E9D0BC94E}" type="pres">
      <dgm:prSet presAssocID="{CF93E3CA-0A9D-43F3-890F-39CDC09D5012}" presName="sp" presStyleCnt="0"/>
      <dgm:spPr/>
    </dgm:pt>
    <dgm:pt modelId="{9BB6FCED-E8E7-4FD6-A49D-6938FBDB5606}" type="pres">
      <dgm:prSet presAssocID="{8DA29A91-0610-4CD5-A59C-A5052E7DE375}" presName="linNode" presStyleCnt="0"/>
      <dgm:spPr/>
    </dgm:pt>
    <dgm:pt modelId="{BCC24517-01C7-4A74-9ECB-F6510AE8F002}" type="pres">
      <dgm:prSet presAssocID="{8DA29A91-0610-4CD5-A59C-A5052E7DE375}" presName="parentText" presStyleLbl="node1" presStyleIdx="1" presStyleCnt="5">
        <dgm:presLayoutVars>
          <dgm:chMax val="1"/>
          <dgm:bulletEnabled val="1"/>
        </dgm:presLayoutVars>
      </dgm:prSet>
      <dgm:spPr/>
      <dgm:t>
        <a:bodyPr/>
        <a:lstStyle/>
        <a:p>
          <a:endParaRPr lang="en-US"/>
        </a:p>
      </dgm:t>
    </dgm:pt>
    <dgm:pt modelId="{1E34626C-9247-45BC-A4CB-16446449D0FC}" type="pres">
      <dgm:prSet presAssocID="{8DA29A91-0610-4CD5-A59C-A5052E7DE375}" presName="descendantText" presStyleLbl="alignAccFollowNode1" presStyleIdx="1" presStyleCnt="5">
        <dgm:presLayoutVars>
          <dgm:bulletEnabled val="1"/>
        </dgm:presLayoutVars>
      </dgm:prSet>
      <dgm:spPr/>
      <dgm:t>
        <a:bodyPr/>
        <a:lstStyle/>
        <a:p>
          <a:endParaRPr lang="en-US"/>
        </a:p>
      </dgm:t>
    </dgm:pt>
    <dgm:pt modelId="{C9D036E7-F75E-4FA7-AFBB-765B6579A23A}" type="pres">
      <dgm:prSet presAssocID="{BB4B2393-F1AD-4568-917F-6BFD84922762}" presName="sp" presStyleCnt="0"/>
      <dgm:spPr/>
    </dgm:pt>
    <dgm:pt modelId="{5BC706AA-0F00-46B3-A357-1BF255D24E74}" type="pres">
      <dgm:prSet presAssocID="{658CC463-0562-47CB-AF48-8CDF71A7B85F}" presName="linNode" presStyleCnt="0"/>
      <dgm:spPr/>
    </dgm:pt>
    <dgm:pt modelId="{8FB29094-950C-4117-A9A8-94BAFE257EEA}" type="pres">
      <dgm:prSet presAssocID="{658CC463-0562-47CB-AF48-8CDF71A7B85F}" presName="parentText" presStyleLbl="node1" presStyleIdx="2" presStyleCnt="5">
        <dgm:presLayoutVars>
          <dgm:chMax val="1"/>
          <dgm:bulletEnabled val="1"/>
        </dgm:presLayoutVars>
      </dgm:prSet>
      <dgm:spPr/>
      <dgm:t>
        <a:bodyPr/>
        <a:lstStyle/>
        <a:p>
          <a:endParaRPr lang="en-US"/>
        </a:p>
      </dgm:t>
    </dgm:pt>
    <dgm:pt modelId="{5C681EA4-3CEC-482E-A067-BA6021B5247A}" type="pres">
      <dgm:prSet presAssocID="{658CC463-0562-47CB-AF48-8CDF71A7B85F}" presName="descendantText" presStyleLbl="alignAccFollowNode1" presStyleIdx="2" presStyleCnt="5">
        <dgm:presLayoutVars>
          <dgm:bulletEnabled val="1"/>
        </dgm:presLayoutVars>
      </dgm:prSet>
      <dgm:spPr/>
      <dgm:t>
        <a:bodyPr/>
        <a:lstStyle/>
        <a:p>
          <a:endParaRPr lang="en-US"/>
        </a:p>
      </dgm:t>
    </dgm:pt>
    <dgm:pt modelId="{08FC8D30-B931-4A49-A9C6-00F21D1BFFCA}" type="pres">
      <dgm:prSet presAssocID="{35321313-F39C-46BC-B576-98BA9675971B}" presName="sp" presStyleCnt="0"/>
      <dgm:spPr/>
    </dgm:pt>
    <dgm:pt modelId="{CAD65FA2-7123-4C35-8311-5772C4D2E44F}" type="pres">
      <dgm:prSet presAssocID="{B469720B-42E0-4C62-8EC2-52C18A158A67}" presName="linNode" presStyleCnt="0"/>
      <dgm:spPr/>
    </dgm:pt>
    <dgm:pt modelId="{ECDD7C5A-715F-4F9A-B043-7550843D3D6A}" type="pres">
      <dgm:prSet presAssocID="{B469720B-42E0-4C62-8EC2-52C18A158A67}" presName="parentText" presStyleLbl="node1" presStyleIdx="3" presStyleCnt="5">
        <dgm:presLayoutVars>
          <dgm:chMax val="1"/>
          <dgm:bulletEnabled val="1"/>
        </dgm:presLayoutVars>
      </dgm:prSet>
      <dgm:spPr/>
      <dgm:t>
        <a:bodyPr/>
        <a:lstStyle/>
        <a:p>
          <a:endParaRPr lang="en-US"/>
        </a:p>
      </dgm:t>
    </dgm:pt>
    <dgm:pt modelId="{8B6E4427-3AA4-4200-9B47-DE9A5A2FBAE7}" type="pres">
      <dgm:prSet presAssocID="{B469720B-42E0-4C62-8EC2-52C18A158A67}" presName="descendantText" presStyleLbl="alignAccFollowNode1" presStyleIdx="3" presStyleCnt="5">
        <dgm:presLayoutVars>
          <dgm:bulletEnabled val="1"/>
        </dgm:presLayoutVars>
      </dgm:prSet>
      <dgm:spPr/>
      <dgm:t>
        <a:bodyPr/>
        <a:lstStyle/>
        <a:p>
          <a:endParaRPr lang="en-US"/>
        </a:p>
      </dgm:t>
    </dgm:pt>
    <dgm:pt modelId="{06A2DD09-87F5-4A15-B59B-5E314FB03AD7}" type="pres">
      <dgm:prSet presAssocID="{D256BDB4-09AB-4F70-AE11-2C6BEBEDD07E}" presName="sp" presStyleCnt="0"/>
      <dgm:spPr/>
    </dgm:pt>
    <dgm:pt modelId="{2767C096-5B73-43B6-B632-B7C170A1C38D}" type="pres">
      <dgm:prSet presAssocID="{56F4F7FF-6551-4193-A701-94F5F00569F6}" presName="linNode" presStyleCnt="0"/>
      <dgm:spPr/>
    </dgm:pt>
    <dgm:pt modelId="{97AECA21-819F-4B93-85BD-887079EDE932}" type="pres">
      <dgm:prSet presAssocID="{56F4F7FF-6551-4193-A701-94F5F00569F6}" presName="parentText" presStyleLbl="node1" presStyleIdx="4" presStyleCnt="5">
        <dgm:presLayoutVars>
          <dgm:chMax val="1"/>
          <dgm:bulletEnabled val="1"/>
        </dgm:presLayoutVars>
      </dgm:prSet>
      <dgm:spPr/>
      <dgm:t>
        <a:bodyPr/>
        <a:lstStyle/>
        <a:p>
          <a:endParaRPr lang="en-US"/>
        </a:p>
      </dgm:t>
    </dgm:pt>
    <dgm:pt modelId="{30EBE0B0-AB22-4D14-BB25-A9365315CE68}" type="pres">
      <dgm:prSet presAssocID="{56F4F7FF-6551-4193-A701-94F5F00569F6}" presName="descendantText" presStyleLbl="alignAccFollowNode1" presStyleIdx="4" presStyleCnt="5">
        <dgm:presLayoutVars>
          <dgm:bulletEnabled val="1"/>
        </dgm:presLayoutVars>
      </dgm:prSet>
      <dgm:spPr/>
      <dgm:t>
        <a:bodyPr/>
        <a:lstStyle/>
        <a:p>
          <a:endParaRPr lang="en-US"/>
        </a:p>
      </dgm:t>
    </dgm:pt>
  </dgm:ptLst>
  <dgm:cxnLst>
    <dgm:cxn modelId="{67767C54-A66B-4026-AC04-86DED699B704}" type="presOf" srcId="{C3098010-8D67-4B20-8E19-15D813C75BAE}" destId="{1E34626C-9247-45BC-A4CB-16446449D0FC}" srcOrd="0" destOrd="0" presId="urn:microsoft.com/office/officeart/2005/8/layout/vList5"/>
    <dgm:cxn modelId="{FA311D8E-ED14-435E-B917-B36A39075DF5}" srcId="{B469720B-42E0-4C62-8EC2-52C18A158A67}" destId="{09DF83E5-9F96-47FD-BDD4-1036AC42DD92}" srcOrd="0" destOrd="0" parTransId="{6F3262B1-2A30-4705-AC39-1A8157A245F4}" sibTransId="{68000FCB-47AE-4C24-910E-B13C643D9FC3}"/>
    <dgm:cxn modelId="{3AAB2C7F-B998-4B98-A4A0-66B5F802E45B}" type="presOf" srcId="{FED8B979-7BC0-49E9-BBA6-0EE4E5E73D07}" destId="{DBB5DA63-D02E-4FAC-8993-A0850268E4FC}" srcOrd="0" destOrd="0" presId="urn:microsoft.com/office/officeart/2005/8/layout/vList5"/>
    <dgm:cxn modelId="{29C43174-9192-4486-8B1E-170A5C3DC06B}" srcId="{4FA370FC-ECFC-4C49-9C37-D811B1D4E7DA}" destId="{DBADCC35-9684-4330-B932-9EC167102E36}" srcOrd="0" destOrd="0" parTransId="{8AEBE371-B537-471F-B46E-A0A221EC8D6E}" sibTransId="{2B3B6129-DA04-49A3-9B7A-A5C65F8600C0}"/>
    <dgm:cxn modelId="{7DEDF84F-4B13-4AFF-B443-D0C5A440CCF0}" srcId="{FED8B979-7BC0-49E9-BBA6-0EE4E5E73D07}" destId="{56F4F7FF-6551-4193-A701-94F5F00569F6}" srcOrd="4" destOrd="0" parTransId="{8CEB850F-EA9B-48E8-8BAD-FB9E864DE4A4}" sibTransId="{1802A044-84E5-47B0-A054-916244602AD5}"/>
    <dgm:cxn modelId="{789F0E8F-FCB9-4F7B-AB26-D284BC4321C3}" type="presOf" srcId="{658CC463-0562-47CB-AF48-8CDF71A7B85F}" destId="{8FB29094-950C-4117-A9A8-94BAFE257EEA}" srcOrd="0" destOrd="0" presId="urn:microsoft.com/office/officeart/2005/8/layout/vList5"/>
    <dgm:cxn modelId="{BA8FBB5C-C2DC-4A1F-8414-006EB2516632}" srcId="{FED8B979-7BC0-49E9-BBA6-0EE4E5E73D07}" destId="{4FA370FC-ECFC-4C49-9C37-D811B1D4E7DA}" srcOrd="0" destOrd="0" parTransId="{47DB72A9-8121-437D-AC4E-65106EBF0C76}" sibTransId="{CF93E3CA-0A9D-43F3-890F-39CDC09D5012}"/>
    <dgm:cxn modelId="{C60B5C65-9237-48EE-B69C-526D6090CD2B}" type="presOf" srcId="{56F4F7FF-6551-4193-A701-94F5F00569F6}" destId="{97AECA21-819F-4B93-85BD-887079EDE932}" srcOrd="0" destOrd="0" presId="urn:microsoft.com/office/officeart/2005/8/layout/vList5"/>
    <dgm:cxn modelId="{C7ACF1EE-E4FE-49A3-BE03-F674BB4C2C1D}" type="presOf" srcId="{3C992DAB-3752-4B2C-A703-4B889FB88A03}" destId="{5C681EA4-3CEC-482E-A067-BA6021B5247A}" srcOrd="0" destOrd="0" presId="urn:microsoft.com/office/officeart/2005/8/layout/vList5"/>
    <dgm:cxn modelId="{7FE70DDF-5868-40D3-840F-5F7DFEBF2A0D}" srcId="{FED8B979-7BC0-49E9-BBA6-0EE4E5E73D07}" destId="{8DA29A91-0610-4CD5-A59C-A5052E7DE375}" srcOrd="1" destOrd="0" parTransId="{CBC23A28-6C25-407C-BA67-FFAECF23092F}" sibTransId="{BB4B2393-F1AD-4568-917F-6BFD84922762}"/>
    <dgm:cxn modelId="{81756E1D-6844-4BA3-9581-26CE04EB51EF}" srcId="{8DA29A91-0610-4CD5-A59C-A5052E7DE375}" destId="{C3098010-8D67-4B20-8E19-15D813C75BAE}" srcOrd="0" destOrd="0" parTransId="{C0484C9B-D843-413E-9904-D273E9F3DEB6}" sibTransId="{6755AC65-A5DA-4221-B17C-54F9901FA3CE}"/>
    <dgm:cxn modelId="{A8BAFD32-88D3-49FD-A875-E05B787483AD}" srcId="{658CC463-0562-47CB-AF48-8CDF71A7B85F}" destId="{3C992DAB-3752-4B2C-A703-4B889FB88A03}" srcOrd="0" destOrd="0" parTransId="{652200C9-1833-476A-9986-871E4ED6E219}" sibTransId="{702874F8-F0AE-4DCD-A517-15AFEB6CC70D}"/>
    <dgm:cxn modelId="{098B13B1-8686-499D-B64B-A1D97168C2B2}" type="presOf" srcId="{4FA370FC-ECFC-4C49-9C37-D811B1D4E7DA}" destId="{FDF70C0A-D6A6-40B1-992B-2512B9E07574}" srcOrd="0" destOrd="0" presId="urn:microsoft.com/office/officeart/2005/8/layout/vList5"/>
    <dgm:cxn modelId="{2B694B35-093D-4B47-BD3B-BC34D9DD3CD1}" srcId="{FED8B979-7BC0-49E9-BBA6-0EE4E5E73D07}" destId="{658CC463-0562-47CB-AF48-8CDF71A7B85F}" srcOrd="2" destOrd="0" parTransId="{7CE86C05-D583-4560-AD2E-3033718FC575}" sibTransId="{35321313-F39C-46BC-B576-98BA9675971B}"/>
    <dgm:cxn modelId="{AE8E2E54-79E8-4662-A44A-04AF145ED272}" type="presOf" srcId="{DBADCC35-9684-4330-B932-9EC167102E36}" destId="{C67CD454-3C3E-4DD1-AD2D-8377683BE765}" srcOrd="0" destOrd="0" presId="urn:microsoft.com/office/officeart/2005/8/layout/vList5"/>
    <dgm:cxn modelId="{40AA81F8-1F6D-449C-B00E-61B95F44F980}" type="presOf" srcId="{09DF83E5-9F96-47FD-BDD4-1036AC42DD92}" destId="{8B6E4427-3AA4-4200-9B47-DE9A5A2FBAE7}" srcOrd="0" destOrd="0" presId="urn:microsoft.com/office/officeart/2005/8/layout/vList5"/>
    <dgm:cxn modelId="{F6B5C44E-B3A3-40EB-9CB0-9B06052716F2}" type="presOf" srcId="{3F2FC51F-30B2-4F66-9265-D60EA55793EF}" destId="{30EBE0B0-AB22-4D14-BB25-A9365315CE68}" srcOrd="0" destOrd="0" presId="urn:microsoft.com/office/officeart/2005/8/layout/vList5"/>
    <dgm:cxn modelId="{CC956BA7-595D-496A-A441-43C623E47716}" type="presOf" srcId="{B469720B-42E0-4C62-8EC2-52C18A158A67}" destId="{ECDD7C5A-715F-4F9A-B043-7550843D3D6A}" srcOrd="0" destOrd="0" presId="urn:microsoft.com/office/officeart/2005/8/layout/vList5"/>
    <dgm:cxn modelId="{AAAF3D57-8296-4A7E-AC9E-C503B4875B69}" type="presOf" srcId="{8DA29A91-0610-4CD5-A59C-A5052E7DE375}" destId="{BCC24517-01C7-4A74-9ECB-F6510AE8F002}" srcOrd="0" destOrd="0" presId="urn:microsoft.com/office/officeart/2005/8/layout/vList5"/>
    <dgm:cxn modelId="{F8314470-95D4-4F2A-AF23-F5254EF08A77}" srcId="{FED8B979-7BC0-49E9-BBA6-0EE4E5E73D07}" destId="{B469720B-42E0-4C62-8EC2-52C18A158A67}" srcOrd="3" destOrd="0" parTransId="{0B0977EC-A33D-48BD-8042-25499A8B6D82}" sibTransId="{D256BDB4-09AB-4F70-AE11-2C6BEBEDD07E}"/>
    <dgm:cxn modelId="{5B1B8FAA-1667-4B7A-819B-38FBFA7F256F}" srcId="{56F4F7FF-6551-4193-A701-94F5F00569F6}" destId="{3F2FC51F-30B2-4F66-9265-D60EA55793EF}" srcOrd="0" destOrd="0" parTransId="{3A9C37EC-134F-4BEC-B275-BD0B2ACA2435}" sibTransId="{AC3C01B0-4C1A-4EF6-BA18-C67266D8DEAA}"/>
    <dgm:cxn modelId="{69AC4AB0-A41A-4892-8973-7E3399DFAC9D}" type="presParOf" srcId="{DBB5DA63-D02E-4FAC-8993-A0850268E4FC}" destId="{458D44DE-C4B1-4453-9969-A50A32E82B6D}" srcOrd="0" destOrd="0" presId="urn:microsoft.com/office/officeart/2005/8/layout/vList5"/>
    <dgm:cxn modelId="{EEB22855-78AA-4DFF-B0AA-1265ABDA0469}" type="presParOf" srcId="{458D44DE-C4B1-4453-9969-A50A32E82B6D}" destId="{FDF70C0A-D6A6-40B1-992B-2512B9E07574}" srcOrd="0" destOrd="0" presId="urn:microsoft.com/office/officeart/2005/8/layout/vList5"/>
    <dgm:cxn modelId="{78BFD6D3-C61D-4108-A0C7-7A276F62CAAE}" type="presParOf" srcId="{458D44DE-C4B1-4453-9969-A50A32E82B6D}" destId="{C67CD454-3C3E-4DD1-AD2D-8377683BE765}" srcOrd="1" destOrd="0" presId="urn:microsoft.com/office/officeart/2005/8/layout/vList5"/>
    <dgm:cxn modelId="{9FA5711A-D728-45D7-8687-3930CA88333E}" type="presParOf" srcId="{DBB5DA63-D02E-4FAC-8993-A0850268E4FC}" destId="{3442321B-A652-4FBB-BBFE-D55E9D0BC94E}" srcOrd="1" destOrd="0" presId="urn:microsoft.com/office/officeart/2005/8/layout/vList5"/>
    <dgm:cxn modelId="{A7749D5D-7C75-49F3-8E1B-11898ADF6EF0}" type="presParOf" srcId="{DBB5DA63-D02E-4FAC-8993-A0850268E4FC}" destId="{9BB6FCED-E8E7-4FD6-A49D-6938FBDB5606}" srcOrd="2" destOrd="0" presId="urn:microsoft.com/office/officeart/2005/8/layout/vList5"/>
    <dgm:cxn modelId="{25D5D050-399C-4A37-930C-6CE65DC406F1}" type="presParOf" srcId="{9BB6FCED-E8E7-4FD6-A49D-6938FBDB5606}" destId="{BCC24517-01C7-4A74-9ECB-F6510AE8F002}" srcOrd="0" destOrd="0" presId="urn:microsoft.com/office/officeart/2005/8/layout/vList5"/>
    <dgm:cxn modelId="{CE4690FA-0D9D-445C-A770-3DA07A4069CC}" type="presParOf" srcId="{9BB6FCED-E8E7-4FD6-A49D-6938FBDB5606}" destId="{1E34626C-9247-45BC-A4CB-16446449D0FC}" srcOrd="1" destOrd="0" presId="urn:microsoft.com/office/officeart/2005/8/layout/vList5"/>
    <dgm:cxn modelId="{F08B6688-2511-40A4-940F-1157A3EF20B9}" type="presParOf" srcId="{DBB5DA63-D02E-4FAC-8993-A0850268E4FC}" destId="{C9D036E7-F75E-4FA7-AFBB-765B6579A23A}" srcOrd="3" destOrd="0" presId="urn:microsoft.com/office/officeart/2005/8/layout/vList5"/>
    <dgm:cxn modelId="{3BBC71CE-6F67-4B13-B9CD-E9C53CA4B122}" type="presParOf" srcId="{DBB5DA63-D02E-4FAC-8993-A0850268E4FC}" destId="{5BC706AA-0F00-46B3-A357-1BF255D24E74}" srcOrd="4" destOrd="0" presId="urn:microsoft.com/office/officeart/2005/8/layout/vList5"/>
    <dgm:cxn modelId="{D96E363F-7E82-45FE-A820-504110861DD9}" type="presParOf" srcId="{5BC706AA-0F00-46B3-A357-1BF255D24E74}" destId="{8FB29094-950C-4117-A9A8-94BAFE257EEA}" srcOrd="0" destOrd="0" presId="urn:microsoft.com/office/officeart/2005/8/layout/vList5"/>
    <dgm:cxn modelId="{432D8CAE-248F-46D2-9337-E2A8DCADDB07}" type="presParOf" srcId="{5BC706AA-0F00-46B3-A357-1BF255D24E74}" destId="{5C681EA4-3CEC-482E-A067-BA6021B5247A}" srcOrd="1" destOrd="0" presId="urn:microsoft.com/office/officeart/2005/8/layout/vList5"/>
    <dgm:cxn modelId="{93FC349D-A437-4391-ABAD-CB50D7928A89}" type="presParOf" srcId="{DBB5DA63-D02E-4FAC-8993-A0850268E4FC}" destId="{08FC8D30-B931-4A49-A9C6-00F21D1BFFCA}" srcOrd="5" destOrd="0" presId="urn:microsoft.com/office/officeart/2005/8/layout/vList5"/>
    <dgm:cxn modelId="{5EF70FF2-498C-43CD-97EB-A27B931D935D}" type="presParOf" srcId="{DBB5DA63-D02E-4FAC-8993-A0850268E4FC}" destId="{CAD65FA2-7123-4C35-8311-5772C4D2E44F}" srcOrd="6" destOrd="0" presId="urn:microsoft.com/office/officeart/2005/8/layout/vList5"/>
    <dgm:cxn modelId="{A5D779A3-0248-4821-8595-C49C5E4A1EE4}" type="presParOf" srcId="{CAD65FA2-7123-4C35-8311-5772C4D2E44F}" destId="{ECDD7C5A-715F-4F9A-B043-7550843D3D6A}" srcOrd="0" destOrd="0" presId="urn:microsoft.com/office/officeart/2005/8/layout/vList5"/>
    <dgm:cxn modelId="{DD220EA9-7416-4BD0-8604-16C0EFB90650}" type="presParOf" srcId="{CAD65FA2-7123-4C35-8311-5772C4D2E44F}" destId="{8B6E4427-3AA4-4200-9B47-DE9A5A2FBAE7}" srcOrd="1" destOrd="0" presId="urn:microsoft.com/office/officeart/2005/8/layout/vList5"/>
    <dgm:cxn modelId="{19D0DA3B-39A6-49D1-A954-AE553DE933A2}" type="presParOf" srcId="{DBB5DA63-D02E-4FAC-8993-A0850268E4FC}" destId="{06A2DD09-87F5-4A15-B59B-5E314FB03AD7}" srcOrd="7" destOrd="0" presId="urn:microsoft.com/office/officeart/2005/8/layout/vList5"/>
    <dgm:cxn modelId="{58614377-CA39-4B1C-AED9-E19CAADB6546}" type="presParOf" srcId="{DBB5DA63-D02E-4FAC-8993-A0850268E4FC}" destId="{2767C096-5B73-43B6-B632-B7C170A1C38D}" srcOrd="8" destOrd="0" presId="urn:microsoft.com/office/officeart/2005/8/layout/vList5"/>
    <dgm:cxn modelId="{F39C35F2-D21D-47D7-81FD-8A049D1CDDE1}" type="presParOf" srcId="{2767C096-5B73-43B6-B632-B7C170A1C38D}" destId="{97AECA21-819F-4B93-85BD-887079EDE932}" srcOrd="0" destOrd="0" presId="urn:microsoft.com/office/officeart/2005/8/layout/vList5"/>
    <dgm:cxn modelId="{C54A498D-F039-480C-8BC5-4D592D8FBDD4}" type="presParOf" srcId="{2767C096-5B73-43B6-B632-B7C170A1C38D}" destId="{30EBE0B0-AB22-4D14-BB25-A9365315CE6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CD454-3C3E-4DD1-AD2D-8377683BE765}">
      <dsp:nvSpPr>
        <dsp:cNvPr id="0" name=""/>
        <dsp:cNvSpPr/>
      </dsp:nvSpPr>
      <dsp:spPr>
        <a:xfrm rot="5400000">
          <a:off x="3162621" y="-2179658"/>
          <a:ext cx="667993" cy="5197780"/>
        </a:xfrm>
        <a:prstGeom prst="round2SameRect">
          <a:avLst/>
        </a:prstGeom>
        <a:solidFill>
          <a:schemeClr val="bg1">
            <a:lumMod val="85000"/>
          </a:schemeClr>
        </a:solidFill>
        <a:ln w="11429" cap="flat" cmpd="sng" algn="ctr">
          <a:noFill/>
          <a:prstDash val="sysDash"/>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latin typeface="Calibri"/>
              <a:cs typeface="Calibri"/>
            </a:rPr>
            <a:t>Debt: Pay down, negotiate and dispute debt.</a:t>
          </a:r>
          <a:endParaRPr lang="en-US" sz="1800" kern="1200" dirty="0">
            <a:latin typeface="Calibri"/>
            <a:cs typeface="Calibri"/>
          </a:endParaRPr>
        </a:p>
      </dsp:txBody>
      <dsp:txXfrm rot="-5400000">
        <a:off x="897728" y="117844"/>
        <a:ext cx="5165171" cy="602775"/>
      </dsp:txXfrm>
    </dsp:sp>
    <dsp:sp modelId="{FDF70C0A-D6A6-40B1-992B-2512B9E07574}">
      <dsp:nvSpPr>
        <dsp:cNvPr id="0" name=""/>
        <dsp:cNvSpPr/>
      </dsp:nvSpPr>
      <dsp:spPr>
        <a:xfrm>
          <a:off x="47" y="1736"/>
          <a:ext cx="897680" cy="834991"/>
        </a:xfrm>
        <a:prstGeom prst="roundRect">
          <a:avLst/>
        </a:prstGeom>
        <a:solidFill>
          <a:schemeClr val="tx2"/>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n-US" sz="4800" b="1" i="0" kern="1200" dirty="0" smtClean="0">
              <a:latin typeface="Calibri"/>
              <a:cs typeface="Calibri"/>
            </a:rPr>
            <a:t>D</a:t>
          </a:r>
          <a:endParaRPr lang="en-US" sz="4800" b="1" i="0" kern="1200" dirty="0">
            <a:latin typeface="Calibri"/>
            <a:cs typeface="Calibri"/>
          </a:endParaRPr>
        </a:p>
      </dsp:txBody>
      <dsp:txXfrm>
        <a:off x="40808" y="42497"/>
        <a:ext cx="816158" cy="753469"/>
      </dsp:txXfrm>
    </dsp:sp>
    <dsp:sp modelId="{1E34626C-9247-45BC-A4CB-16446449D0FC}">
      <dsp:nvSpPr>
        <dsp:cNvPr id="0" name=""/>
        <dsp:cNvSpPr/>
      </dsp:nvSpPr>
      <dsp:spPr>
        <a:xfrm rot="5400000">
          <a:off x="3124311" y="-1300362"/>
          <a:ext cx="750610" cy="5192671"/>
        </a:xfrm>
        <a:prstGeom prst="round2SameRect">
          <a:avLst/>
        </a:prstGeom>
        <a:solidFill>
          <a:schemeClr val="bg1">
            <a:lumMod val="85000"/>
            <a:alpha val="9000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latin typeface="Calibri"/>
              <a:cs typeface="Calibri"/>
            </a:rPr>
            <a:t>Income: Benefits, taxes and career pathways.</a:t>
          </a:r>
          <a:endParaRPr lang="en-US" sz="1800" kern="1200" dirty="0">
            <a:latin typeface="Calibri"/>
            <a:cs typeface="Calibri"/>
          </a:endParaRPr>
        </a:p>
      </dsp:txBody>
      <dsp:txXfrm rot="-5400000">
        <a:off x="903281" y="957310"/>
        <a:ext cx="5156029" cy="677326"/>
      </dsp:txXfrm>
    </dsp:sp>
    <dsp:sp modelId="{BCC24517-01C7-4A74-9ECB-F6510AE8F002}">
      <dsp:nvSpPr>
        <dsp:cNvPr id="0" name=""/>
        <dsp:cNvSpPr/>
      </dsp:nvSpPr>
      <dsp:spPr>
        <a:xfrm>
          <a:off x="47" y="878477"/>
          <a:ext cx="903233" cy="834991"/>
        </a:xfrm>
        <a:prstGeom prst="roundRect">
          <a:avLst/>
        </a:prstGeom>
        <a:solidFill>
          <a:schemeClr val="accent4"/>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n-US" sz="4800" b="1" i="0" kern="1200" dirty="0" smtClean="0">
              <a:latin typeface="Calibri"/>
              <a:cs typeface="Calibri"/>
            </a:rPr>
            <a:t>I</a:t>
          </a:r>
          <a:endParaRPr lang="en-US" sz="4800" b="1" i="0" kern="1200" dirty="0">
            <a:latin typeface="Calibri"/>
            <a:cs typeface="Calibri"/>
          </a:endParaRPr>
        </a:p>
      </dsp:txBody>
      <dsp:txXfrm>
        <a:off x="40808" y="919238"/>
        <a:ext cx="821711" cy="753469"/>
      </dsp:txXfrm>
    </dsp:sp>
    <dsp:sp modelId="{5C681EA4-3CEC-482E-A067-BA6021B5247A}">
      <dsp:nvSpPr>
        <dsp:cNvPr id="0" name=""/>
        <dsp:cNvSpPr/>
      </dsp:nvSpPr>
      <dsp:spPr>
        <a:xfrm rot="5400000">
          <a:off x="3124692" y="-425176"/>
          <a:ext cx="667993" cy="5195781"/>
        </a:xfrm>
        <a:prstGeom prst="round2SameRect">
          <a:avLst/>
        </a:prstGeom>
        <a:solidFill>
          <a:schemeClr val="bg1">
            <a:lumMod val="85000"/>
            <a:alpha val="9000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latin typeface="Calibri"/>
              <a:cs typeface="Calibri"/>
            </a:rPr>
            <a:t>Savings: Create and maintain a savings plan for short- and long-term goals.</a:t>
          </a:r>
          <a:endParaRPr lang="en-US" sz="1800" kern="1200" dirty="0">
            <a:latin typeface="Calibri"/>
            <a:cs typeface="Calibri"/>
          </a:endParaRPr>
        </a:p>
      </dsp:txBody>
      <dsp:txXfrm rot="-5400000">
        <a:off x="860799" y="1871326"/>
        <a:ext cx="5163172" cy="602775"/>
      </dsp:txXfrm>
    </dsp:sp>
    <dsp:sp modelId="{8FB29094-950C-4117-A9A8-94BAFE257EEA}">
      <dsp:nvSpPr>
        <dsp:cNvPr id="0" name=""/>
        <dsp:cNvSpPr/>
      </dsp:nvSpPr>
      <dsp:spPr>
        <a:xfrm>
          <a:off x="47" y="1755218"/>
          <a:ext cx="860750" cy="834991"/>
        </a:xfrm>
        <a:prstGeom prst="roundRect">
          <a:avLst/>
        </a:prstGeom>
        <a:solidFill>
          <a:schemeClr val="accent6"/>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n-US" sz="4800" b="1" i="0" kern="1200" dirty="0" smtClean="0">
              <a:latin typeface="Calibri"/>
              <a:cs typeface="Calibri"/>
            </a:rPr>
            <a:t>S</a:t>
          </a:r>
          <a:endParaRPr lang="en-US" sz="4800" b="1" i="0" kern="1200" dirty="0">
            <a:latin typeface="Calibri"/>
            <a:cs typeface="Calibri"/>
          </a:endParaRPr>
        </a:p>
      </dsp:txBody>
      <dsp:txXfrm>
        <a:off x="40808" y="1795979"/>
        <a:ext cx="779228" cy="753469"/>
      </dsp:txXfrm>
    </dsp:sp>
    <dsp:sp modelId="{8B6E4427-3AA4-4200-9B47-DE9A5A2FBAE7}">
      <dsp:nvSpPr>
        <dsp:cNvPr id="0" name=""/>
        <dsp:cNvSpPr/>
      </dsp:nvSpPr>
      <dsp:spPr>
        <a:xfrm rot="5400000">
          <a:off x="3159878" y="452684"/>
          <a:ext cx="667993" cy="5193541"/>
        </a:xfrm>
        <a:prstGeom prst="round2SameRect">
          <a:avLst/>
        </a:prstGeom>
        <a:solidFill>
          <a:schemeClr val="bg1">
            <a:lumMod val="85000"/>
            <a:alpha val="9000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latin typeface="Calibri"/>
              <a:cs typeface="Calibri"/>
            </a:rPr>
            <a:t>Credit: Build and/or repair credit</a:t>
          </a:r>
          <a:r>
            <a:rPr lang="en-US" sz="1600" kern="1200" dirty="0" smtClean="0">
              <a:latin typeface="+mj-lt"/>
            </a:rPr>
            <a:t>.</a:t>
          </a:r>
          <a:endParaRPr lang="en-US" sz="1500" kern="1200" dirty="0">
            <a:latin typeface="+mj-lt"/>
          </a:endParaRPr>
        </a:p>
      </dsp:txBody>
      <dsp:txXfrm rot="-5400000">
        <a:off x="897105" y="2748067"/>
        <a:ext cx="5160932" cy="602775"/>
      </dsp:txXfrm>
    </dsp:sp>
    <dsp:sp modelId="{ECDD7C5A-715F-4F9A-B043-7550843D3D6A}">
      <dsp:nvSpPr>
        <dsp:cNvPr id="0" name=""/>
        <dsp:cNvSpPr/>
      </dsp:nvSpPr>
      <dsp:spPr>
        <a:xfrm>
          <a:off x="47" y="2631959"/>
          <a:ext cx="897056" cy="834991"/>
        </a:xfrm>
        <a:prstGeom prst="roundRect">
          <a:avLst/>
        </a:prstGeom>
        <a:solidFill>
          <a:schemeClr val="accent3">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n-US" sz="4800" b="1" kern="1200" dirty="0" smtClean="0">
              <a:latin typeface="Calibri"/>
              <a:cs typeface="Calibri"/>
            </a:rPr>
            <a:t>C</a:t>
          </a:r>
          <a:endParaRPr lang="en-US" sz="4800" b="1" kern="1200" dirty="0">
            <a:latin typeface="Calibri"/>
            <a:cs typeface="Calibri"/>
          </a:endParaRPr>
        </a:p>
      </dsp:txBody>
      <dsp:txXfrm>
        <a:off x="40808" y="2672720"/>
        <a:ext cx="815534" cy="7534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A51B-F1D9-FC45-A943-AAF97A96B4F2}">
      <dsp:nvSpPr>
        <dsp:cNvPr id="0" name=""/>
        <dsp:cNvSpPr/>
      </dsp:nvSpPr>
      <dsp:spPr>
        <a:xfrm>
          <a:off x="720638" y="206336"/>
          <a:ext cx="1673315" cy="1673315"/>
        </a:xfrm>
        <a:prstGeom prst="ellipse">
          <a:avLst/>
        </a:prstGeom>
        <a:solidFill>
          <a:schemeClr val="accent4">
            <a:alpha val="5000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0341" tIns="30480" rIns="80341"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latin typeface="Calibri" panose="020F0502020204030204" pitchFamily="34" charset="0"/>
            </a:rPr>
            <a:t>Income</a:t>
          </a:r>
        </a:p>
      </dsp:txBody>
      <dsp:txXfrm>
        <a:off x="965689" y="451387"/>
        <a:ext cx="1183213" cy="1183213"/>
      </dsp:txXfrm>
    </dsp:sp>
    <dsp:sp modelId="{265CA2C6-36F7-0742-B45D-BF3F1C364CC7}">
      <dsp:nvSpPr>
        <dsp:cNvPr id="0" name=""/>
        <dsp:cNvSpPr/>
      </dsp:nvSpPr>
      <dsp:spPr>
        <a:xfrm>
          <a:off x="1150022" y="1104803"/>
          <a:ext cx="1459855" cy="1459855"/>
        </a:xfrm>
        <a:prstGeom prst="ellipse">
          <a:avLst/>
        </a:prstGeom>
        <a:solidFill>
          <a:schemeClr val="accent4">
            <a:alpha val="50000"/>
            <a:hueOff val="-2806689"/>
            <a:satOff val="-25033"/>
            <a:lumOff val="902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0341" tIns="27940" rIns="80341" bIns="27940" numCol="1" spcCol="1270" anchor="ctr" anchorCtr="0">
          <a:noAutofit/>
        </a:bodyPr>
        <a:lstStyle/>
        <a:p>
          <a:pPr lvl="0" algn="ctr" defTabSz="977900">
            <a:lnSpc>
              <a:spcPct val="90000"/>
            </a:lnSpc>
            <a:spcBef>
              <a:spcPct val="0"/>
            </a:spcBef>
            <a:spcAft>
              <a:spcPct val="35000"/>
            </a:spcAft>
          </a:pPr>
          <a:r>
            <a:rPr lang="en-US" sz="2200" kern="1200" dirty="0" smtClean="0"/>
            <a:t>  </a:t>
          </a:r>
          <a:r>
            <a:rPr lang="en-US" sz="2400" kern="1200" dirty="0" smtClean="0">
              <a:solidFill>
                <a:schemeClr val="bg1"/>
              </a:solidFill>
              <a:latin typeface="Calibri" panose="020F0502020204030204" pitchFamily="34" charset="0"/>
            </a:rPr>
            <a:t>Credit</a:t>
          </a:r>
          <a:endParaRPr lang="en-US" sz="2400" kern="1200" dirty="0">
            <a:solidFill>
              <a:schemeClr val="bg1"/>
            </a:solidFill>
            <a:latin typeface="Calibri" panose="020F0502020204030204" pitchFamily="34" charset="0"/>
          </a:endParaRPr>
        </a:p>
      </dsp:txBody>
      <dsp:txXfrm>
        <a:off x="1363813" y="1318594"/>
        <a:ext cx="1032273" cy="1032273"/>
      </dsp:txXfrm>
    </dsp:sp>
    <dsp:sp modelId="{B03B5F47-CE0E-9140-9C23-4BA889EC846E}">
      <dsp:nvSpPr>
        <dsp:cNvPr id="0" name=""/>
        <dsp:cNvSpPr/>
      </dsp:nvSpPr>
      <dsp:spPr>
        <a:xfrm>
          <a:off x="2209807" y="183211"/>
          <a:ext cx="1459855" cy="1459855"/>
        </a:xfrm>
        <a:prstGeom prst="ellipse">
          <a:avLst/>
        </a:prstGeom>
        <a:solidFill>
          <a:schemeClr val="accent6">
            <a:alpha val="5000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0341" tIns="25400" rIns="80341" bIns="254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latin typeface="Calibri" panose="020F0502020204030204" pitchFamily="34" charset="0"/>
            </a:rPr>
            <a:t>Savings</a:t>
          </a:r>
          <a:endParaRPr lang="en-US" sz="2000" kern="1200" dirty="0">
            <a:solidFill>
              <a:schemeClr val="bg1"/>
            </a:solidFill>
          </a:endParaRPr>
        </a:p>
      </dsp:txBody>
      <dsp:txXfrm>
        <a:off x="2423598" y="397002"/>
        <a:ext cx="1032273" cy="1032273"/>
      </dsp:txXfrm>
    </dsp:sp>
    <dsp:sp modelId="{2EEFFF32-3FBE-2B44-B632-B10412F0B1E8}">
      <dsp:nvSpPr>
        <dsp:cNvPr id="0" name=""/>
        <dsp:cNvSpPr/>
      </dsp:nvSpPr>
      <dsp:spPr>
        <a:xfrm>
          <a:off x="2085719" y="1104803"/>
          <a:ext cx="1459855" cy="1459855"/>
        </a:xfrm>
        <a:prstGeom prst="ellipse">
          <a:avLst/>
        </a:prstGeom>
        <a:solidFill>
          <a:schemeClr val="accent2">
            <a:alpha val="5000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0341" tIns="27940" rIns="80341" bIns="27940" numCol="1" spcCol="1270" anchor="ctr" anchorCtr="0">
          <a:noAutofit/>
        </a:bodyPr>
        <a:lstStyle/>
        <a:p>
          <a:pPr lvl="0" algn="ctr" defTabSz="977900">
            <a:lnSpc>
              <a:spcPct val="90000"/>
            </a:lnSpc>
            <a:spcBef>
              <a:spcPct val="0"/>
            </a:spcBef>
            <a:spcAft>
              <a:spcPct val="35000"/>
            </a:spcAft>
          </a:pPr>
          <a:r>
            <a:rPr lang="en-US" sz="2200" kern="1200" dirty="0" smtClean="0"/>
            <a:t> </a:t>
          </a:r>
          <a:r>
            <a:rPr lang="en-US" sz="2400" kern="1200" dirty="0" smtClean="0">
              <a:solidFill>
                <a:schemeClr val="bg1"/>
              </a:solidFill>
              <a:latin typeface="Calibri" panose="020F0502020204030204" pitchFamily="34" charset="0"/>
            </a:rPr>
            <a:t>Debt</a:t>
          </a:r>
          <a:endParaRPr lang="en-US" sz="2400" kern="1200" dirty="0">
            <a:solidFill>
              <a:schemeClr val="bg1"/>
            </a:solidFill>
            <a:latin typeface="Calibri" panose="020F0502020204030204" pitchFamily="34" charset="0"/>
          </a:endParaRPr>
        </a:p>
      </dsp:txBody>
      <dsp:txXfrm>
        <a:off x="2299510" y="1318594"/>
        <a:ext cx="1032273" cy="1032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A51B-F1D9-FC45-A943-AAF97A96B4F2}">
      <dsp:nvSpPr>
        <dsp:cNvPr id="0" name=""/>
        <dsp:cNvSpPr/>
      </dsp:nvSpPr>
      <dsp:spPr>
        <a:xfrm>
          <a:off x="0" y="935568"/>
          <a:ext cx="1545505" cy="1545505"/>
        </a:xfrm>
        <a:prstGeom prst="ellipse">
          <a:avLst/>
        </a:prstGeom>
        <a:solidFill>
          <a:schemeClr val="accent4">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5054" tIns="19050" rIns="85054" bIns="19050" numCol="1" spcCol="1270" anchor="ctr" anchorCtr="0">
          <a:noAutofit/>
        </a:bodyPr>
        <a:lstStyle/>
        <a:p>
          <a:pPr lvl="0" algn="ctr" defTabSz="666750">
            <a:lnSpc>
              <a:spcPct val="90000"/>
            </a:lnSpc>
            <a:spcBef>
              <a:spcPct val="0"/>
            </a:spcBef>
            <a:spcAft>
              <a:spcPct val="35000"/>
            </a:spcAft>
          </a:pPr>
          <a:endParaRPr lang="en-US" sz="1500" kern="1200" dirty="0" smtClean="0"/>
        </a:p>
        <a:p>
          <a:pPr lvl="0" algn="ctr" defTabSz="666750">
            <a:lnSpc>
              <a:spcPct val="90000"/>
            </a:lnSpc>
            <a:spcBef>
              <a:spcPct val="0"/>
            </a:spcBef>
            <a:spcAft>
              <a:spcPct val="35000"/>
            </a:spcAft>
          </a:pPr>
          <a:r>
            <a:rPr lang="en-US" sz="1500" b="1" kern="1200" dirty="0" smtClean="0">
              <a:latin typeface="Calibri" panose="020F0502020204030204" pitchFamily="34" charset="0"/>
            </a:rPr>
            <a:t>Increase Income</a:t>
          </a:r>
        </a:p>
        <a:p>
          <a:pPr lvl="0" algn="ctr" defTabSz="666750">
            <a:lnSpc>
              <a:spcPct val="90000"/>
            </a:lnSpc>
            <a:spcBef>
              <a:spcPct val="0"/>
            </a:spcBef>
            <a:spcAft>
              <a:spcPct val="35000"/>
            </a:spcAft>
          </a:pPr>
          <a:endParaRPr lang="en-US" sz="1500" kern="1200" dirty="0"/>
        </a:p>
      </dsp:txBody>
      <dsp:txXfrm>
        <a:off x="226334" y="1161902"/>
        <a:ext cx="1092837" cy="1092837"/>
      </dsp:txXfrm>
    </dsp:sp>
    <dsp:sp modelId="{265CA2C6-36F7-0742-B45D-BF3F1C364CC7}">
      <dsp:nvSpPr>
        <dsp:cNvPr id="0" name=""/>
        <dsp:cNvSpPr/>
      </dsp:nvSpPr>
      <dsp:spPr>
        <a:xfrm>
          <a:off x="2569629" y="1011761"/>
          <a:ext cx="1545505" cy="1545505"/>
        </a:xfrm>
        <a:prstGeom prst="ellipse">
          <a:avLst/>
        </a:prstGeom>
        <a:solidFill>
          <a:schemeClr val="accent4">
            <a:alpha val="50000"/>
            <a:hueOff val="-2806689"/>
            <a:satOff val="-25033"/>
            <a:lumOff val="902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5054" tIns="19050" rIns="85054" bIns="19050" numCol="1" spcCol="1270" anchor="ctr" anchorCtr="0">
          <a:noAutofit/>
        </a:bodyPr>
        <a:lstStyle/>
        <a:p>
          <a:pPr lvl="0" algn="ctr" defTabSz="666750">
            <a:lnSpc>
              <a:spcPct val="90000"/>
            </a:lnSpc>
            <a:spcBef>
              <a:spcPct val="0"/>
            </a:spcBef>
            <a:spcAft>
              <a:spcPct val="35000"/>
            </a:spcAft>
          </a:pPr>
          <a:r>
            <a:rPr lang="en-US" sz="1500" b="1" kern="1200" dirty="0" smtClean="0">
              <a:latin typeface="Calibri" panose="020F0502020204030204" pitchFamily="34" charset="0"/>
            </a:rPr>
            <a:t>Improve Credit</a:t>
          </a:r>
          <a:endParaRPr lang="en-US" sz="1500" b="1" kern="1200" dirty="0">
            <a:latin typeface="Calibri" panose="020F0502020204030204" pitchFamily="34" charset="0"/>
          </a:endParaRPr>
        </a:p>
      </dsp:txBody>
      <dsp:txXfrm>
        <a:off x="2795963" y="1238095"/>
        <a:ext cx="1092837" cy="1092837"/>
      </dsp:txXfrm>
    </dsp:sp>
    <dsp:sp modelId="{B03B5F47-CE0E-9140-9C23-4BA889EC846E}">
      <dsp:nvSpPr>
        <dsp:cNvPr id="0" name=""/>
        <dsp:cNvSpPr/>
      </dsp:nvSpPr>
      <dsp:spPr>
        <a:xfrm>
          <a:off x="1274233" y="1011761"/>
          <a:ext cx="1545505" cy="1545505"/>
        </a:xfrm>
        <a:prstGeom prst="ellipse">
          <a:avLst/>
        </a:prstGeom>
        <a:solidFill>
          <a:schemeClr val="accent4">
            <a:alpha val="50000"/>
            <a:hueOff val="-5613378"/>
            <a:satOff val="-50066"/>
            <a:lumOff val="18039"/>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5054" tIns="19050" rIns="85054" bIns="19050" numCol="1" spcCol="1270" anchor="ctr" anchorCtr="0">
          <a:noAutofit/>
        </a:bodyPr>
        <a:lstStyle/>
        <a:p>
          <a:pPr lvl="0" algn="ctr" defTabSz="666750">
            <a:lnSpc>
              <a:spcPct val="90000"/>
            </a:lnSpc>
            <a:spcBef>
              <a:spcPct val="0"/>
            </a:spcBef>
            <a:spcAft>
              <a:spcPct val="35000"/>
            </a:spcAft>
          </a:pPr>
          <a:r>
            <a:rPr lang="en-US" sz="1500" b="1" kern="1200" dirty="0" smtClean="0">
              <a:latin typeface="Calibri" panose="020F0502020204030204" pitchFamily="34" charset="0"/>
            </a:rPr>
            <a:t>Increase Savings</a:t>
          </a:r>
          <a:endParaRPr lang="en-US" sz="1500" b="1" kern="1200" dirty="0">
            <a:latin typeface="Calibri" panose="020F0502020204030204" pitchFamily="34" charset="0"/>
          </a:endParaRPr>
        </a:p>
      </dsp:txBody>
      <dsp:txXfrm>
        <a:off x="1500567" y="1238095"/>
        <a:ext cx="1092837" cy="1092837"/>
      </dsp:txXfrm>
    </dsp:sp>
    <dsp:sp modelId="{2EEFFF32-3FBE-2B44-B632-B10412F0B1E8}">
      <dsp:nvSpPr>
        <dsp:cNvPr id="0" name=""/>
        <dsp:cNvSpPr/>
      </dsp:nvSpPr>
      <dsp:spPr>
        <a:xfrm>
          <a:off x="3710753" y="979847"/>
          <a:ext cx="1545505" cy="1545505"/>
        </a:xfrm>
        <a:prstGeom prst="ellipse">
          <a:avLst/>
        </a:prstGeom>
        <a:solidFill>
          <a:schemeClr val="accent4">
            <a:alpha val="50000"/>
            <a:hueOff val="-8420067"/>
            <a:satOff val="-75099"/>
            <a:lumOff val="27059"/>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5054" tIns="19050" rIns="85054" bIns="19050" numCol="1" spcCol="1270" anchor="ctr" anchorCtr="0">
          <a:noAutofit/>
        </a:bodyPr>
        <a:lstStyle/>
        <a:p>
          <a:pPr lvl="0" algn="ctr" defTabSz="666750">
            <a:lnSpc>
              <a:spcPct val="90000"/>
            </a:lnSpc>
            <a:spcBef>
              <a:spcPct val="0"/>
            </a:spcBef>
            <a:spcAft>
              <a:spcPct val="35000"/>
            </a:spcAft>
          </a:pPr>
          <a:r>
            <a:rPr lang="en-US" sz="1500" b="1" kern="1200" dirty="0" smtClean="0">
              <a:latin typeface="Calibri" panose="020F0502020204030204" pitchFamily="34" charset="0"/>
            </a:rPr>
            <a:t>Reduce Debts</a:t>
          </a:r>
          <a:endParaRPr lang="en-US" sz="1500" b="1" kern="1200" dirty="0">
            <a:latin typeface="Calibri" panose="020F0502020204030204" pitchFamily="34" charset="0"/>
          </a:endParaRPr>
        </a:p>
      </dsp:txBody>
      <dsp:txXfrm>
        <a:off x="3937087" y="1206181"/>
        <a:ext cx="1092837" cy="1092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A51B-F1D9-FC45-A943-AAF97A96B4F2}">
      <dsp:nvSpPr>
        <dsp:cNvPr id="0" name=""/>
        <dsp:cNvSpPr/>
      </dsp:nvSpPr>
      <dsp:spPr>
        <a:xfrm>
          <a:off x="758023" y="0"/>
          <a:ext cx="2137518" cy="2174809"/>
        </a:xfrm>
        <a:prstGeom prst="ellipse">
          <a:avLst/>
        </a:prstGeom>
        <a:solidFill>
          <a:srgbClr val="FF0000"/>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06881" tIns="21590" rIns="206881" bIns="21590" numCol="1" spcCol="1270" anchor="ctr" anchorCtr="0">
          <a:noAutofit/>
        </a:bodyPr>
        <a:lstStyle/>
        <a:p>
          <a:pPr lvl="0" algn="ctr" defTabSz="755650">
            <a:lnSpc>
              <a:spcPct val="90000"/>
            </a:lnSpc>
            <a:spcBef>
              <a:spcPct val="0"/>
            </a:spcBef>
            <a:spcAft>
              <a:spcPct val="35000"/>
            </a:spcAft>
          </a:pPr>
          <a:endParaRPr lang="en-US" sz="1700" kern="1200" dirty="0" smtClean="0"/>
        </a:p>
        <a:p>
          <a:pPr lvl="0" algn="ctr" defTabSz="755650">
            <a:lnSpc>
              <a:spcPct val="90000"/>
            </a:lnSpc>
            <a:spcBef>
              <a:spcPct val="0"/>
            </a:spcBef>
            <a:spcAft>
              <a:spcPct val="35000"/>
            </a:spcAft>
          </a:pPr>
          <a:r>
            <a:rPr lang="en-US" sz="2000" b="1" kern="1200" dirty="0" smtClean="0">
              <a:latin typeface="Calibri" panose="020F0502020204030204" pitchFamily="34" charset="0"/>
            </a:rPr>
            <a:t>Individual Financial Goals</a:t>
          </a:r>
        </a:p>
        <a:p>
          <a:pPr lvl="0" algn="ctr" defTabSz="755650">
            <a:lnSpc>
              <a:spcPct val="90000"/>
            </a:lnSpc>
            <a:spcBef>
              <a:spcPct val="0"/>
            </a:spcBef>
            <a:spcAft>
              <a:spcPct val="35000"/>
            </a:spcAft>
          </a:pPr>
          <a:endParaRPr lang="en-US" sz="1700" kern="1200" dirty="0"/>
        </a:p>
      </dsp:txBody>
      <dsp:txXfrm>
        <a:off x="1071055" y="318493"/>
        <a:ext cx="1511454" cy="15378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CD454-3C3E-4DD1-AD2D-8377683BE765}">
      <dsp:nvSpPr>
        <dsp:cNvPr id="0" name=""/>
        <dsp:cNvSpPr/>
      </dsp:nvSpPr>
      <dsp:spPr>
        <a:xfrm rot="5400000">
          <a:off x="4347707" y="-1815887"/>
          <a:ext cx="586126" cy="4367784"/>
        </a:xfrm>
        <a:prstGeom prst="round2Same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133600" rtl="0">
            <a:lnSpc>
              <a:spcPct val="90000"/>
            </a:lnSpc>
            <a:spcBef>
              <a:spcPct val="0"/>
            </a:spcBef>
            <a:spcAft>
              <a:spcPct val="15000"/>
            </a:spcAft>
            <a:buChar char="••"/>
          </a:pPr>
          <a:r>
            <a:rPr lang="en-US" sz="4800" kern="1200" dirty="0" smtClean="0">
              <a:latin typeface="+mj-lt"/>
            </a:rPr>
            <a:t>Specific</a:t>
          </a:r>
          <a:endParaRPr lang="en-US" sz="4800" kern="1200" dirty="0">
            <a:latin typeface="+mj-lt"/>
          </a:endParaRPr>
        </a:p>
      </dsp:txBody>
      <dsp:txXfrm rot="-5400000">
        <a:off x="2456878" y="103554"/>
        <a:ext cx="4339172" cy="528902"/>
      </dsp:txXfrm>
    </dsp:sp>
    <dsp:sp modelId="{FDF70C0A-D6A6-40B1-992B-2512B9E07574}">
      <dsp:nvSpPr>
        <dsp:cNvPr id="0" name=""/>
        <dsp:cNvSpPr/>
      </dsp:nvSpPr>
      <dsp:spPr>
        <a:xfrm>
          <a:off x="0" y="0"/>
          <a:ext cx="2456878" cy="732658"/>
        </a:xfrm>
        <a:prstGeom prst="roundRect">
          <a:avLst/>
        </a:prstGeom>
        <a:solidFill>
          <a:schemeClr val="tx1"/>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n-US" sz="4800" kern="1200" dirty="0" smtClean="0">
              <a:latin typeface="+mj-lt"/>
            </a:rPr>
            <a:t>S</a:t>
          </a:r>
          <a:endParaRPr lang="en-US" sz="4800" kern="1200" dirty="0">
            <a:latin typeface="+mj-lt"/>
          </a:endParaRPr>
        </a:p>
      </dsp:txBody>
      <dsp:txXfrm>
        <a:off x="35765" y="35765"/>
        <a:ext cx="2385348" cy="661128"/>
      </dsp:txXfrm>
    </dsp:sp>
    <dsp:sp modelId="{1E34626C-9247-45BC-A4CB-16446449D0FC}">
      <dsp:nvSpPr>
        <dsp:cNvPr id="0" name=""/>
        <dsp:cNvSpPr/>
      </dsp:nvSpPr>
      <dsp:spPr>
        <a:xfrm rot="5400000">
          <a:off x="4347707" y="-1046595"/>
          <a:ext cx="586126" cy="4367784"/>
        </a:xfrm>
        <a:prstGeom prst="round2Same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133600" rtl="0">
            <a:lnSpc>
              <a:spcPct val="90000"/>
            </a:lnSpc>
            <a:spcBef>
              <a:spcPct val="0"/>
            </a:spcBef>
            <a:spcAft>
              <a:spcPct val="15000"/>
            </a:spcAft>
            <a:buChar char="••"/>
          </a:pPr>
          <a:r>
            <a:rPr lang="en-US" sz="4800" kern="1200" dirty="0" smtClean="0">
              <a:latin typeface="+mj-lt"/>
            </a:rPr>
            <a:t>Measureable</a:t>
          </a:r>
          <a:endParaRPr lang="en-US" sz="4800" kern="1200" dirty="0">
            <a:latin typeface="+mj-lt"/>
          </a:endParaRPr>
        </a:p>
      </dsp:txBody>
      <dsp:txXfrm rot="-5400000">
        <a:off x="2456878" y="872846"/>
        <a:ext cx="4339172" cy="528902"/>
      </dsp:txXfrm>
    </dsp:sp>
    <dsp:sp modelId="{BCC24517-01C7-4A74-9ECB-F6510AE8F002}">
      <dsp:nvSpPr>
        <dsp:cNvPr id="0" name=""/>
        <dsp:cNvSpPr/>
      </dsp:nvSpPr>
      <dsp:spPr>
        <a:xfrm>
          <a:off x="0" y="770967"/>
          <a:ext cx="2456878" cy="732658"/>
        </a:xfrm>
        <a:prstGeom prst="roundRect">
          <a:avLst/>
        </a:prstGeom>
        <a:solidFill>
          <a:schemeClr val="tx1"/>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n-US" sz="4800" kern="1200" dirty="0" smtClean="0">
              <a:latin typeface="+mj-lt"/>
            </a:rPr>
            <a:t>M</a:t>
          </a:r>
          <a:endParaRPr lang="en-US" sz="4800" kern="1200" dirty="0">
            <a:latin typeface="+mj-lt"/>
          </a:endParaRPr>
        </a:p>
      </dsp:txBody>
      <dsp:txXfrm>
        <a:off x="35765" y="806732"/>
        <a:ext cx="2385348" cy="661128"/>
      </dsp:txXfrm>
    </dsp:sp>
    <dsp:sp modelId="{5C681EA4-3CEC-482E-A067-BA6021B5247A}">
      <dsp:nvSpPr>
        <dsp:cNvPr id="0" name=""/>
        <dsp:cNvSpPr/>
      </dsp:nvSpPr>
      <dsp:spPr>
        <a:xfrm rot="5400000">
          <a:off x="4347707" y="-277304"/>
          <a:ext cx="586126" cy="4367784"/>
        </a:xfrm>
        <a:prstGeom prst="round2Same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133600" rtl="0">
            <a:lnSpc>
              <a:spcPct val="90000"/>
            </a:lnSpc>
            <a:spcBef>
              <a:spcPct val="0"/>
            </a:spcBef>
            <a:spcAft>
              <a:spcPct val="15000"/>
            </a:spcAft>
            <a:buChar char="••"/>
          </a:pPr>
          <a:r>
            <a:rPr lang="en-US" sz="4800" kern="1200" dirty="0" smtClean="0">
              <a:latin typeface="+mj-lt"/>
            </a:rPr>
            <a:t>Actionable</a:t>
          </a:r>
          <a:endParaRPr lang="en-US" sz="4800" kern="1200" dirty="0">
            <a:latin typeface="+mj-lt"/>
          </a:endParaRPr>
        </a:p>
      </dsp:txBody>
      <dsp:txXfrm rot="-5400000">
        <a:off x="2456878" y="1642137"/>
        <a:ext cx="4339172" cy="528902"/>
      </dsp:txXfrm>
    </dsp:sp>
    <dsp:sp modelId="{8FB29094-950C-4117-A9A8-94BAFE257EEA}">
      <dsp:nvSpPr>
        <dsp:cNvPr id="0" name=""/>
        <dsp:cNvSpPr/>
      </dsp:nvSpPr>
      <dsp:spPr>
        <a:xfrm>
          <a:off x="0" y="1540258"/>
          <a:ext cx="2456878" cy="732658"/>
        </a:xfrm>
        <a:prstGeom prst="roundRect">
          <a:avLst/>
        </a:prstGeom>
        <a:solidFill>
          <a:schemeClr val="tx1"/>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n-US" sz="4800" kern="1200" dirty="0" smtClean="0">
              <a:latin typeface="+mj-lt"/>
            </a:rPr>
            <a:t>A</a:t>
          </a:r>
          <a:endParaRPr lang="en-US" sz="4800" kern="1200" dirty="0">
            <a:latin typeface="+mj-lt"/>
          </a:endParaRPr>
        </a:p>
      </dsp:txBody>
      <dsp:txXfrm>
        <a:off x="35765" y="1576023"/>
        <a:ext cx="2385348" cy="661128"/>
      </dsp:txXfrm>
    </dsp:sp>
    <dsp:sp modelId="{8B6E4427-3AA4-4200-9B47-DE9A5A2FBAE7}">
      <dsp:nvSpPr>
        <dsp:cNvPr id="0" name=""/>
        <dsp:cNvSpPr/>
      </dsp:nvSpPr>
      <dsp:spPr>
        <a:xfrm rot="5400000">
          <a:off x="4347707" y="491986"/>
          <a:ext cx="586126" cy="4367784"/>
        </a:xfrm>
        <a:prstGeom prst="round2Same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133600" rtl="0">
            <a:lnSpc>
              <a:spcPct val="90000"/>
            </a:lnSpc>
            <a:spcBef>
              <a:spcPct val="0"/>
            </a:spcBef>
            <a:spcAft>
              <a:spcPct val="15000"/>
            </a:spcAft>
            <a:buChar char="••"/>
          </a:pPr>
          <a:r>
            <a:rPr lang="en-US" sz="4800" kern="1200" dirty="0" smtClean="0">
              <a:latin typeface="+mj-lt"/>
            </a:rPr>
            <a:t>Realistic</a:t>
          </a:r>
          <a:endParaRPr lang="en-US" sz="4800" kern="1200" dirty="0">
            <a:latin typeface="+mj-lt"/>
          </a:endParaRPr>
        </a:p>
      </dsp:txBody>
      <dsp:txXfrm rot="-5400000">
        <a:off x="2456878" y="2411427"/>
        <a:ext cx="4339172" cy="528902"/>
      </dsp:txXfrm>
    </dsp:sp>
    <dsp:sp modelId="{ECDD7C5A-715F-4F9A-B043-7550843D3D6A}">
      <dsp:nvSpPr>
        <dsp:cNvPr id="0" name=""/>
        <dsp:cNvSpPr/>
      </dsp:nvSpPr>
      <dsp:spPr>
        <a:xfrm>
          <a:off x="0" y="2309549"/>
          <a:ext cx="2456878" cy="732658"/>
        </a:xfrm>
        <a:prstGeom prst="roundRect">
          <a:avLst/>
        </a:prstGeom>
        <a:solidFill>
          <a:schemeClr val="tx1"/>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n-US" sz="4800" kern="1200" dirty="0" smtClean="0">
              <a:latin typeface="+mj-lt"/>
            </a:rPr>
            <a:t>R</a:t>
          </a:r>
          <a:endParaRPr lang="en-US" sz="4800" kern="1200" dirty="0">
            <a:latin typeface="+mj-lt"/>
          </a:endParaRPr>
        </a:p>
      </dsp:txBody>
      <dsp:txXfrm>
        <a:off x="35765" y="2345314"/>
        <a:ext cx="2385348" cy="661128"/>
      </dsp:txXfrm>
    </dsp:sp>
    <dsp:sp modelId="{30EBE0B0-AB22-4D14-BB25-A9365315CE68}">
      <dsp:nvSpPr>
        <dsp:cNvPr id="0" name=""/>
        <dsp:cNvSpPr/>
      </dsp:nvSpPr>
      <dsp:spPr>
        <a:xfrm rot="5400000">
          <a:off x="4347707" y="1261277"/>
          <a:ext cx="586126" cy="4367784"/>
        </a:xfrm>
        <a:prstGeom prst="round2SameRect">
          <a:avLst/>
        </a:prstGeom>
        <a:solidFill>
          <a:schemeClr val="accent3">
            <a:alpha val="90000"/>
            <a:tint val="40000"/>
            <a:hueOff val="0"/>
            <a:satOff val="0"/>
            <a:lumOff val="0"/>
            <a:alphaOff val="0"/>
          </a:schemeClr>
        </a:solidFill>
        <a:ln w="11429" cap="flat" cmpd="sng" algn="ctr">
          <a:solidFill>
            <a:schemeClr val="accent3">
              <a:alpha val="90000"/>
              <a:tint val="40000"/>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2133600" rtl="0">
            <a:lnSpc>
              <a:spcPct val="90000"/>
            </a:lnSpc>
            <a:spcBef>
              <a:spcPct val="0"/>
            </a:spcBef>
            <a:spcAft>
              <a:spcPct val="15000"/>
            </a:spcAft>
            <a:buChar char="••"/>
          </a:pPr>
          <a:r>
            <a:rPr lang="en-US" sz="4800" kern="1200" dirty="0" smtClean="0">
              <a:latin typeface="+mj-lt"/>
            </a:rPr>
            <a:t>Time-Bound</a:t>
          </a:r>
          <a:endParaRPr lang="en-US" sz="4800" kern="1200" dirty="0">
            <a:latin typeface="+mj-lt"/>
          </a:endParaRPr>
        </a:p>
      </dsp:txBody>
      <dsp:txXfrm rot="-5400000">
        <a:off x="2456878" y="3180718"/>
        <a:ext cx="4339172" cy="528902"/>
      </dsp:txXfrm>
    </dsp:sp>
    <dsp:sp modelId="{97AECA21-819F-4B93-85BD-887079EDE932}">
      <dsp:nvSpPr>
        <dsp:cNvPr id="0" name=""/>
        <dsp:cNvSpPr/>
      </dsp:nvSpPr>
      <dsp:spPr>
        <a:xfrm>
          <a:off x="0" y="3078840"/>
          <a:ext cx="2456878" cy="732658"/>
        </a:xfrm>
        <a:prstGeom prst="roundRect">
          <a:avLst/>
        </a:prstGeom>
        <a:solidFill>
          <a:schemeClr val="tx1"/>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en-US" sz="4800" kern="1200" dirty="0" smtClean="0">
              <a:latin typeface="+mj-lt"/>
            </a:rPr>
            <a:t>T</a:t>
          </a:r>
          <a:endParaRPr lang="en-US" sz="4800" kern="1200" dirty="0">
            <a:latin typeface="+mj-lt"/>
          </a:endParaRPr>
        </a:p>
      </dsp:txBody>
      <dsp:txXfrm>
        <a:off x="35765" y="3114605"/>
        <a:ext cx="2385348" cy="66112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0.74699</cdr:x>
      <cdr:y>0.01887</cdr:y>
    </cdr:from>
    <cdr:to>
      <cdr:x>0.98983</cdr:x>
      <cdr:y>0.3522</cdr:y>
    </cdr:to>
    <cdr:sp macro="" textlink="">
      <cdr:nvSpPr>
        <cdr:cNvPr id="5" name="TextBox 4"/>
        <cdr:cNvSpPr txBox="1"/>
      </cdr:nvSpPr>
      <cdr:spPr>
        <a:xfrm xmlns:a="http://schemas.openxmlformats.org/drawingml/2006/main">
          <a:off x="4724400" y="76200"/>
          <a:ext cx="1535866" cy="1346191"/>
        </a:xfrm>
        <a:prstGeom xmlns:a="http://schemas.openxmlformats.org/drawingml/2006/main" prst="rect">
          <a:avLst/>
        </a:prstGeom>
        <a:solidFill xmlns:a="http://schemas.openxmlformats.org/drawingml/2006/main">
          <a:schemeClr val="tx1"/>
        </a:solidFill>
      </cdr:spPr>
      <cdr:style>
        <a:lnRef xmlns:a="http://schemas.openxmlformats.org/drawingml/2006/main" idx="1">
          <a:schemeClr val="accent1"/>
        </a:lnRef>
        <a:fillRef xmlns:a="http://schemas.openxmlformats.org/drawingml/2006/main" idx="2">
          <a:schemeClr val="accent1"/>
        </a:fillRef>
        <a:effectRef xmlns:a="http://schemas.openxmlformats.org/drawingml/2006/main" idx="1">
          <a:schemeClr val="accent1"/>
        </a:effectRef>
        <a:fontRef xmlns:a="http://schemas.openxmlformats.org/drawingml/2006/main" idx="minor">
          <a:schemeClr val="dk1"/>
        </a:fontRef>
      </cdr:style>
      <cdr:txBody>
        <a:bodyPr xmlns:a="http://schemas.openxmlformats.org/drawingml/2006/main" wrap="square" rtlCol="0" anchor="ctr" anchorCtr="0"/>
        <a:lstStyle xmlns:a="http://schemas.openxmlformats.org/drawingml/2006/main"/>
        <a:p xmlns:a="http://schemas.openxmlformats.org/drawingml/2006/main">
          <a:pPr algn="ctr"/>
          <a:r>
            <a:rPr lang="en-US" sz="1400" dirty="0">
              <a:solidFill>
                <a:schemeClr val="bg2"/>
              </a:solidFill>
              <a:latin typeface="Calibri" panose="020F0502020204030204" pitchFamily="34" charset="0"/>
            </a:rPr>
            <a:t>M</a:t>
          </a:r>
          <a:r>
            <a:rPr lang="en-US" sz="1400" dirty="0" smtClean="0">
              <a:solidFill>
                <a:schemeClr val="bg2"/>
              </a:solidFill>
              <a:latin typeface="Calibri" panose="020F0502020204030204" pitchFamily="34" charset="0"/>
            </a:rPr>
            <a:t>ake on-time payments on all active trade lines: real estate, car, student, credit cards.</a:t>
          </a:r>
          <a:endParaRPr lang="en-US" sz="1600" dirty="0">
            <a:solidFill>
              <a:schemeClr val="bg2"/>
            </a:solidFill>
            <a:latin typeface="Calibri" pitchFamily="34" charset="0"/>
          </a:endParaRPr>
        </a:p>
      </cdr:txBody>
    </cdr:sp>
  </cdr:relSizeAnchor>
  <cdr:relSizeAnchor xmlns:cdr="http://schemas.openxmlformats.org/drawingml/2006/chartDrawing">
    <cdr:from>
      <cdr:x>0.69318</cdr:x>
      <cdr:y>0.66667</cdr:y>
    </cdr:from>
    <cdr:to>
      <cdr:x>0.90429</cdr:x>
      <cdr:y>0.93333</cdr:y>
    </cdr:to>
    <cdr:sp macro="" textlink="">
      <cdr:nvSpPr>
        <cdr:cNvPr id="8" name="TextBox 7"/>
        <cdr:cNvSpPr txBox="1"/>
      </cdr:nvSpPr>
      <cdr:spPr>
        <a:xfrm xmlns:a="http://schemas.openxmlformats.org/drawingml/2006/main">
          <a:off x="4648200" y="3048000"/>
          <a:ext cx="1415620" cy="1219200"/>
        </a:xfrm>
        <a:prstGeom xmlns:a="http://schemas.openxmlformats.org/drawingml/2006/main" prst="rect">
          <a:avLst/>
        </a:prstGeom>
        <a:solidFill xmlns:a="http://schemas.openxmlformats.org/drawingml/2006/main">
          <a:srgbClr val="E89232"/>
        </a:solidFill>
      </cdr:spPr>
      <cdr:style>
        <a:lnRef xmlns:a="http://schemas.openxmlformats.org/drawingml/2006/main" idx="1">
          <a:schemeClr val="accent2"/>
        </a:lnRef>
        <a:fillRef xmlns:a="http://schemas.openxmlformats.org/drawingml/2006/main" idx="2">
          <a:schemeClr val="accent2"/>
        </a:fillRef>
        <a:effectRef xmlns:a="http://schemas.openxmlformats.org/drawingml/2006/main" idx="1">
          <a:schemeClr val="accent2"/>
        </a:effectRef>
        <a:fontRef xmlns:a="http://schemas.openxmlformats.org/drawingml/2006/main" idx="minor">
          <a:schemeClr val="dk1"/>
        </a:fontRef>
      </cdr:style>
      <cdr:txBody>
        <a:bodyPr xmlns:a="http://schemas.openxmlformats.org/drawingml/2006/main" wrap="square" rtlCol="0"/>
        <a:lstStyle xmlns:a="http://schemas.openxmlformats.org/drawingml/2006/main"/>
        <a:p xmlns:a="http://schemas.openxmlformats.org/drawingml/2006/main">
          <a:pPr algn="ctr"/>
          <a:r>
            <a:rPr lang="en-US" sz="1400" dirty="0" smtClean="0">
              <a:solidFill>
                <a:schemeClr val="tx1"/>
              </a:solidFill>
              <a:latin typeface="Calibri" panose="020F0502020204030204" pitchFamily="34" charset="0"/>
            </a:rPr>
            <a:t>Always keep balances below 30% of credit limit on your credit cards.</a:t>
          </a:r>
          <a:endParaRPr lang="en-US" sz="1400" dirty="0">
            <a:solidFill>
              <a:schemeClr val="tx1"/>
            </a:solidFill>
            <a:latin typeface="Calibri" panose="020F0502020204030204" pitchFamily="34" charset="0"/>
          </a:endParaRPr>
        </a:p>
      </cdr:txBody>
    </cdr:sp>
  </cdr:relSizeAnchor>
  <cdr:relSizeAnchor xmlns:cdr="http://schemas.openxmlformats.org/drawingml/2006/chartDrawing">
    <cdr:from>
      <cdr:x>0.02222</cdr:x>
      <cdr:y>0.5625</cdr:y>
    </cdr:from>
    <cdr:to>
      <cdr:x>0.21538</cdr:x>
      <cdr:y>0.78947</cdr:y>
    </cdr:to>
    <cdr:sp macro="" textlink="">
      <cdr:nvSpPr>
        <cdr:cNvPr id="9" name="TextBox 8"/>
        <cdr:cNvSpPr txBox="1"/>
      </cdr:nvSpPr>
      <cdr:spPr>
        <a:xfrm xmlns:a="http://schemas.openxmlformats.org/drawingml/2006/main">
          <a:off x="140547" y="2443163"/>
          <a:ext cx="1221674" cy="985837"/>
        </a:xfrm>
        <a:prstGeom xmlns:a="http://schemas.openxmlformats.org/drawingml/2006/main" prst="rect">
          <a:avLst/>
        </a:prstGeom>
        <a:solidFill xmlns:a="http://schemas.openxmlformats.org/drawingml/2006/main">
          <a:schemeClr val="accent3"/>
        </a:solidFill>
      </cdr:spPr>
      <cdr:style>
        <a:lnRef xmlns:a="http://schemas.openxmlformats.org/drawingml/2006/main" idx="1">
          <a:schemeClr val="accent3"/>
        </a:lnRef>
        <a:fillRef xmlns:a="http://schemas.openxmlformats.org/drawingml/2006/main" idx="2">
          <a:schemeClr val="accent3"/>
        </a:fillRef>
        <a:effectRef xmlns:a="http://schemas.openxmlformats.org/drawingml/2006/main" idx="1">
          <a:schemeClr val="accent3"/>
        </a:effectRef>
        <a:fontRef xmlns:a="http://schemas.openxmlformats.org/drawingml/2006/main" idx="minor">
          <a:schemeClr val="dk1"/>
        </a:fontRef>
      </cdr:style>
      <cdr:txBody>
        <a:bodyPr xmlns:a="http://schemas.openxmlformats.org/drawingml/2006/main" wrap="square" rtlCol="0" anchor="ctr" anchorCtr="0"/>
        <a:lstStyle xmlns:a="http://schemas.openxmlformats.org/drawingml/2006/main"/>
        <a:p xmlns:a="http://schemas.openxmlformats.org/drawingml/2006/main">
          <a:pPr algn="ctr"/>
          <a:r>
            <a:rPr lang="en-US" sz="1400" dirty="0" smtClean="0">
              <a:solidFill>
                <a:srgbClr val="FFFFFF"/>
              </a:solidFill>
              <a:latin typeface="Calibri" panose="020F0502020204030204" pitchFamily="34" charset="0"/>
            </a:rPr>
            <a:t>Healthy, long relationships show experience.</a:t>
          </a:r>
          <a:endParaRPr lang="en-US" sz="1400" dirty="0">
            <a:solidFill>
              <a:srgbClr val="FFFFFF"/>
            </a:solidFill>
            <a:latin typeface="Calibri" panose="020F0502020204030204" pitchFamily="34" charset="0"/>
          </a:endParaRPr>
        </a:p>
      </cdr:txBody>
    </cdr:sp>
  </cdr:relSizeAnchor>
  <cdr:relSizeAnchor xmlns:cdr="http://schemas.openxmlformats.org/drawingml/2006/chartDrawing">
    <cdr:from>
      <cdr:x>0</cdr:x>
      <cdr:y>0.03509</cdr:y>
    </cdr:from>
    <cdr:to>
      <cdr:x>0.16589</cdr:x>
      <cdr:y>0.22808</cdr:y>
    </cdr:to>
    <cdr:sp macro="" textlink="">
      <cdr:nvSpPr>
        <cdr:cNvPr id="10" name="TextBox 9"/>
        <cdr:cNvSpPr txBox="1"/>
      </cdr:nvSpPr>
      <cdr:spPr>
        <a:xfrm xmlns:a="http://schemas.openxmlformats.org/drawingml/2006/main">
          <a:off x="-228600" y="152400"/>
          <a:ext cx="1049188" cy="838233"/>
        </a:xfrm>
        <a:prstGeom xmlns:a="http://schemas.openxmlformats.org/drawingml/2006/main" prst="rect">
          <a:avLst/>
        </a:prstGeom>
        <a:solidFill xmlns:a="http://schemas.openxmlformats.org/drawingml/2006/main">
          <a:schemeClr val="accent4"/>
        </a:solidFill>
      </cdr:spPr>
      <cdr:style>
        <a:lnRef xmlns:a="http://schemas.openxmlformats.org/drawingml/2006/main" idx="1">
          <a:schemeClr val="accent4"/>
        </a:lnRef>
        <a:fillRef xmlns:a="http://schemas.openxmlformats.org/drawingml/2006/main" idx="2">
          <a:schemeClr val="accent4"/>
        </a:fillRef>
        <a:effectRef xmlns:a="http://schemas.openxmlformats.org/drawingml/2006/main" idx="1">
          <a:schemeClr val="accent4"/>
        </a:effectRef>
        <a:fontRef xmlns:a="http://schemas.openxmlformats.org/drawingml/2006/main" idx="minor">
          <a:schemeClr val="dk1"/>
        </a:fontRef>
      </cdr:style>
      <cdr:txBody>
        <a:bodyPr xmlns:a="http://schemas.openxmlformats.org/drawingml/2006/main" wrap="square" rtlCol="0" anchor="ctr" anchorCtr="0"/>
        <a:lstStyle xmlns:a="http://schemas.openxmlformats.org/drawingml/2006/main"/>
        <a:p xmlns:a="http://schemas.openxmlformats.org/drawingml/2006/main">
          <a:pPr algn="ctr"/>
          <a:r>
            <a:rPr lang="en-US" sz="1400" dirty="0" smtClean="0">
              <a:solidFill>
                <a:srgbClr val="FFFFFF"/>
              </a:solidFill>
              <a:latin typeface="Calibri" panose="020F0502020204030204" pitchFamily="34" charset="0"/>
            </a:rPr>
            <a:t>Limit your inquiries.</a:t>
          </a:r>
          <a:endParaRPr lang="en-US" sz="1400" dirty="0">
            <a:solidFill>
              <a:srgbClr val="FFFFFF"/>
            </a:solidFill>
            <a:latin typeface="Calibri" panose="020F0502020204030204" pitchFamily="34" charset="0"/>
          </a:endParaRPr>
        </a:p>
      </cdr:txBody>
    </cdr:sp>
  </cdr:relSizeAnchor>
  <cdr:relSizeAnchor xmlns:cdr="http://schemas.openxmlformats.org/drawingml/2006/chartDrawing">
    <cdr:from>
      <cdr:x>0.19277</cdr:x>
      <cdr:y>0</cdr:y>
    </cdr:from>
    <cdr:to>
      <cdr:x>0.35516</cdr:x>
      <cdr:y>0.18868</cdr:y>
    </cdr:to>
    <cdr:sp macro="" textlink="">
      <cdr:nvSpPr>
        <cdr:cNvPr id="11" name="TextBox 10"/>
        <cdr:cNvSpPr txBox="1"/>
      </cdr:nvSpPr>
      <cdr:spPr>
        <a:xfrm xmlns:a="http://schemas.openxmlformats.org/drawingml/2006/main">
          <a:off x="1219200" y="-1676400"/>
          <a:ext cx="1027052" cy="762000"/>
        </a:xfrm>
        <a:prstGeom xmlns:a="http://schemas.openxmlformats.org/drawingml/2006/main" prst="rect">
          <a:avLst/>
        </a:prstGeom>
        <a:solidFill xmlns:a="http://schemas.openxmlformats.org/drawingml/2006/main">
          <a:schemeClr val="accent5"/>
        </a:solidFill>
      </cdr:spPr>
      <cdr:style>
        <a:lnRef xmlns:a="http://schemas.openxmlformats.org/drawingml/2006/main" idx="1">
          <a:schemeClr val="accent5"/>
        </a:lnRef>
        <a:fillRef xmlns:a="http://schemas.openxmlformats.org/drawingml/2006/main" idx="2">
          <a:schemeClr val="accent5"/>
        </a:fillRef>
        <a:effectRef xmlns:a="http://schemas.openxmlformats.org/drawingml/2006/main" idx="1">
          <a:schemeClr val="accent5"/>
        </a:effectRef>
        <a:fontRef xmlns:a="http://schemas.openxmlformats.org/drawingml/2006/main" idx="minor">
          <a:schemeClr val="dk1"/>
        </a:fontRef>
      </cdr:style>
      <cdr:txBody>
        <a:bodyPr xmlns:a="http://schemas.openxmlformats.org/drawingml/2006/main" wrap="square" rtlCol="0" anchor="ctr" anchorCtr="0"/>
        <a:lstStyle xmlns:a="http://schemas.openxmlformats.org/drawingml/2006/main"/>
        <a:p xmlns:a="http://schemas.openxmlformats.org/drawingml/2006/main">
          <a:pPr algn="ctr"/>
          <a:r>
            <a:rPr lang="en-US" sz="1400" dirty="0" smtClean="0">
              <a:solidFill>
                <a:srgbClr val="FFFFFF"/>
              </a:solidFill>
              <a:latin typeface="Calibri" panose="020F0502020204030204" pitchFamily="34" charset="0"/>
            </a:rPr>
            <a:t>Maintain a mix of credit.</a:t>
          </a:r>
          <a:endParaRPr lang="en-US" sz="1400" dirty="0">
            <a:solidFill>
              <a:srgbClr val="FFFFFF"/>
            </a:solidFill>
            <a:latin typeface="Calibri" panose="020F050202020403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D4DF28-563A-4F98-A43C-AAA4F64D3424}" type="datetimeFigureOut">
              <a:rPr lang="en-US" smtClean="0"/>
              <a:t>6/14/18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D663BD-78C8-4CB7-B129-8882283C97AD}" type="slidenum">
              <a:rPr lang="en-US" smtClean="0"/>
              <a:t>‹#›</a:t>
            </a:fld>
            <a:endParaRPr lang="en-US" dirty="0"/>
          </a:p>
        </p:txBody>
      </p:sp>
    </p:spTree>
    <p:extLst>
      <p:ext uri="{BB962C8B-B14F-4D97-AF65-F5344CB8AC3E}">
        <p14:creationId xmlns:p14="http://schemas.microsoft.com/office/powerpoint/2010/main" val="301699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Minutes: 1</a:t>
            </a:r>
          </a:p>
          <a:p>
            <a:endParaRPr lang="en-US" sz="800" dirty="0"/>
          </a:p>
          <a:p>
            <a:endParaRPr lang="en-US" sz="800" dirty="0"/>
          </a:p>
        </p:txBody>
      </p:sp>
      <p:sp>
        <p:nvSpPr>
          <p:cNvPr id="4" name="Slide Number Placeholder 3"/>
          <p:cNvSpPr>
            <a:spLocks noGrp="1"/>
          </p:cNvSpPr>
          <p:nvPr>
            <p:ph type="sldNum" sz="quarter" idx="10"/>
          </p:nvPr>
        </p:nvSpPr>
        <p:spPr/>
        <p:txBody>
          <a:bodyPr/>
          <a:lstStyle/>
          <a:p>
            <a:fld id="{48F6F9A4-F298-AC46-8FF9-466134297570}" type="slidenum">
              <a:rPr lang="en-US">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90919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Ask for a volunteer to read the definition.</a:t>
            </a:r>
          </a:p>
          <a:p>
            <a:r>
              <a:rPr lang="en-US" dirty="0"/>
              <a:t> </a:t>
            </a:r>
          </a:p>
          <a:p>
            <a:pPr lvl="0"/>
            <a:r>
              <a:rPr lang="en-US" dirty="0"/>
              <a:t>2.  Explain the function of a credit report.  Ask how many people have ever seen their credit reports.  How many have seen their credit report in the past 12 months? Past 6 months?</a:t>
            </a:r>
          </a:p>
        </p:txBody>
      </p:sp>
      <p:sp>
        <p:nvSpPr>
          <p:cNvPr id="4" name="Slide Number Placeholder 3"/>
          <p:cNvSpPr>
            <a:spLocks noGrp="1"/>
          </p:cNvSpPr>
          <p:nvPr>
            <p:ph type="sldNum" sz="quarter" idx="10"/>
          </p:nvPr>
        </p:nvSpPr>
        <p:spPr/>
        <p:txBody>
          <a:bodyPr/>
          <a:lstStyle/>
          <a:p>
            <a:pPr>
              <a:defRPr/>
            </a:pPr>
            <a:fld id="{D94F156D-A096-47E3-B2FD-414C80DBE36F}" type="slidenum">
              <a:rPr lang="en-US" smtClean="0"/>
              <a:pPr>
                <a:defRPr/>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16" indent="-224316">
              <a:buAutoNum type="arabicPeriod"/>
            </a:pPr>
            <a:endParaRPr lang="en-US" dirty="0"/>
          </a:p>
        </p:txBody>
      </p:sp>
      <p:sp>
        <p:nvSpPr>
          <p:cNvPr id="4" name="Slide Number Placeholder 3"/>
          <p:cNvSpPr>
            <a:spLocks noGrp="1"/>
          </p:cNvSpPr>
          <p:nvPr>
            <p:ph type="sldNum" sz="quarter" idx="10"/>
          </p:nvPr>
        </p:nvSpPr>
        <p:spPr/>
        <p:txBody>
          <a:bodyPr/>
          <a:lstStyle/>
          <a:p>
            <a:pPr>
              <a:defRPr/>
            </a:pPr>
            <a:fld id="{D94F156D-A096-47E3-B2FD-414C80DBE36F}" type="slidenum">
              <a:rPr lang="en-US" smtClean="0"/>
              <a:pPr>
                <a:defRPr/>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88893" y="4343400"/>
            <a:ext cx="5724939" cy="4114800"/>
          </a:xfrm>
        </p:spPr>
        <p:txBody>
          <a:bodyPr>
            <a:normAutofit/>
          </a:bodyPr>
          <a:lstStyle/>
          <a:p>
            <a:endParaRPr lang="en-US" sz="1300" dirty="0"/>
          </a:p>
        </p:txBody>
      </p:sp>
      <p:sp>
        <p:nvSpPr>
          <p:cNvPr id="4" name="Slide Number Placeholder 3"/>
          <p:cNvSpPr>
            <a:spLocks noGrp="1"/>
          </p:cNvSpPr>
          <p:nvPr>
            <p:ph type="sldNum" sz="quarter" idx="10"/>
          </p:nvPr>
        </p:nvSpPr>
        <p:spPr/>
        <p:txBody>
          <a:bodyPr/>
          <a:lstStyle/>
          <a:p>
            <a:pPr>
              <a:defRPr/>
            </a:pPr>
            <a:fld id="{D94F156D-A096-47E3-B2FD-414C80DBE36F}" type="slidenum">
              <a:rPr lang="en-US" smtClean="0">
                <a:solidFill>
                  <a:prstClr val="black"/>
                </a:solidFill>
              </a:rPr>
              <a:pPr>
                <a:defRPr/>
              </a:pPr>
              <a:t>16</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823913"/>
            <a:ext cx="4573588" cy="3430587"/>
          </a:xfrm>
        </p:spPr>
      </p:sp>
      <p:sp>
        <p:nvSpPr>
          <p:cNvPr id="3" name="Notes Placeholder 2"/>
          <p:cNvSpPr>
            <a:spLocks noGrp="1"/>
          </p:cNvSpPr>
          <p:nvPr>
            <p:ph type="body" idx="1"/>
          </p:nvPr>
        </p:nvSpPr>
        <p:spPr>
          <a:xfrm>
            <a:off x="686422" y="4344026"/>
            <a:ext cx="5485157" cy="4350271"/>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4F156D-A096-47E3-B2FD-414C80DBE36F}" type="slidenum">
              <a:rPr lang="en-US" smtClean="0">
                <a:solidFill>
                  <a:prstClr val="black"/>
                </a:solidFill>
              </a:rPr>
              <a:pPr>
                <a:defRPr/>
              </a:pPr>
              <a:t>17</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16" indent="-224316">
              <a:buAutoNum type="arabicPeriod"/>
            </a:pPr>
            <a:r>
              <a:rPr lang="en-US" dirty="0" smtClean="0"/>
              <a:t>Explain</a:t>
            </a:r>
            <a:r>
              <a:rPr lang="en-US" baseline="0" dirty="0" smtClean="0"/>
              <a:t> the difference between the 3 types of credit. </a:t>
            </a:r>
          </a:p>
          <a:p>
            <a:pPr marL="224316" indent="-224316">
              <a:buAutoNum type="arabicPeriod"/>
            </a:pPr>
            <a:endParaRPr lang="en-US" baseline="0" dirty="0" smtClean="0"/>
          </a:p>
          <a:p>
            <a:pPr marL="224316" indent="-224316">
              <a:buAutoNum type="arabicPeriod"/>
            </a:pPr>
            <a:r>
              <a:rPr lang="en-US" baseline="0" dirty="0" smtClean="0"/>
              <a:t>Talk about the importance of having the 3 types.</a:t>
            </a:r>
            <a:endParaRPr lang="en-US" dirty="0"/>
          </a:p>
        </p:txBody>
      </p:sp>
      <p:sp>
        <p:nvSpPr>
          <p:cNvPr id="4" name="Slide Number Placeholder 3"/>
          <p:cNvSpPr>
            <a:spLocks noGrp="1"/>
          </p:cNvSpPr>
          <p:nvPr>
            <p:ph type="sldNum" sz="quarter" idx="10"/>
          </p:nvPr>
        </p:nvSpPr>
        <p:spPr/>
        <p:txBody>
          <a:bodyPr/>
          <a:lstStyle/>
          <a:p>
            <a:pPr>
              <a:defRPr/>
            </a:pPr>
            <a:fld id="{D94F156D-A096-47E3-B2FD-414C80DBE36F}" type="slidenum">
              <a:rPr lang="en-US" smtClean="0"/>
              <a:pPr>
                <a:defRPr/>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4F156D-A096-47E3-B2FD-414C80DBE36F}" type="slidenum">
              <a:rPr lang="en-US" smtClean="0"/>
              <a:pPr>
                <a:defRPr/>
              </a:pPr>
              <a:t>21</a:t>
            </a:fld>
            <a:endParaRPr lang="en-US" dirty="0"/>
          </a:p>
        </p:txBody>
      </p:sp>
    </p:spTree>
    <p:extLst>
      <p:ext uri="{BB962C8B-B14F-4D97-AF65-F5344CB8AC3E}">
        <p14:creationId xmlns:p14="http://schemas.microsoft.com/office/powerpoint/2010/main" val="113055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a:t>
            </a:r>
            <a:endParaRPr lang="en-US" dirty="0"/>
          </a:p>
        </p:txBody>
      </p:sp>
      <p:sp>
        <p:nvSpPr>
          <p:cNvPr id="4" name="Slide Number Placeholder 3"/>
          <p:cNvSpPr>
            <a:spLocks noGrp="1"/>
          </p:cNvSpPr>
          <p:nvPr>
            <p:ph type="sldNum" sz="quarter" idx="10"/>
          </p:nvPr>
        </p:nvSpPr>
        <p:spPr/>
        <p:txBody>
          <a:bodyPr/>
          <a:lstStyle/>
          <a:p>
            <a:fld id="{4A9EAC67-0191-4190-B72E-2817C0D4D33A}"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52728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links</a:t>
            </a:r>
            <a:r>
              <a:rPr lang="en-US" baseline="0" dirty="0" smtClean="0"/>
              <a:t> economic justice with participants life financial goals and MEDA programs.</a:t>
            </a:r>
          </a:p>
          <a:p>
            <a:r>
              <a:rPr lang="en-US" baseline="0" dirty="0" smtClean="0"/>
              <a:t>Introduction of the four core outcomes: Income, Savings, Credit, Debt</a:t>
            </a:r>
          </a:p>
          <a:p>
            <a:r>
              <a:rPr lang="en-US" baseline="0" dirty="0" smtClean="0"/>
              <a:t>*Outcomes should be circled on Workshop Action Sheet</a:t>
            </a:r>
          </a:p>
          <a:p>
            <a:r>
              <a:rPr lang="en-US" baseline="0" dirty="0" smtClean="0"/>
              <a:t>1min </a:t>
            </a:r>
          </a:p>
        </p:txBody>
      </p:sp>
      <p:sp>
        <p:nvSpPr>
          <p:cNvPr id="4" name="Slide Number Placeholder 3"/>
          <p:cNvSpPr>
            <a:spLocks noGrp="1"/>
          </p:cNvSpPr>
          <p:nvPr>
            <p:ph type="sldNum" sz="quarter" idx="10"/>
          </p:nvPr>
        </p:nvSpPr>
        <p:spPr/>
        <p:txBody>
          <a:bodyPr/>
          <a:lstStyle/>
          <a:p>
            <a:pPr>
              <a:defRPr/>
            </a:pPr>
            <a:fld id="{D94F156D-A096-47E3-B2FD-414C80DBE36F}" type="slidenum">
              <a:rPr lang="en-US" smtClean="0"/>
              <a:pPr>
                <a:defRPr/>
              </a:pPr>
              <a:t>5</a:t>
            </a:fld>
            <a:endParaRPr lang="en-US"/>
          </a:p>
        </p:txBody>
      </p:sp>
    </p:spTree>
    <p:extLst>
      <p:ext uri="{BB962C8B-B14F-4D97-AF65-F5344CB8AC3E}">
        <p14:creationId xmlns:p14="http://schemas.microsoft.com/office/powerpoint/2010/main" val="323317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Ejercicio: </a:t>
            </a:r>
          </a:p>
          <a:p>
            <a:pPr marL="168237" indent="-168237">
              <a:buFont typeface="Arial"/>
              <a:buChar char="•"/>
            </a:pPr>
            <a:r>
              <a:rPr lang="en-US" dirty="0" smtClean="0"/>
              <a:t>Pida </a:t>
            </a:r>
            <a:r>
              <a:rPr lang="en-US" dirty="0"/>
              <a:t>a los participantes responder a las siguientes preguntas para determinar donde están con su manejo de las finanzas. </a:t>
            </a:r>
          </a:p>
          <a:p>
            <a:pPr marL="168237" indent="-168237">
              <a:buFont typeface="Arial"/>
              <a:buChar char="•"/>
            </a:pPr>
            <a:r>
              <a:rPr lang="en-US" dirty="0" smtClean="0"/>
              <a:t>De </a:t>
            </a:r>
            <a:r>
              <a:rPr lang="en-US" dirty="0"/>
              <a:t>ejemplos sobre establecer una meta financiera:  “Mi meta es”…ahorrar $5 cada día, hacer un presupuesto con mi esposa/o, etc. </a:t>
            </a:r>
          </a:p>
          <a:p>
            <a:pPr marL="168237" indent="-168237">
              <a:buFont typeface="Arial"/>
              <a:buChar char="•"/>
            </a:pPr>
            <a:r>
              <a:rPr lang="en-US" dirty="0"/>
              <a:t> </a:t>
            </a:r>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C46FBD-285D-42EC-A09A-6C3D68ACF211}" type="slidenum">
              <a:rPr lang="en-US" smtClean="0">
                <a:solidFill>
                  <a:prstClr val="black"/>
                </a:solidFill>
              </a:rPr>
              <a:pPr/>
              <a:t>6</a:t>
            </a:fld>
            <a:endParaRPr lang="en-US" dirty="0"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585037D-283A-4F5B-BCC5-C29A4563D49C}"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37300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39807" y="4204741"/>
            <a:ext cx="5993295" cy="4114800"/>
          </a:xfrm>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48F6F9A4-F298-AC46-8FF9-466134297570}"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8F6F9A4-F298-AC46-8FF9-466134297570}"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8F6F9A4-F298-AC46-8FF9-466134297570}"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16" indent="-224316" defTabSz="897265">
              <a:defRPr/>
            </a:pPr>
            <a:r>
              <a:rPr lang="en-US" dirty="0" smtClean="0"/>
              <a:t>1. Help a few clients with creating an</a:t>
            </a:r>
            <a:r>
              <a:rPr lang="en-US" baseline="0" dirty="0" smtClean="0"/>
              <a:t> action plan for saving based on their life financial goal.  Once done, ask the client if this Saving Goal is realistic.  If not, adjust it until they feel comfortable with the “Amount of Savings Per Month” and “# of Months to Achieve My Goal”. </a:t>
            </a:r>
          </a:p>
          <a:p>
            <a:pPr marL="224316" indent="-224316">
              <a:buAutoNum type="arabicPeriod"/>
            </a:pPr>
            <a:endParaRPr lang="en-US" baseline="0" dirty="0" smtClean="0"/>
          </a:p>
          <a:p>
            <a:r>
              <a:rPr lang="en-US" dirty="0" smtClean="0"/>
              <a:t>2.</a:t>
            </a:r>
            <a:r>
              <a:rPr lang="en-US" baseline="0" dirty="0" smtClean="0"/>
              <a:t> Have the class go through their own action plan for saving in order to calculate their “Amount of Savings Per Month” and “# of Months to Achieve My Goal”.</a:t>
            </a:r>
          </a:p>
          <a:p>
            <a:endParaRPr lang="en-US" baseline="0" dirty="0" smtClean="0"/>
          </a:p>
          <a:p>
            <a:r>
              <a:rPr lang="en-US" baseline="0" dirty="0" smtClean="0"/>
              <a:t>3. Once done, have everyone go to their</a:t>
            </a:r>
            <a:r>
              <a:rPr lang="en-US" dirty="0" smtClean="0"/>
              <a:t> ACTION PLAN</a:t>
            </a:r>
            <a:r>
              <a:rPr lang="en-US" baseline="0" dirty="0" smtClean="0"/>
              <a:t> and under the INCREASE SAVINGS box write down the “Amount of Savings Per Month” and “# of Months to Achieve My Goal”.</a:t>
            </a:r>
            <a:endParaRPr lang="en-US" dirty="0"/>
          </a:p>
        </p:txBody>
      </p:sp>
      <p:sp>
        <p:nvSpPr>
          <p:cNvPr id="4" name="Slide Number Placeholder 3"/>
          <p:cNvSpPr>
            <a:spLocks noGrp="1"/>
          </p:cNvSpPr>
          <p:nvPr>
            <p:ph type="sldNum" sz="quarter" idx="10"/>
          </p:nvPr>
        </p:nvSpPr>
        <p:spPr/>
        <p:txBody>
          <a:bodyPr/>
          <a:lstStyle/>
          <a:p>
            <a:pPr>
              <a:defRPr/>
            </a:pPr>
            <a:fld id="{D94F156D-A096-47E3-B2FD-414C80DBE36F}" type="slidenum">
              <a:rPr lang="en-US" smtClean="0">
                <a:solidFill>
                  <a:prstClr val="black"/>
                </a:solidFill>
              </a:rPr>
              <a:pPr>
                <a:defRPr/>
              </a:pPr>
              <a:t>13</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p:nvSpPr>
        <p:spPr>
          <a:xfrm>
            <a:off x="152400" y="152400"/>
            <a:ext cx="8833104" cy="6553200"/>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en-US" sz="1200" b="1" i="0" dirty="0">
              <a:solidFill>
                <a:schemeClr val="bg1"/>
              </a:solidFill>
              <a:latin typeface="Calibri" pitchFamily="34" charset="0"/>
              <a:cs typeface="Calibri" pitchFamily="34" charset="0"/>
            </a:endParaRPr>
          </a:p>
        </p:txBody>
      </p:sp>
      <p:sp>
        <p:nvSpPr>
          <p:cNvPr id="9" name="Subtitle 8"/>
          <p:cNvSpPr>
            <a:spLocks noGrp="1"/>
          </p:cNvSpPr>
          <p:nvPr>
            <p:ph type="subTitle" idx="1" hasCustomPrompt="1"/>
          </p:nvPr>
        </p:nvSpPr>
        <p:spPr>
          <a:xfrm>
            <a:off x="1371600" y="5562600"/>
            <a:ext cx="6400800" cy="515381"/>
          </a:xfrm>
          <a:prstGeom prst="rect">
            <a:avLst/>
          </a:prstGeom>
        </p:spPr>
        <p:txBody>
          <a:bodyPr>
            <a:normAutofit/>
          </a:bodyPr>
          <a:lstStyle>
            <a:lvl1pPr marL="0" indent="0" algn="ctr">
              <a:buNone/>
              <a:defRPr sz="2200" b="0" i="0" cap="none" spc="250" baseline="0">
                <a:solidFill>
                  <a:schemeClr val="bg1"/>
                </a:solidFill>
                <a:latin typeface="Calibri" pitchFamily="34" charset="0"/>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rgbClr val="800233"/>
            </a:solidFill>
            <a:prstDash val="solid"/>
            <a:miter lim="800000"/>
            <a:headEnd type="none" w="med" len="med"/>
            <a:tailEnd type="none" w="med" len="med"/>
          </a:ln>
          <a:effectLst/>
        </p:spPr>
        <p:txBody>
          <a:bodyPr vert="horz" wrap="none" lIns="91440" tIns="45720" rIns="91440" bIns="45720" anchor="ctr" compatLnSpc="1"/>
          <a:lstStyle/>
          <a:p>
            <a:endParaRPr kumimoji="0" lang="en-US" dirty="0">
              <a:latin typeface="Calibri" pitchFamily="34" charset="0"/>
            </a:endParaRPr>
          </a:p>
        </p:txBody>
      </p:sp>
      <p:sp>
        <p:nvSpPr>
          <p:cNvPr id="19" name="Title 18"/>
          <p:cNvSpPr>
            <a:spLocks noGrp="1"/>
          </p:cNvSpPr>
          <p:nvPr>
            <p:ph type="title"/>
          </p:nvPr>
        </p:nvSpPr>
        <p:spPr>
          <a:xfrm>
            <a:off x="457200" y="1905000"/>
            <a:ext cx="8229600" cy="1143000"/>
          </a:xfrm>
          <a:prstGeom prst="rect">
            <a:avLst/>
          </a:prstGeom>
        </p:spPr>
        <p:txBody>
          <a:bodyPr vert="horz"/>
          <a:lstStyle>
            <a:lvl1pPr>
              <a:defRPr sz="4000">
                <a:solidFill>
                  <a:schemeClr val="bg1"/>
                </a:solidFill>
              </a:defRPr>
            </a:lvl1pPr>
          </a:lstStyle>
          <a:p>
            <a:r>
              <a:rPr lang="en-US" dirty="0" smtClean="0"/>
              <a:t>Click to edit Master title style</a:t>
            </a:r>
            <a:endParaRPr lang="en-US" dirty="0"/>
          </a:p>
        </p:txBody>
      </p:sp>
      <p:sp>
        <p:nvSpPr>
          <p:cNvPr id="7" name="TextBox 6"/>
          <p:cNvSpPr txBox="1"/>
          <p:nvPr userDrawn="1"/>
        </p:nvSpPr>
        <p:spPr>
          <a:xfrm>
            <a:off x="7315200" y="6248400"/>
            <a:ext cx="1524000" cy="230832"/>
          </a:xfrm>
          <a:prstGeom prst="rect">
            <a:avLst/>
          </a:prstGeom>
          <a:noFill/>
        </p:spPr>
        <p:txBody>
          <a:bodyPr wrap="square" rtlCol="0">
            <a:spAutoFit/>
          </a:bodyPr>
          <a:lstStyle/>
          <a:p>
            <a:pPr algn="r"/>
            <a:r>
              <a:rPr lang="fi-FI" sz="900" kern="1200" dirty="0" smtClean="0">
                <a:solidFill>
                  <a:schemeClr val="bg1"/>
                </a:solidFill>
                <a:latin typeface="+mn-lt"/>
                <a:ea typeface="+mn-ea"/>
                <a:cs typeface="Arial" charset="0"/>
              </a:rPr>
              <a:t>1818-10212015</a:t>
            </a:r>
            <a:endParaRPr lang="en-US" dirty="0">
              <a:solidFill>
                <a:schemeClr val="bg1"/>
              </a:solidFill>
              <a:latin typeface="+mn-lt"/>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2722" y="304800"/>
            <a:ext cx="4786478" cy="838200"/>
          </a:xfrm>
          <a:prstGeom prst="rect">
            <a:avLst/>
          </a:prstGeom>
        </p:spPr>
      </p:pic>
      <p:pic>
        <p:nvPicPr>
          <p:cNvPr id="4" name="Picture 3" descr="Sparkpoint_revers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0" y="381000"/>
            <a:ext cx="2425700" cy="673048"/>
          </a:xfrm>
          <a:prstGeom prst="rect">
            <a:avLst/>
          </a:prstGeom>
        </p:spPr>
      </p:pic>
    </p:spTree>
    <p:extLst>
      <p:ext uri="{BB962C8B-B14F-4D97-AF65-F5344CB8AC3E}">
        <p14:creationId xmlns:p14="http://schemas.microsoft.com/office/powerpoint/2010/main" val="864374872"/>
      </p:ext>
    </p:extLst>
  </p:cSld>
  <p:clrMapOvr>
    <a:masterClrMapping/>
  </p:clrMapOvr>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8" name="Rectangle 17"/>
          <p:cNvSpPr/>
          <p:nvPr userDrawn="1"/>
        </p:nvSpPr>
        <p:spPr>
          <a:xfrm>
            <a:off x="152400" y="152400"/>
            <a:ext cx="8839200" cy="1143000"/>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57200" y="274638"/>
            <a:ext cx="8229600" cy="868362"/>
          </a:xfrm>
          <a:prstGeom prst="rect">
            <a:avLst/>
          </a:prstGeom>
        </p:spPr>
        <p:txBody>
          <a:bodyPr vert="horz" anchor="ctr" anchorCtr="0"/>
          <a:lstStyle>
            <a:lvl1pPr>
              <a:defRPr sz="2800" baseline="0">
                <a:solidFill>
                  <a:schemeClr val="bg1"/>
                </a:solidFill>
              </a:defRPr>
            </a:lvl1pPr>
          </a:lstStyle>
          <a:p>
            <a:r>
              <a:rPr lang="en-US" dirty="0" smtClean="0"/>
              <a:t>Click to edit Master title style</a:t>
            </a:r>
            <a:endParaRPr lang="en-US" dirty="0"/>
          </a:p>
        </p:txBody>
      </p:sp>
      <p:sp>
        <p:nvSpPr>
          <p:cNvPr id="14" name="Rectangle 13"/>
          <p:cNvSpPr>
            <a:spLocks noChangeArrowheads="1"/>
          </p:cNvSpPr>
          <p:nvPr userDrawn="1"/>
        </p:nvSpPr>
        <p:spPr bwMode="auto">
          <a:xfrm>
            <a:off x="152400" y="6131084"/>
            <a:ext cx="8833104" cy="574516"/>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solidFill>
                <a:srgbClr val="800233"/>
              </a:solidFill>
            </a:endParaRPr>
          </a:p>
        </p:txBody>
      </p:sp>
      <p:pic>
        <p:nvPicPr>
          <p:cNvPr id="15" name="Picture 14" descr="MEDA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6752" y="6190513"/>
            <a:ext cx="959400" cy="468180"/>
          </a:xfrm>
          <a:prstGeom prst="rect">
            <a:avLst/>
          </a:prstGeom>
        </p:spPr>
      </p:pic>
      <p:sp>
        <p:nvSpPr>
          <p:cNvPr id="16" name="TextBox 15"/>
          <p:cNvSpPr txBox="1"/>
          <p:nvPr userDrawn="1"/>
        </p:nvSpPr>
        <p:spPr>
          <a:xfrm>
            <a:off x="4038600" y="6324600"/>
            <a:ext cx="1143000" cy="276999"/>
          </a:xfrm>
          <a:prstGeom prst="rect">
            <a:avLst/>
          </a:prstGeom>
          <a:noFill/>
        </p:spPr>
        <p:txBody>
          <a:bodyPr wrap="square" rtlCol="0">
            <a:spAutoFit/>
          </a:bodyPr>
          <a:lstStyle/>
          <a:p>
            <a:pPr algn="ctr"/>
            <a:fld id="{9CBFA44F-AC26-0149-AE4D-52C7C3A8B27A}" type="slidenum">
              <a:rPr lang="en-US" sz="1200" smtClean="0">
                <a:solidFill>
                  <a:schemeClr val="bg1"/>
                </a:solidFill>
                <a:latin typeface="Arial" pitchFamily="34" charset="0"/>
                <a:cs typeface="Arial" pitchFamily="34" charset="0"/>
              </a:rPr>
              <a:pPr algn="ctr"/>
              <a:t>‹#›</a:t>
            </a:fld>
            <a:endParaRPr lang="en-US" sz="1200" dirty="0">
              <a:solidFill>
                <a:schemeClr val="bg1"/>
              </a:solidFill>
              <a:latin typeface="Arial" pitchFamily="34" charset="0"/>
              <a:cs typeface="Arial" pitchFamily="34" charset="0"/>
            </a:endParaRPr>
          </a:p>
        </p:txBody>
      </p:sp>
      <p:sp>
        <p:nvSpPr>
          <p:cNvPr id="19" name="Text Placeholder 12"/>
          <p:cNvSpPr>
            <a:spLocks noGrp="1"/>
          </p:cNvSpPr>
          <p:nvPr>
            <p:ph idx="1"/>
          </p:nvPr>
        </p:nvSpPr>
        <p:spPr>
          <a:xfrm>
            <a:off x="457200" y="1524000"/>
            <a:ext cx="8378952" cy="4599432"/>
          </a:xfrm>
          <a:prstGeom prst="rect">
            <a:avLst/>
          </a:prstGeom>
        </p:spPr>
        <p:txBody>
          <a:bodyPr vert="horz">
            <a:normAutofit/>
          </a:bodyPr>
          <a:lstStyle>
            <a:lvl1pPr>
              <a:buClrTx/>
              <a:defRPr sz="2400">
                <a:solidFill>
                  <a:schemeClr val="tx1"/>
                </a:solidFill>
              </a:defRPr>
            </a:lvl1pPr>
            <a:lvl2pPr>
              <a:buClrTx/>
              <a:defRPr sz="2000">
                <a:solidFill>
                  <a:schemeClr val="tx1"/>
                </a:solidFill>
              </a:defRPr>
            </a:lvl2pPr>
            <a:lvl3pPr>
              <a:buClrTx/>
              <a:defRPr sz="1600">
                <a:solidFill>
                  <a:schemeClr val="tx1"/>
                </a:solidFill>
              </a:defRPr>
            </a:lvl3pPr>
            <a:lvl4pPr>
              <a:buClrTx/>
              <a:defRPr sz="1400">
                <a:solidFill>
                  <a:schemeClr val="tx1"/>
                </a:solidFill>
              </a:defRPr>
            </a:lvl4pPr>
            <a:lvl5pPr>
              <a:buClrTx/>
              <a:defRPr sz="1400">
                <a:solidFill>
                  <a:schemeClr val="tx1"/>
                </a:solidFill>
              </a:defRPr>
            </a:lvl5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7748540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8" name="Rectangle 17"/>
          <p:cNvSpPr/>
          <p:nvPr userDrawn="1"/>
        </p:nvSpPr>
        <p:spPr>
          <a:xfrm>
            <a:off x="152400" y="152400"/>
            <a:ext cx="8839200" cy="1143000"/>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457200" y="274638"/>
            <a:ext cx="8229600" cy="868362"/>
          </a:xfrm>
          <a:prstGeom prst="rect">
            <a:avLst/>
          </a:prstGeom>
        </p:spPr>
        <p:txBody>
          <a:bodyPr vert="horz" anchor="ctr" anchorCtr="0"/>
          <a:lstStyle>
            <a:lvl1pPr>
              <a:defRPr sz="2800" baseline="0">
                <a:solidFill>
                  <a:schemeClr val="bg1"/>
                </a:solidFill>
              </a:defRPr>
            </a:lvl1pPr>
          </a:lstStyle>
          <a:p>
            <a:r>
              <a:rPr lang="en-US" dirty="0" smtClean="0"/>
              <a:t>Click to edit Master title style</a:t>
            </a:r>
            <a:endParaRPr lang="en-US" dirty="0"/>
          </a:p>
        </p:txBody>
      </p:sp>
      <p:sp>
        <p:nvSpPr>
          <p:cNvPr id="14" name="Rectangle 13"/>
          <p:cNvSpPr>
            <a:spLocks noChangeArrowheads="1"/>
          </p:cNvSpPr>
          <p:nvPr userDrawn="1"/>
        </p:nvSpPr>
        <p:spPr bwMode="auto">
          <a:xfrm>
            <a:off x="152400" y="6131084"/>
            <a:ext cx="8833104" cy="574516"/>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solidFill>
                <a:srgbClr val="800233"/>
              </a:solidFill>
            </a:endParaRPr>
          </a:p>
        </p:txBody>
      </p:sp>
      <p:pic>
        <p:nvPicPr>
          <p:cNvPr id="15" name="Picture 14" descr="MEDA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6752" y="6190513"/>
            <a:ext cx="959400" cy="468180"/>
          </a:xfrm>
          <a:prstGeom prst="rect">
            <a:avLst/>
          </a:prstGeom>
        </p:spPr>
      </p:pic>
      <p:sp>
        <p:nvSpPr>
          <p:cNvPr id="16" name="TextBox 15"/>
          <p:cNvSpPr txBox="1"/>
          <p:nvPr userDrawn="1"/>
        </p:nvSpPr>
        <p:spPr>
          <a:xfrm>
            <a:off x="4038600" y="6324600"/>
            <a:ext cx="1143000" cy="276999"/>
          </a:xfrm>
          <a:prstGeom prst="rect">
            <a:avLst/>
          </a:prstGeom>
          <a:noFill/>
        </p:spPr>
        <p:txBody>
          <a:bodyPr wrap="square" rtlCol="0">
            <a:spAutoFit/>
          </a:bodyPr>
          <a:lstStyle/>
          <a:p>
            <a:pPr algn="ctr"/>
            <a:fld id="{9CBFA44F-AC26-0149-AE4D-52C7C3A8B27A}" type="slidenum">
              <a:rPr lang="en-US" sz="1200" smtClean="0">
                <a:solidFill>
                  <a:schemeClr val="bg1"/>
                </a:solidFill>
                <a:latin typeface="Arial" pitchFamily="34" charset="0"/>
                <a:cs typeface="Arial" pitchFamily="34" charset="0"/>
              </a:rPr>
              <a:pPr algn="ctr"/>
              <a:t>‹#›</a:t>
            </a:fld>
            <a:endParaRPr lang="en-US" sz="1200" dirty="0">
              <a:solidFill>
                <a:schemeClr val="bg1"/>
              </a:solidFill>
              <a:latin typeface="Arial" pitchFamily="34" charset="0"/>
              <a:cs typeface="Arial" pitchFamily="34" charset="0"/>
            </a:endParaRPr>
          </a:p>
        </p:txBody>
      </p:sp>
      <p:sp>
        <p:nvSpPr>
          <p:cNvPr id="19" name="Text Placeholder 12"/>
          <p:cNvSpPr>
            <a:spLocks noGrp="1"/>
          </p:cNvSpPr>
          <p:nvPr>
            <p:ph idx="1"/>
          </p:nvPr>
        </p:nvSpPr>
        <p:spPr>
          <a:xfrm>
            <a:off x="4038600" y="1524000"/>
            <a:ext cx="4797552" cy="4419600"/>
          </a:xfrm>
          <a:prstGeom prst="rect">
            <a:avLst/>
          </a:prstGeom>
        </p:spPr>
        <p:txBody>
          <a:bodyPr vert="horz">
            <a:normAutofit/>
          </a:bodyPr>
          <a:lstStyle>
            <a:lvl1pPr>
              <a:buClrTx/>
              <a:defRPr sz="2400">
                <a:solidFill>
                  <a:schemeClr val="tx1"/>
                </a:solidFill>
              </a:defRPr>
            </a:lvl1pPr>
            <a:lvl2pPr>
              <a:buClrTx/>
              <a:defRPr sz="2000">
                <a:solidFill>
                  <a:schemeClr val="tx1"/>
                </a:solidFill>
              </a:defRPr>
            </a:lvl2pPr>
            <a:lvl3pPr>
              <a:buClrTx/>
              <a:defRPr sz="1600">
                <a:solidFill>
                  <a:schemeClr val="tx1"/>
                </a:solidFill>
              </a:defRPr>
            </a:lvl3pPr>
            <a:lvl4pPr>
              <a:buClrTx/>
              <a:defRPr sz="1400">
                <a:solidFill>
                  <a:schemeClr val="tx1"/>
                </a:solidFill>
              </a:defRPr>
            </a:lvl4pPr>
            <a:lvl5pPr>
              <a:buClrTx/>
              <a:defRPr sz="1400">
                <a:solidFill>
                  <a:schemeClr val="tx1"/>
                </a:solidFill>
              </a:defRPr>
            </a:lvl5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Picture Placeholder 2"/>
          <p:cNvSpPr>
            <a:spLocks noGrp="1"/>
          </p:cNvSpPr>
          <p:nvPr>
            <p:ph type="pic" sz="quarter" idx="10"/>
          </p:nvPr>
        </p:nvSpPr>
        <p:spPr>
          <a:xfrm>
            <a:off x="304800" y="1524000"/>
            <a:ext cx="3581400" cy="4419600"/>
          </a:xfrm>
          <a:ln w="19050" cmpd="sng">
            <a:solidFill>
              <a:schemeClr val="accent6"/>
            </a:solidFill>
          </a:ln>
        </p:spPr>
        <p:txBody>
          <a:bodyPr/>
          <a:lstStyle>
            <a:lvl1pPr marL="0" indent="0">
              <a:buNone/>
              <a:defRPr/>
            </a:lvl1pPr>
          </a:lstStyle>
          <a:p>
            <a:endParaRPr lang="en-US" dirty="0"/>
          </a:p>
        </p:txBody>
      </p:sp>
    </p:spTree>
    <p:extLst>
      <p:ext uri="{BB962C8B-B14F-4D97-AF65-F5344CB8AC3E}">
        <p14:creationId xmlns:p14="http://schemas.microsoft.com/office/powerpoint/2010/main" val="225603970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 Centered">
    <p:spTree>
      <p:nvGrpSpPr>
        <p:cNvPr id="1" name=""/>
        <p:cNvGrpSpPr/>
        <p:nvPr/>
      </p:nvGrpSpPr>
      <p:grpSpPr>
        <a:xfrm>
          <a:off x="0" y="0"/>
          <a:ext cx="0" cy="0"/>
          <a:chOff x="0" y="0"/>
          <a:chExt cx="0" cy="0"/>
        </a:xfrm>
      </p:grpSpPr>
      <p:sp>
        <p:nvSpPr>
          <p:cNvPr id="18" name="Rectangle 17"/>
          <p:cNvSpPr/>
          <p:nvPr userDrawn="1"/>
        </p:nvSpPr>
        <p:spPr>
          <a:xfrm>
            <a:off x="152400" y="152400"/>
            <a:ext cx="8839200" cy="1143000"/>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Straight Connector 11"/>
          <p:cNvSpPr>
            <a:spLocks noChangeShapeType="1"/>
          </p:cNvSpPr>
          <p:nvPr userDrawn="1"/>
        </p:nvSpPr>
        <p:spPr bwMode="auto">
          <a:xfrm>
            <a:off x="152400" y="1276743"/>
            <a:ext cx="8833104" cy="0"/>
          </a:xfrm>
          <a:prstGeom prst="line">
            <a:avLst/>
          </a:prstGeom>
          <a:noFill/>
          <a:ln w="9525" cap="flat" cmpd="sng" algn="ctr">
            <a:solidFill>
              <a:srgbClr val="800233"/>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4" name="Title 3"/>
          <p:cNvSpPr>
            <a:spLocks noGrp="1"/>
          </p:cNvSpPr>
          <p:nvPr>
            <p:ph type="title"/>
          </p:nvPr>
        </p:nvSpPr>
        <p:spPr>
          <a:xfrm>
            <a:off x="457200" y="304800"/>
            <a:ext cx="8229600" cy="868362"/>
          </a:xfrm>
          <a:prstGeom prst="rect">
            <a:avLst/>
          </a:prstGeom>
        </p:spPr>
        <p:txBody>
          <a:bodyPr vert="horz" anchor="ctr" anchorCtr="0"/>
          <a:lstStyle>
            <a:lvl1pPr>
              <a:defRPr sz="2800">
                <a:solidFill>
                  <a:schemeClr val="bg1"/>
                </a:solidFill>
              </a:defRPr>
            </a:lvl1pPr>
          </a:lstStyle>
          <a:p>
            <a:r>
              <a:rPr lang="en-US" dirty="0" smtClean="0"/>
              <a:t>Click to edit Master title style</a:t>
            </a:r>
            <a:endParaRPr lang="en-US" dirty="0"/>
          </a:p>
        </p:txBody>
      </p:sp>
      <p:sp>
        <p:nvSpPr>
          <p:cNvPr id="14" name="Rectangle 13"/>
          <p:cNvSpPr>
            <a:spLocks noChangeArrowheads="1"/>
          </p:cNvSpPr>
          <p:nvPr userDrawn="1"/>
        </p:nvSpPr>
        <p:spPr bwMode="auto">
          <a:xfrm>
            <a:off x="152400" y="6131084"/>
            <a:ext cx="8833104" cy="574516"/>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solidFill>
                <a:srgbClr val="800233"/>
              </a:solidFill>
            </a:endParaRPr>
          </a:p>
        </p:txBody>
      </p:sp>
      <p:pic>
        <p:nvPicPr>
          <p:cNvPr id="15" name="Picture 14" descr="MEDA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6752" y="6190513"/>
            <a:ext cx="959400" cy="468180"/>
          </a:xfrm>
          <a:prstGeom prst="rect">
            <a:avLst/>
          </a:prstGeom>
        </p:spPr>
      </p:pic>
      <p:sp>
        <p:nvSpPr>
          <p:cNvPr id="16" name="TextBox 15"/>
          <p:cNvSpPr txBox="1"/>
          <p:nvPr userDrawn="1"/>
        </p:nvSpPr>
        <p:spPr>
          <a:xfrm>
            <a:off x="4038600" y="6324600"/>
            <a:ext cx="1143000" cy="276999"/>
          </a:xfrm>
          <a:prstGeom prst="rect">
            <a:avLst/>
          </a:prstGeom>
          <a:noFill/>
        </p:spPr>
        <p:txBody>
          <a:bodyPr wrap="square" rtlCol="0">
            <a:spAutoFit/>
          </a:bodyPr>
          <a:lstStyle/>
          <a:p>
            <a:pPr algn="ctr"/>
            <a:fld id="{9CBFA44F-AC26-0149-AE4D-52C7C3A8B27A}" type="slidenum">
              <a:rPr lang="en-US" sz="1200" smtClean="0">
                <a:solidFill>
                  <a:schemeClr val="bg1"/>
                </a:solidFill>
                <a:latin typeface="Arial" pitchFamily="34" charset="0"/>
                <a:cs typeface="Arial" pitchFamily="34" charset="0"/>
              </a:rPr>
              <a:pPr algn="ctr"/>
              <a:t>‹#›</a:t>
            </a:fld>
            <a:endParaRPr lang="en-US" sz="1200" dirty="0">
              <a:solidFill>
                <a:schemeClr val="bg1"/>
              </a:solidFill>
              <a:latin typeface="Arial" pitchFamily="34" charset="0"/>
              <a:cs typeface="Arial" pitchFamily="34" charset="0"/>
            </a:endParaRPr>
          </a:p>
        </p:txBody>
      </p:sp>
      <p:sp>
        <p:nvSpPr>
          <p:cNvPr id="8" name="Text Placeholder 12"/>
          <p:cNvSpPr>
            <a:spLocks noGrp="1"/>
          </p:cNvSpPr>
          <p:nvPr>
            <p:ph idx="1" hasCustomPrompt="1"/>
          </p:nvPr>
        </p:nvSpPr>
        <p:spPr>
          <a:xfrm>
            <a:off x="457200" y="1524000"/>
            <a:ext cx="8229600" cy="3657600"/>
          </a:xfrm>
          <a:prstGeom prst="rect">
            <a:avLst/>
          </a:prstGeom>
        </p:spPr>
        <p:txBody>
          <a:bodyPr vert="horz" tIns="320040" anchor="t" anchorCtr="0">
            <a:normAutofit/>
          </a:bodyPr>
          <a:lstStyle>
            <a:lvl1pPr marL="0" indent="0" algn="ctr">
              <a:spcBef>
                <a:spcPts val="600"/>
              </a:spcBef>
              <a:buNone/>
              <a:defRPr sz="3600"/>
            </a:lvl1pPr>
          </a:lstStyle>
          <a:p>
            <a:pPr lvl="0"/>
            <a:r>
              <a:rPr lang="en-US" dirty="0" smtClean="0"/>
              <a:t>Click to edit Master text styles. </a:t>
            </a:r>
          </a:p>
        </p:txBody>
      </p:sp>
    </p:spTree>
    <p:extLst>
      <p:ext uri="{BB962C8B-B14F-4D97-AF65-F5344CB8AC3E}">
        <p14:creationId xmlns:p14="http://schemas.microsoft.com/office/powerpoint/2010/main" val="378406849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No Text">
    <p:spTree>
      <p:nvGrpSpPr>
        <p:cNvPr id="1" name=""/>
        <p:cNvGrpSpPr/>
        <p:nvPr/>
      </p:nvGrpSpPr>
      <p:grpSpPr>
        <a:xfrm>
          <a:off x="0" y="0"/>
          <a:ext cx="0" cy="0"/>
          <a:chOff x="0" y="0"/>
          <a:chExt cx="0" cy="0"/>
        </a:xfrm>
      </p:grpSpPr>
      <p:pic>
        <p:nvPicPr>
          <p:cNvPr id="9" name="Picture 8" descr="MEDA_Logo_PMS_RGB_SMAL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6190488"/>
            <a:ext cx="944880" cy="460687"/>
          </a:xfrm>
          <a:prstGeom prst="rect">
            <a:avLst/>
          </a:prstGeom>
        </p:spPr>
      </p:pic>
      <p:sp>
        <p:nvSpPr>
          <p:cNvPr id="3" name="TextBox 2"/>
          <p:cNvSpPr txBox="1"/>
          <p:nvPr userDrawn="1"/>
        </p:nvSpPr>
        <p:spPr>
          <a:xfrm>
            <a:off x="4038600" y="6324600"/>
            <a:ext cx="1143000" cy="276999"/>
          </a:xfrm>
          <a:prstGeom prst="rect">
            <a:avLst/>
          </a:prstGeom>
          <a:noFill/>
        </p:spPr>
        <p:txBody>
          <a:bodyPr wrap="square" rtlCol="0">
            <a:spAutoFit/>
          </a:bodyPr>
          <a:lstStyle/>
          <a:p>
            <a:pPr algn="ctr"/>
            <a:fld id="{9CBFA44F-AC26-0149-AE4D-52C7C3A8B27A}" type="slidenum">
              <a:rPr lang="en-US" sz="1200" smtClean="0">
                <a:solidFill>
                  <a:schemeClr val="tx1"/>
                </a:solidFill>
                <a:latin typeface="Arial" pitchFamily="34" charset="0"/>
                <a:cs typeface="Arial" pitchFamily="34" charset="0"/>
              </a:rPr>
              <a:pPr algn="ctr"/>
              <a:t>‹#›</a:t>
            </a:fld>
            <a:endParaRPr lang="en-US" sz="12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78542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a:spLocks noChangeArrowheads="1"/>
          </p:cNvSpPr>
          <p:nvPr userDrawn="1"/>
        </p:nvSpPr>
        <p:spPr bwMode="auto">
          <a:xfrm>
            <a:off x="152400" y="6131084"/>
            <a:ext cx="8833104" cy="574516"/>
          </a:xfrm>
          <a:prstGeom prst="rect">
            <a:avLst/>
          </a:prstGeom>
          <a:solidFill>
            <a:schemeClr val="tx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solidFill>
                <a:srgbClr val="800233"/>
              </a:solidFill>
            </a:endParaRPr>
          </a:p>
        </p:txBody>
      </p:sp>
      <p:pic>
        <p:nvPicPr>
          <p:cNvPr id="10" name="Picture 9" descr="MEDA_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6752" y="6190513"/>
            <a:ext cx="959400" cy="468180"/>
          </a:xfrm>
          <a:prstGeom prst="rect">
            <a:avLst/>
          </a:prstGeom>
        </p:spPr>
      </p:pic>
      <p:sp>
        <p:nvSpPr>
          <p:cNvPr id="11" name="TextBox 10"/>
          <p:cNvSpPr txBox="1"/>
          <p:nvPr userDrawn="1"/>
        </p:nvSpPr>
        <p:spPr>
          <a:xfrm>
            <a:off x="4038600" y="6324600"/>
            <a:ext cx="1143000" cy="276999"/>
          </a:xfrm>
          <a:prstGeom prst="rect">
            <a:avLst/>
          </a:prstGeom>
          <a:noFill/>
        </p:spPr>
        <p:txBody>
          <a:bodyPr wrap="square" rtlCol="0">
            <a:spAutoFit/>
          </a:bodyPr>
          <a:lstStyle/>
          <a:p>
            <a:pPr algn="ctr"/>
            <a:fld id="{9CBFA44F-AC26-0149-AE4D-52C7C3A8B27A}" type="slidenum">
              <a:rPr lang="en-US" sz="1200" smtClean="0">
                <a:solidFill>
                  <a:schemeClr val="bg1"/>
                </a:solidFill>
                <a:latin typeface="Arial" pitchFamily="34" charset="0"/>
                <a:cs typeface="Arial" pitchFamily="34" charset="0"/>
              </a:rPr>
              <a:pPr algn="ctr"/>
              <a:t>‹#›</a:t>
            </a:fld>
            <a:endParaRPr lang="en-US" sz="1200" dirty="0">
              <a:solidFill>
                <a:schemeClr val="bg1"/>
              </a:solidFill>
              <a:latin typeface="Arial" pitchFamily="34" charset="0"/>
              <a:cs typeface="Arial" pitchFamily="34" charset="0"/>
            </a:endParaRPr>
          </a:p>
        </p:txBody>
      </p:sp>
      <p:sp>
        <p:nvSpPr>
          <p:cNvPr id="12" name="Rectangle 11"/>
          <p:cNvSpPr/>
          <p:nvPr userDrawn="1"/>
        </p:nvSpPr>
        <p:spPr>
          <a:xfrm>
            <a:off x="152400" y="152400"/>
            <a:ext cx="8839200" cy="1143000"/>
          </a:xfrm>
          <a:prstGeom prst="rect">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itle 3"/>
          <p:cNvSpPr>
            <a:spLocks noGrp="1"/>
          </p:cNvSpPr>
          <p:nvPr>
            <p:ph type="title"/>
          </p:nvPr>
        </p:nvSpPr>
        <p:spPr>
          <a:xfrm>
            <a:off x="457200" y="304800"/>
            <a:ext cx="8229600" cy="868362"/>
          </a:xfrm>
          <a:prstGeom prst="rect">
            <a:avLst/>
          </a:prstGeom>
        </p:spPr>
        <p:txBody>
          <a:bodyPr vert="horz" anchor="ctr" anchorCtr="0"/>
          <a:lstStyle>
            <a:lvl1pPr>
              <a:defRPr sz="28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650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301752" y="1527048"/>
            <a:ext cx="8503920" cy="4572000"/>
          </a:xfrm>
        </p:spPr>
        <p:txBody>
          <a:bodyPr/>
          <a:lstStyle>
            <a:lvl1pPr marL="274320" indent="-274320">
              <a:buClr>
                <a:srgbClr val="800233"/>
              </a:buClr>
              <a:buFont typeface="Lucida Grande"/>
              <a:buChar char="●"/>
              <a:defRPr b="0" i="0">
                <a:solidFill>
                  <a:schemeClr val="tx1"/>
                </a:solidFill>
                <a:latin typeface="Calibri" pitchFamily="34" charset="0"/>
                <a:cs typeface="Calibri" pitchFamily="34" charset="0"/>
              </a:defRPr>
            </a:lvl1pPr>
            <a:lvl2pPr marL="822960" indent="-274320">
              <a:spcBef>
                <a:spcPts val="528"/>
              </a:spcBef>
              <a:buClr>
                <a:schemeClr val="bg2"/>
              </a:buClr>
              <a:buSzPct val="70000"/>
              <a:buFont typeface="Lucida Grande"/>
              <a:buChar char="●"/>
              <a:defRPr b="0" i="0">
                <a:solidFill>
                  <a:schemeClr val="tx1"/>
                </a:solidFill>
                <a:latin typeface="Calibri" pitchFamily="34" charset="0"/>
                <a:cs typeface="Calibri" pitchFamily="34" charset="0"/>
              </a:defRPr>
            </a:lvl2pPr>
            <a:lvl3pPr marL="1371600" indent="-228600">
              <a:buClr>
                <a:srgbClr val="800233"/>
              </a:buClr>
              <a:buFont typeface="Courier New"/>
              <a:buChar char="o"/>
              <a:defRPr b="0" i="0">
                <a:solidFill>
                  <a:schemeClr val="tx1"/>
                </a:solidFill>
                <a:latin typeface="Calibri" pitchFamily="34" charset="0"/>
                <a:cs typeface="Calibri" pitchFamily="34" charset="0"/>
              </a:defRPr>
            </a:lvl3pPr>
            <a:lvl4pPr marL="1920240" indent="-228600">
              <a:buClr>
                <a:schemeClr val="bg2"/>
              </a:buClr>
              <a:buFont typeface="Courier New"/>
              <a:buChar char="o"/>
              <a:defRPr b="0" i="0">
                <a:solidFill>
                  <a:schemeClr val="tx1"/>
                </a:solidFill>
                <a:latin typeface="Calibri" pitchFamily="34" charset="0"/>
                <a:cs typeface="Calibri" pitchFamily="34" charset="0"/>
              </a:defRPr>
            </a:lvl4pPr>
            <a:lvl5pPr marL="2468880" indent="-228600">
              <a:buClr>
                <a:srgbClr val="800233"/>
              </a:buClr>
              <a:buSzPct val="85000"/>
              <a:buFont typeface="Lucida Grande"/>
              <a:buChar char="●"/>
              <a:defRPr b="0" i="0">
                <a:solidFill>
                  <a:schemeClr val="tx1"/>
                </a:solidFill>
                <a:latin typeface="Calibri" pitchFamily="34" charset="0"/>
                <a:cs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0" name="Title 1"/>
          <p:cNvSpPr>
            <a:spLocks noGrp="1"/>
          </p:cNvSpPr>
          <p:nvPr/>
        </p:nvSpPr>
        <p:spPr>
          <a:xfrm>
            <a:off x="278524" y="228600"/>
            <a:ext cx="8610600" cy="990600"/>
          </a:xfrm>
          <a:prstGeom prst="rect">
            <a:avLst/>
          </a:prstGeom>
          <a:solidFill>
            <a:srgbClr val="FCEACD"/>
          </a:solidFill>
          <a:ln w="28575" cmpd="sng">
            <a:solidFill>
              <a:srgbClr val="FCEACD"/>
            </a:solidFill>
          </a:ln>
        </p:spPr>
        <p:txBody>
          <a:bodyPr vert="horz" anchor="ctr" anchorCtr="0">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pPr algn="l"/>
            <a:endParaRPr kumimoji="0" lang="en-US" sz="3600" b="1" dirty="0">
              <a:solidFill>
                <a:srgbClr val="800233"/>
              </a:solidFill>
              <a:latin typeface="Calibri" pitchFamily="34" charset="0"/>
            </a:endParaRPr>
          </a:p>
        </p:txBody>
      </p:sp>
      <p:sp>
        <p:nvSpPr>
          <p:cNvPr id="11" name="Title 1"/>
          <p:cNvSpPr>
            <a:spLocks noGrp="1"/>
          </p:cNvSpPr>
          <p:nvPr>
            <p:ph type="title"/>
          </p:nvPr>
        </p:nvSpPr>
        <p:spPr>
          <a:xfrm>
            <a:off x="228600" y="228600"/>
            <a:ext cx="8534400" cy="940857"/>
          </a:xfrm>
          <a:prstGeom prst="rect">
            <a:avLst/>
          </a:prstGeom>
          <a:noFill/>
          <a:ln w="28575" cmpd="sng">
            <a:noFill/>
          </a:ln>
        </p:spPr>
        <p:txBody>
          <a:bodyPr anchor="ctr" anchorCtr="0">
            <a:normAutofit/>
          </a:bodyPr>
          <a:lstStyle>
            <a:lvl1pPr algn="ctr">
              <a:defRPr sz="3600" b="1" i="0">
                <a:solidFill>
                  <a:srgbClr val="800233"/>
                </a:solidFill>
                <a:latin typeface="Calibri" pitchFamily="34" charset="0"/>
                <a:cs typeface="Calibri" pitchFamily="34" charset="0"/>
              </a:defRPr>
            </a:lvl1pPr>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2943447350"/>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a:spLocks noChangeArrowheads="1"/>
          </p:cNvSpPr>
          <p:nvPr userDrawn="1"/>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userDrawn="1"/>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userDrawn="1"/>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3" name="Rectangle 22"/>
          <p:cNvSpPr>
            <a:spLocks noChangeArrowheads="1"/>
          </p:cNvSpPr>
          <p:nvPr userDrawn="1"/>
        </p:nvSpPr>
        <p:spPr bwMode="auto">
          <a:xfrm>
            <a:off x="152400" y="155448"/>
            <a:ext cx="8833104" cy="6547104"/>
          </a:xfrm>
          <a:prstGeom prst="rect">
            <a:avLst/>
          </a:prstGeom>
          <a:noFill/>
          <a:ln w="9525" cap="flat" cmpd="sng" algn="ctr">
            <a:solidFill>
              <a:srgbClr val="800233"/>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Text Placeholder 12"/>
          <p:cNvSpPr>
            <a:spLocks noGrp="1"/>
          </p:cNvSpPr>
          <p:nvPr>
            <p:ph type="body" idx="1"/>
          </p:nvPr>
        </p:nvSpPr>
        <p:spPr>
          <a:xfrm>
            <a:off x="301752" y="1524000"/>
            <a:ext cx="8534400" cy="4599432"/>
          </a:xfrm>
          <a:prstGeom prst="rect">
            <a:avLst/>
          </a:prstGeom>
        </p:spPr>
        <p:txBody>
          <a:bodyPr vert="horz">
            <a:normAutofit/>
          </a:body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2614786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20" r:id="rId3"/>
    <p:sldLayoutId id="2147483717" r:id="rId4"/>
    <p:sldLayoutId id="2147483718" r:id="rId5"/>
    <p:sldLayoutId id="2147483719" r:id="rId6"/>
    <p:sldLayoutId id="2147483721" r:id="rId7"/>
  </p:sldLayoutIdLst>
  <p:hf hdr="0" ftr="0" dt="0"/>
  <p:txStyles>
    <p:titleStyle>
      <a:lvl1pPr algn="ctr" rtl="0" eaLnBrk="1" latinLnBrk="0" hangingPunct="1">
        <a:spcBef>
          <a:spcPct val="0"/>
        </a:spcBef>
        <a:buNone/>
        <a:defRPr kumimoji="0" sz="3300" kern="1200">
          <a:solidFill>
            <a:schemeClr val="accent3">
              <a:shade val="75000"/>
            </a:schemeClr>
          </a:solidFill>
          <a:latin typeface="Calibri" pitchFamily="34" charset="0"/>
          <a:ea typeface="+mj-ea"/>
          <a:cs typeface="+mj-cs"/>
        </a:defRPr>
      </a:lvl1pPr>
    </p:titleStyle>
    <p:bodyStyle>
      <a:lvl1pPr marL="274320" indent="-274320" algn="l" rtl="0" eaLnBrk="1" latinLnBrk="0" hangingPunct="1">
        <a:spcBef>
          <a:spcPts val="648"/>
        </a:spcBef>
        <a:buClr>
          <a:schemeClr val="accent1"/>
        </a:buClr>
        <a:buSzPct val="85000"/>
        <a:buFont typeface="Wingdings 2"/>
        <a:buChar char=""/>
        <a:defRPr kumimoji="0" sz="2700" kern="1200">
          <a:solidFill>
            <a:schemeClr val="tx1"/>
          </a:solidFill>
          <a:latin typeface="Calibri" pitchFamily="34" charset="0"/>
          <a:ea typeface="+mn-ea"/>
          <a:cs typeface="+mn-cs"/>
        </a:defRPr>
      </a:lvl1pPr>
      <a:lvl2pPr marL="547688" indent="-265113" algn="l" rtl="0" eaLnBrk="1" latinLnBrk="0" hangingPunct="1">
        <a:spcBef>
          <a:spcPct val="20000"/>
        </a:spcBef>
        <a:buClrTx/>
        <a:buSzPct val="70000"/>
        <a:buFont typeface="Wingdings" charset="2"/>
        <a:buChar char="–"/>
        <a:defRPr kumimoji="0" sz="2200" kern="1200">
          <a:solidFill>
            <a:schemeClr val="tx1"/>
          </a:solidFill>
          <a:latin typeface="Calibri" pitchFamily="34" charset="0"/>
          <a:ea typeface="+mn-ea"/>
          <a:cs typeface="+mn-cs"/>
        </a:defRPr>
      </a:lvl2pPr>
      <a:lvl3pPr marL="822960" indent="-228600" algn="l" rtl="0" eaLnBrk="1" latinLnBrk="0" hangingPunct="1">
        <a:spcBef>
          <a:spcPct val="20000"/>
        </a:spcBef>
        <a:buClrTx/>
        <a:buSzPct val="60000"/>
        <a:buFont typeface="Wingdings" charset="2"/>
        <a:buChar char=""/>
        <a:defRPr kumimoji="0" sz="2000" kern="1200">
          <a:solidFill>
            <a:schemeClr val="tx1"/>
          </a:solidFill>
          <a:latin typeface="Calibri" pitchFamily="34" charset="0"/>
          <a:ea typeface="+mn-ea"/>
          <a:cs typeface="+mn-cs"/>
        </a:defRPr>
      </a:lvl3pPr>
      <a:lvl4pPr marL="1097280" indent="-228600" algn="l" rtl="0" eaLnBrk="1" latinLnBrk="0" hangingPunct="1">
        <a:spcBef>
          <a:spcPct val="20000"/>
        </a:spcBef>
        <a:buClrTx/>
        <a:buSzPct val="70000"/>
        <a:buFont typeface="Wingdings"/>
        <a:buChar char=""/>
        <a:defRPr kumimoji="0" sz="2000" kern="1200">
          <a:solidFill>
            <a:schemeClr val="tx1"/>
          </a:solidFill>
          <a:latin typeface="Calibri" pitchFamily="34" charset="0"/>
          <a:ea typeface="+mn-ea"/>
          <a:cs typeface="+mn-cs"/>
        </a:defRPr>
      </a:lvl4pPr>
      <a:lvl5pPr marL="1371600" indent="-228600" algn="l" rtl="0" eaLnBrk="1" latinLnBrk="0" hangingPunct="1">
        <a:spcBef>
          <a:spcPct val="20000"/>
        </a:spcBef>
        <a:buClrTx/>
        <a:buFontTx/>
        <a:buChar char="•"/>
        <a:defRPr kumimoji="0" sz="1800" kern="1200">
          <a:solidFill>
            <a:schemeClr val="tx1"/>
          </a:solidFill>
          <a:latin typeface="Calibri" pitchFamily="34" charset="0"/>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annualcreditrepor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hyperlink" Target="http://www.cdss.ca.gov/calworks/" TargetMode="External"/><Relationship Id="rId4" Type="http://schemas.openxmlformats.org/officeDocument/2006/relationships/hyperlink" Target="http://sparkpointcenters.org/" TargetMode="External"/><Relationship Id="rId5" Type="http://schemas.openxmlformats.org/officeDocument/2006/relationships/hyperlink" Target="http://211bayarea.org/san-francisco"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hyperlink" Target="http://0.tqn.com/d/beginnersinvest/1/0/_/J/fifty_dollar_series_i_savings_bond_certificate.gif" TargetMode="External"/><Relationship Id="rId9" Type="http://schemas.openxmlformats.org/officeDocument/2006/relationships/image" Target="../media/image25.gif"/><Relationship Id="rId10" Type="http://schemas.openxmlformats.org/officeDocument/2006/relationships/image" Target="../media/image26.png"/><Relationship Id="rId11"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hyperlink" Target="https://www.self-helpfcu.org/communitytru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4.xml"/><Relationship Id="rId12" Type="http://schemas.microsoft.com/office/2007/relationships/diagramDrawing" Target="../diagrams/drawing4.xml"/><Relationship Id="rId13"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diagramData" Target="../diagrams/data4.xml"/><Relationship Id="rId9" Type="http://schemas.openxmlformats.org/officeDocument/2006/relationships/diagramLayout" Target="../diagrams/layout4.xml"/><Relationship Id="rId10"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hyperlink" Target="http://vimeo.com/50044167" TargetMode="Externa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447429" y="1905000"/>
            <a:ext cx="8229600" cy="1143000"/>
          </a:xfrm>
        </p:spPr>
        <p:txBody>
          <a:bodyPr/>
          <a:lstStyle/>
          <a:p>
            <a:pPr lvl="0"/>
            <a:r>
              <a:rPr lang="en-US" dirty="0" smtClean="0"/>
              <a:t>Financial Capability Workshop</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noProof="0" dirty="0"/>
          </a:p>
        </p:txBody>
      </p:sp>
      <p:pic>
        <p:nvPicPr>
          <p:cNvPr id="2" name="Picture 1" descr="1818-10212015_AB-AB Programs General Orientation_Banner_v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3581401"/>
            <a:ext cx="8819659" cy="1752600"/>
          </a:xfrm>
          <a:prstGeom prst="rect">
            <a:avLst/>
          </a:prstGeom>
        </p:spPr>
      </p:pic>
    </p:spTree>
    <p:extLst>
      <p:ext uri="{BB962C8B-B14F-4D97-AF65-F5344CB8AC3E}">
        <p14:creationId xmlns:p14="http://schemas.microsoft.com/office/powerpoint/2010/main" val="39082047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Reducing Our Debt</a:t>
            </a:r>
          </a:p>
        </p:txBody>
      </p:sp>
      <p:sp>
        <p:nvSpPr>
          <p:cNvPr id="51203" name="Rectangle 3"/>
          <p:cNvSpPr>
            <a:spLocks noGrp="1" noChangeArrowheads="1"/>
          </p:cNvSpPr>
          <p:nvPr>
            <p:ph idx="1"/>
          </p:nvPr>
        </p:nvSpPr>
        <p:spPr/>
        <p:txBody>
          <a:bodyPr>
            <a:normAutofit fontScale="70000" lnSpcReduction="20000"/>
          </a:bodyPr>
          <a:lstStyle/>
          <a:p>
            <a:pPr marL="292100" indent="-292100">
              <a:spcBef>
                <a:spcPts val="1248"/>
              </a:spcBef>
              <a:buFont typeface="+mj-lt"/>
              <a:buAutoNum type="arabicParenR"/>
            </a:pPr>
            <a:r>
              <a:rPr lang="en-US" dirty="0" smtClean="0"/>
              <a:t>Plan: Establish a written financial action plan</a:t>
            </a:r>
          </a:p>
          <a:p>
            <a:pPr marL="292100" indent="-292100">
              <a:spcBef>
                <a:spcPts val="1248"/>
              </a:spcBef>
              <a:buFont typeface="+mj-lt"/>
              <a:buAutoNum type="arabicParenR"/>
            </a:pPr>
            <a:r>
              <a:rPr lang="en-US" dirty="0" smtClean="0"/>
              <a:t>Budget: Using your budget add all amounts to calculate total amounts of monthly debt/surplus. </a:t>
            </a:r>
          </a:p>
          <a:p>
            <a:pPr marL="292100" indent="-292100">
              <a:spcBef>
                <a:spcPts val="1248"/>
              </a:spcBef>
              <a:buFont typeface="+mj-lt"/>
              <a:buAutoNum type="arabicParenR"/>
            </a:pPr>
            <a:r>
              <a:rPr lang="en-US" dirty="0" smtClean="0"/>
              <a:t>Save: Using your MEDA budget sheet, set a monthly savings goal and timeline for paying all debts</a:t>
            </a:r>
          </a:p>
          <a:p>
            <a:pPr marL="292100" indent="-292100">
              <a:spcBef>
                <a:spcPts val="1248"/>
              </a:spcBef>
              <a:buFont typeface="+mj-lt"/>
              <a:buAutoNum type="arabicParenR"/>
            </a:pPr>
            <a:r>
              <a:rPr lang="en-US" dirty="0" smtClean="0"/>
              <a:t>Check  Your Credit Report:  For accuracy  and debt totals  for free: Online, </a:t>
            </a:r>
            <a:r>
              <a:rPr lang="en-US" dirty="0" smtClean="0">
                <a:hlinkClick r:id="rId3"/>
              </a:rPr>
              <a:t>www.annualcreditreport.com</a:t>
            </a:r>
            <a:r>
              <a:rPr lang="en-US" dirty="0" smtClean="0"/>
              <a:t> and @ MEDA  and submit disputes if relevant.</a:t>
            </a:r>
          </a:p>
          <a:p>
            <a:pPr marL="292100" indent="-292100">
              <a:spcBef>
                <a:spcPts val="1248"/>
              </a:spcBef>
              <a:buFont typeface="+mj-lt"/>
              <a:buAutoNum type="arabicParenR"/>
            </a:pPr>
            <a:r>
              <a:rPr lang="en-US" dirty="0" smtClean="0"/>
              <a:t>Prioritize debts by deciding which bills to pay first, second, third, etc.  Current active trade line debts are most important, followed by newest collections and judgments. </a:t>
            </a:r>
          </a:p>
          <a:p>
            <a:pPr marL="292100" indent="-292100">
              <a:spcBef>
                <a:spcPts val="1248"/>
              </a:spcBef>
              <a:buFont typeface="+mj-lt"/>
              <a:buAutoNum type="arabicParenR"/>
            </a:pPr>
            <a:r>
              <a:rPr lang="en-US" dirty="0" smtClean="0"/>
              <a:t>Organize: Gather and organize all additional debt correspondence, statements and personal debt amounts you have into a folder. Write down your total debt amount, debtors, and contact information into your MEDA Financial Action</a:t>
            </a:r>
          </a:p>
          <a:p>
            <a:pPr marL="292100" indent="-292100">
              <a:spcBef>
                <a:spcPts val="1248"/>
              </a:spcBef>
              <a:buFont typeface="+mj-lt"/>
              <a:buAutoNum type="arabicParenR"/>
            </a:pPr>
            <a:r>
              <a:rPr lang="en-US" dirty="0" smtClean="0"/>
              <a:t>Pay:  Call up Collection Agencies indicated on your credit report and pay off all collections and public records. Most collectors will settle at 30% if you contact them, public records must be paid in full or in installments. Collections can only be on your credit report within 7 years of delinquency, know how old each collection is!</a:t>
            </a:r>
          </a:p>
        </p:txBody>
      </p:sp>
      <p:sp>
        <p:nvSpPr>
          <p:cNvPr id="4" name="Slide Number Placeholder 3"/>
          <p:cNvSpPr txBox="1">
            <a:spLocks/>
          </p:cNvSpPr>
          <p:nvPr/>
        </p:nvSpPr>
        <p:spPr>
          <a:xfrm>
            <a:off x="4370828" y="6214969"/>
            <a:ext cx="544959" cy="441325"/>
          </a:xfrm>
          <a:prstGeom prst="rect">
            <a:avLst/>
          </a:prstGeom>
        </p:spPr>
        <p:txBody>
          <a:bodyPr lIns="82058" tIns="41029" rIns="82058" bIns="41029"/>
          <a:lstStyle/>
          <a:p>
            <a:pPr defTabSz="820583"/>
            <a:fld id="{5835E431-A7E3-46C4-B24E-91545D138272}" type="slidenum">
              <a:rPr lang="en-US" sz="2400" smtClean="0">
                <a:solidFill>
                  <a:schemeClr val="bg1"/>
                </a:solidFill>
                <a:latin typeface="Times New Roman" charset="0"/>
              </a:rPr>
              <a:pPr defTabSz="820583"/>
              <a:t>10</a:t>
            </a:fld>
            <a:endParaRPr lang="en-US" sz="2400" dirty="0">
              <a:solidFill>
                <a:schemeClr val="bg1"/>
              </a:solidFill>
              <a:latin typeface="Times New Roman" charset="0"/>
            </a:endParaRPr>
          </a:p>
        </p:txBody>
      </p:sp>
    </p:spTree>
    <p:extLst>
      <p:ext uri="{BB962C8B-B14F-4D97-AF65-F5344CB8AC3E}">
        <p14:creationId xmlns:p14="http://schemas.microsoft.com/office/powerpoint/2010/main" val="1881184232"/>
      </p:ext>
    </p:extLst>
  </p:cSld>
  <p:clrMapOvr>
    <a:masterClrMapping/>
  </p:clrMapOvr>
  <p:transition xmlns:p14="http://schemas.microsoft.com/office/powerpoint/2010/main" advTm="50000"/>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Benefits Screening @ MEDA</a:t>
            </a:r>
            <a:endParaRPr lang="en-US" dirty="0" smtClean="0"/>
          </a:p>
        </p:txBody>
      </p:sp>
      <p:sp>
        <p:nvSpPr>
          <p:cNvPr id="39939" name="Rectangle 3"/>
          <p:cNvSpPr>
            <a:spLocks noGrp="1" noChangeArrowheads="1"/>
          </p:cNvSpPr>
          <p:nvPr>
            <p:ph idx="1"/>
          </p:nvPr>
        </p:nvSpPr>
        <p:spPr/>
        <p:txBody>
          <a:bodyPr>
            <a:normAutofit/>
          </a:bodyPr>
          <a:lstStyle/>
          <a:p>
            <a:pPr marL="0" indent="0">
              <a:buNone/>
            </a:pPr>
            <a:r>
              <a:rPr lang="en-US" dirty="0">
                <a:solidFill>
                  <a:srgbClr val="972333"/>
                </a:solidFill>
              </a:rPr>
              <a:t>Everyone has a benefits screening </a:t>
            </a:r>
            <a:r>
              <a:rPr lang="en-US" b="1" dirty="0">
                <a:solidFill>
                  <a:schemeClr val="accent3"/>
                </a:solidFill>
              </a:rPr>
              <a:t>done</a:t>
            </a:r>
            <a:r>
              <a:rPr lang="en-US" dirty="0">
                <a:solidFill>
                  <a:srgbClr val="972333"/>
                </a:solidFill>
              </a:rPr>
              <a:t> @ MEDA and find out if you and your family qualify for financial support programs </a:t>
            </a:r>
            <a:br>
              <a:rPr lang="en-US" dirty="0">
                <a:solidFill>
                  <a:srgbClr val="972333"/>
                </a:solidFill>
              </a:rPr>
            </a:br>
            <a:r>
              <a:rPr lang="en-US" dirty="0">
                <a:solidFill>
                  <a:srgbClr val="972333"/>
                </a:solidFill>
              </a:rPr>
              <a:t>in the City of San Francisco and the State of </a:t>
            </a:r>
            <a:r>
              <a:rPr lang="en-US" dirty="0" smtClean="0">
                <a:solidFill>
                  <a:srgbClr val="972333"/>
                </a:solidFill>
              </a:rPr>
              <a:t>California</a:t>
            </a:r>
            <a:endParaRPr lang="en-US" dirty="0">
              <a:solidFill>
                <a:srgbClr val="972333"/>
              </a:solidFill>
            </a:endParaRPr>
          </a:p>
        </p:txBody>
      </p:sp>
      <p:pic>
        <p:nvPicPr>
          <p:cNvPr id="11" name="Picture Placeholder 10" descr="1644-08192015_FTP-Lauri Chin and Maged Nabawy_v1.jpg"/>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9957" r="19957"/>
          <a:stretch>
            <a:fillRect/>
          </a:stretch>
        </p:blipFill>
        <p:spPr/>
      </p:pic>
      <p:sp>
        <p:nvSpPr>
          <p:cNvPr id="4" name="Rectangle 3"/>
          <p:cNvSpPr txBox="1">
            <a:spLocks noChangeArrowheads="1"/>
          </p:cNvSpPr>
          <p:nvPr/>
        </p:nvSpPr>
        <p:spPr>
          <a:xfrm>
            <a:off x="212558" y="4953000"/>
            <a:ext cx="8610600" cy="6858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Calibri" pitchFamily="34" charset="0"/>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Calibri" pitchFamily="34" charset="0"/>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Calibri" pitchFamily="34" charset="0"/>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Calibri" pitchFamily="34" charset="0"/>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Calibri" pitchFamily="34" charset="0"/>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nSpc>
                <a:spcPts val="2000"/>
              </a:lnSpc>
              <a:spcBef>
                <a:spcPts val="2400"/>
              </a:spcBef>
              <a:buClr>
                <a:srgbClr val="800000"/>
              </a:buClr>
              <a:buFont typeface="Arial" pitchFamily="34" charset="0"/>
              <a:buChar char="•"/>
            </a:pPr>
            <a:endParaRPr lang="en-US" sz="1600" dirty="0" smtClean="0">
              <a:solidFill>
                <a:srgbClr val="FF0000"/>
              </a:solidFill>
              <a:latin typeface="+mn-lt"/>
              <a:cs typeface="Calibri" pitchFamily="34" charset="0"/>
            </a:endParaRPr>
          </a:p>
        </p:txBody>
      </p:sp>
    </p:spTree>
    <p:extLst>
      <p:ext uri="{BB962C8B-B14F-4D97-AF65-F5344CB8AC3E}">
        <p14:creationId xmlns:p14="http://schemas.microsoft.com/office/powerpoint/2010/main" val="4163753401"/>
      </p:ext>
    </p:extLst>
  </p:cSld>
  <p:clrMapOvr>
    <a:masterClrMapping/>
  </p:clrMapOvr>
  <p:transition xmlns:p14="http://schemas.microsoft.com/office/powerpoint/2010/main" advTm="5000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Local Resources in San Francisco</a:t>
            </a:r>
            <a:endParaRPr lang="en-US" dirty="0" smtClean="0"/>
          </a:p>
        </p:txBody>
      </p:sp>
      <p:sp>
        <p:nvSpPr>
          <p:cNvPr id="39939" name="Rectangle 3"/>
          <p:cNvSpPr>
            <a:spLocks noGrp="1" noChangeArrowheads="1"/>
          </p:cNvSpPr>
          <p:nvPr>
            <p:ph idx="1"/>
          </p:nvPr>
        </p:nvSpPr>
        <p:spPr>
          <a:xfrm>
            <a:off x="457200" y="1524000"/>
            <a:ext cx="8378952" cy="4419600"/>
          </a:xfrm>
        </p:spPr>
        <p:txBody>
          <a:bodyPr>
            <a:normAutofit fontScale="92500" lnSpcReduction="10000"/>
          </a:bodyPr>
          <a:lstStyle/>
          <a:p>
            <a:r>
              <a:rPr lang="en-US" dirty="0" smtClean="0"/>
              <a:t>Cal Works  </a:t>
            </a:r>
            <a:r>
              <a:rPr lang="en-US" dirty="0" smtClean="0">
                <a:hlinkClick r:id="rId3"/>
              </a:rPr>
              <a:t>www.cdss.ca.gov/calworks/</a:t>
            </a:r>
            <a:r>
              <a:rPr lang="en-US" dirty="0" smtClean="0"/>
              <a:t> </a:t>
            </a:r>
            <a:r>
              <a:rPr lang="en-US" dirty="0" err="1" smtClean="0"/>
              <a:t>www.benefits.gov</a:t>
            </a:r>
            <a:r>
              <a:rPr lang="en-US" dirty="0" smtClean="0"/>
              <a:t>/benefits (916) 657-2128</a:t>
            </a:r>
          </a:p>
          <a:p>
            <a:r>
              <a:rPr lang="en-US" dirty="0" smtClean="0"/>
              <a:t>California </a:t>
            </a:r>
            <a:r>
              <a:rPr lang="en-US" dirty="0" err="1" smtClean="0"/>
              <a:t>LifeLine</a:t>
            </a:r>
            <a:r>
              <a:rPr lang="en-US" dirty="0" smtClean="0"/>
              <a:t>: </a:t>
            </a:r>
            <a:r>
              <a:rPr lang="en-US" dirty="0" err="1" smtClean="0"/>
              <a:t>www.californialifeline.com</a:t>
            </a:r>
            <a:r>
              <a:rPr lang="en-US" dirty="0" smtClean="0"/>
              <a:t>    (877) 858-7463 </a:t>
            </a:r>
            <a:br>
              <a:rPr lang="en-US" dirty="0" smtClean="0"/>
            </a:br>
            <a:r>
              <a:rPr lang="en-US" dirty="0" smtClean="0"/>
              <a:t>Discount phone service for income-eligible customers </a:t>
            </a:r>
          </a:p>
          <a:p>
            <a:r>
              <a:rPr lang="en-US" dirty="0" smtClean="0"/>
              <a:t>California Low Cost Auto Insurance: </a:t>
            </a:r>
            <a:r>
              <a:rPr lang="en-US" dirty="0" err="1" smtClean="0"/>
              <a:t>www.insurance.ca.gov</a:t>
            </a:r>
            <a:r>
              <a:rPr lang="en-US" dirty="0" smtClean="0"/>
              <a:t>     </a:t>
            </a:r>
            <a:br>
              <a:rPr lang="en-US" dirty="0" smtClean="0"/>
            </a:br>
            <a:r>
              <a:rPr lang="en-US" dirty="0" smtClean="0"/>
              <a:t>(866) 607-8861</a:t>
            </a:r>
          </a:p>
          <a:p>
            <a:r>
              <a:rPr lang="en-US" dirty="0" smtClean="0"/>
              <a:t>PG&amp;E: </a:t>
            </a:r>
            <a:r>
              <a:rPr lang="en-US" dirty="0" err="1" smtClean="0"/>
              <a:t>www.pg&amp;e.com</a:t>
            </a:r>
            <a:r>
              <a:rPr lang="en-US" dirty="0" smtClean="0"/>
              <a:t>    (800) 743-5000</a:t>
            </a:r>
          </a:p>
          <a:p>
            <a:r>
              <a:rPr lang="en-US" dirty="0" smtClean="0"/>
              <a:t>REACH (Relief for Energy Assistance through Community Help) Salvation Army at </a:t>
            </a:r>
            <a:br>
              <a:rPr lang="en-US" dirty="0" smtClean="0"/>
            </a:br>
            <a:r>
              <a:rPr lang="en-US" dirty="0" smtClean="0"/>
              <a:t>(800) 933-9677 (REACH)</a:t>
            </a:r>
          </a:p>
          <a:p>
            <a:r>
              <a:rPr lang="en-US" dirty="0" err="1" smtClean="0"/>
              <a:t>SparkPoint</a:t>
            </a:r>
            <a:r>
              <a:rPr lang="en-US" dirty="0" smtClean="0"/>
              <a:t> Centers Bay Area: </a:t>
            </a:r>
            <a:r>
              <a:rPr lang="en-US" dirty="0" smtClean="0">
                <a:hlinkClick r:id="rId4"/>
              </a:rPr>
              <a:t>http://sparkpointcenters.org</a:t>
            </a:r>
            <a:endParaRPr lang="en-US" dirty="0" smtClean="0"/>
          </a:p>
          <a:p>
            <a:r>
              <a:rPr lang="en-US" dirty="0" smtClean="0"/>
              <a:t>211 Bay Area </a:t>
            </a:r>
            <a:r>
              <a:rPr lang="en-US" dirty="0" err="1" smtClean="0"/>
              <a:t>Helplink</a:t>
            </a:r>
            <a:r>
              <a:rPr lang="en-US" dirty="0" smtClean="0"/>
              <a:t>:  </a:t>
            </a:r>
            <a:r>
              <a:rPr lang="en-US" dirty="0" smtClean="0">
                <a:hlinkClick r:id="rId5"/>
              </a:rPr>
              <a:t>http://211bayarea.org/san-francisco</a:t>
            </a:r>
            <a:endParaRPr lang="en-US" dirty="0" smtClean="0"/>
          </a:p>
        </p:txBody>
      </p:sp>
      <p:sp>
        <p:nvSpPr>
          <p:cNvPr id="4" name="Rectangle 3"/>
          <p:cNvSpPr txBox="1">
            <a:spLocks noChangeArrowheads="1"/>
          </p:cNvSpPr>
          <p:nvPr/>
        </p:nvSpPr>
        <p:spPr>
          <a:xfrm>
            <a:off x="212558" y="4953000"/>
            <a:ext cx="8610600" cy="6858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Calibri" pitchFamily="34" charset="0"/>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Calibri" pitchFamily="34" charset="0"/>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Calibri" pitchFamily="34" charset="0"/>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Calibri" pitchFamily="34" charset="0"/>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Calibri" pitchFamily="34" charset="0"/>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nSpc>
                <a:spcPts val="2000"/>
              </a:lnSpc>
              <a:spcBef>
                <a:spcPts val="2400"/>
              </a:spcBef>
              <a:buClr>
                <a:srgbClr val="800000"/>
              </a:buClr>
              <a:buFont typeface="Arial" pitchFamily="34" charset="0"/>
              <a:buChar char="•"/>
            </a:pPr>
            <a:endParaRPr lang="en-US" sz="1600" dirty="0" smtClean="0">
              <a:solidFill>
                <a:srgbClr val="FF0000"/>
              </a:solidFill>
              <a:latin typeface="+mn-lt"/>
              <a:cs typeface="Calibri" pitchFamily="34" charset="0"/>
            </a:endParaRPr>
          </a:p>
        </p:txBody>
      </p:sp>
    </p:spTree>
    <p:extLst>
      <p:ext uri="{BB962C8B-B14F-4D97-AF65-F5344CB8AC3E}">
        <p14:creationId xmlns:p14="http://schemas.microsoft.com/office/powerpoint/2010/main" val="2145980554"/>
      </p:ext>
    </p:extLst>
  </p:cSld>
  <p:clrMapOvr>
    <a:masterClrMapping/>
  </p:clrMapOvr>
  <p:transition xmlns:p14="http://schemas.microsoft.com/office/powerpoint/2010/main" advTm="5000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Savings Leaks </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724400"/>
            <a:ext cx="396616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324600" y="1752600"/>
            <a:ext cx="2438400" cy="230832"/>
          </a:xfrm>
          <a:prstGeom prst="rect">
            <a:avLst/>
          </a:prstGeom>
          <a:noFill/>
        </p:spPr>
        <p:txBody>
          <a:bodyPr wrap="square" rtlCol="0">
            <a:spAutoFit/>
          </a:bodyPr>
          <a:lstStyle/>
          <a:p>
            <a:r>
              <a:rPr lang="en-US" dirty="0" smtClean="0">
                <a:solidFill>
                  <a:prstClr val="black"/>
                </a:solidFill>
                <a:latin typeface="Georgia"/>
              </a:rPr>
              <a:t>$3 a day for 1 week</a:t>
            </a:r>
            <a:endParaRPr lang="en-US" dirty="0">
              <a:solidFill>
                <a:prstClr val="black"/>
              </a:solidFill>
              <a:latin typeface="Georgia"/>
            </a:endParaRPr>
          </a:p>
        </p:txBody>
      </p:sp>
      <p:graphicFrame>
        <p:nvGraphicFramePr>
          <p:cNvPr id="5" name="Table 4"/>
          <p:cNvGraphicFramePr>
            <a:graphicFrameLocks noGrp="1"/>
          </p:cNvGraphicFramePr>
          <p:nvPr>
            <p:extLst>
              <p:ext uri="{D42A27DB-BD31-4B8C-83A1-F6EECF244321}">
                <p14:modId xmlns:p14="http://schemas.microsoft.com/office/powerpoint/2010/main" val="1342096330"/>
              </p:ext>
            </p:extLst>
          </p:nvPr>
        </p:nvGraphicFramePr>
        <p:xfrm>
          <a:off x="723900" y="1447800"/>
          <a:ext cx="7886700" cy="3035530"/>
        </p:xfrm>
        <a:graphic>
          <a:graphicData uri="http://schemas.openxmlformats.org/drawingml/2006/table">
            <a:tbl>
              <a:tblPr firstRow="1" bandRow="1">
                <a:effectLst>
                  <a:outerShdw blurRad="50800" dist="38100" dir="5400000" algn="tl" rotWithShape="0">
                    <a:prstClr val="black">
                      <a:alpha val="35000"/>
                    </a:prstClr>
                  </a:outerShdw>
                </a:effectLst>
                <a:tableStyleId>{72833802-FEF1-4C79-8D5D-14CF1EAF98D9}</a:tableStyleId>
              </a:tblPr>
              <a:tblGrid>
                <a:gridCol w="800100"/>
                <a:gridCol w="1409700"/>
                <a:gridCol w="838200"/>
                <a:gridCol w="1143000"/>
                <a:gridCol w="1143000"/>
                <a:gridCol w="1143000"/>
                <a:gridCol w="1409700"/>
              </a:tblGrid>
              <a:tr h="691050">
                <a:tc>
                  <a:txBody>
                    <a:bodyPr/>
                    <a:lstStyle/>
                    <a:p>
                      <a:pPr algn="ctr"/>
                      <a:r>
                        <a:rPr lang="en-US" sz="1600" dirty="0" smtClean="0">
                          <a:latin typeface="Calibri"/>
                          <a:cs typeface="Calibri"/>
                        </a:rPr>
                        <a:t>Saving</a:t>
                      </a:r>
                      <a:r>
                        <a:rPr lang="en-US" sz="1600" baseline="0" dirty="0" smtClean="0">
                          <a:latin typeface="Calibri"/>
                          <a:cs typeface="Calibri"/>
                        </a:rPr>
                        <a:t> every day</a:t>
                      </a:r>
                      <a:endParaRPr lang="en-US" sz="1600" dirty="0">
                        <a:latin typeface="Calibri"/>
                        <a:cs typeface="Calibri"/>
                      </a:endParaRPr>
                    </a:p>
                  </a:txBody>
                  <a:tcPr>
                    <a:lnR w="12700" cap="flat" cmpd="sng" algn="ctr">
                      <a:solidFill>
                        <a:prstClr val="white"/>
                      </a:solidFill>
                      <a:prstDash val="solid"/>
                      <a:round/>
                      <a:headEnd type="none" w="med" len="med"/>
                      <a:tailEnd type="none" w="med" len="med"/>
                    </a:lnR>
                  </a:tcPr>
                </a:tc>
                <a:tc>
                  <a:txBody>
                    <a:bodyPr/>
                    <a:lstStyle/>
                    <a:p>
                      <a:pPr algn="ct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Instead</a:t>
                      </a:r>
                      <a:r>
                        <a:rPr lang="en-US" sz="1600" baseline="0" dirty="0" smtClean="0">
                          <a:latin typeface="Calibri"/>
                          <a:cs typeface="Calibri"/>
                        </a:rPr>
                        <a:t> of buying</a:t>
                      </a:r>
                      <a:endParaRPr lang="en-US" sz="1600" dirty="0">
                        <a:latin typeface="Calibri"/>
                        <a:cs typeface="Calibri"/>
                      </a:endParaRP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tcPr>
                </a:tc>
                <a:tc>
                  <a:txBody>
                    <a:bodyPr/>
                    <a:lstStyle/>
                    <a:p>
                      <a:pPr algn="ct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Save  x week</a:t>
                      </a:r>
                      <a:endParaRPr lang="en-US" sz="1600" dirty="0">
                        <a:latin typeface="Calibri"/>
                        <a:cs typeface="Calibri"/>
                      </a:endParaRP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tcPr>
                </a:tc>
                <a:tc>
                  <a:txBody>
                    <a:bodyPr/>
                    <a:lstStyle/>
                    <a:p>
                      <a:pPr algn="ct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6</a:t>
                      </a:r>
                      <a:r>
                        <a:rPr lang="en-US" sz="1600" baseline="0" dirty="0" smtClean="0">
                          <a:latin typeface="Calibri"/>
                          <a:cs typeface="Calibri"/>
                        </a:rPr>
                        <a:t> months</a:t>
                      </a:r>
                      <a:endParaRPr lang="en-US" sz="1600" dirty="0">
                        <a:latin typeface="Calibri"/>
                        <a:cs typeface="Calibri"/>
                      </a:endParaRP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tcPr>
                </a:tc>
                <a:tc>
                  <a:txBody>
                    <a:bodyPr/>
                    <a:lstStyle/>
                    <a:p>
                      <a:pPr algn="ct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2 years</a:t>
                      </a:r>
                      <a:endParaRPr lang="en-US" sz="1600" dirty="0">
                        <a:latin typeface="Calibri"/>
                        <a:cs typeface="Calibri"/>
                      </a:endParaRP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tcPr>
                </a:tc>
                <a:tc>
                  <a:txBody>
                    <a:bodyPr/>
                    <a:lstStyle/>
                    <a:p>
                      <a:pPr algn="ct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5 years</a:t>
                      </a:r>
                      <a:endParaRPr lang="en-US" sz="1600" dirty="0">
                        <a:latin typeface="Calibri"/>
                        <a:cs typeface="Calibri"/>
                      </a:endParaRPr>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tcPr>
                </a:tc>
                <a:tc>
                  <a:txBody>
                    <a:bodyPr/>
                    <a:lstStyle/>
                    <a:p>
                      <a:pPr algn="ct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20 years</a:t>
                      </a:r>
                      <a:endParaRPr lang="en-US" sz="1600" dirty="0">
                        <a:latin typeface="Calibri"/>
                        <a:cs typeface="Calibri"/>
                      </a:endParaRPr>
                    </a:p>
                  </a:txBody>
                  <a:tcPr>
                    <a:lnL w="12700" cap="flat" cmpd="sng" algn="ctr">
                      <a:solidFill>
                        <a:prstClr val="white"/>
                      </a:solidFill>
                      <a:prstDash val="solid"/>
                      <a:round/>
                      <a:headEnd type="none" w="med" len="med"/>
                      <a:tailEnd type="none" w="med" len="med"/>
                    </a:lnL>
                  </a:tcPr>
                </a:tc>
              </a:tr>
              <a:tr h="442514">
                <a:tc>
                  <a:txBody>
                    <a:bodyPr/>
                    <a:lstStyle/>
                    <a:p>
                      <a:pPr algn="r"/>
                      <a:r>
                        <a:rPr lang="en-US" dirty="0" smtClean="0">
                          <a:latin typeface="Calibri"/>
                          <a:cs typeface="Calibri"/>
                        </a:rPr>
                        <a:t>$1</a:t>
                      </a:r>
                      <a:endParaRPr lang="en-US" dirty="0">
                        <a:latin typeface="Calibri"/>
                        <a:cs typeface="Calibri"/>
                      </a:endParaRPr>
                    </a:p>
                  </a:txBody>
                  <a:tcPr marR="182880">
                    <a:lnR w="12700" cap="flat" cmpd="sng" algn="ctr">
                      <a:solidFill>
                        <a:srgbClr val="D36D3B"/>
                      </a:solidFill>
                      <a:prstDash val="solid"/>
                      <a:round/>
                      <a:headEnd type="none" w="med" len="med"/>
                      <a:tailEnd type="none" w="med" len="med"/>
                    </a:lnR>
                    <a:solidFill>
                      <a:schemeClr val="bg2"/>
                    </a:solidFill>
                  </a:tcPr>
                </a:tc>
                <a:tc>
                  <a:txBody>
                    <a:bodyPr/>
                    <a:lstStyle/>
                    <a:p>
                      <a:r>
                        <a:rPr lang="en-US" sz="1400" dirty="0" smtClean="0">
                          <a:latin typeface="Calibri"/>
                          <a:cs typeface="Calibri"/>
                        </a:rPr>
                        <a:t>Gum</a:t>
                      </a:r>
                      <a:endParaRPr lang="en-US" sz="1400" dirty="0">
                        <a:latin typeface="Calibri"/>
                        <a:cs typeface="Calibri"/>
                      </a:endParaRPr>
                    </a:p>
                  </a:txBody>
                  <a:tcPr>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$7</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$183</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$730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$1,825</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$7,300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solidFill>
                      <a:schemeClr val="bg2"/>
                    </a:solidFill>
                  </a:tcPr>
                </a:tc>
              </a:tr>
              <a:tr h="442514">
                <a:tc>
                  <a:txBody>
                    <a:bodyPr/>
                    <a:lstStyle/>
                    <a:p>
                      <a:pPr algn="r"/>
                      <a:r>
                        <a:rPr lang="en-US" dirty="0" smtClean="0">
                          <a:latin typeface="Calibri"/>
                          <a:cs typeface="Calibri"/>
                        </a:rPr>
                        <a:t>$4</a:t>
                      </a:r>
                      <a:endParaRPr lang="en-US" dirty="0">
                        <a:latin typeface="Calibri"/>
                        <a:cs typeface="Calibri"/>
                      </a:endParaRPr>
                    </a:p>
                  </a:txBody>
                  <a:tcPr marR="182880">
                    <a:lnR w="12700" cap="flat" cmpd="sng" algn="ctr">
                      <a:solidFill>
                        <a:srgbClr val="D36D3B"/>
                      </a:solidFill>
                      <a:prstDash val="solid"/>
                      <a:round/>
                      <a:headEnd type="none" w="med" len="med"/>
                      <a:tailEnd type="none" w="med" len="med"/>
                    </a:lnR>
                    <a:solidFill>
                      <a:schemeClr val="bg2"/>
                    </a:solidFill>
                  </a:tcPr>
                </a:tc>
                <a:tc>
                  <a:txBody>
                    <a:bodyPr/>
                    <a:lstStyle/>
                    <a:p>
                      <a:r>
                        <a:rPr lang="en-US" sz="1400" dirty="0" smtClean="0">
                          <a:latin typeface="Calibri"/>
                          <a:cs typeface="Calibri"/>
                        </a:rPr>
                        <a:t>Coffee</a:t>
                      </a:r>
                      <a:endParaRPr lang="en-US" sz="1400" dirty="0">
                        <a:latin typeface="Calibri"/>
                        <a:cs typeface="Calibri"/>
                      </a:endParaRPr>
                    </a:p>
                  </a:txBody>
                  <a:tcPr>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$28</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$730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$2,920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$7,300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$2,9200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solidFill>
                      <a:schemeClr val="bg2"/>
                    </a:solidFill>
                  </a:tcPr>
                </a:tc>
              </a:tr>
              <a:tr h="442514">
                <a:tc>
                  <a:txBody>
                    <a:bodyPr/>
                    <a:lstStyle/>
                    <a:p>
                      <a:pPr algn="r"/>
                      <a:r>
                        <a:rPr lang="en-US" dirty="0" smtClean="0">
                          <a:latin typeface="Calibri"/>
                          <a:cs typeface="Calibri"/>
                        </a:rPr>
                        <a:t>$7</a:t>
                      </a:r>
                      <a:endParaRPr lang="en-US" dirty="0">
                        <a:latin typeface="Calibri"/>
                        <a:cs typeface="Calibri"/>
                      </a:endParaRPr>
                    </a:p>
                  </a:txBody>
                  <a:tcPr marR="182880">
                    <a:lnR w="12700" cap="flat" cmpd="sng" algn="ctr">
                      <a:solidFill>
                        <a:srgbClr val="D36D3B"/>
                      </a:solidFill>
                      <a:prstDash val="solid"/>
                      <a:round/>
                      <a:headEnd type="none" w="med" len="med"/>
                      <a:tailEnd type="none" w="med" len="med"/>
                    </a:lnR>
                    <a:solidFill>
                      <a:schemeClr val="bg2"/>
                    </a:solidFill>
                  </a:tcPr>
                </a:tc>
                <a:tc>
                  <a:txBody>
                    <a:bodyPr/>
                    <a:lstStyle/>
                    <a:p>
                      <a:r>
                        <a:rPr lang="en-US" sz="1400" dirty="0" smtClean="0">
                          <a:latin typeface="Calibri"/>
                          <a:cs typeface="Calibri"/>
                        </a:rPr>
                        <a:t>McD’s</a:t>
                      </a:r>
                      <a:endParaRPr lang="en-US" sz="1400" dirty="0">
                        <a:latin typeface="Calibri"/>
                        <a:cs typeface="Calibri"/>
                      </a:endParaRPr>
                    </a:p>
                  </a:txBody>
                  <a:tcPr>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$49</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$1,281</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$5,110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$12,775</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$51,100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solidFill>
                      <a:schemeClr val="bg2"/>
                    </a:solidFill>
                  </a:tcPr>
                </a:tc>
              </a:tr>
              <a:tr h="442514">
                <a:tc>
                  <a:txBody>
                    <a:bodyPr/>
                    <a:lstStyle/>
                    <a:p>
                      <a:pPr algn="r"/>
                      <a:r>
                        <a:rPr lang="en-US" dirty="0" smtClean="0">
                          <a:latin typeface="Calibri"/>
                          <a:cs typeface="Calibri"/>
                        </a:rPr>
                        <a:t>$10</a:t>
                      </a:r>
                      <a:endParaRPr lang="en-US" dirty="0">
                        <a:latin typeface="Calibri"/>
                        <a:cs typeface="Calibri"/>
                      </a:endParaRPr>
                    </a:p>
                  </a:txBody>
                  <a:tcPr marR="182880">
                    <a:lnR w="12700" cap="flat" cmpd="sng" algn="ctr">
                      <a:solidFill>
                        <a:srgbClr val="D36D3B"/>
                      </a:solidFill>
                      <a:prstDash val="solid"/>
                      <a:round/>
                      <a:headEnd type="none" w="med" len="med"/>
                      <a:tailEnd type="none" w="med" len="med"/>
                    </a:lnR>
                    <a:solidFill>
                      <a:schemeClr val="bg2"/>
                    </a:solidFill>
                  </a:tcPr>
                </a:tc>
                <a:tc>
                  <a:txBody>
                    <a:bodyPr/>
                    <a:lstStyle/>
                    <a:p>
                      <a:r>
                        <a:rPr lang="en-US" sz="1400" dirty="0" smtClean="0">
                          <a:latin typeface="Calibri"/>
                          <a:cs typeface="Calibri"/>
                        </a:rPr>
                        <a:t>Drink @ Bar</a:t>
                      </a:r>
                      <a:endParaRPr lang="en-US" sz="1400" dirty="0">
                        <a:latin typeface="Calibri"/>
                        <a:cs typeface="Calibri"/>
                      </a:endParaRPr>
                    </a:p>
                  </a:txBody>
                  <a:tcPr>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$70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$1,830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$7,300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$18,250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$73,000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solidFill>
                      <a:schemeClr val="bg2"/>
                    </a:solidFill>
                  </a:tcPr>
                </a:tc>
              </a:tr>
              <a:tr h="442514">
                <a:tc>
                  <a:txBody>
                    <a:bodyPr/>
                    <a:lstStyle/>
                    <a:p>
                      <a:pPr algn="r"/>
                      <a:r>
                        <a:rPr lang="en-US" dirty="0" smtClean="0">
                          <a:latin typeface="Calibri"/>
                          <a:cs typeface="Calibri"/>
                        </a:rPr>
                        <a:t>$25</a:t>
                      </a:r>
                      <a:endParaRPr lang="en-US" dirty="0">
                        <a:latin typeface="Calibri"/>
                        <a:cs typeface="Calibri"/>
                      </a:endParaRPr>
                    </a:p>
                  </a:txBody>
                  <a:tcPr marR="182880">
                    <a:lnR w="12700" cap="flat" cmpd="sng" algn="ctr">
                      <a:solidFill>
                        <a:srgbClr val="D36D3B"/>
                      </a:solidFill>
                      <a:prstDash val="solid"/>
                      <a:round/>
                      <a:headEnd type="none" w="med" len="med"/>
                      <a:tailEnd type="none" w="med" len="med"/>
                    </a:lnR>
                    <a:solidFill>
                      <a:schemeClr val="bg2"/>
                    </a:solidFill>
                  </a:tcPr>
                </a:tc>
                <a:tc>
                  <a:txBody>
                    <a:bodyPr/>
                    <a:lstStyle/>
                    <a:p>
                      <a:r>
                        <a:rPr lang="en-US" sz="1400" dirty="0" smtClean="0">
                          <a:latin typeface="Calibri"/>
                          <a:cs typeface="Calibri"/>
                        </a:rPr>
                        <a:t>Restaurant </a:t>
                      </a:r>
                      <a:endParaRPr lang="en-US" sz="1400" dirty="0">
                        <a:latin typeface="Calibri"/>
                        <a:cs typeface="Calibri"/>
                      </a:endParaRPr>
                    </a:p>
                  </a:txBody>
                  <a:tcPr>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$175</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$4,563</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$18,250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$45,625</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solidFill>
                      <a:schemeClr val="bg2"/>
                    </a:solidFill>
                  </a:tcPr>
                </a:tc>
                <a:tc>
                  <a:txBody>
                    <a:bodyPr/>
                    <a:lstStyle/>
                    <a:p>
                      <a:pPr algn="r"/>
                      <a:r>
                        <a:rPr lang="en-US" dirty="0" smtClean="0">
                          <a:latin typeface="Calibri"/>
                          <a:cs typeface="Calibri"/>
                        </a:rPr>
                        <a:t>$18,2500</a:t>
                      </a:r>
                      <a:endParaRPr lang="en-US" dirty="0">
                        <a:latin typeface="Calibri"/>
                        <a:cs typeface="Calibri"/>
                      </a:endParaRPr>
                    </a:p>
                  </a:txBody>
                  <a:tcPr marR="274320">
                    <a:lnL w="12700" cap="flat" cmpd="sng" algn="ctr">
                      <a:solidFill>
                        <a:srgbClr val="D36D3B"/>
                      </a:solidFill>
                      <a:prstDash val="solid"/>
                      <a:round/>
                      <a:headEnd type="none" w="med" len="med"/>
                      <a:tailEnd type="none" w="med" len="med"/>
                    </a:lnL>
                    <a:solidFill>
                      <a:schemeClr val="bg2"/>
                    </a:solidFill>
                  </a:tcPr>
                </a:tc>
              </a:tr>
            </a:tbl>
          </a:graphicData>
        </a:graphic>
      </p:graphicFrame>
    </p:spTree>
    <p:extLst>
      <p:ext uri="{BB962C8B-B14F-4D97-AF65-F5344CB8AC3E}">
        <p14:creationId xmlns:p14="http://schemas.microsoft.com/office/powerpoint/2010/main" val="62899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 Report</a:t>
            </a:r>
            <a:endParaRPr lang="en-US" dirty="0"/>
          </a:p>
        </p:txBody>
      </p:sp>
      <p:sp>
        <p:nvSpPr>
          <p:cNvPr id="5" name="Content Placeholder 4"/>
          <p:cNvSpPr>
            <a:spLocks noGrp="1"/>
          </p:cNvSpPr>
          <p:nvPr>
            <p:ph idx="1"/>
          </p:nvPr>
        </p:nvSpPr>
        <p:spPr/>
        <p:txBody>
          <a:bodyPr>
            <a:normAutofit fontScale="92500" lnSpcReduction="20000"/>
          </a:bodyPr>
          <a:lstStyle/>
          <a:p>
            <a:r>
              <a:rPr lang="en-US" smtClean="0"/>
              <a:t>Single most powerful financial evaluation tool that exists about you and your debts in the United States.</a:t>
            </a:r>
          </a:p>
          <a:p>
            <a:r>
              <a:rPr lang="en-US" smtClean="0"/>
              <a:t>Acts as your financial X-ray, debt resume and credibility report card, regardless of your immigration status</a:t>
            </a:r>
          </a:p>
          <a:p>
            <a:r>
              <a:rPr lang="en-US" smtClean="0"/>
              <a:t>Constantly screened by lenders, creditors, employers, landlords and insurance companies for positive and negative information to quickly determine whether they will work with you and to set your interest rates.</a:t>
            </a:r>
          </a:p>
          <a:p>
            <a:r>
              <a:rPr lang="en-US" smtClean="0"/>
              <a:t>Will open and close doors.</a:t>
            </a:r>
            <a:endParaRPr lang="en-US" dirty="0" smtClean="0"/>
          </a:p>
        </p:txBody>
      </p:sp>
      <p:pic>
        <p:nvPicPr>
          <p:cNvPr id="6" name="Picture 2" descr="http://scm-l3.technorati.com/10/04/05/11339/CreditReportIllustration.jpg"/>
          <p:cNvPicPr>
            <a:picLocks noGrp="1" noChangeAspect="1" noChangeArrowheads="1"/>
          </p:cNvPicPr>
          <p:nvPr>
            <p:ph type="pic" sz="quarter" idx="10"/>
          </p:nvPr>
        </p:nvPicPr>
        <p:blipFill>
          <a:blip r:embed="rId3" cstate="print">
            <a:extLst>
              <a:ext uri="{28A0092B-C50C-407E-A947-70E740481C1C}">
                <a14:useLocalDpi xmlns:a14="http://schemas.microsoft.com/office/drawing/2010/main" val="0"/>
              </a:ext>
            </a:extLst>
          </a:blip>
          <a:srcRect l="9616" r="9616"/>
          <a:stretch>
            <a:fillRect/>
          </a:stretch>
        </p:blipFill>
        <p:spPr/>
      </p:pic>
    </p:spTree>
    <p:extLst>
      <p:ext uri="{BB962C8B-B14F-4D97-AF65-F5344CB8AC3E}">
        <p14:creationId xmlns:p14="http://schemas.microsoft.com/office/powerpoint/2010/main" val="386805477"/>
      </p:ext>
    </p:extLst>
  </p:cSld>
  <p:clrMapOvr>
    <a:masterClrMapping/>
  </p:clrMapOvr>
  <p:transition xmlns:p14="http://schemas.microsoft.com/office/powerpoint/2010/main" advTm="50000"/>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What’s in your Credit Report?</a:t>
            </a:r>
          </a:p>
        </p:txBody>
      </p:sp>
      <p:sp>
        <p:nvSpPr>
          <p:cNvPr id="17411" name="Rectangle 3"/>
          <p:cNvSpPr>
            <a:spLocks noGrp="1" noChangeArrowheads="1"/>
          </p:cNvSpPr>
          <p:nvPr>
            <p:ph idx="1"/>
          </p:nvPr>
        </p:nvSpPr>
        <p:spPr>
          <a:xfrm>
            <a:off x="3505200" y="1524000"/>
            <a:ext cx="5330952" cy="4419600"/>
          </a:xfrm>
        </p:spPr>
        <p:txBody>
          <a:bodyPr>
            <a:normAutofit lnSpcReduction="10000"/>
          </a:bodyPr>
          <a:lstStyle/>
          <a:p>
            <a:pPr marL="228600" indent="-228600">
              <a:buFont typeface="+mj-lt"/>
              <a:buAutoNum type="arabicParenR"/>
            </a:pPr>
            <a:r>
              <a:rPr lang="en-US" sz="1550" dirty="0" smtClean="0"/>
              <a:t>Personal Information: Name, addresses, date of birth, Social Security #.</a:t>
            </a:r>
          </a:p>
          <a:p>
            <a:pPr marL="228600" indent="-228600">
              <a:buFont typeface="+mj-lt"/>
              <a:buAutoNum type="arabicParenR"/>
            </a:pPr>
            <a:r>
              <a:rPr lang="en-US" sz="1550" dirty="0" smtClean="0"/>
              <a:t>Credit History: Lists balances, payment history and contact info for real estate, auto, student, and credit card accounts debts. </a:t>
            </a:r>
          </a:p>
          <a:p>
            <a:pPr marL="228600" indent="-228600">
              <a:buFont typeface="+mj-lt"/>
              <a:buAutoNum type="arabicParenR"/>
            </a:pPr>
            <a:r>
              <a:rPr lang="en-US" sz="1550" dirty="0" smtClean="0"/>
              <a:t>Collections and Public Records: Lists balances and contact info for all collections, judgments, tax liens and child support debts that you may owe to past creditors or that are currently held in a court of law.</a:t>
            </a:r>
          </a:p>
          <a:p>
            <a:pPr marL="228600" indent="-228600">
              <a:buFont typeface="+mj-lt"/>
              <a:buAutoNum type="arabicParenR"/>
            </a:pPr>
            <a:r>
              <a:rPr lang="en-US" sz="1550" dirty="0" smtClean="0"/>
              <a:t>Three Credit Scores: Your numerical evaluations or national grades.</a:t>
            </a:r>
          </a:p>
          <a:p>
            <a:pPr marL="228600" indent="-228600">
              <a:buFont typeface="+mj-lt"/>
              <a:buAutoNum type="arabicParenR"/>
            </a:pPr>
            <a:r>
              <a:rPr lang="en-US" sz="1550" dirty="0" smtClean="0"/>
              <a:t>Does Not Contain: Gender, politics, status, religion, income, orientation.</a:t>
            </a:r>
          </a:p>
          <a:p>
            <a:pPr marL="228600" indent="-228600">
              <a:buFont typeface="+mj-lt"/>
              <a:buAutoNum type="arabicParenR"/>
            </a:pPr>
            <a:r>
              <a:rPr lang="en-US" sz="1550" dirty="0" smtClean="0"/>
              <a:t>Accuracy Is Crucial: All report info must be correct and yours. Inaccurate reports can lead to hundreds of thousands of dollars in increased rates, inability to rent apartments, employment difficulty, loan denial, lack of financing and lack of upward mobility, plus lack of equity and justice.</a:t>
            </a:r>
          </a:p>
        </p:txBody>
      </p:sp>
      <p:pic>
        <p:nvPicPr>
          <p:cNvPr id="9" name="Picture Placeholder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304800" y="1524000"/>
            <a:ext cx="3124200" cy="3898481"/>
          </a:xfrm>
        </p:spPr>
      </p:pic>
    </p:spTree>
    <p:extLst>
      <p:ext uri="{BB962C8B-B14F-4D97-AF65-F5344CB8AC3E}">
        <p14:creationId xmlns:p14="http://schemas.microsoft.com/office/powerpoint/2010/main" val="4023579012"/>
      </p:ext>
    </p:extLst>
  </p:cSld>
  <p:clrMapOvr>
    <a:masterClrMapping/>
  </p:clrMapOvr>
  <p:transition xmlns:p14="http://schemas.microsoft.com/office/powerpoint/2010/main" advTm="50000"/>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2524" y="1447800"/>
            <a:ext cx="8378952" cy="4599432"/>
          </a:xfrm>
        </p:spPr>
        <p:txBody>
          <a:bodyPr/>
          <a:lstStyle/>
          <a:p>
            <a:pPr marL="319088" indent="-319088">
              <a:lnSpc>
                <a:spcPct val="90000"/>
              </a:lnSpc>
              <a:spcBef>
                <a:spcPct val="20000"/>
              </a:spcBef>
              <a:buClr>
                <a:srgbClr val="800000"/>
              </a:buClr>
              <a:buFont typeface="Times" charset="0"/>
              <a:buChar char="•"/>
            </a:pPr>
            <a:r>
              <a:rPr lang="en-US" b="1" dirty="0">
                <a:solidFill>
                  <a:srgbClr val="972333"/>
                </a:solidFill>
                <a:cs typeface="Calibri" pitchFamily="34" charset="0"/>
              </a:rPr>
              <a:t>FICO </a:t>
            </a:r>
            <a:r>
              <a:rPr lang="en-US" sz="1800" b="1" dirty="0">
                <a:solidFill>
                  <a:srgbClr val="972333"/>
                </a:solidFill>
                <a:cs typeface="Calibri" pitchFamily="34" charset="0"/>
              </a:rPr>
              <a:t> </a:t>
            </a:r>
            <a:r>
              <a:rPr lang="en-US" b="1" dirty="0">
                <a:solidFill>
                  <a:srgbClr val="972333"/>
                </a:solidFill>
                <a:cs typeface="Calibri" pitchFamily="34" charset="0"/>
              </a:rPr>
              <a:t>Credit Score Range</a:t>
            </a:r>
            <a:r>
              <a:rPr lang="en-US" dirty="0">
                <a:solidFill>
                  <a:srgbClr val="972333"/>
                </a:solidFill>
                <a:cs typeface="Calibri" pitchFamily="34" charset="0"/>
              </a:rPr>
              <a:t>:  </a:t>
            </a:r>
            <a:r>
              <a:rPr lang="en-US" sz="4000" b="1" dirty="0">
                <a:solidFill>
                  <a:srgbClr val="972333"/>
                </a:solidFill>
                <a:cs typeface="Calibri" pitchFamily="34" charset="0"/>
              </a:rPr>
              <a:t>300-850</a:t>
            </a:r>
          </a:p>
          <a:p>
            <a:pPr marL="444818" lvl="1" indent="-171450">
              <a:lnSpc>
                <a:spcPct val="90000"/>
              </a:lnSpc>
              <a:buClr>
                <a:srgbClr val="800000"/>
              </a:buClr>
            </a:pPr>
            <a:r>
              <a:rPr lang="en-US" sz="1400" dirty="0" smtClean="0">
                <a:solidFill>
                  <a:srgbClr val="972333"/>
                </a:solidFill>
                <a:cs typeface="Calibri" pitchFamily="34" charset="0"/>
              </a:rPr>
              <a:t>(</a:t>
            </a:r>
            <a:r>
              <a:rPr lang="en-US" sz="1400" dirty="0">
                <a:solidFill>
                  <a:srgbClr val="972333"/>
                </a:solidFill>
                <a:cs typeface="Calibri" pitchFamily="34" charset="0"/>
              </a:rPr>
              <a:t>Fair Isaac’s Corporation </a:t>
            </a:r>
            <a:r>
              <a:rPr lang="en-US" sz="1400" dirty="0" smtClean="0">
                <a:solidFill>
                  <a:srgbClr val="972333"/>
                </a:solidFill>
                <a:cs typeface="Calibri" pitchFamily="34" charset="0"/>
              </a:rPr>
              <a:t>– </a:t>
            </a:r>
            <a:r>
              <a:rPr lang="en-US" sz="1400" dirty="0">
                <a:solidFill>
                  <a:srgbClr val="972333"/>
                </a:solidFill>
                <a:cs typeface="Calibri" pitchFamily="34" charset="0"/>
              </a:rPr>
              <a:t>1956) </a:t>
            </a:r>
          </a:p>
          <a:p>
            <a:pPr marL="319088" indent="-319088">
              <a:lnSpc>
                <a:spcPct val="90000"/>
              </a:lnSpc>
              <a:spcBef>
                <a:spcPts val="1800"/>
              </a:spcBef>
              <a:buClr>
                <a:srgbClr val="800000"/>
              </a:buClr>
              <a:buFont typeface="Times" charset="0"/>
              <a:buChar char="•"/>
            </a:pPr>
            <a:r>
              <a:rPr lang="en-US" b="1" dirty="0">
                <a:solidFill>
                  <a:srgbClr val="972333"/>
                </a:solidFill>
                <a:cs typeface="Calibri" pitchFamily="34" charset="0"/>
              </a:rPr>
              <a:t>Big Three National Credit Bureaus</a:t>
            </a:r>
            <a:endParaRPr lang="en-US" dirty="0">
              <a:solidFill>
                <a:srgbClr val="972333"/>
              </a:solidFill>
              <a:cs typeface="Calibri" pitchFamily="34" charset="0"/>
            </a:endParaRPr>
          </a:p>
          <a:p>
            <a:pPr marL="319088" indent="-319088">
              <a:lnSpc>
                <a:spcPct val="90000"/>
              </a:lnSpc>
              <a:spcBef>
                <a:spcPts val="1800"/>
              </a:spcBef>
              <a:buClr>
                <a:srgbClr val="800000"/>
              </a:buClr>
              <a:buFont typeface="Times" charset="0"/>
              <a:buChar char="•"/>
            </a:pPr>
            <a:endParaRPr lang="en-US" dirty="0">
              <a:solidFill>
                <a:srgbClr val="972333"/>
              </a:solidFill>
              <a:cs typeface="Calibri" pitchFamily="34" charset="0"/>
            </a:endParaRPr>
          </a:p>
          <a:p>
            <a:pPr>
              <a:lnSpc>
                <a:spcPct val="90000"/>
              </a:lnSpc>
              <a:spcBef>
                <a:spcPts val="1800"/>
              </a:spcBef>
              <a:buClr>
                <a:srgbClr val="800000"/>
              </a:buClr>
            </a:pPr>
            <a:endParaRPr lang="en-US" dirty="0">
              <a:solidFill>
                <a:srgbClr val="972333"/>
              </a:solidFill>
              <a:cs typeface="Calibri" pitchFamily="34" charset="0"/>
            </a:endParaRPr>
          </a:p>
          <a:p>
            <a:pPr>
              <a:lnSpc>
                <a:spcPct val="90000"/>
              </a:lnSpc>
              <a:spcBef>
                <a:spcPts val="1800"/>
              </a:spcBef>
              <a:buClr>
                <a:srgbClr val="800000"/>
              </a:buClr>
            </a:pPr>
            <a:endParaRPr lang="en-US" dirty="0">
              <a:solidFill>
                <a:srgbClr val="972333"/>
              </a:solidFill>
              <a:cs typeface="Calibri" pitchFamily="34" charset="0"/>
            </a:endParaRPr>
          </a:p>
          <a:p>
            <a:pPr marL="319088" indent="-319088">
              <a:lnSpc>
                <a:spcPct val="90000"/>
              </a:lnSpc>
              <a:spcBef>
                <a:spcPts val="1800"/>
              </a:spcBef>
              <a:buClr>
                <a:srgbClr val="800000"/>
              </a:buClr>
              <a:buFont typeface="Times" charset="0"/>
              <a:buChar char="•"/>
            </a:pPr>
            <a:r>
              <a:rPr lang="en-US" dirty="0">
                <a:solidFill>
                  <a:srgbClr val="972333"/>
                </a:solidFill>
                <a:cs typeface="Calibri" pitchFamily="34" charset="0"/>
              </a:rPr>
              <a:t>All Three Credit Scores Are Important:</a:t>
            </a:r>
            <a:br>
              <a:rPr lang="en-US" dirty="0">
                <a:solidFill>
                  <a:srgbClr val="972333"/>
                </a:solidFill>
                <a:cs typeface="Calibri" pitchFamily="34" charset="0"/>
              </a:rPr>
            </a:br>
            <a:r>
              <a:rPr lang="en-US" sz="2000" dirty="0">
                <a:solidFill>
                  <a:srgbClr val="972333"/>
                </a:solidFill>
                <a:cs typeface="Calibri" pitchFamily="34" charset="0"/>
              </a:rPr>
              <a:t>Know your whole story and how you’re being judged!</a:t>
            </a:r>
          </a:p>
          <a:p>
            <a:pPr marL="319088" indent="-319088">
              <a:spcBef>
                <a:spcPts val="600"/>
              </a:spcBef>
              <a:buClr>
                <a:srgbClr val="800000"/>
              </a:buClr>
              <a:buFont typeface="Times" charset="0"/>
              <a:buNone/>
            </a:pPr>
            <a:r>
              <a:rPr lang="en-US" sz="1800" dirty="0">
                <a:solidFill>
                  <a:srgbClr val="972333"/>
                </a:solidFill>
                <a:cs typeface="Calibri" pitchFamily="34" charset="0"/>
              </a:rPr>
              <a:t> 	</a:t>
            </a:r>
            <a:endParaRPr lang="en-US" sz="2800" dirty="0">
              <a:solidFill>
                <a:prstClr val="black"/>
              </a:solidFill>
              <a:cs typeface="Calibri" pitchFamily="34" charset="0"/>
            </a:endParaRPr>
          </a:p>
          <a:p>
            <a:pPr marL="319088" indent="-319088">
              <a:lnSpc>
                <a:spcPct val="90000"/>
              </a:lnSpc>
              <a:spcBef>
                <a:spcPct val="20000"/>
              </a:spcBef>
              <a:buClr>
                <a:srgbClr val="800000"/>
              </a:buClr>
            </a:pPr>
            <a:endParaRPr lang="en-US" sz="2800" dirty="0">
              <a:solidFill>
                <a:prstClr val="black"/>
              </a:solidFill>
              <a:cs typeface="Calibri" pitchFamily="34" charset="0"/>
            </a:endParaRPr>
          </a:p>
          <a:p>
            <a:pPr marL="319088" indent="-319088">
              <a:lnSpc>
                <a:spcPct val="90000"/>
              </a:lnSpc>
              <a:spcBef>
                <a:spcPct val="20000"/>
              </a:spcBef>
              <a:buClr>
                <a:srgbClr val="800000"/>
              </a:buClr>
            </a:pPr>
            <a:endParaRPr lang="en-US" b="1" dirty="0">
              <a:solidFill>
                <a:prstClr val="black"/>
              </a:solidFill>
              <a:cs typeface="Calibri" pitchFamily="34" charset="0"/>
            </a:endParaRPr>
          </a:p>
          <a:p>
            <a:pPr marL="319088" indent="-319088">
              <a:lnSpc>
                <a:spcPct val="90000"/>
              </a:lnSpc>
              <a:spcBef>
                <a:spcPct val="20000"/>
              </a:spcBef>
              <a:buClr>
                <a:srgbClr val="800000"/>
              </a:buClr>
              <a:buFont typeface="Times" charset="0"/>
              <a:buNone/>
            </a:pPr>
            <a:endParaRPr lang="en-US" sz="2000" dirty="0">
              <a:solidFill>
                <a:srgbClr val="314345"/>
              </a:solidFill>
            </a:endParaRPr>
          </a:p>
          <a:p>
            <a:endParaRPr lang="en-US" dirty="0"/>
          </a:p>
        </p:txBody>
      </p:sp>
      <p:sp>
        <p:nvSpPr>
          <p:cNvPr id="10" name="Slide Number Placeholder 9"/>
          <p:cNvSpPr txBox="1">
            <a:spLocks noGrp="1"/>
          </p:cNvSpPr>
          <p:nvPr/>
        </p:nvSpPr>
        <p:spPr>
          <a:xfrm>
            <a:off x="0" y="1271588"/>
            <a:ext cx="533400" cy="244475"/>
          </a:xfrm>
          <a:prstGeom prst="rect">
            <a:avLst/>
          </a:prstGeom>
          <a:noFill/>
        </p:spPr>
        <p:txBody>
          <a:bodyPr anchor="ctr">
            <a:normAutofit fontScale="85000" lnSpcReduction="20000"/>
          </a:bodyPr>
          <a:lstStyle/>
          <a:p>
            <a:pPr algn="ctr" fontAlgn="auto">
              <a:spcBef>
                <a:spcPts val="0"/>
              </a:spcBef>
              <a:spcAft>
                <a:spcPts val="0"/>
              </a:spcAft>
              <a:defRPr/>
            </a:pPr>
            <a:fld id="{85D02527-BD7A-4504-91D7-F4AFC1BEF081}" type="slidenum">
              <a:rPr lang="en-US" sz="1400" b="1">
                <a:solidFill>
                  <a:srgbClr val="FFFFFF"/>
                </a:solidFill>
                <a:latin typeface="Calibri" pitchFamily="34" charset="0"/>
              </a:rPr>
              <a:pPr algn="ctr" fontAlgn="auto">
                <a:spcBef>
                  <a:spcPts val="0"/>
                </a:spcBef>
                <a:spcAft>
                  <a:spcPts val="0"/>
                </a:spcAft>
                <a:defRPr/>
              </a:pPr>
              <a:t>16</a:t>
            </a:fld>
            <a:endParaRPr lang="en-US" sz="1400" b="1" dirty="0">
              <a:solidFill>
                <a:srgbClr val="FFFFFF"/>
              </a:solidFill>
              <a:latin typeface="Calibri" pitchFamily="34" charset="0"/>
            </a:endParaRPr>
          </a:p>
        </p:txBody>
      </p:sp>
      <p:graphicFrame>
        <p:nvGraphicFramePr>
          <p:cNvPr id="19483" name="Group 27"/>
          <p:cNvGraphicFramePr>
            <a:graphicFrameLocks noGrp="1"/>
          </p:cNvGraphicFramePr>
          <p:nvPr>
            <p:extLst>
              <p:ext uri="{D42A27DB-BD31-4B8C-83A1-F6EECF244321}">
                <p14:modId xmlns:p14="http://schemas.microsoft.com/office/powerpoint/2010/main" val="3572930726"/>
              </p:ext>
            </p:extLst>
          </p:nvPr>
        </p:nvGraphicFramePr>
        <p:xfrm>
          <a:off x="609600" y="3200400"/>
          <a:ext cx="3695700" cy="1333896"/>
        </p:xfrm>
        <a:graphic>
          <a:graphicData uri="http://schemas.openxmlformats.org/drawingml/2006/table">
            <a:tbl>
              <a:tblPr>
                <a:effectLst>
                  <a:outerShdw blurRad="50800" dist="50800" dir="5400000" algn="tl" rotWithShape="0">
                    <a:prstClr val="black">
                      <a:alpha val="35000"/>
                    </a:prstClr>
                  </a:outerShdw>
                </a:effectLst>
              </a:tblPr>
              <a:tblGrid>
                <a:gridCol w="1965798"/>
                <a:gridCol w="1729902"/>
              </a:tblGrid>
              <a:tr h="4446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FFFFFF"/>
                          </a:solidFill>
                          <a:effectLst/>
                          <a:latin typeface="Lucida Grande" charset="0"/>
                          <a:cs typeface="Arial" charset="0"/>
                        </a:rPr>
                        <a:t>TransUnion</a:t>
                      </a:r>
                    </a:p>
                  </a:txBody>
                  <a:tcPr horzOverflow="overflow">
                    <a:lnL w="12700" cap="flat" cmpd="sng" algn="ctr">
                      <a:solidFill>
                        <a:srgbClr val="972333"/>
                      </a:solidFill>
                      <a:prstDash val="solid"/>
                      <a:round/>
                      <a:headEnd type="none" w="med" len="med"/>
                      <a:tailEnd type="none" w="med" len="med"/>
                    </a:lnL>
                    <a:lnR w="12700" cap="flat" cmpd="sng" algn="ctr">
                      <a:solidFill>
                        <a:srgbClr val="972333"/>
                      </a:solidFill>
                      <a:prstDash val="solid"/>
                      <a:round/>
                      <a:headEnd type="none" w="med" len="med"/>
                      <a:tailEnd type="none" w="med" len="med"/>
                    </a:lnR>
                    <a:lnT w="12700" cap="flat" cmpd="sng" algn="ctr">
                      <a:solidFill>
                        <a:srgbClr val="972333"/>
                      </a:solidFill>
                      <a:prstDash val="solid"/>
                      <a:round/>
                      <a:headEnd type="none" w="med" len="med"/>
                      <a:tailEnd type="none" w="med" len="med"/>
                    </a:lnT>
                    <a:lnB w="12700" cap="flat" cmpd="sng" algn="ctr">
                      <a:solidFill>
                        <a:srgbClr val="972333"/>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Lucida Grande" charset="0"/>
                          <a:cs typeface="Arial" charset="0"/>
                        </a:rPr>
                        <a:t>732</a:t>
                      </a:r>
                    </a:p>
                  </a:txBody>
                  <a:tcPr horzOverflow="overflow">
                    <a:lnL w="12700" cap="flat" cmpd="sng" algn="ctr">
                      <a:solidFill>
                        <a:srgbClr val="972333"/>
                      </a:solidFill>
                      <a:prstDash val="solid"/>
                      <a:round/>
                      <a:headEnd type="none" w="med" len="med"/>
                      <a:tailEnd type="none" w="med" len="med"/>
                    </a:lnL>
                    <a:lnR w="12700" cap="flat" cmpd="sng" algn="ctr">
                      <a:solidFill>
                        <a:srgbClr val="972333"/>
                      </a:solidFill>
                      <a:prstDash val="solid"/>
                      <a:round/>
                      <a:headEnd type="none" w="med" len="med"/>
                      <a:tailEnd type="none" w="med" len="med"/>
                    </a:lnR>
                    <a:lnT w="12700" cap="flat" cmpd="sng" algn="ctr">
                      <a:solidFill>
                        <a:srgbClr val="972333"/>
                      </a:solidFill>
                      <a:prstDash val="solid"/>
                      <a:round/>
                      <a:headEnd type="none" w="med" len="med"/>
                      <a:tailEnd type="none" w="med" len="med"/>
                    </a:lnT>
                    <a:lnB w="12700" cap="flat" cmpd="sng" algn="ctr">
                      <a:solidFill>
                        <a:srgbClr val="972333"/>
                      </a:solidFill>
                      <a:prstDash val="solid"/>
                      <a:round/>
                      <a:headEnd type="none" w="med" len="med"/>
                      <a:tailEnd type="none" w="med" len="med"/>
                    </a:lnB>
                    <a:lnTlToBr>
                      <a:noFill/>
                    </a:lnTlToBr>
                    <a:lnBlToTr>
                      <a:noFill/>
                    </a:lnBlToTr>
                    <a:solidFill>
                      <a:srgbClr val="DCE5EE"/>
                    </a:solidFill>
                  </a:tcPr>
                </a:tc>
              </a:tr>
              <a:tr h="4446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FFFFFF"/>
                          </a:solidFill>
                          <a:effectLst/>
                          <a:latin typeface="Lucida Grande" charset="0"/>
                          <a:cs typeface="Arial" charset="0"/>
                        </a:rPr>
                        <a:t>Equifax</a:t>
                      </a:r>
                    </a:p>
                  </a:txBody>
                  <a:tcPr horzOverflow="overflow">
                    <a:lnL w="12700" cap="flat" cmpd="sng" algn="ctr">
                      <a:solidFill>
                        <a:srgbClr val="972333"/>
                      </a:solidFill>
                      <a:prstDash val="solid"/>
                      <a:round/>
                      <a:headEnd type="none" w="med" len="med"/>
                      <a:tailEnd type="none" w="med" len="med"/>
                    </a:lnL>
                    <a:lnR w="12700" cap="flat" cmpd="sng" algn="ctr">
                      <a:solidFill>
                        <a:srgbClr val="972333"/>
                      </a:solidFill>
                      <a:prstDash val="solid"/>
                      <a:round/>
                      <a:headEnd type="none" w="med" len="med"/>
                      <a:tailEnd type="none" w="med" len="med"/>
                    </a:lnR>
                    <a:lnT w="12700" cap="flat" cmpd="sng" algn="ctr">
                      <a:solidFill>
                        <a:srgbClr val="972333"/>
                      </a:solidFill>
                      <a:prstDash val="solid"/>
                      <a:round/>
                      <a:headEnd type="none" w="med" len="med"/>
                      <a:tailEnd type="none" w="med" len="med"/>
                    </a:lnT>
                    <a:lnB w="12700" cap="flat" cmpd="sng" algn="ctr">
                      <a:solidFill>
                        <a:srgbClr val="972333"/>
                      </a:solidFill>
                      <a:prstDash val="solid"/>
                      <a:round/>
                      <a:headEnd type="none" w="med" len="med"/>
                      <a:tailEnd type="none" w="med" len="med"/>
                    </a:lnB>
                    <a:lnTlToBr>
                      <a:noFill/>
                    </a:lnTlToBr>
                    <a:lnBlToTr>
                      <a:noFill/>
                    </a:lnBlToTr>
                    <a:solidFill>
                      <a:srgbClr val="DE9BA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Lucida Grande" charset="0"/>
                          <a:cs typeface="Arial" charset="0"/>
                        </a:rPr>
                        <a:t>687</a:t>
                      </a:r>
                    </a:p>
                  </a:txBody>
                  <a:tcPr horzOverflow="overflow">
                    <a:lnL w="12700" cap="flat" cmpd="sng" algn="ctr">
                      <a:solidFill>
                        <a:srgbClr val="972333"/>
                      </a:solidFill>
                      <a:prstDash val="solid"/>
                      <a:round/>
                      <a:headEnd type="none" w="med" len="med"/>
                      <a:tailEnd type="none" w="med" len="med"/>
                    </a:lnL>
                    <a:lnR w="12700" cap="flat" cmpd="sng" algn="ctr">
                      <a:solidFill>
                        <a:srgbClr val="972333"/>
                      </a:solidFill>
                      <a:prstDash val="solid"/>
                      <a:round/>
                      <a:headEnd type="none" w="med" len="med"/>
                      <a:tailEnd type="none" w="med" len="med"/>
                    </a:lnR>
                    <a:lnT w="12700" cap="flat" cmpd="sng" algn="ctr">
                      <a:solidFill>
                        <a:srgbClr val="972333"/>
                      </a:solidFill>
                      <a:prstDash val="solid"/>
                      <a:round/>
                      <a:headEnd type="none" w="med" len="med"/>
                      <a:tailEnd type="none" w="med" len="med"/>
                    </a:lnT>
                    <a:lnB w="12700" cap="flat" cmpd="sng" algn="ctr">
                      <a:solidFill>
                        <a:srgbClr val="972333"/>
                      </a:solidFill>
                      <a:prstDash val="solid"/>
                      <a:round/>
                      <a:headEnd type="none" w="med" len="med"/>
                      <a:tailEnd type="none" w="med" len="med"/>
                    </a:lnB>
                    <a:lnTlToBr>
                      <a:noFill/>
                    </a:lnTlToBr>
                    <a:lnBlToTr>
                      <a:noFill/>
                    </a:lnBlToTr>
                    <a:solidFill>
                      <a:srgbClr val="EFF3F7"/>
                    </a:solidFill>
                  </a:tcPr>
                </a:tc>
              </a:tr>
              <a:tr h="4446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smtClean="0">
                          <a:ln>
                            <a:noFill/>
                          </a:ln>
                          <a:solidFill>
                            <a:srgbClr val="FFFFFF"/>
                          </a:solidFill>
                          <a:effectLst/>
                          <a:latin typeface="Lucida Grande" charset="0"/>
                          <a:cs typeface="Arial" charset="0"/>
                        </a:rPr>
                        <a:t>Experian</a:t>
                      </a:r>
                    </a:p>
                  </a:txBody>
                  <a:tcPr horzOverflow="overflow">
                    <a:lnL w="12700" cap="flat" cmpd="sng" algn="ctr">
                      <a:solidFill>
                        <a:srgbClr val="972333"/>
                      </a:solidFill>
                      <a:prstDash val="solid"/>
                      <a:round/>
                      <a:headEnd type="none" w="med" len="med"/>
                      <a:tailEnd type="none" w="med" len="med"/>
                    </a:lnL>
                    <a:lnR w="12700" cap="flat" cmpd="sng" algn="ctr">
                      <a:solidFill>
                        <a:srgbClr val="972333"/>
                      </a:solidFill>
                      <a:prstDash val="solid"/>
                      <a:round/>
                      <a:headEnd type="none" w="med" len="med"/>
                      <a:tailEnd type="none" w="med" len="med"/>
                    </a:lnR>
                    <a:lnT w="12700" cap="flat" cmpd="sng" algn="ctr">
                      <a:solidFill>
                        <a:srgbClr val="972333"/>
                      </a:solidFill>
                      <a:prstDash val="solid"/>
                      <a:round/>
                      <a:headEnd type="none" w="med" len="med"/>
                      <a:tailEnd type="none" w="med" len="med"/>
                    </a:lnT>
                    <a:lnB w="12700" cap="flat" cmpd="sng" algn="ctr">
                      <a:solidFill>
                        <a:srgbClr val="972333"/>
                      </a:solidFill>
                      <a:prstDash val="solid"/>
                      <a:round/>
                      <a:headEnd type="none" w="med" len="med"/>
                      <a:tailEnd type="none" w="med" len="med"/>
                    </a:lnB>
                    <a:lnTlToBr>
                      <a:noFill/>
                    </a:lnTlToBr>
                    <a:lnBlToTr>
                      <a:noFill/>
                    </a:lnBlToTr>
                    <a:solidFill>
                      <a:srgbClr val="B3201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Lucida Grande" charset="0"/>
                          <a:cs typeface="Arial" charset="0"/>
                        </a:rPr>
                        <a:t>720</a:t>
                      </a:r>
                    </a:p>
                  </a:txBody>
                  <a:tcPr horzOverflow="overflow">
                    <a:lnL w="12700" cap="flat" cmpd="sng" algn="ctr">
                      <a:solidFill>
                        <a:srgbClr val="972333"/>
                      </a:solidFill>
                      <a:prstDash val="solid"/>
                      <a:round/>
                      <a:headEnd type="none" w="med" len="med"/>
                      <a:tailEnd type="none" w="med" len="med"/>
                    </a:lnL>
                    <a:lnR w="12700" cap="flat" cmpd="sng" algn="ctr">
                      <a:solidFill>
                        <a:srgbClr val="972333"/>
                      </a:solidFill>
                      <a:prstDash val="solid"/>
                      <a:round/>
                      <a:headEnd type="none" w="med" len="med"/>
                      <a:tailEnd type="none" w="med" len="med"/>
                    </a:lnR>
                    <a:lnT w="12700" cap="flat" cmpd="sng" algn="ctr">
                      <a:solidFill>
                        <a:srgbClr val="972333"/>
                      </a:solidFill>
                      <a:prstDash val="solid"/>
                      <a:round/>
                      <a:headEnd type="none" w="med" len="med"/>
                      <a:tailEnd type="none" w="med" len="med"/>
                    </a:lnT>
                    <a:lnB w="12700" cap="flat" cmpd="sng" algn="ctr">
                      <a:solidFill>
                        <a:srgbClr val="972333"/>
                      </a:solidFill>
                      <a:prstDash val="solid"/>
                      <a:round/>
                      <a:headEnd type="none" w="med" len="med"/>
                      <a:tailEnd type="none" w="med" len="med"/>
                    </a:lnB>
                    <a:lnTlToBr>
                      <a:noFill/>
                    </a:lnTlToBr>
                    <a:lnBlToTr>
                      <a:noFill/>
                    </a:lnBlToTr>
                    <a:solidFill>
                      <a:srgbClr val="DCE5EE"/>
                    </a:solidFill>
                  </a:tcPr>
                </a:tc>
              </a:tr>
            </a:tbl>
          </a:graphicData>
        </a:graphic>
      </p:graphicFrame>
      <p:sp>
        <p:nvSpPr>
          <p:cNvPr id="12" name="Title 11"/>
          <p:cNvSpPr>
            <a:spLocks noGrp="1"/>
          </p:cNvSpPr>
          <p:nvPr>
            <p:ph type="title"/>
          </p:nvPr>
        </p:nvSpPr>
        <p:spPr/>
        <p:txBody>
          <a:bodyPr/>
          <a:lstStyle/>
          <a:p>
            <a:r>
              <a:rPr lang="en-US" smtClean="0"/>
              <a:t>FICO Credit Scores </a:t>
            </a:r>
            <a:endParaRPr lang="en-US" dirty="0"/>
          </a:p>
        </p:txBody>
      </p:sp>
      <p:grpSp>
        <p:nvGrpSpPr>
          <p:cNvPr id="21" name="Group 20"/>
          <p:cNvGrpSpPr/>
          <p:nvPr/>
        </p:nvGrpSpPr>
        <p:grpSpPr>
          <a:xfrm>
            <a:off x="5715000" y="2209800"/>
            <a:ext cx="890681" cy="1664275"/>
            <a:chOff x="5715000" y="2209800"/>
            <a:chExt cx="890681" cy="1664275"/>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334" y="2209800"/>
              <a:ext cx="772013" cy="116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15000" y="3350855"/>
              <a:ext cx="890681" cy="523220"/>
            </a:xfrm>
            <a:prstGeom prst="rect">
              <a:avLst/>
            </a:prstGeom>
            <a:noFill/>
          </p:spPr>
          <p:txBody>
            <a:bodyPr wrap="square" rtlCol="0">
              <a:spAutoFit/>
            </a:bodyPr>
            <a:lstStyle/>
            <a:p>
              <a:pPr algn="ctr"/>
              <a:r>
                <a:rPr lang="en-US" sz="2800" b="1" dirty="0" smtClean="0">
                  <a:solidFill>
                    <a:prstClr val="black"/>
                  </a:solidFill>
                  <a:latin typeface="Calibri" panose="020F0502020204030204" pitchFamily="34" charset="0"/>
                  <a:cs typeface="Arial" pitchFamily="34" charset="0"/>
                </a:rPr>
                <a:t>TUC</a:t>
              </a:r>
              <a:endParaRPr lang="en-US" sz="2800" b="1" dirty="0">
                <a:solidFill>
                  <a:prstClr val="black"/>
                </a:solidFill>
                <a:latin typeface="Calibri" panose="020F0502020204030204" pitchFamily="34" charset="0"/>
                <a:cs typeface="Arial" pitchFamily="34" charset="0"/>
              </a:endParaRPr>
            </a:p>
          </p:txBody>
        </p:sp>
      </p:gr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124200"/>
            <a:ext cx="1255156" cy="1330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0" y="4364468"/>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 name="Group 19"/>
          <p:cNvGrpSpPr/>
          <p:nvPr/>
        </p:nvGrpSpPr>
        <p:grpSpPr>
          <a:xfrm>
            <a:off x="6707188" y="2209800"/>
            <a:ext cx="772510" cy="1664275"/>
            <a:chOff x="6707188" y="2209800"/>
            <a:chExt cx="772510" cy="1664275"/>
          </a:xfrm>
        </p:grpSpPr>
        <p:sp>
          <p:nvSpPr>
            <p:cNvPr id="11" name="TextBox 10"/>
            <p:cNvSpPr txBox="1"/>
            <p:nvPr/>
          </p:nvSpPr>
          <p:spPr>
            <a:xfrm>
              <a:off x="6707188" y="3350855"/>
              <a:ext cx="772510" cy="523220"/>
            </a:xfrm>
            <a:prstGeom prst="rect">
              <a:avLst/>
            </a:prstGeom>
            <a:noFill/>
          </p:spPr>
          <p:txBody>
            <a:bodyPr wrap="square" rtlCol="0">
              <a:spAutoFit/>
            </a:bodyPr>
            <a:lstStyle/>
            <a:p>
              <a:pPr algn="ctr"/>
              <a:r>
                <a:rPr lang="en-US" sz="2800" b="1" dirty="0" smtClean="0">
                  <a:solidFill>
                    <a:prstClr val="black"/>
                  </a:solidFill>
                  <a:latin typeface="Calibri" panose="020F0502020204030204" pitchFamily="34" charset="0"/>
                  <a:cs typeface="Arial" pitchFamily="34" charset="0"/>
                </a:rPr>
                <a:t>EFX</a:t>
              </a:r>
              <a:endParaRPr lang="en-US" sz="2800" b="1" dirty="0">
                <a:solidFill>
                  <a:prstClr val="black"/>
                </a:solidFill>
                <a:latin typeface="Calibri" panose="020F0502020204030204" pitchFamily="34" charset="0"/>
                <a:cs typeface="Arial" pitchFamily="34" charset="0"/>
              </a:endParaRPr>
            </a:p>
          </p:txBody>
        </p:sp>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437" y="2209800"/>
              <a:ext cx="772013" cy="116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 name="Group 18"/>
          <p:cNvGrpSpPr/>
          <p:nvPr/>
        </p:nvGrpSpPr>
        <p:grpSpPr>
          <a:xfrm>
            <a:off x="7620000" y="2209800"/>
            <a:ext cx="880546" cy="1664275"/>
            <a:chOff x="7620000" y="2209800"/>
            <a:chExt cx="880546" cy="1664275"/>
          </a:xfrm>
        </p:grpSpPr>
        <p:sp>
          <p:nvSpPr>
            <p:cNvPr id="13" name="TextBox 12"/>
            <p:cNvSpPr txBox="1"/>
            <p:nvPr/>
          </p:nvSpPr>
          <p:spPr>
            <a:xfrm>
              <a:off x="7620000" y="3350855"/>
              <a:ext cx="880546" cy="523220"/>
            </a:xfrm>
            <a:prstGeom prst="rect">
              <a:avLst/>
            </a:prstGeom>
            <a:noFill/>
          </p:spPr>
          <p:txBody>
            <a:bodyPr wrap="square" rtlCol="0">
              <a:spAutoFit/>
            </a:bodyPr>
            <a:lstStyle/>
            <a:p>
              <a:pPr algn="ctr"/>
              <a:r>
                <a:rPr lang="en-US" sz="2800" b="1" dirty="0" smtClean="0">
                  <a:solidFill>
                    <a:prstClr val="black"/>
                  </a:solidFill>
                  <a:latin typeface="Calibri" panose="020F0502020204030204" pitchFamily="34" charset="0"/>
                  <a:cs typeface="Arial" pitchFamily="34" charset="0"/>
                </a:rPr>
                <a:t>XPN</a:t>
              </a:r>
              <a:endParaRPr lang="en-US" sz="2800" b="1" dirty="0">
                <a:solidFill>
                  <a:prstClr val="black"/>
                </a:solidFill>
                <a:latin typeface="Calibri" panose="020F0502020204030204" pitchFamily="34" charset="0"/>
                <a:cs typeface="Arial" pitchFamily="34" charset="0"/>
              </a:endParaRPr>
            </a:p>
          </p:txBody>
        </p:sp>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267" y="2209800"/>
              <a:ext cx="772013" cy="116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05454712"/>
      </p:ext>
    </p:extLst>
  </p:cSld>
  <p:clrMapOvr>
    <a:masterClrMapping/>
  </p:clrMapOvr>
  <p:transition xmlns:p14="http://schemas.microsoft.com/office/powerpoint/2010/main" advTm="50000"/>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Chart 34"/>
          <p:cNvGraphicFramePr/>
          <p:nvPr>
            <p:extLst>
              <p:ext uri="{D42A27DB-BD31-4B8C-83A1-F6EECF244321}">
                <p14:modId xmlns:p14="http://schemas.microsoft.com/office/powerpoint/2010/main" val="1303954872"/>
              </p:ext>
            </p:extLst>
          </p:nvPr>
        </p:nvGraphicFramePr>
        <p:xfrm>
          <a:off x="381000" y="1447800"/>
          <a:ext cx="67056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100 Percent Credit Score Control</a:t>
            </a:r>
            <a:endParaRPr lang="en-US" dirty="0"/>
          </a:p>
        </p:txBody>
      </p:sp>
      <p:sp>
        <p:nvSpPr>
          <p:cNvPr id="5" name="Rectangle 3"/>
          <p:cNvSpPr>
            <a:spLocks noGrp="1" noChangeArrowheads="1"/>
          </p:cNvSpPr>
          <p:nvPr>
            <p:ph idx="1"/>
          </p:nvPr>
        </p:nvSpPr>
        <p:spPr>
          <a:xfrm>
            <a:off x="6553200" y="3429000"/>
            <a:ext cx="2590800" cy="2133600"/>
          </a:xfrm>
        </p:spPr>
        <p:txBody>
          <a:bodyPr>
            <a:noAutofit/>
          </a:bodyPr>
          <a:lstStyle/>
          <a:p>
            <a:pPr marL="228600" indent="-228600">
              <a:lnSpc>
                <a:spcPct val="150000"/>
              </a:lnSpc>
              <a:spcBef>
                <a:spcPts val="0"/>
              </a:spcBef>
              <a:buFont typeface="+mj-lt"/>
              <a:buAutoNum type="arabicParenR"/>
            </a:pPr>
            <a:r>
              <a:rPr lang="en-US" sz="1800" b="1" dirty="0" smtClean="0">
                <a:sym typeface="Wingdings"/>
              </a:rPr>
              <a:t>Always pay on time.</a:t>
            </a:r>
          </a:p>
          <a:p>
            <a:pPr marL="228600" indent="-228600">
              <a:lnSpc>
                <a:spcPct val="150000"/>
              </a:lnSpc>
              <a:spcBef>
                <a:spcPts val="0"/>
              </a:spcBef>
              <a:buFont typeface="+mj-lt"/>
              <a:buAutoNum type="arabicParenR"/>
            </a:pPr>
            <a:r>
              <a:rPr lang="en-US" sz="1800" b="1" dirty="0" smtClean="0">
                <a:sym typeface="Wingdings"/>
              </a:rPr>
              <a:t>Keep balances low. </a:t>
            </a:r>
          </a:p>
          <a:p>
            <a:pPr marL="228600" indent="-228600">
              <a:lnSpc>
                <a:spcPct val="150000"/>
              </a:lnSpc>
              <a:spcBef>
                <a:spcPts val="0"/>
              </a:spcBef>
              <a:buFont typeface="+mj-lt"/>
              <a:buAutoNum type="arabicParenR"/>
            </a:pPr>
            <a:r>
              <a:rPr lang="en-US" sz="1800" b="1" dirty="0" smtClean="0">
                <a:sym typeface="Wingdings"/>
              </a:rPr>
              <a:t>Let accounts grow.</a:t>
            </a:r>
          </a:p>
          <a:p>
            <a:pPr marL="228600" indent="-228600">
              <a:lnSpc>
                <a:spcPct val="150000"/>
              </a:lnSpc>
              <a:spcBef>
                <a:spcPts val="0"/>
              </a:spcBef>
              <a:buFont typeface="+mj-lt"/>
              <a:buAutoNum type="arabicParenR"/>
            </a:pPr>
            <a:r>
              <a:rPr lang="en-US" sz="1800" b="1" dirty="0" smtClean="0">
                <a:sym typeface="Wingdings"/>
              </a:rPr>
              <a:t>Don’t ask for more.</a:t>
            </a:r>
          </a:p>
          <a:p>
            <a:pPr marL="228600" indent="-228600">
              <a:lnSpc>
                <a:spcPct val="150000"/>
              </a:lnSpc>
              <a:spcBef>
                <a:spcPts val="0"/>
              </a:spcBef>
              <a:buFont typeface="+mj-lt"/>
              <a:buAutoNum type="arabicParenR"/>
            </a:pPr>
            <a:r>
              <a:rPr lang="en-US" sz="1800" b="1" dirty="0" smtClean="0">
                <a:sym typeface="Wingdings"/>
              </a:rPr>
              <a:t>Show variety.</a:t>
            </a:r>
            <a:endParaRPr lang="en-US" sz="1800" b="1" dirty="0" smtClean="0"/>
          </a:p>
        </p:txBody>
      </p:sp>
      <p:sp>
        <p:nvSpPr>
          <p:cNvPr id="4" name="Rectangle 3"/>
          <p:cNvSpPr/>
          <p:nvPr/>
        </p:nvSpPr>
        <p:spPr>
          <a:xfrm>
            <a:off x="5943600" y="1524000"/>
            <a:ext cx="184666" cy="346249"/>
          </a:xfrm>
          <a:prstGeom prst="rect">
            <a:avLst/>
          </a:prstGeom>
        </p:spPr>
        <p:txBody>
          <a:bodyPr wrap="none">
            <a:spAutoFit/>
          </a:bodyPr>
          <a:lstStyle/>
          <a:p>
            <a:pPr>
              <a:lnSpc>
                <a:spcPct val="90000"/>
              </a:lnSpc>
              <a:spcBef>
                <a:spcPct val="20000"/>
              </a:spcBef>
              <a:buClr>
                <a:srgbClr val="800000"/>
              </a:buClr>
            </a:pPr>
            <a:endParaRPr lang="en-US" sz="1800" dirty="0">
              <a:solidFill>
                <a:prstClr val="black"/>
              </a:solidFill>
              <a:latin typeface="Calibri" pitchFamily="34" charset="0"/>
              <a:cs typeface="Calibri" pitchFamily="34" charset="0"/>
            </a:endParaRPr>
          </a:p>
        </p:txBody>
      </p:sp>
    </p:spTree>
    <p:extLst>
      <p:ext uri="{BB962C8B-B14F-4D97-AF65-F5344CB8AC3E}">
        <p14:creationId xmlns:p14="http://schemas.microsoft.com/office/powerpoint/2010/main" val="15406252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Financial Products @ MEDA</a:t>
            </a:r>
            <a:endParaRPr lang="en-US" dirty="0"/>
          </a:p>
        </p:txBody>
      </p:sp>
      <p:sp>
        <p:nvSpPr>
          <p:cNvPr id="11" name="AutoShape 4" descr="data:image/jpeg;base64,/9j/4AAQSkZJRgABAQAAAQABAAD/2wCEAAkGBhQREBIUERQTFBQWGBYXFhcVGR0VGRgWHxgaGhYaHBgZHCchHBwvJRsaKzsgLycpLi04Fx4xNTAqNScrLCoBCQoKBQUFDQUFDSkYEhgpKSkpKSkpKSkpKSkpKSkpKSkpKSkpKSkpKSkpKSkpKSkpKSkpKSkpKSkpKSkpKSkpKf/AABEIAIAAkAMBIgACEQEDEQH/xAAcAAEAAgIDAQAAAAAAAAAAAAAABQYEBwEDCAL/xAA9EAACAQMBBgQEBAMGBwEAAAABAgMABBEhBQYSEzFBByJRYRRCcYEjMoKRCKGxFTNSYnODQ1NyksHR8CT/xAAUAQEAAAAAAAAAAAAAAAAAAAAA/8QAFBEBAAAAAAAAAAAAAAAAAAAAAP/aAAwDAQACEQMRAD8A3jSlKBSlKBSlKBSlQG+G8UtlEkkVuJlLYkdn5awr2d8IzcHqQNMZNBlbzbyw2FuZ5yeAFVwoyxJPYd8DJPspqTRwQCDkHUEdx2qsWex7i6uI5702xijR+TFCWkUtIOFpHdwA3kyBhcfiNUXPfXex7cIVt7mBGEVsvMkS5cEnlRBeWwkcDAGCNEyfWgvtKx9nzO8SNLHypCAWj4g/AfTiAAP1rIoFKUoFKUoFKUoFKUoFKUoFK44tcd//ALH9D+1c0CuGGRg9K5rgig1xuXvbFFbNFaxTXT864cQ24ysERmflqXcqkY4QMJkHXpWVYbcguttQMCeMWsyiGZSktvKsiFiY21QsrkcQzxCPQ4Bq7WNhHCgjhRY0HRUAUD7CklhG0iSMimRAQrkDiUHqAeoB9KDIpSlApUTvLvPDYQrLOSFLqgxqck6nHoAGY+ympVWB1GtBzSlKBSlKBSlKBUDvXvV8CsRMEkokbg4lZERGOAnMd2AQHP5ummOpGZ6offG3eTZ92kScyR4ZERNNWZSq9dOpzr6UFZg2VfQ3L7RZA0knGkttzVVUtgByMSHy8akMSeh5zemtk3T3lF/BzlhliXJC8zhIfHVkKsQyZzhuhxppVT2zsvacmzJIDBblDCIlgWVjMoVQFJlbySE41XC+zGtgWR/DTC8HlXy44eHQeXHbHTHtQd1RG8+3/goOaIZJ2LKixxY4mZumMn/2fapeqp4h34jisxy2lZ7y2CKoycq/MJA9lRqDTe8nj/fysVt0S0APpzJPoS4wPsoqf3P/AIhWZkivoC7EhRJbgkk9NYs6n/pP2qH8QdvbNg2ldFrb+0J2f8RncxRRYAHLQJqzDGrHvn3qZ8F7+wmv5Ht4vhZjE2YGPNRvMDxwyN51I1ymuQcjoaDdkMvEqsAQGAOGBUjIzqp1B9j0rrvoGeN1RzGzKQrqAxU40YBgQcehrvpQUHdPY3NluF2i81xc2/FC5kYNAVmQHiiRVULxIQCp1XiIyc5P3ufs2YXcqw3FwLO1YwcqZ0laSRUXplOKONQRgcRLddB1km8O7aSe4lueOfnPx8t2IiQ8CoCI1OC2FHnOSMaYrO3Z3WWx54jklkWWQSfisZGU8CpjjOpGFHXXTqaCbpSlApSlApSlApSobfDeZNn2U1zIOIRjyr04nJwi57ZJGv1oJmlefNhfxD3XxSfFpD8OzYYRqQyKT+YEsc49D116V6CVsjI6UHTHeo0jxhlLoFLLnzAN+UkehwdfY+lcXxIjZlXiZVZlHctwnAB7Z6feo7eLYJuFV4X5N1Fkwy4zg90cfNG3Qr9xggGsXc/e0XqSRyqIruA8FxBnJVv8S+sZ6g69aDyHPMzszOSWYlmJ6kk5Jqw+G108e1rFo85M8a6f4WPC3T2JqzeIng7dW1zI9pC89s5LJyxxtHnUoyjXA7H0FWPwa8J7iK6W8vYzEI88qN9HZzkcRX5QNeupOO3UN618CZeIrkcQAJGdQDnBx6aH9jVb3m3qZJo7Kz4XvZhkA6pBH800nsOy9WOBUvsTY4to+HiaR2PFJK/55H7s2P5AaAYA0FBIUqM3k2/HY2stzNngjXOB1Y9FUe5JA+9ao3f/AIihLdLHc26xQuwUOrklMnALZGCPXGMe9BuqlKUClKUClKUEbtuSdEEluA5TJaE9ZVxqFb5X00zoehxnIqe/8P8AbGw5TZZdvK4TGH4o2y8ZU6hxgjh9Rir9Wud4bz+x9qQ3AyLO+bl3K/LHcfJMOwyOvrwsT2oPO2wt257u5S3hjYyM2OhHCPmZvQDv9K9b7Y22LVYo0HNuJPJDEDguQNWY/LGo1Zu3uSAe7bm1orK3muZcKkalmIGp9APUk4H3qt+G1nJNG+0rof8A6LvVAekVsD+FGmegP5idM5GaC42quEXmFS+PMVHCufYEnT71rXxWtJLCaDbFoPPERHcqNBLCSMcX30z7qflrZ9R+8OyVu7WeBuksbpr2JGAfscH7UH1sTa8d3bxTwnKSqHX1GeoPuDkH6Go7fje1NmWUlw+CR5Y0/wAch/Kv07n2BrW/8O+8LcFzYyHWI82MHsCeGUfZuE/qNYfiXeHae8Fns4H8GJlEgHdm88v3CAD219aC8+FGwJEt3vbrLXd6RLIzdVT/AIaD0GDnHuB2FWbbu0JYFWSOPnRrnnIueaE080Y+YjXKdSOmowZMDHSuaCgeLMBv9hytaETKeXMvB5uJAwJIx10yfsa8zbL2ZJczRwwqXkkYKoGuSf8Ax79sV6VkuzsfaqR9LHaDHhHywXedceivkaepJ7GrRPs6ysFmu+TBDwqzSSLGqtjvqBkk+nfNB3bV2wlpEnEC7tiOKNNXlkxoqj7ZJOgAJJAFSFsX4F5gUPjzBSSAfQEgE/XAqm7gRveltqXIIabK2sZ15FtnTH+d8ZY98DtV3oFKUoFKUoFUbxqsBLsW6z1j4JF+ocD+hP71eapXjJchNiXmfmVFH1Mi4oNc76bzvebE2LBxea6ZVlOc55RWPzY9WYH9Nb2trdY0VEGFUBVA7ADAH7CvM+1bE29ju7M+eDilY6dB8Qkn9Dp9DXpwGg5pSuCaDzz4fScneydFJIaW7Q9tMs2v3Ap4cTGbeqeR8547thr01ZQPpisfwoJut5JJxkjiuZidDoxIGf8AuHSufDt+RvVIj6FpbuPv1JcjGnt/Og9HUpSgoHjhswS7Hmb5oWjlU9wQ3CT+zGqZ4hb2Pd7F2TEpPHfFBITpkxlUbP1dgftV+8Y7gJsS8z8yoo+pkXFaWvYDDbbtyP8Al4pGyw0x8SrYI9MEH70Hpaxs1hijjQYSNVRR6KoAH8hXfSlApSlApSlArVPjQ73s1jsqD+8mfmyf5I1yAx9vzn9A9a2XtTaaW0LyynCqM6aknoFUdWYnACjUkgVXNzd2nWWa/vFxeXPy9eRCP7uEEaZwBxHufpqEb4p7ji42NybdctahXhUakqi8JUepK5+pAqZ8Nt4fjtmW0xOX4Akn+onlbP1xn71Z6ollss7Iv5GQY2feMC2Py210dAcdo30GegPCNBjIXuq54h7e+C2ZdTZwwjKp/qN5U/mc/arHWoPFiSTam0LXZFsThTzrlhqEHylvopJx3LoKDq/h13YMcE944wZSIos/8tTlyPYtgf7dV3xStW2ZvBBfKDy5Gjm07lSFmXp1xg/rFb72TsuO2gighHDHGoRR7AY19T7+9VzxP3LG07B4lA5yfiQk6ecD8pPoRkfse1Ba4pQyhlIIIBBGoIOoIr7rX3grvIbjZ/w8uVntDyXVtGCj+7JB1GmV/QavV9fJDE8srBI0UszHoFAyTQay8b7l7n4LZkGs1zKHYeka5ALe2ST/ALZrs8XdyQ2xI0gBJsghTuTGq8D/AMvN+mprc3d15Lqbal2pWeYcMEbDBgth+QEdpCNT6Zx3NXVlBBB1B6g0EHuNt8Xuz7a4yMvGvHjtIPK4/cGp2qDu3s87HvntellduZLVu0U+PPAfTIGV9eEjU5q/UClKUClKUHXLbq3DxKG4TxLkZw3Yj31OtdlKUCuueBXVkcBlYEMpGQQdCCO4rspQRG8G2PhLf8NDLK2I4IgdZJMeVcnsMZLdgpJqP3H3P+CjeSYiS8uGMlzL1y5OeFT1CDOg+9WJrVC6uVBdQVViNQDgsAe2cD9hXbQKUpQUTePd1rO+XalmhbI4b2FBrLDpmRFHWRcA46tj1624xQ3UcT+WWPKSxnOVbujeh7Ee4B6is2seysEhBWNeFSzNwjoGY5bA7ZOTgdyfWgyKUpQY20dnJcRtHKvErY9iCDlWBGqsCAQRqCARWQi4AGpx3PWuaUClKUH/2Q=="/>
          <p:cNvSpPr>
            <a:spLocks noChangeAspect="1" noChangeArrowheads="1"/>
          </p:cNvSpPr>
          <p:nvPr/>
        </p:nvSpPr>
        <p:spPr bwMode="auto">
          <a:xfrm>
            <a:off x="63500" y="-38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6" name="Group 5"/>
          <p:cNvGrpSpPr/>
          <p:nvPr/>
        </p:nvGrpSpPr>
        <p:grpSpPr>
          <a:xfrm>
            <a:off x="400050" y="5154180"/>
            <a:ext cx="8343900" cy="914400"/>
            <a:chOff x="495300" y="5154180"/>
            <a:chExt cx="8343900" cy="914400"/>
          </a:xfrm>
        </p:grpSpPr>
        <p:pic>
          <p:nvPicPr>
            <p:cNvPr id="8" name="Picture 7" descr="Community Trust">
              <a:hlinkClick r:id="rId2"/>
            </p:cNvPr>
            <p:cNvPicPr/>
            <p:nvPr/>
          </p:nvPicPr>
          <p:blipFill>
            <a:blip r:embed="rId3" cstate="print"/>
            <a:srcRect/>
            <a:stretch>
              <a:fillRect/>
            </a:stretch>
          </p:blipFill>
          <p:spPr bwMode="auto">
            <a:xfrm>
              <a:off x="7467600" y="5238715"/>
              <a:ext cx="1371600" cy="745331"/>
            </a:xfrm>
            <a:prstGeom prst="rect">
              <a:avLst/>
            </a:prstGeom>
            <a:noFill/>
            <a:ln w="9525">
              <a:noFill/>
              <a:miter lim="800000"/>
              <a:headEnd/>
              <a:tailEnd/>
            </a:ln>
          </p:spPr>
        </p:pic>
        <p:pic>
          <p:nvPicPr>
            <p:cNvPr id="6146" name="Picture 2" descr="https://encrypted-tbn2.gstatic.com/images?q=tbn:ANd9GcR708pbcR13pKC_18U7ezxtqryfNEgSmLzU0zw3xIOthskH0L0zM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5301817"/>
              <a:ext cx="1905000" cy="619126"/>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211931"/>
              <a:ext cx="1612106" cy="79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306580"/>
              <a:ext cx="14239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515418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17" name="Content Placeholder 4"/>
          <p:cNvGraphicFramePr>
            <a:graphicFrameLocks/>
          </p:cNvGraphicFramePr>
          <p:nvPr>
            <p:extLst>
              <p:ext uri="{D42A27DB-BD31-4B8C-83A1-F6EECF244321}">
                <p14:modId xmlns:p14="http://schemas.microsoft.com/office/powerpoint/2010/main" val="4201172429"/>
              </p:ext>
            </p:extLst>
          </p:nvPr>
        </p:nvGraphicFramePr>
        <p:xfrm>
          <a:off x="1600200" y="1524000"/>
          <a:ext cx="6096000" cy="2362200"/>
        </p:xfrm>
        <a:graphic>
          <a:graphicData uri="http://schemas.openxmlformats.org/drawingml/2006/table">
            <a:tbl>
              <a:tblPr bandRow="1">
                <a:tableStyleId>{5DA37D80-6434-44D0-A028-1B22A696006F}</a:tableStyleId>
              </a:tblPr>
              <a:tblGrid>
                <a:gridCol w="2634074"/>
                <a:gridCol w="3461926"/>
              </a:tblGrid>
              <a:tr h="255641">
                <a:tc>
                  <a:txBody>
                    <a:bodyPr/>
                    <a:lstStyle/>
                    <a:p>
                      <a:r>
                        <a:rPr lang="en-US" sz="1200" dirty="0" smtClean="0">
                          <a:latin typeface="Calibri"/>
                          <a:cs typeface="Calibri"/>
                        </a:rPr>
                        <a:t>Savings</a:t>
                      </a:r>
                      <a:r>
                        <a:rPr lang="en-US" sz="1200" baseline="0" dirty="0" smtClean="0">
                          <a:latin typeface="Calibri"/>
                          <a:cs typeface="Calibri"/>
                        </a:rPr>
                        <a:t> and Checking Accounts</a:t>
                      </a:r>
                      <a:endParaRPr lang="en-US" sz="1200" b="0" dirty="0">
                        <a:solidFill>
                          <a:schemeClr val="tx1"/>
                        </a:solidFill>
                        <a:latin typeface="Calibri"/>
                        <a:cs typeface="Calibri"/>
                      </a:endParaRPr>
                    </a:p>
                  </a:txBody>
                  <a:tcPr marL="76692" marR="76692" marT="38346" marB="38346"/>
                </a:tc>
                <a:tc>
                  <a:txBody>
                    <a:bodyPr/>
                    <a:lstStyle/>
                    <a:p>
                      <a:r>
                        <a:rPr lang="en-US" sz="1200" dirty="0" smtClean="0">
                          <a:latin typeface="Calibri"/>
                          <a:cs typeface="Calibri"/>
                        </a:rPr>
                        <a:t>Protected</a:t>
                      </a:r>
                      <a:r>
                        <a:rPr lang="en-US" sz="1200" baseline="0" dirty="0" smtClean="0">
                          <a:latin typeface="Calibri"/>
                          <a:cs typeface="Calibri"/>
                        </a:rPr>
                        <a:t> Bank Accounts</a:t>
                      </a:r>
                      <a:endParaRPr lang="en-US" sz="1200" b="0" dirty="0">
                        <a:solidFill>
                          <a:schemeClr val="tx1"/>
                        </a:solidFill>
                        <a:latin typeface="Calibri"/>
                        <a:cs typeface="Calibri"/>
                      </a:endParaRPr>
                    </a:p>
                  </a:txBody>
                  <a:tcPr marL="76692" marR="76692" marT="38346" marB="38346"/>
                </a:tc>
              </a:tr>
              <a:tr h="255641">
                <a:tc>
                  <a:txBody>
                    <a:bodyPr/>
                    <a:lstStyle/>
                    <a:p>
                      <a:r>
                        <a:rPr lang="en-US" sz="1200" dirty="0" smtClean="0">
                          <a:latin typeface="Calibri"/>
                          <a:cs typeface="Calibri"/>
                        </a:rPr>
                        <a:t>Secured</a:t>
                      </a:r>
                      <a:r>
                        <a:rPr lang="en-US" sz="1200" baseline="0" dirty="0" smtClean="0">
                          <a:latin typeface="Calibri"/>
                          <a:cs typeface="Calibri"/>
                        </a:rPr>
                        <a:t> Credit Cards</a:t>
                      </a:r>
                      <a:endParaRPr lang="en-US" sz="1200" b="0" dirty="0">
                        <a:solidFill>
                          <a:schemeClr val="tx1"/>
                        </a:solidFill>
                        <a:latin typeface="Calibri"/>
                        <a:cs typeface="Calibri"/>
                      </a:endParaRPr>
                    </a:p>
                  </a:txBody>
                  <a:tcPr marL="76692" marR="76692" marT="38346" marB="38346"/>
                </a:tc>
                <a:tc>
                  <a:txBody>
                    <a:bodyPr/>
                    <a:lstStyle/>
                    <a:p>
                      <a:r>
                        <a:rPr lang="en-US" sz="1200" dirty="0" smtClean="0">
                          <a:latin typeface="Calibri"/>
                          <a:cs typeface="Calibri"/>
                        </a:rPr>
                        <a:t>Establish</a:t>
                      </a:r>
                      <a:r>
                        <a:rPr lang="en-US" sz="1200" baseline="0" dirty="0" smtClean="0">
                          <a:latin typeface="Calibri"/>
                          <a:cs typeface="Calibri"/>
                        </a:rPr>
                        <a:t> and Build Healthy Credit</a:t>
                      </a:r>
                      <a:endParaRPr lang="en-US" sz="1200" b="0" dirty="0">
                        <a:solidFill>
                          <a:schemeClr val="tx1"/>
                        </a:solidFill>
                        <a:latin typeface="Calibri"/>
                        <a:cs typeface="Calibri"/>
                      </a:endParaRPr>
                    </a:p>
                  </a:txBody>
                  <a:tcPr marL="76692" marR="76692" marT="38346" marB="38346"/>
                </a:tc>
              </a:tr>
              <a:tr h="255641">
                <a:tc>
                  <a:txBody>
                    <a:bodyPr/>
                    <a:lstStyle/>
                    <a:p>
                      <a:r>
                        <a:rPr lang="en-US" sz="1200" dirty="0" smtClean="0">
                          <a:latin typeface="Calibri"/>
                          <a:cs typeface="Calibri"/>
                        </a:rPr>
                        <a:t>Prepaid</a:t>
                      </a:r>
                      <a:r>
                        <a:rPr lang="en-US" sz="1200" baseline="0" dirty="0" smtClean="0">
                          <a:latin typeface="Calibri"/>
                          <a:cs typeface="Calibri"/>
                        </a:rPr>
                        <a:t> Debit Cards</a:t>
                      </a:r>
                      <a:endParaRPr lang="en-US" sz="1200" dirty="0">
                        <a:latin typeface="Calibri"/>
                        <a:cs typeface="Calibri"/>
                      </a:endParaRPr>
                    </a:p>
                  </a:txBody>
                  <a:tcPr marL="76692" marR="76692" marT="38346" marB="38346"/>
                </a:tc>
                <a:tc>
                  <a:txBody>
                    <a:bodyPr/>
                    <a:lstStyle/>
                    <a:p>
                      <a:r>
                        <a:rPr lang="en-US" sz="1200" dirty="0" smtClean="0">
                          <a:latin typeface="Calibri"/>
                          <a:cs typeface="Calibri"/>
                        </a:rPr>
                        <a:t>Direct</a:t>
                      </a:r>
                      <a:r>
                        <a:rPr lang="en-US" sz="1200" baseline="0" dirty="0" smtClean="0">
                          <a:latin typeface="Calibri"/>
                          <a:cs typeface="Calibri"/>
                        </a:rPr>
                        <a:t> Deposit and Cash Management</a:t>
                      </a:r>
                      <a:endParaRPr lang="en-US" sz="1200" dirty="0">
                        <a:latin typeface="Calibri"/>
                        <a:cs typeface="Calibri"/>
                      </a:endParaRPr>
                    </a:p>
                  </a:txBody>
                  <a:tcPr marL="76692" marR="76692" marT="38346" marB="38346"/>
                </a:tc>
              </a:tr>
              <a:tr h="135684">
                <a:tc>
                  <a:txBody>
                    <a:bodyPr/>
                    <a:lstStyle/>
                    <a:p>
                      <a:r>
                        <a:rPr lang="en-US" sz="1200" dirty="0" smtClean="0">
                          <a:latin typeface="Calibri"/>
                          <a:cs typeface="Calibri"/>
                        </a:rPr>
                        <a:t>Adelante Fund small business loans</a:t>
                      </a:r>
                      <a:endParaRPr lang="en-US" sz="1200" dirty="0">
                        <a:latin typeface="Calibri"/>
                        <a:cs typeface="Calibri"/>
                      </a:endParaRPr>
                    </a:p>
                  </a:txBody>
                  <a:tcPr marL="76692" marR="76692" marT="38346" marB="38346"/>
                </a:tc>
                <a:tc>
                  <a:txBody>
                    <a:bodyPr/>
                    <a:lstStyle/>
                    <a:p>
                      <a:r>
                        <a:rPr lang="en-US" sz="1200" baseline="0" dirty="0" smtClean="0">
                          <a:latin typeface="Calibri"/>
                          <a:cs typeface="Calibri"/>
                        </a:rPr>
                        <a:t>Build Credit and Increase Savings</a:t>
                      </a:r>
                      <a:endParaRPr lang="en-US" sz="1200" dirty="0">
                        <a:latin typeface="Calibri"/>
                        <a:cs typeface="Calibri"/>
                      </a:endParaRPr>
                    </a:p>
                  </a:txBody>
                  <a:tcPr marL="76692" marR="76692" marT="38346" marB="38346"/>
                </a:tc>
              </a:tr>
              <a:tr h="255641">
                <a:tc>
                  <a:txBody>
                    <a:bodyPr/>
                    <a:lstStyle/>
                    <a:p>
                      <a:r>
                        <a:rPr lang="en-US" sz="1200" dirty="0" smtClean="0">
                          <a:latin typeface="Calibri"/>
                          <a:cs typeface="Calibri"/>
                        </a:rPr>
                        <a:t>Lending Circles </a:t>
                      </a:r>
                      <a:r>
                        <a:rPr lang="en-US" sz="1200" baseline="0" dirty="0" smtClean="0">
                          <a:latin typeface="Calibri"/>
                          <a:cs typeface="Calibri"/>
                        </a:rPr>
                        <a:t>and Fresh Start Loans</a:t>
                      </a:r>
                      <a:endParaRPr lang="en-US" sz="1200" dirty="0">
                        <a:latin typeface="Calibri"/>
                        <a:cs typeface="Calibri"/>
                      </a:endParaRPr>
                    </a:p>
                  </a:txBody>
                  <a:tcPr marL="76692" marR="76692" marT="38346" marB="38346"/>
                </a:tc>
                <a:tc>
                  <a:txBody>
                    <a:bodyPr/>
                    <a:lstStyle/>
                    <a:p>
                      <a:r>
                        <a:rPr lang="en-US" sz="1200" dirty="0" smtClean="0">
                          <a:latin typeface="Calibri"/>
                          <a:cs typeface="Calibri"/>
                        </a:rPr>
                        <a:t>Finance</a:t>
                      </a:r>
                      <a:r>
                        <a:rPr lang="en-US" sz="1200" baseline="0" dirty="0" smtClean="0">
                          <a:latin typeface="Calibri"/>
                          <a:cs typeface="Calibri"/>
                        </a:rPr>
                        <a:t> Business and Build Credit</a:t>
                      </a:r>
                      <a:endParaRPr lang="en-US" sz="1200" dirty="0">
                        <a:latin typeface="Calibri"/>
                        <a:cs typeface="Calibri"/>
                      </a:endParaRPr>
                    </a:p>
                  </a:txBody>
                  <a:tcPr marL="76692" marR="76692" marT="38346" marB="38346"/>
                </a:tc>
              </a:tr>
              <a:tr h="255641">
                <a:tc>
                  <a:txBody>
                    <a:bodyPr/>
                    <a:lstStyle/>
                    <a:p>
                      <a:r>
                        <a:rPr lang="en-US" sz="1200" dirty="0" smtClean="0">
                          <a:latin typeface="Calibri"/>
                          <a:cs typeface="Calibri"/>
                        </a:rPr>
                        <a:t>K2C</a:t>
                      </a:r>
                      <a:endParaRPr lang="en-US" sz="1200" dirty="0">
                        <a:latin typeface="Calibri"/>
                        <a:cs typeface="Calibri"/>
                      </a:endParaRPr>
                    </a:p>
                  </a:txBody>
                  <a:tcPr marL="76692" marR="76692" marT="38346" marB="38346"/>
                </a:tc>
                <a:tc>
                  <a:txBody>
                    <a:bodyPr/>
                    <a:lstStyle/>
                    <a:p>
                      <a:r>
                        <a:rPr lang="en-US" sz="1200" dirty="0" smtClean="0">
                          <a:latin typeface="Calibri"/>
                          <a:cs typeface="Calibri"/>
                        </a:rPr>
                        <a:t>Kinder to </a:t>
                      </a:r>
                      <a:r>
                        <a:rPr lang="en-US" sz="1200" dirty="0" err="1" smtClean="0">
                          <a:latin typeface="Calibri"/>
                          <a:cs typeface="Calibri"/>
                        </a:rPr>
                        <a:t>Collegue</a:t>
                      </a:r>
                      <a:r>
                        <a:rPr lang="en-US" sz="1200" dirty="0" smtClean="0">
                          <a:latin typeface="Calibri"/>
                          <a:cs typeface="Calibri"/>
                        </a:rPr>
                        <a:t> </a:t>
                      </a:r>
                      <a:endParaRPr lang="en-US" sz="1200" dirty="0">
                        <a:latin typeface="Calibri"/>
                        <a:cs typeface="Calibri"/>
                      </a:endParaRPr>
                    </a:p>
                  </a:txBody>
                  <a:tcPr marL="76692" marR="76692" marT="38346" marB="38346"/>
                </a:tc>
              </a:tr>
              <a:tr h="255641">
                <a:tc>
                  <a:txBody>
                    <a:bodyPr/>
                    <a:lstStyle/>
                    <a:p>
                      <a:r>
                        <a:rPr lang="en-US" sz="1200" dirty="0" smtClean="0">
                          <a:latin typeface="Calibri"/>
                          <a:cs typeface="Calibri"/>
                        </a:rPr>
                        <a:t>US</a:t>
                      </a:r>
                      <a:r>
                        <a:rPr lang="en-US" sz="1200" baseline="0" dirty="0" smtClean="0">
                          <a:latin typeface="Calibri"/>
                          <a:cs typeface="Calibri"/>
                        </a:rPr>
                        <a:t> Savings Bonds</a:t>
                      </a:r>
                      <a:r>
                        <a:rPr lang="en-US" sz="1200" dirty="0" smtClean="0">
                          <a:latin typeface="Calibri"/>
                          <a:cs typeface="Calibri"/>
                        </a:rPr>
                        <a:t>, CD’s</a:t>
                      </a:r>
                      <a:endParaRPr lang="en-US" sz="1200" dirty="0">
                        <a:latin typeface="Calibri"/>
                        <a:cs typeface="Calibri"/>
                      </a:endParaRPr>
                    </a:p>
                  </a:txBody>
                  <a:tcPr marL="76692" marR="76692" marT="38346" marB="38346"/>
                </a:tc>
                <a:tc>
                  <a:txBody>
                    <a:bodyPr/>
                    <a:lstStyle/>
                    <a:p>
                      <a:r>
                        <a:rPr lang="en-US" sz="1200" dirty="0" smtClean="0">
                          <a:latin typeface="Calibri"/>
                          <a:cs typeface="Calibri"/>
                        </a:rPr>
                        <a:t>Protected</a:t>
                      </a:r>
                      <a:r>
                        <a:rPr lang="en-US" sz="1200" baseline="0" dirty="0" smtClean="0">
                          <a:latin typeface="Calibri"/>
                          <a:cs typeface="Calibri"/>
                        </a:rPr>
                        <a:t> Savings With Restricted Access</a:t>
                      </a:r>
                      <a:endParaRPr lang="en-US" sz="1200" dirty="0">
                        <a:latin typeface="Calibri"/>
                        <a:cs typeface="Calibri"/>
                      </a:endParaRPr>
                    </a:p>
                  </a:txBody>
                  <a:tcPr marL="76692" marR="76692" marT="38346" marB="38346"/>
                </a:tc>
              </a:tr>
              <a:tr h="255641">
                <a:tc>
                  <a:txBody>
                    <a:bodyPr/>
                    <a:lstStyle/>
                    <a:p>
                      <a:r>
                        <a:rPr lang="en-US" sz="1200" dirty="0" smtClean="0">
                          <a:latin typeface="Calibri"/>
                          <a:cs typeface="Calibri"/>
                        </a:rPr>
                        <a:t>Computers</a:t>
                      </a:r>
                      <a:r>
                        <a:rPr lang="en-US" sz="1200" baseline="0" dirty="0" smtClean="0">
                          <a:latin typeface="Calibri"/>
                          <a:cs typeface="Calibri"/>
                        </a:rPr>
                        <a:t> and Internet @ Low Cost</a:t>
                      </a:r>
                      <a:endParaRPr lang="en-US" sz="1200" dirty="0">
                        <a:latin typeface="Calibri"/>
                        <a:cs typeface="Calibri"/>
                      </a:endParaRPr>
                    </a:p>
                  </a:txBody>
                  <a:tcPr marL="76692" marR="76692" marT="38346" marB="38346"/>
                </a:tc>
                <a:tc>
                  <a:txBody>
                    <a:bodyPr/>
                    <a:lstStyle/>
                    <a:p>
                      <a:r>
                        <a:rPr lang="en-US" sz="1200" dirty="0" smtClean="0">
                          <a:latin typeface="Calibri"/>
                          <a:cs typeface="Calibri"/>
                        </a:rPr>
                        <a:t>Technology</a:t>
                      </a:r>
                      <a:r>
                        <a:rPr lang="en-US" sz="1200" baseline="0" dirty="0" smtClean="0">
                          <a:latin typeface="Calibri"/>
                          <a:cs typeface="Calibri"/>
                        </a:rPr>
                        <a:t> and Access</a:t>
                      </a:r>
                      <a:endParaRPr lang="en-US" sz="1200" dirty="0">
                        <a:latin typeface="Calibri"/>
                        <a:cs typeface="Calibri"/>
                      </a:endParaRPr>
                    </a:p>
                  </a:txBody>
                  <a:tcPr marL="76692" marR="76692" marT="38346" marB="38346"/>
                </a:tc>
              </a:tr>
              <a:tr h="285624">
                <a:tc>
                  <a:txBody>
                    <a:bodyPr/>
                    <a:lstStyle/>
                    <a:p>
                      <a:r>
                        <a:rPr lang="en-US" sz="1200" dirty="0" smtClean="0">
                          <a:latin typeface="Calibri"/>
                          <a:cs typeface="Calibri"/>
                        </a:rPr>
                        <a:t>Benefits</a:t>
                      </a:r>
                      <a:r>
                        <a:rPr lang="en-US" sz="1200" baseline="0" dirty="0" smtClean="0">
                          <a:latin typeface="Calibri"/>
                          <a:cs typeface="Calibri"/>
                        </a:rPr>
                        <a:t> Screening</a:t>
                      </a:r>
                      <a:endParaRPr lang="en-US" sz="1200" dirty="0">
                        <a:latin typeface="Calibri"/>
                        <a:cs typeface="Calibri"/>
                      </a:endParaRPr>
                    </a:p>
                  </a:txBody>
                  <a:tcPr marL="76692" marR="76692" marT="38346" marB="38346"/>
                </a:tc>
                <a:tc>
                  <a:txBody>
                    <a:bodyPr/>
                    <a:lstStyle/>
                    <a:p>
                      <a:r>
                        <a:rPr lang="en-US" sz="1200" dirty="0" smtClean="0">
                          <a:latin typeface="Calibri"/>
                          <a:cs typeface="Calibri"/>
                        </a:rPr>
                        <a:t>California</a:t>
                      </a:r>
                      <a:r>
                        <a:rPr lang="en-US" sz="1200" baseline="0" dirty="0" smtClean="0">
                          <a:latin typeface="Calibri"/>
                          <a:cs typeface="Calibri"/>
                        </a:rPr>
                        <a:t> Benefits</a:t>
                      </a:r>
                      <a:endParaRPr lang="en-US" sz="1200" dirty="0">
                        <a:latin typeface="Calibri"/>
                        <a:cs typeface="Calibri"/>
                      </a:endParaRPr>
                    </a:p>
                  </a:txBody>
                  <a:tcPr marL="76692" marR="76692" marT="38346" marB="38346"/>
                </a:tc>
              </a:tr>
            </a:tbl>
          </a:graphicData>
        </a:graphic>
      </p:graphicFrame>
      <p:grpSp>
        <p:nvGrpSpPr>
          <p:cNvPr id="16" name="Group 15"/>
          <p:cNvGrpSpPr/>
          <p:nvPr/>
        </p:nvGrpSpPr>
        <p:grpSpPr>
          <a:xfrm>
            <a:off x="1034649" y="4218527"/>
            <a:ext cx="6671360" cy="713148"/>
            <a:chOff x="1717080" y="4130842"/>
            <a:chExt cx="6969720" cy="841248"/>
          </a:xfrm>
        </p:grpSpPr>
        <p:pic>
          <p:nvPicPr>
            <p:cNvPr id="18" name="Picture 17" descr="Fifty Dollar Series I Savings Bond Certificate">
              <a:hlinkClick r:id="rId8" tgtFrame="_blank" tooltip="&quot;View Full-Size&quot;"/>
            </p:cNvPr>
            <p:cNvPicPr/>
            <p:nvPr/>
          </p:nvPicPr>
          <p:blipFill>
            <a:blip r:embed="rId9" cstate="print"/>
            <a:srcRect/>
            <a:stretch>
              <a:fillRect/>
            </a:stretch>
          </p:blipFill>
          <p:spPr bwMode="auto">
            <a:xfrm>
              <a:off x="6934200" y="4130842"/>
              <a:ext cx="1752600" cy="841248"/>
            </a:xfrm>
            <a:prstGeom prst="rect">
              <a:avLst/>
            </a:prstGeom>
            <a:noFill/>
            <a:ln w="9525">
              <a:noFill/>
              <a:miter lim="800000"/>
              <a:headEnd/>
              <a:tailEnd/>
            </a:ln>
          </p:spPr>
        </p:pic>
        <p:pic>
          <p:nvPicPr>
            <p:cNvPr id="19" name="Picture 3"/>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717080" y="4302234"/>
              <a:ext cx="2702520" cy="498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4178496"/>
            <a:ext cx="1066800" cy="71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96779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Financial Products @ MEDA Continued</a:t>
            </a:r>
            <a:endParaRPr lang="en-US" dirty="0"/>
          </a:p>
        </p:txBody>
      </p:sp>
      <p:sp>
        <p:nvSpPr>
          <p:cNvPr id="11" name="AutoShape 4" descr="data:image/jpeg;base64,/9j/4AAQSkZJRgABAQAAAQABAAD/2wCEAAkGBhQREBIUERQTFBQWGBYXFhcVGR0VGRgWHxgaGhYaHBgZHCchHBwvJRsaKzsgLycpLi04Fx4xNTAqNScrLCoBCQoKBQUFDQUFDSkYEhgpKSkpKSkpKSkpKSkpKSkpKSkpKSkpKSkpKSkpKSkpKSkpKSkpKSkpKSkpKSkpKSkpKf/AABEIAIAAkAMBIgACEQEDEQH/xAAcAAEAAgIDAQAAAAAAAAAAAAAABQYEBwEDCAL/xAA9EAACAQMBBgQEBAMGBwEAAAABAgMABBEhBQYSEzFBByJRYRRCcYEjMoKRCKGxFTNSYnODQ1NyksHR8CT/xAAUAQEAAAAAAAAAAAAAAAAAAAAA/8QAFBEBAAAAAAAAAAAAAAAAAAAAAP/aAAwDAQACEQMRAD8A3jSlKBSlKBSlKBSlQG+G8UtlEkkVuJlLYkdn5awr2d8IzcHqQNMZNBlbzbyw2FuZ5yeAFVwoyxJPYd8DJPspqTRwQCDkHUEdx2qsWex7i6uI5702xijR+TFCWkUtIOFpHdwA3kyBhcfiNUXPfXex7cIVt7mBGEVsvMkS5cEnlRBeWwkcDAGCNEyfWgvtKx9nzO8SNLHypCAWj4g/AfTiAAP1rIoFKUoFKUoFKUoFKUoFKUoFK44tcd//ALH9D+1c0CuGGRg9K5rgig1xuXvbFFbNFaxTXT864cQ24ysERmflqXcqkY4QMJkHXpWVYbcguttQMCeMWsyiGZSktvKsiFiY21QsrkcQzxCPQ4Bq7WNhHCgjhRY0HRUAUD7CklhG0iSMimRAQrkDiUHqAeoB9KDIpSlApUTvLvPDYQrLOSFLqgxqck6nHoAGY+ympVWB1GtBzSlKBSlKBSlKBUDvXvV8CsRMEkokbg4lZERGOAnMd2AQHP5ummOpGZ6offG3eTZ92kScyR4ZERNNWZSq9dOpzr6UFZg2VfQ3L7RZA0knGkttzVVUtgByMSHy8akMSeh5zemtk3T3lF/BzlhliXJC8zhIfHVkKsQyZzhuhxppVT2zsvacmzJIDBblDCIlgWVjMoVQFJlbySE41XC+zGtgWR/DTC8HlXy44eHQeXHbHTHtQd1RG8+3/goOaIZJ2LKixxY4mZumMn/2fapeqp4h34jisxy2lZ7y2CKoycq/MJA9lRqDTe8nj/fysVt0S0APpzJPoS4wPsoqf3P/AIhWZkivoC7EhRJbgkk9NYs6n/pP2qH8QdvbNg2ldFrb+0J2f8RncxRRYAHLQJqzDGrHvn3qZ8F7+wmv5Ht4vhZjE2YGPNRvMDxwyN51I1ymuQcjoaDdkMvEqsAQGAOGBUjIzqp1B9j0rrvoGeN1RzGzKQrqAxU40YBgQcehrvpQUHdPY3NluF2i81xc2/FC5kYNAVmQHiiRVULxIQCp1XiIyc5P3ufs2YXcqw3FwLO1YwcqZ0laSRUXplOKONQRgcRLddB1km8O7aSe4lueOfnPx8t2IiQ8CoCI1OC2FHnOSMaYrO3Z3WWx54jklkWWQSfisZGU8CpjjOpGFHXXTqaCbpSlApSlApSlApSobfDeZNn2U1zIOIRjyr04nJwi57ZJGv1oJmlefNhfxD3XxSfFpD8OzYYRqQyKT+YEsc49D116V6CVsjI6UHTHeo0jxhlLoFLLnzAN+UkehwdfY+lcXxIjZlXiZVZlHctwnAB7Z6feo7eLYJuFV4X5N1Fkwy4zg90cfNG3Qr9xggGsXc/e0XqSRyqIruA8FxBnJVv8S+sZ6g69aDyHPMzszOSWYlmJ6kk5Jqw+G108e1rFo85M8a6f4WPC3T2JqzeIng7dW1zI9pC89s5LJyxxtHnUoyjXA7H0FWPwa8J7iK6W8vYzEI88qN9HZzkcRX5QNeupOO3UN618CZeIrkcQAJGdQDnBx6aH9jVb3m3qZJo7Kz4XvZhkA6pBH800nsOy9WOBUvsTY4to+HiaR2PFJK/55H7s2P5AaAYA0FBIUqM3k2/HY2stzNngjXOB1Y9FUe5JA+9ao3f/AIihLdLHc26xQuwUOrklMnALZGCPXGMe9BuqlKUClKUClKUEbtuSdEEluA5TJaE9ZVxqFb5X00zoehxnIqe/8P8AbGw5TZZdvK4TGH4o2y8ZU6hxgjh9Rir9Wud4bz+x9qQ3AyLO+bl3K/LHcfJMOwyOvrwsT2oPO2wt257u5S3hjYyM2OhHCPmZvQDv9K9b7Y22LVYo0HNuJPJDEDguQNWY/LGo1Zu3uSAe7bm1orK3muZcKkalmIGp9APUk4H3qt+G1nJNG+0rof8A6LvVAekVsD+FGmegP5idM5GaC42quEXmFS+PMVHCufYEnT71rXxWtJLCaDbFoPPERHcqNBLCSMcX30z7qflrZ9R+8OyVu7WeBuksbpr2JGAfscH7UH1sTa8d3bxTwnKSqHX1GeoPuDkH6Go7fje1NmWUlw+CR5Y0/wAch/Kv07n2BrW/8O+8LcFzYyHWI82MHsCeGUfZuE/qNYfiXeHae8Fns4H8GJlEgHdm88v3CAD219aC8+FGwJEt3vbrLXd6RLIzdVT/AIaD0GDnHuB2FWbbu0JYFWSOPnRrnnIueaE080Y+YjXKdSOmowZMDHSuaCgeLMBv9hytaETKeXMvB5uJAwJIx10yfsa8zbL2ZJczRwwqXkkYKoGuSf8Ax79sV6VkuzsfaqR9LHaDHhHywXedceivkaepJ7GrRPs6ysFmu+TBDwqzSSLGqtjvqBkk+nfNB3bV2wlpEnEC7tiOKNNXlkxoqj7ZJOgAJJAFSFsX4F5gUPjzBSSAfQEgE/XAqm7gRveltqXIIabK2sZ15FtnTH+d8ZY98DtV3oFKUoFKUoFUbxqsBLsW6z1j4JF+ocD+hP71eapXjJchNiXmfmVFH1Mi4oNc76bzvebE2LBxea6ZVlOc55RWPzY9WYH9Nb2trdY0VEGFUBVA7ADAH7CvM+1bE29ju7M+eDilY6dB8Qkn9Dp9DXpwGg5pSuCaDzz4fScneydFJIaW7Q9tMs2v3Ap4cTGbeqeR8547thr01ZQPpisfwoJut5JJxkjiuZidDoxIGf8AuHSufDt+RvVIj6FpbuPv1JcjGnt/Og9HUpSgoHjhswS7Hmb5oWjlU9wQ3CT+zGqZ4hb2Pd7F2TEpPHfFBITpkxlUbP1dgftV+8Y7gJsS8z8yoo+pkXFaWvYDDbbtyP8Al4pGyw0x8SrYI9MEH70Hpaxs1hijjQYSNVRR6KoAH8hXfSlApSlApSlArVPjQ73s1jsqD+8mfmyf5I1yAx9vzn9A9a2XtTaaW0LyynCqM6aknoFUdWYnACjUkgVXNzd2nWWa/vFxeXPy9eRCP7uEEaZwBxHufpqEb4p7ji42NybdctahXhUakqi8JUepK5+pAqZ8Nt4fjtmW0xOX4Akn+onlbP1xn71Z6ollss7Iv5GQY2feMC2Py210dAcdo30GegPCNBjIXuq54h7e+C2ZdTZwwjKp/qN5U/mc/arHWoPFiSTam0LXZFsThTzrlhqEHylvopJx3LoKDq/h13YMcE944wZSIos/8tTlyPYtgf7dV3xStW2ZvBBfKDy5Gjm07lSFmXp1xg/rFb72TsuO2gighHDHGoRR7AY19T7+9VzxP3LG07B4lA5yfiQk6ecD8pPoRkfse1Ba4pQyhlIIIBBGoIOoIr7rX3grvIbjZ/w8uVntDyXVtGCj+7JB1GmV/QavV9fJDE8srBI0UszHoFAyTQay8b7l7n4LZkGs1zKHYeka5ALe2ST/ALZrs8XdyQ2xI0gBJsghTuTGq8D/AMvN+mprc3d15Lqbal2pWeYcMEbDBgth+QEdpCNT6Zx3NXVlBBB1B6g0EHuNt8Xuz7a4yMvGvHjtIPK4/cGp2qDu3s87HvntellduZLVu0U+PPAfTIGV9eEjU5q/UClKUClKUHXLbq3DxKG4TxLkZw3Yj31OtdlKUCuueBXVkcBlYEMpGQQdCCO4rspQRG8G2PhLf8NDLK2I4IgdZJMeVcnsMZLdgpJqP3H3P+CjeSYiS8uGMlzL1y5OeFT1CDOg+9WJrVC6uVBdQVViNQDgsAe2cD9hXbQKUpQUTePd1rO+XalmhbI4b2FBrLDpmRFHWRcA46tj1624xQ3UcT+WWPKSxnOVbujeh7Ee4B6is2seysEhBWNeFSzNwjoGY5bA7ZOTgdyfWgyKUpQY20dnJcRtHKvErY9iCDlWBGqsCAQRqCARWQi4AGpx3PWuaUClKUH/2Q=="/>
          <p:cNvSpPr>
            <a:spLocks noChangeAspect="1" noChangeArrowheads="1"/>
          </p:cNvSpPr>
          <p:nvPr/>
        </p:nvSpPr>
        <p:spPr bwMode="auto">
          <a:xfrm>
            <a:off x="63500" y="-38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 name="Rectangle 3"/>
          <p:cNvSpPr>
            <a:spLocks noGrp="1" noChangeArrowheads="1"/>
          </p:cNvSpPr>
          <p:nvPr>
            <p:ph idx="1"/>
          </p:nvPr>
        </p:nvSpPr>
        <p:spPr>
          <a:xfrm>
            <a:off x="457200" y="1524000"/>
            <a:ext cx="8378952" cy="4419600"/>
          </a:xfrm>
        </p:spPr>
        <p:txBody>
          <a:bodyPr>
            <a:normAutofit/>
          </a:bodyPr>
          <a:lstStyle/>
          <a:p>
            <a:r>
              <a:rPr lang="en-US" dirty="0" smtClean="0"/>
              <a:t>Bank Accounts:</a:t>
            </a:r>
          </a:p>
          <a:p>
            <a:pPr lvl="1"/>
            <a:r>
              <a:rPr lang="en-US" dirty="0" smtClean="0"/>
              <a:t>Even if you are in the Checks System due to a challenged banking history, there are still options for you! For example, a savings account at Self-Help Credit Union or similar</a:t>
            </a:r>
          </a:p>
          <a:p>
            <a:pPr lvl="1"/>
            <a:r>
              <a:rPr lang="en-US" dirty="0" smtClean="0"/>
              <a:t>You can open a bank account, regardless of your immigration status!!</a:t>
            </a:r>
          </a:p>
          <a:p>
            <a:pPr lvl="2"/>
            <a:r>
              <a:rPr lang="en-US" dirty="0" smtClean="0"/>
              <a:t>Documentation needed:</a:t>
            </a:r>
          </a:p>
          <a:p>
            <a:pPr lvl="3"/>
            <a:r>
              <a:rPr lang="en-US" dirty="0" smtClean="0"/>
              <a:t>Government ID from any government (</a:t>
            </a:r>
            <a:r>
              <a:rPr lang="en-US" dirty="0" err="1" smtClean="0"/>
              <a:t>i.e</a:t>
            </a:r>
            <a:r>
              <a:rPr lang="en-US" dirty="0" smtClean="0"/>
              <a:t> passport, </a:t>
            </a:r>
            <a:r>
              <a:rPr lang="en-US" dirty="0" err="1" smtClean="0"/>
              <a:t>matricula</a:t>
            </a:r>
            <a:r>
              <a:rPr lang="en-US" dirty="0" smtClean="0"/>
              <a:t>, DL), Social Security card or ITIN letter, &amp; proof of </a:t>
            </a:r>
            <a:r>
              <a:rPr lang="en-US" smtClean="0"/>
              <a:t>mailing address</a:t>
            </a:r>
            <a:endParaRPr lang="en-US" dirty="0" smtClean="0"/>
          </a:p>
          <a:p>
            <a:r>
              <a:rPr lang="en-US" dirty="0" smtClean="0"/>
              <a:t>Credit Building &amp; Repair (and Savings) Products:</a:t>
            </a:r>
          </a:p>
          <a:p>
            <a:pPr lvl="1"/>
            <a:r>
              <a:rPr lang="en-US" dirty="0" smtClean="0"/>
              <a:t>Secured credit cards and Fresh Start loans are a great way to build or repair credit history &amp; build savings</a:t>
            </a:r>
          </a:p>
          <a:p>
            <a:pPr lvl="1"/>
            <a:r>
              <a:rPr lang="en-US" dirty="0" smtClean="0"/>
              <a:t>Both are also available options even if you are undocumented!!</a:t>
            </a:r>
          </a:p>
          <a:p>
            <a:pPr lvl="2"/>
            <a:endParaRPr lang="en-US" dirty="0" smtClean="0"/>
          </a:p>
        </p:txBody>
      </p:sp>
    </p:spTree>
    <p:extLst>
      <p:ext uri="{BB962C8B-B14F-4D97-AF65-F5344CB8AC3E}">
        <p14:creationId xmlns:p14="http://schemas.microsoft.com/office/powerpoint/2010/main" val="9670498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Autofit/>
          </a:bodyPr>
          <a:lstStyle/>
          <a:p>
            <a:r>
              <a:rPr lang="en-US" b="1" dirty="0" smtClean="0"/>
              <a:t>Today’s FinCap Workshop</a:t>
            </a:r>
            <a:endParaRPr lang="en-US" b="1" dirty="0"/>
          </a:p>
        </p:txBody>
      </p:sp>
      <p:graphicFrame>
        <p:nvGraphicFramePr>
          <p:cNvPr id="14" name="Content Placeholder 3"/>
          <p:cNvGraphicFramePr>
            <a:graphicFrameLocks noGrp="1"/>
          </p:cNvGraphicFramePr>
          <p:nvPr>
            <p:ph idx="1"/>
            <p:extLst>
              <p:ext uri="{D42A27DB-BD31-4B8C-83A1-F6EECF244321}">
                <p14:modId xmlns:p14="http://schemas.microsoft.com/office/powerpoint/2010/main" val="2577305263"/>
              </p:ext>
            </p:extLst>
          </p:nvPr>
        </p:nvGraphicFramePr>
        <p:xfrm>
          <a:off x="381000" y="1524000"/>
          <a:ext cx="8378973" cy="4190999"/>
        </p:xfrm>
        <a:graphic>
          <a:graphicData uri="http://schemas.openxmlformats.org/drawingml/2006/table">
            <a:tbl>
              <a:tblPr bandRow="1">
                <a:tableStyleId>{0660B408-B3CF-4A94-85FC-2B1E0A45F4A2}</a:tableStyleId>
              </a:tblPr>
              <a:tblGrid>
                <a:gridCol w="1066800"/>
                <a:gridCol w="4216022"/>
                <a:gridCol w="3096151"/>
              </a:tblGrid>
              <a:tr h="894421">
                <a:tc>
                  <a:txBody>
                    <a:bodyPr/>
                    <a:lstStyle/>
                    <a:p>
                      <a:pPr algn="ctr"/>
                      <a:r>
                        <a:rPr lang="en-US" sz="6000" b="1" dirty="0" smtClean="0">
                          <a:solidFill>
                            <a:schemeClr val="bg1"/>
                          </a:solidFill>
                          <a:latin typeface="Calibri"/>
                          <a:cs typeface="Calibri"/>
                        </a:rPr>
                        <a:t>$</a:t>
                      </a:r>
                      <a:endParaRPr lang="en-US" sz="6000" b="1" dirty="0">
                        <a:solidFill>
                          <a:schemeClr val="bg1"/>
                        </a:solidFill>
                        <a:latin typeface="Calibri"/>
                        <a:cs typeface="Calibri"/>
                      </a:endParaRPr>
                    </a:p>
                  </a:txBody>
                  <a:tcPr marL="91043" marR="91043">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solidFill>
                  </a:tcPr>
                </a:tc>
                <a:tc>
                  <a:txBody>
                    <a:bodyPr/>
                    <a:lstStyle/>
                    <a:p>
                      <a:pPr algn="just"/>
                      <a:r>
                        <a:rPr lang="en-US" sz="1600" baseline="0" dirty="0" smtClean="0">
                          <a:latin typeface="Calibri"/>
                          <a:cs typeface="Calibri"/>
                        </a:rPr>
                        <a:t>Strategy and practice: Identify strategies for setting and achieving financial goals and dreams.</a:t>
                      </a:r>
                      <a:endParaRPr lang="en-US" sz="1600" b="0" dirty="0">
                        <a:solidFill>
                          <a:schemeClr val="tx1"/>
                        </a:solidFill>
                        <a:latin typeface="Calibri"/>
                        <a:cs typeface="Calibri"/>
                      </a:endParaRPr>
                    </a:p>
                  </a:txBody>
                  <a:tcPr marL="91043" marR="91043">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Calibri"/>
                          <a:cs typeface="Calibri"/>
                        </a:rPr>
                        <a:t>… with a step-by-step financial action plan to increase income and savings, improve credit and reduce</a:t>
                      </a:r>
                      <a:r>
                        <a:rPr lang="en-US" sz="1600" baseline="0" dirty="0" smtClean="0">
                          <a:latin typeface="Calibri"/>
                          <a:cs typeface="Calibri"/>
                        </a:rPr>
                        <a:t> debt! </a:t>
                      </a:r>
                      <a:endParaRPr lang="en-US" sz="1600" b="1" dirty="0" smtClean="0">
                        <a:solidFill>
                          <a:schemeClr val="tx1"/>
                        </a:solidFill>
                        <a:latin typeface="Calibri"/>
                        <a:cs typeface="Calibri"/>
                      </a:endParaRPr>
                    </a:p>
                  </a:txBody>
                  <a:tcPr marL="91043" marR="91043">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1"/>
                    </a:solidFill>
                  </a:tcPr>
                </a:tc>
              </a:tr>
              <a:tr h="843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u="none" strike="noStrike" kern="1200" cap="none" spc="0" normalizeH="0" baseline="0" noProof="0" dirty="0" smtClean="0">
                          <a:ln>
                            <a:noFill/>
                          </a:ln>
                          <a:solidFill>
                            <a:schemeClr val="bg1"/>
                          </a:solidFill>
                          <a:effectLst/>
                          <a:uLnTx/>
                          <a:uFillTx/>
                          <a:latin typeface="Calibri"/>
                          <a:cs typeface="Calibri"/>
                        </a:rPr>
                        <a:t>T</a:t>
                      </a:r>
                      <a:endParaRPr kumimoji="0" lang="en-US" sz="6000" b="1" i="0" u="none" strike="noStrike" kern="1200" cap="none" spc="0" normalizeH="0" baseline="0" noProof="0" dirty="0" smtClean="0">
                        <a:ln>
                          <a:noFill/>
                        </a:ln>
                        <a:solidFill>
                          <a:schemeClr val="bg1"/>
                        </a:solidFill>
                        <a:effectLst/>
                        <a:uLnTx/>
                        <a:uFillTx/>
                        <a:latin typeface="Calibri"/>
                        <a:ea typeface="+mn-ea"/>
                        <a:cs typeface="Calibri"/>
                      </a:endParaRPr>
                    </a:p>
                  </a:txBody>
                  <a:tcPr marL="91043" marR="91043">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solidFill>
                  </a:tcPr>
                </a:tc>
                <a:tc>
                  <a:txBody>
                    <a:bodyPr/>
                    <a:lstStyle/>
                    <a:p>
                      <a:pPr algn="just"/>
                      <a:r>
                        <a:rPr lang="en-US" sz="1600" baseline="0" dirty="0" smtClean="0">
                          <a:latin typeface="Calibri"/>
                          <a:cs typeface="Calibri"/>
                        </a:rPr>
                        <a:t>Taking stock: Assess your current financial situation to understand new and healthy possibilities.</a:t>
                      </a:r>
                      <a:endParaRPr lang="en-US" sz="1600" b="0" dirty="0">
                        <a:solidFill>
                          <a:schemeClr val="tx1"/>
                        </a:solidFill>
                        <a:latin typeface="Calibri"/>
                        <a:cs typeface="Calibri"/>
                      </a:endParaRPr>
                    </a:p>
                  </a:txBody>
                  <a:tcPr marL="91043" marR="91043">
                    <a:lnL w="19050" cap="flat" cmpd="sng" algn="ctr">
                      <a:no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1"/>
                    </a:solidFill>
                  </a:tcPr>
                </a:tc>
                <a:tc>
                  <a:txBody>
                    <a:bodyPr/>
                    <a:lstStyle/>
                    <a:p>
                      <a:pPr algn="just"/>
                      <a:r>
                        <a:rPr lang="en-US" sz="1600" dirty="0" smtClean="0">
                          <a:latin typeface="Calibri"/>
                          <a:cs typeface="Calibri"/>
                        </a:rPr>
                        <a:t>… using</a:t>
                      </a:r>
                      <a:r>
                        <a:rPr lang="en-US" sz="1600" baseline="0" dirty="0" smtClean="0">
                          <a:latin typeface="Calibri"/>
                          <a:cs typeface="Calibri"/>
                        </a:rPr>
                        <a:t> a budget and savings plan, and understanding how financial products work!</a:t>
                      </a:r>
                      <a:endParaRPr lang="en-US" sz="1600" b="0" baseline="0" dirty="0" smtClean="0">
                        <a:solidFill>
                          <a:schemeClr val="tx1"/>
                        </a:solidFill>
                        <a:latin typeface="Calibri"/>
                        <a:cs typeface="Calibri"/>
                      </a:endParaRPr>
                    </a:p>
                  </a:txBody>
                  <a:tcPr marL="91043" marR="91043">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1"/>
                    </a:solidFill>
                  </a:tcPr>
                </a:tc>
              </a:tr>
              <a:tr h="843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u="none" strike="noStrike" kern="1200" cap="none" spc="0" normalizeH="0" baseline="0" noProof="0" dirty="0" smtClean="0">
                          <a:ln>
                            <a:noFill/>
                          </a:ln>
                          <a:solidFill>
                            <a:schemeClr val="bg1"/>
                          </a:solidFill>
                          <a:effectLst/>
                          <a:uLnTx/>
                          <a:uFillTx/>
                          <a:latin typeface="Calibri"/>
                          <a:cs typeface="Calibri"/>
                        </a:rPr>
                        <a:t>E</a:t>
                      </a:r>
                      <a:endParaRPr kumimoji="0" lang="en-US" sz="6000" b="1" i="0" u="none" strike="noStrike" kern="1200" cap="none" spc="0" normalizeH="0" baseline="0" noProof="0" dirty="0" smtClean="0">
                        <a:ln>
                          <a:noFill/>
                        </a:ln>
                        <a:solidFill>
                          <a:schemeClr val="bg1"/>
                        </a:solidFill>
                        <a:effectLst/>
                        <a:uLnTx/>
                        <a:uFillTx/>
                        <a:latin typeface="Calibri"/>
                        <a:ea typeface="+mn-ea"/>
                        <a:cs typeface="Calibri"/>
                      </a:endParaRPr>
                    </a:p>
                  </a:txBody>
                  <a:tcPr marL="91043" marR="91043">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tx2"/>
                    </a:solidFill>
                  </a:tcPr>
                </a:tc>
                <a:tc>
                  <a:txBody>
                    <a:bodyPr/>
                    <a:lstStyle/>
                    <a:p>
                      <a:pPr algn="just"/>
                      <a:r>
                        <a:rPr lang="en-US" sz="1600" dirty="0" smtClean="0">
                          <a:latin typeface="Calibri"/>
                          <a:cs typeface="Calibri"/>
                        </a:rPr>
                        <a:t>Experience: Share</a:t>
                      </a:r>
                      <a:r>
                        <a:rPr lang="en-US" sz="1600" baseline="0" dirty="0" smtClean="0">
                          <a:latin typeface="Calibri"/>
                          <a:cs typeface="Calibri"/>
                        </a:rPr>
                        <a:t> </a:t>
                      </a:r>
                      <a:r>
                        <a:rPr lang="en-US" sz="1600" dirty="0" smtClean="0">
                          <a:latin typeface="Calibri"/>
                          <a:cs typeface="Calibri"/>
                        </a:rPr>
                        <a:t>and learn from the lessons and experiences of others.</a:t>
                      </a:r>
                      <a:endParaRPr lang="en-US" sz="1600" b="0" dirty="0">
                        <a:solidFill>
                          <a:schemeClr val="tx1"/>
                        </a:solidFill>
                        <a:latin typeface="Calibri"/>
                        <a:cs typeface="Calibri"/>
                      </a:endParaRPr>
                    </a:p>
                  </a:txBody>
                  <a:tcPr marL="91043" marR="91043">
                    <a:lnL w="19050" cap="flat" cmpd="sng" algn="ctr">
                      <a:no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Calibri"/>
                          <a:cs typeface="Calibri"/>
                        </a:rPr>
                        <a:t>…</a:t>
                      </a:r>
                      <a:r>
                        <a:rPr lang="en-US" sz="1600" baseline="0" dirty="0" smtClean="0">
                          <a:latin typeface="Calibri"/>
                          <a:cs typeface="Calibri"/>
                        </a:rPr>
                        <a:t> and strengthen the financial  practice of our community</a:t>
                      </a:r>
                      <a:r>
                        <a:rPr lang="en-US" sz="1600" dirty="0" smtClean="0">
                          <a:latin typeface="Calibri"/>
                          <a:cs typeface="Calibri"/>
                        </a:rPr>
                        <a:t>! </a:t>
                      </a:r>
                      <a:endParaRPr lang="en-US" sz="1600" b="0" dirty="0" smtClean="0">
                        <a:solidFill>
                          <a:schemeClr val="tx1"/>
                        </a:solidFill>
                        <a:latin typeface="Calibri"/>
                        <a:cs typeface="Calibri"/>
                      </a:endParaRPr>
                    </a:p>
                  </a:txBody>
                  <a:tcPr marL="91043" marR="91043">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1"/>
                    </a:solidFill>
                  </a:tcPr>
                </a:tc>
              </a:tr>
              <a:tr h="1112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u="none" strike="noStrike" kern="1200" cap="none" spc="0" normalizeH="0" baseline="0" noProof="0" dirty="0" smtClean="0">
                          <a:ln>
                            <a:noFill/>
                          </a:ln>
                          <a:solidFill>
                            <a:schemeClr val="bg1"/>
                          </a:solidFill>
                          <a:effectLst/>
                          <a:uLnTx/>
                          <a:uFillTx/>
                          <a:latin typeface="Calibri"/>
                          <a:cs typeface="Calibri"/>
                        </a:rPr>
                        <a:t>P</a:t>
                      </a:r>
                      <a:endParaRPr lang="en-US" sz="6000" b="1" dirty="0">
                        <a:solidFill>
                          <a:schemeClr val="bg1"/>
                        </a:solidFill>
                        <a:latin typeface="Calibri"/>
                        <a:cs typeface="Calibri"/>
                      </a:endParaRPr>
                    </a:p>
                  </a:txBody>
                  <a:tcPr marL="91043" marR="91043">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noFill/>
                      <a:prstDash val="solid"/>
                      <a:round/>
                      <a:headEnd type="none" w="med" len="med"/>
                      <a:tailEnd type="none" w="med" len="med"/>
                    </a:lnB>
                    <a:solidFill>
                      <a:schemeClr val="tx2"/>
                    </a:solidFill>
                  </a:tcPr>
                </a:tc>
                <a:tc>
                  <a:txBody>
                    <a:bodyPr/>
                    <a:lstStyle/>
                    <a:p>
                      <a:pPr algn="just"/>
                      <a:r>
                        <a:rPr lang="en-US" sz="1600" baseline="0" dirty="0" smtClean="0">
                          <a:latin typeface="Calibri"/>
                          <a:cs typeface="Calibri"/>
                        </a:rPr>
                        <a:t>Planning and action</a:t>
                      </a:r>
                      <a:r>
                        <a:rPr lang="en-US" sz="1600" dirty="0" smtClean="0">
                          <a:latin typeface="Calibri"/>
                          <a:cs typeface="Calibri"/>
                        </a:rPr>
                        <a:t>: Take</a:t>
                      </a:r>
                      <a:r>
                        <a:rPr lang="en-US" sz="1600" baseline="0" dirty="0" smtClean="0">
                          <a:latin typeface="Calibri"/>
                          <a:cs typeface="Calibri"/>
                        </a:rPr>
                        <a:t> the next steps toward your financial future by signing up for a one-0n-one session with your MEDA coach.</a:t>
                      </a:r>
                      <a:endParaRPr lang="en-US" sz="1600" b="0" dirty="0">
                        <a:solidFill>
                          <a:schemeClr val="tx1"/>
                        </a:solidFill>
                        <a:latin typeface="Calibri"/>
                        <a:cs typeface="Calibri"/>
                      </a:endParaRPr>
                    </a:p>
                  </a:txBody>
                  <a:tcPr marL="91043" marR="91043">
                    <a:lnL w="19050" cap="flat" cmpd="sng" algn="ctr">
                      <a:no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1"/>
                    </a:solidFill>
                  </a:tcPr>
                </a:tc>
                <a:tc>
                  <a:txBody>
                    <a:bodyPr/>
                    <a:lstStyle/>
                    <a:p>
                      <a:pPr algn="just"/>
                      <a:r>
                        <a:rPr lang="en-US" sz="1600" dirty="0" smtClean="0">
                          <a:latin typeface="Calibri"/>
                          <a:cs typeface="Calibri"/>
                        </a:rPr>
                        <a:t>… enrolling in </a:t>
                      </a:r>
                      <a:r>
                        <a:rPr lang="en-US" sz="1600" baseline="0" dirty="0" smtClean="0">
                          <a:latin typeface="Calibri"/>
                          <a:cs typeface="Calibri"/>
                        </a:rPr>
                        <a:t>MEDA’s FREE full-service programs</a:t>
                      </a:r>
                      <a:r>
                        <a:rPr lang="en-US" sz="1600" dirty="0" smtClean="0">
                          <a:latin typeface="Calibri"/>
                          <a:cs typeface="Calibri"/>
                        </a:rPr>
                        <a:t>!</a:t>
                      </a:r>
                      <a:endParaRPr lang="en-US" sz="1600" b="0" dirty="0">
                        <a:solidFill>
                          <a:schemeClr val="tx1"/>
                        </a:solidFill>
                        <a:latin typeface="Calibri"/>
                        <a:cs typeface="Calibri"/>
                      </a:endParaRPr>
                    </a:p>
                  </a:txBody>
                  <a:tcPr marL="91043" marR="91043">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78027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Establishing or Rebuilding Credit</a:t>
            </a:r>
            <a:endParaRPr lang="en-US" dirty="0"/>
          </a:p>
        </p:txBody>
      </p:sp>
      <p:sp>
        <p:nvSpPr>
          <p:cNvPr id="11" name="Content Placeholder 10"/>
          <p:cNvSpPr>
            <a:spLocks noGrp="1"/>
          </p:cNvSpPr>
          <p:nvPr>
            <p:ph idx="1"/>
          </p:nvPr>
        </p:nvSpPr>
        <p:spPr/>
        <p:txBody>
          <a:bodyPr>
            <a:normAutofit fontScale="92500" lnSpcReduction="10000"/>
          </a:bodyPr>
          <a:lstStyle/>
          <a:p>
            <a:pPr>
              <a:defRPr/>
            </a:pPr>
            <a:r>
              <a:rPr lang="en-US" dirty="0" smtClean="0"/>
              <a:t>If </a:t>
            </a:r>
            <a:r>
              <a:rPr lang="en-US" dirty="0"/>
              <a:t>you currently have no healthy active trade lines, </a:t>
            </a:r>
            <a:r>
              <a:rPr lang="en-US" b="1" dirty="0"/>
              <a:t>it will be important to establish a new trade line, take good care of it and through this process, prove yourself financially in the United States to the three credit bureaus. </a:t>
            </a:r>
            <a:r>
              <a:rPr lang="en-US" dirty="0"/>
              <a:t>Open a credit builder secured credit card at MEDA, or participate in a </a:t>
            </a:r>
            <a:r>
              <a:rPr lang="en-US" dirty="0" smtClean="0"/>
              <a:t>Lending Circle!</a:t>
            </a:r>
            <a:endParaRPr lang="en-US" b="1" dirty="0"/>
          </a:p>
          <a:p>
            <a:pPr>
              <a:defRPr/>
            </a:pPr>
            <a:r>
              <a:rPr lang="en-US" b="1" dirty="0"/>
              <a:t>Active trade lines on our credit reports are the single most important elements to maintain healthy and agile, </a:t>
            </a:r>
            <a:r>
              <a:rPr lang="en-US" dirty="0"/>
              <a:t>representing 90 percent of our total scores.</a:t>
            </a:r>
            <a:endParaRPr lang="en-US" sz="2000" dirty="0">
              <a:cs typeface="Arial" pitchFamily="34" charset="0"/>
            </a:endParaRPr>
          </a:p>
          <a:p>
            <a:endParaRPr lang="en-US" dirty="0"/>
          </a:p>
        </p:txBody>
      </p:sp>
      <p:sp>
        <p:nvSpPr>
          <p:cNvPr id="12" name="Picture Placeholder 11"/>
          <p:cNvSpPr>
            <a:spLocks noGrp="1"/>
          </p:cNvSpPr>
          <p:nvPr>
            <p:ph type="pic" sz="quarter" idx="10"/>
          </p:nvPr>
        </p:nvSpPr>
        <p:spPr>
          <a:xfrm>
            <a:off x="304800" y="1524000"/>
            <a:ext cx="3581400" cy="2057400"/>
          </a:xfrm>
        </p:spPr>
      </p:sp>
      <p:sp>
        <p:nvSpPr>
          <p:cNvPr id="8" name="Content Placeholder 4"/>
          <p:cNvSpPr txBox="1">
            <a:spLocks/>
          </p:cNvSpPr>
          <p:nvPr/>
        </p:nvSpPr>
        <p:spPr>
          <a:xfrm>
            <a:off x="304800" y="3886200"/>
            <a:ext cx="3581400" cy="2133600"/>
          </a:xfrm>
          <a:prstGeom prst="rect">
            <a:avLst/>
          </a:prstGeom>
        </p:spPr>
        <p:txBody>
          <a:bodyPr vert="horz">
            <a:normAutofit/>
          </a:bodyPr>
          <a:lstStyle>
            <a:lvl1pPr marL="274320" indent="-274320" algn="l" rtl="0" eaLnBrk="1" latinLnBrk="0" hangingPunct="1">
              <a:spcBef>
                <a:spcPct val="20000"/>
              </a:spcBef>
              <a:buClr>
                <a:srgbClr val="800233"/>
              </a:buClr>
              <a:buSzPct val="85000"/>
              <a:buFont typeface="Lucida Grande"/>
              <a:buChar char="●"/>
              <a:defRPr kumimoji="0" sz="2700" b="0" i="0" kern="1200">
                <a:solidFill>
                  <a:schemeClr val="tx1"/>
                </a:solidFill>
                <a:latin typeface="Calibri" pitchFamily="34" charset="0"/>
                <a:ea typeface="+mn-ea"/>
                <a:cs typeface="Calibri" pitchFamily="34" charset="0"/>
              </a:defRPr>
            </a:lvl1pPr>
            <a:lvl2pPr marL="822960" indent="-274320" algn="l" rtl="0" eaLnBrk="1" latinLnBrk="0" hangingPunct="1">
              <a:spcBef>
                <a:spcPts val="528"/>
              </a:spcBef>
              <a:buClr>
                <a:schemeClr val="bg2"/>
              </a:buClr>
              <a:buSzPct val="70000"/>
              <a:buFont typeface="Lucida Grande"/>
              <a:buChar char="●"/>
              <a:defRPr kumimoji="0" sz="2200" b="0" i="0" kern="1200">
                <a:solidFill>
                  <a:schemeClr val="tx1"/>
                </a:solidFill>
                <a:latin typeface="Calibri" pitchFamily="34" charset="0"/>
                <a:ea typeface="+mn-ea"/>
                <a:cs typeface="Calibri" pitchFamily="34" charset="0"/>
              </a:defRPr>
            </a:lvl2pPr>
            <a:lvl3pPr marL="1371600" indent="-228600" algn="l" rtl="0" eaLnBrk="1" latinLnBrk="0" hangingPunct="1">
              <a:spcBef>
                <a:spcPct val="20000"/>
              </a:spcBef>
              <a:buClr>
                <a:srgbClr val="800233"/>
              </a:buClr>
              <a:buSzPct val="75000"/>
              <a:buFont typeface="Courier New"/>
              <a:buChar char="o"/>
              <a:defRPr kumimoji="0" sz="2000" b="0" i="0" kern="1200">
                <a:solidFill>
                  <a:schemeClr val="tx1"/>
                </a:solidFill>
                <a:latin typeface="Calibri" pitchFamily="34" charset="0"/>
                <a:ea typeface="+mn-ea"/>
                <a:cs typeface="Calibri" pitchFamily="34" charset="0"/>
              </a:defRPr>
            </a:lvl3pPr>
            <a:lvl4pPr marL="1920240" indent="-228600" algn="l" rtl="0" eaLnBrk="1" latinLnBrk="0" hangingPunct="1">
              <a:spcBef>
                <a:spcPct val="20000"/>
              </a:spcBef>
              <a:buClr>
                <a:schemeClr val="bg2"/>
              </a:buClr>
              <a:buSzPct val="70000"/>
              <a:buFont typeface="Courier New"/>
              <a:buChar char="o"/>
              <a:defRPr kumimoji="0" sz="2000" b="0" i="0" kern="1200">
                <a:solidFill>
                  <a:schemeClr val="tx1"/>
                </a:solidFill>
                <a:latin typeface="Calibri" pitchFamily="34" charset="0"/>
                <a:ea typeface="+mn-ea"/>
                <a:cs typeface="Calibri" pitchFamily="34" charset="0"/>
              </a:defRPr>
            </a:lvl4pPr>
            <a:lvl5pPr marL="2468880" indent="-228600" algn="l" rtl="0" eaLnBrk="1" latinLnBrk="0" hangingPunct="1">
              <a:spcBef>
                <a:spcPct val="20000"/>
              </a:spcBef>
              <a:buClr>
                <a:srgbClr val="800233"/>
              </a:buClr>
              <a:buSzPct val="85000"/>
              <a:buFont typeface="Lucida Grande"/>
              <a:buChar char="●"/>
              <a:defRPr kumimoji="0" sz="1800" b="0" i="0" kern="1200">
                <a:solidFill>
                  <a:schemeClr val="tx1"/>
                </a:solidFill>
                <a:latin typeface="Calibri" pitchFamily="34" charset="0"/>
                <a:ea typeface="+mn-ea"/>
                <a:cs typeface="Calibri" pitchFamily="34" charset="0"/>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2900" indent="-342900">
              <a:tabLst>
                <a:tab pos="228600" algn="l"/>
              </a:tabLst>
              <a:defRPr/>
            </a:pPr>
            <a:r>
              <a:rPr lang="en-US" sz="2800" dirty="0" smtClean="0">
                <a:solidFill>
                  <a:srgbClr val="972333"/>
                </a:solidFill>
                <a:latin typeface="Calibri"/>
                <a:cs typeface="Calibri"/>
              </a:rPr>
              <a:t>Real Estate</a:t>
            </a:r>
          </a:p>
          <a:p>
            <a:pPr marL="342900" indent="-342900">
              <a:tabLst>
                <a:tab pos="228600" algn="l"/>
              </a:tabLst>
              <a:defRPr/>
            </a:pPr>
            <a:r>
              <a:rPr lang="en-US" sz="2800" dirty="0" smtClean="0">
                <a:solidFill>
                  <a:srgbClr val="972333"/>
                </a:solidFill>
                <a:latin typeface="Calibri"/>
                <a:cs typeface="Calibri"/>
              </a:rPr>
              <a:t>Installment</a:t>
            </a:r>
          </a:p>
          <a:p>
            <a:pPr marL="342900" indent="-342900">
              <a:tabLst>
                <a:tab pos="228600" algn="l"/>
              </a:tabLst>
              <a:defRPr/>
            </a:pPr>
            <a:r>
              <a:rPr lang="en-US" sz="2800" dirty="0">
                <a:solidFill>
                  <a:srgbClr val="972333"/>
                </a:solidFill>
                <a:latin typeface="Calibri"/>
                <a:cs typeface="Calibri"/>
              </a:rPr>
              <a:t>Revolving</a:t>
            </a:r>
          </a:p>
          <a:p>
            <a:pPr>
              <a:defRPr/>
            </a:pPr>
            <a:endParaRPr lang="en-US" sz="3200" dirty="0" smtClean="0">
              <a:solidFill>
                <a:srgbClr val="000000"/>
              </a:solidFill>
              <a:latin typeface="+mj-lt"/>
            </a:endParaRPr>
          </a:p>
          <a:p>
            <a:pPr marL="0" indent="0">
              <a:buFont typeface="Lucida Grande"/>
              <a:buNone/>
              <a:defRPr/>
            </a:pPr>
            <a:endParaRPr lang="en-US" sz="2400" dirty="0" smtClean="0">
              <a:cs typeface="Arial" pitchFamily="34" charset="0"/>
            </a:endParaRPr>
          </a:p>
        </p:txBody>
      </p:sp>
      <p:pic>
        <p:nvPicPr>
          <p:cNvPr id="2" name="Picture 1"/>
          <p:cNvPicPr>
            <a:picLocks noChangeAspect="1"/>
          </p:cNvPicPr>
          <p:nvPr/>
        </p:nvPicPr>
        <p:blipFill rotWithShape="1">
          <a:blip r:embed="rId3"/>
          <a:srcRect t="19696" b="5324"/>
          <a:stretch/>
        </p:blipFill>
        <p:spPr>
          <a:xfrm>
            <a:off x="381000" y="1600200"/>
            <a:ext cx="3355366" cy="1905000"/>
          </a:xfrm>
          <a:prstGeom prst="rect">
            <a:avLst/>
          </a:prstGeom>
        </p:spPr>
      </p:pic>
    </p:spTree>
    <p:extLst>
      <p:ext uri="{BB962C8B-B14F-4D97-AF65-F5344CB8AC3E}">
        <p14:creationId xmlns:p14="http://schemas.microsoft.com/office/powerpoint/2010/main" val="29115499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High Cost of Credit</a:t>
            </a:r>
            <a:endParaRPr lang="en-US" dirty="0"/>
          </a:p>
        </p:txBody>
      </p:sp>
      <p:sp>
        <p:nvSpPr>
          <p:cNvPr id="2" name="Content Placeholder 1"/>
          <p:cNvSpPr>
            <a:spLocks noGrp="1"/>
          </p:cNvSpPr>
          <p:nvPr>
            <p:ph idx="1"/>
          </p:nvPr>
        </p:nvSpPr>
        <p:spPr>
          <a:xfrm>
            <a:off x="457200" y="1524000"/>
            <a:ext cx="8229600" cy="4599432"/>
          </a:xfrm>
        </p:spPr>
        <p:txBody>
          <a:bodyPr>
            <a:normAutofit/>
          </a:bodyPr>
          <a:lstStyle/>
          <a:p>
            <a:r>
              <a:rPr lang="en-US" sz="2200" dirty="0" smtClean="0"/>
              <a:t>Before making a major asset purchase, improve your credit scores first </a:t>
            </a:r>
          </a:p>
          <a:p>
            <a:r>
              <a:rPr lang="en-US" sz="2200" dirty="0" smtClean="0"/>
              <a:t>The higher your FICO® credit score, the lower your payments </a:t>
            </a:r>
            <a:br>
              <a:rPr lang="en-US" sz="2200" dirty="0" smtClean="0"/>
            </a:br>
            <a:r>
              <a:rPr lang="en-US" sz="2200" dirty="0" smtClean="0"/>
              <a:t>For example, on a $450,000 Principle, 30 year fixed rate mortgage:</a:t>
            </a:r>
            <a:br>
              <a:rPr lang="en-US" sz="2200" dirty="0" smtClean="0"/>
            </a:br>
            <a:endParaRPr lang="en-US" sz="2200" dirty="0" smtClean="0"/>
          </a:p>
          <a:p>
            <a:endParaRPr lang="en-US" dirty="0" smtClean="0"/>
          </a:p>
          <a:p>
            <a:endParaRPr lang="en-US" dirty="0" smtClean="0"/>
          </a:p>
          <a:p>
            <a:endParaRPr lang="en-US" dirty="0" smtClean="0"/>
          </a:p>
          <a:p>
            <a:pPr marL="0" indent="0">
              <a:buNone/>
            </a:pPr>
            <a:endParaRPr lang="en-US" dirty="0" smtClean="0"/>
          </a:p>
          <a:p>
            <a:pPr lvl="1"/>
            <a:r>
              <a:rPr lang="en-US" dirty="0" smtClean="0"/>
              <a:t>A 100 point difference in credit score = $160,000 over the lifetime of the loan That’s enough money to realize many of our financial dreams </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77087102"/>
              </p:ext>
            </p:extLst>
          </p:nvPr>
        </p:nvGraphicFramePr>
        <p:xfrm>
          <a:off x="1295400" y="3276600"/>
          <a:ext cx="6324600" cy="1596085"/>
        </p:xfrm>
        <a:graphic>
          <a:graphicData uri="http://schemas.openxmlformats.org/drawingml/2006/table">
            <a:tbl>
              <a:tblPr firstRow="1">
                <a:effectLst>
                  <a:outerShdw blurRad="50800" dist="50800" dir="5400000" rotWithShape="0">
                    <a:srgbClr val="000000">
                      <a:alpha val="35000"/>
                    </a:srgbClr>
                  </a:outerShdw>
                </a:effectLst>
                <a:tableStyleId>{284E427A-3D55-4303-BF80-6455036E1DE7}</a:tableStyleId>
              </a:tblPr>
              <a:tblGrid>
                <a:gridCol w="1581150"/>
                <a:gridCol w="1581150"/>
                <a:gridCol w="1581150"/>
                <a:gridCol w="1581150"/>
              </a:tblGrid>
              <a:tr h="38100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FICO ®</a:t>
                      </a:r>
                      <a:endParaRPr kumimoji="0" lang="en-US" sz="1400" b="0" i="0" u="none" strike="noStrike" cap="none" normalizeH="0" baseline="0" dirty="0" smtClean="0">
                        <a:ln>
                          <a:noFill/>
                        </a:ln>
                        <a:solidFill>
                          <a:srgbClr val="FFFFFF"/>
                        </a:solidFill>
                        <a:effectLst/>
                        <a:latin typeface="Calibri"/>
                        <a:cs typeface="Calibri"/>
                      </a:endParaRPr>
                    </a:p>
                  </a:txBody>
                  <a:tcPr marL="75144" marR="75144" marT="37572" marB="37572"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Interest Rate</a:t>
                      </a:r>
                      <a:endParaRPr kumimoji="0" lang="en-US" sz="1400" b="0" i="0" u="none" strike="noStrike" cap="none" normalizeH="0" baseline="0" dirty="0" smtClean="0">
                        <a:ln>
                          <a:noFill/>
                        </a:ln>
                        <a:solidFill>
                          <a:srgbClr val="FFFFFF"/>
                        </a:solidFill>
                        <a:effectLst/>
                        <a:latin typeface="Calibri"/>
                        <a:cs typeface="Calibri"/>
                      </a:endParaRPr>
                    </a:p>
                  </a:txBody>
                  <a:tcPr marL="75144" marR="75144" marT="37572" marB="37572"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Monthly Payments</a:t>
                      </a:r>
                      <a:endParaRPr kumimoji="0" lang="en-US" sz="1400" b="1" i="0" u="none" strike="noStrike" cap="none" normalizeH="0" baseline="0" dirty="0" smtClean="0">
                        <a:ln>
                          <a:noFill/>
                        </a:ln>
                        <a:solidFill>
                          <a:srgbClr val="FFFFFF"/>
                        </a:solidFill>
                        <a:effectLst/>
                        <a:latin typeface="Calibri"/>
                        <a:cs typeface="Calibri"/>
                      </a:endParaRPr>
                    </a:p>
                  </a:txBody>
                  <a:tcPr marL="75144" marR="75144" marT="37572" marB="3757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Calibri"/>
                          <a:cs typeface="Calibri"/>
                        </a:rPr>
                        <a:t>Total Interest Paid</a:t>
                      </a:r>
                      <a:endParaRPr kumimoji="0" lang="en-US" sz="1400" b="1" i="0" u="none" strike="noStrike" cap="none" normalizeH="0" baseline="0" dirty="0" smtClean="0">
                        <a:ln>
                          <a:noFill/>
                        </a:ln>
                        <a:solidFill>
                          <a:srgbClr val="FFFFFF"/>
                        </a:solidFill>
                        <a:effectLst/>
                        <a:latin typeface="Calibri"/>
                        <a:cs typeface="Calibri"/>
                      </a:endParaRPr>
                    </a:p>
                  </a:txBody>
                  <a:tcPr marL="75144" marR="75144" marT="37572" marB="37572" horzOverflow="overflow"/>
                </a:tc>
              </a:tr>
              <a:tr h="305271">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760-850</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4.00%</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$2,148</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Calibri"/>
                          <a:cs typeface="Calibri"/>
                        </a:rPr>
                        <a:t>$382,034</a:t>
                      </a:r>
                      <a:endParaRPr kumimoji="0" lang="en-US" sz="1400" b="0" i="0" u="none" strike="noStrike" cap="none" normalizeH="0" baseline="0" dirty="0" smtClean="0">
                        <a:ln>
                          <a:noFill/>
                        </a:ln>
                        <a:solidFill>
                          <a:srgbClr val="000000"/>
                        </a:solidFill>
                        <a:effectLst/>
                        <a:latin typeface="Calibri"/>
                        <a:cs typeface="Calibri"/>
                      </a:endParaRPr>
                    </a:p>
                  </a:txBody>
                  <a:tcPr marL="75144" marR="75144" marT="37572" marB="37572" horzOverflow="overflow">
                    <a:solidFill>
                      <a:schemeClr val="bg1"/>
                    </a:solidFill>
                  </a:tcPr>
                </a:tc>
              </a:tr>
              <a:tr h="300575">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700-759</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4.25%</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$2,213</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Calibri"/>
                          <a:cs typeface="Calibri"/>
                        </a:rPr>
                        <a:t>$403,879</a:t>
                      </a:r>
                      <a:endParaRPr kumimoji="0" lang="en-US" sz="1400" b="0" i="0" u="none" strike="noStrike" cap="none" normalizeH="0" baseline="0" dirty="0" smtClean="0">
                        <a:ln>
                          <a:noFill/>
                        </a:ln>
                        <a:solidFill>
                          <a:srgbClr val="000000"/>
                        </a:solidFill>
                        <a:effectLst/>
                        <a:latin typeface="Calibri"/>
                        <a:cs typeface="Calibri"/>
                      </a:endParaRPr>
                    </a:p>
                  </a:txBody>
                  <a:tcPr marL="75144" marR="75144" marT="37572" marB="37572" horzOverflow="overflow">
                    <a:solidFill>
                      <a:schemeClr val="bg1"/>
                    </a:solidFill>
                  </a:tcPr>
                </a:tc>
              </a:tr>
              <a:tr h="305271">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680-699</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4.50%</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$2,280</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Calibri"/>
                          <a:cs typeface="Calibri"/>
                        </a:rPr>
                        <a:t>$443,066</a:t>
                      </a:r>
                      <a:endParaRPr kumimoji="0" lang="en-US" sz="1400" b="0" i="0" u="none" strike="noStrike" cap="none" normalizeH="0" baseline="0" dirty="0" smtClean="0">
                        <a:ln>
                          <a:noFill/>
                        </a:ln>
                        <a:solidFill>
                          <a:srgbClr val="000000"/>
                        </a:solidFill>
                        <a:effectLst/>
                        <a:latin typeface="Calibri"/>
                        <a:cs typeface="Calibri"/>
                      </a:endParaRPr>
                    </a:p>
                  </a:txBody>
                  <a:tcPr marL="75144" marR="75144" marT="37572" marB="37572" horzOverflow="overflow">
                    <a:solidFill>
                      <a:schemeClr val="bg1"/>
                    </a:solidFill>
                  </a:tcPr>
                </a:tc>
              </a:tr>
              <a:tr h="30396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660-679</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4.75%</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Times" charset="0"/>
                        <a:buNone/>
                        <a:tabLst/>
                      </a:pPr>
                      <a:r>
                        <a:rPr kumimoji="0" lang="en-US" sz="1400" u="none" strike="noStrike" cap="none" normalizeH="0" baseline="0" dirty="0" smtClean="0">
                          <a:ln>
                            <a:noFill/>
                          </a:ln>
                          <a:effectLst/>
                          <a:latin typeface="Calibri"/>
                          <a:cs typeface="Calibri"/>
                        </a:rPr>
                        <a:t>$2,762</a:t>
                      </a:r>
                      <a:endParaRPr kumimoji="0" lang="en-US" sz="1400" b="0" i="0" u="none" strike="noStrike" cap="none" normalizeH="0" baseline="0" dirty="0" smtClean="0">
                        <a:ln>
                          <a:noFill/>
                        </a:ln>
                        <a:solidFill>
                          <a:srgbClr val="314345"/>
                        </a:solidFill>
                        <a:effectLst/>
                        <a:latin typeface="Calibri"/>
                        <a:cs typeface="Calibri"/>
                      </a:endParaRPr>
                    </a:p>
                  </a:txBody>
                  <a:tcPr marL="75144" marR="75144" marT="37572" marB="37572" horzOverflow="overflow">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Calibri"/>
                          <a:cs typeface="Calibri"/>
                        </a:rPr>
                        <a:t>$544,303</a:t>
                      </a:r>
                      <a:endParaRPr kumimoji="0" lang="en-US" sz="1400" b="0" i="0" u="none" strike="noStrike" cap="none" normalizeH="0" baseline="0" dirty="0" smtClean="0">
                        <a:ln>
                          <a:noFill/>
                        </a:ln>
                        <a:solidFill>
                          <a:srgbClr val="000000"/>
                        </a:solidFill>
                        <a:effectLst/>
                        <a:latin typeface="Calibri"/>
                        <a:cs typeface="Calibri"/>
                      </a:endParaRPr>
                    </a:p>
                  </a:txBody>
                  <a:tcPr marL="75144" marR="75144" marT="37572" marB="37572" horzOverflow="overflow">
                    <a:solidFill>
                      <a:schemeClr val="bg1"/>
                    </a:solidFill>
                  </a:tcPr>
                </a:tc>
              </a:tr>
            </a:tbl>
          </a:graphicData>
        </a:graphic>
      </p:graphicFrame>
    </p:spTree>
    <p:extLst>
      <p:ext uri="{BB962C8B-B14F-4D97-AF65-F5344CB8AC3E}">
        <p14:creationId xmlns:p14="http://schemas.microsoft.com/office/powerpoint/2010/main" val="38394708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Core Services: Financial Capability &amp; Coaching</a:t>
            </a:r>
            <a:endParaRPr lang="en-US" dirty="0"/>
          </a:p>
        </p:txBody>
      </p:sp>
      <p:sp>
        <p:nvSpPr>
          <p:cNvPr id="2" name="Content Placeholder 1"/>
          <p:cNvSpPr>
            <a:spLocks noGrp="1"/>
          </p:cNvSpPr>
          <p:nvPr>
            <p:ph idx="1"/>
          </p:nvPr>
        </p:nvSpPr>
        <p:spPr/>
        <p:txBody>
          <a:bodyPr/>
          <a:lstStyle/>
          <a:p>
            <a:pPr marL="0" indent="0">
              <a:buNone/>
            </a:pPr>
            <a:r>
              <a:rPr lang="en-US" sz="2100" dirty="0" smtClean="0"/>
              <a:t>“Financial education is what we know; financial capability is what we do.”</a:t>
            </a:r>
          </a:p>
          <a:p>
            <a:endParaRPr lang="en-US" dirty="0" smtClean="0"/>
          </a:p>
          <a:p>
            <a:endParaRPr lang="en-US"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2794516358"/>
              </p:ext>
            </p:extLst>
          </p:nvPr>
        </p:nvGraphicFramePr>
        <p:xfrm>
          <a:off x="381000" y="2133600"/>
          <a:ext cx="6096000" cy="3468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705600" y="2895600"/>
            <a:ext cx="2057400" cy="1077218"/>
          </a:xfrm>
          <a:prstGeom prst="rect">
            <a:avLst/>
          </a:prstGeom>
          <a:solidFill>
            <a:schemeClr val="tx1"/>
          </a:solidFill>
        </p:spPr>
        <p:txBody>
          <a:bodyPr wrap="square" rtlCol="0">
            <a:spAutoFit/>
          </a:bodyPr>
          <a:lstStyle/>
          <a:p>
            <a:pPr algn="ctr"/>
            <a:r>
              <a:rPr lang="en-US" sz="1600" b="1" dirty="0" smtClean="0">
                <a:solidFill>
                  <a:schemeClr val="bg1"/>
                </a:solidFill>
                <a:latin typeface="Calibri"/>
                <a:cs typeface="Calibri"/>
              </a:rPr>
              <a:t>Financial coaching is included in every program to help you succeed!</a:t>
            </a:r>
            <a:endParaRPr lang="en-US" sz="1600" b="1" dirty="0">
              <a:solidFill>
                <a:schemeClr val="bg1"/>
              </a:solidFill>
              <a:latin typeface="Calibri"/>
              <a:cs typeface="Calibri"/>
            </a:endParaRPr>
          </a:p>
        </p:txBody>
      </p:sp>
    </p:spTree>
    <p:extLst>
      <p:ext uri="{BB962C8B-B14F-4D97-AF65-F5344CB8AC3E}">
        <p14:creationId xmlns:p14="http://schemas.microsoft.com/office/powerpoint/2010/main" val="26913157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lvl="0" indent="0" algn="ctr" eaLnBrk="0" fontAlgn="base" hangingPunct="0">
              <a:spcAft>
                <a:spcPct val="0"/>
              </a:spcAft>
              <a:buNone/>
            </a:pPr>
            <a:r>
              <a:rPr lang="en-US" sz="2800" b="1" dirty="0" smtClean="0">
                <a:solidFill>
                  <a:prstClr val="black"/>
                </a:solidFill>
              </a:rPr>
              <a:t>How do….</a:t>
            </a:r>
            <a:br>
              <a:rPr lang="en-US" sz="2800" b="1" dirty="0" smtClean="0">
                <a:solidFill>
                  <a:prstClr val="black"/>
                </a:solidFill>
              </a:rPr>
            </a:br>
            <a:r>
              <a:rPr lang="en-US" sz="2800" b="1" dirty="0" smtClean="0">
                <a:solidFill>
                  <a:prstClr val="black"/>
                </a:solidFill>
              </a:rPr>
              <a:t>- Income, Savings, Credit, and Debt - </a:t>
            </a:r>
          </a:p>
          <a:p>
            <a:pPr marL="0" lvl="0" indent="0" algn="ctr" eaLnBrk="0" fontAlgn="base" hangingPunct="0">
              <a:spcAft>
                <a:spcPct val="0"/>
              </a:spcAft>
              <a:buNone/>
            </a:pPr>
            <a:r>
              <a:rPr lang="en-US" sz="2800" b="1" dirty="0" smtClean="0">
                <a:solidFill>
                  <a:prstClr val="black"/>
                </a:solidFill>
              </a:rPr>
              <a:t>affect our lives today? </a:t>
            </a:r>
            <a:endParaRPr lang="en-US" sz="2800" b="1" dirty="0">
              <a:solidFill>
                <a:prstClr val="black"/>
              </a:solidFill>
            </a:endParaRPr>
          </a:p>
          <a:p>
            <a:pPr marL="0" indent="0">
              <a:buNone/>
            </a:pPr>
            <a:endParaRPr lang="en-US" dirty="0">
              <a:latin typeface="Georgia" pitchFamily="18" charset="0"/>
            </a:endParaRPr>
          </a:p>
        </p:txBody>
      </p:sp>
      <p:sp>
        <p:nvSpPr>
          <p:cNvPr id="3" name="Title 2"/>
          <p:cNvSpPr>
            <a:spLocks noGrp="1"/>
          </p:cNvSpPr>
          <p:nvPr>
            <p:ph type="title"/>
          </p:nvPr>
        </p:nvSpPr>
        <p:spPr>
          <a:solidFill>
            <a:schemeClr val="tx1"/>
          </a:solidFill>
          <a:ln>
            <a:solidFill>
              <a:schemeClr val="accent1"/>
            </a:solidFill>
          </a:ln>
        </p:spPr>
        <p:txBody>
          <a:bodyPr>
            <a:normAutofit/>
          </a:bodyPr>
          <a:lstStyle/>
          <a:p>
            <a:r>
              <a:rPr lang="en-US" sz="2800" dirty="0" smtClean="0">
                <a:solidFill>
                  <a:schemeClr val="bg1"/>
                </a:solidFill>
              </a:rPr>
              <a:t>Community Brain Storming</a:t>
            </a:r>
            <a:endParaRPr lang="en-US" sz="2800" dirty="0">
              <a:solidFill>
                <a:schemeClr val="bg1"/>
              </a:solidFill>
            </a:endParaRPr>
          </a:p>
        </p:txBody>
      </p:sp>
      <p:graphicFrame>
        <p:nvGraphicFramePr>
          <p:cNvPr id="4" name="Diagram 3"/>
          <p:cNvGraphicFramePr/>
          <p:nvPr>
            <p:extLst>
              <p:ext uri="{D42A27DB-BD31-4B8C-83A1-F6EECF244321}">
                <p14:modId xmlns:p14="http://schemas.microsoft.com/office/powerpoint/2010/main" val="2700971655"/>
              </p:ext>
            </p:extLst>
          </p:nvPr>
        </p:nvGraphicFramePr>
        <p:xfrm>
          <a:off x="3810000" y="2743200"/>
          <a:ext cx="5181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3950" y="3840480"/>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099815"/>
            <a:ext cx="1481329" cy="148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7706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pPr algn="ctr">
              <a:buFont typeface="Wingdings" charset="2"/>
              <a:buChar char="ü"/>
            </a:pPr>
            <a:r>
              <a:rPr lang="en-US" sz="2000" dirty="0" smtClean="0">
                <a:latin typeface="Calibri" panose="020F0502020204030204" pitchFamily="34" charset="0"/>
              </a:rPr>
              <a:t>Work together for 12 months as a team: client and coach</a:t>
            </a:r>
          </a:p>
          <a:p>
            <a:pPr algn="ctr">
              <a:buFont typeface="Wingdings" charset="2"/>
              <a:buChar char="ü"/>
            </a:pPr>
            <a:r>
              <a:rPr lang="en-US" sz="2000" dirty="0" smtClean="0">
                <a:latin typeface="Calibri" panose="020F0502020204030204" pitchFamily="34" charset="0"/>
              </a:rPr>
              <a:t>Equip you with professional assistance, services, and safe financial tools </a:t>
            </a:r>
          </a:p>
          <a:p>
            <a:pPr algn="ctr">
              <a:buFont typeface="Wingdings" pitchFamily="2" charset="2"/>
              <a:buChar char="ü"/>
            </a:pPr>
            <a:r>
              <a:rPr lang="en-US" sz="2000" dirty="0" smtClean="0">
                <a:latin typeface="Calibri" panose="020F0502020204030204" pitchFamily="34" charset="0"/>
              </a:rPr>
              <a:t>Help you reach your life financial goals</a:t>
            </a:r>
            <a:endParaRPr lang="en-US" sz="2000" dirty="0">
              <a:latin typeface="Calibri" panose="020F0502020204030204" pitchFamily="34" charset="0"/>
            </a:endParaRPr>
          </a:p>
          <a:p>
            <a:pPr marL="0" indent="0">
              <a:buNone/>
            </a:pPr>
            <a:endParaRPr lang="en-US" sz="3000" dirty="0"/>
          </a:p>
          <a:p>
            <a:pPr marL="0" indent="0">
              <a:buNone/>
            </a:pPr>
            <a:r>
              <a:rPr lang="en-US" sz="3000" dirty="0" smtClean="0"/>
              <a:t>                            +</a:t>
            </a:r>
          </a:p>
        </p:txBody>
      </p:sp>
      <p:sp>
        <p:nvSpPr>
          <p:cNvPr id="3" name="Title 2"/>
          <p:cNvSpPr>
            <a:spLocks noGrp="1"/>
          </p:cNvSpPr>
          <p:nvPr>
            <p:ph type="title"/>
          </p:nvPr>
        </p:nvSpPr>
        <p:spPr>
          <a:solidFill>
            <a:schemeClr val="tx1"/>
          </a:solidFill>
        </p:spPr>
        <p:txBody>
          <a:bodyPr anchor="ctr" anchorCtr="0">
            <a:noAutofit/>
          </a:bodyPr>
          <a:lstStyle/>
          <a:p>
            <a:pPr algn="ctr"/>
            <a:r>
              <a:rPr lang="en-US" sz="2800" dirty="0" smtClean="0">
                <a:solidFill>
                  <a:schemeClr val="bg1"/>
                </a:solidFill>
              </a:rPr>
              <a:t>Next Steps </a:t>
            </a:r>
            <a:endParaRPr lang="en-US" sz="2800" dirty="0">
              <a:solidFill>
                <a:schemeClr val="bg1"/>
              </a:solidFill>
            </a:endParaRPr>
          </a:p>
        </p:txBody>
      </p:sp>
      <p:graphicFrame>
        <p:nvGraphicFramePr>
          <p:cNvPr id="4" name="Diagram 3"/>
          <p:cNvGraphicFramePr/>
          <p:nvPr>
            <p:extLst>
              <p:ext uri="{D42A27DB-BD31-4B8C-83A1-F6EECF244321}">
                <p14:modId xmlns:p14="http://schemas.microsoft.com/office/powerpoint/2010/main" val="3347580911"/>
              </p:ext>
            </p:extLst>
          </p:nvPr>
        </p:nvGraphicFramePr>
        <p:xfrm>
          <a:off x="3124200" y="1828800"/>
          <a:ext cx="52578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525543424"/>
              </p:ext>
            </p:extLst>
          </p:nvPr>
        </p:nvGraphicFramePr>
        <p:xfrm>
          <a:off x="-228600" y="2362200"/>
          <a:ext cx="3759200" cy="3276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ectangle 3"/>
          <p:cNvSpPr txBox="1">
            <a:spLocks noChangeArrowheads="1"/>
          </p:cNvSpPr>
          <p:nvPr/>
        </p:nvSpPr>
        <p:spPr>
          <a:xfrm>
            <a:off x="914400" y="4648200"/>
            <a:ext cx="1752600" cy="1371600"/>
          </a:xfrm>
          <a:prstGeom prst="rect">
            <a:avLst/>
          </a:prstGeom>
        </p:spPr>
        <p:style>
          <a:lnRef idx="1">
            <a:schemeClr val="accent5"/>
          </a:lnRef>
          <a:fillRef idx="2">
            <a:schemeClr val="accent5"/>
          </a:fillRef>
          <a:effectRef idx="1">
            <a:schemeClr val="accent5"/>
          </a:effectRef>
          <a:fontRef idx="minor">
            <a:schemeClr val="dk1"/>
          </a:fontRef>
        </p:style>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dk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dk1"/>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dk1"/>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dk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dk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dk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dk1"/>
                </a:solidFill>
                <a:latin typeface="+mn-lt"/>
                <a:ea typeface="+mn-ea"/>
                <a:cs typeface="+mn-cs"/>
              </a:defRPr>
            </a:lvl9pPr>
          </a:lstStyle>
          <a:p>
            <a:pPr marL="0" indent="0">
              <a:lnSpc>
                <a:spcPct val="150000"/>
              </a:lnSpc>
              <a:spcBef>
                <a:spcPts val="2400"/>
              </a:spcBef>
              <a:buClr>
                <a:srgbClr val="800000"/>
              </a:buClr>
              <a:buFont typeface="Wingdings 2"/>
              <a:buNone/>
            </a:pPr>
            <a:r>
              <a:rPr lang="en-US" sz="1400" dirty="0" smtClean="0">
                <a:solidFill>
                  <a:srgbClr val="000000"/>
                </a:solidFill>
                <a:latin typeface="Calibri" panose="020F0502020204030204" pitchFamily="34" charset="0"/>
                <a:cs typeface="Calibri" pitchFamily="34" charset="0"/>
                <a:sym typeface="Wingdings"/>
              </a:rPr>
              <a:t>We are all:</a:t>
            </a:r>
            <a:br>
              <a:rPr lang="en-US" sz="1400" dirty="0" smtClean="0">
                <a:solidFill>
                  <a:srgbClr val="000000"/>
                </a:solidFill>
                <a:latin typeface="Calibri" panose="020F0502020204030204" pitchFamily="34" charset="0"/>
                <a:cs typeface="Calibri" pitchFamily="34" charset="0"/>
                <a:sym typeface="Wingdings"/>
              </a:rPr>
            </a:br>
            <a:r>
              <a:rPr lang="en-US" sz="1400" dirty="0" smtClean="0">
                <a:solidFill>
                  <a:srgbClr val="000000"/>
                </a:solidFill>
                <a:latin typeface="Calibri" panose="020F0502020204030204" pitchFamily="34" charset="0"/>
                <a:cs typeface="Calibri" pitchFamily="34" charset="0"/>
                <a:sym typeface="Wingdings"/>
              </a:rPr>
              <a:t> Creative</a:t>
            </a:r>
            <a:br>
              <a:rPr lang="en-US" sz="1400" dirty="0" smtClean="0">
                <a:solidFill>
                  <a:srgbClr val="000000"/>
                </a:solidFill>
                <a:latin typeface="Calibri" panose="020F0502020204030204" pitchFamily="34" charset="0"/>
                <a:cs typeface="Calibri" pitchFamily="34" charset="0"/>
                <a:sym typeface="Wingdings"/>
              </a:rPr>
            </a:br>
            <a:r>
              <a:rPr lang="en-US" sz="1400" dirty="0" smtClean="0">
                <a:solidFill>
                  <a:srgbClr val="000000"/>
                </a:solidFill>
                <a:latin typeface="Calibri" panose="020F0502020204030204" pitchFamily="34" charset="0"/>
                <a:cs typeface="Calibri" pitchFamily="34" charset="0"/>
                <a:sym typeface="Wingdings"/>
              </a:rPr>
              <a:t> Resourceful</a:t>
            </a:r>
            <a:br>
              <a:rPr lang="en-US" sz="1400" dirty="0" smtClean="0">
                <a:solidFill>
                  <a:srgbClr val="000000"/>
                </a:solidFill>
                <a:latin typeface="Calibri" panose="020F0502020204030204" pitchFamily="34" charset="0"/>
                <a:cs typeface="Calibri" pitchFamily="34" charset="0"/>
                <a:sym typeface="Wingdings"/>
              </a:rPr>
            </a:br>
            <a:r>
              <a:rPr lang="en-US" sz="1400" dirty="0" smtClean="0">
                <a:solidFill>
                  <a:srgbClr val="000000"/>
                </a:solidFill>
                <a:latin typeface="Calibri" panose="020F0502020204030204" pitchFamily="34" charset="0"/>
                <a:cs typeface="Calibri" pitchFamily="34" charset="0"/>
                <a:sym typeface="Wingdings"/>
              </a:rPr>
              <a:t> Whole</a:t>
            </a:r>
            <a:r>
              <a:rPr lang="en-US" sz="1400" dirty="0" smtClean="0">
                <a:solidFill>
                  <a:srgbClr val="000000"/>
                </a:solidFill>
                <a:latin typeface="Calibri" panose="020F0502020204030204" pitchFamily="34" charset="0"/>
                <a:cs typeface="Calibri" pitchFamily="34" charset="0"/>
              </a:rPr>
              <a:t/>
            </a:r>
            <a:br>
              <a:rPr lang="en-US" sz="1400" dirty="0" smtClean="0">
                <a:solidFill>
                  <a:srgbClr val="000000"/>
                </a:solidFill>
                <a:latin typeface="Calibri" panose="020F0502020204030204" pitchFamily="34" charset="0"/>
                <a:cs typeface="Calibri" pitchFamily="34" charset="0"/>
              </a:rPr>
            </a:br>
            <a:endParaRPr lang="en-US" sz="1400" dirty="0" smtClean="0">
              <a:solidFill>
                <a:srgbClr val="000000"/>
              </a:solidFill>
              <a:latin typeface="Calibri" panose="020F0502020204030204" pitchFamily="34" charset="0"/>
              <a:cs typeface="Calibri" pitchFamily="34" charset="0"/>
            </a:endParaRPr>
          </a:p>
        </p:txBody>
      </p:sp>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86200" y="4806696"/>
            <a:ext cx="1154264"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a:xfrm>
            <a:off x="6172200" y="4654296"/>
            <a:ext cx="2438400" cy="1371600"/>
          </a:xfrm>
          <a:prstGeom prst="rect">
            <a:avLst/>
          </a:prstGeom>
        </p:spPr>
        <p:style>
          <a:lnRef idx="1">
            <a:schemeClr val="accent5"/>
          </a:lnRef>
          <a:fillRef idx="2">
            <a:schemeClr val="accent5"/>
          </a:fillRef>
          <a:effectRef idx="1">
            <a:schemeClr val="accent5"/>
          </a:effectRef>
          <a:fontRef idx="minor">
            <a:schemeClr val="dk1"/>
          </a:fontRef>
        </p:style>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dk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dk1"/>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dk1"/>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dk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dk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dk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dk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dk1"/>
                </a:solidFill>
                <a:latin typeface="+mn-lt"/>
                <a:ea typeface="+mn-ea"/>
                <a:cs typeface="+mn-cs"/>
              </a:defRPr>
            </a:lvl9pPr>
          </a:lstStyle>
          <a:p>
            <a:pPr marL="0" indent="0">
              <a:lnSpc>
                <a:spcPct val="150000"/>
              </a:lnSpc>
              <a:spcBef>
                <a:spcPts val="2400"/>
              </a:spcBef>
              <a:buClr>
                <a:srgbClr val="800000"/>
              </a:buClr>
              <a:buNone/>
            </a:pPr>
            <a:r>
              <a:rPr lang="en-US" sz="1400" dirty="0">
                <a:solidFill>
                  <a:srgbClr val="000000"/>
                </a:solidFill>
                <a:latin typeface="Calibri" panose="020F0502020204030204" pitchFamily="34" charset="0"/>
                <a:cs typeface="Calibri" pitchFamily="34" charset="0"/>
                <a:sym typeface="Wingdings"/>
              </a:rPr>
              <a:t> </a:t>
            </a:r>
            <a:r>
              <a:rPr lang="en-US" sz="1400" dirty="0" smtClean="0">
                <a:solidFill>
                  <a:srgbClr val="000000"/>
                </a:solidFill>
                <a:latin typeface="Calibri" panose="020F0502020204030204" pitchFamily="34" charset="0"/>
                <a:cs typeface="Calibri" pitchFamily="34" charset="0"/>
                <a:sym typeface="Wingdings"/>
              </a:rPr>
              <a:t>C – Client-driven Goals</a:t>
            </a:r>
            <a:br>
              <a:rPr lang="en-US" sz="1400" dirty="0" smtClean="0">
                <a:solidFill>
                  <a:srgbClr val="000000"/>
                </a:solidFill>
                <a:latin typeface="Calibri" panose="020F0502020204030204" pitchFamily="34" charset="0"/>
                <a:cs typeface="Calibri" pitchFamily="34" charset="0"/>
                <a:sym typeface="Wingdings"/>
              </a:rPr>
            </a:br>
            <a:r>
              <a:rPr lang="en-US" sz="1400" dirty="0" smtClean="0">
                <a:solidFill>
                  <a:srgbClr val="000000"/>
                </a:solidFill>
                <a:latin typeface="Calibri" panose="020F0502020204030204" pitchFamily="34" charset="0"/>
                <a:cs typeface="Calibri" pitchFamily="34" charset="0"/>
                <a:sym typeface="Wingdings"/>
              </a:rPr>
              <a:t> O – Ongoing Growth</a:t>
            </a:r>
            <a:br>
              <a:rPr lang="en-US" sz="1400" dirty="0" smtClean="0">
                <a:solidFill>
                  <a:srgbClr val="000000"/>
                </a:solidFill>
                <a:latin typeface="Calibri" panose="020F0502020204030204" pitchFamily="34" charset="0"/>
                <a:cs typeface="Calibri" pitchFamily="34" charset="0"/>
                <a:sym typeface="Wingdings"/>
              </a:rPr>
            </a:br>
            <a:r>
              <a:rPr lang="en-US" sz="1400" dirty="0" smtClean="0">
                <a:solidFill>
                  <a:srgbClr val="000000"/>
                </a:solidFill>
                <a:latin typeface="Calibri" panose="020F0502020204030204" pitchFamily="34" charset="0"/>
                <a:cs typeface="Calibri" pitchFamily="34" charset="0"/>
                <a:sym typeface="Wingdings"/>
              </a:rPr>
              <a:t> A – Action Planning</a:t>
            </a:r>
            <a:br>
              <a:rPr lang="en-US" sz="1400" dirty="0" smtClean="0">
                <a:solidFill>
                  <a:srgbClr val="000000"/>
                </a:solidFill>
                <a:latin typeface="Calibri" panose="020F0502020204030204" pitchFamily="34" charset="0"/>
                <a:cs typeface="Calibri" pitchFamily="34" charset="0"/>
                <a:sym typeface="Wingdings"/>
              </a:rPr>
            </a:br>
            <a:r>
              <a:rPr lang="en-US" sz="1400" dirty="0" smtClean="0">
                <a:solidFill>
                  <a:srgbClr val="000000"/>
                </a:solidFill>
                <a:latin typeface="Calibri" panose="020F0502020204030204" pitchFamily="34" charset="0"/>
                <a:cs typeface="Calibri" pitchFamily="34" charset="0"/>
                <a:sym typeface="Wingdings"/>
              </a:rPr>
              <a:t> CH – Checking In</a:t>
            </a:r>
            <a:r>
              <a:rPr lang="en-US" sz="1400" dirty="0" smtClean="0">
                <a:solidFill>
                  <a:srgbClr val="000000"/>
                </a:solidFill>
                <a:latin typeface="Calibri" panose="020F0502020204030204" pitchFamily="34" charset="0"/>
                <a:cs typeface="Calibri" pitchFamily="34" charset="0"/>
              </a:rPr>
              <a:t/>
            </a:r>
            <a:br>
              <a:rPr lang="en-US" sz="1400" dirty="0" smtClean="0">
                <a:solidFill>
                  <a:srgbClr val="000000"/>
                </a:solidFill>
                <a:latin typeface="Calibri" panose="020F0502020204030204" pitchFamily="34" charset="0"/>
                <a:cs typeface="Calibri" pitchFamily="34" charset="0"/>
              </a:rPr>
            </a:br>
            <a:endParaRPr lang="en-US" sz="1400" dirty="0" smtClean="0">
              <a:solidFill>
                <a:srgbClr val="000000"/>
              </a:solidFill>
              <a:latin typeface="Calibri" panose="020F0502020204030204" pitchFamily="34" charset="0"/>
              <a:cs typeface="Calibri" pitchFamily="34" charset="0"/>
            </a:endParaRPr>
          </a:p>
        </p:txBody>
      </p:sp>
    </p:spTree>
    <p:extLst>
      <p:ext uri="{BB962C8B-B14F-4D97-AF65-F5344CB8AC3E}">
        <p14:creationId xmlns:p14="http://schemas.microsoft.com/office/powerpoint/2010/main" val="18441525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CO" dirty="0" smtClean="0"/>
              <a:t>Three-Minute Financial Assessment</a:t>
            </a:r>
            <a:endParaRPr lang="en-US" dirty="0"/>
          </a:p>
        </p:txBody>
      </p:sp>
      <p:sp>
        <p:nvSpPr>
          <p:cNvPr id="6" name="Content Placeholder 5"/>
          <p:cNvSpPr>
            <a:spLocks noGrp="1"/>
          </p:cNvSpPr>
          <p:nvPr>
            <p:ph idx="1"/>
          </p:nvPr>
        </p:nvSpPr>
        <p:spPr/>
        <p:txBody>
          <a:bodyPr/>
          <a:lstStyle/>
          <a:p>
            <a:endParaRPr lang="en-US" dirty="0"/>
          </a:p>
        </p:txBody>
      </p:sp>
      <p:graphicFrame>
        <p:nvGraphicFramePr>
          <p:cNvPr id="9265" name="Group 49"/>
          <p:cNvGraphicFramePr>
            <a:graphicFrameLocks noGrp="1"/>
          </p:cNvGraphicFramePr>
          <p:nvPr>
            <p:extLst>
              <p:ext uri="{D42A27DB-BD31-4B8C-83A1-F6EECF244321}">
                <p14:modId xmlns:p14="http://schemas.microsoft.com/office/powerpoint/2010/main" val="1388152867"/>
              </p:ext>
            </p:extLst>
          </p:nvPr>
        </p:nvGraphicFramePr>
        <p:xfrm>
          <a:off x="1385637" y="1676400"/>
          <a:ext cx="6525126" cy="3901961"/>
        </p:xfrm>
        <a:graphic>
          <a:graphicData uri="http://schemas.openxmlformats.org/drawingml/2006/table">
            <a:tbl>
              <a:tblPr>
                <a:effectLst>
                  <a:outerShdw blurRad="50800" dist="50800" dir="5400000" algn="tl" rotWithShape="0">
                    <a:prstClr val="black">
                      <a:alpha val="35000"/>
                    </a:prstClr>
                  </a:outerShdw>
                </a:effectLst>
                <a:tableStyleId>{FABFCF23-3B69-468F-B69F-88F6DE6A72F2}</a:tableStyleId>
              </a:tblPr>
              <a:tblGrid>
                <a:gridCol w="4620126"/>
                <a:gridCol w="533400"/>
                <a:gridCol w="838200"/>
                <a:gridCol w="533400"/>
              </a:tblGrid>
              <a:tr h="480878">
                <a:tc>
                  <a:txBody>
                    <a:bodyPr/>
                    <a:lstStyle/>
                    <a:p>
                      <a:pPr marL="0" marR="0" lvl="0" indent="0" algn="l" defTabSz="914400" rtl="0" eaLnBrk="1" fontAlgn="base" latinLnBrk="0" hangingPunct="1">
                        <a:lnSpc>
                          <a:spcPct val="100000"/>
                        </a:lnSpc>
                        <a:spcBef>
                          <a:spcPts val="1200"/>
                        </a:spcBef>
                        <a:spcAft>
                          <a:spcPct val="0"/>
                        </a:spcAft>
                        <a:buClrTx/>
                        <a:buSzTx/>
                        <a:buFontTx/>
                        <a:buNone/>
                        <a:tabLst/>
                      </a:pPr>
                      <a:r>
                        <a:rPr kumimoji="0" lang="en-US" sz="2000" u="none" strike="noStrike" cap="none" normalizeH="0" baseline="0" dirty="0" smtClean="0">
                          <a:ln>
                            <a:noFill/>
                          </a:ln>
                          <a:solidFill>
                            <a:schemeClr val="bg2"/>
                          </a:solidFill>
                          <a:effectLst/>
                          <a:latin typeface="Calibri"/>
                          <a:cs typeface="Calibri"/>
                        </a:rPr>
                        <a:t>Do You …</a:t>
                      </a:r>
                      <a:endParaRPr kumimoji="0" lang="en-US" sz="2000" b="1" i="0" u="none" strike="noStrike" cap="none" normalizeH="0" baseline="0" dirty="0" smtClean="0">
                        <a:ln>
                          <a:noFill/>
                        </a:ln>
                        <a:solidFill>
                          <a:schemeClr val="bg2"/>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solid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400" u="none" strike="noStrike" cap="none" normalizeH="0" baseline="0" dirty="0" smtClean="0">
                          <a:ln>
                            <a:noFill/>
                          </a:ln>
                          <a:solidFill>
                            <a:schemeClr val="bg2"/>
                          </a:solidFill>
                          <a:effectLst/>
                          <a:latin typeface="Calibri"/>
                          <a:cs typeface="Calibri"/>
                        </a:rPr>
                        <a:t>Not yet</a:t>
                      </a:r>
                      <a:endParaRPr kumimoji="0" lang="en-US" sz="1400" b="1" i="0" u="none" strike="noStrike" cap="none" normalizeH="0" baseline="0" dirty="0" smtClean="0">
                        <a:ln>
                          <a:noFill/>
                        </a:ln>
                        <a:solidFill>
                          <a:schemeClr val="bg2"/>
                        </a:solidFill>
                        <a:effectLst/>
                        <a:latin typeface="Calibri"/>
                        <a:cs typeface="Calibri"/>
                      </a:endParaRPr>
                    </a:p>
                  </a:txBody>
                  <a:tcP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400" u="none" strike="noStrike" cap="none" normalizeH="0" baseline="0" dirty="0" smtClean="0">
                          <a:ln>
                            <a:noFill/>
                          </a:ln>
                          <a:solidFill>
                            <a:schemeClr val="bg2"/>
                          </a:solidFill>
                          <a:effectLst/>
                          <a:latin typeface="Calibri"/>
                          <a:cs typeface="Calibri"/>
                        </a:rPr>
                        <a:t>More or less</a:t>
                      </a:r>
                      <a:endParaRPr kumimoji="0" lang="en-US" sz="1400" b="1" i="0" u="none" strike="noStrike" cap="none" normalizeH="0" baseline="0" dirty="0" smtClean="0">
                        <a:ln>
                          <a:noFill/>
                        </a:ln>
                        <a:solidFill>
                          <a:schemeClr val="bg2"/>
                        </a:solidFill>
                        <a:effectLst/>
                        <a:latin typeface="Calibri"/>
                        <a:cs typeface="Calibri"/>
                      </a:endParaRPr>
                    </a:p>
                  </a:txBody>
                  <a:tcPr horzOverflow="overflow">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sz="1400" u="none" strike="noStrike" cap="none" normalizeH="0" baseline="0" dirty="0" smtClean="0">
                          <a:ln>
                            <a:noFill/>
                          </a:ln>
                          <a:solidFill>
                            <a:schemeClr val="bg2"/>
                          </a:solidFill>
                          <a:effectLst/>
                          <a:latin typeface="Calibri"/>
                          <a:cs typeface="Calibri"/>
                        </a:rPr>
                        <a:t>Yes</a:t>
                      </a:r>
                      <a:endParaRPr kumimoji="0" lang="en-US" sz="1400" b="1" i="0" u="none" strike="noStrike" cap="none" normalizeH="0" baseline="0" dirty="0" smtClean="0">
                        <a:ln>
                          <a:noFill/>
                        </a:ln>
                        <a:solidFill>
                          <a:schemeClr val="bg2"/>
                        </a:solidFill>
                        <a:effectLst/>
                        <a:latin typeface="Calibri"/>
                        <a:cs typeface="Calibri"/>
                      </a:endParaRPr>
                    </a:p>
                  </a:txBody>
                  <a:tcPr horzOverflow="overflow">
                    <a:lnL w="12700" cap="flat" cmpd="sng" algn="ctr">
                      <a:solidFill>
                        <a:prstClr val="whit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732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400" u="none" strike="noStrike" cap="none" normalizeH="0" baseline="0" noProof="0" dirty="0" smtClean="0">
                          <a:ln>
                            <a:noFill/>
                          </a:ln>
                          <a:effectLst/>
                          <a:latin typeface="Calibri"/>
                          <a:cs typeface="Calibri"/>
                        </a:rPr>
                        <a:t>Have a written financial action plan that includes cost breakdowns of short- and long-term financial goals ?</a:t>
                      </a:r>
                      <a:endParaRPr kumimoji="0" lang="es-CO" sz="1400" b="0" i="0" u="none" strike="noStrike" cap="none" normalizeH="0" baseline="0" noProof="0" dirty="0" smtClean="0">
                        <a:ln>
                          <a:noFill/>
                        </a:ln>
                        <a:solidFill>
                          <a:schemeClr val="tx2"/>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r>
              <a:tr h="411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400" u="none" strike="noStrike" cap="none" normalizeH="0" baseline="0" noProof="0" dirty="0" smtClean="0">
                          <a:ln>
                            <a:noFill/>
                          </a:ln>
                          <a:effectLst/>
                          <a:latin typeface="Calibri"/>
                          <a:cs typeface="Calibri"/>
                        </a:rPr>
                        <a:t>Use a budget to manage money and track your expenses?</a:t>
                      </a:r>
                      <a:endParaRPr kumimoji="0" lang="en-US" sz="1400" b="0" i="0" u="none" strike="noStrike" cap="none" normalizeH="0" baseline="0" dirty="0" smtClean="0">
                        <a:ln>
                          <a:noFill/>
                        </a:ln>
                        <a:solidFill>
                          <a:schemeClr val="tx2"/>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r>
              <a:tr h="50496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_tradnl" sz="1400" baseline="0" noProof="0" dirty="0" smtClean="0">
                          <a:latin typeface="Calibri"/>
                          <a:cs typeface="Calibri"/>
                        </a:rPr>
                        <a:t>Review</a:t>
                      </a:r>
                      <a:r>
                        <a:rPr lang="es-ES_tradnl" sz="1400" noProof="0" dirty="0" smtClean="0">
                          <a:latin typeface="Calibri"/>
                          <a:cs typeface="Calibri"/>
                        </a:rPr>
                        <a:t> credit reports every three to six months, and understand how</a:t>
                      </a:r>
                      <a:r>
                        <a:rPr lang="es-ES_tradnl" sz="1400" baseline="0" noProof="0" dirty="0" smtClean="0">
                          <a:latin typeface="Calibri"/>
                          <a:cs typeface="Calibri"/>
                        </a:rPr>
                        <a:t> to establish and protect scores?</a:t>
                      </a:r>
                      <a:endParaRPr lang="es-ES_tradnl" sz="1400" i="0" noProof="0" dirty="0" smtClean="0">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r>
              <a:tr h="381522">
                <a:tc>
                  <a:txBody>
                    <a:bodyPr/>
                    <a:lstStyle/>
                    <a:p>
                      <a:pPr marL="0" marR="0" lvl="0" indent="0" algn="l" defTabSz="914400" rtl="0" eaLnBrk="1" fontAlgn="base" latinLnBrk="0" hangingPunct="1">
                        <a:lnSpc>
                          <a:spcPct val="100000"/>
                        </a:lnSpc>
                        <a:spcBef>
                          <a:spcPts val="600"/>
                        </a:spcBef>
                        <a:spcAft>
                          <a:spcPct val="0"/>
                        </a:spcAft>
                        <a:buClrTx/>
                        <a:buSzTx/>
                        <a:buFontTx/>
                        <a:buNone/>
                        <a:tabLst/>
                      </a:pPr>
                      <a:r>
                        <a:rPr lang="es-ES_tradnl" sz="1400" noProof="0" dirty="0" smtClean="0">
                          <a:latin typeface="Calibri"/>
                          <a:cs typeface="Calibri"/>
                        </a:rPr>
                        <a:t>Feel in control of debts?</a:t>
                      </a:r>
                      <a:endParaRPr kumimoji="0" lang="en-US" sz="1400" b="0" i="0" u="none" strike="noStrike" cap="none" normalizeH="0" baseline="0" dirty="0" smtClean="0">
                        <a:ln>
                          <a:noFill/>
                        </a:ln>
                        <a:solidFill>
                          <a:schemeClr val="tx2"/>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r>
              <a:tr h="513544">
                <a:tc>
                  <a:txBody>
                    <a:body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sz="1400" u="none" strike="noStrike" cap="none" normalizeH="0" baseline="0" dirty="0" smtClean="0">
                          <a:ln>
                            <a:noFill/>
                          </a:ln>
                          <a:effectLst/>
                          <a:latin typeface="Calibri"/>
                          <a:cs typeface="Calibri"/>
                        </a:rPr>
                        <a:t>Know how different financial products work, and how to access and take advantage of them?</a:t>
                      </a:r>
                      <a:endParaRPr kumimoji="0" lang="en-US" sz="1400" b="0" i="0" u="none" strike="noStrike" cap="none" normalizeH="0" baseline="0" dirty="0" smtClean="0">
                        <a:ln>
                          <a:noFill/>
                        </a:ln>
                        <a:solidFill>
                          <a:schemeClr val="tx2"/>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r>
              <a:tr h="499916">
                <a:tc>
                  <a:txBody>
                    <a:body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sz="1400" u="none" strike="noStrike" cap="none" normalizeH="0" baseline="0" dirty="0" smtClean="0">
                          <a:ln>
                            <a:noFill/>
                          </a:ln>
                          <a:effectLst/>
                          <a:latin typeface="Calibri"/>
                          <a:cs typeface="Calibri"/>
                        </a:rPr>
                        <a:t>Know which benefits, subsidies and tax breaks you may qualify for in the state of California?</a:t>
                      </a:r>
                      <a:endParaRPr kumimoji="0" lang="en-US" sz="1400" b="0" i="0" u="none" strike="noStrike" cap="none" normalizeH="0" baseline="0" dirty="0" smtClean="0">
                        <a:ln>
                          <a:noFill/>
                        </a:ln>
                        <a:solidFill>
                          <a:schemeClr val="tx2"/>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r>
              <a:tr h="501308">
                <a:tc>
                  <a:txBody>
                    <a:body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sz="1400" u="none" strike="noStrike" cap="none" normalizeH="0" baseline="0" dirty="0" smtClean="0">
                          <a:ln>
                            <a:noFill/>
                          </a:ln>
                          <a:effectLst/>
                          <a:latin typeface="Calibri"/>
                          <a:cs typeface="Calibri"/>
                        </a:rPr>
                        <a:t>Do something specific every day to nurture your financial future?</a:t>
                      </a:r>
                      <a:endParaRPr kumimoji="0" lang="en-US" sz="1400" b="0" i="0" u="none" strike="noStrike" cap="none" normalizeH="0" baseline="0" dirty="0" smtClean="0">
                        <a:ln>
                          <a:noFill/>
                        </a:ln>
                        <a:solidFill>
                          <a:schemeClr val="tx2"/>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a:cs typeface="Calibri"/>
                      </a:endParaRPr>
                    </a:p>
                  </a:txBody>
                  <a:tcPr horzOverflow="overflow">
                    <a:lnL w="12700" cap="flat" cmpd="sng" algn="ctr">
                      <a:solidFill>
                        <a:srgbClr val="D36D3B"/>
                      </a:solidFill>
                      <a:prstDash val="solid"/>
                      <a:round/>
                      <a:headEnd type="none" w="med" len="med"/>
                      <a:tailEnd type="none" w="med" len="med"/>
                    </a:lnL>
                    <a:lnR w="12700" cap="flat" cmpd="sng" algn="ctr">
                      <a:solidFill>
                        <a:srgbClr val="D36D3B"/>
                      </a:solidFill>
                      <a:prstDash val="solid"/>
                      <a:round/>
                      <a:headEnd type="none" w="med" len="med"/>
                      <a:tailEnd type="none" w="med" len="med"/>
                    </a:lnR>
                    <a:lnT w="12700" cap="flat" cmpd="sng" algn="ctr">
                      <a:solidFill>
                        <a:srgbClr val="D36D3B"/>
                      </a:solidFill>
                      <a:prstDash val="solid"/>
                      <a:round/>
                      <a:headEnd type="none" w="med" len="med"/>
                      <a:tailEnd type="none" w="med" len="med"/>
                    </a:lnT>
                    <a:lnB w="12700" cap="flat" cmpd="sng" algn="ctr">
                      <a:solidFill>
                        <a:srgbClr val="D36D3B"/>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798930295"/>
      </p:ext>
    </p:extLst>
  </p:cSld>
  <p:clrMapOvr>
    <a:masterClrMapping/>
  </p:clrMapOvr>
  <p:transition xmlns:p14="http://schemas.microsoft.com/office/powerpoint/2010/main" advTm="50000"/>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1"/>
          </a:solidFill>
        </p:spPr>
        <p:txBody>
          <a:bodyPr>
            <a:normAutofit/>
          </a:bodyPr>
          <a:lstStyle/>
          <a:p>
            <a:r>
              <a:rPr lang="en-US" sz="2800" dirty="0">
                <a:solidFill>
                  <a:schemeClr val="bg2"/>
                </a:solidFill>
              </a:rPr>
              <a:t>Goal Setting: The SMART Way</a:t>
            </a:r>
            <a:endParaRPr lang="es-CO" sz="2800" dirty="0">
              <a:solidFill>
                <a:schemeClr val="bg2"/>
              </a:solidFill>
            </a:endParaRP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035874500"/>
              </p:ext>
            </p:extLst>
          </p:nvPr>
        </p:nvGraphicFramePr>
        <p:xfrm>
          <a:off x="1295400" y="2057400"/>
          <a:ext cx="6824663" cy="3813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609600" y="1295400"/>
            <a:ext cx="7772400" cy="646331"/>
          </a:xfrm>
          <a:prstGeom prst="rect">
            <a:avLst/>
          </a:prstGeom>
        </p:spPr>
        <p:txBody>
          <a:bodyPr wrap="square">
            <a:spAutoFit/>
          </a:bodyPr>
          <a:lstStyle/>
          <a:p>
            <a:pPr algn="ctr"/>
            <a:r>
              <a:rPr lang="es-ES_tradnl" dirty="0"/>
              <a:t>“A </a:t>
            </a:r>
            <a:r>
              <a:rPr lang="es-ES_tradnl" dirty="0" err="1"/>
              <a:t>goal</a:t>
            </a:r>
            <a:r>
              <a:rPr lang="es-ES_tradnl" dirty="0"/>
              <a:t> </a:t>
            </a:r>
            <a:r>
              <a:rPr lang="es-ES_tradnl" dirty="0" err="1"/>
              <a:t>without</a:t>
            </a:r>
            <a:r>
              <a:rPr lang="es-ES_tradnl" dirty="0"/>
              <a:t> a plan </a:t>
            </a:r>
            <a:r>
              <a:rPr lang="es-ES_tradnl" dirty="0" err="1"/>
              <a:t>is</a:t>
            </a:r>
            <a:r>
              <a:rPr lang="es-ES_tradnl" dirty="0"/>
              <a:t> </a:t>
            </a:r>
            <a:r>
              <a:rPr lang="es-ES_tradnl" dirty="0" err="1"/>
              <a:t>only</a:t>
            </a:r>
            <a:r>
              <a:rPr lang="es-ES_tradnl" dirty="0"/>
              <a:t> a </a:t>
            </a:r>
            <a:r>
              <a:rPr lang="es-ES_tradnl" dirty="0" err="1"/>
              <a:t>wish</a:t>
            </a:r>
            <a:r>
              <a:rPr lang="es-ES_tradnl" dirty="0"/>
              <a:t>”</a:t>
            </a:r>
            <a:r>
              <a:rPr lang="en-US" dirty="0"/>
              <a:t> </a:t>
            </a:r>
          </a:p>
          <a:p>
            <a:pPr algn="ctr"/>
            <a:endParaRPr lang="es-CO" dirty="0"/>
          </a:p>
        </p:txBody>
      </p:sp>
    </p:spTree>
    <p:extLst>
      <p:ext uri="{BB962C8B-B14F-4D97-AF65-F5344CB8AC3E}">
        <p14:creationId xmlns:p14="http://schemas.microsoft.com/office/powerpoint/2010/main" val="25757874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62000" y="381000"/>
            <a:ext cx="7696200" cy="5643880"/>
            <a:chOff x="685800" y="304800"/>
            <a:chExt cx="8001000" cy="5867400"/>
          </a:xfrm>
        </p:grpSpPr>
        <p:sp>
          <p:nvSpPr>
            <p:cNvPr id="4" name="Rectangle 3"/>
            <p:cNvSpPr/>
            <p:nvPr/>
          </p:nvSpPr>
          <p:spPr>
            <a:xfrm>
              <a:off x="685800" y="304800"/>
              <a:ext cx="8001000" cy="58674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1818-10212015_AB-AB Programs General Orientation Powerpoint ENG_v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381000"/>
              <a:ext cx="7620000" cy="5675368"/>
            </a:xfrm>
            <a:prstGeom prst="rect">
              <a:avLst/>
            </a:prstGeom>
          </p:spPr>
        </p:pic>
      </p:grpSp>
    </p:spTree>
    <p:extLst>
      <p:ext uri="{BB962C8B-B14F-4D97-AF65-F5344CB8AC3E}">
        <p14:creationId xmlns:p14="http://schemas.microsoft.com/office/powerpoint/2010/main" val="18697225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Debt</a:t>
            </a:r>
            <a:endParaRPr lang="en-US" dirty="0"/>
          </a:p>
        </p:txBody>
      </p:sp>
      <p:sp>
        <p:nvSpPr>
          <p:cNvPr id="7" name="Content Placeholder 6"/>
          <p:cNvSpPr>
            <a:spLocks noGrp="1"/>
          </p:cNvSpPr>
          <p:nvPr>
            <p:ph idx="1"/>
          </p:nvPr>
        </p:nvSpPr>
        <p:spPr/>
        <p:txBody>
          <a:bodyPr>
            <a:normAutofit fontScale="92500" lnSpcReduction="20000"/>
          </a:bodyPr>
          <a:lstStyle/>
          <a:p>
            <a:pPr marL="0" indent="0">
              <a:buNone/>
            </a:pPr>
            <a:r>
              <a:rPr lang="en-US" dirty="0" smtClean="0"/>
              <a:t>So what can you </a:t>
            </a:r>
            <a:r>
              <a:rPr lang="en-US" dirty="0" smtClean="0">
                <a:hlinkClick r:id="rId3"/>
              </a:rPr>
              <a:t>do</a:t>
            </a:r>
            <a:r>
              <a:rPr lang="en-US" dirty="0" smtClean="0"/>
              <a:t> about debt?</a:t>
            </a:r>
          </a:p>
          <a:p>
            <a:pPr lvl="1"/>
            <a:r>
              <a:rPr lang="en-US" dirty="0" smtClean="0"/>
              <a:t>Credit card</a:t>
            </a:r>
          </a:p>
          <a:p>
            <a:pPr lvl="1"/>
            <a:r>
              <a:rPr lang="en-US" dirty="0" smtClean="0"/>
              <a:t>Medical</a:t>
            </a:r>
          </a:p>
          <a:p>
            <a:pPr lvl="1"/>
            <a:r>
              <a:rPr lang="en-US" dirty="0" smtClean="0"/>
              <a:t>Homeownership</a:t>
            </a:r>
          </a:p>
          <a:p>
            <a:pPr lvl="1"/>
            <a:r>
              <a:rPr lang="en-US" dirty="0" smtClean="0"/>
              <a:t>Student Loan</a:t>
            </a:r>
          </a:p>
          <a:p>
            <a:pPr lvl="1"/>
            <a:r>
              <a:rPr lang="en-US" dirty="0" smtClean="0"/>
              <a:t>Collections </a:t>
            </a:r>
            <a:br>
              <a:rPr lang="en-US" dirty="0" smtClean="0"/>
            </a:br>
            <a:r>
              <a:rPr lang="en-US" dirty="0" smtClean="0"/>
              <a:t>Tax (City, State, Federal)</a:t>
            </a:r>
          </a:p>
          <a:p>
            <a:pPr lvl="1"/>
            <a:r>
              <a:rPr lang="en-US" dirty="0" smtClean="0"/>
              <a:t>Personal Loans</a:t>
            </a:r>
          </a:p>
          <a:p>
            <a:pPr lvl="1"/>
            <a:r>
              <a:rPr lang="en-US" dirty="0" smtClean="0"/>
              <a:t>Family/</a:t>
            </a:r>
          </a:p>
          <a:p>
            <a:pPr lvl="1"/>
            <a:r>
              <a:rPr lang="en-US" dirty="0" smtClean="0"/>
              <a:t>Car Title Loans </a:t>
            </a:r>
          </a:p>
          <a:p>
            <a:pPr lvl="1"/>
            <a:r>
              <a:rPr lang="en-US" dirty="0" smtClean="0"/>
              <a:t>Pay Day Loans</a:t>
            </a:r>
          </a:p>
          <a:p>
            <a:pPr lvl="1"/>
            <a:r>
              <a:rPr lang="en-US" dirty="0" smtClean="0"/>
              <a:t>Refund Anticipation Loans</a:t>
            </a:r>
          </a:p>
          <a:p>
            <a:pPr lvl="1"/>
            <a:r>
              <a:rPr lang="en-US" dirty="0" smtClean="0"/>
              <a:t>Loan Sharks</a:t>
            </a:r>
          </a:p>
          <a:p>
            <a:pPr lvl="1"/>
            <a:r>
              <a:rPr lang="en-US" dirty="0" smtClean="0"/>
              <a:t> Expenses				</a:t>
            </a:r>
          </a:p>
          <a:p>
            <a:endParaRPr lang="en-US" dirty="0" smtClean="0"/>
          </a:p>
          <a:p>
            <a:endParaRPr lang="en-US" dirty="0"/>
          </a:p>
        </p:txBody>
      </p:sp>
      <p:sp>
        <p:nvSpPr>
          <p:cNvPr id="6" name="Picture Placeholder 5"/>
          <p:cNvSpPr>
            <a:spLocks noGrp="1"/>
          </p:cNvSpPr>
          <p:nvPr>
            <p:ph type="pic" sz="quarter" idx="10"/>
          </p:nvPr>
        </p:nvSpPr>
        <p:spPr/>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00200"/>
            <a:ext cx="3352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14155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2_Civic">
  <a:themeElements>
    <a:clrScheme name="MEDA 9-15-2015">
      <a:dk1>
        <a:srgbClr val="972333"/>
      </a:dk1>
      <a:lt1>
        <a:sysClr val="window" lastClr="FFFFFF"/>
      </a:lt1>
      <a:dk2>
        <a:srgbClr val="D36D3B"/>
      </a:dk2>
      <a:lt2>
        <a:srgbClr val="FFFFFF"/>
      </a:lt2>
      <a:accent1>
        <a:srgbClr val="934267"/>
      </a:accent1>
      <a:accent2>
        <a:srgbClr val="D36D3F"/>
      </a:accent2>
      <a:accent3>
        <a:srgbClr val="0084BD"/>
      </a:accent3>
      <a:accent4>
        <a:srgbClr val="006B77"/>
      </a:accent4>
      <a:accent5>
        <a:srgbClr val="A09161"/>
      </a:accent5>
      <a:accent6>
        <a:srgbClr val="9E9E90"/>
      </a:accent6>
      <a:hlink>
        <a:srgbClr val="009DDA"/>
      </a:hlink>
      <a:folHlink>
        <a:srgbClr val="A8998C"/>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4069</TotalTime>
  <Words>1840</Words>
  <Application>Microsoft Macintosh PowerPoint</Application>
  <PresentationFormat>On-screen Show (4:3)</PresentationFormat>
  <Paragraphs>302</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2_Civic</vt:lpstr>
      <vt:lpstr>Financial Capability Workshop    </vt:lpstr>
      <vt:lpstr>Today’s FinCap Workshop</vt:lpstr>
      <vt:lpstr>Core Services: Financial Capability &amp; Coaching</vt:lpstr>
      <vt:lpstr>Community Brain Storming</vt:lpstr>
      <vt:lpstr>Next Steps </vt:lpstr>
      <vt:lpstr>Three-Minute Financial Assessment</vt:lpstr>
      <vt:lpstr>Goal Setting: The SMART Way</vt:lpstr>
      <vt:lpstr>PowerPoint Presentation</vt:lpstr>
      <vt:lpstr>Debt</vt:lpstr>
      <vt:lpstr>Reducing Our Debt</vt:lpstr>
      <vt:lpstr>Benefits Screening @ MEDA</vt:lpstr>
      <vt:lpstr>Local Resources in San Francisco</vt:lpstr>
      <vt:lpstr>Savings Leaks </vt:lpstr>
      <vt:lpstr>Credit Report</vt:lpstr>
      <vt:lpstr>What’s in your Credit Report?</vt:lpstr>
      <vt:lpstr>FICO Credit Scores </vt:lpstr>
      <vt:lpstr>100 Percent Credit Score Control</vt:lpstr>
      <vt:lpstr>Financial Products @ MEDA</vt:lpstr>
      <vt:lpstr>Financial Products @ MEDA Continued</vt:lpstr>
      <vt:lpstr>Establishing or Rebuilding Credit</vt:lpstr>
      <vt:lpstr>The High Cost of Credit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and Welcome</dc:title>
  <dc:creator>Mattias Kraemer</dc:creator>
  <cp:lastModifiedBy>Lucy Arellano</cp:lastModifiedBy>
  <cp:revision>171</cp:revision>
  <cp:lastPrinted>2015-10-29T19:55:22Z</cp:lastPrinted>
  <dcterms:created xsi:type="dcterms:W3CDTF">2015-04-22T01:22:47Z</dcterms:created>
  <dcterms:modified xsi:type="dcterms:W3CDTF">2018-06-14T14:09:44Z</dcterms:modified>
</cp:coreProperties>
</file>