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6" r:id="rId3"/>
    <p:sldId id="257" r:id="rId4"/>
    <p:sldId id="281" r:id="rId5"/>
    <p:sldId id="328" r:id="rId6"/>
    <p:sldId id="282" r:id="rId7"/>
    <p:sldId id="301" r:id="rId8"/>
    <p:sldId id="302" r:id="rId9"/>
    <p:sldId id="304" r:id="rId10"/>
    <p:sldId id="305" r:id="rId11"/>
    <p:sldId id="307" r:id="rId12"/>
    <p:sldId id="308" r:id="rId13"/>
    <p:sldId id="330" r:id="rId14"/>
    <p:sldId id="290" r:id="rId15"/>
    <p:sldId id="293" r:id="rId16"/>
    <p:sldId id="292" r:id="rId17"/>
    <p:sldId id="294" r:id="rId18"/>
    <p:sldId id="295" r:id="rId19"/>
    <p:sldId id="329" r:id="rId20"/>
    <p:sldId id="297" r:id="rId21"/>
    <p:sldId id="331" r:id="rId22"/>
    <p:sldId id="309" r:id="rId23"/>
    <p:sldId id="310" r:id="rId24"/>
    <p:sldId id="311" r:id="rId25"/>
    <p:sldId id="312" r:id="rId26"/>
    <p:sldId id="313" r:id="rId27"/>
    <p:sldId id="314" r:id="rId28"/>
    <p:sldId id="327" r:id="rId29"/>
    <p:sldId id="315" r:id="rId30"/>
    <p:sldId id="332" r:id="rId31"/>
    <p:sldId id="316" r:id="rId32"/>
    <p:sldId id="300" r:id="rId33"/>
    <p:sldId id="317" r:id="rId34"/>
    <p:sldId id="319" r:id="rId35"/>
    <p:sldId id="320" r:id="rId36"/>
    <p:sldId id="321" r:id="rId37"/>
    <p:sldId id="323" r:id="rId38"/>
    <p:sldId id="324" r:id="rId39"/>
    <p:sldId id="325" r:id="rId40"/>
    <p:sldId id="322"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304" userDrawn="1">
          <p15:clr>
            <a:srgbClr val="A4A3A4"/>
          </p15:clr>
        </p15:guide>
        <p15:guide id="2" pos="7680" userDrawn="1">
          <p15:clr>
            <a:srgbClr val="A4A3A4"/>
          </p15:clr>
        </p15:guide>
        <p15:guide id="3" pos="6384" userDrawn="1">
          <p15:clr>
            <a:srgbClr val="A4A3A4"/>
          </p15:clr>
        </p15:guide>
        <p15:guide id="4" orient="horz"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197"/>
    <a:srgbClr val="EF4168"/>
    <a:srgbClr val="EC2976"/>
    <a:srgbClr val="993366"/>
    <a:srgbClr val="8ACEAB"/>
    <a:srgbClr val="F99D1B"/>
    <a:srgbClr val="EA9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254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254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 styleId="{D51ADE6A-740E-44AE-83CC-AE7238B6C88D}" styleName="">
    <a:tblBg/>
    <a:wholeTbl>
      <a:tcTxStyle b="off" i="off">
        <a:fontRef idx="minor">
          <a:srgbClr val="000000"/>
        </a:fontRef>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254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254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5"/>
    <p:restoredTop sz="82902"/>
  </p:normalViewPr>
  <p:slideViewPr>
    <p:cSldViewPr snapToGrid="0" snapToObjects="1">
      <p:cViewPr>
        <p:scale>
          <a:sx n="40" d="100"/>
          <a:sy n="40" d="100"/>
        </p:scale>
        <p:origin x="320" y="528"/>
      </p:cViewPr>
      <p:guideLst>
        <p:guide orient="horz" pos="2304"/>
        <p:guide pos="7680"/>
        <p:guide pos="6384"/>
        <p:guide orient="horz" pos="36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xfrm>
            <a:off x="1143000" y="685800"/>
            <a:ext cx="4572000" cy="3429000"/>
          </a:xfrm>
          <a:prstGeom prst="rect">
            <a:avLst/>
          </a:prstGeom>
        </p:spPr>
        <p:txBody>
          <a:bodyPr/>
          <a:lstStyle/>
          <a:p>
            <a:endParaRPr/>
          </a:p>
        </p:txBody>
      </p:sp>
      <p:sp>
        <p:nvSpPr>
          <p:cNvPr id="122" name="Shape 12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6547166"/>
      </p:ext>
    </p:extLst>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80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-A lot of your clients may say: “I can’t save because </a:t>
            </a:r>
            <a:r>
              <a:rPr lang="en-US" sz="2200" b="0" i="0" u="none" strike="noStrike" dirty="0" err="1" smtClean="0">
                <a:effectLst/>
                <a:latin typeface="Lucida Grande"/>
                <a:ea typeface="Lucida Grande"/>
                <a:cs typeface="Lucida Grande"/>
                <a:sym typeface="Lucida Grande"/>
              </a:rPr>
              <a:t>i</a:t>
            </a:r>
            <a:r>
              <a:rPr lang="en-US" sz="2200" b="0" i="0" u="none" strike="noStrike" dirty="0" smtClean="0">
                <a:effectLst/>
                <a:latin typeface="Lucida Grande"/>
                <a:ea typeface="Lucida Grande"/>
                <a:cs typeface="Lucida Grande"/>
                <a:sym typeface="Lucida Grande"/>
              </a:rPr>
              <a:t> don’t have enough/any money.” The point of savings isn’t how much money they’re saving--it’s about creating the routine. </a:t>
            </a:r>
            <a:endParaRPr lang="en-US" dirty="0"/>
          </a:p>
        </p:txBody>
      </p:sp>
    </p:spTree>
    <p:extLst>
      <p:ext uri="{BB962C8B-B14F-4D97-AF65-F5344CB8AC3E}">
        <p14:creationId xmlns:p14="http://schemas.microsoft.com/office/powerpoint/2010/main" val="91834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-Many clients won’t know if they have a credit history; you can help them find out where they stand.</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-Your clients must understand that in order to qualify for even the most minimal benefits or asset building, they must begin to build credit. </a:t>
            </a:r>
            <a:endParaRPr lang="en-US" b="0" dirty="0" smtClean="0">
              <a:effectLst/>
            </a:endParaRPr>
          </a:p>
          <a:p>
            <a:r>
              <a:rPr lang="en-US" sz="2200" b="0" i="0" u="none" strike="noStrike" dirty="0" smtClean="0">
                <a:effectLst/>
                <a:latin typeface="Lucida Grande"/>
                <a:ea typeface="Lucida Grande"/>
                <a:cs typeface="Lucida Grande"/>
                <a:sym typeface="Lucida Grande"/>
              </a:rPr>
              <a:t>-Regardless of your client’s immigration status, they can build credit with an ITIN number. </a:t>
            </a:r>
            <a:endParaRPr lang="en-US" dirty="0"/>
          </a:p>
        </p:txBody>
      </p:sp>
    </p:spTree>
    <p:extLst>
      <p:ext uri="{BB962C8B-B14F-4D97-AF65-F5344CB8AC3E}">
        <p14:creationId xmlns:p14="http://schemas.microsoft.com/office/powerpoint/2010/main" val="157015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520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-The first time you meet the client and collect their written budget, you can begin an organic discussion about money habits and where their finances go. It’s an incredible tool to open up a variety of conversations. </a:t>
            </a:r>
            <a:endParaRPr lang="en-US" dirty="0"/>
          </a:p>
        </p:txBody>
      </p:sp>
    </p:spTree>
    <p:extLst>
      <p:ext uri="{BB962C8B-B14F-4D97-AF65-F5344CB8AC3E}">
        <p14:creationId xmlns:p14="http://schemas.microsoft.com/office/powerpoint/2010/main" val="1362417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-Here is a great example of appropriate financial coaching, and giving your client facts that will lead them to a personal decision about the way they use their money: After going over your client’s budget, you see that they give regular donations to the church, but they are also in foreclosure on their house. You must reserve judgement; it’s not your role to tell them that they “can’t” continue to share those gifts. You can, however, articulate the impact that saving money might have on their bottom line, and offer to help them.</a:t>
            </a:r>
            <a:endParaRPr lang="en-US" dirty="0"/>
          </a:p>
        </p:txBody>
      </p:sp>
    </p:spTree>
    <p:extLst>
      <p:ext uri="{BB962C8B-B14F-4D97-AF65-F5344CB8AC3E}">
        <p14:creationId xmlns:p14="http://schemas.microsoft.com/office/powerpoint/2010/main" val="304581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-Credit scores from each of the three credit bureaus will be different! Pull reports from each, for every client, and use the middle score as their base. </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-Your soft pulls for credit reports DO NOT affect a client’s credit score; hard pulls DO. </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-Clerical errors do happen! Be vigilant that each line on your client’s credit report belongs to them. Disputes should be taken up directly with the relevant credit bureau. </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743878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-Example: Jackie wants to buy a car that requires a $600 down payment. How much money does she need to save every month? $100! Her budget will help Jackie figure out how she might come up with that amount. </a:t>
            </a:r>
            <a:endParaRPr lang="en-US" dirty="0"/>
          </a:p>
        </p:txBody>
      </p:sp>
    </p:spTree>
    <p:extLst>
      <p:ext uri="{BB962C8B-B14F-4D97-AF65-F5344CB8AC3E}">
        <p14:creationId xmlns:p14="http://schemas.microsoft.com/office/powerpoint/2010/main" val="186385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-Use this as an opportunity to engage your trainees. Ask them for input, and lead the discussion towards the following potential approaches: </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-Use personal, relatable examples to build trust and credibility</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-Focus on challenges directly to normalize these tough conversations </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-Maintain a uniform initial client process</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-Target service gaps, don’t just replicate</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-Share success stories of those in similar situations</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-Make services accessible: hours, location, childcare, language, technology</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-Focus and build on individuals’ strengths</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-Ask clients for their input</a:t>
            </a:r>
            <a:endParaRPr lang="en-US" b="0" dirty="0" smtClean="0">
              <a:effectLst/>
            </a:endParaRPr>
          </a:p>
          <a:p>
            <a:pPr rtl="0"/>
            <a:r>
              <a:rPr lang="en-US" sz="2200" b="0" i="0" u="none" strike="noStrike" dirty="0" smtClean="0">
                <a:effectLst/>
                <a:latin typeface="Lucida Grande"/>
                <a:ea typeface="Lucida Grande"/>
                <a:cs typeface="Lucida Grande"/>
                <a:sym typeface="Lucida Grande"/>
              </a:rPr>
              <a:t>-Introduce the concept of financial coaching vs. counseling</a:t>
            </a:r>
            <a:endParaRPr lang="en-US" b="0" dirty="0" smtClean="0">
              <a:effectLst/>
            </a:endParaRPr>
          </a:p>
          <a:p>
            <a:r>
              <a:rPr lang="en-US" sz="2200" b="0" i="0" u="none" strike="noStrike" dirty="0" smtClean="0">
                <a:effectLst/>
                <a:latin typeface="Lucida Grande"/>
                <a:ea typeface="Lucida Grande"/>
                <a:cs typeface="Lucida Grande"/>
                <a:sym typeface="Lucida Grande"/>
              </a:rPr>
              <a:t>-Others?</a:t>
            </a:r>
            <a:endParaRPr lang="en-US" dirty="0"/>
          </a:p>
        </p:txBody>
      </p:sp>
    </p:spTree>
    <p:extLst>
      <p:ext uri="{BB962C8B-B14F-4D97-AF65-F5344CB8AC3E}">
        <p14:creationId xmlns:p14="http://schemas.microsoft.com/office/powerpoint/2010/main" val="1050822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-This thorough baseline of knowledge will allow you to establish best practices and approaches for a wide range of clients, while troubleshooting tactics to solve similar issues that arise.</a:t>
            </a:r>
            <a:endParaRPr lang="en-US" b="0" dirty="0" smtClean="0">
              <a:effectLst/>
            </a:endParaRPr>
          </a:p>
          <a:p>
            <a:r>
              <a:rPr lang="en-US" sz="2200" b="0" i="0" u="none" strike="noStrike" dirty="0" smtClean="0">
                <a:effectLst/>
                <a:latin typeface="Lucida Grande"/>
                <a:ea typeface="Lucida Grande"/>
                <a:cs typeface="Lucida Grande"/>
                <a:sym typeface="Lucida Grande"/>
              </a:rPr>
              <a:t>-Regardless of your client’s immigration status, they can file taxes, build credit, and access financial services with ITIN numbers. </a:t>
            </a:r>
            <a:endParaRPr lang="en-US" dirty="0"/>
          </a:p>
        </p:txBody>
      </p:sp>
    </p:spTree>
    <p:extLst>
      <p:ext uri="{BB962C8B-B14F-4D97-AF65-F5344CB8AC3E}">
        <p14:creationId xmlns:p14="http://schemas.microsoft.com/office/powerpoint/2010/main" val="263000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031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399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3500" b="0" i="0" u="none" strike="noStrike" dirty="0" smtClean="0">
                <a:effectLst/>
                <a:latin typeface="Avenir Medium" charset="0"/>
                <a:ea typeface="Avenir Medium" charset="0"/>
                <a:cs typeface="Avenir Medium" charset="0"/>
                <a:sym typeface="Lucida Grande"/>
              </a:rPr>
              <a:t>You want to get your clients thinking with their heads--and their hearts--about their finances and how those relate to their life goals.</a:t>
            </a:r>
            <a:endParaRPr lang="en-US" sz="3500" b="0" i="0" dirty="0" smtClean="0">
              <a:effectLst/>
              <a:latin typeface="Avenir Medium" charset="0"/>
              <a:ea typeface="Avenir Medium" charset="0"/>
              <a:cs typeface="Avenir Medium" charset="0"/>
            </a:endParaRPr>
          </a:p>
        </p:txBody>
      </p:sp>
    </p:spTree>
    <p:extLst>
      <p:ext uri="{BB962C8B-B14F-4D97-AF65-F5344CB8AC3E}">
        <p14:creationId xmlns:p14="http://schemas.microsoft.com/office/powerpoint/2010/main" val="171974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338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931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-See included flashcards with goals--Buy a House, Start a Business--and DISC connections/requirements written on the back.</a:t>
            </a:r>
            <a:endParaRPr lang="en-US" b="0" dirty="0" smtClean="0">
              <a:effectLst/>
            </a:endParaRPr>
          </a:p>
          <a:p>
            <a:r>
              <a:rPr lang="en-US" sz="2200" b="0" i="0" u="none" strike="noStrike" dirty="0" smtClean="0">
                <a:effectLst/>
                <a:latin typeface="Lucida Grande"/>
                <a:ea typeface="Lucida Grande"/>
                <a:cs typeface="Lucida Grande"/>
                <a:sym typeface="Lucida Grande"/>
              </a:rPr>
              <a:t>-Seeing how DISC affects their personal goals is often an a-ha moment for clients, who begin to see the relationship between these different financial elements and their real-life dreams.</a:t>
            </a:r>
            <a:endParaRPr lang="en-US" dirty="0"/>
          </a:p>
        </p:txBody>
      </p:sp>
    </p:spTree>
    <p:extLst>
      <p:ext uri="{BB962C8B-B14F-4D97-AF65-F5344CB8AC3E}">
        <p14:creationId xmlns:p14="http://schemas.microsoft.com/office/powerpoint/2010/main" val="378740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smtClean="0">
                <a:effectLst/>
                <a:latin typeface="Lucida Grande"/>
                <a:ea typeface="Lucida Grande"/>
                <a:cs typeface="Lucida Grande"/>
                <a:sym typeface="Lucida Grande"/>
              </a:rPr>
              <a:t>-As a coach, the major takeaway here is the varying cost(s) of debt. Example: Jackie wants to buy a car. If she hasn’t had access to financial products, she won’t have a credit history, which means her interest rates will be high because she doesn’t have a proven ability to manage money. Jackie’s capacity to purchase something big is inhibited; her capacity to save money is reduced; and her capacity for falling into unhealthy debt is increased.</a:t>
            </a:r>
            <a:endParaRPr lang="en-US" dirty="0"/>
          </a:p>
        </p:txBody>
      </p:sp>
    </p:spTree>
    <p:extLst>
      <p:ext uri="{BB962C8B-B14F-4D97-AF65-F5344CB8AC3E}">
        <p14:creationId xmlns:p14="http://schemas.microsoft.com/office/powerpoint/2010/main" val="8033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2200" b="0" i="0" u="none" strike="noStrike" dirty="0" smtClean="0">
                <a:effectLst/>
                <a:latin typeface="Lucida Grande"/>
                <a:ea typeface="Lucida Grande"/>
                <a:cs typeface="Lucida Grande"/>
                <a:sym typeface="Lucida Grande"/>
              </a:rPr>
              <a:t>-If a client works hourly on payroll, it might not be possible to increase income at the moment; but it might be possible to increase their tax refund if they have a tax-deductible 401K. If a client is self-employed, you can review and revise their business plan, and create a strategy to increase sales and reduce costs.  </a:t>
            </a:r>
            <a:endParaRPr lang="en-US" b="0" dirty="0" smtClean="0">
              <a:effectLst/>
            </a:endParaRPr>
          </a:p>
          <a:p>
            <a:r>
              <a:rPr lang="en-US" sz="2200" b="0" i="0" u="none" strike="noStrike" dirty="0" smtClean="0">
                <a:effectLst/>
                <a:latin typeface="Lucida Grande"/>
                <a:ea typeface="Lucida Grande"/>
                <a:cs typeface="Lucida Grande"/>
                <a:sym typeface="Lucida Grande"/>
              </a:rPr>
              <a:t>-Income figures are also helpful to see if families qualify for certain refunds and benefits. </a:t>
            </a:r>
            <a:endParaRPr lang="en-US" dirty="0"/>
          </a:p>
        </p:txBody>
      </p:sp>
    </p:spTree>
    <p:extLst>
      <p:ext uri="{BB962C8B-B14F-4D97-AF65-F5344CB8AC3E}">
        <p14:creationId xmlns:p14="http://schemas.microsoft.com/office/powerpoint/2010/main" val="130086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Main Slide Guides">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8" name="Shape 88"/>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9" name="Shape 89"/>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90" name="Shape 90"/>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91" name="Shape 9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9" name="Shape 99"/>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7" name="Shape 107"/>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5" name="Shape 1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8" name="Shape 18"/>
          <p:cNvSpPr>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5" name="Shape 25"/>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6" name="Shape 26"/>
          <p:cNvSpPr>
            <a:spLocks noGrp="1"/>
          </p:cNvSpPr>
          <p:nvPr>
            <p:ph type="title"/>
          </p:nvPr>
        </p:nvSpPr>
        <p:spPr>
          <a:xfrm>
            <a:off x="635000" y="9448800"/>
            <a:ext cx="23114000" cy="2006600"/>
          </a:xfrm>
          <a:prstGeom prst="rect">
            <a:avLst/>
          </a:prstGeom>
        </p:spPr>
        <p:txBody>
          <a:bodyPr anchor="b"/>
          <a:lstStyle/>
          <a:p>
            <a:r>
              <a:t>Title Text</a:t>
            </a:r>
          </a:p>
        </p:txBody>
      </p:sp>
      <p:sp>
        <p:nvSpPr>
          <p:cNvPr id="27" name="Shape 27"/>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8" name="Shape 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5" name="Shape 35"/>
          <p:cNvSpPr>
            <a:spLocks noGrp="1"/>
          </p:cNvSpPr>
          <p:nvPr>
            <p:ph type="title"/>
          </p:nvPr>
        </p:nvSpPr>
        <p:spPr>
          <a:xfrm>
            <a:off x="1778000" y="4533900"/>
            <a:ext cx="20828000" cy="4648200"/>
          </a:xfrm>
          <a:prstGeom prst="rect">
            <a:avLst/>
          </a:prstGeom>
        </p:spPr>
        <p:txBody>
          <a:bodyPr/>
          <a:lstStyle/>
          <a:p>
            <a:r>
              <a:t>Title Text</a:t>
            </a: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3" name="Shape 43"/>
          <p:cNvSpPr>
            <a:spLocks noGrp="1"/>
          </p:cNvSpPr>
          <p:nvPr>
            <p:ph type="pic" sz="half" idx="13"/>
          </p:nvPr>
        </p:nvSpPr>
        <p:spPr>
          <a:xfrm>
            <a:off x="13165980" y="1104900"/>
            <a:ext cx="9525001" cy="11506200"/>
          </a:xfrm>
          <a:prstGeom prst="rect">
            <a:avLst/>
          </a:prstGeom>
        </p:spPr>
        <p:txBody>
          <a:bodyPr lIns="91439" tIns="45719" rIns="91439" bIns="45719" anchor="t">
            <a:noAutofit/>
          </a:bodyPr>
          <a:lstStyle/>
          <a:p>
            <a:endParaRPr/>
          </a:p>
        </p:txBody>
      </p:sp>
      <p:sp>
        <p:nvSpPr>
          <p:cNvPr id="44" name="Shape 44"/>
          <p:cNvSpPr>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5" name="Shape 45"/>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r>
              <a:t>Title Text</a:t>
            </a:r>
          </a:p>
        </p:txBody>
      </p:sp>
      <p:sp>
        <p:nvSpPr>
          <p:cNvPr id="54" name="Shape 5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1" name="Shape 61"/>
          <p:cNvSpPr>
            <a:spLocks noGrp="1"/>
          </p:cNvSpPr>
          <p:nvPr>
            <p:ph type="title"/>
          </p:nvPr>
        </p:nvSpPr>
        <p:spPr>
          <a:prstGeom prst="rect">
            <a:avLst/>
          </a:prstGeom>
        </p:spPr>
        <p:txBody>
          <a:bodyPr/>
          <a:lstStyle/>
          <a:p>
            <a:r>
              <a:t>Title Text</a:t>
            </a:r>
          </a:p>
        </p:txBody>
      </p:sp>
      <p:sp>
        <p:nvSpPr>
          <p:cNvPr id="62" name="Shape 62"/>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0" name="Shape 70"/>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71" name="Shape 71"/>
          <p:cNvSpPr>
            <a:spLocks noGrp="1"/>
          </p:cNvSpPr>
          <p:nvPr>
            <p:ph type="title"/>
          </p:nvPr>
        </p:nvSpPr>
        <p:spPr>
          <a:prstGeom prst="rect">
            <a:avLst/>
          </a:prstGeom>
        </p:spPr>
        <p:txBody>
          <a:bodyPr/>
          <a:lstStyle/>
          <a:p>
            <a:r>
              <a:t>Title Text</a:t>
            </a:r>
          </a:p>
        </p:txBody>
      </p:sp>
      <p:sp>
        <p:nvSpPr>
          <p:cNvPr id="72" name="Shape 72"/>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73" name="Shape 7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0" name="Shape 80"/>
          <p:cNvSpPr>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3">
            <a:extLst>
              <a:ext uri="{28A0092B-C50C-407E-A947-70E740481C1C}">
                <a14:useLocalDpi xmlns:a14="http://schemas.microsoft.com/office/drawing/2010/main" val="0"/>
              </a:ext>
            </a:extLst>
          </a:blip>
          <a:srcRect t="622" r="673" b="12310"/>
          <a:stretch/>
        </p:blipFill>
        <p:spPr>
          <a:xfrm>
            <a:off x="3363687" y="0"/>
            <a:ext cx="21020313" cy="13716001"/>
          </a:xfrm>
          <a:prstGeom prst="rect">
            <a:avLst/>
          </a:prstGeom>
        </p:spPr>
      </p:pic>
      <p:sp>
        <p:nvSpPr>
          <p:cNvPr id="9" name="Rectangle 8"/>
          <p:cNvSpPr/>
          <p:nvPr/>
        </p:nvSpPr>
        <p:spPr>
          <a:xfrm>
            <a:off x="2122714" y="1915764"/>
            <a:ext cx="20150366" cy="9873462"/>
          </a:xfrm>
          <a:prstGeom prst="rect">
            <a:avLst/>
          </a:prstGeom>
          <a:pattFill prst="wdUpDiag">
            <a:fgClr>
              <a:srgbClr val="454197"/>
            </a:fgClr>
            <a:bgClr>
              <a:schemeClr val="bg1"/>
            </a:bgClr>
          </a:patt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6" name="Shape 126"/>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29" name="Shape 129"/>
          <p:cNvSpPr/>
          <p:nvPr/>
        </p:nvSpPr>
        <p:spPr>
          <a:xfrm>
            <a:off x="5599691" y="7201165"/>
            <a:ext cx="13184617" cy="246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900" cap="all" spc="298" baseline="1342">
                <a:solidFill>
                  <a:srgbClr val="FFFFFF"/>
                </a:solidFill>
                <a:latin typeface="Brandon Grotesque Regular"/>
                <a:ea typeface="Brandon Grotesque Regular"/>
                <a:cs typeface="Brandon Grotesque Regular"/>
                <a:sym typeface="Brandon Grotesque Regular"/>
              </a:defRPr>
            </a:lvl1pPr>
          </a:lstStyle>
          <a:p>
            <a:r>
              <a:rPr>
                <a:solidFill>
                  <a:srgbClr val="EC2976"/>
                </a:solidFill>
                <a:latin typeface="Avenir Book" charset="0"/>
                <a:ea typeface="Avenir Book" charset="0"/>
                <a:cs typeface="Avenir Book" charset="0"/>
              </a:rPr>
              <a:t>Orientation</a:t>
            </a:r>
          </a:p>
        </p:txBody>
      </p:sp>
      <p:sp>
        <p:nvSpPr>
          <p:cNvPr id="15" name="Rectangle 14"/>
          <p:cNvSpPr/>
          <p:nvPr/>
        </p:nvSpPr>
        <p:spPr>
          <a:xfrm>
            <a:off x="3175433" y="2904462"/>
            <a:ext cx="18033136" cy="790707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127"/>
          <p:cNvSpPr/>
          <p:nvPr/>
        </p:nvSpPr>
        <p:spPr>
          <a:xfrm>
            <a:off x="2122713" y="3275740"/>
            <a:ext cx="20150367" cy="744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r>
              <a:rPr b="1" dirty="0" smtClean="0">
                <a:solidFill>
                  <a:srgbClr val="454197"/>
                </a:solidFill>
                <a:latin typeface="Avenir Heavy" charset="0"/>
                <a:ea typeface="Avenir Heavy" charset="0"/>
                <a:cs typeface="Avenir Heavy" charset="0"/>
              </a:rPr>
              <a:t>MEDA</a:t>
            </a:r>
            <a:endParaRPr sz="24300" b="1" dirty="0">
              <a:solidFill>
                <a:srgbClr val="454197"/>
              </a:solidFill>
              <a:latin typeface="Avenir Heavy" charset="0"/>
              <a:ea typeface="Avenir Heavy" charset="0"/>
              <a:cs typeface="Avenir Heavy" charset="0"/>
            </a:endParaRPr>
          </a:p>
        </p:txBody>
      </p:sp>
      <p:sp>
        <p:nvSpPr>
          <p:cNvPr id="12" name="Rectangle 11"/>
          <p:cNvSpPr/>
          <p:nvPr/>
        </p:nvSpPr>
        <p:spPr>
          <a:xfrm>
            <a:off x="3866558" y="2417023"/>
            <a:ext cx="5593408" cy="1346156"/>
          </a:xfrm>
          <a:prstGeom prst="rect">
            <a:avLst/>
          </a:prstGeom>
          <a:solidFill>
            <a:srgbClr val="454197"/>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5"/>
          <p:cNvSpPr txBox="1">
            <a:spLocks/>
          </p:cNvSpPr>
          <p:nvPr/>
        </p:nvSpPr>
        <p:spPr>
          <a:xfrm>
            <a:off x="4396768" y="2697581"/>
            <a:ext cx="5585710"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chemeClr val="bg1"/>
                </a:solidFill>
                <a:latin typeface="Avenir Heavy" charset="0"/>
                <a:ea typeface="Avenir Heavy" charset="0"/>
                <a:cs typeface="Avenir Heavy" charset="0"/>
              </a:rPr>
              <a:t>WELCOME TO</a:t>
            </a:r>
            <a:endParaRPr lang="en-US" sz="4500" b="1" spc="300" dirty="0">
              <a:solidFill>
                <a:schemeClr val="bg1"/>
              </a:solidFill>
              <a:latin typeface="Avenir Heavy" charset="0"/>
              <a:ea typeface="Avenir Heavy" charset="0"/>
              <a:cs typeface="Avenir Heavy" charset="0"/>
            </a:endParaRPr>
          </a:p>
        </p:txBody>
      </p:sp>
      <p:sp>
        <p:nvSpPr>
          <p:cNvPr id="17" name="Shape 127"/>
          <p:cNvSpPr/>
          <p:nvPr/>
        </p:nvSpPr>
        <p:spPr>
          <a:xfrm>
            <a:off x="3964529" y="8548231"/>
            <a:ext cx="16454943" cy="16523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r>
              <a:rPr lang="en-US" sz="8500" b="1" dirty="0" smtClean="0">
                <a:solidFill>
                  <a:srgbClr val="454197"/>
                </a:solidFill>
                <a:latin typeface="Avenir Heavy" charset="0"/>
                <a:ea typeface="Avenir Heavy" charset="0"/>
                <a:cs typeface="Avenir Heavy" charset="0"/>
              </a:rPr>
              <a:t>FINANCIAL COACHING</a:t>
            </a:r>
            <a:endParaRPr sz="8500" b="1" dirty="0">
              <a:solidFill>
                <a:srgbClr val="454197"/>
              </a:solidFill>
              <a:latin typeface="Avenir Heavy" charset="0"/>
              <a:ea typeface="Avenir Heavy" charset="0"/>
              <a:cs typeface="Avenir Heavy"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22" name="Rectangle 21"/>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78992" y="776558"/>
            <a:ext cx="12582037"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5"/>
          <p:cNvSpPr txBox="1">
            <a:spLocks/>
          </p:cNvSpPr>
          <p:nvPr/>
        </p:nvSpPr>
        <p:spPr>
          <a:xfrm>
            <a:off x="2709202" y="1089773"/>
            <a:ext cx="15344335"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BENEFITS OF FINANCIAL COACHING</a:t>
            </a:r>
            <a:endParaRPr lang="en-US" sz="4500" b="1" spc="300" dirty="0">
              <a:solidFill>
                <a:srgbClr val="454197"/>
              </a:solidFill>
              <a:latin typeface="Avenir Heavy" charset="0"/>
              <a:ea typeface="Avenir Heavy" charset="0"/>
              <a:cs typeface="Avenir Heavy" charset="0"/>
            </a:endParaRPr>
          </a:p>
        </p:txBody>
      </p:sp>
      <p:sp>
        <p:nvSpPr>
          <p:cNvPr id="9" name="Title 5"/>
          <p:cNvSpPr txBox="1">
            <a:spLocks/>
          </p:cNvSpPr>
          <p:nvPr/>
        </p:nvSpPr>
        <p:spPr>
          <a:xfrm>
            <a:off x="2178993" y="3760113"/>
            <a:ext cx="7814094" cy="183897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a:solidFill>
                  <a:srgbClr val="454197"/>
                </a:solidFill>
                <a:latin typeface="Avenir Medium" charset="0"/>
                <a:ea typeface="Avenir Medium" charset="0"/>
                <a:cs typeface="Avenir Medium" charset="0"/>
              </a:rPr>
              <a:t>Financial coaching allows </a:t>
            </a:r>
            <a:r>
              <a:rPr lang="en-US" sz="4500" dirty="0">
                <a:solidFill>
                  <a:srgbClr val="EC2976"/>
                </a:solidFill>
                <a:latin typeface="Avenir Medium" charset="0"/>
                <a:ea typeface="Avenir Medium" charset="0"/>
                <a:cs typeface="Avenir Medium" charset="0"/>
              </a:rPr>
              <a:t>clients</a:t>
            </a:r>
            <a:r>
              <a:rPr lang="en-US" sz="4500" dirty="0">
                <a:solidFill>
                  <a:srgbClr val="454197"/>
                </a:solidFill>
                <a:latin typeface="Avenir Medium" charset="0"/>
                <a:ea typeface="Avenir Medium" charset="0"/>
                <a:cs typeface="Avenir Medium" charset="0"/>
              </a:rPr>
              <a:t> to: </a:t>
            </a:r>
            <a:endParaRPr lang="en-US" sz="4500" dirty="0" smtClean="0">
              <a:solidFill>
                <a:srgbClr val="454197"/>
              </a:solidFill>
              <a:effectLst/>
              <a:latin typeface="Avenir Medium" charset="0"/>
              <a:ea typeface="Avenir Medium" charset="0"/>
              <a:cs typeface="Avenir Medium" charset="0"/>
            </a:endParaRPr>
          </a:p>
          <a:p>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p:txBody>
      </p:sp>
      <p:sp>
        <p:nvSpPr>
          <p:cNvPr id="10" name="Rectangle 9"/>
          <p:cNvSpPr/>
          <p:nvPr/>
        </p:nvSpPr>
        <p:spPr>
          <a:xfrm>
            <a:off x="2178992" y="5900614"/>
            <a:ext cx="9512265" cy="5632311"/>
          </a:xfrm>
          <a:prstGeom prst="rect">
            <a:avLst/>
          </a:prstGeom>
        </p:spPr>
        <p:txBody>
          <a:bodyPr wrap="square">
            <a:spAutoFit/>
          </a:bodyPr>
          <a:lstStyle/>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Develop their own goals and plans of action</a:t>
            </a:r>
            <a:endParaRPr lang="en-US" sz="4500" dirty="0" smtClean="0">
              <a:solidFill>
                <a:srgbClr val="454197"/>
              </a:solidFill>
              <a:effectLst/>
              <a:latin typeface="Avenir Medium" charset="0"/>
              <a:ea typeface="Avenir Medium" charset="0"/>
              <a:cs typeface="Avenir Medium" charset="0"/>
            </a:endParaRPr>
          </a:p>
          <a:p>
            <a:pPr algn="l">
              <a:buSzPct val="105000"/>
            </a:pPr>
            <a:endParaRPr lang="en-US" sz="4500" dirty="0" smtClean="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Control their own progress</a:t>
            </a:r>
            <a:endParaRPr lang="en-US" sz="4500" dirty="0" smtClean="0">
              <a:solidFill>
                <a:srgbClr val="454197"/>
              </a:solidFill>
              <a:effectLst/>
              <a:latin typeface="Avenir Medium" charset="0"/>
              <a:ea typeface="Avenir Medium" charset="0"/>
              <a:cs typeface="Avenir Medium" charset="0"/>
            </a:endParaRPr>
          </a:p>
          <a:p>
            <a:pPr marL="685800" indent="-685800" algn="l">
              <a:buSzPct val="105000"/>
              <a:buBlip>
                <a:blip r:embed="rId2"/>
              </a:buBlip>
            </a:pPr>
            <a:endParaRPr lang="en-US" sz="4500" dirty="0" smtClean="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Build stable, sustainable skills and practical behaviors beyond their immediate needs</a:t>
            </a:r>
            <a:endParaRPr lang="en-US" sz="4500" dirty="0" smtClean="0">
              <a:solidFill>
                <a:srgbClr val="454197"/>
              </a:solidFill>
              <a:effectLst/>
              <a:latin typeface="Avenir Medium" charset="0"/>
              <a:ea typeface="Avenir Medium" charset="0"/>
              <a:cs typeface="Avenir Medium" charset="0"/>
            </a:endParaRPr>
          </a:p>
        </p:txBody>
      </p:sp>
      <p:sp>
        <p:nvSpPr>
          <p:cNvPr id="11" name="Title 5"/>
          <p:cNvSpPr txBox="1">
            <a:spLocks/>
          </p:cNvSpPr>
          <p:nvPr/>
        </p:nvSpPr>
        <p:spPr>
          <a:xfrm>
            <a:off x="13291457" y="3760113"/>
            <a:ext cx="7164265" cy="396224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a:solidFill>
                  <a:srgbClr val="454197"/>
                </a:solidFill>
                <a:latin typeface="Avenir Medium" charset="0"/>
                <a:ea typeface="Avenir Medium" charset="0"/>
                <a:cs typeface="Avenir Medium" charset="0"/>
              </a:rPr>
              <a:t>Financial coaching allows </a:t>
            </a:r>
            <a:r>
              <a:rPr lang="en-US" sz="4500" dirty="0" smtClean="0">
                <a:solidFill>
                  <a:srgbClr val="EC2976"/>
                </a:solidFill>
                <a:latin typeface="Avenir Medium" charset="0"/>
                <a:ea typeface="Avenir Medium" charset="0"/>
                <a:cs typeface="Avenir Medium" charset="0"/>
              </a:rPr>
              <a:t>you</a:t>
            </a:r>
            <a:r>
              <a:rPr lang="en-US" sz="4500" dirty="0" smtClean="0">
                <a:solidFill>
                  <a:srgbClr val="454197"/>
                </a:solidFill>
                <a:latin typeface="Avenir Medium" charset="0"/>
                <a:ea typeface="Avenir Medium" charset="0"/>
                <a:cs typeface="Avenir Medium" charset="0"/>
              </a:rPr>
              <a:t> </a:t>
            </a:r>
            <a:r>
              <a:rPr lang="en-US" sz="4500" dirty="0">
                <a:solidFill>
                  <a:srgbClr val="454197"/>
                </a:solidFill>
                <a:latin typeface="Avenir Medium" charset="0"/>
                <a:ea typeface="Avenir Medium" charset="0"/>
                <a:cs typeface="Avenir Medium" charset="0"/>
              </a:rPr>
              <a:t>to: </a:t>
            </a:r>
            <a:endParaRPr lang="en-US" sz="4500" dirty="0" smtClean="0">
              <a:solidFill>
                <a:srgbClr val="454197"/>
              </a:solidFill>
              <a:effectLst/>
              <a:latin typeface="Avenir Medium" charset="0"/>
              <a:ea typeface="Avenir Medium" charset="0"/>
              <a:cs typeface="Avenir Medium" charset="0"/>
            </a:endParaRPr>
          </a:p>
          <a:p>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p:txBody>
      </p:sp>
      <p:sp>
        <p:nvSpPr>
          <p:cNvPr id="12" name="Rectangle 11"/>
          <p:cNvSpPr/>
          <p:nvPr/>
        </p:nvSpPr>
        <p:spPr>
          <a:xfrm>
            <a:off x="13291457" y="5857628"/>
            <a:ext cx="8726237" cy="4247317"/>
          </a:xfrm>
          <a:prstGeom prst="rect">
            <a:avLst/>
          </a:prstGeom>
        </p:spPr>
        <p:txBody>
          <a:bodyPr wrap="square">
            <a:spAutoFit/>
          </a:bodyPr>
          <a:lstStyle/>
          <a:p>
            <a:pPr marL="685800" indent="-685800" algn="l">
              <a:buBlip>
                <a:blip r:embed="rId2"/>
              </a:buBlip>
            </a:pPr>
            <a:r>
              <a:rPr lang="en-US" sz="4500" dirty="0" smtClean="0">
                <a:solidFill>
                  <a:srgbClr val="454197"/>
                </a:solidFill>
                <a:latin typeface="Avenir Medium" charset="0"/>
                <a:ea typeface="Avenir Medium" charset="0"/>
                <a:cs typeface="Avenir Medium" charset="0"/>
              </a:rPr>
              <a:t>Guide</a:t>
            </a:r>
            <a:r>
              <a:rPr lang="en-US" sz="4500" dirty="0">
                <a:solidFill>
                  <a:srgbClr val="454197"/>
                </a:solidFill>
                <a:latin typeface="Avenir Medium" charset="0"/>
                <a:ea typeface="Avenir Medium" charset="0"/>
                <a:cs typeface="Avenir Medium" charset="0"/>
              </a:rPr>
              <a:t>, encourage, and provide feedback--without </a:t>
            </a:r>
            <a:r>
              <a:rPr lang="en-US" sz="4500" dirty="0" smtClean="0">
                <a:solidFill>
                  <a:srgbClr val="454197"/>
                </a:solidFill>
                <a:latin typeface="Avenir Medium" charset="0"/>
                <a:ea typeface="Avenir Medium" charset="0"/>
                <a:cs typeface="Avenir Medium" charset="0"/>
              </a:rPr>
              <a:t>dictating</a:t>
            </a:r>
            <a:endParaRPr lang="en-US" sz="4500" dirty="0" smtClean="0">
              <a:solidFill>
                <a:srgbClr val="454197"/>
              </a:solidFill>
              <a:effectLst/>
              <a:latin typeface="Avenir Medium" charset="0"/>
              <a:ea typeface="Avenir Medium" charset="0"/>
              <a:cs typeface="Avenir Medium" charset="0"/>
            </a:endParaRPr>
          </a:p>
          <a:p>
            <a:pPr marL="685800" indent="-685800" algn="l">
              <a:buBlip>
                <a:blip r:embed="rId2"/>
              </a:buBlip>
            </a:pPr>
            <a:endParaRPr lang="en-US" sz="4500" dirty="0" smtClean="0">
              <a:solidFill>
                <a:srgbClr val="454197"/>
              </a:solidFill>
              <a:latin typeface="Avenir Medium" charset="0"/>
              <a:ea typeface="Avenir Medium" charset="0"/>
              <a:cs typeface="Avenir Medium" charset="0"/>
            </a:endParaRPr>
          </a:p>
          <a:p>
            <a:pPr marL="685800" indent="-685800" algn="l">
              <a:buBlip>
                <a:blip r:embed="rId2"/>
              </a:buBlip>
            </a:pPr>
            <a:r>
              <a:rPr lang="en-US" sz="4500" dirty="0" smtClean="0">
                <a:solidFill>
                  <a:srgbClr val="454197"/>
                </a:solidFill>
                <a:latin typeface="Avenir Medium" charset="0"/>
                <a:ea typeface="Avenir Medium" charset="0"/>
                <a:cs typeface="Avenir Medium" charset="0"/>
              </a:rPr>
              <a:t>Empower </a:t>
            </a:r>
            <a:r>
              <a:rPr lang="en-US" sz="4500" dirty="0">
                <a:solidFill>
                  <a:srgbClr val="454197"/>
                </a:solidFill>
                <a:latin typeface="Avenir Medium" charset="0"/>
                <a:ea typeface="Avenir Medium" charset="0"/>
                <a:cs typeface="Avenir Medium" charset="0"/>
              </a:rPr>
              <a:t>your clients to make their own decisions</a:t>
            </a:r>
            <a:endParaRPr lang="en-US" sz="4500" dirty="0" smtClean="0">
              <a:solidFill>
                <a:srgbClr val="454197"/>
              </a:solidFill>
              <a:effectLst/>
              <a:latin typeface="Avenir Medium" charset="0"/>
              <a:ea typeface="Avenir Medium" charset="0"/>
              <a:cs typeface="Avenir Medium" charset="0"/>
            </a:endParaRPr>
          </a:p>
        </p:txBody>
      </p:sp>
      <p:cxnSp>
        <p:nvCxnSpPr>
          <p:cNvPr id="13" name="Straight Connector 12"/>
          <p:cNvCxnSpPr/>
          <p:nvPr/>
        </p:nvCxnSpPr>
        <p:spPr>
          <a:xfrm>
            <a:off x="12241912" y="2794001"/>
            <a:ext cx="4517"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5310487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22" name="Rectangle 21"/>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78993" y="776558"/>
            <a:ext cx="12451408"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5"/>
          <p:cNvSpPr txBox="1">
            <a:spLocks/>
          </p:cNvSpPr>
          <p:nvPr/>
        </p:nvSpPr>
        <p:spPr>
          <a:xfrm>
            <a:off x="2709202" y="1089773"/>
            <a:ext cx="15344335"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REALITES OF FINANCIAL COACHING</a:t>
            </a:r>
            <a:endParaRPr lang="en-US" sz="4500" b="1" spc="300" dirty="0">
              <a:solidFill>
                <a:srgbClr val="454197"/>
              </a:solidFill>
              <a:latin typeface="Avenir Heavy" charset="0"/>
              <a:ea typeface="Avenir Heavy" charset="0"/>
              <a:cs typeface="Avenir Heavy" charset="0"/>
            </a:endParaRPr>
          </a:p>
        </p:txBody>
      </p:sp>
      <p:cxnSp>
        <p:nvCxnSpPr>
          <p:cNvPr id="13" name="Straight Connector 12"/>
          <p:cNvCxnSpPr/>
          <p:nvPr/>
        </p:nvCxnSpPr>
        <p:spPr>
          <a:xfrm>
            <a:off x="13678826" y="2794001"/>
            <a:ext cx="4517"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5" name="Title 5"/>
          <p:cNvSpPr txBox="1">
            <a:spLocks/>
          </p:cNvSpPr>
          <p:nvPr/>
        </p:nvSpPr>
        <p:spPr>
          <a:xfrm>
            <a:off x="2709202" y="4379692"/>
            <a:ext cx="9142985" cy="6501188"/>
          </a:xfrm>
          <a:prstGeom prst="rect">
            <a:avLst/>
          </a:prstGeom>
        </p:spPr>
        <p:txBody>
          <a:bodyPr anchor="t">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smtClean="0">
                <a:solidFill>
                  <a:srgbClr val="454197"/>
                </a:solidFill>
                <a:latin typeface="Avenir Medium" charset="0"/>
                <a:ea typeface="Avenir Medium" charset="0"/>
                <a:cs typeface="Avenir Medium" charset="0"/>
              </a:rPr>
              <a:t>Financial coaching does not always follow a direct trajectory. </a:t>
            </a:r>
            <a:br>
              <a:rPr lang="en-US" sz="4500" dirty="0" smtClean="0">
                <a:solidFill>
                  <a:srgbClr val="454197"/>
                </a:solidFill>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You must always “meet your clients where they are,” in that present moment, on the day that you see them. </a:t>
            </a:r>
            <a:br>
              <a:rPr lang="en-US" sz="4500" dirty="0" smtClean="0">
                <a:solidFill>
                  <a:srgbClr val="454197"/>
                </a:solidFill>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r>
              <a:rPr lang="en-US" sz="4500" b="1" dirty="0" smtClean="0">
                <a:solidFill>
                  <a:srgbClr val="EC2976"/>
                </a:solidFill>
                <a:latin typeface="Avenir Medium" charset="0"/>
                <a:ea typeface="Avenir Medium" charset="0"/>
                <a:cs typeface="Avenir Medium" charset="0"/>
              </a:rPr>
              <a:t>What are they ready to tackle? </a:t>
            </a:r>
            <a:endParaRPr lang="en-US" sz="4500" b="1" dirty="0">
              <a:solidFill>
                <a:srgbClr val="EC2976"/>
              </a:solidFill>
              <a:latin typeface="Avenir Medium" charset="0"/>
              <a:ea typeface="Avenir Medium" charset="0"/>
              <a:cs typeface="Avenir Medium"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2778" y="3810907"/>
            <a:ext cx="7251700" cy="7581900"/>
          </a:xfrm>
          <a:prstGeom prst="rect">
            <a:avLst/>
          </a:prstGeom>
        </p:spPr>
      </p:pic>
    </p:spTree>
    <p:extLst>
      <p:ext uri="{BB962C8B-B14F-4D97-AF65-F5344CB8AC3E}">
        <p14:creationId xmlns:p14="http://schemas.microsoft.com/office/powerpoint/2010/main" val="21419796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22" name="Rectangle 21"/>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78993" y="776558"/>
            <a:ext cx="12451408"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5"/>
          <p:cNvSpPr txBox="1">
            <a:spLocks/>
          </p:cNvSpPr>
          <p:nvPr/>
        </p:nvSpPr>
        <p:spPr>
          <a:xfrm>
            <a:off x="2709202" y="1089773"/>
            <a:ext cx="15344335"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REALITES OF FINANCIAL COACHING</a:t>
            </a:r>
            <a:endParaRPr lang="en-US" sz="4500" b="1" spc="300" dirty="0">
              <a:solidFill>
                <a:srgbClr val="454197"/>
              </a:solidFill>
              <a:latin typeface="Avenir Heavy" charset="0"/>
              <a:ea typeface="Avenir Heavy" charset="0"/>
              <a:cs typeface="Avenir Heavy" charset="0"/>
            </a:endParaRPr>
          </a:p>
        </p:txBody>
      </p:sp>
      <p:cxnSp>
        <p:nvCxnSpPr>
          <p:cNvPr id="13" name="Straight Connector 12"/>
          <p:cNvCxnSpPr/>
          <p:nvPr/>
        </p:nvCxnSpPr>
        <p:spPr>
          <a:xfrm>
            <a:off x="13678826" y="2794001"/>
            <a:ext cx="4517"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5" name="Title 5"/>
          <p:cNvSpPr txBox="1">
            <a:spLocks/>
          </p:cNvSpPr>
          <p:nvPr/>
        </p:nvSpPr>
        <p:spPr>
          <a:xfrm>
            <a:off x="2709202" y="4213330"/>
            <a:ext cx="9860188" cy="6792126"/>
          </a:xfrm>
          <a:prstGeom prst="rect">
            <a:avLst/>
          </a:prstGeom>
        </p:spPr>
        <p:txBody>
          <a:bodyPr anchor="t">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a:solidFill>
                  <a:srgbClr val="454197"/>
                </a:solidFill>
                <a:latin typeface="Avenir Medium" charset="0"/>
                <a:ea typeface="Avenir Medium" charset="0"/>
                <a:cs typeface="Avenir Medium" charset="0"/>
              </a:rPr>
              <a:t>You’re making a personal connection; </a:t>
            </a:r>
            <a:r>
              <a:rPr lang="en-US" sz="4500" b="1" dirty="0">
                <a:solidFill>
                  <a:srgbClr val="EC2976"/>
                </a:solidFill>
                <a:latin typeface="Avenir Medium" charset="0"/>
                <a:ea typeface="Avenir Medium" charset="0"/>
                <a:cs typeface="Avenir Medium" charset="0"/>
              </a:rPr>
              <a:t>pay attention to </a:t>
            </a:r>
            <a:endParaRPr lang="en-US" sz="4500" b="1" dirty="0" smtClean="0">
              <a:solidFill>
                <a:srgbClr val="EC2976"/>
              </a:solidFill>
              <a:latin typeface="Avenir Medium" charset="0"/>
              <a:ea typeface="Avenir Medium" charset="0"/>
              <a:cs typeface="Avenir Medium" charset="0"/>
            </a:endParaRPr>
          </a:p>
          <a:p>
            <a:pPr algn="l" hangingPunct="1"/>
            <a:r>
              <a:rPr lang="en-US" sz="4500" b="1" dirty="0" smtClean="0">
                <a:solidFill>
                  <a:srgbClr val="EC2976"/>
                </a:solidFill>
                <a:latin typeface="Avenir Medium" charset="0"/>
                <a:ea typeface="Avenir Medium" charset="0"/>
                <a:cs typeface="Avenir Medium" charset="0"/>
              </a:rPr>
              <a:t>what </a:t>
            </a:r>
            <a:r>
              <a:rPr lang="en-US" sz="4500" b="1" dirty="0">
                <a:solidFill>
                  <a:srgbClr val="EC2976"/>
                </a:solidFill>
                <a:latin typeface="Avenir Medium" charset="0"/>
                <a:ea typeface="Avenir Medium" charset="0"/>
                <a:cs typeface="Avenir Medium" charset="0"/>
              </a:rPr>
              <a:t>your clients are telling you</a:t>
            </a:r>
            <a:r>
              <a:rPr lang="en-US" sz="4500" dirty="0">
                <a:solidFill>
                  <a:srgbClr val="454197"/>
                </a:solidFill>
                <a:latin typeface="Avenir Medium" charset="0"/>
                <a:ea typeface="Avenir Medium" charset="0"/>
                <a:cs typeface="Avenir Medium" charset="0"/>
              </a:rPr>
              <a:t>, both explicitly and implicitly. </a:t>
            </a:r>
            <a:br>
              <a:rPr lang="en-US" sz="4500" dirty="0">
                <a:solidFill>
                  <a:srgbClr val="454197"/>
                </a:solidFill>
                <a:latin typeface="Avenir Medium" charset="0"/>
                <a:ea typeface="Avenir Medium" charset="0"/>
                <a:cs typeface="Avenir Medium" charset="0"/>
              </a:rPr>
            </a:br>
            <a:r>
              <a:rPr lang="en-US" sz="4500" dirty="0">
                <a:solidFill>
                  <a:srgbClr val="454197"/>
                </a:solidFill>
                <a:latin typeface="Avenir Medium" charset="0"/>
                <a:ea typeface="Avenir Medium" charset="0"/>
                <a:cs typeface="Avenir Medium" charset="0"/>
              </a:rPr>
              <a:t/>
            </a:r>
            <a:br>
              <a:rPr lang="en-US" sz="4500" dirty="0">
                <a:solidFill>
                  <a:srgbClr val="454197"/>
                </a:solidFill>
                <a:latin typeface="Avenir Medium" charset="0"/>
                <a:ea typeface="Avenir Medium" charset="0"/>
                <a:cs typeface="Avenir Medium" charset="0"/>
              </a:rPr>
            </a:br>
            <a:r>
              <a:rPr lang="en-US" sz="4500" dirty="0">
                <a:solidFill>
                  <a:srgbClr val="454197"/>
                </a:solidFill>
                <a:latin typeface="Avenir Medium" charset="0"/>
                <a:ea typeface="Avenir Medium" charset="0"/>
                <a:cs typeface="Avenir Medium" charset="0"/>
              </a:rPr>
              <a:t>You want clients to come back; help them to feel comfortable sharing their situation(s) with you, and encourage them during what can be a stressful and challenging journey. </a:t>
            </a:r>
            <a:endParaRPr lang="en-US" sz="4500" dirty="0">
              <a:solidFill>
                <a:srgbClr val="EC2976"/>
              </a:solidFill>
              <a:latin typeface="Avenir Medium" charset="0"/>
              <a:ea typeface="Avenir Medium" charset="0"/>
              <a:cs typeface="Avenir Medium"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2778" y="3810907"/>
            <a:ext cx="7251700" cy="7581900"/>
          </a:xfrm>
          <a:prstGeom prst="rect">
            <a:avLst/>
          </a:prstGeom>
        </p:spPr>
      </p:pic>
    </p:spTree>
    <p:extLst>
      <p:ext uri="{BB962C8B-B14F-4D97-AF65-F5344CB8AC3E}">
        <p14:creationId xmlns:p14="http://schemas.microsoft.com/office/powerpoint/2010/main" val="43730666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3366"/>
        </a:solidFill>
        <a:effectLst/>
      </p:bgPr>
    </p:bg>
    <p:spTree>
      <p:nvGrpSpPr>
        <p:cNvPr id="1" name=""/>
        <p:cNvGrpSpPr/>
        <p:nvPr/>
      </p:nvGrpSpPr>
      <p:grpSpPr>
        <a:xfrm>
          <a:off x="0" y="0"/>
          <a:ext cx="0" cy="0"/>
          <a:chOff x="0" y="0"/>
          <a:chExt cx="0" cy="0"/>
        </a:xfrm>
      </p:grpSpPr>
      <p:sp>
        <p:nvSpPr>
          <p:cNvPr id="10" name="Rectangle 9"/>
          <p:cNvSpPr/>
          <p:nvPr/>
        </p:nvSpPr>
        <p:spPr>
          <a:xfrm>
            <a:off x="3717471" y="4441371"/>
            <a:ext cx="16361229" cy="4080460"/>
          </a:xfrm>
          <a:prstGeom prst="rect">
            <a:avLst/>
          </a:prstGeom>
          <a:pattFill prst="wdUpDiag">
            <a:fgClr>
              <a:srgbClr val="454197"/>
            </a:fgClr>
            <a:bgClr>
              <a:schemeClr val="bg1"/>
            </a:bgClr>
          </a:patt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4" name="Rectangle 13"/>
          <p:cNvSpPr/>
          <p:nvPr/>
        </p:nvSpPr>
        <p:spPr>
          <a:xfrm>
            <a:off x="4430485" y="5225142"/>
            <a:ext cx="14935200" cy="2547258"/>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127"/>
          <p:cNvSpPr/>
          <p:nvPr/>
        </p:nvSpPr>
        <p:spPr>
          <a:xfrm>
            <a:off x="4430485" y="5867401"/>
            <a:ext cx="14935200" cy="13933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pPr>
              <a:lnSpc>
                <a:spcPct val="100000"/>
              </a:lnSpc>
            </a:pPr>
            <a:r>
              <a:rPr lang="en-US" sz="10000" b="1" cap="none" dirty="0" smtClean="0">
                <a:solidFill>
                  <a:srgbClr val="454197"/>
                </a:solidFill>
                <a:latin typeface="Avenir Heavy" charset="0"/>
                <a:ea typeface="Avenir Heavy" charset="0"/>
                <a:cs typeface="Avenir Heavy" charset="0"/>
              </a:rPr>
              <a:t>Understanding ‘DISC’</a:t>
            </a:r>
            <a:endParaRPr lang="en-US" sz="10000" b="1" cap="none"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74553036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3366"/>
        </a:solidFill>
        <a:effectLst/>
      </p:bgPr>
    </p:bg>
    <p:spTree>
      <p:nvGrpSpPr>
        <p:cNvPr id="1" name=""/>
        <p:cNvGrpSpPr/>
        <p:nvPr/>
      </p:nvGrpSpPr>
      <p:grpSpPr>
        <a:xfrm>
          <a:off x="0" y="0"/>
          <a:ext cx="0" cy="0"/>
          <a:chOff x="0" y="0"/>
          <a:chExt cx="0" cy="0"/>
        </a:xfrm>
      </p:grpSpPr>
      <p:sp>
        <p:nvSpPr>
          <p:cNvPr id="2" name="Rectangle 1"/>
          <p:cNvSpPr/>
          <p:nvPr/>
        </p:nvSpPr>
        <p:spPr>
          <a:xfrm>
            <a:off x="3064329" y="1915764"/>
            <a:ext cx="18267136" cy="9873462"/>
          </a:xfrm>
          <a:prstGeom prst="rect">
            <a:avLst/>
          </a:prstGeom>
          <a:pattFill prst="wdUpDiag">
            <a:fgClr>
              <a:srgbClr val="454197"/>
            </a:fgClr>
            <a:bgClr>
              <a:schemeClr val="bg1"/>
            </a:bgClr>
          </a:patt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 name="Shape 129"/>
          <p:cNvSpPr/>
          <p:nvPr/>
        </p:nvSpPr>
        <p:spPr>
          <a:xfrm>
            <a:off x="5599691" y="7201165"/>
            <a:ext cx="13184617" cy="246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900" cap="all" spc="298" baseline="1342">
                <a:solidFill>
                  <a:srgbClr val="FFFFFF"/>
                </a:solidFill>
                <a:latin typeface="Brandon Grotesque Regular"/>
                <a:ea typeface="Brandon Grotesque Regular"/>
                <a:cs typeface="Brandon Grotesque Regular"/>
                <a:sym typeface="Brandon Grotesque Regular"/>
              </a:defRPr>
            </a:lvl1pPr>
          </a:lstStyle>
          <a:p>
            <a:r>
              <a:rPr dirty="0">
                <a:solidFill>
                  <a:srgbClr val="EC2976"/>
                </a:solidFill>
                <a:latin typeface="Avenir Book" charset="0"/>
                <a:ea typeface="Avenir Book" charset="0"/>
                <a:cs typeface="Avenir Book" charset="0"/>
              </a:rPr>
              <a:t>Orientation</a:t>
            </a:r>
          </a:p>
        </p:txBody>
      </p:sp>
      <p:sp>
        <p:nvSpPr>
          <p:cNvPr id="5" name="Rectangle 4"/>
          <p:cNvSpPr/>
          <p:nvPr/>
        </p:nvSpPr>
        <p:spPr>
          <a:xfrm>
            <a:off x="4054803" y="2904462"/>
            <a:ext cx="16274395" cy="790707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47820" y="2383970"/>
            <a:ext cx="15915838" cy="2078301"/>
          </a:xfrm>
          <a:prstGeom prst="rect">
            <a:avLst/>
          </a:prstGeom>
          <a:solidFill>
            <a:srgbClr val="454197"/>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p:cNvSpPr txBox="1">
            <a:spLocks/>
          </p:cNvSpPr>
          <p:nvPr/>
        </p:nvSpPr>
        <p:spPr>
          <a:xfrm>
            <a:off x="3947401" y="2849648"/>
            <a:ext cx="15385629" cy="106212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800" dirty="0">
                <a:solidFill>
                  <a:schemeClr val="bg1"/>
                </a:solidFill>
                <a:latin typeface="BrownStd Regular Alternate" charset="0"/>
                <a:ea typeface="BrownStd Regular Alternate" charset="0"/>
                <a:cs typeface="BrownStd Regular Alternate" charset="0"/>
              </a:rPr>
              <a:t>All of your client’s goals and outcomes will connect to DISC, which cover the following four categories:</a:t>
            </a:r>
            <a:endParaRPr lang="en-US" sz="4500" b="1" spc="300" dirty="0">
              <a:solidFill>
                <a:schemeClr val="bg1"/>
              </a:solidFill>
              <a:latin typeface="Avenir Heavy" charset="0"/>
              <a:ea typeface="Avenir Heavy" charset="0"/>
              <a:cs typeface="Avenir Heavy"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044" y="4285539"/>
            <a:ext cx="4954714" cy="4954712"/>
          </a:xfrm>
          <a:prstGeom prst="rect">
            <a:avLst/>
          </a:prstGeom>
        </p:spPr>
      </p:pic>
      <p:sp>
        <p:nvSpPr>
          <p:cNvPr id="11" name="Title 5"/>
          <p:cNvSpPr txBox="1">
            <a:spLocks/>
          </p:cNvSpPr>
          <p:nvPr/>
        </p:nvSpPr>
        <p:spPr>
          <a:xfrm>
            <a:off x="5168949"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rgbClr val="454197"/>
                </a:solidFill>
                <a:latin typeface="BrownStd Regular Alternate" charset="0"/>
                <a:ea typeface="BrownStd Regular Alternate" charset="0"/>
                <a:cs typeface="BrownStd Regular Alternate" charset="0"/>
              </a:rPr>
              <a:t>Debt</a:t>
            </a:r>
            <a:endParaRPr lang="en-US" sz="4000" b="1" dirty="0">
              <a:solidFill>
                <a:srgbClr val="454197"/>
              </a:solidFill>
              <a:latin typeface="BrownStd Regular Alternate" charset="0"/>
              <a:ea typeface="BrownStd Regular Alternate" charset="0"/>
              <a:cs typeface="BrownStd Regular Alternate"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876" y="4285539"/>
            <a:ext cx="4954712" cy="495471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72943" y="4285539"/>
            <a:ext cx="4954712" cy="4954712"/>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7923" y="4285539"/>
            <a:ext cx="4954712" cy="4954712"/>
          </a:xfrm>
          <a:prstGeom prst="rect">
            <a:avLst/>
          </a:prstGeom>
        </p:spPr>
      </p:pic>
      <p:sp>
        <p:nvSpPr>
          <p:cNvPr id="17" name="Title 5"/>
          <p:cNvSpPr txBox="1">
            <a:spLocks/>
          </p:cNvSpPr>
          <p:nvPr/>
        </p:nvSpPr>
        <p:spPr>
          <a:xfrm>
            <a:off x="8906449"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rgbClr val="454197"/>
                </a:solidFill>
                <a:latin typeface="BrownStd Regular Alternate" charset="0"/>
                <a:ea typeface="BrownStd Regular Alternate" charset="0"/>
                <a:cs typeface="BrownStd Regular Alternate" charset="0"/>
              </a:rPr>
              <a:t>Income</a:t>
            </a:r>
            <a:endParaRPr lang="en-US" sz="4000" b="1" dirty="0">
              <a:solidFill>
                <a:srgbClr val="454197"/>
              </a:solidFill>
              <a:latin typeface="BrownStd Regular Alternate" charset="0"/>
              <a:ea typeface="BrownStd Regular Alternate" charset="0"/>
              <a:cs typeface="BrownStd Regular Alternate" charset="0"/>
            </a:endParaRPr>
          </a:p>
        </p:txBody>
      </p:sp>
      <p:sp>
        <p:nvSpPr>
          <p:cNvPr id="18" name="Title 5"/>
          <p:cNvSpPr txBox="1">
            <a:spLocks/>
          </p:cNvSpPr>
          <p:nvPr/>
        </p:nvSpPr>
        <p:spPr>
          <a:xfrm>
            <a:off x="12597588"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rgbClr val="454197"/>
                </a:solidFill>
                <a:latin typeface="BrownStd Regular Alternate" charset="0"/>
                <a:ea typeface="BrownStd Regular Alternate" charset="0"/>
                <a:cs typeface="BrownStd Regular Alternate" charset="0"/>
              </a:rPr>
              <a:t>Debt</a:t>
            </a:r>
            <a:endParaRPr lang="en-US" sz="4000" b="1" dirty="0">
              <a:solidFill>
                <a:srgbClr val="454197"/>
              </a:solidFill>
              <a:latin typeface="BrownStd Regular Alternate" charset="0"/>
              <a:ea typeface="BrownStd Regular Alternate" charset="0"/>
              <a:cs typeface="BrownStd Regular Alternate" charset="0"/>
            </a:endParaRPr>
          </a:p>
        </p:txBody>
      </p:sp>
      <p:sp>
        <p:nvSpPr>
          <p:cNvPr id="19" name="Title 5"/>
          <p:cNvSpPr txBox="1">
            <a:spLocks/>
          </p:cNvSpPr>
          <p:nvPr/>
        </p:nvSpPr>
        <p:spPr>
          <a:xfrm>
            <a:off x="16517814"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rgbClr val="454197"/>
                </a:solidFill>
                <a:latin typeface="BrownStd Regular Alternate" charset="0"/>
                <a:ea typeface="BrownStd Regular Alternate" charset="0"/>
                <a:cs typeface="BrownStd Regular Alternate" charset="0"/>
              </a:rPr>
              <a:t>Credit</a:t>
            </a:r>
            <a:endParaRPr lang="en-US" sz="4000" b="1" dirty="0">
              <a:solidFill>
                <a:srgbClr val="454197"/>
              </a:solidFill>
              <a:latin typeface="BrownStd Regular Alternate" charset="0"/>
              <a:ea typeface="BrownStd Regular Alternate" charset="0"/>
              <a:cs typeface="BrownStd Regular Alternate" charset="0"/>
            </a:endParaRPr>
          </a:p>
        </p:txBody>
      </p:sp>
    </p:spTree>
    <p:extLst>
      <p:ext uri="{BB962C8B-B14F-4D97-AF65-F5344CB8AC3E}">
        <p14:creationId xmlns:p14="http://schemas.microsoft.com/office/powerpoint/2010/main" val="2487505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93366"/>
        </a:solidFill>
        <a:effectLst/>
      </p:bgPr>
    </p:bg>
    <p:spTree>
      <p:nvGrpSpPr>
        <p:cNvPr id="1" name=""/>
        <p:cNvGrpSpPr/>
        <p:nvPr/>
      </p:nvGrpSpPr>
      <p:grpSpPr>
        <a:xfrm>
          <a:off x="0" y="0"/>
          <a:ext cx="0" cy="0"/>
          <a:chOff x="0" y="0"/>
          <a:chExt cx="0" cy="0"/>
        </a:xfrm>
      </p:grpSpPr>
      <p:sp>
        <p:nvSpPr>
          <p:cNvPr id="15" name="Rectangle 14"/>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377186" y="6217763"/>
            <a:ext cx="7924555" cy="1908854"/>
          </a:xfrm>
          <a:prstGeom prst="rect">
            <a:avLst/>
          </a:prstGeom>
          <a:solidFill>
            <a:srgbClr val="8ACEA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301741" y="6217763"/>
            <a:ext cx="7852173" cy="1908854"/>
          </a:xfrm>
          <a:prstGeom prst="rect">
            <a:avLst/>
          </a:prstGeom>
          <a:solidFill>
            <a:srgbClr val="F99D1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29909" y="2823480"/>
            <a:ext cx="6017948" cy="9600972"/>
          </a:xfrm>
          <a:prstGeom prst="rect">
            <a:avLst/>
          </a:prstGeom>
          <a:solidFill>
            <a:srgbClr val="4541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347857" y="2808740"/>
            <a:ext cx="0" cy="9600973"/>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441" y="4285539"/>
            <a:ext cx="4954714" cy="4954712"/>
          </a:xfrm>
          <a:prstGeom prst="rect">
            <a:avLst/>
          </a:prstGeom>
        </p:spPr>
      </p:pic>
      <p:sp>
        <p:nvSpPr>
          <p:cNvPr id="21" name="Title 5"/>
          <p:cNvSpPr txBox="1">
            <a:spLocks/>
          </p:cNvSpPr>
          <p:nvPr/>
        </p:nvSpPr>
        <p:spPr>
          <a:xfrm>
            <a:off x="3149346"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chemeClr val="bg1"/>
                </a:solidFill>
                <a:latin typeface="BrownStd Regular Alternate" charset="0"/>
                <a:ea typeface="BrownStd Regular Alternate" charset="0"/>
                <a:cs typeface="BrownStd Regular Alternate" charset="0"/>
              </a:rPr>
              <a:t>Debt</a:t>
            </a:r>
            <a:endParaRPr lang="en-US" sz="4000" b="1" dirty="0">
              <a:solidFill>
                <a:schemeClr val="bg1"/>
              </a:solidFill>
              <a:latin typeface="BrownStd Regular Alternate" charset="0"/>
              <a:ea typeface="BrownStd Regular Alternate" charset="0"/>
              <a:cs typeface="BrownStd Regular Alternate" charset="0"/>
            </a:endParaRPr>
          </a:p>
        </p:txBody>
      </p:sp>
      <p:sp>
        <p:nvSpPr>
          <p:cNvPr id="22" name="Shape 133"/>
          <p:cNvSpPr/>
          <p:nvPr/>
        </p:nvSpPr>
        <p:spPr>
          <a:xfrm>
            <a:off x="8449164" y="2808741"/>
            <a:ext cx="13659722" cy="34237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a:lnSpc>
                <a:spcPct val="100000"/>
              </a:lnSpc>
              <a:spcBef>
                <a:spcPts val="6200"/>
              </a:spcBef>
              <a:buSzPct val="105000"/>
              <a:defRPr sz="8800" spc="0">
                <a:solidFill>
                  <a:srgbClr val="FFFFFF"/>
                </a:solidFill>
                <a:latin typeface="Brandon Grotesque Regular"/>
                <a:ea typeface="Brandon Grotesque Regular"/>
                <a:cs typeface="Brandon Grotesque Regular"/>
                <a:sym typeface="Brandon Grotesque Regular"/>
              </a:defRPr>
            </a:pPr>
            <a:r>
              <a:rPr lang="en-US" sz="6500" dirty="0" smtClean="0">
                <a:solidFill>
                  <a:srgbClr val="454197"/>
                </a:solidFill>
                <a:latin typeface="Avenir Medium" charset="0"/>
                <a:ea typeface="Avenir Medium" charset="0"/>
                <a:cs typeface="Avenir Medium" charset="0"/>
              </a:rPr>
              <a:t>Know how much you owe! </a:t>
            </a:r>
            <a:endParaRPr lang="en-US" sz="6500" dirty="0">
              <a:solidFill>
                <a:srgbClr val="454197"/>
              </a:solidFill>
              <a:latin typeface="Avenir Medium" charset="0"/>
              <a:ea typeface="Avenir Medium" charset="0"/>
              <a:cs typeface="Avenir Medium" charset="0"/>
            </a:endParaRPr>
          </a:p>
        </p:txBody>
      </p:sp>
      <p:cxnSp>
        <p:nvCxnSpPr>
          <p:cNvPr id="3" name="Straight Connector 2"/>
          <p:cNvCxnSpPr/>
          <p:nvPr/>
        </p:nvCxnSpPr>
        <p:spPr>
          <a:xfrm>
            <a:off x="7347857" y="6232502"/>
            <a:ext cx="15806057" cy="0"/>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7347857" y="8126617"/>
            <a:ext cx="15806057" cy="0"/>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7" name="Shape 133"/>
          <p:cNvSpPr/>
          <p:nvPr/>
        </p:nvSpPr>
        <p:spPr>
          <a:xfrm>
            <a:off x="7347855" y="6284647"/>
            <a:ext cx="7716186" cy="18793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algn="ctr">
              <a:lnSpc>
                <a:spcPct val="100000"/>
              </a:lnSpc>
              <a:spcBef>
                <a:spcPts val="6200"/>
              </a:spcBef>
              <a:buSzPct val="105000"/>
              <a:defRPr sz="8800" spc="0">
                <a:solidFill>
                  <a:srgbClr val="FFFFFF"/>
                </a:solidFill>
                <a:latin typeface="Brandon Grotesque Regular"/>
                <a:ea typeface="Brandon Grotesque Regular"/>
                <a:cs typeface="Brandon Grotesque Regular"/>
                <a:sym typeface="Brandon Grotesque Regular"/>
              </a:defRPr>
            </a:pPr>
            <a:r>
              <a:rPr lang="en-US" sz="4500" b="1" dirty="0" smtClean="0">
                <a:solidFill>
                  <a:srgbClr val="454197"/>
                </a:solidFill>
                <a:latin typeface="Avenir Medium" charset="0"/>
                <a:ea typeface="Avenir Medium" charset="0"/>
                <a:cs typeface="Avenir Medium" charset="0"/>
              </a:rPr>
              <a:t>HEALTHY DEBT</a:t>
            </a:r>
            <a:endParaRPr lang="en-US" sz="4500" b="1" dirty="0">
              <a:solidFill>
                <a:srgbClr val="454197"/>
              </a:solidFill>
              <a:latin typeface="Avenir Medium" charset="0"/>
              <a:ea typeface="Avenir Medium" charset="0"/>
              <a:cs typeface="Avenir Medium" charset="0"/>
            </a:endParaRPr>
          </a:p>
        </p:txBody>
      </p:sp>
      <p:sp>
        <p:nvSpPr>
          <p:cNvPr id="18" name="Shape 133"/>
          <p:cNvSpPr/>
          <p:nvPr/>
        </p:nvSpPr>
        <p:spPr>
          <a:xfrm>
            <a:off x="15064042" y="6313853"/>
            <a:ext cx="8089872" cy="18793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algn="ctr">
              <a:lnSpc>
                <a:spcPct val="100000"/>
              </a:lnSpc>
              <a:spcBef>
                <a:spcPts val="6200"/>
              </a:spcBef>
              <a:buSzPct val="105000"/>
              <a:defRPr sz="8800" spc="0">
                <a:solidFill>
                  <a:srgbClr val="FFFFFF"/>
                </a:solidFill>
                <a:latin typeface="Brandon Grotesque Regular"/>
                <a:ea typeface="Brandon Grotesque Regular"/>
                <a:cs typeface="Brandon Grotesque Regular"/>
                <a:sym typeface="Brandon Grotesque Regular"/>
              </a:defRPr>
            </a:pPr>
            <a:r>
              <a:rPr lang="en-US" sz="4500" b="1" dirty="0" smtClean="0">
                <a:solidFill>
                  <a:srgbClr val="454197"/>
                </a:solidFill>
                <a:latin typeface="Avenir Medium" charset="0"/>
                <a:ea typeface="Avenir Medium" charset="0"/>
                <a:cs typeface="Avenir Medium" charset="0"/>
              </a:rPr>
              <a:t>UNHEALTHY DEBT</a:t>
            </a:r>
            <a:endParaRPr lang="en-US" sz="4500" b="1" dirty="0">
              <a:solidFill>
                <a:srgbClr val="454197"/>
              </a:solidFill>
              <a:latin typeface="Avenir Medium" charset="0"/>
              <a:ea typeface="Avenir Medium" charset="0"/>
              <a:cs typeface="Avenir Medium" charset="0"/>
            </a:endParaRPr>
          </a:p>
        </p:txBody>
      </p:sp>
      <p:cxnSp>
        <p:nvCxnSpPr>
          <p:cNvPr id="9" name="Straight Connector 8"/>
          <p:cNvCxnSpPr/>
          <p:nvPr/>
        </p:nvCxnSpPr>
        <p:spPr>
          <a:xfrm>
            <a:off x="15310837" y="6248539"/>
            <a:ext cx="0" cy="612506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23" name="Title 5"/>
          <p:cNvSpPr txBox="1">
            <a:spLocks/>
          </p:cNvSpPr>
          <p:nvPr/>
        </p:nvSpPr>
        <p:spPr>
          <a:xfrm>
            <a:off x="8601842" y="8126617"/>
            <a:ext cx="5244788" cy="42830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spcAft>
                <a:spcPts val="1000"/>
              </a:spcAft>
              <a:buSzPct val="105000"/>
              <a:buBlip>
                <a:blip r:embed="rId4"/>
              </a:buBlip>
            </a:pPr>
            <a:r>
              <a:rPr lang="en-US" sz="4500" dirty="0" smtClean="0">
                <a:solidFill>
                  <a:srgbClr val="454197"/>
                </a:solidFill>
                <a:latin typeface="Avenir Medium" charset="0"/>
                <a:ea typeface="Avenir Medium" charset="0"/>
                <a:cs typeface="Avenir Medium" charset="0"/>
              </a:rPr>
              <a:t>Mortgage loans</a:t>
            </a:r>
          </a:p>
          <a:p>
            <a:pPr marL="685800" indent="-685800">
              <a:lnSpc>
                <a:spcPct val="100000"/>
              </a:lnSpc>
              <a:spcAft>
                <a:spcPts val="1000"/>
              </a:spcAft>
              <a:buSzPct val="105000"/>
              <a:buBlip>
                <a:blip r:embed="rId4"/>
              </a:buBlip>
            </a:pPr>
            <a:r>
              <a:rPr lang="en-US" sz="4500" dirty="0" smtClean="0">
                <a:solidFill>
                  <a:srgbClr val="454197"/>
                </a:solidFill>
                <a:latin typeface="Avenir Medium" charset="0"/>
                <a:ea typeface="Avenir Medium" charset="0"/>
                <a:cs typeface="Avenir Medium" charset="0"/>
              </a:rPr>
              <a:t>Liquid assets</a:t>
            </a:r>
          </a:p>
          <a:p>
            <a:pPr marL="685800" indent="-685800">
              <a:lnSpc>
                <a:spcPct val="100000"/>
              </a:lnSpc>
              <a:spcAft>
                <a:spcPts val="1000"/>
              </a:spcAft>
              <a:buSzPct val="105000"/>
              <a:buBlip>
                <a:blip r:embed="rId4"/>
              </a:buBlip>
            </a:pPr>
            <a:r>
              <a:rPr lang="en-US" sz="4500" dirty="0" smtClean="0">
                <a:solidFill>
                  <a:srgbClr val="454197"/>
                </a:solidFill>
                <a:latin typeface="Avenir Medium" charset="0"/>
                <a:ea typeface="Avenir Medium" charset="0"/>
                <a:cs typeface="Avenir Medium" charset="0"/>
              </a:rPr>
              <a:t>Lending </a:t>
            </a:r>
            <a:r>
              <a:rPr lang="en-US" sz="4500" dirty="0">
                <a:solidFill>
                  <a:srgbClr val="454197"/>
                </a:solidFill>
                <a:latin typeface="Avenir Medium" charset="0"/>
                <a:ea typeface="Avenir Medium" charset="0"/>
                <a:cs typeface="Avenir Medium" charset="0"/>
              </a:rPr>
              <a:t>circles</a:t>
            </a:r>
          </a:p>
        </p:txBody>
      </p:sp>
      <p:sp>
        <p:nvSpPr>
          <p:cNvPr id="25" name="Title 5"/>
          <p:cNvSpPr txBox="1">
            <a:spLocks/>
          </p:cNvSpPr>
          <p:nvPr/>
        </p:nvSpPr>
        <p:spPr>
          <a:xfrm>
            <a:off x="16210958" y="8126617"/>
            <a:ext cx="6942956" cy="42830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spcAft>
                <a:spcPts val="1000"/>
              </a:spcAft>
              <a:buSzPct val="105000"/>
              <a:buBlip>
                <a:blip r:embed="rId4"/>
              </a:buBlip>
            </a:pPr>
            <a:r>
              <a:rPr lang="en-US" sz="4800" dirty="0" smtClean="0">
                <a:solidFill>
                  <a:srgbClr val="454197"/>
                </a:solidFill>
                <a:latin typeface="BrownStd Regular Alternate" charset="0"/>
                <a:ea typeface="BrownStd Regular Alternate" charset="0"/>
                <a:cs typeface="BrownStd Regular Alternate" charset="0"/>
              </a:rPr>
              <a:t>Collections </a:t>
            </a:r>
          </a:p>
          <a:p>
            <a:pPr marL="685800" indent="-685800">
              <a:lnSpc>
                <a:spcPct val="100000"/>
              </a:lnSpc>
              <a:spcAft>
                <a:spcPts val="1000"/>
              </a:spcAft>
              <a:buSzPct val="105000"/>
              <a:buBlip>
                <a:blip r:embed="rId4"/>
              </a:buBlip>
            </a:pPr>
            <a:r>
              <a:rPr lang="en-US" sz="4800" dirty="0" smtClean="0">
                <a:solidFill>
                  <a:srgbClr val="454197"/>
                </a:solidFill>
                <a:latin typeface="BrownStd Regular Alternate" charset="0"/>
                <a:ea typeface="BrownStd Regular Alternate" charset="0"/>
                <a:cs typeface="BrownStd Regular Alternate" charset="0"/>
              </a:rPr>
              <a:t>Payday loans</a:t>
            </a:r>
          </a:p>
          <a:p>
            <a:pPr marL="685800" indent="-685800">
              <a:lnSpc>
                <a:spcPct val="100000"/>
              </a:lnSpc>
              <a:spcAft>
                <a:spcPts val="1000"/>
              </a:spcAft>
              <a:buSzPct val="105000"/>
              <a:buBlip>
                <a:blip r:embed="rId4"/>
              </a:buBlip>
            </a:pPr>
            <a:r>
              <a:rPr lang="en-US" sz="4800" dirty="0" smtClean="0">
                <a:solidFill>
                  <a:srgbClr val="454197"/>
                </a:solidFill>
                <a:latin typeface="BrownStd Regular Alternate" charset="0"/>
                <a:ea typeface="BrownStd Regular Alternate" charset="0"/>
                <a:cs typeface="BrownStd Regular Alternate" charset="0"/>
              </a:rPr>
              <a:t>Predatory lending</a:t>
            </a:r>
          </a:p>
          <a:p>
            <a:pPr marL="685800" indent="-685800">
              <a:lnSpc>
                <a:spcPct val="100000"/>
              </a:lnSpc>
              <a:spcAft>
                <a:spcPts val="1000"/>
              </a:spcAft>
              <a:buSzPct val="105000"/>
              <a:buBlip>
                <a:blip r:embed="rId4"/>
              </a:buBlip>
            </a:pPr>
            <a:r>
              <a:rPr lang="en-US" sz="4800" dirty="0" smtClean="0">
                <a:solidFill>
                  <a:srgbClr val="454197"/>
                </a:solidFill>
                <a:latin typeface="BrownStd Regular Alternate" charset="0"/>
                <a:ea typeface="BrownStd Regular Alternate" charset="0"/>
                <a:cs typeface="BrownStd Regular Alternate" charset="0"/>
              </a:rPr>
              <a:t>Rent-to-Buy</a:t>
            </a:r>
            <a:endParaRPr lang="en-US" sz="4800" b="1" dirty="0">
              <a:solidFill>
                <a:srgbClr val="454197"/>
              </a:solidFill>
              <a:latin typeface="BrownStd Regular Alternate" charset="0"/>
              <a:ea typeface="BrownStd Regular Alternate" charset="0"/>
              <a:cs typeface="BrownStd Regular Alternate" charset="0"/>
            </a:endParaRPr>
          </a:p>
        </p:txBody>
      </p:sp>
    </p:spTree>
    <p:extLst>
      <p:ext uri="{BB962C8B-B14F-4D97-AF65-F5344CB8AC3E}">
        <p14:creationId xmlns:p14="http://schemas.microsoft.com/office/powerpoint/2010/main" val="148328561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93366"/>
        </a:solidFill>
        <a:effectLst/>
      </p:bgPr>
    </p:bg>
    <p:spTree>
      <p:nvGrpSpPr>
        <p:cNvPr id="1" name=""/>
        <p:cNvGrpSpPr/>
        <p:nvPr/>
      </p:nvGrpSpPr>
      <p:grpSpPr>
        <a:xfrm>
          <a:off x="0" y="0"/>
          <a:ext cx="0" cy="0"/>
          <a:chOff x="0" y="0"/>
          <a:chExt cx="0" cy="0"/>
        </a:xfrm>
      </p:grpSpPr>
      <p:sp>
        <p:nvSpPr>
          <p:cNvPr id="15" name="Rectangle 14"/>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29909" y="2823480"/>
            <a:ext cx="6017948" cy="9600972"/>
          </a:xfrm>
          <a:prstGeom prst="rect">
            <a:avLst/>
          </a:prstGeom>
          <a:solidFill>
            <a:srgbClr val="F99D1B"/>
          </a:solid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347857" y="2808740"/>
            <a:ext cx="0" cy="9600973"/>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527" y="4285539"/>
            <a:ext cx="4954712" cy="4954712"/>
          </a:xfrm>
          <a:prstGeom prst="rect">
            <a:avLst/>
          </a:prstGeom>
        </p:spPr>
      </p:pic>
      <p:sp>
        <p:nvSpPr>
          <p:cNvPr id="21" name="Title 5"/>
          <p:cNvSpPr txBox="1">
            <a:spLocks/>
          </p:cNvSpPr>
          <p:nvPr/>
        </p:nvSpPr>
        <p:spPr>
          <a:xfrm>
            <a:off x="3149346"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rgbClr val="454197"/>
                </a:solidFill>
                <a:latin typeface="BrownStd Regular Alternate" charset="0"/>
                <a:ea typeface="BrownStd Regular Alternate" charset="0"/>
                <a:cs typeface="BrownStd Regular Alternate" charset="0"/>
              </a:rPr>
              <a:t>Income</a:t>
            </a:r>
            <a:endParaRPr lang="en-US" sz="4000" b="1" dirty="0">
              <a:solidFill>
                <a:srgbClr val="454197"/>
              </a:solidFill>
              <a:latin typeface="BrownStd Regular Alternate" charset="0"/>
              <a:ea typeface="BrownStd Regular Alternate" charset="0"/>
              <a:cs typeface="BrownStd Regular Alternate" charset="0"/>
            </a:endParaRPr>
          </a:p>
        </p:txBody>
      </p:sp>
      <p:sp>
        <p:nvSpPr>
          <p:cNvPr id="22" name="Shape 133"/>
          <p:cNvSpPr/>
          <p:nvPr/>
        </p:nvSpPr>
        <p:spPr>
          <a:xfrm>
            <a:off x="8449164" y="2808741"/>
            <a:ext cx="13659722" cy="9600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marL="857250" marR="0" lvl="0" indent="-857250" defTabSz="914400" eaLnBrk="1" fontAlgn="auto" latinLnBrk="0" hangingPunct="1">
              <a:lnSpc>
                <a:spcPct val="100000"/>
              </a:lnSpc>
              <a:spcBef>
                <a:spcPts val="6200"/>
              </a:spcBef>
              <a:spcAft>
                <a:spcPts val="0"/>
              </a:spcAft>
              <a:buClrTx/>
              <a:buSzPct val="105000"/>
              <a:buFontTx/>
              <a:buNone/>
              <a:tabLst/>
              <a:defRPr sz="8800" spc="0">
                <a:solidFill>
                  <a:srgbClr val="FFFFFF"/>
                </a:solidFill>
                <a:latin typeface="Brandon Grotesque Regular"/>
                <a:ea typeface="Brandon Grotesque Regular"/>
                <a:cs typeface="Brandon Grotesque Regular"/>
                <a:sym typeface="Brandon Grotesque Regular"/>
              </a:defRPr>
            </a:pPr>
            <a:endParaRPr lang="en-US" sz="5500" dirty="0">
              <a:solidFill>
                <a:srgbClr val="454197"/>
              </a:solidFill>
              <a:latin typeface="Avenir Medium" charset="0"/>
              <a:ea typeface="Avenir Medium" charset="0"/>
              <a:cs typeface="Avenir Medium" charset="0"/>
            </a:endParaRPr>
          </a:p>
        </p:txBody>
      </p:sp>
      <p:sp>
        <p:nvSpPr>
          <p:cNvPr id="23" name="Shape 133"/>
          <p:cNvSpPr/>
          <p:nvPr/>
        </p:nvSpPr>
        <p:spPr>
          <a:xfrm>
            <a:off x="8449164" y="2808741"/>
            <a:ext cx="10851207" cy="9600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a:lnSpc>
                <a:spcPct val="100000"/>
              </a:lnSpc>
              <a:spcBef>
                <a:spcPts val="6200"/>
              </a:spcBef>
              <a:buSzPct val="105000"/>
              <a:defRPr sz="8800" spc="0">
                <a:solidFill>
                  <a:srgbClr val="FFFFFF"/>
                </a:solidFill>
                <a:latin typeface="Brandon Grotesque Regular"/>
                <a:ea typeface="Brandon Grotesque Regular"/>
                <a:cs typeface="Brandon Grotesque Regular"/>
                <a:sym typeface="Brandon Grotesque Regular"/>
              </a:defRPr>
            </a:pPr>
            <a:r>
              <a:rPr lang="en-US" sz="6500" dirty="0" smtClean="0">
                <a:solidFill>
                  <a:srgbClr val="454197"/>
                </a:solidFill>
                <a:latin typeface="Avenir Medium" charset="0"/>
                <a:ea typeface="Avenir Medium" charset="0"/>
                <a:cs typeface="Avenir Medium" charset="0"/>
              </a:rPr>
              <a:t>Where does your money come from?</a:t>
            </a:r>
            <a:endParaRPr lang="en-US" sz="65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94127168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93366"/>
        </a:solidFill>
        <a:effectLst/>
      </p:bgPr>
    </p:bg>
    <p:spTree>
      <p:nvGrpSpPr>
        <p:cNvPr id="1" name=""/>
        <p:cNvGrpSpPr/>
        <p:nvPr/>
      </p:nvGrpSpPr>
      <p:grpSpPr>
        <a:xfrm>
          <a:off x="0" y="0"/>
          <a:ext cx="0" cy="0"/>
          <a:chOff x="0" y="0"/>
          <a:chExt cx="0" cy="0"/>
        </a:xfrm>
      </p:grpSpPr>
      <p:sp>
        <p:nvSpPr>
          <p:cNvPr id="15" name="Rectangle 14"/>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29909" y="2823480"/>
            <a:ext cx="6017948" cy="9600972"/>
          </a:xfrm>
          <a:prstGeom prst="rect">
            <a:avLst/>
          </a:prstGeom>
          <a:solidFill>
            <a:srgbClr val="8ACEAB"/>
          </a:solid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347857" y="2808740"/>
            <a:ext cx="0" cy="9600973"/>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527" y="4285539"/>
            <a:ext cx="4954712" cy="4954712"/>
          </a:xfrm>
          <a:prstGeom prst="rect">
            <a:avLst/>
          </a:prstGeom>
        </p:spPr>
      </p:pic>
      <p:sp>
        <p:nvSpPr>
          <p:cNvPr id="21" name="Title 5"/>
          <p:cNvSpPr txBox="1">
            <a:spLocks/>
          </p:cNvSpPr>
          <p:nvPr/>
        </p:nvSpPr>
        <p:spPr>
          <a:xfrm>
            <a:off x="3149346"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rgbClr val="454197"/>
                </a:solidFill>
                <a:latin typeface="BrownStd Regular Alternate" charset="0"/>
                <a:ea typeface="BrownStd Regular Alternate" charset="0"/>
                <a:cs typeface="BrownStd Regular Alternate" charset="0"/>
              </a:rPr>
              <a:t>Savings</a:t>
            </a:r>
            <a:endParaRPr lang="en-US" sz="4000" b="1" dirty="0">
              <a:solidFill>
                <a:srgbClr val="454197"/>
              </a:solidFill>
              <a:latin typeface="BrownStd Regular Alternate" charset="0"/>
              <a:ea typeface="BrownStd Regular Alternate" charset="0"/>
              <a:cs typeface="BrownStd Regular Alternate" charset="0"/>
            </a:endParaRPr>
          </a:p>
        </p:txBody>
      </p:sp>
      <p:sp>
        <p:nvSpPr>
          <p:cNvPr id="22" name="Shape 133"/>
          <p:cNvSpPr/>
          <p:nvPr/>
        </p:nvSpPr>
        <p:spPr>
          <a:xfrm>
            <a:off x="8449164" y="2808741"/>
            <a:ext cx="13659722" cy="9600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marL="1074615" lvl="0" indent="-1074615" defTabSz="914400" hangingPunct="1">
              <a:lnSpc>
                <a:spcPct val="100000"/>
              </a:lnSpc>
              <a:spcBef>
                <a:spcPts val="6200"/>
              </a:spcBef>
              <a:buSzPct val="105000"/>
              <a:defRPr sz="8800" spc="0">
                <a:solidFill>
                  <a:srgbClr val="FFFFFF"/>
                </a:solidFill>
                <a:latin typeface="Brandon Grotesque Regular"/>
                <a:ea typeface="Brandon Grotesque Regular"/>
                <a:cs typeface="Brandon Grotesque Regular"/>
                <a:sym typeface="Brandon Grotesque Regular"/>
              </a:defRPr>
            </a:pPr>
            <a:r>
              <a:rPr lang="en-US" sz="6500" dirty="0">
                <a:solidFill>
                  <a:srgbClr val="454197"/>
                </a:solidFill>
                <a:latin typeface="Avenir Medium" charset="0"/>
                <a:ea typeface="Avenir Medium" charset="0"/>
                <a:cs typeface="Avenir Medium" charset="0"/>
              </a:rPr>
              <a:t>Establish a regular savings habit. </a:t>
            </a:r>
          </a:p>
        </p:txBody>
      </p:sp>
    </p:spTree>
    <p:extLst>
      <p:ext uri="{BB962C8B-B14F-4D97-AF65-F5344CB8AC3E}">
        <p14:creationId xmlns:p14="http://schemas.microsoft.com/office/powerpoint/2010/main" val="103728732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3366"/>
        </a:solidFill>
        <a:effectLst/>
      </p:bgPr>
    </p:bg>
    <p:spTree>
      <p:nvGrpSpPr>
        <p:cNvPr id="1" name=""/>
        <p:cNvGrpSpPr/>
        <p:nvPr/>
      </p:nvGrpSpPr>
      <p:grpSpPr>
        <a:xfrm>
          <a:off x="0" y="0"/>
          <a:ext cx="0" cy="0"/>
          <a:chOff x="0" y="0"/>
          <a:chExt cx="0" cy="0"/>
        </a:xfrm>
      </p:grpSpPr>
      <p:sp>
        <p:nvSpPr>
          <p:cNvPr id="15" name="Rectangle 14"/>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29909" y="2823480"/>
            <a:ext cx="6017948" cy="9600972"/>
          </a:xfrm>
          <a:prstGeom prst="rect">
            <a:avLst/>
          </a:prstGeom>
          <a:solidFill>
            <a:srgbClr val="EF4168"/>
          </a:solid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347857" y="2808740"/>
            <a:ext cx="0" cy="9600973"/>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527" y="4285539"/>
            <a:ext cx="4954712" cy="4954712"/>
          </a:xfrm>
          <a:prstGeom prst="rect">
            <a:avLst/>
          </a:prstGeom>
        </p:spPr>
      </p:pic>
      <p:sp>
        <p:nvSpPr>
          <p:cNvPr id="21" name="Title 5"/>
          <p:cNvSpPr txBox="1">
            <a:spLocks/>
          </p:cNvSpPr>
          <p:nvPr/>
        </p:nvSpPr>
        <p:spPr>
          <a:xfrm>
            <a:off x="3149346" y="9347037"/>
            <a:ext cx="2266494" cy="8093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dirty="0" smtClean="0">
                <a:solidFill>
                  <a:schemeClr val="bg1"/>
                </a:solidFill>
                <a:latin typeface="BrownStd Regular Alternate" charset="0"/>
                <a:ea typeface="BrownStd Regular Alternate" charset="0"/>
                <a:cs typeface="BrownStd Regular Alternate" charset="0"/>
              </a:rPr>
              <a:t>Credit</a:t>
            </a:r>
            <a:endParaRPr lang="en-US" sz="4000" b="1" dirty="0">
              <a:solidFill>
                <a:schemeClr val="bg1"/>
              </a:solidFill>
              <a:latin typeface="BrownStd Regular Alternate" charset="0"/>
              <a:ea typeface="BrownStd Regular Alternate" charset="0"/>
              <a:cs typeface="BrownStd Regular Alternate" charset="0"/>
            </a:endParaRPr>
          </a:p>
        </p:txBody>
      </p:sp>
      <p:sp>
        <p:nvSpPr>
          <p:cNvPr id="13" name="Shape 133"/>
          <p:cNvSpPr/>
          <p:nvPr/>
        </p:nvSpPr>
        <p:spPr>
          <a:xfrm>
            <a:off x="8449164" y="2808741"/>
            <a:ext cx="13659722" cy="96009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marL="1074615" lvl="0" indent="-1074615" defTabSz="914400" hangingPunct="1">
              <a:lnSpc>
                <a:spcPct val="100000"/>
              </a:lnSpc>
              <a:spcBef>
                <a:spcPts val="6200"/>
              </a:spcBef>
              <a:buSzPct val="105000"/>
              <a:defRPr sz="8800" spc="0">
                <a:solidFill>
                  <a:srgbClr val="FFFFFF"/>
                </a:solidFill>
                <a:latin typeface="Brandon Grotesque Regular"/>
                <a:ea typeface="Brandon Grotesque Regular"/>
                <a:cs typeface="Brandon Grotesque Regular"/>
                <a:sym typeface="Brandon Grotesque Regular"/>
              </a:defRPr>
            </a:pPr>
            <a:r>
              <a:rPr lang="en-US" sz="6500" dirty="0" smtClean="0">
                <a:solidFill>
                  <a:srgbClr val="454197"/>
                </a:solidFill>
                <a:latin typeface="Avenir Medium" charset="0"/>
                <a:ea typeface="Avenir Medium" charset="0"/>
                <a:cs typeface="Avenir Medium" charset="0"/>
              </a:rPr>
              <a:t>Build and/or rebuild.</a:t>
            </a:r>
            <a:endParaRPr lang="en-US" sz="65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41580812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0" name="Rectangle 9"/>
          <p:cNvSpPr/>
          <p:nvPr/>
        </p:nvSpPr>
        <p:spPr>
          <a:xfrm>
            <a:off x="3717471" y="4441371"/>
            <a:ext cx="16361229" cy="4080460"/>
          </a:xfrm>
          <a:prstGeom prst="rect">
            <a:avLst/>
          </a:prstGeom>
          <a:pattFill prst="wdUpDiag">
            <a:fgClr>
              <a:srgbClr val="454197"/>
            </a:fgClr>
            <a:bgClr>
              <a:schemeClr val="bg1"/>
            </a:bgClr>
          </a:patt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4" name="Rectangle 13"/>
          <p:cNvSpPr/>
          <p:nvPr/>
        </p:nvSpPr>
        <p:spPr>
          <a:xfrm>
            <a:off x="4430485" y="5225142"/>
            <a:ext cx="14935200" cy="2547258"/>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127"/>
          <p:cNvSpPr/>
          <p:nvPr/>
        </p:nvSpPr>
        <p:spPr>
          <a:xfrm>
            <a:off x="4430485" y="5867401"/>
            <a:ext cx="14935200" cy="13933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pPr>
              <a:lnSpc>
                <a:spcPct val="100000"/>
              </a:lnSpc>
            </a:pPr>
            <a:r>
              <a:rPr lang="en-US" sz="10000" b="1" cap="none" dirty="0" smtClean="0">
                <a:solidFill>
                  <a:srgbClr val="454197"/>
                </a:solidFill>
                <a:latin typeface="Avenir Heavy" charset="0"/>
                <a:ea typeface="Avenir Heavy" charset="0"/>
                <a:cs typeface="Avenir Heavy" charset="0"/>
              </a:rPr>
              <a:t>Credit Coaching</a:t>
            </a:r>
            <a:endParaRPr lang="en-US" sz="10000" b="1" cap="none"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53007939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10" name="Rectangle 9"/>
          <p:cNvSpPr/>
          <p:nvPr/>
        </p:nvSpPr>
        <p:spPr>
          <a:xfrm>
            <a:off x="2416630" y="4441371"/>
            <a:ext cx="18962912" cy="4080460"/>
          </a:xfrm>
          <a:prstGeom prst="rect">
            <a:avLst/>
          </a:prstGeom>
          <a:pattFill prst="wdUpDiag">
            <a:fgClr>
              <a:srgbClr val="454197"/>
            </a:fgClr>
            <a:bgClr>
              <a:schemeClr val="bg1"/>
            </a:bgClr>
          </a:patt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4" name="Rectangle 13"/>
          <p:cNvSpPr/>
          <p:nvPr/>
        </p:nvSpPr>
        <p:spPr>
          <a:xfrm>
            <a:off x="3243023" y="5225142"/>
            <a:ext cx="17310124" cy="2547258"/>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127"/>
          <p:cNvSpPr/>
          <p:nvPr/>
        </p:nvSpPr>
        <p:spPr>
          <a:xfrm>
            <a:off x="3717471" y="5867401"/>
            <a:ext cx="16361228" cy="13933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pPr>
              <a:lnSpc>
                <a:spcPct val="100000"/>
              </a:lnSpc>
            </a:pPr>
            <a:r>
              <a:rPr lang="en-US" sz="10000" b="1" cap="none" smtClean="0">
                <a:solidFill>
                  <a:srgbClr val="454197"/>
                </a:solidFill>
                <a:latin typeface="Avenir Heavy" charset="0"/>
                <a:ea typeface="Avenir Heavy" charset="0"/>
                <a:cs typeface="Avenir Heavy" charset="0"/>
              </a:rPr>
              <a:t>Intro to Financial Coaching</a:t>
            </a:r>
            <a:endParaRPr lang="en-US" sz="10000" b="1" cap="none"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59392891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5"/>
          <p:cNvSpPr txBox="1">
            <a:spLocks/>
          </p:cNvSpPr>
          <p:nvPr/>
        </p:nvSpPr>
        <p:spPr>
          <a:xfrm>
            <a:off x="2178993" y="5228235"/>
            <a:ext cx="5631880" cy="5538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dirty="0" smtClean="0">
                <a:solidFill>
                  <a:srgbClr val="454197"/>
                </a:solidFill>
                <a:latin typeface="Avenir Medium" charset="0"/>
                <a:ea typeface="Avenir Medium" charset="0"/>
                <a:cs typeface="Avenir Medium" charset="0"/>
              </a:rPr>
              <a:t>They determine:</a:t>
            </a:r>
            <a:endParaRPr lang="en-US" sz="4500" dirty="0" smtClean="0">
              <a:solidFill>
                <a:srgbClr val="454197"/>
              </a:solidFill>
              <a:effectLst/>
              <a:latin typeface="Avenir Medium" charset="0"/>
              <a:ea typeface="Avenir Medium" charset="0"/>
              <a:cs typeface="Avenir Medium" charset="0"/>
            </a:endParaRPr>
          </a:p>
          <a:p>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p:txBody>
      </p:sp>
      <p:sp>
        <p:nvSpPr>
          <p:cNvPr id="22" name="Rectangle 21"/>
          <p:cNvSpPr/>
          <p:nvPr/>
        </p:nvSpPr>
        <p:spPr>
          <a:xfrm>
            <a:off x="2178993" y="6420660"/>
            <a:ext cx="11863578" cy="3554819"/>
          </a:xfrm>
          <a:prstGeom prst="rect">
            <a:avLst/>
          </a:prstGeom>
        </p:spPr>
        <p:txBody>
          <a:bodyPr wrap="square">
            <a:spAutoFit/>
          </a:bodyPr>
          <a:lstStyle/>
          <a:p>
            <a:pPr marL="685800" indent="-685800" algn="l">
              <a:buSzPct val="105000"/>
              <a:buBlip>
                <a:blip r:embed="rId3"/>
              </a:buBlip>
            </a:pPr>
            <a:r>
              <a:rPr lang="en-US" sz="4500" dirty="0">
                <a:solidFill>
                  <a:srgbClr val="454197"/>
                </a:solidFill>
                <a:latin typeface="Avenir Medium" charset="0"/>
                <a:ea typeface="Avenir Medium" charset="0"/>
                <a:cs typeface="Avenir Medium" charset="0"/>
              </a:rPr>
              <a:t>Income and </a:t>
            </a:r>
            <a:r>
              <a:rPr lang="en-US" sz="4500" dirty="0" smtClean="0">
                <a:solidFill>
                  <a:srgbClr val="454197"/>
                </a:solidFill>
                <a:latin typeface="Avenir Medium" charset="0"/>
                <a:ea typeface="Avenir Medium" charset="0"/>
                <a:cs typeface="Avenir Medium" charset="0"/>
              </a:rPr>
              <a:t>Savings</a:t>
            </a:r>
            <a:br>
              <a:rPr lang="en-US" sz="4500" dirty="0" smtClean="0">
                <a:solidFill>
                  <a:srgbClr val="454197"/>
                </a:solidFill>
                <a:latin typeface="Avenir Medium" charset="0"/>
                <a:ea typeface="Avenir Medium" charset="0"/>
                <a:cs typeface="Avenir Medium" charset="0"/>
              </a:rPr>
            </a:br>
            <a:endParaRPr lang="en-US" sz="4500" dirty="0" smtClean="0">
              <a:solidFill>
                <a:srgbClr val="454197"/>
              </a:solidFill>
              <a:latin typeface="Avenir Medium" charset="0"/>
              <a:ea typeface="Avenir Medium" charset="0"/>
              <a:cs typeface="Avenir Medium" charset="0"/>
            </a:endParaRPr>
          </a:p>
          <a:p>
            <a:pPr marL="685800" indent="-685800" algn="l">
              <a:buSzPct val="105000"/>
              <a:buBlip>
                <a:blip r:embed="rId3"/>
              </a:buBlip>
            </a:pPr>
            <a:r>
              <a:rPr lang="en-US" sz="4500" dirty="0" smtClean="0">
                <a:solidFill>
                  <a:srgbClr val="454197"/>
                </a:solidFill>
                <a:latin typeface="Avenir Medium" charset="0"/>
                <a:ea typeface="Avenir Medium" charset="0"/>
                <a:cs typeface="Avenir Medium" charset="0"/>
              </a:rPr>
              <a:t>What </a:t>
            </a:r>
            <a:r>
              <a:rPr lang="en-US" sz="4500" dirty="0">
                <a:solidFill>
                  <a:srgbClr val="454197"/>
                </a:solidFill>
                <a:latin typeface="Avenir Medium" charset="0"/>
                <a:ea typeface="Avenir Medium" charset="0"/>
                <a:cs typeface="Avenir Medium" charset="0"/>
              </a:rPr>
              <a:t>additional services and resources your client might </a:t>
            </a:r>
            <a:r>
              <a:rPr lang="en-US" sz="4500" dirty="0" smtClean="0">
                <a:solidFill>
                  <a:srgbClr val="454197"/>
                </a:solidFill>
                <a:latin typeface="Avenir Medium" charset="0"/>
                <a:ea typeface="Avenir Medium" charset="0"/>
                <a:cs typeface="Avenir Medium" charset="0"/>
              </a:rPr>
              <a:t>qualify </a:t>
            </a:r>
            <a:r>
              <a:rPr lang="en-US" sz="4500" dirty="0">
                <a:solidFill>
                  <a:srgbClr val="454197"/>
                </a:solidFill>
                <a:latin typeface="Avenir Medium" charset="0"/>
                <a:ea typeface="Avenir Medium" charset="0"/>
                <a:cs typeface="Avenir Medium" charset="0"/>
              </a:rPr>
              <a:t>for </a:t>
            </a:r>
            <a:r>
              <a:rPr lang="en-US" sz="4500" dirty="0" smtClean="0">
                <a:solidFill>
                  <a:srgbClr val="454197"/>
                </a:solidFill>
                <a:latin typeface="Avenir Medium" charset="0"/>
                <a:ea typeface="Avenir Medium" charset="0"/>
                <a:cs typeface="Avenir Medium" charset="0"/>
              </a:rPr>
              <a:t>a </a:t>
            </a:r>
            <a:r>
              <a:rPr lang="en-US" sz="4500" dirty="0">
                <a:solidFill>
                  <a:srgbClr val="454197"/>
                </a:solidFill>
                <a:latin typeface="Avenir Medium" charset="0"/>
                <a:ea typeface="Avenir Medium" charset="0"/>
                <a:cs typeface="Avenir Medium" charset="0"/>
              </a:rPr>
              <a:t>financial </a:t>
            </a:r>
            <a:r>
              <a:rPr lang="en-US" sz="4500" dirty="0" smtClean="0">
                <a:solidFill>
                  <a:srgbClr val="454197"/>
                </a:solidFill>
                <a:latin typeface="Avenir Medium" charset="0"/>
                <a:ea typeface="Avenir Medium" charset="0"/>
                <a:cs typeface="Avenir Medium" charset="0"/>
              </a:rPr>
              <a:t>coach can provide</a:t>
            </a:r>
            <a:endParaRPr lang="en-US" sz="4500" dirty="0" smtClean="0">
              <a:solidFill>
                <a:srgbClr val="454197"/>
              </a:solidFill>
              <a:effectLst/>
              <a:latin typeface="Avenir Medium" charset="0"/>
              <a:ea typeface="Avenir Medium" charset="0"/>
              <a:cs typeface="Avenir Medium" charset="0"/>
            </a:endParaRP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29622" t="-9539" r="26755" b="9205"/>
          <a:stretch/>
        </p:blipFill>
        <p:spPr>
          <a:xfrm>
            <a:off x="16280222" y="685649"/>
            <a:ext cx="6857360" cy="11737526"/>
          </a:xfrm>
          <a:prstGeom prst="rect">
            <a:avLst/>
          </a:prstGeom>
        </p:spPr>
      </p:pic>
      <p:cxnSp>
        <p:nvCxnSpPr>
          <p:cNvPr id="28" name="Straight Connector 27"/>
          <p:cNvCxnSpPr/>
          <p:nvPr/>
        </p:nvCxnSpPr>
        <p:spPr>
          <a:xfrm flipH="1">
            <a:off x="16239083" y="2794001"/>
            <a:ext cx="41139" cy="9629174"/>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31" name="Rectangle 30"/>
          <p:cNvSpPr/>
          <p:nvPr/>
        </p:nvSpPr>
        <p:spPr>
          <a:xfrm>
            <a:off x="2178993" y="776558"/>
            <a:ext cx="11406378"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5"/>
          <p:cNvSpPr txBox="1">
            <a:spLocks/>
          </p:cNvSpPr>
          <p:nvPr/>
        </p:nvSpPr>
        <p:spPr>
          <a:xfrm>
            <a:off x="2709202" y="1089773"/>
            <a:ext cx="11333369"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BUDGETS ARE ESSENTIAL TOOLS</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65230571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5"/>
          <p:cNvSpPr txBox="1">
            <a:spLocks/>
          </p:cNvSpPr>
          <p:nvPr/>
        </p:nvSpPr>
        <p:spPr>
          <a:xfrm>
            <a:off x="2178993" y="4313835"/>
            <a:ext cx="5631880" cy="5538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dirty="0" smtClean="0">
                <a:solidFill>
                  <a:srgbClr val="EF4168"/>
                </a:solidFill>
                <a:latin typeface="Avenir Medium" charset="0"/>
                <a:ea typeface="Avenir Medium" charset="0"/>
                <a:cs typeface="Avenir Medium" charset="0"/>
              </a:rPr>
              <a:t>Example</a:t>
            </a:r>
            <a:endParaRPr lang="en-US" sz="4500" b="1" dirty="0" smtClean="0">
              <a:solidFill>
                <a:srgbClr val="EF4168"/>
              </a:solidFill>
              <a:effectLst/>
              <a:latin typeface="Avenir Medium" charset="0"/>
              <a:ea typeface="Avenir Medium" charset="0"/>
              <a:cs typeface="Avenir Medium" charset="0"/>
            </a:endParaRPr>
          </a:p>
          <a:p>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p:txBody>
      </p:sp>
      <p:sp>
        <p:nvSpPr>
          <p:cNvPr id="22" name="Rectangle 21"/>
          <p:cNvSpPr/>
          <p:nvPr/>
        </p:nvSpPr>
        <p:spPr>
          <a:xfrm>
            <a:off x="2178993" y="5506260"/>
            <a:ext cx="11863578" cy="4939814"/>
          </a:xfrm>
          <a:prstGeom prst="rect">
            <a:avLst/>
          </a:prstGeom>
        </p:spPr>
        <p:txBody>
          <a:bodyPr wrap="square">
            <a:spAutoFit/>
          </a:bodyPr>
          <a:lstStyle/>
          <a:p>
            <a:pPr algn="l">
              <a:buSzPct val="105000"/>
            </a:pPr>
            <a:r>
              <a:rPr lang="en-US" sz="4500" dirty="0">
                <a:solidFill>
                  <a:srgbClr val="454197"/>
                </a:solidFill>
                <a:latin typeface="Avenir Medium" charset="0"/>
                <a:ea typeface="Avenir Medium" charset="0"/>
                <a:cs typeface="Avenir Medium" charset="0"/>
              </a:rPr>
              <a:t>Is your client receiving unemployment? You can introduce them to a workforce program. Does your client receive food stamps? You can see if they qualify. Do they receive an informal or self-employed work income (like babysitting or cleaning)? You can send them to a business development program. </a:t>
            </a:r>
            <a:endParaRPr lang="en-US" sz="4500" dirty="0" smtClean="0">
              <a:solidFill>
                <a:srgbClr val="454197"/>
              </a:solidFill>
              <a:effectLst/>
              <a:latin typeface="Avenir Medium" charset="0"/>
              <a:ea typeface="Avenir Medium" charset="0"/>
              <a:cs typeface="Avenir Medium" charset="0"/>
            </a:endParaRPr>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l="29622" t="-9539" r="26755" b="9205"/>
          <a:stretch/>
        </p:blipFill>
        <p:spPr>
          <a:xfrm>
            <a:off x="16280222" y="685649"/>
            <a:ext cx="6857360" cy="11737526"/>
          </a:xfrm>
          <a:prstGeom prst="rect">
            <a:avLst/>
          </a:prstGeom>
        </p:spPr>
      </p:pic>
      <p:cxnSp>
        <p:nvCxnSpPr>
          <p:cNvPr id="28" name="Straight Connector 27"/>
          <p:cNvCxnSpPr/>
          <p:nvPr/>
        </p:nvCxnSpPr>
        <p:spPr>
          <a:xfrm flipH="1">
            <a:off x="16239083" y="2794001"/>
            <a:ext cx="41139" cy="9629174"/>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31" name="Rectangle 30"/>
          <p:cNvSpPr/>
          <p:nvPr/>
        </p:nvSpPr>
        <p:spPr>
          <a:xfrm>
            <a:off x="2178993" y="776558"/>
            <a:ext cx="11406378"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5"/>
          <p:cNvSpPr txBox="1">
            <a:spLocks/>
          </p:cNvSpPr>
          <p:nvPr/>
        </p:nvSpPr>
        <p:spPr>
          <a:xfrm>
            <a:off x="2709202" y="1089773"/>
            <a:ext cx="11333369"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BUDGETS ARE ESSENTIAL TOOLS</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68841277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5"/>
          <p:cNvSpPr txBox="1">
            <a:spLocks/>
          </p:cNvSpPr>
          <p:nvPr/>
        </p:nvSpPr>
        <p:spPr>
          <a:xfrm>
            <a:off x="2178993" y="3690269"/>
            <a:ext cx="15180837" cy="1182667"/>
          </a:xfrm>
          <a:prstGeom prst="rect">
            <a:avLst/>
          </a:prstGeom>
        </p:spPr>
        <p:txBody>
          <a:bodyPr anchor="t">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smtClean="0">
                <a:solidFill>
                  <a:srgbClr val="454197"/>
                </a:solidFill>
                <a:latin typeface="Avenir Medium" charset="0"/>
                <a:ea typeface="Avenir Medium" charset="0"/>
                <a:cs typeface="Avenir Medium" charset="0"/>
              </a:rPr>
              <a:t>There are </a:t>
            </a:r>
            <a:r>
              <a:rPr lang="en-US" sz="4500" b="1" dirty="0" smtClean="0">
                <a:solidFill>
                  <a:srgbClr val="EF4168"/>
                </a:solidFill>
                <a:latin typeface="Avenir Medium" charset="0"/>
                <a:ea typeface="Avenir Medium" charset="0"/>
                <a:cs typeface="Avenir Medium" charset="0"/>
              </a:rPr>
              <a:t>three agencies </a:t>
            </a:r>
            <a:r>
              <a:rPr lang="en-US" sz="4500" dirty="0" smtClean="0">
                <a:solidFill>
                  <a:srgbClr val="454197"/>
                </a:solidFill>
                <a:latin typeface="Avenir Medium" charset="0"/>
                <a:ea typeface="Avenir Medium" charset="0"/>
                <a:cs typeface="Avenir Medium" charset="0"/>
              </a:rPr>
              <a:t>that offer FICO credit reports:</a:t>
            </a:r>
            <a:endParaRPr lang="en-US" sz="4500" dirty="0">
              <a:solidFill>
                <a:srgbClr val="454197"/>
              </a:solidFill>
              <a:latin typeface="Avenir Medium" charset="0"/>
              <a:ea typeface="Avenir Medium" charset="0"/>
              <a:cs typeface="Avenir Medium" charset="0"/>
            </a:endParaRPr>
          </a:p>
        </p:txBody>
      </p:sp>
      <p:sp>
        <p:nvSpPr>
          <p:cNvPr id="23" name="Rectangle 22"/>
          <p:cNvSpPr/>
          <p:nvPr/>
        </p:nvSpPr>
        <p:spPr>
          <a:xfrm>
            <a:off x="16165286" y="5217668"/>
            <a:ext cx="6136005" cy="6372770"/>
          </a:xfrm>
          <a:prstGeom prst="rect">
            <a:avLst/>
          </a:prstGeom>
          <a:solidFill>
            <a:srgbClr val="8ACEAB"/>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5"/>
          <p:cNvSpPr txBox="1">
            <a:spLocks/>
          </p:cNvSpPr>
          <p:nvPr/>
        </p:nvSpPr>
        <p:spPr>
          <a:xfrm>
            <a:off x="16212654" y="9590397"/>
            <a:ext cx="6088637" cy="102469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dirty="0" smtClean="0">
                <a:solidFill>
                  <a:srgbClr val="454197"/>
                </a:solidFill>
                <a:latin typeface="Avenir Medium" charset="0"/>
                <a:ea typeface="Avenir Medium" charset="0"/>
                <a:cs typeface="Avenir Medium" charset="0"/>
              </a:rPr>
              <a:t>TransUnion</a:t>
            </a:r>
            <a:endParaRPr lang="en-US" sz="6500" dirty="0">
              <a:solidFill>
                <a:srgbClr val="454197"/>
              </a:solidFill>
              <a:latin typeface="Avenir Medium" charset="0"/>
              <a:ea typeface="Avenir Medium" charset="0"/>
              <a:cs typeface="Avenir Medium" charset="0"/>
            </a:endParaRPr>
          </a:p>
        </p:txBody>
      </p:sp>
      <p:sp>
        <p:nvSpPr>
          <p:cNvPr id="26" name="Rectangle 25"/>
          <p:cNvSpPr/>
          <p:nvPr/>
        </p:nvSpPr>
        <p:spPr>
          <a:xfrm>
            <a:off x="9206404" y="5217668"/>
            <a:ext cx="6136005" cy="6372770"/>
          </a:xfrm>
          <a:prstGeom prst="rect">
            <a:avLst/>
          </a:prstGeom>
          <a:solidFill>
            <a:srgbClr val="8ACEAB"/>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200154" y="5217668"/>
            <a:ext cx="6136005" cy="6372770"/>
          </a:xfrm>
          <a:prstGeom prst="rect">
            <a:avLst/>
          </a:prstGeom>
          <a:solidFill>
            <a:srgbClr val="8ACEAB"/>
          </a:solidFill>
          <a:ln w="63500" cap="rnd">
            <a:solidFill>
              <a:srgbClr val="454197"/>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5"/>
          <p:cNvSpPr txBox="1">
            <a:spLocks/>
          </p:cNvSpPr>
          <p:nvPr/>
        </p:nvSpPr>
        <p:spPr>
          <a:xfrm>
            <a:off x="3304052" y="9590397"/>
            <a:ext cx="3989686" cy="102469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dirty="0" smtClean="0">
                <a:solidFill>
                  <a:srgbClr val="454197"/>
                </a:solidFill>
                <a:latin typeface="Avenir Medium" charset="0"/>
                <a:ea typeface="Avenir Medium" charset="0"/>
                <a:cs typeface="Avenir Medium" charset="0"/>
              </a:rPr>
              <a:t>Experian</a:t>
            </a:r>
            <a:endParaRPr lang="en-US" sz="6500" dirty="0">
              <a:solidFill>
                <a:srgbClr val="454197"/>
              </a:solidFill>
              <a:latin typeface="Avenir Medium" charset="0"/>
              <a:ea typeface="Avenir Medium" charset="0"/>
              <a:cs typeface="Avenir Medium" charset="0"/>
            </a:endParaRPr>
          </a:p>
        </p:txBody>
      </p:sp>
      <p:sp>
        <p:nvSpPr>
          <p:cNvPr id="17" name="Title 5"/>
          <p:cNvSpPr txBox="1">
            <a:spLocks/>
          </p:cNvSpPr>
          <p:nvPr/>
        </p:nvSpPr>
        <p:spPr>
          <a:xfrm>
            <a:off x="9370757" y="9590397"/>
            <a:ext cx="5941906" cy="102469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dirty="0" smtClean="0">
                <a:solidFill>
                  <a:srgbClr val="454197"/>
                </a:solidFill>
                <a:latin typeface="Avenir Medium" charset="0"/>
                <a:ea typeface="Avenir Medium" charset="0"/>
                <a:cs typeface="Avenir Medium" charset="0"/>
              </a:rPr>
              <a:t>Equifax</a:t>
            </a:r>
            <a:endParaRPr lang="en-US" sz="6500" dirty="0">
              <a:solidFill>
                <a:srgbClr val="454197"/>
              </a:solidFill>
              <a:latin typeface="Avenir Medium" charset="0"/>
              <a:ea typeface="Avenir Medium" charset="0"/>
              <a:cs typeface="Avenir Medium" charset="0"/>
            </a:endParaRPr>
          </a:p>
        </p:txBody>
      </p:sp>
      <p:sp>
        <p:nvSpPr>
          <p:cNvPr id="28" name="Title 5"/>
          <p:cNvSpPr txBox="1">
            <a:spLocks/>
          </p:cNvSpPr>
          <p:nvPr/>
        </p:nvSpPr>
        <p:spPr>
          <a:xfrm>
            <a:off x="2200154" y="6548799"/>
            <a:ext cx="6136005" cy="19946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0" dirty="0" smtClean="0">
                <a:solidFill>
                  <a:srgbClr val="454197"/>
                </a:solidFill>
                <a:latin typeface="Avenir Medium" charset="0"/>
                <a:ea typeface="Avenir Medium" charset="0"/>
                <a:cs typeface="Avenir Medium" charset="0"/>
              </a:rPr>
              <a:t>1</a:t>
            </a:r>
            <a:endParaRPr lang="en-US" sz="20000" dirty="0">
              <a:solidFill>
                <a:srgbClr val="454197"/>
              </a:solidFill>
              <a:latin typeface="Avenir Medium" charset="0"/>
              <a:ea typeface="Avenir Medium" charset="0"/>
              <a:cs typeface="Avenir Medium" charset="0"/>
            </a:endParaRPr>
          </a:p>
        </p:txBody>
      </p:sp>
      <p:sp>
        <p:nvSpPr>
          <p:cNvPr id="29" name="Title 5"/>
          <p:cNvSpPr txBox="1">
            <a:spLocks/>
          </p:cNvSpPr>
          <p:nvPr/>
        </p:nvSpPr>
        <p:spPr>
          <a:xfrm>
            <a:off x="9176658" y="6548799"/>
            <a:ext cx="6136005" cy="19946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0" smtClean="0">
                <a:solidFill>
                  <a:srgbClr val="454197"/>
                </a:solidFill>
                <a:latin typeface="Avenir Medium" charset="0"/>
                <a:ea typeface="Avenir Medium" charset="0"/>
                <a:cs typeface="Avenir Medium" charset="0"/>
              </a:rPr>
              <a:t>2</a:t>
            </a:r>
            <a:endParaRPr lang="en-US" sz="20000" dirty="0">
              <a:solidFill>
                <a:srgbClr val="454197"/>
              </a:solidFill>
              <a:latin typeface="Avenir Medium" charset="0"/>
              <a:ea typeface="Avenir Medium" charset="0"/>
              <a:cs typeface="Avenir Medium" charset="0"/>
            </a:endParaRPr>
          </a:p>
        </p:txBody>
      </p:sp>
      <p:sp>
        <p:nvSpPr>
          <p:cNvPr id="30" name="Title 5"/>
          <p:cNvSpPr txBox="1">
            <a:spLocks/>
          </p:cNvSpPr>
          <p:nvPr/>
        </p:nvSpPr>
        <p:spPr>
          <a:xfrm>
            <a:off x="16212654" y="6548799"/>
            <a:ext cx="6136005" cy="19946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0" dirty="0" smtClean="0">
                <a:solidFill>
                  <a:srgbClr val="454197"/>
                </a:solidFill>
                <a:latin typeface="Avenir Medium" charset="0"/>
                <a:ea typeface="Avenir Medium" charset="0"/>
                <a:cs typeface="Avenir Medium" charset="0"/>
              </a:rPr>
              <a:t>3</a:t>
            </a:r>
            <a:endParaRPr lang="en-US" sz="20000" dirty="0">
              <a:solidFill>
                <a:srgbClr val="454197"/>
              </a:solidFill>
              <a:latin typeface="Avenir Medium" charset="0"/>
              <a:ea typeface="Avenir Medium" charset="0"/>
              <a:cs typeface="Avenir Medium" charset="0"/>
            </a:endParaRPr>
          </a:p>
        </p:txBody>
      </p:sp>
      <p:sp>
        <p:nvSpPr>
          <p:cNvPr id="31" name="Rectangle 30"/>
          <p:cNvSpPr/>
          <p:nvPr/>
        </p:nvSpPr>
        <p:spPr>
          <a:xfrm>
            <a:off x="2178992" y="776558"/>
            <a:ext cx="15357893"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5"/>
          <p:cNvSpPr txBox="1">
            <a:spLocks/>
          </p:cNvSpPr>
          <p:nvPr/>
        </p:nvSpPr>
        <p:spPr>
          <a:xfrm>
            <a:off x="2709202" y="1089773"/>
            <a:ext cx="157747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smtClean="0">
                <a:solidFill>
                  <a:srgbClr val="454197"/>
                </a:solidFill>
                <a:latin typeface="Avenir Heavy" charset="0"/>
                <a:ea typeface="Avenir Heavy" charset="0"/>
                <a:cs typeface="Avenir Heavy" charset="0"/>
              </a:rPr>
              <a:t>UNDERSTANDING CREDIT REPORTS + SCORES</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14112390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15357893"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157747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smtClean="0">
                <a:solidFill>
                  <a:srgbClr val="454197"/>
                </a:solidFill>
                <a:latin typeface="Avenir Heavy" charset="0"/>
                <a:ea typeface="Avenir Heavy" charset="0"/>
                <a:cs typeface="Avenir Heavy" charset="0"/>
              </a:rPr>
              <a:t>UNDERSTANDING CREDIT REPORTS + SCORES</a:t>
            </a:r>
            <a:endParaRPr lang="en-US" sz="4500" b="1" spc="300" dirty="0">
              <a:solidFill>
                <a:srgbClr val="454197"/>
              </a:solidFill>
              <a:latin typeface="Avenir Heavy" charset="0"/>
              <a:ea typeface="Avenir Heavy" charset="0"/>
              <a:cs typeface="Avenir Heavy" charset="0"/>
            </a:endParaRPr>
          </a:p>
        </p:txBody>
      </p:sp>
      <p:sp>
        <p:nvSpPr>
          <p:cNvPr id="14" name="Rectangle 13"/>
          <p:cNvSpPr/>
          <p:nvPr/>
        </p:nvSpPr>
        <p:spPr>
          <a:xfrm>
            <a:off x="10533706" y="5661447"/>
            <a:ext cx="11640494" cy="6324808"/>
          </a:xfrm>
          <a:prstGeom prst="rect">
            <a:avLst/>
          </a:prstGeom>
        </p:spPr>
        <p:txBody>
          <a:bodyPr wrap="square">
            <a:spAutoFit/>
          </a:bodyPr>
          <a:lstStyle/>
          <a:p>
            <a:pPr marL="685800" indent="-685800" algn="l">
              <a:buSzPct val="105000"/>
              <a:buBlip>
                <a:blip r:embed="rId2"/>
              </a:buBlip>
            </a:pPr>
            <a:r>
              <a:rPr lang="en-US" sz="4500" dirty="0">
                <a:solidFill>
                  <a:srgbClr val="454197"/>
                </a:solidFill>
                <a:latin typeface="Avenir Medium" charset="0"/>
                <a:ea typeface="Avenir Medium" charset="0"/>
                <a:cs typeface="Avenir Medium" charset="0"/>
              </a:rPr>
              <a:t>Always make payments on time</a:t>
            </a:r>
            <a:br>
              <a:rPr lang="en-US" sz="4500" dirty="0">
                <a:solidFill>
                  <a:srgbClr val="454197"/>
                </a:solidFill>
                <a:latin typeface="Avenir Medium" charset="0"/>
                <a:ea typeface="Avenir Medium" charset="0"/>
                <a:cs typeface="Avenir Medium" charset="0"/>
              </a:rPr>
            </a:br>
            <a:endParaRPr lang="en-US" sz="4500" dirty="0" smtClean="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Always </a:t>
            </a:r>
            <a:r>
              <a:rPr lang="en-US" sz="4500" dirty="0">
                <a:solidFill>
                  <a:srgbClr val="454197"/>
                </a:solidFill>
                <a:latin typeface="Avenir Medium" charset="0"/>
                <a:ea typeface="Avenir Medium" charset="0"/>
                <a:cs typeface="Avenir Medium" charset="0"/>
              </a:rPr>
              <a:t>keep credit card balances below 30% of credit limit</a:t>
            </a:r>
            <a:br>
              <a:rPr lang="en-US" sz="4500" dirty="0">
                <a:solidFill>
                  <a:srgbClr val="454197"/>
                </a:solidFill>
                <a:latin typeface="Avenir Medium" charset="0"/>
                <a:ea typeface="Avenir Medium" charset="0"/>
                <a:cs typeface="Avenir Medium" charset="0"/>
              </a:rPr>
            </a:br>
            <a:endParaRPr lang="en-US" sz="4500" dirty="0" smtClean="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Be </a:t>
            </a:r>
            <a:r>
              <a:rPr lang="en-US" sz="4500" dirty="0">
                <a:solidFill>
                  <a:srgbClr val="454197"/>
                </a:solidFill>
                <a:latin typeface="Avenir Medium" charset="0"/>
                <a:ea typeface="Avenir Medium" charset="0"/>
                <a:cs typeface="Avenir Medium" charset="0"/>
              </a:rPr>
              <a:t>patient: </a:t>
            </a:r>
            <a:r>
              <a:rPr lang="en-US" sz="4500" dirty="0" smtClean="0">
                <a:solidFill>
                  <a:srgbClr val="454197"/>
                </a:solidFill>
                <a:latin typeface="Avenir Medium" charset="0"/>
                <a:ea typeface="Avenir Medium" charset="0"/>
                <a:cs typeface="Avenir Medium" charset="0"/>
              </a:rPr>
              <a:t>healthy</a:t>
            </a:r>
            <a:r>
              <a:rPr lang="en-US" sz="4500" dirty="0">
                <a:solidFill>
                  <a:srgbClr val="454197"/>
                </a:solidFill>
                <a:latin typeface="Avenir Medium" charset="0"/>
                <a:ea typeface="Avenir Medium" charset="0"/>
                <a:cs typeface="Avenir Medium" charset="0"/>
              </a:rPr>
              <a:t>, longstanding relationships with financial institutions show responsibility and experience. </a:t>
            </a:r>
            <a:br>
              <a:rPr lang="en-US" sz="4500" dirty="0">
                <a:solidFill>
                  <a:srgbClr val="454197"/>
                </a:solidFill>
                <a:latin typeface="Avenir Medium" charset="0"/>
                <a:ea typeface="Avenir Medium" charset="0"/>
                <a:cs typeface="Avenir Medium" charset="0"/>
              </a:rPr>
            </a:br>
            <a:endParaRPr lang="en-US" sz="4500" dirty="0">
              <a:latin typeface="Avenir Medium" charset="0"/>
              <a:ea typeface="Avenir Medium" charset="0"/>
              <a:cs typeface="Avenir Medium" charset="0"/>
            </a:endParaRPr>
          </a:p>
        </p:txBody>
      </p:sp>
      <p:sp>
        <p:nvSpPr>
          <p:cNvPr id="18" name="Title 5"/>
          <p:cNvSpPr txBox="1">
            <a:spLocks/>
          </p:cNvSpPr>
          <p:nvPr/>
        </p:nvSpPr>
        <p:spPr>
          <a:xfrm>
            <a:off x="10544548" y="3676580"/>
            <a:ext cx="10540294" cy="2029534"/>
          </a:xfrm>
          <a:prstGeom prst="rect">
            <a:avLst/>
          </a:prstGeom>
        </p:spPr>
        <p:txBody>
          <a:bodyPr anchor="t">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smtClean="0">
                <a:solidFill>
                  <a:srgbClr val="454197"/>
                </a:solidFill>
                <a:latin typeface="Avenir Medium" charset="0"/>
                <a:ea typeface="Avenir Medium" charset="0"/>
                <a:cs typeface="Avenir Medium" charset="0"/>
              </a:rPr>
              <a:t>These tips will help your client establish a strong credit score: </a:t>
            </a:r>
            <a:endParaRPr lang="en-US" sz="4500" dirty="0">
              <a:solidFill>
                <a:srgbClr val="454197"/>
              </a:solidFill>
              <a:latin typeface="Avenir Medium" charset="0"/>
              <a:ea typeface="Avenir Medium" charset="0"/>
              <a:cs typeface="Avenir Medium"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53" y="3657600"/>
            <a:ext cx="7251699" cy="7581899"/>
          </a:xfrm>
          <a:prstGeom prst="rect">
            <a:avLst/>
          </a:prstGeom>
        </p:spPr>
      </p:pic>
      <p:cxnSp>
        <p:nvCxnSpPr>
          <p:cNvPr id="24" name="Straight Connector 23"/>
          <p:cNvCxnSpPr/>
          <p:nvPr/>
        </p:nvCxnSpPr>
        <p:spPr>
          <a:xfrm>
            <a:off x="9884229" y="2808519"/>
            <a:ext cx="0" cy="963293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8019078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15357893"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157747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smtClean="0">
                <a:solidFill>
                  <a:srgbClr val="454197"/>
                </a:solidFill>
                <a:latin typeface="Avenir Heavy" charset="0"/>
                <a:ea typeface="Avenir Heavy" charset="0"/>
                <a:cs typeface="Avenir Heavy" charset="0"/>
              </a:rPr>
              <a:t>UNDERSTANDING CREDIT REPORTS + SCORES</a:t>
            </a:r>
            <a:endParaRPr lang="en-US" sz="4500" b="1" spc="300" dirty="0">
              <a:solidFill>
                <a:srgbClr val="454197"/>
              </a:solidFill>
              <a:latin typeface="Avenir Heavy" charset="0"/>
              <a:ea typeface="Avenir Heavy" charset="0"/>
              <a:cs typeface="Avenir Heavy" charset="0"/>
            </a:endParaRPr>
          </a:p>
        </p:txBody>
      </p:sp>
      <p:sp>
        <p:nvSpPr>
          <p:cNvPr id="14" name="Rectangle 13"/>
          <p:cNvSpPr/>
          <p:nvPr/>
        </p:nvSpPr>
        <p:spPr>
          <a:xfrm>
            <a:off x="10544548" y="6791692"/>
            <a:ext cx="11139795" cy="4247317"/>
          </a:xfrm>
          <a:prstGeom prst="rect">
            <a:avLst/>
          </a:prstGeom>
        </p:spPr>
        <p:txBody>
          <a:bodyPr wrap="square">
            <a:spAutoFit/>
          </a:bodyPr>
          <a:lstStyle/>
          <a:p>
            <a:pPr marL="685800" indent="-685800" algn="l">
              <a:buSzPct val="105000"/>
              <a:buBlip>
                <a:blip r:embed="rId3"/>
              </a:buBlip>
            </a:pPr>
            <a:r>
              <a:rPr lang="en-US" sz="4500" dirty="0">
                <a:solidFill>
                  <a:srgbClr val="454197"/>
                </a:solidFill>
                <a:latin typeface="Avenir Medium" charset="0"/>
                <a:ea typeface="Avenir Medium" charset="0"/>
                <a:cs typeface="Avenir Medium" charset="0"/>
              </a:rPr>
              <a:t>Limit inquiries for additional lines of credit</a:t>
            </a:r>
            <a:br>
              <a:rPr lang="en-US" sz="4500" dirty="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a:p>
            <a:pPr marL="685800" indent="-685800" algn="l">
              <a:buSzPct val="105000"/>
              <a:buBlip>
                <a:blip r:embed="rId3"/>
              </a:buBlip>
            </a:pPr>
            <a:r>
              <a:rPr lang="en-US" sz="4500" dirty="0">
                <a:solidFill>
                  <a:srgbClr val="454197"/>
                </a:solidFill>
                <a:latin typeface="Avenir Medium" charset="0"/>
                <a:ea typeface="Avenir Medium" charset="0"/>
                <a:cs typeface="Avenir Medium" charset="0"/>
              </a:rPr>
              <a:t>Maintain a mix of revolving and installment-based </a:t>
            </a:r>
            <a:r>
              <a:rPr lang="en-US" sz="4500" dirty="0" smtClean="0">
                <a:solidFill>
                  <a:srgbClr val="454197"/>
                </a:solidFill>
                <a:latin typeface="Avenir Medium" charset="0"/>
                <a:ea typeface="Avenir Medium" charset="0"/>
                <a:cs typeface="Avenir Medium" charset="0"/>
              </a:rPr>
              <a:t>credit</a:t>
            </a:r>
            <a:r>
              <a:rPr lang="en-US" sz="4500" dirty="0">
                <a:solidFill>
                  <a:srgbClr val="454197"/>
                </a:solidFill>
                <a:latin typeface="Avenir Medium" charset="0"/>
                <a:ea typeface="Avenir Medium" charset="0"/>
                <a:cs typeface="Avenir Medium" charset="0"/>
              </a:rPr>
              <a:t/>
            </a:r>
            <a:br>
              <a:rPr lang="en-US" sz="4500" dirty="0">
                <a:solidFill>
                  <a:srgbClr val="454197"/>
                </a:solidFill>
                <a:latin typeface="Avenir Medium" charset="0"/>
                <a:ea typeface="Avenir Medium" charset="0"/>
                <a:cs typeface="Avenir Medium" charset="0"/>
              </a:rPr>
            </a:br>
            <a:endParaRPr lang="en-US" sz="4500" dirty="0">
              <a:latin typeface="Avenir Medium" charset="0"/>
              <a:ea typeface="Avenir Medium" charset="0"/>
              <a:cs typeface="Avenir Medium" charset="0"/>
            </a:endParaRPr>
          </a:p>
        </p:txBody>
      </p:sp>
      <p:sp>
        <p:nvSpPr>
          <p:cNvPr id="17" name="Title 5"/>
          <p:cNvSpPr txBox="1">
            <a:spLocks/>
          </p:cNvSpPr>
          <p:nvPr/>
        </p:nvSpPr>
        <p:spPr>
          <a:xfrm>
            <a:off x="10544548" y="4196446"/>
            <a:ext cx="10540294" cy="2029534"/>
          </a:xfrm>
          <a:prstGeom prst="rect">
            <a:avLst/>
          </a:prstGeom>
        </p:spPr>
        <p:txBody>
          <a:bodyPr anchor="t">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smtClean="0">
                <a:solidFill>
                  <a:srgbClr val="454197"/>
                </a:solidFill>
                <a:latin typeface="Avenir Medium" charset="0"/>
                <a:ea typeface="Avenir Medium" charset="0"/>
                <a:cs typeface="Avenir Medium" charset="0"/>
              </a:rPr>
              <a:t>These tips will help your client establish a strong credit score: </a:t>
            </a:r>
            <a:endParaRPr lang="en-US" sz="4500" dirty="0">
              <a:solidFill>
                <a:srgbClr val="454197"/>
              </a:solidFill>
              <a:latin typeface="Avenir Medium" charset="0"/>
              <a:ea typeface="Avenir Medium" charset="0"/>
              <a:cs typeface="Avenir Medium"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053" y="3657600"/>
            <a:ext cx="7251699" cy="7581899"/>
          </a:xfrm>
          <a:prstGeom prst="rect">
            <a:avLst/>
          </a:prstGeom>
        </p:spPr>
      </p:pic>
      <p:cxnSp>
        <p:nvCxnSpPr>
          <p:cNvPr id="20" name="Straight Connector 19"/>
          <p:cNvCxnSpPr/>
          <p:nvPr/>
        </p:nvCxnSpPr>
        <p:spPr>
          <a:xfrm>
            <a:off x="9884229" y="2808519"/>
            <a:ext cx="0" cy="963293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1724912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3438037"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2679227"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smtClean="0">
                <a:solidFill>
                  <a:srgbClr val="454197"/>
                </a:solidFill>
                <a:latin typeface="Avenir Heavy" charset="0"/>
                <a:ea typeface="Avenir Heavy" charset="0"/>
                <a:cs typeface="Avenir Heavy" charset="0"/>
              </a:rPr>
              <a:t>SMART</a:t>
            </a:r>
            <a:endParaRPr lang="en-US" sz="4500" b="1" spc="300" dirty="0">
              <a:solidFill>
                <a:srgbClr val="454197"/>
              </a:solidFill>
              <a:latin typeface="Avenir Heavy" charset="0"/>
              <a:ea typeface="Avenir Heavy" charset="0"/>
              <a:cs typeface="Avenir Heavy" charset="0"/>
            </a:endParaRPr>
          </a:p>
        </p:txBody>
      </p:sp>
      <p:sp>
        <p:nvSpPr>
          <p:cNvPr id="10" name="Title 5"/>
          <p:cNvSpPr txBox="1">
            <a:spLocks/>
          </p:cNvSpPr>
          <p:nvPr/>
        </p:nvSpPr>
        <p:spPr>
          <a:xfrm>
            <a:off x="2197118" y="2688171"/>
            <a:ext cx="19403786" cy="4529057"/>
          </a:xfrm>
          <a:prstGeom prst="rect">
            <a:avLst/>
          </a:prstGeom>
        </p:spPr>
        <p:txBody>
          <a:bodyPr anchor="ct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800" dirty="0">
                <a:solidFill>
                  <a:srgbClr val="454197"/>
                </a:solidFill>
                <a:latin typeface="BrownStd" charset="0"/>
                <a:ea typeface="BrownStd" charset="0"/>
                <a:cs typeface="BrownStd" charset="0"/>
              </a:rPr>
              <a:t>Goal-oriented action plans will be established based on a client’s budget, and where it is NOW. </a:t>
            </a:r>
            <a:endParaRPr lang="en-US" sz="4500" dirty="0">
              <a:solidFill>
                <a:srgbClr val="454197"/>
              </a:solidFill>
              <a:latin typeface="Avenir Medium" charset="0"/>
              <a:ea typeface="Avenir Medium" charset="0"/>
              <a:cs typeface="Avenir Medium" charset="0"/>
            </a:endParaRPr>
          </a:p>
        </p:txBody>
      </p:sp>
      <p:sp>
        <p:nvSpPr>
          <p:cNvPr id="9" name="Title 5"/>
          <p:cNvSpPr txBox="1">
            <a:spLocks/>
          </p:cNvSpPr>
          <p:nvPr/>
        </p:nvSpPr>
        <p:spPr>
          <a:xfrm>
            <a:off x="1329910" y="8796443"/>
            <a:ext cx="4287120" cy="207797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0" b="1" spc="600" dirty="0" smtClean="0">
                <a:solidFill>
                  <a:srgbClr val="454197"/>
                </a:solidFill>
                <a:latin typeface="Avenir Heavy" charset="0"/>
                <a:ea typeface="Avenir Heavy" charset="0"/>
                <a:cs typeface="Avenir Heavy" charset="0"/>
              </a:rPr>
              <a:t>S</a:t>
            </a:r>
            <a:endParaRPr lang="en-US" sz="26000" b="1" spc="600" dirty="0">
              <a:solidFill>
                <a:srgbClr val="454197"/>
              </a:solidFill>
              <a:latin typeface="Avenir Heavy" charset="0"/>
              <a:ea typeface="Avenir Heavy" charset="0"/>
              <a:cs typeface="Avenir Heavy" charset="0"/>
            </a:endParaRPr>
          </a:p>
        </p:txBody>
      </p:sp>
      <p:cxnSp>
        <p:nvCxnSpPr>
          <p:cNvPr id="3" name="Straight Connector 2"/>
          <p:cNvCxnSpPr/>
          <p:nvPr/>
        </p:nvCxnSpPr>
        <p:spPr>
          <a:xfrm>
            <a:off x="5694710" y="721722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10059511" y="721722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17" name="Straight Connector 16"/>
          <p:cNvCxnSpPr/>
          <p:nvPr/>
        </p:nvCxnSpPr>
        <p:spPr>
          <a:xfrm>
            <a:off x="14424312" y="721722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a:off x="18789113" y="721722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a:off x="23153914" y="721722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721722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21" name="Title 5"/>
          <p:cNvSpPr txBox="1">
            <a:spLocks/>
          </p:cNvSpPr>
          <p:nvPr/>
        </p:nvSpPr>
        <p:spPr>
          <a:xfrm>
            <a:off x="5707076" y="8796443"/>
            <a:ext cx="4287120" cy="207797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0" b="1" spc="600" dirty="0" smtClean="0">
                <a:solidFill>
                  <a:srgbClr val="454197"/>
                </a:solidFill>
                <a:latin typeface="Avenir Heavy" charset="0"/>
                <a:ea typeface="Avenir Heavy" charset="0"/>
                <a:cs typeface="Avenir Heavy" charset="0"/>
              </a:rPr>
              <a:t>M</a:t>
            </a:r>
            <a:endParaRPr lang="en-US" sz="26000" b="1" spc="600" dirty="0">
              <a:solidFill>
                <a:srgbClr val="454197"/>
              </a:solidFill>
              <a:latin typeface="Avenir Heavy" charset="0"/>
              <a:ea typeface="Avenir Heavy" charset="0"/>
              <a:cs typeface="Avenir Heavy" charset="0"/>
            </a:endParaRPr>
          </a:p>
        </p:txBody>
      </p:sp>
      <p:sp>
        <p:nvSpPr>
          <p:cNvPr id="22" name="Title 5"/>
          <p:cNvSpPr txBox="1">
            <a:spLocks/>
          </p:cNvSpPr>
          <p:nvPr/>
        </p:nvSpPr>
        <p:spPr>
          <a:xfrm>
            <a:off x="10098351" y="8796443"/>
            <a:ext cx="4287120" cy="207797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0" b="1" spc="600" smtClean="0">
                <a:solidFill>
                  <a:srgbClr val="454197"/>
                </a:solidFill>
                <a:latin typeface="Avenir Heavy" charset="0"/>
                <a:ea typeface="Avenir Heavy" charset="0"/>
                <a:cs typeface="Avenir Heavy" charset="0"/>
              </a:rPr>
              <a:t>A</a:t>
            </a:r>
            <a:endParaRPr lang="en-US" sz="26000" b="1" spc="600" dirty="0">
              <a:solidFill>
                <a:srgbClr val="454197"/>
              </a:solidFill>
              <a:latin typeface="Avenir Heavy" charset="0"/>
              <a:ea typeface="Avenir Heavy" charset="0"/>
              <a:cs typeface="Avenir Heavy" charset="0"/>
            </a:endParaRPr>
          </a:p>
        </p:txBody>
      </p:sp>
      <p:sp>
        <p:nvSpPr>
          <p:cNvPr id="23" name="Title 5"/>
          <p:cNvSpPr txBox="1">
            <a:spLocks/>
          </p:cNvSpPr>
          <p:nvPr/>
        </p:nvSpPr>
        <p:spPr>
          <a:xfrm>
            <a:off x="14424311" y="8796443"/>
            <a:ext cx="4287120" cy="207797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0" b="1" spc="600" dirty="0" smtClean="0">
                <a:solidFill>
                  <a:srgbClr val="454197"/>
                </a:solidFill>
                <a:latin typeface="Avenir Heavy" charset="0"/>
                <a:ea typeface="Avenir Heavy" charset="0"/>
                <a:cs typeface="Avenir Heavy" charset="0"/>
              </a:rPr>
              <a:t>R</a:t>
            </a:r>
            <a:endParaRPr lang="en-US" sz="26000" b="1" spc="600" dirty="0">
              <a:solidFill>
                <a:srgbClr val="454197"/>
              </a:solidFill>
              <a:latin typeface="Avenir Heavy" charset="0"/>
              <a:ea typeface="Avenir Heavy" charset="0"/>
              <a:cs typeface="Avenir Heavy" charset="0"/>
            </a:endParaRPr>
          </a:p>
        </p:txBody>
      </p:sp>
      <p:sp>
        <p:nvSpPr>
          <p:cNvPr id="24" name="Title 5"/>
          <p:cNvSpPr txBox="1">
            <a:spLocks/>
          </p:cNvSpPr>
          <p:nvPr/>
        </p:nvSpPr>
        <p:spPr>
          <a:xfrm>
            <a:off x="18711431" y="8796443"/>
            <a:ext cx="4520163" cy="207797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0" b="1" spc="600" dirty="0" smtClean="0">
                <a:solidFill>
                  <a:srgbClr val="454197"/>
                </a:solidFill>
                <a:latin typeface="Avenir Heavy" charset="0"/>
                <a:ea typeface="Avenir Heavy" charset="0"/>
                <a:cs typeface="Avenir Heavy" charset="0"/>
              </a:rPr>
              <a:t>T</a:t>
            </a:r>
            <a:endParaRPr lang="en-US" sz="26000" b="1" spc="600" dirty="0">
              <a:solidFill>
                <a:srgbClr val="454197"/>
              </a:solidFill>
              <a:latin typeface="Avenir Heavy" charset="0"/>
              <a:ea typeface="Avenir Heavy" charset="0"/>
              <a:cs typeface="Avenir Heavy" charset="0"/>
            </a:endParaRPr>
          </a:p>
        </p:txBody>
      </p:sp>
      <p:cxnSp>
        <p:nvCxnSpPr>
          <p:cNvPr id="5" name="Straight Connector 4"/>
          <p:cNvCxnSpPr/>
          <p:nvPr/>
        </p:nvCxnSpPr>
        <p:spPr>
          <a:xfrm>
            <a:off x="1329909" y="7217229"/>
            <a:ext cx="21824005" cy="0"/>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25" name="Title 5"/>
          <p:cNvSpPr txBox="1">
            <a:spLocks/>
          </p:cNvSpPr>
          <p:nvPr/>
        </p:nvSpPr>
        <p:spPr>
          <a:xfrm>
            <a:off x="1317544" y="10580914"/>
            <a:ext cx="4338325" cy="1907022"/>
          </a:xfrm>
          <a:prstGeom prst="rect">
            <a:avLst/>
          </a:prstGeom>
        </p:spPr>
        <p:txBody>
          <a:bodyPr anchor="ct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4000" dirty="0" smtClean="0">
                <a:solidFill>
                  <a:srgbClr val="454197"/>
                </a:solidFill>
                <a:latin typeface="BrownStd" charset="0"/>
                <a:ea typeface="BrownStd" charset="0"/>
                <a:cs typeface="BrownStd" charset="0"/>
              </a:rPr>
              <a:t>Specific</a:t>
            </a:r>
            <a:endParaRPr lang="en-US" sz="4000" dirty="0">
              <a:solidFill>
                <a:srgbClr val="454197"/>
              </a:solidFill>
              <a:latin typeface="Avenir Medium" charset="0"/>
              <a:ea typeface="Avenir Medium" charset="0"/>
              <a:cs typeface="Avenir Medium" charset="0"/>
            </a:endParaRPr>
          </a:p>
        </p:txBody>
      </p:sp>
      <p:sp>
        <p:nvSpPr>
          <p:cNvPr id="26" name="Title 5"/>
          <p:cNvSpPr txBox="1">
            <a:spLocks/>
          </p:cNvSpPr>
          <p:nvPr/>
        </p:nvSpPr>
        <p:spPr>
          <a:xfrm>
            <a:off x="5721186" y="10580914"/>
            <a:ext cx="4338325" cy="1907022"/>
          </a:xfrm>
          <a:prstGeom prst="rect">
            <a:avLst/>
          </a:prstGeom>
        </p:spPr>
        <p:txBody>
          <a:bodyPr anchor="ct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4000" dirty="0" smtClean="0">
                <a:solidFill>
                  <a:srgbClr val="454197"/>
                </a:solidFill>
                <a:latin typeface="BrownStd" charset="0"/>
                <a:ea typeface="BrownStd" charset="0"/>
                <a:cs typeface="BrownStd" charset="0"/>
              </a:rPr>
              <a:t>Measurable</a:t>
            </a:r>
            <a:endParaRPr lang="en-US" sz="4000" dirty="0">
              <a:solidFill>
                <a:srgbClr val="454197"/>
              </a:solidFill>
              <a:latin typeface="Avenir Medium" charset="0"/>
              <a:ea typeface="Avenir Medium" charset="0"/>
              <a:cs typeface="Avenir Medium" charset="0"/>
            </a:endParaRPr>
          </a:p>
        </p:txBody>
      </p:sp>
      <p:sp>
        <p:nvSpPr>
          <p:cNvPr id="27" name="Title 5"/>
          <p:cNvSpPr txBox="1">
            <a:spLocks/>
          </p:cNvSpPr>
          <p:nvPr/>
        </p:nvSpPr>
        <p:spPr>
          <a:xfrm>
            <a:off x="10059511" y="10580914"/>
            <a:ext cx="4338325" cy="1907022"/>
          </a:xfrm>
          <a:prstGeom prst="rect">
            <a:avLst/>
          </a:prstGeom>
        </p:spPr>
        <p:txBody>
          <a:bodyPr anchor="ct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4000" dirty="0" smtClean="0">
                <a:solidFill>
                  <a:srgbClr val="454197"/>
                </a:solidFill>
                <a:latin typeface="BrownStd" charset="0"/>
                <a:ea typeface="BrownStd" charset="0"/>
                <a:cs typeface="BrownStd" charset="0"/>
              </a:rPr>
              <a:t>Actionable</a:t>
            </a:r>
            <a:endParaRPr lang="en-US" sz="4000" dirty="0">
              <a:solidFill>
                <a:srgbClr val="454197"/>
              </a:solidFill>
              <a:latin typeface="Avenir Medium" charset="0"/>
              <a:ea typeface="Avenir Medium" charset="0"/>
              <a:cs typeface="Avenir Medium" charset="0"/>
            </a:endParaRPr>
          </a:p>
        </p:txBody>
      </p:sp>
      <p:sp>
        <p:nvSpPr>
          <p:cNvPr id="28" name="Title 5"/>
          <p:cNvSpPr txBox="1">
            <a:spLocks/>
          </p:cNvSpPr>
          <p:nvPr/>
        </p:nvSpPr>
        <p:spPr>
          <a:xfrm>
            <a:off x="14424311" y="10580914"/>
            <a:ext cx="4338325" cy="1907022"/>
          </a:xfrm>
          <a:prstGeom prst="rect">
            <a:avLst/>
          </a:prstGeom>
        </p:spPr>
        <p:txBody>
          <a:bodyPr anchor="ct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4000" dirty="0" smtClean="0">
                <a:solidFill>
                  <a:srgbClr val="454197"/>
                </a:solidFill>
                <a:latin typeface="BrownStd" charset="0"/>
                <a:ea typeface="BrownStd" charset="0"/>
                <a:cs typeface="BrownStd" charset="0"/>
              </a:rPr>
              <a:t>Realistic</a:t>
            </a:r>
            <a:endParaRPr lang="en-US" sz="4000" dirty="0">
              <a:solidFill>
                <a:srgbClr val="454197"/>
              </a:solidFill>
              <a:latin typeface="Avenir Medium" charset="0"/>
              <a:ea typeface="Avenir Medium" charset="0"/>
              <a:cs typeface="Avenir Medium" charset="0"/>
            </a:endParaRPr>
          </a:p>
        </p:txBody>
      </p:sp>
      <p:sp>
        <p:nvSpPr>
          <p:cNvPr id="29" name="Title 5"/>
          <p:cNvSpPr txBox="1">
            <a:spLocks/>
          </p:cNvSpPr>
          <p:nvPr/>
        </p:nvSpPr>
        <p:spPr>
          <a:xfrm>
            <a:off x="18789113" y="10580914"/>
            <a:ext cx="4338325" cy="1907022"/>
          </a:xfrm>
          <a:prstGeom prst="rect">
            <a:avLst/>
          </a:prstGeom>
        </p:spPr>
        <p:txBody>
          <a:bodyPr anchor="ct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hangingPunct="1"/>
            <a:r>
              <a:rPr lang="en-US" sz="4000" dirty="0" smtClean="0">
                <a:solidFill>
                  <a:srgbClr val="454197"/>
                </a:solidFill>
                <a:latin typeface="BrownStd" charset="0"/>
                <a:ea typeface="BrownStd" charset="0"/>
                <a:cs typeface="BrownStd" charset="0"/>
              </a:rPr>
              <a:t>Time-Pegged</a:t>
            </a: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73938740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9D1B"/>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3438037"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2679227"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smtClean="0">
                <a:solidFill>
                  <a:srgbClr val="454197"/>
                </a:solidFill>
                <a:latin typeface="Avenir Heavy" charset="0"/>
                <a:ea typeface="Avenir Heavy" charset="0"/>
                <a:cs typeface="Avenir Heavy" charset="0"/>
              </a:rPr>
              <a:t>SMART</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30" name="Rectangle 29"/>
          <p:cNvSpPr/>
          <p:nvPr/>
        </p:nvSpPr>
        <p:spPr>
          <a:xfrm>
            <a:off x="2178992" y="4144699"/>
            <a:ext cx="20419749" cy="5799426"/>
          </a:xfrm>
          <a:prstGeom prst="rect">
            <a:avLst/>
          </a:prstGeom>
        </p:spPr>
        <p:txBody>
          <a:bodyPr wrap="square">
            <a:spAutoFit/>
          </a:bodyPr>
          <a:lstStyle/>
          <a:p>
            <a:pPr algn="l"/>
            <a:r>
              <a:rPr lang="en-US" b="1" i="0" u="none" strike="noStrike" dirty="0" smtClean="0">
                <a:solidFill>
                  <a:srgbClr val="EC2976"/>
                </a:solidFill>
                <a:effectLst/>
                <a:latin typeface="BrownStd Regular Alternate" charset="0"/>
                <a:ea typeface="BrownStd Regular Alternate" charset="0"/>
                <a:cs typeface="BrownStd Regular Alternate" charset="0"/>
              </a:rPr>
              <a:t>S</a:t>
            </a:r>
            <a:r>
              <a:rPr lang="en-US" b="0" i="0" u="none" strike="noStrike" dirty="0" smtClean="0">
                <a:solidFill>
                  <a:srgbClr val="454197"/>
                </a:solidFill>
                <a:effectLst/>
                <a:latin typeface="BrownStd Regular Alternate" charset="0"/>
                <a:ea typeface="BrownStd Regular Alternate" charset="0"/>
                <a:cs typeface="BrownStd Regular Alternate" charset="0"/>
              </a:rPr>
              <a:t>pecific (“I want to buy a car...”)</a:t>
            </a:r>
            <a:br>
              <a:rPr lang="en-US" b="0" i="0" u="none" strike="noStrike" dirty="0" smtClean="0">
                <a:solidFill>
                  <a:srgbClr val="454197"/>
                </a:solidFill>
                <a:effectLst/>
                <a:latin typeface="BrownStd Regular Alternate" charset="0"/>
                <a:ea typeface="BrownStd Regular Alternate" charset="0"/>
                <a:cs typeface="BrownStd Regular Alternate" charset="0"/>
              </a:rPr>
            </a:br>
            <a:endParaRPr lang="en-US" b="0" i="0" u="none" strike="noStrike" dirty="0" smtClean="0">
              <a:solidFill>
                <a:srgbClr val="454197"/>
              </a:solidFill>
              <a:effectLst/>
              <a:latin typeface="BrownStd Regular Alternate" charset="0"/>
              <a:ea typeface="BrownStd Regular Alternate" charset="0"/>
              <a:cs typeface="BrownStd Regular Alternate" charset="0"/>
            </a:endParaRPr>
          </a:p>
          <a:p>
            <a:pPr algn="l"/>
            <a:r>
              <a:rPr lang="en-US" b="1" i="0" u="none" strike="noStrike" dirty="0" smtClean="0">
                <a:solidFill>
                  <a:srgbClr val="EC2976"/>
                </a:solidFill>
                <a:effectLst/>
                <a:latin typeface="BrownStd Regular Alternate" charset="0"/>
                <a:ea typeface="BrownStd Regular Alternate" charset="0"/>
                <a:cs typeface="BrownStd Regular Alternate" charset="0"/>
              </a:rPr>
              <a:t>M</a:t>
            </a:r>
            <a:r>
              <a:rPr lang="en-US" b="0" i="0" u="none" strike="noStrike" dirty="0" smtClean="0">
                <a:solidFill>
                  <a:srgbClr val="454197"/>
                </a:solidFill>
                <a:effectLst/>
                <a:latin typeface="BrownStd Regular Alternate" charset="0"/>
                <a:ea typeface="BrownStd Regular Alternate" charset="0"/>
                <a:cs typeface="BrownStd Regular Alternate" charset="0"/>
              </a:rPr>
              <a:t>easurable (“TK.”)</a:t>
            </a:r>
            <a:br>
              <a:rPr lang="en-US" b="0" i="0" u="none" strike="noStrike" dirty="0" smtClean="0">
                <a:solidFill>
                  <a:srgbClr val="454197"/>
                </a:solidFill>
                <a:effectLst/>
                <a:latin typeface="BrownStd Regular Alternate" charset="0"/>
                <a:ea typeface="BrownStd Regular Alternate" charset="0"/>
                <a:cs typeface="BrownStd Regular Alternate" charset="0"/>
              </a:rPr>
            </a:br>
            <a:endParaRPr lang="en-US" b="0" i="0" u="none" strike="noStrike" dirty="0" smtClean="0">
              <a:solidFill>
                <a:srgbClr val="454197"/>
              </a:solidFill>
              <a:effectLst/>
              <a:latin typeface="BrownStd Regular Alternate" charset="0"/>
              <a:ea typeface="BrownStd Regular Alternate" charset="0"/>
              <a:cs typeface="BrownStd Regular Alternate" charset="0"/>
            </a:endParaRPr>
          </a:p>
          <a:p>
            <a:pPr algn="l"/>
            <a:r>
              <a:rPr lang="en-US" b="1" i="0" u="none" strike="noStrike" dirty="0" smtClean="0">
                <a:solidFill>
                  <a:srgbClr val="EC2976"/>
                </a:solidFill>
                <a:effectLst/>
                <a:latin typeface="BrownStd Regular Alternate" charset="0"/>
                <a:ea typeface="BrownStd Regular Alternate" charset="0"/>
                <a:cs typeface="BrownStd Regular Alternate" charset="0"/>
              </a:rPr>
              <a:t>A</a:t>
            </a:r>
            <a:r>
              <a:rPr lang="en-US" b="0" i="0" u="none" strike="noStrike" dirty="0" smtClean="0">
                <a:solidFill>
                  <a:srgbClr val="454197"/>
                </a:solidFill>
                <a:effectLst/>
                <a:latin typeface="BrownStd Regular Alternate" charset="0"/>
                <a:ea typeface="BrownStd Regular Alternate" charset="0"/>
                <a:cs typeface="BrownStd Regular Alternate" charset="0"/>
              </a:rPr>
              <a:t>ctionable (“I need $600 for the down payment…”)</a:t>
            </a:r>
            <a:br>
              <a:rPr lang="en-US" b="0" i="0" u="none" strike="noStrike" dirty="0" smtClean="0">
                <a:solidFill>
                  <a:srgbClr val="454197"/>
                </a:solidFill>
                <a:effectLst/>
                <a:latin typeface="BrownStd Regular Alternate" charset="0"/>
                <a:ea typeface="BrownStd Regular Alternate" charset="0"/>
                <a:cs typeface="BrownStd Regular Alternate" charset="0"/>
              </a:rPr>
            </a:br>
            <a:endParaRPr lang="en-US" b="0" i="0" u="none" strike="noStrike" dirty="0" smtClean="0">
              <a:solidFill>
                <a:srgbClr val="454197"/>
              </a:solidFill>
              <a:effectLst/>
              <a:latin typeface="BrownStd Regular Alternate" charset="0"/>
              <a:ea typeface="BrownStd Regular Alternate" charset="0"/>
              <a:cs typeface="BrownStd Regular Alternate" charset="0"/>
            </a:endParaRPr>
          </a:p>
          <a:p>
            <a:pPr algn="l"/>
            <a:r>
              <a:rPr lang="en-US" b="1" i="0" u="none" strike="noStrike" dirty="0" smtClean="0">
                <a:solidFill>
                  <a:srgbClr val="EC2976"/>
                </a:solidFill>
                <a:effectLst/>
                <a:latin typeface="BrownStd Regular Alternate" charset="0"/>
                <a:ea typeface="BrownStd Regular Alternate" charset="0"/>
                <a:cs typeface="BrownStd Regular Alternate" charset="0"/>
              </a:rPr>
              <a:t>R</a:t>
            </a:r>
            <a:r>
              <a:rPr lang="en-US" b="0" i="0" u="none" strike="noStrike" dirty="0" smtClean="0">
                <a:solidFill>
                  <a:srgbClr val="454197"/>
                </a:solidFill>
                <a:effectLst/>
                <a:latin typeface="BrownStd Regular Alternate" charset="0"/>
                <a:ea typeface="BrownStd Regular Alternate" charset="0"/>
                <a:cs typeface="BrownStd Regular Alternate" charset="0"/>
              </a:rPr>
              <a:t>ealistic (“...which means I need to save $100 a month…”)</a:t>
            </a:r>
            <a:br>
              <a:rPr lang="en-US" b="0" i="0" u="none" strike="noStrike" dirty="0" smtClean="0">
                <a:solidFill>
                  <a:srgbClr val="454197"/>
                </a:solidFill>
                <a:effectLst/>
                <a:latin typeface="BrownStd Regular Alternate" charset="0"/>
                <a:ea typeface="BrownStd Regular Alternate" charset="0"/>
                <a:cs typeface="BrownStd Regular Alternate" charset="0"/>
              </a:rPr>
            </a:br>
            <a:endParaRPr lang="en-US" b="0" i="0" u="none" strike="noStrike" dirty="0" smtClean="0">
              <a:solidFill>
                <a:srgbClr val="454197"/>
              </a:solidFill>
              <a:effectLst/>
              <a:latin typeface="BrownStd Regular Alternate" charset="0"/>
              <a:ea typeface="BrownStd Regular Alternate" charset="0"/>
              <a:cs typeface="BrownStd Regular Alternate" charset="0"/>
            </a:endParaRPr>
          </a:p>
          <a:p>
            <a:pPr algn="l"/>
            <a:r>
              <a:rPr lang="en-US" b="1" i="0" u="none" strike="noStrike" dirty="0" smtClean="0">
                <a:solidFill>
                  <a:srgbClr val="EC2976"/>
                </a:solidFill>
                <a:effectLst/>
                <a:latin typeface="BrownStd Regular Alternate" charset="0"/>
                <a:ea typeface="BrownStd Regular Alternate" charset="0"/>
                <a:cs typeface="BrownStd Regular Alternate" charset="0"/>
              </a:rPr>
              <a:t>T</a:t>
            </a:r>
            <a:r>
              <a:rPr lang="en-US" b="0" i="0" u="none" strike="noStrike" dirty="0" smtClean="0">
                <a:solidFill>
                  <a:srgbClr val="454197"/>
                </a:solidFill>
                <a:effectLst/>
                <a:latin typeface="BrownStd Regular Alternate" charset="0"/>
                <a:ea typeface="BrownStd Regular Alternate" charset="0"/>
                <a:cs typeface="BrownStd Regular Alternate" charset="0"/>
              </a:rPr>
              <a:t>ime-pegged: (“...for six months.”)</a:t>
            </a:r>
            <a:endParaRPr lang="en-US" dirty="0">
              <a:solidFill>
                <a:srgbClr val="454197"/>
              </a:solidFill>
              <a:latin typeface="BrownStd Regular Alternate" charset="0"/>
              <a:ea typeface="BrownStd Regular Alternate" charset="0"/>
              <a:cs typeface="BrownStd Regular Alternate" charset="0"/>
            </a:endParaRPr>
          </a:p>
        </p:txBody>
      </p:sp>
    </p:spTree>
    <p:extLst>
      <p:ext uri="{BB962C8B-B14F-4D97-AF65-F5344CB8AC3E}">
        <p14:creationId xmlns:p14="http://schemas.microsoft.com/office/powerpoint/2010/main" val="138803502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4168"/>
        </a:solidFill>
        <a:effectLst/>
      </p:bgPr>
    </p:bg>
    <p:spTree>
      <p:nvGrpSpPr>
        <p:cNvPr id="1" name=""/>
        <p:cNvGrpSpPr/>
        <p:nvPr/>
      </p:nvGrpSpPr>
      <p:grpSpPr>
        <a:xfrm>
          <a:off x="0" y="0"/>
          <a:ext cx="0" cy="0"/>
          <a:chOff x="0" y="0"/>
          <a:chExt cx="0" cy="0"/>
        </a:xfrm>
      </p:grpSpPr>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6" name="Rectangle 15"/>
          <p:cNvSpPr/>
          <p:nvPr/>
        </p:nvSpPr>
        <p:spPr>
          <a:xfrm>
            <a:off x="1894115" y="4637314"/>
            <a:ext cx="20007942" cy="4080460"/>
          </a:xfrm>
          <a:prstGeom prst="rect">
            <a:avLst/>
          </a:prstGeom>
          <a:pattFill prst="wdUpDiag">
            <a:fgClr>
              <a:srgbClr val="454197"/>
            </a:fgClr>
            <a:bgClr>
              <a:schemeClr val="bg1"/>
            </a:bgClr>
          </a:patt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Rectangle 16"/>
          <p:cNvSpPr/>
          <p:nvPr/>
        </p:nvSpPr>
        <p:spPr>
          <a:xfrm>
            <a:off x="2766050" y="5421085"/>
            <a:ext cx="18264070" cy="2547258"/>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hape 127"/>
          <p:cNvSpPr/>
          <p:nvPr/>
        </p:nvSpPr>
        <p:spPr>
          <a:xfrm>
            <a:off x="3429000" y="6063344"/>
            <a:ext cx="16938170" cy="13933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pPr>
              <a:lnSpc>
                <a:spcPct val="100000"/>
              </a:lnSpc>
            </a:pPr>
            <a:r>
              <a:rPr lang="en-US" sz="10000" b="1" cap="none" dirty="0" smtClean="0">
                <a:solidFill>
                  <a:srgbClr val="454197"/>
                </a:solidFill>
                <a:latin typeface="Avenir Heavy" charset="0"/>
                <a:ea typeface="Avenir Heavy" charset="0"/>
                <a:cs typeface="Avenir Heavy" charset="0"/>
              </a:rPr>
              <a:t>Culturally Specific Training</a:t>
            </a:r>
            <a:endParaRPr lang="en-US" sz="10000" b="1" cap="none"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61135880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4168"/>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3" y="776558"/>
            <a:ext cx="52015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4671312"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YOUR CLIENT</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0" name="Title 5"/>
          <p:cNvSpPr txBox="1">
            <a:spLocks/>
          </p:cNvSpPr>
          <p:nvPr/>
        </p:nvSpPr>
        <p:spPr>
          <a:xfrm>
            <a:off x="11103429" y="2808519"/>
            <a:ext cx="10996793" cy="9679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500" dirty="0">
                <a:solidFill>
                  <a:srgbClr val="454197"/>
                </a:solidFill>
                <a:latin typeface="Avenir Medium" charset="0"/>
                <a:ea typeface="Avenir Medium" charset="0"/>
                <a:cs typeface="Avenir Medium" charset="0"/>
              </a:rPr>
              <a:t>Your client base is unique--but will likely share certain qualities with other low- to median-income and immigrant individuals and families, including: </a:t>
            </a:r>
            <a:endParaRPr lang="en-US" sz="4500" dirty="0" smtClean="0">
              <a:solidFill>
                <a:srgbClr val="454197"/>
              </a:solidFill>
              <a:effectLst/>
              <a:latin typeface="Avenir Medium" charset="0"/>
              <a:ea typeface="Avenir Medium" charset="0"/>
              <a:cs typeface="Avenir Medium"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053" y="3657600"/>
            <a:ext cx="7251700" cy="7581899"/>
          </a:xfrm>
          <a:prstGeom prst="rect">
            <a:avLst/>
          </a:prstGeom>
        </p:spPr>
      </p:pic>
      <p:cxnSp>
        <p:nvCxnSpPr>
          <p:cNvPr id="16" name="Straight Connector 15"/>
          <p:cNvCxnSpPr/>
          <p:nvPr/>
        </p:nvCxnSpPr>
        <p:spPr>
          <a:xfrm>
            <a:off x="9884229" y="2808519"/>
            <a:ext cx="0" cy="963293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0926123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4168"/>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3" y="776558"/>
            <a:ext cx="52015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4671312"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YOUR CLIENT</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p:cNvSpPr/>
          <p:nvPr/>
        </p:nvSpPr>
        <p:spPr>
          <a:xfrm>
            <a:off x="10905635" y="3700915"/>
            <a:ext cx="11070771" cy="8787021"/>
          </a:xfrm>
          <a:prstGeom prst="rect">
            <a:avLst/>
          </a:prstGeom>
        </p:spPr>
        <p:txBody>
          <a:bodyPr wrap="square">
            <a:spAutoFit/>
          </a:bodyPr>
          <a:lstStyle/>
          <a:p>
            <a:pPr marL="685800" indent="-685800" algn="l">
              <a:buSzPct val="105000"/>
              <a:buBlip>
                <a:blip r:embed="rId2"/>
              </a:buBlip>
            </a:pPr>
            <a:r>
              <a:rPr lang="en-US" sz="4000" dirty="0" smtClean="0">
                <a:solidFill>
                  <a:srgbClr val="454197"/>
                </a:solidFill>
                <a:latin typeface="Avenir Medium" charset="0"/>
                <a:ea typeface="Avenir Medium" charset="0"/>
                <a:cs typeface="Avenir Medium" charset="0"/>
              </a:rPr>
              <a:t>High </a:t>
            </a:r>
            <a:r>
              <a:rPr lang="en-US" sz="4000" dirty="0">
                <a:solidFill>
                  <a:srgbClr val="454197"/>
                </a:solidFill>
                <a:latin typeface="Avenir Medium" charset="0"/>
                <a:ea typeface="Avenir Medium" charset="0"/>
                <a:cs typeface="Avenir Medium" charset="0"/>
              </a:rPr>
              <a:t>susceptibility to financial </a:t>
            </a:r>
            <a:r>
              <a:rPr lang="en-US" sz="4000" dirty="0" smtClean="0">
                <a:solidFill>
                  <a:srgbClr val="454197"/>
                </a:solidFill>
                <a:latin typeface="Avenir Medium" charset="0"/>
                <a:ea typeface="Avenir Medium" charset="0"/>
                <a:cs typeface="Avenir Medium" charset="0"/>
              </a:rPr>
              <a:t>crises</a:t>
            </a:r>
            <a:br>
              <a:rPr lang="en-US" sz="4000" dirty="0" smtClean="0">
                <a:solidFill>
                  <a:srgbClr val="454197"/>
                </a:solidFill>
                <a:latin typeface="Avenir Medium" charset="0"/>
                <a:ea typeface="Avenir Medium" charset="0"/>
                <a:cs typeface="Avenir Medium" charset="0"/>
              </a:rPr>
            </a:br>
            <a:endParaRPr lang="en-US" sz="4000" dirty="0" smtClean="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000" dirty="0" smtClean="0">
                <a:solidFill>
                  <a:srgbClr val="454197"/>
                </a:solidFill>
                <a:latin typeface="Avenir Medium" charset="0"/>
                <a:ea typeface="Avenir Medium" charset="0"/>
                <a:cs typeface="Avenir Medium" charset="0"/>
              </a:rPr>
              <a:t>Little </a:t>
            </a:r>
            <a:r>
              <a:rPr lang="en-US" sz="4000" dirty="0">
                <a:solidFill>
                  <a:srgbClr val="454197"/>
                </a:solidFill>
                <a:latin typeface="Avenir Medium" charset="0"/>
                <a:ea typeface="Avenir Medium" charset="0"/>
                <a:cs typeface="Avenir Medium" charset="0"/>
              </a:rPr>
              <a:t>or no </a:t>
            </a:r>
            <a:r>
              <a:rPr lang="en-US" sz="4000" dirty="0" smtClean="0">
                <a:solidFill>
                  <a:srgbClr val="454197"/>
                </a:solidFill>
                <a:latin typeface="Avenir Medium" charset="0"/>
                <a:ea typeface="Avenir Medium" charset="0"/>
                <a:cs typeface="Avenir Medium" charset="0"/>
              </a:rPr>
              <a:t>savings</a:t>
            </a:r>
            <a:br>
              <a:rPr lang="en-US" sz="4000" dirty="0" smtClean="0">
                <a:solidFill>
                  <a:srgbClr val="454197"/>
                </a:solidFill>
                <a:latin typeface="Avenir Medium" charset="0"/>
                <a:ea typeface="Avenir Medium" charset="0"/>
                <a:cs typeface="Avenir Medium" charset="0"/>
              </a:rPr>
            </a:br>
            <a:endParaRPr lang="en-US" sz="4000" dirty="0" smtClean="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000" dirty="0" smtClean="0">
                <a:solidFill>
                  <a:srgbClr val="454197"/>
                </a:solidFill>
                <a:latin typeface="Avenir Medium" charset="0"/>
                <a:ea typeface="Avenir Medium" charset="0"/>
                <a:cs typeface="Avenir Medium" charset="0"/>
              </a:rPr>
              <a:t>Overreliance </a:t>
            </a:r>
            <a:r>
              <a:rPr lang="en-US" sz="4000" dirty="0">
                <a:solidFill>
                  <a:srgbClr val="454197"/>
                </a:solidFill>
                <a:latin typeface="Avenir Medium" charset="0"/>
                <a:ea typeface="Avenir Medium" charset="0"/>
                <a:cs typeface="Avenir Medium" charset="0"/>
              </a:rPr>
              <a:t>on expensive financial </a:t>
            </a:r>
            <a:r>
              <a:rPr lang="en-US" sz="4000" dirty="0" smtClean="0">
                <a:solidFill>
                  <a:srgbClr val="454197"/>
                </a:solidFill>
                <a:latin typeface="Avenir Medium" charset="0"/>
                <a:ea typeface="Avenir Medium" charset="0"/>
                <a:cs typeface="Avenir Medium" charset="0"/>
              </a:rPr>
              <a:t>services</a:t>
            </a:r>
            <a:r>
              <a:rPr lang="en-US" sz="4000" dirty="0">
                <a:solidFill>
                  <a:srgbClr val="454197"/>
                </a:solidFill>
                <a:latin typeface="Avenir Medium" charset="0"/>
                <a:ea typeface="Avenir Medium" charset="0"/>
                <a:cs typeface="Avenir Medium" charset="0"/>
              </a:rPr>
              <a:t/>
            </a:r>
            <a:br>
              <a:rPr lang="en-US" sz="4000" dirty="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000" dirty="0" smtClean="0">
                <a:solidFill>
                  <a:srgbClr val="454197"/>
                </a:solidFill>
                <a:latin typeface="Avenir Medium" charset="0"/>
                <a:ea typeface="Avenir Medium" charset="0"/>
                <a:cs typeface="Avenir Medium" charset="0"/>
              </a:rPr>
              <a:t>Misinformation/mistrust </a:t>
            </a:r>
            <a:r>
              <a:rPr lang="en-US" sz="4000" dirty="0">
                <a:solidFill>
                  <a:srgbClr val="454197"/>
                </a:solidFill>
                <a:latin typeface="Avenir Medium" charset="0"/>
                <a:ea typeface="Avenir Medium" charset="0"/>
                <a:cs typeface="Avenir Medium" charset="0"/>
              </a:rPr>
              <a:t>of certain </a:t>
            </a:r>
            <a:r>
              <a:rPr lang="en-US" sz="4000" dirty="0" smtClean="0">
                <a:solidFill>
                  <a:srgbClr val="454197"/>
                </a:solidFill>
                <a:latin typeface="Avenir Medium" charset="0"/>
                <a:ea typeface="Avenir Medium" charset="0"/>
                <a:cs typeface="Avenir Medium" charset="0"/>
              </a:rPr>
              <a:t>institutions</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000" dirty="0" smtClean="0">
                <a:solidFill>
                  <a:srgbClr val="454197"/>
                </a:solidFill>
                <a:latin typeface="Avenir Medium" charset="0"/>
                <a:ea typeface="Avenir Medium" charset="0"/>
                <a:cs typeface="Avenir Medium" charset="0"/>
              </a:rPr>
              <a:t>Immigration-related </a:t>
            </a:r>
            <a:r>
              <a:rPr lang="en-US" sz="4000" dirty="0">
                <a:solidFill>
                  <a:srgbClr val="454197"/>
                </a:solidFill>
                <a:latin typeface="Avenir Medium" charset="0"/>
                <a:ea typeface="Avenir Medium" charset="0"/>
                <a:cs typeface="Avenir Medium" charset="0"/>
              </a:rPr>
              <a:t>fears and barriers</a:t>
            </a:r>
            <a:endParaRPr lang="en-US" sz="4000" dirty="0" smtClean="0">
              <a:solidFill>
                <a:srgbClr val="454197"/>
              </a:solidFill>
              <a:effectLst/>
              <a:latin typeface="Avenir Medium" charset="0"/>
              <a:ea typeface="Avenir Medium" charset="0"/>
              <a:cs typeface="Avenir Medium" charset="0"/>
            </a:endParaRPr>
          </a:p>
          <a:p>
            <a:pPr marL="685800" indent="-685800" algn="l">
              <a:buSzPct val="105000"/>
              <a:buBlip>
                <a:blip r:embed="rId2"/>
              </a:buBlip>
            </a:pPr>
            <a:endParaRPr lang="en-US" sz="40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000" dirty="0" smtClean="0">
                <a:solidFill>
                  <a:srgbClr val="454197"/>
                </a:solidFill>
                <a:latin typeface="Avenir Medium" charset="0"/>
                <a:ea typeface="Avenir Medium" charset="0"/>
                <a:cs typeface="Avenir Medium" charset="0"/>
              </a:rPr>
              <a:t>Cultural </a:t>
            </a:r>
            <a:r>
              <a:rPr lang="en-US" sz="4000" dirty="0">
                <a:solidFill>
                  <a:srgbClr val="454197"/>
                </a:solidFill>
                <a:latin typeface="Avenir Medium" charset="0"/>
                <a:ea typeface="Avenir Medium" charset="0"/>
                <a:cs typeface="Avenir Medium" charset="0"/>
              </a:rPr>
              <a:t>pressures: family obligations, perceived stigma</a:t>
            </a: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smtClean="0">
              <a:solidFill>
                <a:srgbClr val="454197"/>
              </a:solidFill>
              <a:effectLst/>
              <a:latin typeface="Avenir Medium" charset="0"/>
              <a:ea typeface="Avenir Medium" charset="0"/>
              <a:cs typeface="Avenir Medium"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53" y="3657600"/>
            <a:ext cx="7251700" cy="7581899"/>
          </a:xfrm>
          <a:prstGeom prst="rect">
            <a:avLst/>
          </a:prstGeom>
        </p:spPr>
      </p:pic>
      <p:cxnSp>
        <p:nvCxnSpPr>
          <p:cNvPr id="18" name="Straight Connector 17"/>
          <p:cNvCxnSpPr/>
          <p:nvPr/>
        </p:nvCxnSpPr>
        <p:spPr>
          <a:xfrm>
            <a:off x="9884229" y="2808519"/>
            <a:ext cx="0" cy="963293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504027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21" name="Rectangle 20"/>
          <p:cNvSpPr/>
          <p:nvPr/>
        </p:nvSpPr>
        <p:spPr>
          <a:xfrm>
            <a:off x="1329909" y="1356754"/>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hape 133"/>
          <p:cNvSpPr/>
          <p:nvPr/>
        </p:nvSpPr>
        <p:spPr>
          <a:xfrm>
            <a:off x="2178992" y="4147457"/>
            <a:ext cx="19358394" cy="84997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t"/>
          <a:lstStyle>
            <a:lvl1pPr algn="l">
              <a:lnSpc>
                <a:spcPct val="90000"/>
              </a:lnSpc>
              <a:defRPr sz="7500" spc="0">
                <a:solidFill>
                  <a:srgbClr val="FFFFFF"/>
                </a:solidFill>
                <a:latin typeface="Brandon Grotesque Regular"/>
                <a:ea typeface="Brandon Grotesque Regular"/>
                <a:cs typeface="Brandon Grotesque Regular"/>
                <a:sym typeface="Brandon Grotesque Regular"/>
              </a:defRPr>
            </a:lvl1pPr>
          </a:lstStyle>
          <a:p>
            <a:pPr>
              <a:lnSpc>
                <a:spcPct val="100000"/>
              </a:lnSpc>
            </a:pPr>
            <a:r>
              <a:rPr lang="en-US" sz="10000" dirty="0">
                <a:solidFill>
                  <a:srgbClr val="454197"/>
                </a:solidFill>
                <a:latin typeface="Avenir Medium" charset="0"/>
                <a:ea typeface="Avenir Medium" charset="0"/>
                <a:cs typeface="Avenir Medium" charset="0"/>
              </a:rPr>
              <a:t>We’re here to give you the knowledge you need to </a:t>
            </a:r>
            <a:r>
              <a:rPr lang="en-US" sz="10000" dirty="0">
                <a:solidFill>
                  <a:srgbClr val="EC2976"/>
                </a:solidFill>
                <a:latin typeface="Avenir Medium" charset="0"/>
                <a:ea typeface="Avenir Medium" charset="0"/>
                <a:cs typeface="Avenir Medium" charset="0"/>
              </a:rPr>
              <a:t>integrate financial coaching</a:t>
            </a:r>
            <a:r>
              <a:rPr lang="en-US" sz="10000" dirty="0">
                <a:solidFill>
                  <a:srgbClr val="454197"/>
                </a:solidFill>
                <a:latin typeface="Avenir Medium" charset="0"/>
                <a:ea typeface="Avenir Medium" charset="0"/>
                <a:cs typeface="Avenir Medium" charset="0"/>
              </a:rPr>
              <a:t> into your organization’s current services.</a:t>
            </a:r>
            <a:endParaRPr sz="10000" b="1" dirty="0">
              <a:solidFill>
                <a:srgbClr val="454197"/>
              </a:solidFill>
              <a:latin typeface="Avenir Book" charset="0"/>
              <a:ea typeface="Avenir Book" charset="0"/>
              <a:cs typeface="Avenir Book" charset="0"/>
            </a:endParaRPr>
          </a:p>
        </p:txBody>
      </p:sp>
      <p:sp>
        <p:nvSpPr>
          <p:cNvPr id="22" name="Rectangle 21"/>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8992" y="776558"/>
            <a:ext cx="11700294"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5"/>
          <p:cNvSpPr txBox="1">
            <a:spLocks/>
          </p:cNvSpPr>
          <p:nvPr/>
        </p:nvSpPr>
        <p:spPr>
          <a:xfrm>
            <a:off x="2709203" y="1089773"/>
            <a:ext cx="12280426"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WELCOME TO THE VIVA TOOLKIT!</a:t>
            </a:r>
            <a:endParaRPr lang="en-US" sz="4500" b="1" spc="300" dirty="0">
              <a:solidFill>
                <a:srgbClr val="454197"/>
              </a:solidFill>
              <a:latin typeface="Avenir Heavy" charset="0"/>
              <a:ea typeface="Avenir Heavy" charset="0"/>
              <a:cs typeface="Avenir Heavy"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4168"/>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3" y="776558"/>
            <a:ext cx="52015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4671312"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YOUR CLIENT</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p:cNvSpPr/>
          <p:nvPr/>
        </p:nvSpPr>
        <p:spPr>
          <a:xfrm>
            <a:off x="10905635" y="6092177"/>
            <a:ext cx="11070771" cy="3247043"/>
          </a:xfrm>
          <a:prstGeom prst="rect">
            <a:avLst/>
          </a:prstGeom>
        </p:spPr>
        <p:txBody>
          <a:bodyPr wrap="square" anchor="ctr">
            <a:spAutoFit/>
          </a:bodyPr>
          <a:lstStyle/>
          <a:p>
            <a:pPr algn="l">
              <a:buSzPct val="105000"/>
            </a:pPr>
            <a:r>
              <a:rPr lang="en-US" sz="4000" dirty="0">
                <a:solidFill>
                  <a:srgbClr val="454197"/>
                </a:solidFill>
                <a:latin typeface="Avenir Medium" charset="0"/>
                <a:ea typeface="Avenir Medium" charset="0"/>
                <a:cs typeface="Avenir Medium" charset="0"/>
              </a:rPr>
              <a:t>How might you, as a financial coach, address and alleviate these challenges? And how might you tailor the programs offered by your organization to suit your clients’ needs? </a:t>
            </a: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smtClean="0">
              <a:solidFill>
                <a:srgbClr val="454197"/>
              </a:solidFill>
              <a:effectLst/>
              <a:latin typeface="Avenir Medium" charset="0"/>
              <a:ea typeface="Avenir Medium" charset="0"/>
              <a:cs typeface="Avenir Medium"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53" y="3657600"/>
            <a:ext cx="7251700" cy="7581899"/>
          </a:xfrm>
          <a:prstGeom prst="rect">
            <a:avLst/>
          </a:prstGeom>
        </p:spPr>
      </p:pic>
      <p:cxnSp>
        <p:nvCxnSpPr>
          <p:cNvPr id="18" name="Straight Connector 17"/>
          <p:cNvCxnSpPr/>
          <p:nvPr/>
        </p:nvCxnSpPr>
        <p:spPr>
          <a:xfrm>
            <a:off x="9884229" y="2808519"/>
            <a:ext cx="0" cy="963293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3096003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4168"/>
        </a:solidFill>
        <a:effectLst/>
      </p:bgPr>
    </p:bg>
    <p:spTree>
      <p:nvGrpSpPr>
        <p:cNvPr id="1" name=""/>
        <p:cNvGrpSpPr/>
        <p:nvPr/>
      </p:nvGrpSpPr>
      <p:grpSpPr>
        <a:xfrm>
          <a:off x="0" y="0"/>
          <a:ext cx="0" cy="0"/>
          <a:chOff x="0" y="0"/>
          <a:chExt cx="0" cy="0"/>
        </a:xfrm>
      </p:grpSpPr>
      <p:sp>
        <p:nvSpPr>
          <p:cNvPr id="15" name="Rectangle 14"/>
          <p:cNvSpPr/>
          <p:nvPr/>
        </p:nvSpPr>
        <p:spPr>
          <a:xfrm>
            <a:off x="1329909" y="1388496"/>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5593407"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4671312"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YOUR REGION</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11560629" y="2794001"/>
            <a:ext cx="10940141" cy="9647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500" dirty="0">
                <a:solidFill>
                  <a:srgbClr val="454197"/>
                </a:solidFill>
                <a:latin typeface="Avenir Medium" charset="0"/>
                <a:ea typeface="Avenir Medium" charset="0"/>
                <a:cs typeface="Avenir Medium" charset="0"/>
              </a:rPr>
              <a:t>Your region is unique--it’s important that you are familiar with your local thresholds regarding low- to median-income classifications</a:t>
            </a:r>
            <a:r>
              <a:rPr lang="en-US" sz="4500" dirty="0" smtClean="0">
                <a:solidFill>
                  <a:srgbClr val="454197"/>
                </a:solidFill>
                <a:latin typeface="Avenir Medium" charset="0"/>
                <a:ea typeface="Avenir Medium" charset="0"/>
                <a:cs typeface="Avenir Medium" charset="0"/>
              </a:rPr>
              <a:t>.</a:t>
            </a:r>
          </a:p>
          <a:p>
            <a:pPr>
              <a:lnSpc>
                <a:spcPct val="100000"/>
              </a:lnSpc>
            </a:pP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This </a:t>
            </a:r>
            <a:r>
              <a:rPr lang="en-US" sz="4500" dirty="0">
                <a:solidFill>
                  <a:srgbClr val="454197"/>
                </a:solidFill>
                <a:latin typeface="Avenir Medium" charset="0"/>
                <a:ea typeface="Avenir Medium" charset="0"/>
                <a:cs typeface="Avenir Medium" charset="0"/>
              </a:rPr>
              <a:t>city- and </a:t>
            </a:r>
            <a:r>
              <a:rPr lang="en-US" sz="4500" dirty="0" smtClean="0">
                <a:solidFill>
                  <a:srgbClr val="454197"/>
                </a:solidFill>
                <a:latin typeface="Avenir Medium" charset="0"/>
                <a:ea typeface="Avenir Medium" charset="0"/>
                <a:cs typeface="Avenir Medium" charset="0"/>
              </a:rPr>
              <a:t>state- specific </a:t>
            </a:r>
            <a:r>
              <a:rPr lang="en-US" sz="4500" dirty="0">
                <a:solidFill>
                  <a:srgbClr val="454197"/>
                </a:solidFill>
                <a:latin typeface="Avenir Medium" charset="0"/>
                <a:ea typeface="Avenir Medium" charset="0"/>
                <a:cs typeface="Avenir Medium" charset="0"/>
              </a:rPr>
              <a:t>data will affect what public benefits your clients are eligible for, as well as what services you as a financial coach can provide.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053" y="3657600"/>
            <a:ext cx="7251700" cy="7581900"/>
          </a:xfrm>
          <a:prstGeom prst="rect">
            <a:avLst/>
          </a:prstGeom>
        </p:spPr>
      </p:pic>
      <p:cxnSp>
        <p:nvCxnSpPr>
          <p:cNvPr id="17" name="Straight Connector 16"/>
          <p:cNvCxnSpPr/>
          <p:nvPr/>
        </p:nvCxnSpPr>
        <p:spPr>
          <a:xfrm>
            <a:off x="9884229" y="2808519"/>
            <a:ext cx="0" cy="963293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0471634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622" r="673" b="12310"/>
          <a:stretch/>
        </p:blipFill>
        <p:spPr>
          <a:xfrm>
            <a:off x="3363687" y="0"/>
            <a:ext cx="21020313" cy="13716001"/>
          </a:xfrm>
          <a:prstGeom prst="rect">
            <a:avLst/>
          </a:prstGeom>
        </p:spPr>
      </p:pic>
      <p:sp>
        <p:nvSpPr>
          <p:cNvPr id="9" name="Rectangle 8"/>
          <p:cNvSpPr/>
          <p:nvPr/>
        </p:nvSpPr>
        <p:spPr>
          <a:xfrm>
            <a:off x="3064329" y="1915764"/>
            <a:ext cx="18267136" cy="9873462"/>
          </a:xfrm>
          <a:prstGeom prst="rect">
            <a:avLst/>
          </a:prstGeom>
          <a:solidFill>
            <a:srgbClr val="FFFFFF"/>
          </a:solidFill>
          <a:ln w="63500" cap="flat">
            <a:solidFill>
              <a:srgbClr val="45419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9" t="10635" r="683" b="17380"/>
          <a:stretch/>
        </p:blipFill>
        <p:spPr>
          <a:xfrm>
            <a:off x="3064329" y="1915764"/>
            <a:ext cx="18267136" cy="9873462"/>
          </a:xfrm>
          <a:prstGeom prst="rect">
            <a:avLst/>
          </a:prstGeom>
        </p:spPr>
      </p:pic>
      <p:sp>
        <p:nvSpPr>
          <p:cNvPr id="126" name="Shape 126"/>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29" name="Shape 129"/>
          <p:cNvSpPr/>
          <p:nvPr/>
        </p:nvSpPr>
        <p:spPr>
          <a:xfrm>
            <a:off x="5599691" y="7201165"/>
            <a:ext cx="13184617" cy="246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900" cap="all" spc="298" baseline="1342">
                <a:solidFill>
                  <a:srgbClr val="FFFFFF"/>
                </a:solidFill>
                <a:latin typeface="Brandon Grotesque Regular"/>
                <a:ea typeface="Brandon Grotesque Regular"/>
                <a:cs typeface="Brandon Grotesque Regular"/>
                <a:sym typeface="Brandon Grotesque Regular"/>
              </a:defRPr>
            </a:lvl1pPr>
          </a:lstStyle>
          <a:p>
            <a:r>
              <a:rPr>
                <a:solidFill>
                  <a:srgbClr val="EC2976"/>
                </a:solidFill>
                <a:latin typeface="Avenir Book" charset="0"/>
                <a:ea typeface="Avenir Book" charset="0"/>
                <a:cs typeface="Avenir Book" charset="0"/>
              </a:rPr>
              <a:t>Orientation</a:t>
            </a:r>
          </a:p>
        </p:txBody>
      </p:sp>
      <p:sp>
        <p:nvSpPr>
          <p:cNvPr id="15" name="Rectangle 14"/>
          <p:cNvSpPr/>
          <p:nvPr/>
        </p:nvSpPr>
        <p:spPr>
          <a:xfrm>
            <a:off x="4054803" y="2904462"/>
            <a:ext cx="16274395" cy="790707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Shape 127"/>
          <p:cNvSpPr/>
          <p:nvPr/>
        </p:nvSpPr>
        <p:spPr>
          <a:xfrm>
            <a:off x="4048452" y="3302978"/>
            <a:ext cx="16280745" cy="78134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nSpc>
                <a:spcPct val="80000"/>
              </a:lnSpc>
              <a:defRPr sz="35000" cap="all" spc="0">
                <a:solidFill>
                  <a:srgbClr val="F5B528"/>
                </a:solidFill>
                <a:latin typeface="Brandon Grotesque Black"/>
                <a:ea typeface="Brandon Grotesque Black"/>
                <a:cs typeface="Brandon Grotesque Black"/>
                <a:sym typeface="Brandon Grotesque Black"/>
              </a:defRPr>
            </a:lvl1pPr>
          </a:lstStyle>
          <a:p>
            <a:r>
              <a:rPr lang="en-US" sz="20000" b="1" dirty="0" smtClean="0">
                <a:solidFill>
                  <a:srgbClr val="454197"/>
                </a:solidFill>
                <a:latin typeface="Avenir Heavy" charset="0"/>
                <a:ea typeface="Avenir Heavy" charset="0"/>
                <a:cs typeface="Avenir Heavy" charset="0"/>
              </a:rPr>
              <a:t>Thank </a:t>
            </a:r>
          </a:p>
          <a:p>
            <a:r>
              <a:rPr lang="en-US" sz="20000" b="1" dirty="0" smtClean="0">
                <a:solidFill>
                  <a:srgbClr val="454197"/>
                </a:solidFill>
                <a:latin typeface="Avenir Heavy" charset="0"/>
                <a:ea typeface="Avenir Heavy" charset="0"/>
                <a:cs typeface="Avenir Heavy" charset="0"/>
              </a:rPr>
              <a:t>You!</a:t>
            </a:r>
            <a:endParaRPr sz="20000" b="1" dirty="0">
              <a:solidFill>
                <a:srgbClr val="454197"/>
              </a:solidFill>
              <a:latin typeface="Avenir Heavy" charset="0"/>
              <a:ea typeface="Avenir Heavy" charset="0"/>
              <a:cs typeface="Avenir Heavy" charset="0"/>
            </a:endParaRPr>
          </a:p>
        </p:txBody>
      </p:sp>
      <p:sp>
        <p:nvSpPr>
          <p:cNvPr id="17" name="Rectangle 16"/>
          <p:cNvSpPr/>
          <p:nvPr/>
        </p:nvSpPr>
        <p:spPr>
          <a:xfrm>
            <a:off x="10384972" y="10103502"/>
            <a:ext cx="3532082" cy="1346156"/>
          </a:xfrm>
          <a:prstGeom prst="rect">
            <a:avLst/>
          </a:prstGeom>
          <a:solidFill>
            <a:srgbClr val="454197"/>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5"/>
          <p:cNvSpPr txBox="1">
            <a:spLocks/>
          </p:cNvSpPr>
          <p:nvPr/>
        </p:nvSpPr>
        <p:spPr>
          <a:xfrm>
            <a:off x="10384972" y="10384060"/>
            <a:ext cx="3538434"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spc="300" dirty="0" smtClean="0">
                <a:solidFill>
                  <a:schemeClr val="bg1"/>
                </a:solidFill>
                <a:latin typeface="Avenir Heavy" charset="0"/>
                <a:ea typeface="Avenir Heavy" charset="0"/>
                <a:cs typeface="Avenir Heavy" charset="0"/>
              </a:rPr>
              <a:t>MEDA</a:t>
            </a:r>
            <a:endParaRPr lang="en-US" sz="4500" b="1" spc="300" dirty="0">
              <a:solidFill>
                <a:schemeClr val="bg1"/>
              </a:solidFill>
              <a:latin typeface="Avenir Heavy" charset="0"/>
              <a:ea typeface="Avenir Heavy" charset="0"/>
              <a:cs typeface="Avenir Heavy" charset="0"/>
            </a:endParaRPr>
          </a:p>
        </p:txBody>
      </p:sp>
    </p:spTree>
    <p:extLst>
      <p:ext uri="{BB962C8B-B14F-4D97-AF65-F5344CB8AC3E}">
        <p14:creationId xmlns:p14="http://schemas.microsoft.com/office/powerpoint/2010/main" val="138704475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3" y="3657599"/>
            <a:ext cx="18917521" cy="878385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500" dirty="0">
                <a:solidFill>
                  <a:srgbClr val="454197"/>
                </a:solidFill>
                <a:latin typeface="Avenir Medium" charset="0"/>
                <a:ea typeface="Avenir Medium" charset="0"/>
                <a:cs typeface="Avenir Medium" charset="0"/>
              </a:rPr>
              <a:t>Get to know what organizations, banks, and/or credit unions available in your area that are culturally relevant to your clients</a:t>
            </a:r>
            <a:r>
              <a:rPr lang="en-US" sz="4500" dirty="0" smtClean="0">
                <a:solidFill>
                  <a:srgbClr val="454197"/>
                </a:solidFill>
                <a:latin typeface="Avenir Medium" charset="0"/>
                <a:ea typeface="Avenir Medium" charset="0"/>
                <a:cs typeface="Avenir Medium" charset="0"/>
              </a:rPr>
              <a:t>.</a:t>
            </a:r>
          </a:p>
        </p:txBody>
      </p:sp>
      <p:sp>
        <p:nvSpPr>
          <p:cNvPr id="3" name="Rectangle 2"/>
          <p:cNvSpPr/>
          <p:nvPr/>
        </p:nvSpPr>
        <p:spPr>
          <a:xfrm>
            <a:off x="2178992" y="5954015"/>
            <a:ext cx="10013008" cy="5632311"/>
          </a:xfrm>
          <a:prstGeom prst="rect">
            <a:avLst/>
          </a:prstGeom>
        </p:spPr>
        <p:txBody>
          <a:bodyPr wrap="square">
            <a:spAutoFit/>
          </a:bodyPr>
          <a:lstStyle/>
          <a:p>
            <a:pPr marL="685800" indent="-685800" algn="l" fontAlgn="base">
              <a:buSzPct val="105000"/>
              <a:buBlip>
                <a:blip r:embed="rId2"/>
              </a:buBlip>
            </a:pPr>
            <a:r>
              <a:rPr lang="en-US" sz="4500" dirty="0">
                <a:solidFill>
                  <a:srgbClr val="454197"/>
                </a:solidFill>
                <a:latin typeface="Avenir Medium" charset="0"/>
                <a:ea typeface="Avenir Medium" charset="0"/>
                <a:cs typeface="Avenir Medium" charset="0"/>
              </a:rPr>
              <a:t>Individual Taxpayer </a:t>
            </a: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Identification Numbers (ITINs)</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Bankruptcy</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a:solidFill>
                  <a:srgbClr val="454197"/>
                </a:solidFill>
                <a:latin typeface="Avenir Medium" charset="0"/>
                <a:ea typeface="Avenir Medium" charset="0"/>
                <a:cs typeface="Avenir Medium" charset="0"/>
              </a:rPr>
              <a:t>Medical </a:t>
            </a:r>
            <a:r>
              <a:rPr lang="en-US" sz="4500" dirty="0" smtClean="0">
                <a:solidFill>
                  <a:srgbClr val="454197"/>
                </a:solidFill>
                <a:latin typeface="Avenir Medium" charset="0"/>
                <a:ea typeface="Avenir Medium" charset="0"/>
                <a:cs typeface="Avenir Medium" charset="0"/>
              </a:rPr>
              <a:t>collections</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a:solidFill>
                  <a:srgbClr val="454197"/>
                </a:solidFill>
                <a:latin typeface="Avenir Medium" charset="0"/>
                <a:ea typeface="Avenir Medium" charset="0"/>
                <a:cs typeface="Avenir Medium" charset="0"/>
              </a:rPr>
              <a:t>Student loan </a:t>
            </a:r>
            <a:r>
              <a:rPr lang="en-US" sz="4500" dirty="0" smtClean="0">
                <a:solidFill>
                  <a:srgbClr val="454197"/>
                </a:solidFill>
                <a:latin typeface="Avenir Medium" charset="0"/>
                <a:ea typeface="Avenir Medium" charset="0"/>
                <a:cs typeface="Avenir Medium" charset="0"/>
              </a:rPr>
              <a:t>debt</a:t>
            </a:r>
            <a:endParaRPr lang="en-US" sz="4500" dirty="0">
              <a:solidFill>
                <a:srgbClr val="454197"/>
              </a:solidFill>
              <a:latin typeface="Avenir Medium" charset="0"/>
              <a:ea typeface="Avenir Medium" charset="0"/>
              <a:cs typeface="Avenir Medium" charset="0"/>
            </a:endParaRPr>
          </a:p>
        </p:txBody>
      </p:sp>
      <p:sp>
        <p:nvSpPr>
          <p:cNvPr id="16" name="Rectangle 15"/>
          <p:cNvSpPr/>
          <p:nvPr/>
        </p:nvSpPr>
        <p:spPr>
          <a:xfrm>
            <a:off x="13017846" y="5921358"/>
            <a:ext cx="12192000" cy="3554819"/>
          </a:xfrm>
          <a:prstGeom prst="rect">
            <a:avLst/>
          </a:prstGeom>
        </p:spPr>
        <p:txBody>
          <a:bodyPr anchor="t">
            <a:spAutoFit/>
          </a:bodyPr>
          <a:lstStyle/>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State </a:t>
            </a:r>
            <a:r>
              <a:rPr lang="en-US" sz="4500" dirty="0">
                <a:solidFill>
                  <a:srgbClr val="454197"/>
                </a:solidFill>
                <a:latin typeface="Avenir Medium" charset="0"/>
                <a:ea typeface="Avenir Medium" charset="0"/>
                <a:cs typeface="Avenir Medium" charset="0"/>
              </a:rPr>
              <a:t>and federal taxes </a:t>
            </a:r>
            <a:r>
              <a:rPr lang="en-US" sz="4500" dirty="0" smtClean="0">
                <a:solidFill>
                  <a:srgbClr val="454197"/>
                </a:solidFill>
                <a:latin typeface="Avenir Medium" charset="0"/>
                <a:ea typeface="Avenir Medium" charset="0"/>
                <a:cs typeface="Avenir Medium" charset="0"/>
              </a:rPr>
              <a:t>owed</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smtClean="0">
                <a:solidFill>
                  <a:srgbClr val="454197"/>
                </a:solidFill>
                <a:latin typeface="Avenir Medium" charset="0"/>
                <a:ea typeface="Avenir Medium" charset="0"/>
                <a:cs typeface="Avenir Medium" charset="0"/>
              </a:rPr>
              <a:t>Judgements</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a:p>
            <a:pPr marL="685800" indent="-685800" algn="l">
              <a:buSzPct val="105000"/>
              <a:buBlip>
                <a:blip r:embed="rId2"/>
              </a:buBlip>
            </a:pPr>
            <a:r>
              <a:rPr lang="en-US" sz="4500" dirty="0">
                <a:solidFill>
                  <a:srgbClr val="454197"/>
                </a:solidFill>
                <a:latin typeface="Avenir Medium" charset="0"/>
                <a:ea typeface="Avenir Medium" charset="0"/>
                <a:cs typeface="Avenir Medium" charset="0"/>
              </a:rPr>
              <a:t>Identity theft</a:t>
            </a:r>
          </a:p>
        </p:txBody>
      </p:sp>
      <p:sp>
        <p:nvSpPr>
          <p:cNvPr id="17" name="Rectangle 16"/>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39877384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ITTN:</a:t>
            </a:r>
          </a:p>
        </p:txBody>
      </p:sp>
      <p:sp>
        <p:nvSpPr>
          <p:cNvPr id="16" name="Title 5"/>
          <p:cNvSpPr txBox="1">
            <a:spLocks/>
          </p:cNvSpPr>
          <p:nvPr/>
        </p:nvSpPr>
        <p:spPr>
          <a:xfrm>
            <a:off x="2143044" y="4813468"/>
            <a:ext cx="20063813"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buSzPct val="105000"/>
              <a:buBlip>
                <a:blip r:embed="rId2"/>
              </a:buBlip>
            </a:pPr>
            <a:r>
              <a:rPr lang="en-US" sz="4000" dirty="0" smtClean="0">
                <a:solidFill>
                  <a:srgbClr val="454197"/>
                </a:solidFill>
                <a:latin typeface="Avenir Medium" charset="0"/>
                <a:ea typeface="Avenir Medium" charset="0"/>
                <a:cs typeface="Avenir Medium" charset="0"/>
              </a:rPr>
              <a:t>ITIN’s </a:t>
            </a:r>
            <a:r>
              <a:rPr lang="en-US" sz="4000" dirty="0">
                <a:solidFill>
                  <a:srgbClr val="454197"/>
                </a:solidFill>
                <a:latin typeface="Avenir Medium" charset="0"/>
                <a:ea typeface="Avenir Medium" charset="0"/>
                <a:cs typeface="Avenir Medium" charset="0"/>
              </a:rPr>
              <a:t>allow individuals without social security numbers to file taxes, open bank accounts, build credit, and purchase assets such as a home. </a:t>
            </a:r>
            <a:endParaRPr lang="en-US" sz="4000" dirty="0" smtClean="0">
              <a:solidFill>
                <a:srgbClr val="454197"/>
              </a:solidFill>
              <a:effectLst/>
              <a:latin typeface="Avenir Medium" charset="0"/>
              <a:ea typeface="Avenir Medium" charset="0"/>
              <a:cs typeface="Avenir Medium" charset="0"/>
            </a:endParaRPr>
          </a:p>
          <a:p>
            <a:pPr marL="685800" indent="-685800">
              <a:lnSpc>
                <a:spcPct val="100000"/>
              </a:lnSpc>
              <a:buSzPct val="105000"/>
              <a:buBlip>
                <a:blip r:embed="rId2"/>
              </a:buBlip>
            </a:pPr>
            <a:endParaRPr lang="en-US" sz="4000" dirty="0" smtClean="0">
              <a:solidFill>
                <a:srgbClr val="454197"/>
              </a:solidFill>
              <a:latin typeface="Avenir Medium" charset="0"/>
              <a:ea typeface="Avenir Medium" charset="0"/>
              <a:cs typeface="Avenir Medium" charset="0"/>
            </a:endParaRPr>
          </a:p>
          <a:p>
            <a:pPr marL="685800" indent="-685800">
              <a:lnSpc>
                <a:spcPct val="100000"/>
              </a:lnSpc>
              <a:buSzPct val="105000"/>
              <a:buBlip>
                <a:blip r:embed="rId2"/>
              </a:buBlip>
            </a:pPr>
            <a:r>
              <a:rPr lang="en-US" sz="4000" dirty="0" smtClean="0">
                <a:solidFill>
                  <a:srgbClr val="454197"/>
                </a:solidFill>
                <a:latin typeface="Avenir Medium" charset="0"/>
                <a:ea typeface="Avenir Medium" charset="0"/>
                <a:cs typeface="Avenir Medium" charset="0"/>
              </a:rPr>
              <a:t>You </a:t>
            </a:r>
            <a:r>
              <a:rPr lang="en-US" sz="4000" dirty="0">
                <a:solidFill>
                  <a:srgbClr val="454197"/>
                </a:solidFill>
                <a:latin typeface="Avenir Medium" charset="0"/>
                <a:ea typeface="Avenir Medium" charset="0"/>
                <a:cs typeface="Avenir Medium" charset="0"/>
              </a:rPr>
              <a:t>must understand the immigration status of your client, but be aware and </a:t>
            </a:r>
            <a:r>
              <a:rPr lang="en-US" sz="4000" dirty="0" smtClean="0">
                <a:solidFill>
                  <a:srgbClr val="454197"/>
                </a:solidFill>
                <a:latin typeface="Avenir Medium" charset="0"/>
                <a:ea typeface="Avenir Medium" charset="0"/>
                <a:cs typeface="Avenir Medium" charset="0"/>
              </a:rPr>
              <a:t>sensitive </a:t>
            </a:r>
            <a:r>
              <a:rPr lang="en-US" sz="4000" dirty="0">
                <a:solidFill>
                  <a:srgbClr val="454197"/>
                </a:solidFill>
                <a:latin typeface="Avenir Medium" charset="0"/>
                <a:ea typeface="Avenir Medium" charset="0"/>
                <a:cs typeface="Avenir Medium" charset="0"/>
              </a:rPr>
              <a:t>to the fact that people are often afraid to disclose this information</a:t>
            </a:r>
            <a:endParaRPr lang="en-US" sz="4000" dirty="0" smtClean="0">
              <a:solidFill>
                <a:srgbClr val="454197"/>
              </a:solidFill>
              <a:effectLst/>
              <a:latin typeface="Avenir Medium" charset="0"/>
              <a:ea typeface="Avenir Medium" charset="0"/>
              <a:cs typeface="Avenir Medium" charset="0"/>
            </a:endParaRPr>
          </a:p>
          <a:p>
            <a:pPr marL="685800" indent="-685800">
              <a:lnSpc>
                <a:spcPct val="100000"/>
              </a:lnSpc>
              <a:buSzPct val="105000"/>
              <a:buBlip>
                <a:blip r:embed="rId2"/>
              </a:buBlip>
            </a:pPr>
            <a:endParaRPr lang="en-US" sz="4000" dirty="0" smtClean="0">
              <a:solidFill>
                <a:srgbClr val="454197"/>
              </a:solidFill>
              <a:latin typeface="Avenir Medium" charset="0"/>
              <a:ea typeface="Avenir Medium" charset="0"/>
              <a:cs typeface="Avenir Medium" charset="0"/>
            </a:endParaRPr>
          </a:p>
          <a:p>
            <a:pPr marL="685800" indent="-685800">
              <a:lnSpc>
                <a:spcPct val="100000"/>
              </a:lnSpc>
              <a:buSzPct val="105000"/>
              <a:buBlip>
                <a:blip r:embed="rId2"/>
              </a:buBlip>
            </a:pPr>
            <a:r>
              <a:rPr lang="en-US" sz="4000" dirty="0" smtClean="0">
                <a:solidFill>
                  <a:srgbClr val="454197"/>
                </a:solidFill>
                <a:latin typeface="Avenir Medium" charset="0"/>
                <a:ea typeface="Avenir Medium" charset="0"/>
                <a:cs typeface="Avenir Medium" charset="0"/>
              </a:rPr>
              <a:t>It </a:t>
            </a:r>
            <a:r>
              <a:rPr lang="en-US" sz="4000" dirty="0">
                <a:solidFill>
                  <a:srgbClr val="454197"/>
                </a:solidFill>
                <a:latin typeface="Avenir Medium" charset="0"/>
                <a:ea typeface="Avenir Medium" charset="0"/>
                <a:cs typeface="Avenir Medium" charset="0"/>
              </a:rPr>
              <a:t>is important that individuals do not intermingle legitimate ITINs and social security numbers with illegitimate ITINs and social security numbers</a:t>
            </a:r>
            <a:endParaRPr lang="en-US" sz="4000" dirty="0" smtClean="0">
              <a:solidFill>
                <a:srgbClr val="454197"/>
              </a:solidFill>
              <a:effectLst/>
              <a:latin typeface="Avenir Medium" charset="0"/>
              <a:ea typeface="Avenir Medium" charset="0"/>
              <a:cs typeface="Avenir Medium" charset="0"/>
            </a:endParaRPr>
          </a:p>
          <a:p>
            <a:pPr marL="685800" indent="-685800">
              <a:lnSpc>
                <a:spcPct val="100000"/>
              </a:lnSpc>
              <a:buSzPct val="105000"/>
              <a:buBlip>
                <a:blip r:embed="rId2"/>
              </a:buBlip>
            </a:pPr>
            <a:endParaRPr lang="en-US" sz="4000" dirty="0">
              <a:solidFill>
                <a:srgbClr val="454197"/>
              </a:solidFill>
              <a:latin typeface="Avenir Medium" charset="0"/>
              <a:ea typeface="Avenir Medium" charset="0"/>
              <a:cs typeface="Avenir Medium" charset="0"/>
            </a:endParaRPr>
          </a:p>
          <a:p>
            <a:pPr marL="685800" indent="-685800">
              <a:lnSpc>
                <a:spcPct val="100000"/>
              </a:lnSpc>
              <a:buSzPct val="105000"/>
              <a:buBlip>
                <a:blip r:embed="rId2"/>
              </a:buBlip>
            </a:pPr>
            <a:r>
              <a:rPr lang="en-US" sz="4000" dirty="0" smtClean="0">
                <a:solidFill>
                  <a:srgbClr val="454197"/>
                </a:solidFill>
                <a:latin typeface="Avenir Medium" charset="0"/>
                <a:ea typeface="Avenir Medium" charset="0"/>
                <a:cs typeface="Avenir Medium" charset="0"/>
              </a:rPr>
              <a:t>You </a:t>
            </a:r>
            <a:r>
              <a:rPr lang="en-US" sz="4000" dirty="0">
                <a:solidFill>
                  <a:srgbClr val="454197"/>
                </a:solidFill>
                <a:latin typeface="Avenir Medium" charset="0"/>
                <a:ea typeface="Avenir Medium" charset="0"/>
                <a:cs typeface="Avenir Medium" charset="0"/>
              </a:rPr>
              <a:t>cannot ever pull a credit report on a fake SSN</a:t>
            </a:r>
            <a:endParaRPr lang="en-US" sz="4000" dirty="0" smtClean="0">
              <a:solidFill>
                <a:srgbClr val="454197"/>
              </a:solidFill>
              <a:effectLst/>
              <a:latin typeface="Avenir Medium" charset="0"/>
              <a:ea typeface="Avenir Medium" charset="0"/>
              <a:cs typeface="Avenir Medium" charset="0"/>
            </a:endParaRPr>
          </a:p>
          <a:p>
            <a:pPr>
              <a:lnSpc>
                <a:spcPct val="100000"/>
              </a:lnSpc>
            </a:pPr>
            <a:r>
              <a:rPr lang="en-US" sz="4500" dirty="0" smtClean="0">
                <a:latin typeface="Avenir Medium" charset="0"/>
                <a:ea typeface="Avenir Medium" charset="0"/>
                <a:cs typeface="Avenir Medium" charset="0"/>
              </a:rPr>
              <a:t/>
            </a:r>
            <a:br>
              <a:rPr lang="en-US" sz="4500" dirty="0" smtClean="0">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r>
              <a:rPr lang="en-US" sz="4500" dirty="0" smtClean="0">
                <a:solidFill>
                  <a:srgbClr val="454197"/>
                </a:solidFill>
                <a:latin typeface="Avenir Medium" charset="0"/>
                <a:ea typeface="Avenir Medium" charset="0"/>
                <a:cs typeface="Avenir Medium" charset="0"/>
              </a:rPr>
              <a:t/>
            </a:r>
            <a:br>
              <a:rPr lang="en-US" sz="4500" dirty="0" smtClean="0">
                <a:solidFill>
                  <a:srgbClr val="454197"/>
                </a:solidFill>
                <a:latin typeface="Avenir Medium" charset="0"/>
                <a:ea typeface="Avenir Medium" charset="0"/>
                <a:cs typeface="Avenir Medium" charset="0"/>
              </a:rPr>
            </a:br>
            <a:endParaRPr lang="en-US" sz="45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90396047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Bankruptcy:</a:t>
            </a:r>
          </a:p>
        </p:txBody>
      </p:sp>
      <p:sp>
        <p:nvSpPr>
          <p:cNvPr id="16" name="Title 5"/>
          <p:cNvSpPr txBox="1">
            <a:spLocks/>
          </p:cNvSpPr>
          <p:nvPr/>
        </p:nvSpPr>
        <p:spPr>
          <a:xfrm>
            <a:off x="2178992" y="4813468"/>
            <a:ext cx="19864579"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buSzPct val="105000"/>
              <a:buBlip>
                <a:blip r:embed="rId2"/>
              </a:buBlip>
            </a:pPr>
            <a:r>
              <a:rPr lang="en-US" sz="4000" dirty="0">
                <a:solidFill>
                  <a:srgbClr val="454197"/>
                </a:solidFill>
                <a:latin typeface="Avenir Medium" charset="0"/>
                <a:ea typeface="Avenir Medium" charset="0"/>
                <a:cs typeface="Avenir Medium" charset="0"/>
              </a:rPr>
              <a:t>If a client is considering bankruptcy, refer them to get legal assistance</a:t>
            </a:r>
          </a:p>
          <a:p>
            <a:pPr marL="571500" indent="-571500">
              <a:lnSpc>
                <a:spcPct val="100000"/>
              </a:lnSpc>
              <a:buSzPct val="105000"/>
              <a:buBlip>
                <a:blip r:embed="rId2"/>
              </a:buBlip>
            </a:pPr>
            <a:endParaRPr lang="en-US" sz="4000" dirty="0">
              <a:solidFill>
                <a:srgbClr val="454197"/>
              </a:solidFill>
              <a:latin typeface="Avenir Medium" charset="0"/>
              <a:ea typeface="Avenir Medium" charset="0"/>
              <a:cs typeface="Avenir Medium" charset="0"/>
            </a:endParaRPr>
          </a:p>
          <a:p>
            <a:pPr marL="571500" indent="-571500">
              <a:lnSpc>
                <a:spcPct val="100000"/>
              </a:lnSpc>
              <a:buSzPct val="105000"/>
              <a:buBlip>
                <a:blip r:embed="rId2"/>
              </a:buBlip>
            </a:pPr>
            <a:r>
              <a:rPr lang="en-US" sz="4000" dirty="0">
                <a:solidFill>
                  <a:srgbClr val="454197"/>
                </a:solidFill>
                <a:latin typeface="Avenir Medium" charset="0"/>
                <a:ea typeface="Avenir Medium" charset="0"/>
                <a:cs typeface="Avenir Medium" charset="0"/>
              </a:rPr>
              <a:t>If a client has already filed for bankruptcy, you need to understand the status of the claim: Active, dismissed, or discharged </a:t>
            </a:r>
          </a:p>
          <a:p>
            <a:pPr marL="571500" indent="-571500">
              <a:lnSpc>
                <a:spcPct val="100000"/>
              </a:lnSpc>
              <a:buSzPct val="105000"/>
              <a:buBlip>
                <a:blip r:embed="rId2"/>
              </a:buBlip>
            </a:pPr>
            <a:endParaRPr lang="en-US" sz="4000" dirty="0">
              <a:solidFill>
                <a:srgbClr val="454197"/>
              </a:solidFill>
              <a:latin typeface="Avenir Medium" charset="0"/>
              <a:ea typeface="Avenir Medium" charset="0"/>
              <a:cs typeface="Avenir Medium" charset="0"/>
            </a:endParaRPr>
          </a:p>
          <a:p>
            <a:pPr marL="571500" indent="-571500">
              <a:lnSpc>
                <a:spcPct val="100000"/>
              </a:lnSpc>
              <a:buSzPct val="105000"/>
              <a:buBlip>
                <a:blip r:embed="rId2"/>
              </a:buBlip>
            </a:pPr>
            <a:r>
              <a:rPr lang="en-US" sz="4000" dirty="0">
                <a:solidFill>
                  <a:srgbClr val="454197"/>
                </a:solidFill>
                <a:latin typeface="Avenir Medium" charset="0"/>
                <a:ea typeface="Avenir Medium" charset="0"/>
                <a:cs typeface="Avenir Medium" charset="0"/>
              </a:rPr>
              <a:t>Coaching opportunity: Depending on the status, you can work on their budget to continue to make payments, or ways to rebuild credit</a:t>
            </a:r>
          </a:p>
          <a:p>
            <a:pPr marL="571500" indent="-571500">
              <a:lnSpc>
                <a:spcPct val="100000"/>
              </a:lnSpc>
              <a:buSzPct val="105000"/>
              <a:buBlip>
                <a:blip r:embed="rId2"/>
              </a:buBlip>
            </a:pPr>
            <a:endParaRPr lang="en-US" sz="4000" dirty="0">
              <a:solidFill>
                <a:srgbClr val="454197"/>
              </a:solidFill>
              <a:latin typeface="Avenir Medium" charset="0"/>
              <a:ea typeface="Avenir Medium" charset="0"/>
              <a:cs typeface="Avenir Medium" charset="0"/>
            </a:endParaRPr>
          </a:p>
          <a:p>
            <a:pPr marL="571500" indent="-571500">
              <a:lnSpc>
                <a:spcPct val="100000"/>
              </a:lnSpc>
              <a:buSzPct val="105000"/>
              <a:buBlip>
                <a:blip r:embed="rId2"/>
              </a:buBlip>
            </a:pPr>
            <a:r>
              <a:rPr lang="en-US" sz="4000" dirty="0">
                <a:solidFill>
                  <a:srgbClr val="454197"/>
                </a:solidFill>
                <a:latin typeface="Avenir Medium" charset="0"/>
                <a:ea typeface="Avenir Medium" charset="0"/>
                <a:cs typeface="Avenir Medium" charset="0"/>
              </a:rPr>
              <a:t>Bankruptcy will remain on their public credit report record will show on your credit report for seven to ten years </a:t>
            </a:r>
            <a:br>
              <a:rPr lang="en-US" sz="4000" dirty="0">
                <a:solidFill>
                  <a:srgbClr val="454197"/>
                </a:solidFill>
                <a:latin typeface="Avenir Medium" charset="0"/>
                <a:ea typeface="Avenir Medium" charset="0"/>
                <a:cs typeface="Avenir Medium" charset="0"/>
              </a:rPr>
            </a:br>
            <a:r>
              <a:rPr lang="en-US" sz="4000" dirty="0" smtClean="0">
                <a:latin typeface="Avenir Medium" charset="0"/>
                <a:ea typeface="Avenir Medium" charset="0"/>
                <a:cs typeface="Avenir Medium" charset="0"/>
              </a:rPr>
              <a:t/>
            </a:r>
            <a:br>
              <a:rPr lang="en-US" sz="4000" dirty="0" smtClean="0">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130312356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Medical Collections:</a:t>
            </a:r>
          </a:p>
        </p:txBody>
      </p:sp>
      <p:sp>
        <p:nvSpPr>
          <p:cNvPr id="16" name="Title 5"/>
          <p:cNvSpPr txBox="1">
            <a:spLocks/>
          </p:cNvSpPr>
          <p:nvPr/>
        </p:nvSpPr>
        <p:spPr>
          <a:xfrm>
            <a:off x="2178992" y="4813468"/>
            <a:ext cx="19864579"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buSzPct val="105000"/>
              <a:buBlip>
                <a:blip r:embed="rId2"/>
              </a:buBlip>
            </a:pPr>
            <a:r>
              <a:rPr lang="en-US" sz="4000" dirty="0">
                <a:solidFill>
                  <a:srgbClr val="454197"/>
                </a:solidFill>
                <a:latin typeface="Avenir Medium" charset="0"/>
                <a:ea typeface="Avenir Medium" charset="0"/>
                <a:cs typeface="Avenir Medium" charset="0"/>
              </a:rPr>
              <a:t>Medical collections can not be absolved by declaring bankruptcy </a:t>
            </a:r>
          </a:p>
          <a:p>
            <a:pPr marL="571500" indent="-571500">
              <a:lnSpc>
                <a:spcPct val="100000"/>
              </a:lnSpc>
              <a:buSzPct val="105000"/>
              <a:buBlip>
                <a:blip r:embed="rId2"/>
              </a:buBlip>
            </a:pPr>
            <a:endParaRPr lang="en-US" sz="4000" dirty="0">
              <a:solidFill>
                <a:srgbClr val="454197"/>
              </a:solidFill>
              <a:latin typeface="Avenir Medium" charset="0"/>
              <a:ea typeface="Avenir Medium" charset="0"/>
              <a:cs typeface="Avenir Medium" charset="0"/>
            </a:endParaRPr>
          </a:p>
          <a:p>
            <a:pPr marL="571500" indent="-571500">
              <a:lnSpc>
                <a:spcPct val="100000"/>
              </a:lnSpc>
              <a:buSzPct val="105000"/>
              <a:buBlip>
                <a:blip r:embed="rId2"/>
              </a:buBlip>
            </a:pPr>
            <a:r>
              <a:rPr lang="en-US" sz="4000" dirty="0">
                <a:solidFill>
                  <a:srgbClr val="454197"/>
                </a:solidFill>
                <a:latin typeface="Avenir Medium" charset="0"/>
                <a:ea typeface="Avenir Medium" charset="0"/>
                <a:cs typeface="Avenir Medium" charset="0"/>
              </a:rPr>
              <a:t>Coaching opportunity: Understand where the client is coming from, understanding the big picture, and determine how they would like to approach these collections: </a:t>
            </a:r>
          </a:p>
          <a:p>
            <a:pPr marL="571500" indent="-571500">
              <a:lnSpc>
                <a:spcPct val="100000"/>
              </a:lnSpc>
              <a:buSzPct val="105000"/>
              <a:buBlip>
                <a:blip r:embed="rId2"/>
              </a:buBlip>
            </a:pPr>
            <a:endParaRPr lang="en-US" sz="4000" dirty="0" smtClean="0">
              <a:solidFill>
                <a:srgbClr val="454197"/>
              </a:solidFill>
              <a:latin typeface="Avenir Medium" charset="0"/>
              <a:ea typeface="Avenir Medium" charset="0"/>
              <a:cs typeface="Avenir Medium" charset="0"/>
            </a:endParaRPr>
          </a:p>
          <a:p>
            <a:pPr marL="571500" indent="-571500">
              <a:lnSpc>
                <a:spcPct val="100000"/>
              </a:lnSpc>
              <a:buSzPct val="105000"/>
              <a:buBlip>
                <a:blip r:embed="rId2"/>
              </a:buBlip>
            </a:pPr>
            <a:r>
              <a:rPr lang="en-US" sz="4000" dirty="0" smtClean="0">
                <a:solidFill>
                  <a:srgbClr val="454197"/>
                </a:solidFill>
                <a:latin typeface="Avenir Medium" charset="0"/>
                <a:ea typeface="Avenir Medium" charset="0"/>
                <a:cs typeface="Avenir Medium" charset="0"/>
              </a:rPr>
              <a:t>Can </a:t>
            </a:r>
            <a:r>
              <a:rPr lang="en-US" sz="4000" dirty="0">
                <a:solidFill>
                  <a:srgbClr val="454197"/>
                </a:solidFill>
                <a:latin typeface="Avenir Medium" charset="0"/>
                <a:ea typeface="Avenir Medium" charset="0"/>
                <a:cs typeface="Avenir Medium" charset="0"/>
              </a:rPr>
              <a:t>anything be disputed? How can you assist with a payment plan? </a:t>
            </a:r>
            <a:r>
              <a:rPr lang="en-US" sz="4000" dirty="0" smtClean="0">
                <a:latin typeface="Avenir Medium" charset="0"/>
                <a:ea typeface="Avenir Medium" charset="0"/>
                <a:cs typeface="Avenir Medium" charset="0"/>
              </a:rPr>
              <a:t/>
            </a:r>
            <a:br>
              <a:rPr lang="en-US" sz="4000" dirty="0" smtClean="0">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43914983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Student Loan Debt:</a:t>
            </a:r>
          </a:p>
        </p:txBody>
      </p:sp>
      <p:sp>
        <p:nvSpPr>
          <p:cNvPr id="16" name="Title 5"/>
          <p:cNvSpPr txBox="1">
            <a:spLocks/>
          </p:cNvSpPr>
          <p:nvPr/>
        </p:nvSpPr>
        <p:spPr>
          <a:xfrm>
            <a:off x="2178992" y="4813468"/>
            <a:ext cx="19864579"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It is important to understand the difference between federal and private student loans</a:t>
            </a:r>
          </a:p>
          <a:p>
            <a:pPr marL="571500" indent="-571500">
              <a:buSzPct val="105000"/>
              <a:buBlip>
                <a:blip r:embed="rId2"/>
              </a:buBlip>
            </a:pPr>
            <a:endParaRPr lang="en-US" sz="4000" dirty="0">
              <a:solidFill>
                <a:srgbClr val="454197"/>
              </a:solidFill>
              <a:latin typeface="BrownStd Regular Alternate" charset="0"/>
              <a:ea typeface="BrownStd Regular Alternate" charset="0"/>
              <a:cs typeface="BrownStd Regular Alternate" charset="0"/>
            </a:endParaRPr>
          </a:p>
          <a:p>
            <a:pPr marL="571500" indent="-571500">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Don’t EVER try to consolidate federal loans to private </a:t>
            </a:r>
            <a:r>
              <a:rPr lang="en-US" sz="4000" dirty="0" smtClean="0">
                <a:solidFill>
                  <a:srgbClr val="454197"/>
                </a:solidFill>
                <a:latin typeface="BrownStd Regular Alternate" charset="0"/>
                <a:ea typeface="BrownStd Regular Alternate" charset="0"/>
                <a:cs typeface="BrownStd Regular Alternate" charset="0"/>
              </a:rPr>
              <a:t>loans</a:t>
            </a:r>
            <a:r>
              <a:rPr lang="en-US" sz="4000" dirty="0" smtClean="0">
                <a:latin typeface="Avenir Medium" charset="0"/>
                <a:ea typeface="Avenir Medium" charset="0"/>
                <a:cs typeface="Avenir Medium" charset="0"/>
              </a:rPr>
              <a:t/>
            </a:r>
            <a:br>
              <a:rPr lang="en-US" sz="4000" dirty="0" smtClean="0">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47014582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State and Federal Tax Owed:</a:t>
            </a:r>
          </a:p>
        </p:txBody>
      </p:sp>
      <p:sp>
        <p:nvSpPr>
          <p:cNvPr id="16" name="Title 5"/>
          <p:cNvSpPr txBox="1">
            <a:spLocks/>
          </p:cNvSpPr>
          <p:nvPr/>
        </p:nvSpPr>
        <p:spPr>
          <a:xfrm>
            <a:off x="2178993" y="4813468"/>
            <a:ext cx="18395008"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fontAlgn="base">
              <a:lnSpc>
                <a:spcPct val="100000"/>
              </a:lnSpc>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Clerical errors do happen! Make sure that any taxes owed actually belong to </a:t>
            </a:r>
            <a:r>
              <a:rPr lang="en-US" sz="4000" dirty="0" smtClean="0">
                <a:solidFill>
                  <a:srgbClr val="454197"/>
                </a:solidFill>
                <a:latin typeface="BrownStd Regular Alternate" charset="0"/>
                <a:ea typeface="BrownStd Regular Alternate" charset="0"/>
                <a:cs typeface="BrownStd Regular Alternate" charset="0"/>
              </a:rPr>
              <a:t>your </a:t>
            </a:r>
            <a:r>
              <a:rPr lang="en-US" sz="4000" dirty="0">
                <a:solidFill>
                  <a:srgbClr val="454197"/>
                </a:solidFill>
                <a:latin typeface="BrownStd Regular Alternate" charset="0"/>
                <a:ea typeface="BrownStd Regular Alternate" charset="0"/>
                <a:cs typeface="BrownStd Regular Alternate" charset="0"/>
              </a:rPr>
              <a:t>client. </a:t>
            </a:r>
          </a:p>
          <a:p>
            <a:pPr marL="571500" indent="-571500">
              <a:lnSpc>
                <a:spcPct val="100000"/>
              </a:lnSpc>
              <a:buSzPct val="105000"/>
              <a:buBlip>
                <a:blip r:embed="rId2"/>
              </a:buBlip>
            </a:pPr>
            <a:endParaRPr lang="en-US" sz="4000" dirty="0">
              <a:solidFill>
                <a:srgbClr val="454197"/>
              </a:solidFill>
              <a:latin typeface="BrownStd Regular Alternate" charset="0"/>
              <a:ea typeface="BrownStd Regular Alternate" charset="0"/>
              <a:cs typeface="BrownStd Regular Alternate" charset="0"/>
            </a:endParaRPr>
          </a:p>
          <a:p>
            <a:pPr marL="571500" indent="-571500">
              <a:lnSpc>
                <a:spcPct val="100000"/>
              </a:lnSpc>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These are a monster if you’re not a tax professional. Give your client the number for the IRS, or partner with a local organization that specializes in taxes. </a:t>
            </a:r>
            <a:r>
              <a:rPr lang="en-US" sz="4000" dirty="0" smtClean="0">
                <a:latin typeface="Avenir Medium" charset="0"/>
                <a:ea typeface="Avenir Medium" charset="0"/>
                <a:cs typeface="Avenir Medium" charset="0"/>
              </a:rPr>
              <a:t/>
            </a:r>
            <a:br>
              <a:rPr lang="en-US" sz="4000" dirty="0" smtClean="0">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166379066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Judgements:</a:t>
            </a:r>
          </a:p>
        </p:txBody>
      </p:sp>
      <p:sp>
        <p:nvSpPr>
          <p:cNvPr id="16" name="Title 5"/>
          <p:cNvSpPr txBox="1">
            <a:spLocks/>
          </p:cNvSpPr>
          <p:nvPr/>
        </p:nvSpPr>
        <p:spPr>
          <a:xfrm>
            <a:off x="2178992" y="4813468"/>
            <a:ext cx="18492979"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Your goal is to make your client understand that if they receive a judgement or </a:t>
            </a:r>
            <a:r>
              <a:rPr lang="en-US" sz="4000" dirty="0" smtClean="0">
                <a:solidFill>
                  <a:srgbClr val="454197"/>
                </a:solidFill>
                <a:latin typeface="BrownStd Regular Alternate" charset="0"/>
                <a:ea typeface="BrownStd Regular Alternate" charset="0"/>
                <a:cs typeface="BrownStd Regular Alternate" charset="0"/>
              </a:rPr>
              <a:t>summons</a:t>
            </a:r>
            <a:r>
              <a:rPr lang="en-US" sz="4000" dirty="0">
                <a:solidFill>
                  <a:srgbClr val="454197"/>
                </a:solidFill>
                <a:latin typeface="BrownStd Regular Alternate" charset="0"/>
                <a:ea typeface="BrownStd Regular Alternate" charset="0"/>
                <a:cs typeface="BrownStd Regular Alternate" charset="0"/>
              </a:rPr>
              <a:t>, they shouldn’t be afraid to answer it and begin the process, because if </a:t>
            </a:r>
            <a:r>
              <a:rPr lang="en-US" sz="4000" dirty="0" smtClean="0">
                <a:solidFill>
                  <a:srgbClr val="454197"/>
                </a:solidFill>
                <a:latin typeface="BrownStd Regular Alternate" charset="0"/>
                <a:ea typeface="BrownStd Regular Alternate" charset="0"/>
                <a:cs typeface="BrownStd Regular Alternate" charset="0"/>
              </a:rPr>
              <a:t>they </a:t>
            </a:r>
            <a:r>
              <a:rPr lang="en-US" sz="4000" dirty="0">
                <a:solidFill>
                  <a:srgbClr val="454197"/>
                </a:solidFill>
                <a:latin typeface="BrownStd Regular Alternate" charset="0"/>
                <a:ea typeface="BrownStd Regular Alternate" charset="0"/>
                <a:cs typeface="BrownStd Regular Alternate" charset="0"/>
              </a:rPr>
              <a:t>don’t follow through it can cost a lot of money</a:t>
            </a:r>
          </a:p>
          <a:p>
            <a:pPr marL="571500" indent="-571500">
              <a:lnSpc>
                <a:spcPct val="100000"/>
              </a:lnSpc>
              <a:buSzPct val="105000"/>
              <a:buBlip>
                <a:blip r:embed="rId2"/>
              </a:buBlip>
            </a:pPr>
            <a:endParaRPr lang="en-US" sz="4000" dirty="0">
              <a:solidFill>
                <a:srgbClr val="454197"/>
              </a:solidFill>
              <a:latin typeface="BrownStd Regular Alternate" charset="0"/>
              <a:ea typeface="BrownStd Regular Alternate" charset="0"/>
              <a:cs typeface="BrownStd Regular Alternate" charset="0"/>
            </a:endParaRPr>
          </a:p>
          <a:p>
            <a:pPr marL="571500" indent="-571500">
              <a:lnSpc>
                <a:spcPct val="100000"/>
              </a:lnSpc>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Judgements are time-sensitive: Be clear about deadlines, and create an action plan for your client to respond. </a:t>
            </a:r>
            <a:r>
              <a:rPr lang="en-US" sz="4000" dirty="0">
                <a:solidFill>
                  <a:srgbClr val="454197"/>
                </a:solidFill>
              </a:rPr>
              <a:t/>
            </a:r>
            <a:br>
              <a:rPr lang="en-US" sz="4000" dirty="0">
                <a:solidFill>
                  <a:srgbClr val="454197"/>
                </a:solidFill>
              </a:rPr>
            </a:br>
            <a:r>
              <a:rPr lang="en-US" sz="4000" dirty="0">
                <a:solidFill>
                  <a:srgbClr val="454197"/>
                </a:solidFill>
              </a:rPr>
              <a:t> </a:t>
            </a:r>
            <a:r>
              <a:rPr lang="en-US" sz="4000" dirty="0" smtClean="0">
                <a:latin typeface="Avenir Medium" charset="0"/>
                <a:ea typeface="Avenir Medium" charset="0"/>
                <a:cs typeface="Avenir Medium" charset="0"/>
              </a:rPr>
              <a:t/>
            </a:r>
            <a:br>
              <a:rPr lang="en-US" sz="4000" dirty="0" smtClean="0">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29330491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44" name="Rectangle 43"/>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27" name="Rectangle 26"/>
          <p:cNvSpPr/>
          <p:nvPr/>
        </p:nvSpPr>
        <p:spPr>
          <a:xfrm>
            <a:off x="2178992" y="776558"/>
            <a:ext cx="1334236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5"/>
          <p:cNvSpPr txBox="1">
            <a:spLocks/>
          </p:cNvSpPr>
          <p:nvPr/>
        </p:nvSpPr>
        <p:spPr>
          <a:xfrm>
            <a:off x="2709202" y="1089773"/>
            <a:ext cx="15344335"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THE IMPACT OF FINANCIAL COACHING</a:t>
            </a:r>
            <a:endParaRPr lang="en-US" sz="4500" b="1" spc="300" dirty="0">
              <a:solidFill>
                <a:srgbClr val="454197"/>
              </a:solidFill>
              <a:latin typeface="Avenir Heavy" charset="0"/>
              <a:ea typeface="Avenir Heavy" charset="0"/>
              <a:cs typeface="Avenir Heavy" charset="0"/>
            </a:endParaRPr>
          </a:p>
        </p:txBody>
      </p:sp>
      <p:cxnSp>
        <p:nvCxnSpPr>
          <p:cNvPr id="40" name="Straight Connector 39"/>
          <p:cNvCxnSpPr/>
          <p:nvPr/>
        </p:nvCxnSpPr>
        <p:spPr>
          <a:xfrm>
            <a:off x="13119446" y="2794001"/>
            <a:ext cx="0"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0783" y="3326801"/>
            <a:ext cx="7251700" cy="7581899"/>
          </a:xfrm>
          <a:prstGeom prst="rect">
            <a:avLst/>
          </a:prstGeom>
        </p:spPr>
      </p:pic>
      <p:sp>
        <p:nvSpPr>
          <p:cNvPr id="46" name="Title 5"/>
          <p:cNvSpPr txBox="1">
            <a:spLocks/>
          </p:cNvSpPr>
          <p:nvPr/>
        </p:nvSpPr>
        <p:spPr>
          <a:xfrm>
            <a:off x="2178991" y="5438385"/>
            <a:ext cx="9506447" cy="1095507"/>
          </a:xfrm>
          <a:prstGeom prst="rect">
            <a:avLst/>
          </a:prstGeom>
        </p:spPr>
        <p:txBody>
          <a:bodyP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smtClean="0">
                <a:solidFill>
                  <a:srgbClr val="454197"/>
                </a:solidFill>
                <a:latin typeface="Avenir Medium" charset="0"/>
                <a:ea typeface="Avenir Medium" charset="0"/>
                <a:cs typeface="Avenir Medium" charset="0"/>
              </a:rPr>
              <a:t>Financial coaching marks the start of the relationship</a:t>
            </a:r>
            <a:endParaRPr lang="en-US" sz="4500" dirty="0">
              <a:solidFill>
                <a:srgbClr val="454197"/>
              </a:solidFill>
              <a:latin typeface="Avenir Medium" charset="0"/>
              <a:ea typeface="Avenir Medium" charset="0"/>
              <a:cs typeface="Avenir Medium" charset="0"/>
            </a:endParaRPr>
          </a:p>
        </p:txBody>
      </p:sp>
      <p:sp>
        <p:nvSpPr>
          <p:cNvPr id="47" name="Title 5"/>
          <p:cNvSpPr txBox="1">
            <a:spLocks/>
          </p:cNvSpPr>
          <p:nvPr/>
        </p:nvSpPr>
        <p:spPr>
          <a:xfrm>
            <a:off x="2178992" y="7205178"/>
            <a:ext cx="10013008" cy="33757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SzPct val="105000"/>
              <a:buBlip>
                <a:blip r:embed="rId4"/>
              </a:buBlip>
            </a:pPr>
            <a:r>
              <a:rPr lang="en-US" sz="4500" dirty="0" smtClean="0">
                <a:solidFill>
                  <a:srgbClr val="454197"/>
                </a:solidFill>
                <a:latin typeface="Avenir Medium" charset="0"/>
                <a:ea typeface="Avenir Medium" charset="0"/>
                <a:cs typeface="Avenir Medium" charset="0"/>
              </a:rPr>
              <a:t>You</a:t>
            </a:r>
            <a:r>
              <a:rPr lang="en-US" sz="4500" dirty="0">
                <a:solidFill>
                  <a:srgbClr val="454197"/>
                </a:solidFill>
                <a:latin typeface="Avenir Medium" charset="0"/>
                <a:ea typeface="Avenir Medium" charset="0"/>
                <a:cs typeface="Avenir Medium" charset="0"/>
              </a:rPr>
              <a:t>, as a coach, and your client</a:t>
            </a:r>
            <a:endParaRPr lang="en-US" sz="4500" dirty="0" smtClean="0">
              <a:solidFill>
                <a:srgbClr val="454197"/>
              </a:solidFill>
              <a:effectLst/>
              <a:latin typeface="Avenir Medium" charset="0"/>
              <a:ea typeface="Avenir Medium" charset="0"/>
              <a:cs typeface="Avenir Medium" charset="0"/>
            </a:endParaRPr>
          </a:p>
          <a:p>
            <a:pPr marL="685800" indent="-685800">
              <a:buSzPct val="105000"/>
              <a:buBlip>
                <a:blip r:embed="rId4"/>
              </a:buBlip>
            </a:pPr>
            <a:endParaRPr lang="en-US" sz="4500" dirty="0" smtClean="0">
              <a:solidFill>
                <a:srgbClr val="454197"/>
              </a:solidFill>
              <a:latin typeface="Avenir Medium" charset="0"/>
              <a:ea typeface="Avenir Medium" charset="0"/>
              <a:cs typeface="Avenir Medium" charset="0"/>
            </a:endParaRPr>
          </a:p>
          <a:p>
            <a:pPr marL="685800" indent="-685800">
              <a:buSzPct val="105000"/>
              <a:buBlip>
                <a:blip r:embed="rId4"/>
              </a:buBlip>
            </a:pPr>
            <a:r>
              <a:rPr lang="en-US" sz="4500" dirty="0" smtClean="0">
                <a:solidFill>
                  <a:srgbClr val="454197"/>
                </a:solidFill>
                <a:latin typeface="Avenir Medium" charset="0"/>
                <a:ea typeface="Avenir Medium" charset="0"/>
                <a:cs typeface="Avenir Medium" charset="0"/>
              </a:rPr>
              <a:t>Your </a:t>
            </a:r>
            <a:r>
              <a:rPr lang="en-US" sz="4500" dirty="0">
                <a:solidFill>
                  <a:srgbClr val="454197"/>
                </a:solidFill>
                <a:latin typeface="Avenir Medium" charset="0"/>
                <a:ea typeface="Avenir Medium" charset="0"/>
                <a:cs typeface="Avenir Medium" charset="0"/>
              </a:rPr>
              <a:t>client and their money</a:t>
            </a:r>
          </a:p>
        </p:txBody>
      </p:sp>
    </p:spTree>
    <p:extLst>
      <p:ext uri="{BB962C8B-B14F-4D97-AF65-F5344CB8AC3E}">
        <p14:creationId xmlns:p14="http://schemas.microsoft.com/office/powerpoint/2010/main" val="106278165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8ACEAB"/>
        </a:solidFill>
        <a:effectLst/>
      </p:bgPr>
    </p:bg>
    <p:spTree>
      <p:nvGrpSpPr>
        <p:cNvPr id="1" name=""/>
        <p:cNvGrpSpPr/>
        <p:nvPr/>
      </p:nvGrpSpPr>
      <p:grpSpPr>
        <a:xfrm>
          <a:off x="0" y="0"/>
          <a:ext cx="0" cy="0"/>
          <a:chOff x="0" y="0"/>
          <a:chExt cx="0" cy="0"/>
        </a:xfrm>
      </p:grpSpPr>
      <p:sp>
        <p:nvSpPr>
          <p:cNvPr id="15" name="Rectangle 14"/>
          <p:cNvSpPr/>
          <p:nvPr/>
        </p:nvSpPr>
        <p:spPr>
          <a:xfrm>
            <a:off x="1329909" y="1342015"/>
            <a:ext cx="21824005" cy="11052959"/>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11" name="Rectangle 10"/>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8992" y="776558"/>
            <a:ext cx="451572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709202" y="1089773"/>
            <a:ext cx="3658941"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APPENDIX</a:t>
            </a:r>
            <a:endParaRPr lang="en-US" sz="4500" b="1" spc="300" dirty="0">
              <a:solidFill>
                <a:srgbClr val="454197"/>
              </a:solidFill>
              <a:latin typeface="Avenir Heavy" charset="0"/>
              <a:ea typeface="Avenir Heavy" charset="0"/>
              <a:cs typeface="Avenir Heavy" charset="0"/>
            </a:endParaRPr>
          </a:p>
        </p:txBody>
      </p:sp>
      <p:cxnSp>
        <p:nvCxnSpPr>
          <p:cNvPr id="19" name="Straight Connector 18"/>
          <p:cNvCxnSpPr/>
          <p:nvPr/>
        </p:nvCxnSpPr>
        <p:spPr>
          <a:xfrm>
            <a:off x="23153914"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329909" y="2808519"/>
            <a:ext cx="0" cy="5224226"/>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4" name="Title 5"/>
          <p:cNvSpPr txBox="1">
            <a:spLocks/>
          </p:cNvSpPr>
          <p:nvPr/>
        </p:nvSpPr>
        <p:spPr>
          <a:xfrm>
            <a:off x="2178992" y="3500747"/>
            <a:ext cx="20974921" cy="15675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6500" b="1" dirty="0" smtClean="0">
                <a:solidFill>
                  <a:srgbClr val="454197"/>
                </a:solidFill>
                <a:latin typeface="Avenir Medium" charset="0"/>
                <a:ea typeface="Avenir Medium" charset="0"/>
                <a:cs typeface="Avenir Medium" charset="0"/>
              </a:rPr>
              <a:t>Identity Theft:</a:t>
            </a:r>
          </a:p>
        </p:txBody>
      </p:sp>
      <p:sp>
        <p:nvSpPr>
          <p:cNvPr id="16" name="Title 5"/>
          <p:cNvSpPr txBox="1">
            <a:spLocks/>
          </p:cNvSpPr>
          <p:nvPr/>
        </p:nvSpPr>
        <p:spPr>
          <a:xfrm>
            <a:off x="2178992" y="4813468"/>
            <a:ext cx="19799265" cy="90480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buSzPct val="105000"/>
              <a:buBlip>
                <a:blip r:embed="rId2"/>
              </a:buBlip>
            </a:pPr>
            <a:r>
              <a:rPr lang="en-US" sz="4000" dirty="0">
                <a:solidFill>
                  <a:srgbClr val="454197"/>
                </a:solidFill>
                <a:latin typeface="BrownStd Regular Alternate" charset="0"/>
                <a:ea typeface="BrownStd Regular Alternate" charset="0"/>
                <a:cs typeface="BrownStd Regular Alternate" charset="0"/>
              </a:rPr>
              <a:t>If you are certain your client’s ITIN or SSN is being used by someone else, you must </a:t>
            </a:r>
            <a:r>
              <a:rPr lang="en-US" sz="4000" dirty="0" smtClean="0">
                <a:solidFill>
                  <a:srgbClr val="454197"/>
                </a:solidFill>
                <a:latin typeface="BrownStd Regular Alternate" charset="0"/>
                <a:ea typeface="BrownStd Regular Alternate" charset="0"/>
                <a:cs typeface="BrownStd Regular Alternate" charset="0"/>
              </a:rPr>
              <a:t>file </a:t>
            </a:r>
            <a:r>
              <a:rPr lang="en-US" sz="4000" dirty="0">
                <a:solidFill>
                  <a:srgbClr val="454197"/>
                </a:solidFill>
                <a:latin typeface="BrownStd Regular Alternate" charset="0"/>
                <a:ea typeface="BrownStd Regular Alternate" charset="0"/>
                <a:cs typeface="BrownStd Regular Alternate" charset="0"/>
              </a:rPr>
              <a:t>a police report, which will be submitted to the IRS to freeze your client’s credit. Your client will then receive a yearly pin to verify their identity before filing taxes. </a:t>
            </a:r>
            <a:r>
              <a:rPr lang="en-US" sz="4000" dirty="0" smtClean="0">
                <a:latin typeface="Avenir Medium" charset="0"/>
                <a:ea typeface="Avenir Medium" charset="0"/>
                <a:cs typeface="Avenir Medium" charset="0"/>
              </a:rPr>
              <a:t/>
            </a:r>
            <a:br>
              <a:rPr lang="en-US" sz="4000" dirty="0" smtClean="0">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r>
              <a:rPr lang="en-US" sz="4000" dirty="0" smtClean="0">
                <a:solidFill>
                  <a:srgbClr val="454197"/>
                </a:solidFill>
                <a:latin typeface="Avenir Medium" charset="0"/>
                <a:ea typeface="Avenir Medium" charset="0"/>
                <a:cs typeface="Avenir Medium" charset="0"/>
              </a:rPr>
              <a:t/>
            </a:r>
            <a:br>
              <a:rPr lang="en-US" sz="4000" dirty="0" smtClean="0">
                <a:solidFill>
                  <a:srgbClr val="454197"/>
                </a:solidFill>
                <a:latin typeface="Avenir Medium" charset="0"/>
                <a:ea typeface="Avenir Medium" charset="0"/>
                <a:cs typeface="Avenir Medium" charset="0"/>
              </a:rPr>
            </a:br>
            <a:endParaRPr lang="en-US" sz="4000" dirty="0">
              <a:solidFill>
                <a:srgbClr val="454197"/>
              </a:solidFill>
              <a:latin typeface="Avenir Medium" charset="0"/>
              <a:ea typeface="Avenir Medium" charset="0"/>
              <a:cs typeface="Avenir Medium" charset="0"/>
            </a:endParaRPr>
          </a:p>
        </p:txBody>
      </p:sp>
    </p:spTree>
    <p:extLst>
      <p:ext uri="{BB962C8B-B14F-4D97-AF65-F5344CB8AC3E}">
        <p14:creationId xmlns:p14="http://schemas.microsoft.com/office/powerpoint/2010/main" val="64479830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44" name="Rectangle 43"/>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27" name="Rectangle 26"/>
          <p:cNvSpPr/>
          <p:nvPr/>
        </p:nvSpPr>
        <p:spPr>
          <a:xfrm>
            <a:off x="2178992" y="776558"/>
            <a:ext cx="1334236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5"/>
          <p:cNvSpPr txBox="1">
            <a:spLocks/>
          </p:cNvSpPr>
          <p:nvPr/>
        </p:nvSpPr>
        <p:spPr>
          <a:xfrm>
            <a:off x="2709202" y="1089773"/>
            <a:ext cx="15344335"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THE IMPACT OF FINANCIAL COACHING</a:t>
            </a:r>
            <a:endParaRPr lang="en-US" sz="4500" b="1" spc="300" dirty="0">
              <a:solidFill>
                <a:srgbClr val="454197"/>
              </a:solidFill>
              <a:latin typeface="Avenir Heavy" charset="0"/>
              <a:ea typeface="Avenir Heavy" charset="0"/>
              <a:cs typeface="Avenir Heavy" charset="0"/>
            </a:endParaRPr>
          </a:p>
        </p:txBody>
      </p:sp>
      <p:sp>
        <p:nvSpPr>
          <p:cNvPr id="30" name="Rectangle 29"/>
          <p:cNvSpPr/>
          <p:nvPr/>
        </p:nvSpPr>
        <p:spPr>
          <a:xfrm>
            <a:off x="2148565" y="4433117"/>
            <a:ext cx="9773522" cy="6324808"/>
          </a:xfrm>
          <a:prstGeom prst="rect">
            <a:avLst/>
          </a:prstGeom>
        </p:spPr>
        <p:txBody>
          <a:bodyPr wrap="square" anchor="ctr">
            <a:spAutoFit/>
          </a:bodyPr>
          <a:lstStyle/>
          <a:p>
            <a:pPr algn="l">
              <a:buSzPct val="105000"/>
            </a:pPr>
            <a:r>
              <a:rPr lang="en-US" sz="4500" dirty="0">
                <a:solidFill>
                  <a:srgbClr val="454197"/>
                </a:solidFill>
                <a:latin typeface="Avenir Medium" charset="0"/>
                <a:ea typeface="Avenir Medium" charset="0"/>
                <a:cs typeface="Avenir Medium" charset="0"/>
              </a:rPr>
              <a:t>Clients seek out your services with </a:t>
            </a:r>
            <a:endParaRPr lang="en-US" sz="4500" dirty="0" smtClean="0">
              <a:solidFill>
                <a:srgbClr val="454197"/>
              </a:solidFill>
              <a:latin typeface="Avenir Medium" charset="0"/>
              <a:ea typeface="Avenir Medium" charset="0"/>
              <a:cs typeface="Avenir Medium" charset="0"/>
            </a:endParaRPr>
          </a:p>
          <a:p>
            <a:pPr algn="l">
              <a:buSzPct val="105000"/>
            </a:pPr>
            <a:r>
              <a:rPr lang="en-US" sz="4500" dirty="0" smtClean="0">
                <a:solidFill>
                  <a:srgbClr val="454197"/>
                </a:solidFill>
                <a:latin typeface="Avenir Medium" charset="0"/>
                <a:ea typeface="Avenir Medium" charset="0"/>
                <a:cs typeface="Avenir Medium" charset="0"/>
              </a:rPr>
              <a:t>a </a:t>
            </a:r>
            <a:r>
              <a:rPr lang="en-US" sz="4500" dirty="0">
                <a:solidFill>
                  <a:srgbClr val="454197"/>
                </a:solidFill>
                <a:latin typeface="Avenir Medium" charset="0"/>
                <a:ea typeface="Avenir Medium" charset="0"/>
                <a:cs typeface="Avenir Medium" charset="0"/>
              </a:rPr>
              <a:t>singular goal, like: </a:t>
            </a:r>
            <a:endParaRPr lang="en-US" sz="4500" dirty="0" smtClean="0">
              <a:solidFill>
                <a:srgbClr val="454197"/>
              </a:solidFill>
              <a:latin typeface="Avenir Medium" charset="0"/>
              <a:ea typeface="Avenir Medium" charset="0"/>
              <a:cs typeface="Avenir Medium" charset="0"/>
            </a:endParaRPr>
          </a:p>
          <a:p>
            <a:pPr algn="l">
              <a:buSzPct val="105000"/>
            </a:pPr>
            <a:endParaRPr lang="en-US" sz="4500" dirty="0" smtClean="0">
              <a:solidFill>
                <a:srgbClr val="454197"/>
              </a:solidFill>
              <a:latin typeface="Avenir Medium" charset="0"/>
              <a:ea typeface="Avenir Medium" charset="0"/>
              <a:cs typeface="Avenir Medium" charset="0"/>
            </a:endParaRPr>
          </a:p>
          <a:p>
            <a:pPr marL="685800" indent="-685800" algn="l">
              <a:lnSpc>
                <a:spcPct val="150000"/>
              </a:lnSpc>
              <a:buSzPct val="105000"/>
              <a:buBlip>
                <a:blip r:embed="rId2"/>
              </a:buBlip>
            </a:pPr>
            <a:r>
              <a:rPr lang="en-US" sz="4500" dirty="0" smtClean="0">
                <a:solidFill>
                  <a:srgbClr val="454197"/>
                </a:solidFill>
                <a:latin typeface="Avenir Medium" charset="0"/>
                <a:ea typeface="Avenir Medium" charset="0"/>
                <a:cs typeface="Avenir Medium" charset="0"/>
              </a:rPr>
              <a:t>“I’d like to buy a house” </a:t>
            </a:r>
          </a:p>
          <a:p>
            <a:pPr marL="685800" indent="-685800" algn="l">
              <a:lnSpc>
                <a:spcPct val="150000"/>
              </a:lnSpc>
              <a:buSzPct val="105000"/>
              <a:buBlip>
                <a:blip r:embed="rId2"/>
              </a:buBlip>
            </a:pPr>
            <a:r>
              <a:rPr lang="en-US" sz="4500" dirty="0" smtClean="0">
                <a:solidFill>
                  <a:srgbClr val="454197"/>
                </a:solidFill>
                <a:latin typeface="Avenir Medium" charset="0"/>
                <a:ea typeface="Avenir Medium" charset="0"/>
                <a:cs typeface="Avenir Medium" charset="0"/>
              </a:rPr>
              <a:t>“I’d like to open a business”</a:t>
            </a:r>
          </a:p>
          <a:p>
            <a:pPr marL="685800" indent="-685800" algn="l">
              <a:lnSpc>
                <a:spcPct val="150000"/>
              </a:lnSpc>
              <a:buSzPct val="105000"/>
              <a:buBlip>
                <a:blip r:embed="rId2"/>
              </a:buBlip>
            </a:pPr>
            <a:r>
              <a:rPr lang="en-US" sz="4500" dirty="0" smtClean="0">
                <a:solidFill>
                  <a:srgbClr val="454197"/>
                </a:solidFill>
                <a:latin typeface="Avenir Medium" charset="0"/>
                <a:ea typeface="Avenir Medium" charset="0"/>
                <a:cs typeface="Avenir Medium" charset="0"/>
              </a:rPr>
              <a:t>“I’d like to go on vacation”</a:t>
            </a:r>
          </a:p>
          <a:p>
            <a:pPr marL="685800" indent="-685800" algn="l">
              <a:lnSpc>
                <a:spcPct val="150000"/>
              </a:lnSpc>
              <a:buSzPct val="105000"/>
              <a:buBlip>
                <a:blip r:embed="rId2"/>
              </a:buBlip>
            </a:pPr>
            <a:r>
              <a:rPr lang="en-US" sz="4500" dirty="0">
                <a:solidFill>
                  <a:srgbClr val="454197"/>
                </a:solidFill>
                <a:latin typeface="Avenir Medium" charset="0"/>
                <a:ea typeface="Avenir Medium" charset="0"/>
                <a:cs typeface="Avenir Medium" charset="0"/>
              </a:rPr>
              <a:t>“I’d like to save for retirement”</a:t>
            </a:r>
            <a:endParaRPr lang="en-US" sz="4500" dirty="0">
              <a:latin typeface="Avenir Medium" charset="0"/>
              <a:ea typeface="Avenir Medium" charset="0"/>
              <a:cs typeface="Avenir Medium" charset="0"/>
            </a:endParaRPr>
          </a:p>
        </p:txBody>
      </p:sp>
      <p:cxnSp>
        <p:nvCxnSpPr>
          <p:cNvPr id="40" name="Straight Connector 39"/>
          <p:cNvCxnSpPr/>
          <p:nvPr/>
        </p:nvCxnSpPr>
        <p:spPr>
          <a:xfrm>
            <a:off x="13119446" y="2794001"/>
            <a:ext cx="0"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0783" y="3326801"/>
            <a:ext cx="7251700" cy="7581900"/>
          </a:xfrm>
          <a:prstGeom prst="rect">
            <a:avLst/>
          </a:prstGeom>
        </p:spPr>
      </p:pic>
    </p:spTree>
    <p:extLst>
      <p:ext uri="{BB962C8B-B14F-4D97-AF65-F5344CB8AC3E}">
        <p14:creationId xmlns:p14="http://schemas.microsoft.com/office/powerpoint/2010/main" val="36303618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142" name="Shape 142"/>
          <p:cNvSpPr/>
          <p:nvPr/>
        </p:nvSpPr>
        <p:spPr>
          <a:xfrm>
            <a:off x="12648531" y="16272755"/>
            <a:ext cx="369315" cy="14388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000" spc="-90">
                <a:solidFill>
                  <a:srgbClr val="FFFFFF"/>
                </a:solidFill>
                <a:latin typeface="Century Gothic"/>
                <a:ea typeface="Century Gothic"/>
                <a:cs typeface="Century Gothic"/>
                <a:sym typeface="Century Gothic"/>
              </a:defRPr>
            </a:lvl1pPr>
          </a:lstStyle>
          <a:p>
            <a:r>
              <a:t>+</a:t>
            </a:r>
          </a:p>
        </p:txBody>
      </p:sp>
      <p:sp>
        <p:nvSpPr>
          <p:cNvPr id="22" name="Rectangle 21"/>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178992" y="776558"/>
            <a:ext cx="13342362"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5"/>
          <p:cNvSpPr txBox="1">
            <a:spLocks/>
          </p:cNvSpPr>
          <p:nvPr/>
        </p:nvSpPr>
        <p:spPr>
          <a:xfrm>
            <a:off x="2709202" y="1089773"/>
            <a:ext cx="15344335"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THE IMPACT OF FINANCIAL COACHING</a:t>
            </a:r>
            <a:endParaRPr lang="en-US" sz="4500" b="1" spc="300" dirty="0">
              <a:solidFill>
                <a:srgbClr val="454197"/>
              </a:solidFill>
              <a:latin typeface="Avenir Heavy" charset="0"/>
              <a:ea typeface="Avenir Heavy" charset="0"/>
              <a:cs typeface="Avenir Heavy" charset="0"/>
            </a:endParaRPr>
          </a:p>
        </p:txBody>
      </p:sp>
      <p:sp>
        <p:nvSpPr>
          <p:cNvPr id="26" name="Title 5"/>
          <p:cNvSpPr txBox="1">
            <a:spLocks/>
          </p:cNvSpPr>
          <p:nvPr/>
        </p:nvSpPr>
        <p:spPr>
          <a:xfrm>
            <a:off x="2178992" y="7622405"/>
            <a:ext cx="9967997" cy="4839127"/>
          </a:xfrm>
          <a:prstGeom prst="rect">
            <a:avLst/>
          </a:prstGeom>
        </p:spPr>
        <p:txBody>
          <a:bodyPr>
            <a:no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a:lstStyle>
          <a:p>
            <a:pPr algn="l" hangingPunct="1"/>
            <a:r>
              <a:rPr lang="en-US" sz="4500" dirty="0" smtClean="0">
                <a:solidFill>
                  <a:srgbClr val="454197"/>
                </a:solidFill>
                <a:latin typeface="Avenir Medium" charset="0"/>
                <a:ea typeface="Avenir Medium" charset="0"/>
                <a:cs typeface="Avenir Medium" charset="0"/>
              </a:rPr>
              <a:t>By integrating comprehensive financial coaching into their journey, you will equip your clients with the knowledge and tools to reach even greater, more lasting success.</a:t>
            </a:r>
            <a:endParaRPr lang="en-US" sz="4500" dirty="0">
              <a:solidFill>
                <a:srgbClr val="454197"/>
              </a:solidFill>
              <a:latin typeface="Avenir Medium" charset="0"/>
              <a:ea typeface="Avenir Medium" charset="0"/>
              <a:cs typeface="Avenir Medium" charset="0"/>
            </a:endParaRPr>
          </a:p>
        </p:txBody>
      </p:sp>
      <p:sp>
        <p:nvSpPr>
          <p:cNvPr id="27" name="Title 5"/>
          <p:cNvSpPr txBox="1">
            <a:spLocks/>
          </p:cNvSpPr>
          <p:nvPr/>
        </p:nvSpPr>
        <p:spPr>
          <a:xfrm>
            <a:off x="2178992" y="3497945"/>
            <a:ext cx="10013008" cy="41244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500" dirty="0" smtClean="0">
                <a:solidFill>
                  <a:srgbClr val="454197"/>
                </a:solidFill>
                <a:latin typeface="Avenir Medium" charset="0"/>
                <a:ea typeface="Avenir Medium" charset="0"/>
                <a:cs typeface="Avenir Medium" charset="0"/>
              </a:rPr>
              <a:t>The financial health and economic stability of your clients can help them achieve and advance social justice in their community. </a:t>
            </a:r>
            <a:endParaRPr lang="en-US" sz="4500" dirty="0">
              <a:solidFill>
                <a:srgbClr val="454197"/>
              </a:solidFill>
              <a:latin typeface="Avenir Medium" charset="0"/>
              <a:ea typeface="Avenir Medium" charset="0"/>
              <a:cs typeface="Avenir Medium" charset="0"/>
            </a:endParaRPr>
          </a:p>
        </p:txBody>
      </p:sp>
      <p:cxnSp>
        <p:nvCxnSpPr>
          <p:cNvPr id="28" name="Straight Connector 27"/>
          <p:cNvCxnSpPr/>
          <p:nvPr/>
        </p:nvCxnSpPr>
        <p:spPr>
          <a:xfrm>
            <a:off x="13119446" y="2794001"/>
            <a:ext cx="0"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0783" y="3326801"/>
            <a:ext cx="7251700" cy="7581900"/>
          </a:xfrm>
          <a:prstGeom prst="rect">
            <a:avLst/>
          </a:prstGeom>
        </p:spPr>
      </p:pic>
    </p:spTree>
    <p:extLst>
      <p:ext uri="{BB962C8B-B14F-4D97-AF65-F5344CB8AC3E}">
        <p14:creationId xmlns:p14="http://schemas.microsoft.com/office/powerpoint/2010/main" val="202735226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8" name="Rectangle 7"/>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241911" y="2794000"/>
            <a:ext cx="10912002" cy="2250982"/>
          </a:xfrm>
          <a:prstGeom prst="rect">
            <a:avLst/>
          </a:prstGeom>
          <a:solidFill>
            <a:srgbClr val="F99D1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10" y="2794000"/>
            <a:ext cx="10912002" cy="2250982"/>
          </a:xfrm>
          <a:prstGeom prst="rect">
            <a:avLst/>
          </a:prstGeom>
          <a:solidFill>
            <a:srgbClr val="8ACEA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a:off x="2171049" y="5044983"/>
            <a:ext cx="9229724" cy="7364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800" dirty="0">
                <a:solidFill>
                  <a:srgbClr val="454197"/>
                </a:solidFill>
                <a:latin typeface="Avenir Medium" charset="0"/>
                <a:ea typeface="Avenir Medium" charset="0"/>
                <a:cs typeface="Avenir Medium" charset="0"/>
              </a:rPr>
              <a:t>Clients set their own goals; coaching provides them with available options that can help achieve these targets. </a:t>
            </a:r>
          </a:p>
        </p:txBody>
      </p:sp>
      <p:cxnSp>
        <p:nvCxnSpPr>
          <p:cNvPr id="3" name="Straight Connector 2"/>
          <p:cNvCxnSpPr/>
          <p:nvPr/>
        </p:nvCxnSpPr>
        <p:spPr>
          <a:xfrm>
            <a:off x="1329909" y="5044983"/>
            <a:ext cx="21824005" cy="0"/>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6" name="Title 5"/>
          <p:cNvSpPr txBox="1">
            <a:spLocks/>
          </p:cNvSpPr>
          <p:nvPr/>
        </p:nvSpPr>
        <p:spPr>
          <a:xfrm>
            <a:off x="1329908" y="3539058"/>
            <a:ext cx="10912003"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spc="300" dirty="0" smtClean="0">
                <a:solidFill>
                  <a:srgbClr val="454197"/>
                </a:solidFill>
                <a:latin typeface="Avenir Heavy" charset="0"/>
                <a:ea typeface="Avenir Heavy" charset="0"/>
                <a:cs typeface="Avenir Heavy" charset="0"/>
              </a:rPr>
              <a:t>FINANCIAL COACHING</a:t>
            </a:r>
            <a:endParaRPr lang="en-US" sz="4500" b="1" spc="300" dirty="0">
              <a:solidFill>
                <a:srgbClr val="454197"/>
              </a:solidFill>
              <a:latin typeface="Avenir Heavy" charset="0"/>
              <a:ea typeface="Avenir Heavy" charset="0"/>
              <a:cs typeface="Avenir Heavy" charset="0"/>
            </a:endParaRPr>
          </a:p>
        </p:txBody>
      </p:sp>
      <p:sp>
        <p:nvSpPr>
          <p:cNvPr id="18" name="Title 5"/>
          <p:cNvSpPr txBox="1">
            <a:spLocks/>
          </p:cNvSpPr>
          <p:nvPr/>
        </p:nvSpPr>
        <p:spPr>
          <a:xfrm>
            <a:off x="12241912" y="3539058"/>
            <a:ext cx="10912002"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spc="300" smtClean="0">
                <a:solidFill>
                  <a:srgbClr val="454197"/>
                </a:solidFill>
                <a:latin typeface="Avenir Heavy" charset="0"/>
                <a:ea typeface="Avenir Heavy" charset="0"/>
                <a:cs typeface="Avenir Heavy" charset="0"/>
              </a:rPr>
              <a:t>FINANCIAL COUNSELLING</a:t>
            </a:r>
            <a:endParaRPr lang="en-US" sz="4500" b="1" spc="300" dirty="0">
              <a:solidFill>
                <a:srgbClr val="454197"/>
              </a:solidFill>
              <a:latin typeface="Avenir Heavy" charset="0"/>
              <a:ea typeface="Avenir Heavy" charset="0"/>
              <a:cs typeface="Avenir Heavy" charset="0"/>
            </a:endParaRPr>
          </a:p>
        </p:txBody>
      </p:sp>
      <p:cxnSp>
        <p:nvCxnSpPr>
          <p:cNvPr id="6" name="Straight Connector 5"/>
          <p:cNvCxnSpPr>
            <a:stCxn id="9" idx="2"/>
          </p:cNvCxnSpPr>
          <p:nvPr/>
        </p:nvCxnSpPr>
        <p:spPr>
          <a:xfrm>
            <a:off x="12241912" y="2794001"/>
            <a:ext cx="4517"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21" name="Title 5"/>
          <p:cNvSpPr txBox="1">
            <a:spLocks/>
          </p:cNvSpPr>
          <p:nvPr/>
        </p:nvSpPr>
        <p:spPr>
          <a:xfrm>
            <a:off x="13143849" y="5044983"/>
            <a:ext cx="9229724" cy="7364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800" dirty="0">
                <a:solidFill>
                  <a:srgbClr val="454197"/>
                </a:solidFill>
                <a:latin typeface="Avenir Medium" charset="0"/>
                <a:ea typeface="Avenir Medium" charset="0"/>
                <a:cs typeface="Avenir Medium" charset="0"/>
              </a:rPr>
              <a:t>Once a client has chosen the path that will help them achieve their goal, counselling lays out the specific steps they need to complete in order to get there. </a:t>
            </a:r>
          </a:p>
        </p:txBody>
      </p:sp>
      <p:sp>
        <p:nvSpPr>
          <p:cNvPr id="12" name="Rectangle 11"/>
          <p:cNvSpPr/>
          <p:nvPr/>
        </p:nvSpPr>
        <p:spPr>
          <a:xfrm>
            <a:off x="2178993" y="776558"/>
            <a:ext cx="17643894"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5"/>
          <p:cNvSpPr txBox="1">
            <a:spLocks/>
          </p:cNvSpPr>
          <p:nvPr/>
        </p:nvSpPr>
        <p:spPr>
          <a:xfrm>
            <a:off x="2709202" y="1089773"/>
            <a:ext cx="17995427"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FINANCIAL COACHING VS. FINANCIAL COUNSELLING</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5305295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8" name="Rectangle 7"/>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241911" y="2794000"/>
            <a:ext cx="10912001" cy="2250983"/>
          </a:xfrm>
          <a:prstGeom prst="rect">
            <a:avLst/>
          </a:prstGeom>
          <a:solidFill>
            <a:srgbClr val="F99D1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10" y="2794000"/>
            <a:ext cx="10912001" cy="2250983"/>
          </a:xfrm>
          <a:prstGeom prst="rect">
            <a:avLst/>
          </a:prstGeom>
          <a:solidFill>
            <a:srgbClr val="8ACEA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329909" y="5044983"/>
            <a:ext cx="21824005" cy="0"/>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6" name="Title 5"/>
          <p:cNvSpPr txBox="1">
            <a:spLocks/>
          </p:cNvSpPr>
          <p:nvPr/>
        </p:nvSpPr>
        <p:spPr>
          <a:xfrm>
            <a:off x="1329908" y="3539058"/>
            <a:ext cx="10912003"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spc="300" dirty="0" smtClean="0">
                <a:solidFill>
                  <a:srgbClr val="454197"/>
                </a:solidFill>
                <a:latin typeface="Avenir Heavy" charset="0"/>
                <a:ea typeface="Avenir Heavy" charset="0"/>
                <a:cs typeface="Avenir Heavy" charset="0"/>
              </a:rPr>
              <a:t>FINANCIAL COACHING</a:t>
            </a:r>
            <a:endParaRPr lang="en-US" sz="4500" b="1" spc="300" dirty="0">
              <a:solidFill>
                <a:srgbClr val="454197"/>
              </a:solidFill>
              <a:latin typeface="Avenir Heavy" charset="0"/>
              <a:ea typeface="Avenir Heavy" charset="0"/>
              <a:cs typeface="Avenir Heavy" charset="0"/>
            </a:endParaRPr>
          </a:p>
        </p:txBody>
      </p:sp>
      <p:sp>
        <p:nvSpPr>
          <p:cNvPr id="18" name="Title 5"/>
          <p:cNvSpPr txBox="1">
            <a:spLocks/>
          </p:cNvSpPr>
          <p:nvPr/>
        </p:nvSpPr>
        <p:spPr>
          <a:xfrm>
            <a:off x="12241912" y="3539058"/>
            <a:ext cx="10912002"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spc="300" smtClean="0">
                <a:solidFill>
                  <a:srgbClr val="454197"/>
                </a:solidFill>
                <a:latin typeface="Avenir Heavy" charset="0"/>
                <a:ea typeface="Avenir Heavy" charset="0"/>
                <a:cs typeface="Avenir Heavy" charset="0"/>
              </a:rPr>
              <a:t>FINANCIAL COUNSELLING</a:t>
            </a:r>
            <a:endParaRPr lang="en-US" sz="4500" b="1" spc="300" dirty="0">
              <a:solidFill>
                <a:srgbClr val="454197"/>
              </a:solidFill>
              <a:latin typeface="Avenir Heavy" charset="0"/>
              <a:ea typeface="Avenir Heavy" charset="0"/>
              <a:cs typeface="Avenir Heavy" charset="0"/>
            </a:endParaRPr>
          </a:p>
        </p:txBody>
      </p:sp>
      <p:cxnSp>
        <p:nvCxnSpPr>
          <p:cNvPr id="6" name="Straight Connector 5"/>
          <p:cNvCxnSpPr>
            <a:stCxn id="9" idx="2"/>
          </p:cNvCxnSpPr>
          <p:nvPr/>
        </p:nvCxnSpPr>
        <p:spPr>
          <a:xfrm>
            <a:off x="12241912" y="2794001"/>
            <a:ext cx="4517" cy="9615712"/>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2" name="Title 5"/>
          <p:cNvSpPr txBox="1">
            <a:spLocks/>
          </p:cNvSpPr>
          <p:nvPr/>
        </p:nvSpPr>
        <p:spPr>
          <a:xfrm>
            <a:off x="2192478" y="5044983"/>
            <a:ext cx="9233005" cy="7364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500" dirty="0" smtClean="0">
                <a:solidFill>
                  <a:srgbClr val="EC2976"/>
                </a:solidFill>
                <a:latin typeface="Avenir Medium" charset="0"/>
                <a:ea typeface="Avenir Medium" charset="0"/>
                <a:cs typeface="Avenir Medium" charset="0"/>
              </a:rPr>
              <a:t>Example</a:t>
            </a:r>
          </a:p>
          <a:p>
            <a:pPr algn="ctr">
              <a:lnSpc>
                <a:spcPct val="100000"/>
              </a:lnSpc>
            </a:pPr>
            <a:r>
              <a:rPr lang="en-US" sz="4500" dirty="0" smtClean="0">
                <a:solidFill>
                  <a:srgbClr val="EC2976"/>
                </a:solidFill>
                <a:latin typeface="Avenir Medium" charset="0"/>
                <a:ea typeface="Avenir Medium" charset="0"/>
                <a:cs typeface="Avenir Medium" charset="0"/>
              </a:rPr>
              <a:t> </a:t>
            </a:r>
            <a:r>
              <a:rPr lang="en-US" sz="4500" dirty="0" smtClean="0">
                <a:solidFill>
                  <a:srgbClr val="454197"/>
                </a:solidFill>
                <a:latin typeface="Avenir Medium" charset="0"/>
                <a:ea typeface="Avenir Medium" charset="0"/>
                <a:cs typeface="Avenir Medium" charset="0"/>
              </a:rPr>
              <a:t>Jackie would like to build better credit, but doesn’t know how. A financial coach is to thoroughly explain possible and available strategies (like opening a secured credit card.)</a:t>
            </a:r>
            <a:endParaRPr lang="en-US" sz="4500" dirty="0">
              <a:solidFill>
                <a:srgbClr val="454197"/>
              </a:solidFill>
              <a:latin typeface="Avenir Medium" charset="0"/>
              <a:ea typeface="Avenir Medium" charset="0"/>
              <a:cs typeface="Avenir Medium" charset="0"/>
            </a:endParaRPr>
          </a:p>
        </p:txBody>
      </p:sp>
      <p:sp>
        <p:nvSpPr>
          <p:cNvPr id="14" name="Title 5"/>
          <p:cNvSpPr txBox="1">
            <a:spLocks/>
          </p:cNvSpPr>
          <p:nvPr/>
        </p:nvSpPr>
        <p:spPr>
          <a:xfrm>
            <a:off x="13095514" y="5044984"/>
            <a:ext cx="9236652" cy="7364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500" dirty="0" smtClean="0">
                <a:solidFill>
                  <a:srgbClr val="EC2976"/>
                </a:solidFill>
                <a:latin typeface="Avenir Medium" charset="0"/>
                <a:ea typeface="Avenir Medium" charset="0"/>
                <a:cs typeface="Avenir Medium" charset="0"/>
              </a:rPr>
              <a:t>Example</a:t>
            </a:r>
          </a:p>
          <a:p>
            <a:pPr algn="ctr">
              <a:lnSpc>
                <a:spcPct val="100000"/>
              </a:lnSpc>
            </a:pPr>
            <a:r>
              <a:rPr lang="en-US" sz="4500" dirty="0" smtClean="0">
                <a:solidFill>
                  <a:srgbClr val="EC2976"/>
                </a:solidFill>
                <a:latin typeface="Avenir Medium" charset="0"/>
                <a:ea typeface="Avenir Medium" charset="0"/>
                <a:cs typeface="Avenir Medium" charset="0"/>
              </a:rPr>
              <a:t> </a:t>
            </a:r>
            <a:r>
              <a:rPr lang="en-US" sz="4500" dirty="0">
                <a:solidFill>
                  <a:srgbClr val="454197"/>
                </a:solidFill>
                <a:latin typeface="Avenir Medium" charset="0"/>
                <a:ea typeface="Avenir Medium" charset="0"/>
                <a:cs typeface="Avenir Medium" charset="0"/>
              </a:rPr>
              <a:t>Jackie decides to open a secured credit card as a means to build better </a:t>
            </a:r>
            <a:r>
              <a:rPr lang="en-US" sz="4500" dirty="0" smtClean="0">
                <a:solidFill>
                  <a:srgbClr val="454197"/>
                </a:solidFill>
                <a:latin typeface="Avenir Medium" charset="0"/>
                <a:ea typeface="Avenir Medium" charset="0"/>
                <a:cs typeface="Avenir Medium" charset="0"/>
              </a:rPr>
              <a:t>credit</a:t>
            </a:r>
            <a:r>
              <a:rPr lang="en-US" sz="4500" dirty="0">
                <a:solidFill>
                  <a:srgbClr val="454197"/>
                </a:solidFill>
                <a:latin typeface="Avenir Medium" charset="0"/>
                <a:ea typeface="Avenir Medium" charset="0"/>
                <a:cs typeface="Avenir Medium" charset="0"/>
              </a:rPr>
              <a:t>. A financial counsellor leads her through the specific steps of that particular process.</a:t>
            </a:r>
          </a:p>
        </p:txBody>
      </p:sp>
      <p:sp>
        <p:nvSpPr>
          <p:cNvPr id="13" name="Rectangle 12"/>
          <p:cNvSpPr/>
          <p:nvPr/>
        </p:nvSpPr>
        <p:spPr>
          <a:xfrm>
            <a:off x="2178993" y="776558"/>
            <a:ext cx="17643894"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5"/>
          <p:cNvSpPr txBox="1">
            <a:spLocks/>
          </p:cNvSpPr>
          <p:nvPr/>
        </p:nvSpPr>
        <p:spPr>
          <a:xfrm>
            <a:off x="2709202" y="1089773"/>
            <a:ext cx="17995427"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FINANCIAL COACHING VS. FINANCIAL COUNSELLING</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42366671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54197"/>
        </a:solidFill>
        <a:effectLst/>
      </p:bgPr>
    </p:bg>
    <p:spTree>
      <p:nvGrpSpPr>
        <p:cNvPr id="1" name=""/>
        <p:cNvGrpSpPr/>
        <p:nvPr/>
      </p:nvGrpSpPr>
      <p:grpSpPr>
        <a:xfrm>
          <a:off x="0" y="0"/>
          <a:ext cx="0" cy="0"/>
          <a:chOff x="0" y="0"/>
          <a:chExt cx="0" cy="0"/>
        </a:xfrm>
      </p:grpSpPr>
      <p:sp>
        <p:nvSpPr>
          <p:cNvPr id="8" name="Rectangle 7"/>
          <p:cNvSpPr/>
          <p:nvPr/>
        </p:nvSpPr>
        <p:spPr>
          <a:xfrm>
            <a:off x="1329909" y="2794001"/>
            <a:ext cx="21824005" cy="9615712"/>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29910" y="2794000"/>
            <a:ext cx="21824004" cy="2250983"/>
          </a:xfrm>
          <a:prstGeom prst="rect">
            <a:avLst/>
          </a:prstGeom>
          <a:solidFill>
            <a:srgbClr val="8ACEAB"/>
          </a:solidFill>
          <a:ln w="6350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9909" y="1342015"/>
            <a:ext cx="21824005" cy="1451986"/>
          </a:xfrm>
          <a:prstGeom prst="rect">
            <a:avLst/>
          </a:prstGeom>
          <a:pattFill prst="wdUpDiag">
            <a:fgClr>
              <a:srgbClr val="454197"/>
            </a:fgClr>
            <a:bgClr>
              <a:schemeClr val="bg1"/>
            </a:bgClr>
          </a:patt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329909" y="5044983"/>
            <a:ext cx="21824005" cy="0"/>
          </a:xfrm>
          <a:prstGeom prst="line">
            <a:avLst/>
          </a:prstGeom>
          <a:noFill/>
          <a:ln w="63500" cap="flat">
            <a:solidFill>
              <a:srgbClr val="454197"/>
            </a:solidFill>
            <a:prstDash val="solid"/>
            <a:miter lim="400000"/>
          </a:ln>
          <a:effectLst/>
          <a:sp3d/>
        </p:spPr>
        <p:style>
          <a:lnRef idx="0">
            <a:scrgbClr r="0" g="0" b="0"/>
          </a:lnRef>
          <a:fillRef idx="0">
            <a:scrgbClr r="0" g="0" b="0"/>
          </a:fillRef>
          <a:effectRef idx="0">
            <a:scrgbClr r="0" g="0" b="0"/>
          </a:effectRef>
          <a:fontRef idx="none"/>
        </p:style>
      </p:cxnSp>
      <p:sp>
        <p:nvSpPr>
          <p:cNvPr id="16" name="Title 5"/>
          <p:cNvSpPr txBox="1">
            <a:spLocks/>
          </p:cNvSpPr>
          <p:nvPr/>
        </p:nvSpPr>
        <p:spPr>
          <a:xfrm>
            <a:off x="1329908" y="3539058"/>
            <a:ext cx="21824006"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spc="300" dirty="0" smtClean="0">
                <a:solidFill>
                  <a:srgbClr val="454197"/>
                </a:solidFill>
                <a:latin typeface="Avenir Heavy" charset="0"/>
                <a:ea typeface="Avenir Heavy" charset="0"/>
                <a:cs typeface="Avenir Heavy" charset="0"/>
              </a:rPr>
              <a:t>FINANCIAL COACHING</a:t>
            </a:r>
            <a:endParaRPr lang="en-US" sz="4500" b="1" spc="300" dirty="0">
              <a:solidFill>
                <a:srgbClr val="454197"/>
              </a:solidFill>
              <a:latin typeface="Avenir Heavy" charset="0"/>
              <a:ea typeface="Avenir Heavy" charset="0"/>
              <a:cs typeface="Avenir Heavy" charset="0"/>
            </a:endParaRPr>
          </a:p>
        </p:txBody>
      </p:sp>
      <p:sp>
        <p:nvSpPr>
          <p:cNvPr id="2" name="Rectangle 1"/>
          <p:cNvSpPr/>
          <p:nvPr/>
        </p:nvSpPr>
        <p:spPr>
          <a:xfrm>
            <a:off x="5344886" y="6691403"/>
            <a:ext cx="13694228" cy="2585323"/>
          </a:xfrm>
          <a:prstGeom prst="rect">
            <a:avLst/>
          </a:prstGeom>
        </p:spPr>
        <p:txBody>
          <a:bodyPr wrap="square">
            <a:spAutoFit/>
          </a:bodyPr>
          <a:lstStyle/>
          <a:p>
            <a:r>
              <a:rPr lang="en-US" sz="5400" dirty="0">
                <a:solidFill>
                  <a:srgbClr val="454197"/>
                </a:solidFill>
                <a:latin typeface="Avenir Medium" charset="0"/>
                <a:ea typeface="Avenir Medium" charset="0"/>
                <a:cs typeface="Avenir Medium" charset="0"/>
              </a:rPr>
              <a:t>A client must make the decision about which option(s) will work best for them, in their life, with their circumstances. </a:t>
            </a:r>
          </a:p>
        </p:txBody>
      </p:sp>
      <p:sp>
        <p:nvSpPr>
          <p:cNvPr id="10" name="Rectangle 9"/>
          <p:cNvSpPr/>
          <p:nvPr/>
        </p:nvSpPr>
        <p:spPr>
          <a:xfrm>
            <a:off x="2178993" y="776558"/>
            <a:ext cx="17643894" cy="1346156"/>
          </a:xfrm>
          <a:prstGeom prst="rect">
            <a:avLst/>
          </a:prstGeom>
          <a:solidFill>
            <a:schemeClr val="bg1"/>
          </a:solidFill>
          <a:ln w="63500" cap="rnd">
            <a:solidFill>
              <a:srgbClr val="454197"/>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5"/>
          <p:cNvSpPr txBox="1">
            <a:spLocks/>
          </p:cNvSpPr>
          <p:nvPr/>
        </p:nvSpPr>
        <p:spPr>
          <a:xfrm>
            <a:off x="2709202" y="1089773"/>
            <a:ext cx="17995427" cy="85035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500" b="1" spc="300" dirty="0" smtClean="0">
                <a:solidFill>
                  <a:srgbClr val="454197"/>
                </a:solidFill>
                <a:latin typeface="Avenir Heavy" charset="0"/>
                <a:ea typeface="Avenir Heavy" charset="0"/>
                <a:cs typeface="Avenir Heavy" charset="0"/>
              </a:rPr>
              <a:t>FINANCIAL COACHING VS. FINANCIAL COUNSELLING</a:t>
            </a:r>
            <a:endParaRPr lang="en-US" sz="4500" b="1" spc="300" dirty="0">
              <a:solidFill>
                <a:srgbClr val="454197"/>
              </a:solidFill>
              <a:latin typeface="Avenir Heavy" charset="0"/>
              <a:ea typeface="Avenir Heavy" charset="0"/>
              <a:cs typeface="Avenir Heavy" charset="0"/>
            </a:endParaRPr>
          </a:p>
        </p:txBody>
      </p:sp>
    </p:spTree>
    <p:extLst>
      <p:ext uri="{BB962C8B-B14F-4D97-AF65-F5344CB8AC3E}">
        <p14:creationId xmlns:p14="http://schemas.microsoft.com/office/powerpoint/2010/main" val="181922586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11294</TotalTime>
  <Words>2060</Words>
  <Application>Microsoft Macintosh PowerPoint</Application>
  <PresentationFormat>Custom</PresentationFormat>
  <Paragraphs>263</Paragraphs>
  <Slides>40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Avenir Book</vt:lpstr>
      <vt:lpstr>Avenir Heavy</vt:lpstr>
      <vt:lpstr>Avenir Medium</vt:lpstr>
      <vt:lpstr>Brandon Grotesque Black</vt:lpstr>
      <vt:lpstr>Brandon Grotesque Regular</vt:lpstr>
      <vt:lpstr>BrownStd</vt:lpstr>
      <vt:lpstr>BrownStd Regular Alternate</vt:lpstr>
      <vt:lpstr>Century Gothic</vt:lpstr>
      <vt:lpstr>Helvetica Light</vt:lpstr>
      <vt:lpstr>Lucida Grande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Olenka Olenka</cp:lastModifiedBy>
  <cp:revision>66</cp:revision>
  <dcterms:modified xsi:type="dcterms:W3CDTF">2017-06-05T22:24:04Z</dcterms:modified>
</cp:coreProperties>
</file>