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81" r:id="rId5"/>
    <p:sldId id="282" r:id="rId6"/>
    <p:sldId id="261" r:id="rId7"/>
    <p:sldId id="283" r:id="rId8"/>
    <p:sldId id="284" r:id="rId9"/>
    <p:sldId id="285" r:id="rId10"/>
    <p:sldId id="286" r:id="rId11"/>
    <p:sldId id="287" r:id="rId12"/>
    <p:sldId id="288" r:id="rId13"/>
    <p:sldId id="290" r:id="rId14"/>
    <p:sldId id="291" r:id="rId15"/>
    <p:sldId id="293" r:id="rId16"/>
    <p:sldId id="292" r:id="rId17"/>
    <p:sldId id="294" r:id="rId18"/>
    <p:sldId id="295" r:id="rId19"/>
    <p:sldId id="296" r:id="rId20"/>
    <p:sldId id="297" r:id="rId21"/>
    <p:sldId id="298" r:id="rId22"/>
    <p:sldId id="299" r:id="rId23"/>
    <p:sldId id="300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5256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pos="52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F99D1B"/>
    <a:srgbClr val="454197"/>
    <a:srgbClr val="EC2976"/>
    <a:srgbClr val="8ACEAB"/>
    <a:srgbClr val="EF4168"/>
    <a:srgbClr val="EA9D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solidFill>
                <a:srgbClr val="3797C6"/>
              </a:solidFill>
              <a:prstDash val="solid"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254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solidFill>
                <a:srgbClr val="3797C6"/>
              </a:solidFill>
              <a:prstDash val="solid"/>
              <a:miter lim="400000"/>
            </a:ln>
          </a:right>
          <a:top>
            <a:ln w="254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D51ADE6A-740E-44AE-83CC-AE7238B6C88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solidFill>
                <a:srgbClr val="3797C6"/>
              </a:solidFill>
              <a:prstDash val="solid"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254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solidFill>
                <a:srgbClr val="3797C6"/>
              </a:solidFill>
              <a:prstDash val="solid"/>
              <a:miter lim="400000"/>
            </a:ln>
          </a:right>
          <a:top>
            <a:ln w="254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/>
    <p:restoredTop sz="94684"/>
  </p:normalViewPr>
  <p:slideViewPr>
    <p:cSldViewPr snapToGrid="0" snapToObjects="1">
      <p:cViewPr>
        <p:scale>
          <a:sx n="40" d="100"/>
          <a:sy n="40" d="100"/>
        </p:scale>
        <p:origin x="320" y="856"/>
      </p:cViewPr>
      <p:guideLst>
        <p:guide orient="horz" pos="5256"/>
        <p:guide pos="7680"/>
        <p:guide pos="52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654716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563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63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261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6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Main Slide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9" name="Shape 89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–Johnny Appleseed</a:t>
            </a:r>
          </a:p>
        </p:txBody>
      </p:sp>
      <p:sp>
        <p:nvSpPr>
          <p:cNvPr id="99" name="Shape 99"/>
          <p:cNvSpPr>
            <a:spLocks noGrp="1"/>
          </p:cNvSpPr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00" name="Shape 1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2" r="673" b="12310"/>
          <a:stretch/>
        </p:blipFill>
        <p:spPr>
          <a:xfrm>
            <a:off x="3363687" y="-1"/>
            <a:ext cx="21020313" cy="13716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64329" y="1915764"/>
            <a:ext cx="18267136" cy="9873462"/>
          </a:xfrm>
          <a:prstGeom prst="rect">
            <a:avLst/>
          </a:prstGeom>
          <a:solidFill>
            <a:srgbClr val="FFFFFF"/>
          </a:solidFill>
          <a:ln w="63500" cap="flat">
            <a:solidFill>
              <a:srgbClr val="454197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" t="10635" r="683" b="17380"/>
          <a:stretch/>
        </p:blipFill>
        <p:spPr>
          <a:xfrm>
            <a:off x="3064329" y="1915764"/>
            <a:ext cx="18267136" cy="9873462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12648531" y="16272755"/>
            <a:ext cx="369315" cy="1438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3000" spc="-9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+</a:t>
            </a:r>
          </a:p>
        </p:txBody>
      </p:sp>
      <p:sp>
        <p:nvSpPr>
          <p:cNvPr id="129" name="Shape 129"/>
          <p:cNvSpPr/>
          <p:nvPr/>
        </p:nvSpPr>
        <p:spPr>
          <a:xfrm>
            <a:off x="5599691" y="7201165"/>
            <a:ext cx="13184617" cy="246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900" cap="all" spc="298" baseline="1342">
                <a:solidFill>
                  <a:srgbClr val="FFFFFF"/>
                </a:solidFill>
                <a:latin typeface="Brandon Grotesque Regular"/>
                <a:ea typeface="Brandon Grotesque Regular"/>
                <a:cs typeface="Brandon Grotesque Regular"/>
                <a:sym typeface="Brandon Grotesque Regular"/>
              </a:defRPr>
            </a:lvl1pPr>
          </a:lstStyle>
          <a:p>
            <a:r>
              <a:rPr>
                <a:solidFill>
                  <a:srgbClr val="EC2976"/>
                </a:solidFill>
                <a:latin typeface="Avenir Book" charset="0"/>
                <a:ea typeface="Avenir Book" charset="0"/>
                <a:cs typeface="Avenir Book" charset="0"/>
              </a:rPr>
              <a:t>Orientation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54803" y="2904462"/>
            <a:ext cx="16274395" cy="7907076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45419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Shape 127"/>
          <p:cNvSpPr/>
          <p:nvPr/>
        </p:nvSpPr>
        <p:spPr>
          <a:xfrm>
            <a:off x="1883969" y="3275740"/>
            <a:ext cx="21056600" cy="744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80000"/>
              </a:lnSpc>
              <a:defRPr sz="35000" cap="all" spc="0">
                <a:solidFill>
                  <a:srgbClr val="F5B528"/>
                </a:solidFill>
                <a:latin typeface="Brandon Grotesque Black"/>
                <a:ea typeface="Brandon Grotesque Black"/>
                <a:cs typeface="Brandon Grotesque Black"/>
                <a:sym typeface="Brandon Grotesque Black"/>
              </a:defRPr>
            </a:lvl1pPr>
          </a:lstStyle>
          <a:p>
            <a:r>
              <a:rPr b="1" dirty="0">
                <a:solidFill>
                  <a:srgbClr val="454197"/>
                </a:solidFill>
                <a:latin typeface="Avenir Heavy" charset="0"/>
                <a:ea typeface="Avenir Heavy" charset="0"/>
                <a:cs typeface="Avenir Heavy" charset="0"/>
              </a:rPr>
              <a:t>MEDA</a:t>
            </a:r>
          </a:p>
        </p:txBody>
      </p:sp>
      <p:sp>
        <p:nvSpPr>
          <p:cNvPr id="19" name="Title 5"/>
          <p:cNvSpPr txBox="1">
            <a:spLocks/>
          </p:cNvSpPr>
          <p:nvPr/>
        </p:nvSpPr>
        <p:spPr>
          <a:xfrm>
            <a:off x="9117732" y="8952993"/>
            <a:ext cx="6589074" cy="85035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500" b="1" spc="300" dirty="0" smtClean="0">
                <a:solidFill>
                  <a:srgbClr val="454197"/>
                </a:solidFill>
                <a:latin typeface="Avenir Heavy" charset="0"/>
                <a:ea typeface="Avenir Heavy" charset="0"/>
                <a:cs typeface="Avenir Heavy" charset="0"/>
              </a:rPr>
              <a:t>ORIENTATION</a:t>
            </a:r>
            <a:endParaRPr lang="en-US" sz="6500" b="1" spc="300" dirty="0">
              <a:solidFill>
                <a:srgbClr val="454197"/>
              </a:solidFill>
              <a:latin typeface="Avenir Heavy" charset="0"/>
              <a:ea typeface="Avenir Heavy" charset="0"/>
              <a:cs typeface="Avenir Heavy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38739" y="2413041"/>
            <a:ext cx="5593408" cy="1346156"/>
          </a:xfrm>
          <a:prstGeom prst="rect">
            <a:avLst/>
          </a:prstGeom>
          <a:solidFill>
            <a:srgbClr val="454197"/>
          </a:solidFill>
          <a:ln w="63500" cap="rnd">
            <a:solidFill>
              <a:srgbClr val="45419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5"/>
          <p:cNvSpPr txBox="1">
            <a:spLocks/>
          </p:cNvSpPr>
          <p:nvPr/>
        </p:nvSpPr>
        <p:spPr>
          <a:xfrm>
            <a:off x="5168949" y="2693599"/>
            <a:ext cx="5585710" cy="85035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spc="300" dirty="0" smtClean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WELCOME TO</a:t>
            </a:r>
            <a:endParaRPr lang="en-US" sz="4500" b="1" spc="300" dirty="0">
              <a:solidFill>
                <a:schemeClr val="bg1"/>
              </a:solidFill>
              <a:latin typeface="Avenir Heavy" charset="0"/>
              <a:ea typeface="Avenir Heavy" charset="0"/>
              <a:cs typeface="Avenir Heavy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CE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1813540" y="2607862"/>
            <a:ext cx="8734890" cy="8734890"/>
          </a:xfrm>
          <a:prstGeom prst="ellipse">
            <a:avLst/>
          </a:prstGeom>
          <a:ln w="63500">
            <a:solidFill>
              <a:srgbClr val="45419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4746245" y="1317641"/>
            <a:ext cx="2875548" cy="2875548"/>
          </a:xfrm>
          <a:prstGeom prst="ellipse">
            <a:avLst/>
          </a:prstGeom>
          <a:solidFill>
            <a:schemeClr val="bg1"/>
          </a:solidFill>
          <a:ln w="63500">
            <a:solidFill>
              <a:srgbClr val="45419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4751538" y="9482926"/>
            <a:ext cx="2875548" cy="2875548"/>
          </a:xfrm>
          <a:prstGeom prst="ellipse">
            <a:avLst/>
          </a:prstGeom>
          <a:solidFill>
            <a:schemeClr val="bg1"/>
          </a:solidFill>
          <a:ln w="63500">
            <a:solidFill>
              <a:srgbClr val="45419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1024899" y="7242892"/>
            <a:ext cx="2875549" cy="2875548"/>
          </a:xfrm>
          <a:prstGeom prst="ellipse">
            <a:avLst/>
          </a:prstGeom>
          <a:solidFill>
            <a:srgbClr val="F99D1B"/>
          </a:solidFill>
          <a:ln w="63500">
            <a:solidFill>
              <a:srgbClr val="45419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solidFill>
                <a:srgbClr val="454197"/>
              </a:solidFill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8550436" y="7242892"/>
            <a:ext cx="2875548" cy="2875548"/>
          </a:xfrm>
          <a:prstGeom prst="ellipse">
            <a:avLst/>
          </a:prstGeom>
          <a:solidFill>
            <a:schemeClr val="bg1"/>
          </a:solidFill>
          <a:ln w="63500">
            <a:solidFill>
              <a:srgbClr val="45419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1024899" y="3465141"/>
            <a:ext cx="2875549" cy="2875548"/>
          </a:xfrm>
          <a:prstGeom prst="ellipse">
            <a:avLst/>
          </a:prstGeom>
          <a:solidFill>
            <a:srgbClr val="FFFFFF"/>
          </a:solidFill>
          <a:ln w="63500">
            <a:solidFill>
              <a:srgbClr val="45419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8496241" y="3465141"/>
            <a:ext cx="2875549" cy="2875548"/>
          </a:xfrm>
          <a:prstGeom prst="ellipse">
            <a:avLst/>
          </a:prstGeom>
          <a:solidFill>
            <a:schemeClr val="bg1"/>
          </a:solidFill>
          <a:ln w="63500">
            <a:solidFill>
              <a:srgbClr val="45419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4542240" y="1659442"/>
            <a:ext cx="3283559" cy="2583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70000"/>
              </a:lnSpc>
              <a:defRPr sz="9900" spc="0">
                <a:solidFill>
                  <a:srgbClr val="FFFFFF"/>
                </a:solidFill>
                <a:latin typeface="Brandon Grotesque Black"/>
                <a:ea typeface="Brandon Grotesque Black"/>
                <a:cs typeface="Brandon Grotesque Black"/>
                <a:sym typeface="Brandon Grotesque Black"/>
              </a:defRPr>
            </a:lvl1pPr>
          </a:lstStyle>
          <a:p>
            <a:r>
              <a:rPr b="1" dirty="0">
                <a:solidFill>
                  <a:srgbClr val="454197"/>
                </a:solidFill>
                <a:latin typeface="Avenir Heavy" charset="0"/>
                <a:ea typeface="Avenir Heavy" charset="0"/>
                <a:cs typeface="Avenir Heavy" charset="0"/>
              </a:rPr>
              <a:t>6</a:t>
            </a:r>
          </a:p>
        </p:txBody>
      </p:sp>
      <p:sp>
        <p:nvSpPr>
          <p:cNvPr id="205" name="Shape 205"/>
          <p:cNvSpPr/>
          <p:nvPr/>
        </p:nvSpPr>
        <p:spPr>
          <a:xfrm>
            <a:off x="8292236" y="3806942"/>
            <a:ext cx="3283559" cy="2583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70000"/>
              </a:lnSpc>
              <a:defRPr sz="9900" spc="0">
                <a:solidFill>
                  <a:srgbClr val="FFFFFF"/>
                </a:solidFill>
                <a:latin typeface="Brandon Grotesque Black"/>
                <a:ea typeface="Brandon Grotesque Black"/>
                <a:cs typeface="Brandon Grotesque Black"/>
                <a:sym typeface="Brandon Grotesque Black"/>
              </a:defRPr>
            </a:lvl1pPr>
          </a:lstStyle>
          <a:p>
            <a:r>
              <a:rPr b="1" dirty="0">
                <a:solidFill>
                  <a:srgbClr val="454197"/>
                </a:solidFill>
                <a:latin typeface="Avenir Heavy" charset="0"/>
                <a:ea typeface="Avenir Heavy" charset="0"/>
                <a:cs typeface="Avenir Heavy" charset="0"/>
              </a:rPr>
              <a:t>1</a:t>
            </a:r>
          </a:p>
        </p:txBody>
      </p:sp>
      <p:sp>
        <p:nvSpPr>
          <p:cNvPr id="206" name="Shape 206"/>
          <p:cNvSpPr/>
          <p:nvPr/>
        </p:nvSpPr>
        <p:spPr>
          <a:xfrm>
            <a:off x="8346430" y="7584693"/>
            <a:ext cx="3283559" cy="2583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70000"/>
              </a:lnSpc>
              <a:defRPr sz="9900" spc="0">
                <a:solidFill>
                  <a:srgbClr val="FFFFFF"/>
                </a:solidFill>
                <a:latin typeface="Brandon Grotesque Black"/>
                <a:ea typeface="Brandon Grotesque Black"/>
                <a:cs typeface="Brandon Grotesque Black"/>
                <a:sym typeface="Brandon Grotesque Black"/>
              </a:defRPr>
            </a:lvl1pPr>
          </a:lstStyle>
          <a:p>
            <a:r>
              <a:rPr b="1">
                <a:solidFill>
                  <a:srgbClr val="454197"/>
                </a:solidFill>
                <a:latin typeface="Avenir Heavy" charset="0"/>
                <a:ea typeface="Avenir Heavy" charset="0"/>
                <a:cs typeface="Avenir Heavy" charset="0"/>
              </a:rPr>
              <a:t>2</a:t>
            </a:r>
          </a:p>
        </p:txBody>
      </p:sp>
      <p:sp>
        <p:nvSpPr>
          <p:cNvPr id="207" name="Shape 207"/>
          <p:cNvSpPr/>
          <p:nvPr/>
        </p:nvSpPr>
        <p:spPr>
          <a:xfrm>
            <a:off x="4547533" y="9824726"/>
            <a:ext cx="3283558" cy="2583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70000"/>
              </a:lnSpc>
              <a:defRPr sz="9900" spc="0">
                <a:solidFill>
                  <a:srgbClr val="FFFFFF"/>
                </a:solidFill>
                <a:latin typeface="Brandon Grotesque Black"/>
                <a:ea typeface="Brandon Grotesque Black"/>
                <a:cs typeface="Brandon Grotesque Black"/>
                <a:sym typeface="Brandon Grotesque Black"/>
              </a:defRPr>
            </a:lvl1pPr>
          </a:lstStyle>
          <a:p>
            <a:r>
              <a:rPr b="1">
                <a:solidFill>
                  <a:srgbClr val="454197"/>
                </a:solidFill>
                <a:latin typeface="Avenir Heavy" charset="0"/>
                <a:ea typeface="Avenir Heavy" charset="0"/>
                <a:cs typeface="Avenir Heavy" charset="0"/>
              </a:rPr>
              <a:t>3</a:t>
            </a:r>
          </a:p>
        </p:txBody>
      </p:sp>
      <p:sp>
        <p:nvSpPr>
          <p:cNvPr id="208" name="Shape 208"/>
          <p:cNvSpPr/>
          <p:nvPr/>
        </p:nvSpPr>
        <p:spPr>
          <a:xfrm>
            <a:off x="820894" y="7584693"/>
            <a:ext cx="3283559" cy="2583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70000"/>
              </a:lnSpc>
              <a:defRPr sz="9900" spc="0">
                <a:solidFill>
                  <a:srgbClr val="FFFFFF"/>
                </a:solidFill>
                <a:latin typeface="Brandon Grotesque Black"/>
                <a:ea typeface="Brandon Grotesque Black"/>
                <a:cs typeface="Brandon Grotesque Black"/>
                <a:sym typeface="Brandon Grotesque Black"/>
              </a:defRPr>
            </a:lvl1pPr>
          </a:lstStyle>
          <a:p>
            <a:r>
              <a:rPr b="1" dirty="0">
                <a:solidFill>
                  <a:srgbClr val="454197"/>
                </a:solidFill>
                <a:latin typeface="Avenir Heavy" charset="0"/>
                <a:ea typeface="Avenir Heavy" charset="0"/>
                <a:cs typeface="Avenir Heavy" charset="0"/>
              </a:rPr>
              <a:t>4</a:t>
            </a:r>
          </a:p>
        </p:txBody>
      </p:sp>
      <p:sp>
        <p:nvSpPr>
          <p:cNvPr id="209" name="Shape 209"/>
          <p:cNvSpPr/>
          <p:nvPr/>
        </p:nvSpPr>
        <p:spPr>
          <a:xfrm>
            <a:off x="820894" y="3806942"/>
            <a:ext cx="3283559" cy="2583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70000"/>
              </a:lnSpc>
              <a:defRPr sz="9900" spc="0">
                <a:solidFill>
                  <a:srgbClr val="FFFFFF"/>
                </a:solidFill>
                <a:latin typeface="Brandon Grotesque Black"/>
                <a:ea typeface="Brandon Grotesque Black"/>
                <a:cs typeface="Brandon Grotesque Black"/>
                <a:sym typeface="Brandon Grotesque Black"/>
              </a:defRPr>
            </a:lvl1pPr>
          </a:lstStyle>
          <a:p>
            <a:r>
              <a:rPr b="1">
                <a:solidFill>
                  <a:srgbClr val="454197"/>
                </a:solidFill>
                <a:latin typeface="Avenir Heavy" charset="0"/>
                <a:ea typeface="Avenir Heavy" charset="0"/>
                <a:cs typeface="Avenir Heavy" charset="0"/>
              </a:rPr>
              <a:t>5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2289135" y="1659442"/>
            <a:ext cx="11065173" cy="11052959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45419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" t="10048" r="49101" b="74889"/>
          <a:stretch/>
        </p:blipFill>
        <p:spPr>
          <a:xfrm>
            <a:off x="12289135" y="1659441"/>
            <a:ext cx="11065173" cy="2533747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2289135" y="4193188"/>
            <a:ext cx="11065173" cy="0"/>
          </a:xfrm>
          <a:prstGeom prst="line">
            <a:avLst/>
          </a:prstGeom>
          <a:noFill/>
          <a:ln w="63500" cap="flat">
            <a:solidFill>
              <a:srgbClr val="454197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Rectangle 25"/>
          <p:cNvSpPr/>
          <p:nvPr/>
        </p:nvSpPr>
        <p:spPr>
          <a:xfrm>
            <a:off x="11575795" y="685820"/>
            <a:ext cx="7795009" cy="2849160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45419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5"/>
          <p:cNvSpPr txBox="1">
            <a:spLocks/>
          </p:cNvSpPr>
          <p:nvPr/>
        </p:nvSpPr>
        <p:spPr>
          <a:xfrm>
            <a:off x="12075965" y="1283585"/>
            <a:ext cx="8176584" cy="18057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 smtClean="0">
                <a:solidFill>
                  <a:srgbClr val="454197"/>
                </a:solidFill>
                <a:latin typeface="Avenir Heavy" charset="0"/>
                <a:ea typeface="Avenir Heavy" charset="0"/>
                <a:cs typeface="Avenir Heavy" charset="0"/>
              </a:rPr>
              <a:t>Business</a:t>
            </a:r>
          </a:p>
          <a:p>
            <a:r>
              <a:rPr lang="en-US" sz="8000" b="1" dirty="0" smtClean="0">
                <a:solidFill>
                  <a:srgbClr val="454197"/>
                </a:solidFill>
                <a:latin typeface="Avenir Heavy" charset="0"/>
                <a:ea typeface="Avenir Heavy" charset="0"/>
                <a:cs typeface="Avenir Heavy" charset="0"/>
              </a:rPr>
              <a:t>Development</a:t>
            </a:r>
          </a:p>
        </p:txBody>
      </p:sp>
      <p:sp>
        <p:nvSpPr>
          <p:cNvPr id="28" name="Shape 246"/>
          <p:cNvSpPr/>
          <p:nvPr/>
        </p:nvSpPr>
        <p:spPr>
          <a:xfrm>
            <a:off x="13217109" y="4268313"/>
            <a:ext cx="9348977" cy="8469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spcBef>
                <a:spcPts val="1000"/>
              </a:spcBef>
              <a:defRPr sz="4500" spc="0">
                <a:solidFill>
                  <a:srgbClr val="53585F"/>
                </a:solidFill>
                <a:latin typeface="Brandon Grotesque Bold"/>
                <a:ea typeface="Brandon Grotesque Bold"/>
                <a:cs typeface="Brandon Grotesque Bold"/>
                <a:sym typeface="Brandon Grotesque Bold"/>
              </a:defRPr>
            </a:pPr>
            <a:r>
              <a:rPr lang="en-US" sz="4000" dirty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Variety of free services to help you get started or grow your small business</a:t>
            </a:r>
            <a:r>
              <a:rPr lang="en-US" sz="4000" dirty="0" smtClean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:</a:t>
            </a:r>
          </a:p>
          <a:p>
            <a:pPr algn="l">
              <a:spcBef>
                <a:spcPts val="1000"/>
              </a:spcBef>
              <a:defRPr sz="4500" spc="0">
                <a:solidFill>
                  <a:srgbClr val="53585F"/>
                </a:solidFill>
                <a:latin typeface="Brandon Grotesque Bold"/>
                <a:ea typeface="Brandon Grotesque Bold"/>
                <a:cs typeface="Brandon Grotesque Bold"/>
                <a:sym typeface="Brandon Grotesque Bold"/>
              </a:defRPr>
            </a:pPr>
            <a:endParaRPr lang="en-US" sz="4000" dirty="0">
              <a:solidFill>
                <a:srgbClr val="454197"/>
              </a:solidFill>
              <a:latin typeface="Avenir Medium" charset="0"/>
              <a:ea typeface="Avenir Medium" charset="0"/>
              <a:cs typeface="Avenir Medium" charset="0"/>
            </a:endParaRPr>
          </a:p>
          <a:p>
            <a:pPr marL="571500" indent="-571500" algn="l">
              <a:spcBef>
                <a:spcPts val="1000"/>
              </a:spcBef>
              <a:buSzPct val="105000"/>
              <a:buBlip>
                <a:blip r:embed="rId4"/>
              </a:buBlip>
              <a:defRPr sz="4500" spc="0">
                <a:solidFill>
                  <a:srgbClr val="53585F"/>
                </a:solidFill>
                <a:latin typeface="Brandon Grotesque Regular"/>
                <a:ea typeface="Brandon Grotesque Regular"/>
                <a:cs typeface="Brandon Grotesque Regular"/>
                <a:sym typeface="Brandon Grotesque Regular"/>
              </a:defRPr>
            </a:pPr>
            <a:r>
              <a:rPr lang="en-US" sz="4000" dirty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Business workshops: training and certificate,  7 weeks</a:t>
            </a:r>
          </a:p>
          <a:p>
            <a:pPr marL="571500" indent="-571500" algn="l">
              <a:spcBef>
                <a:spcPts val="1000"/>
              </a:spcBef>
              <a:buSzPct val="105000"/>
              <a:buBlip>
                <a:blip r:embed="rId4"/>
              </a:buBlip>
              <a:defRPr sz="4500" spc="0">
                <a:solidFill>
                  <a:srgbClr val="53585F"/>
                </a:solidFill>
                <a:latin typeface="Brandon Grotesque Regular"/>
                <a:ea typeface="Brandon Grotesque Regular"/>
                <a:cs typeface="Brandon Grotesque Regular"/>
                <a:sym typeface="Brandon Grotesque Regular"/>
              </a:defRPr>
            </a:pPr>
            <a:r>
              <a:rPr lang="en-US" sz="4000" dirty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One-on-one consultations to help you develop your own business step by step</a:t>
            </a:r>
          </a:p>
          <a:p>
            <a:pPr marL="571500" indent="-571500" algn="l">
              <a:spcBef>
                <a:spcPts val="1000"/>
              </a:spcBef>
              <a:buSzPct val="105000"/>
              <a:buBlip>
                <a:blip r:embed="rId4"/>
              </a:buBlip>
              <a:defRPr sz="4500" spc="0">
                <a:solidFill>
                  <a:srgbClr val="53585F"/>
                </a:solidFill>
                <a:latin typeface="Brandon Grotesque Regular"/>
                <a:ea typeface="Brandon Grotesque Regular"/>
                <a:cs typeface="Brandon Grotesque Regular"/>
                <a:sym typeface="Brandon Grotesque Regular"/>
              </a:defRPr>
            </a:pPr>
            <a:r>
              <a:rPr lang="en-US" sz="4000" dirty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Business loans help to prepare a loan package to submit to a lender</a:t>
            </a:r>
          </a:p>
        </p:txBody>
      </p:sp>
    </p:spTree>
    <p:extLst>
      <p:ext uri="{BB962C8B-B14F-4D97-AF65-F5344CB8AC3E}">
        <p14:creationId xmlns:p14="http://schemas.microsoft.com/office/powerpoint/2010/main" val="357421784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CE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1813540" y="2607862"/>
            <a:ext cx="8734890" cy="8734890"/>
          </a:xfrm>
          <a:prstGeom prst="ellipse">
            <a:avLst/>
          </a:prstGeom>
          <a:ln w="63500">
            <a:solidFill>
              <a:srgbClr val="45419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4746245" y="1317641"/>
            <a:ext cx="2875548" cy="2875548"/>
          </a:xfrm>
          <a:prstGeom prst="ellipse">
            <a:avLst/>
          </a:prstGeom>
          <a:solidFill>
            <a:schemeClr val="bg1"/>
          </a:solidFill>
          <a:ln w="63500">
            <a:solidFill>
              <a:srgbClr val="45419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4751538" y="9482926"/>
            <a:ext cx="2875548" cy="2875548"/>
          </a:xfrm>
          <a:prstGeom prst="ellipse">
            <a:avLst/>
          </a:prstGeom>
          <a:solidFill>
            <a:schemeClr val="bg1"/>
          </a:solidFill>
          <a:ln w="63500">
            <a:solidFill>
              <a:srgbClr val="45419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1024899" y="7242892"/>
            <a:ext cx="2875549" cy="2875548"/>
          </a:xfrm>
          <a:prstGeom prst="ellipse">
            <a:avLst/>
          </a:prstGeom>
          <a:solidFill>
            <a:schemeClr val="bg1"/>
          </a:solidFill>
          <a:ln w="63500">
            <a:solidFill>
              <a:srgbClr val="45419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solidFill>
                <a:srgbClr val="454197"/>
              </a:solidFill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8550436" y="7242892"/>
            <a:ext cx="2875548" cy="2875548"/>
          </a:xfrm>
          <a:prstGeom prst="ellipse">
            <a:avLst/>
          </a:prstGeom>
          <a:solidFill>
            <a:schemeClr val="bg1"/>
          </a:solidFill>
          <a:ln w="63500">
            <a:solidFill>
              <a:srgbClr val="45419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1024899" y="3465141"/>
            <a:ext cx="2875549" cy="2875548"/>
          </a:xfrm>
          <a:prstGeom prst="ellipse">
            <a:avLst/>
          </a:prstGeom>
          <a:solidFill>
            <a:srgbClr val="F99D1B"/>
          </a:solidFill>
          <a:ln w="63500">
            <a:solidFill>
              <a:srgbClr val="45419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8496241" y="3465141"/>
            <a:ext cx="2875549" cy="2875548"/>
          </a:xfrm>
          <a:prstGeom prst="ellipse">
            <a:avLst/>
          </a:prstGeom>
          <a:solidFill>
            <a:schemeClr val="bg1"/>
          </a:solidFill>
          <a:ln w="63500">
            <a:solidFill>
              <a:srgbClr val="45419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4542240" y="1659442"/>
            <a:ext cx="3283559" cy="2583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70000"/>
              </a:lnSpc>
              <a:defRPr sz="9900" spc="0">
                <a:solidFill>
                  <a:srgbClr val="FFFFFF"/>
                </a:solidFill>
                <a:latin typeface="Brandon Grotesque Black"/>
                <a:ea typeface="Brandon Grotesque Black"/>
                <a:cs typeface="Brandon Grotesque Black"/>
                <a:sym typeface="Brandon Grotesque Black"/>
              </a:defRPr>
            </a:lvl1pPr>
          </a:lstStyle>
          <a:p>
            <a:r>
              <a:rPr b="1" dirty="0">
                <a:solidFill>
                  <a:srgbClr val="454197"/>
                </a:solidFill>
                <a:latin typeface="Avenir Heavy" charset="0"/>
                <a:ea typeface="Avenir Heavy" charset="0"/>
                <a:cs typeface="Avenir Heavy" charset="0"/>
              </a:rPr>
              <a:t>6</a:t>
            </a:r>
          </a:p>
        </p:txBody>
      </p:sp>
      <p:sp>
        <p:nvSpPr>
          <p:cNvPr id="205" name="Shape 205"/>
          <p:cNvSpPr/>
          <p:nvPr/>
        </p:nvSpPr>
        <p:spPr>
          <a:xfrm>
            <a:off x="8292236" y="3806942"/>
            <a:ext cx="3283559" cy="2583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70000"/>
              </a:lnSpc>
              <a:defRPr sz="9900" spc="0">
                <a:solidFill>
                  <a:srgbClr val="FFFFFF"/>
                </a:solidFill>
                <a:latin typeface="Brandon Grotesque Black"/>
                <a:ea typeface="Brandon Grotesque Black"/>
                <a:cs typeface="Brandon Grotesque Black"/>
                <a:sym typeface="Brandon Grotesque Black"/>
              </a:defRPr>
            </a:lvl1pPr>
          </a:lstStyle>
          <a:p>
            <a:r>
              <a:rPr b="1" dirty="0">
                <a:solidFill>
                  <a:srgbClr val="454197"/>
                </a:solidFill>
                <a:latin typeface="Avenir Heavy" charset="0"/>
                <a:ea typeface="Avenir Heavy" charset="0"/>
                <a:cs typeface="Avenir Heavy" charset="0"/>
              </a:rPr>
              <a:t>1</a:t>
            </a:r>
          </a:p>
        </p:txBody>
      </p:sp>
      <p:sp>
        <p:nvSpPr>
          <p:cNvPr id="206" name="Shape 206"/>
          <p:cNvSpPr/>
          <p:nvPr/>
        </p:nvSpPr>
        <p:spPr>
          <a:xfrm>
            <a:off x="8346430" y="7584693"/>
            <a:ext cx="3283559" cy="2583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70000"/>
              </a:lnSpc>
              <a:defRPr sz="9900" spc="0">
                <a:solidFill>
                  <a:srgbClr val="FFFFFF"/>
                </a:solidFill>
                <a:latin typeface="Brandon Grotesque Black"/>
                <a:ea typeface="Brandon Grotesque Black"/>
                <a:cs typeface="Brandon Grotesque Black"/>
                <a:sym typeface="Brandon Grotesque Black"/>
              </a:defRPr>
            </a:lvl1pPr>
          </a:lstStyle>
          <a:p>
            <a:r>
              <a:rPr b="1">
                <a:solidFill>
                  <a:srgbClr val="454197"/>
                </a:solidFill>
                <a:latin typeface="Avenir Heavy" charset="0"/>
                <a:ea typeface="Avenir Heavy" charset="0"/>
                <a:cs typeface="Avenir Heavy" charset="0"/>
              </a:rPr>
              <a:t>2</a:t>
            </a:r>
          </a:p>
        </p:txBody>
      </p:sp>
      <p:sp>
        <p:nvSpPr>
          <p:cNvPr id="207" name="Shape 207"/>
          <p:cNvSpPr/>
          <p:nvPr/>
        </p:nvSpPr>
        <p:spPr>
          <a:xfrm>
            <a:off x="4547533" y="9824726"/>
            <a:ext cx="3283558" cy="2583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70000"/>
              </a:lnSpc>
              <a:defRPr sz="9900" spc="0">
                <a:solidFill>
                  <a:srgbClr val="FFFFFF"/>
                </a:solidFill>
                <a:latin typeface="Brandon Grotesque Black"/>
                <a:ea typeface="Brandon Grotesque Black"/>
                <a:cs typeface="Brandon Grotesque Black"/>
                <a:sym typeface="Brandon Grotesque Black"/>
              </a:defRPr>
            </a:lvl1pPr>
          </a:lstStyle>
          <a:p>
            <a:r>
              <a:rPr b="1">
                <a:solidFill>
                  <a:srgbClr val="454197"/>
                </a:solidFill>
                <a:latin typeface="Avenir Heavy" charset="0"/>
                <a:ea typeface="Avenir Heavy" charset="0"/>
                <a:cs typeface="Avenir Heavy" charset="0"/>
              </a:rPr>
              <a:t>3</a:t>
            </a:r>
          </a:p>
        </p:txBody>
      </p:sp>
      <p:sp>
        <p:nvSpPr>
          <p:cNvPr id="208" name="Shape 208"/>
          <p:cNvSpPr/>
          <p:nvPr/>
        </p:nvSpPr>
        <p:spPr>
          <a:xfrm>
            <a:off x="820894" y="7584693"/>
            <a:ext cx="3283559" cy="2583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70000"/>
              </a:lnSpc>
              <a:defRPr sz="9900" spc="0">
                <a:solidFill>
                  <a:srgbClr val="FFFFFF"/>
                </a:solidFill>
                <a:latin typeface="Brandon Grotesque Black"/>
                <a:ea typeface="Brandon Grotesque Black"/>
                <a:cs typeface="Brandon Grotesque Black"/>
                <a:sym typeface="Brandon Grotesque Black"/>
              </a:defRPr>
            </a:lvl1pPr>
          </a:lstStyle>
          <a:p>
            <a:r>
              <a:rPr b="1" dirty="0">
                <a:solidFill>
                  <a:srgbClr val="454197"/>
                </a:solidFill>
                <a:latin typeface="Avenir Heavy" charset="0"/>
                <a:ea typeface="Avenir Heavy" charset="0"/>
                <a:cs typeface="Avenir Heavy" charset="0"/>
              </a:rPr>
              <a:t>4</a:t>
            </a:r>
          </a:p>
        </p:txBody>
      </p:sp>
      <p:sp>
        <p:nvSpPr>
          <p:cNvPr id="209" name="Shape 209"/>
          <p:cNvSpPr/>
          <p:nvPr/>
        </p:nvSpPr>
        <p:spPr>
          <a:xfrm>
            <a:off x="820894" y="3806942"/>
            <a:ext cx="3283559" cy="2583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70000"/>
              </a:lnSpc>
              <a:defRPr sz="9900" spc="0">
                <a:solidFill>
                  <a:srgbClr val="FFFFFF"/>
                </a:solidFill>
                <a:latin typeface="Brandon Grotesque Black"/>
                <a:ea typeface="Brandon Grotesque Black"/>
                <a:cs typeface="Brandon Grotesque Black"/>
                <a:sym typeface="Brandon Grotesque Black"/>
              </a:defRPr>
            </a:lvl1pPr>
          </a:lstStyle>
          <a:p>
            <a:r>
              <a:rPr b="1">
                <a:solidFill>
                  <a:srgbClr val="454197"/>
                </a:solidFill>
                <a:latin typeface="Avenir Heavy" charset="0"/>
                <a:ea typeface="Avenir Heavy" charset="0"/>
                <a:cs typeface="Avenir Heavy" charset="0"/>
              </a:rPr>
              <a:t>5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2289135" y="1659442"/>
            <a:ext cx="11065173" cy="11052959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45419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" t="10048" r="49101" b="74889"/>
          <a:stretch/>
        </p:blipFill>
        <p:spPr>
          <a:xfrm>
            <a:off x="12289135" y="1659441"/>
            <a:ext cx="11065173" cy="2533747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2289135" y="4193188"/>
            <a:ext cx="11065173" cy="0"/>
          </a:xfrm>
          <a:prstGeom prst="line">
            <a:avLst/>
          </a:prstGeom>
          <a:noFill/>
          <a:ln w="63500" cap="flat">
            <a:solidFill>
              <a:srgbClr val="454197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Rectangle 25"/>
          <p:cNvSpPr/>
          <p:nvPr/>
        </p:nvSpPr>
        <p:spPr>
          <a:xfrm>
            <a:off x="11575795" y="685820"/>
            <a:ext cx="7795009" cy="2849160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45419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5"/>
          <p:cNvSpPr txBox="1">
            <a:spLocks/>
          </p:cNvSpPr>
          <p:nvPr/>
        </p:nvSpPr>
        <p:spPr>
          <a:xfrm>
            <a:off x="12075965" y="1283585"/>
            <a:ext cx="8176584" cy="18057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 smtClean="0">
                <a:solidFill>
                  <a:srgbClr val="454197"/>
                </a:solidFill>
                <a:latin typeface="Avenir Heavy" charset="0"/>
                <a:ea typeface="Avenir Heavy" charset="0"/>
                <a:cs typeface="Avenir Heavy" charset="0"/>
              </a:rPr>
              <a:t>Adelante</a:t>
            </a:r>
          </a:p>
          <a:p>
            <a:r>
              <a:rPr lang="en-US" sz="8000" b="1" dirty="0" smtClean="0">
                <a:solidFill>
                  <a:srgbClr val="454197"/>
                </a:solidFill>
                <a:latin typeface="Avenir Heavy" charset="0"/>
                <a:ea typeface="Avenir Heavy" charset="0"/>
                <a:cs typeface="Avenir Heavy" charset="0"/>
              </a:rPr>
              <a:t>Fund</a:t>
            </a:r>
          </a:p>
        </p:txBody>
      </p:sp>
      <p:sp>
        <p:nvSpPr>
          <p:cNvPr id="28" name="Shape 246"/>
          <p:cNvSpPr/>
          <p:nvPr/>
        </p:nvSpPr>
        <p:spPr>
          <a:xfrm>
            <a:off x="13217109" y="4268313"/>
            <a:ext cx="9348977" cy="8469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4500" spc="0">
                <a:solidFill>
                  <a:srgbClr val="53585F"/>
                </a:solidFill>
                <a:latin typeface="Brandon Grotesque Bold"/>
                <a:ea typeface="Brandon Grotesque Bold"/>
                <a:cs typeface="Brandon Grotesque Bold"/>
                <a:sym typeface="Brandon Grotesque Bold"/>
              </a:defRPr>
            </a:pPr>
            <a:r>
              <a:rPr lang="en-US" sz="4000" dirty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Micro lending program for small business owners</a:t>
            </a:r>
            <a:r>
              <a:rPr lang="en-US" sz="4000" dirty="0" smtClean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:</a:t>
            </a:r>
          </a:p>
          <a:p>
            <a:pPr marL="571500" indent="-571500" algn="l">
              <a:buSzPct val="105000"/>
              <a:buBlip>
                <a:blip r:embed="rId4"/>
              </a:buBlip>
              <a:defRPr sz="4500" spc="0">
                <a:solidFill>
                  <a:srgbClr val="53585F"/>
                </a:solidFill>
                <a:latin typeface="Brandon Grotesque Bold"/>
                <a:ea typeface="Brandon Grotesque Bold"/>
                <a:cs typeface="Brandon Grotesque Bold"/>
                <a:sym typeface="Brandon Grotesque Bold"/>
              </a:defRPr>
            </a:pPr>
            <a:endParaRPr lang="en-US" sz="4000" dirty="0">
              <a:solidFill>
                <a:srgbClr val="454197"/>
              </a:solidFill>
              <a:latin typeface="Avenir Medium" charset="0"/>
              <a:ea typeface="Avenir Medium" charset="0"/>
              <a:cs typeface="Avenir Medium" charset="0"/>
            </a:endParaRPr>
          </a:p>
          <a:p>
            <a:pPr marL="571500" lvl="3" indent="-571500" algn="l">
              <a:buSzPct val="105000"/>
              <a:buBlip>
                <a:blip r:embed="rId4"/>
              </a:buBlip>
              <a:defRPr sz="4500" spc="0">
                <a:solidFill>
                  <a:srgbClr val="53585F"/>
                </a:solidFill>
                <a:latin typeface="Brandon Grotesque Regular"/>
                <a:ea typeface="Brandon Grotesque Regular"/>
                <a:cs typeface="Brandon Grotesque Regular"/>
                <a:sym typeface="Brandon Grotesque Regular"/>
              </a:defRPr>
            </a:pPr>
            <a:r>
              <a:rPr lang="en-US" sz="4000" dirty="0" smtClean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Apply </a:t>
            </a:r>
            <a:r>
              <a:rPr lang="en-US" sz="4000" dirty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for $5,000-100,000 loan at 5-7% interest rate</a:t>
            </a:r>
          </a:p>
          <a:p>
            <a:pPr marL="571500" lvl="2" indent="-571500" algn="l">
              <a:buSzPct val="105000"/>
              <a:buBlip>
                <a:blip r:embed="rId4"/>
              </a:buBlip>
              <a:defRPr sz="4500" spc="0">
                <a:solidFill>
                  <a:srgbClr val="53585F"/>
                </a:solidFill>
                <a:latin typeface="Brandon Grotesque Regular"/>
                <a:ea typeface="Brandon Grotesque Regular"/>
                <a:cs typeface="Brandon Grotesque Regular"/>
                <a:sym typeface="Brandon Grotesque Regular"/>
              </a:defRPr>
            </a:pPr>
            <a:r>
              <a:rPr lang="en-US" sz="4000" dirty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Must also attend the business development 7-week course</a:t>
            </a:r>
          </a:p>
          <a:p>
            <a:pPr marL="571500" lvl="2" indent="-571500" algn="l">
              <a:buSzPct val="105000"/>
              <a:buBlip>
                <a:blip r:embed="rId4"/>
              </a:buBlip>
              <a:defRPr sz="4500" spc="0">
                <a:solidFill>
                  <a:srgbClr val="53585F"/>
                </a:solidFill>
                <a:latin typeface="Brandon Grotesque Regular"/>
                <a:ea typeface="Brandon Grotesque Regular"/>
                <a:cs typeface="Brandon Grotesque Regular"/>
                <a:sym typeface="Brandon Grotesque Regular"/>
              </a:defRPr>
            </a:pPr>
            <a:r>
              <a:rPr lang="en-US" sz="4000" dirty="0" smtClean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No </a:t>
            </a:r>
            <a:r>
              <a:rPr lang="en-US" sz="4000" dirty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cost to apply</a:t>
            </a:r>
          </a:p>
        </p:txBody>
      </p:sp>
    </p:spTree>
    <p:extLst>
      <p:ext uri="{BB962C8B-B14F-4D97-AF65-F5344CB8AC3E}">
        <p14:creationId xmlns:p14="http://schemas.microsoft.com/office/powerpoint/2010/main" val="2051114581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CE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1813540" y="2607862"/>
            <a:ext cx="8734890" cy="8734890"/>
          </a:xfrm>
          <a:prstGeom prst="ellipse">
            <a:avLst/>
          </a:prstGeom>
          <a:ln w="63500">
            <a:solidFill>
              <a:srgbClr val="45419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4746245" y="1317641"/>
            <a:ext cx="2875548" cy="2875548"/>
          </a:xfrm>
          <a:prstGeom prst="ellipse">
            <a:avLst/>
          </a:prstGeom>
          <a:solidFill>
            <a:srgbClr val="F99D1B"/>
          </a:solidFill>
          <a:ln w="63500">
            <a:solidFill>
              <a:srgbClr val="45419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4751538" y="9482926"/>
            <a:ext cx="2875548" cy="2875548"/>
          </a:xfrm>
          <a:prstGeom prst="ellipse">
            <a:avLst/>
          </a:prstGeom>
          <a:solidFill>
            <a:schemeClr val="bg1"/>
          </a:solidFill>
          <a:ln w="63500">
            <a:solidFill>
              <a:srgbClr val="45419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1024899" y="7242892"/>
            <a:ext cx="2875549" cy="2875548"/>
          </a:xfrm>
          <a:prstGeom prst="ellipse">
            <a:avLst/>
          </a:prstGeom>
          <a:solidFill>
            <a:schemeClr val="bg1"/>
          </a:solidFill>
          <a:ln w="63500">
            <a:solidFill>
              <a:srgbClr val="45419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solidFill>
                <a:srgbClr val="454197"/>
              </a:solidFill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8550436" y="7242892"/>
            <a:ext cx="2875548" cy="2875548"/>
          </a:xfrm>
          <a:prstGeom prst="ellipse">
            <a:avLst/>
          </a:prstGeom>
          <a:solidFill>
            <a:schemeClr val="bg1"/>
          </a:solidFill>
          <a:ln w="63500">
            <a:solidFill>
              <a:srgbClr val="45419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1024899" y="3465141"/>
            <a:ext cx="2875549" cy="2875548"/>
          </a:xfrm>
          <a:prstGeom prst="ellipse">
            <a:avLst/>
          </a:prstGeom>
          <a:solidFill>
            <a:schemeClr val="bg1"/>
          </a:solidFill>
          <a:ln w="63500">
            <a:solidFill>
              <a:srgbClr val="45419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8496241" y="3465141"/>
            <a:ext cx="2875549" cy="2875548"/>
          </a:xfrm>
          <a:prstGeom prst="ellipse">
            <a:avLst/>
          </a:prstGeom>
          <a:solidFill>
            <a:schemeClr val="bg1"/>
          </a:solidFill>
          <a:ln w="63500">
            <a:solidFill>
              <a:srgbClr val="45419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4542240" y="1659442"/>
            <a:ext cx="3283559" cy="2583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70000"/>
              </a:lnSpc>
              <a:defRPr sz="9900" spc="0">
                <a:solidFill>
                  <a:srgbClr val="FFFFFF"/>
                </a:solidFill>
                <a:latin typeface="Brandon Grotesque Black"/>
                <a:ea typeface="Brandon Grotesque Black"/>
                <a:cs typeface="Brandon Grotesque Black"/>
                <a:sym typeface="Brandon Grotesque Black"/>
              </a:defRPr>
            </a:lvl1pPr>
          </a:lstStyle>
          <a:p>
            <a:r>
              <a:rPr b="1" dirty="0">
                <a:solidFill>
                  <a:srgbClr val="454197"/>
                </a:solidFill>
                <a:latin typeface="Avenir Heavy" charset="0"/>
                <a:ea typeface="Avenir Heavy" charset="0"/>
                <a:cs typeface="Avenir Heavy" charset="0"/>
              </a:rPr>
              <a:t>6</a:t>
            </a:r>
          </a:p>
        </p:txBody>
      </p:sp>
      <p:sp>
        <p:nvSpPr>
          <p:cNvPr id="205" name="Shape 205"/>
          <p:cNvSpPr/>
          <p:nvPr/>
        </p:nvSpPr>
        <p:spPr>
          <a:xfrm>
            <a:off x="8292236" y="3806942"/>
            <a:ext cx="3283559" cy="2583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70000"/>
              </a:lnSpc>
              <a:defRPr sz="9900" spc="0">
                <a:solidFill>
                  <a:srgbClr val="FFFFFF"/>
                </a:solidFill>
                <a:latin typeface="Brandon Grotesque Black"/>
                <a:ea typeface="Brandon Grotesque Black"/>
                <a:cs typeface="Brandon Grotesque Black"/>
                <a:sym typeface="Brandon Grotesque Black"/>
              </a:defRPr>
            </a:lvl1pPr>
          </a:lstStyle>
          <a:p>
            <a:r>
              <a:rPr b="1" dirty="0">
                <a:solidFill>
                  <a:srgbClr val="454197"/>
                </a:solidFill>
                <a:latin typeface="Avenir Heavy" charset="0"/>
                <a:ea typeface="Avenir Heavy" charset="0"/>
                <a:cs typeface="Avenir Heavy" charset="0"/>
              </a:rPr>
              <a:t>1</a:t>
            </a:r>
          </a:p>
        </p:txBody>
      </p:sp>
      <p:sp>
        <p:nvSpPr>
          <p:cNvPr id="206" name="Shape 206"/>
          <p:cNvSpPr/>
          <p:nvPr/>
        </p:nvSpPr>
        <p:spPr>
          <a:xfrm>
            <a:off x="8346430" y="7584693"/>
            <a:ext cx="3283559" cy="2583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70000"/>
              </a:lnSpc>
              <a:defRPr sz="9900" spc="0">
                <a:solidFill>
                  <a:srgbClr val="FFFFFF"/>
                </a:solidFill>
                <a:latin typeface="Brandon Grotesque Black"/>
                <a:ea typeface="Brandon Grotesque Black"/>
                <a:cs typeface="Brandon Grotesque Black"/>
                <a:sym typeface="Brandon Grotesque Black"/>
              </a:defRPr>
            </a:lvl1pPr>
          </a:lstStyle>
          <a:p>
            <a:r>
              <a:rPr b="1">
                <a:solidFill>
                  <a:srgbClr val="454197"/>
                </a:solidFill>
                <a:latin typeface="Avenir Heavy" charset="0"/>
                <a:ea typeface="Avenir Heavy" charset="0"/>
                <a:cs typeface="Avenir Heavy" charset="0"/>
              </a:rPr>
              <a:t>2</a:t>
            </a:r>
          </a:p>
        </p:txBody>
      </p:sp>
      <p:sp>
        <p:nvSpPr>
          <p:cNvPr id="207" name="Shape 207"/>
          <p:cNvSpPr/>
          <p:nvPr/>
        </p:nvSpPr>
        <p:spPr>
          <a:xfrm>
            <a:off x="4547533" y="9824726"/>
            <a:ext cx="3283558" cy="2583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70000"/>
              </a:lnSpc>
              <a:defRPr sz="9900" spc="0">
                <a:solidFill>
                  <a:srgbClr val="FFFFFF"/>
                </a:solidFill>
                <a:latin typeface="Brandon Grotesque Black"/>
                <a:ea typeface="Brandon Grotesque Black"/>
                <a:cs typeface="Brandon Grotesque Black"/>
                <a:sym typeface="Brandon Grotesque Black"/>
              </a:defRPr>
            </a:lvl1pPr>
          </a:lstStyle>
          <a:p>
            <a:r>
              <a:rPr b="1">
                <a:solidFill>
                  <a:srgbClr val="454197"/>
                </a:solidFill>
                <a:latin typeface="Avenir Heavy" charset="0"/>
                <a:ea typeface="Avenir Heavy" charset="0"/>
                <a:cs typeface="Avenir Heavy" charset="0"/>
              </a:rPr>
              <a:t>3</a:t>
            </a:r>
          </a:p>
        </p:txBody>
      </p:sp>
      <p:sp>
        <p:nvSpPr>
          <p:cNvPr id="208" name="Shape 208"/>
          <p:cNvSpPr/>
          <p:nvPr/>
        </p:nvSpPr>
        <p:spPr>
          <a:xfrm>
            <a:off x="820894" y="7584693"/>
            <a:ext cx="3283559" cy="2583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70000"/>
              </a:lnSpc>
              <a:defRPr sz="9900" spc="0">
                <a:solidFill>
                  <a:srgbClr val="FFFFFF"/>
                </a:solidFill>
                <a:latin typeface="Brandon Grotesque Black"/>
                <a:ea typeface="Brandon Grotesque Black"/>
                <a:cs typeface="Brandon Grotesque Black"/>
                <a:sym typeface="Brandon Grotesque Black"/>
              </a:defRPr>
            </a:lvl1pPr>
          </a:lstStyle>
          <a:p>
            <a:r>
              <a:rPr b="1" dirty="0">
                <a:solidFill>
                  <a:srgbClr val="454197"/>
                </a:solidFill>
                <a:latin typeface="Avenir Heavy" charset="0"/>
                <a:ea typeface="Avenir Heavy" charset="0"/>
                <a:cs typeface="Avenir Heavy" charset="0"/>
              </a:rPr>
              <a:t>4</a:t>
            </a:r>
          </a:p>
        </p:txBody>
      </p:sp>
      <p:sp>
        <p:nvSpPr>
          <p:cNvPr id="209" name="Shape 209"/>
          <p:cNvSpPr/>
          <p:nvPr/>
        </p:nvSpPr>
        <p:spPr>
          <a:xfrm>
            <a:off x="820894" y="3806942"/>
            <a:ext cx="3283559" cy="2583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70000"/>
              </a:lnSpc>
              <a:defRPr sz="9900" spc="0">
                <a:solidFill>
                  <a:srgbClr val="FFFFFF"/>
                </a:solidFill>
                <a:latin typeface="Brandon Grotesque Black"/>
                <a:ea typeface="Brandon Grotesque Black"/>
                <a:cs typeface="Brandon Grotesque Black"/>
                <a:sym typeface="Brandon Grotesque Black"/>
              </a:defRPr>
            </a:lvl1pPr>
          </a:lstStyle>
          <a:p>
            <a:r>
              <a:rPr b="1">
                <a:solidFill>
                  <a:srgbClr val="454197"/>
                </a:solidFill>
                <a:latin typeface="Avenir Heavy" charset="0"/>
                <a:ea typeface="Avenir Heavy" charset="0"/>
                <a:cs typeface="Avenir Heavy" charset="0"/>
              </a:rPr>
              <a:t>5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2289135" y="1659442"/>
            <a:ext cx="11065173" cy="11052959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45419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Blip>
                <a:blip r:embed="rId3"/>
              </a:buBlip>
            </a:pP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" t="10048" r="49101" b="74889"/>
          <a:stretch/>
        </p:blipFill>
        <p:spPr>
          <a:xfrm>
            <a:off x="12289135" y="1659441"/>
            <a:ext cx="11065173" cy="2533747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2289135" y="4193188"/>
            <a:ext cx="11065173" cy="0"/>
          </a:xfrm>
          <a:prstGeom prst="line">
            <a:avLst/>
          </a:prstGeom>
          <a:noFill/>
          <a:ln w="63500" cap="flat">
            <a:solidFill>
              <a:srgbClr val="454197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Rectangle 25"/>
          <p:cNvSpPr/>
          <p:nvPr/>
        </p:nvSpPr>
        <p:spPr>
          <a:xfrm>
            <a:off x="11575795" y="685820"/>
            <a:ext cx="7795009" cy="2849160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45419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5"/>
          <p:cNvSpPr txBox="1">
            <a:spLocks/>
          </p:cNvSpPr>
          <p:nvPr/>
        </p:nvSpPr>
        <p:spPr>
          <a:xfrm>
            <a:off x="12075965" y="1283585"/>
            <a:ext cx="8176584" cy="18057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 smtClean="0">
                <a:solidFill>
                  <a:srgbClr val="454197"/>
                </a:solidFill>
                <a:latin typeface="Avenir Heavy" charset="0"/>
                <a:ea typeface="Avenir Heavy" charset="0"/>
                <a:cs typeface="Avenir Heavy" charset="0"/>
              </a:rPr>
              <a:t>Financial</a:t>
            </a:r>
          </a:p>
          <a:p>
            <a:r>
              <a:rPr lang="en-US" sz="8000" b="1" dirty="0" smtClean="0">
                <a:solidFill>
                  <a:srgbClr val="454197"/>
                </a:solidFill>
                <a:latin typeface="Avenir Heavy" charset="0"/>
                <a:ea typeface="Avenir Heavy" charset="0"/>
                <a:cs typeface="Avenir Heavy" charset="0"/>
              </a:rPr>
              <a:t>Capability</a:t>
            </a:r>
          </a:p>
        </p:txBody>
      </p:sp>
      <p:sp>
        <p:nvSpPr>
          <p:cNvPr id="28" name="Shape 246"/>
          <p:cNvSpPr/>
          <p:nvPr/>
        </p:nvSpPr>
        <p:spPr>
          <a:xfrm>
            <a:off x="13217109" y="4268313"/>
            <a:ext cx="9414291" cy="8469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4500" spc="0">
                <a:solidFill>
                  <a:srgbClr val="53585F"/>
                </a:solidFill>
                <a:latin typeface="Brandon Grotesque Bold"/>
                <a:ea typeface="Brandon Grotesque Bold"/>
                <a:cs typeface="Brandon Grotesque Bold"/>
                <a:sym typeface="Brandon Grotesque Bold"/>
              </a:defRPr>
            </a:pPr>
            <a:r>
              <a:rPr lang="en-US" sz="4000" dirty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Together with a coach you can achieve your financial goals</a:t>
            </a:r>
            <a:r>
              <a:rPr lang="en-US" sz="4000" dirty="0" smtClean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:</a:t>
            </a:r>
          </a:p>
          <a:p>
            <a:pPr algn="l">
              <a:defRPr sz="4500" spc="0">
                <a:solidFill>
                  <a:srgbClr val="53585F"/>
                </a:solidFill>
                <a:latin typeface="Brandon Grotesque Bold"/>
                <a:ea typeface="Brandon Grotesque Bold"/>
                <a:cs typeface="Brandon Grotesque Bold"/>
                <a:sym typeface="Brandon Grotesque Bold"/>
              </a:defRPr>
            </a:pPr>
            <a:endParaRPr lang="en-US" sz="4000" dirty="0">
              <a:solidFill>
                <a:srgbClr val="454197"/>
              </a:solidFill>
              <a:latin typeface="Avenir Medium" charset="0"/>
              <a:ea typeface="Avenir Medium" charset="0"/>
              <a:cs typeface="Avenir Medium" charset="0"/>
            </a:endParaRPr>
          </a:p>
          <a:p>
            <a:pPr marL="571500" indent="-571500" algn="l">
              <a:buSzPct val="100000"/>
              <a:buBlip>
                <a:blip r:embed="rId3"/>
              </a:buBlip>
              <a:defRPr sz="4500" spc="0">
                <a:solidFill>
                  <a:srgbClr val="53585F"/>
                </a:solidFill>
                <a:latin typeface="Brandon Grotesque Regular"/>
                <a:ea typeface="Brandon Grotesque Regular"/>
                <a:cs typeface="Brandon Grotesque Regular"/>
                <a:sym typeface="Brandon Grotesque Regular"/>
              </a:defRPr>
            </a:pPr>
            <a:r>
              <a:rPr lang="en-US" sz="4000" dirty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One-on-one coaching appointments to help you reach your life financial goals</a:t>
            </a:r>
          </a:p>
          <a:p>
            <a:pPr marL="571500" indent="-571500" algn="l">
              <a:buSzPct val="100000"/>
              <a:buBlip>
                <a:blip r:embed="rId3"/>
              </a:buBlip>
              <a:defRPr sz="4500" spc="0">
                <a:solidFill>
                  <a:srgbClr val="53585F"/>
                </a:solidFill>
                <a:latin typeface="Brandon Grotesque Regular"/>
                <a:ea typeface="Brandon Grotesque Regular"/>
                <a:cs typeface="Brandon Grotesque Regular"/>
                <a:sym typeface="Brandon Grotesque Regular"/>
              </a:defRPr>
            </a:pPr>
            <a:r>
              <a:rPr lang="en-US" sz="4000" dirty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Equip you with professional assistance, services, and safe financial tools</a:t>
            </a:r>
          </a:p>
        </p:txBody>
      </p:sp>
    </p:spTree>
    <p:extLst>
      <p:ext uri="{BB962C8B-B14F-4D97-AF65-F5344CB8AC3E}">
        <p14:creationId xmlns:p14="http://schemas.microsoft.com/office/powerpoint/2010/main" val="499339518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64329" y="1915764"/>
            <a:ext cx="18267136" cy="9873462"/>
          </a:xfrm>
          <a:prstGeom prst="rect">
            <a:avLst/>
          </a:prstGeom>
          <a:solidFill>
            <a:srgbClr val="FFFFFF"/>
          </a:solidFill>
          <a:ln w="63500" cap="flat">
            <a:solidFill>
              <a:srgbClr val="454197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" t="10635" r="683" b="17380"/>
          <a:stretch/>
        </p:blipFill>
        <p:spPr>
          <a:xfrm>
            <a:off x="3064329" y="1915764"/>
            <a:ext cx="18267136" cy="9873462"/>
          </a:xfrm>
          <a:prstGeom prst="rect">
            <a:avLst/>
          </a:prstGeom>
        </p:spPr>
      </p:pic>
      <p:sp>
        <p:nvSpPr>
          <p:cNvPr id="4" name="Shape 129"/>
          <p:cNvSpPr/>
          <p:nvPr/>
        </p:nvSpPr>
        <p:spPr>
          <a:xfrm>
            <a:off x="5599691" y="7201165"/>
            <a:ext cx="13184617" cy="246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900" cap="all" spc="298" baseline="1342">
                <a:solidFill>
                  <a:srgbClr val="FFFFFF"/>
                </a:solidFill>
                <a:latin typeface="Brandon Grotesque Regular"/>
                <a:ea typeface="Brandon Grotesque Regular"/>
                <a:cs typeface="Brandon Grotesque Regular"/>
                <a:sym typeface="Brandon Grotesque Regular"/>
              </a:defRPr>
            </a:lvl1pPr>
          </a:lstStyle>
          <a:p>
            <a:r>
              <a:rPr dirty="0">
                <a:solidFill>
                  <a:srgbClr val="EC2976"/>
                </a:solidFill>
                <a:latin typeface="Avenir Book" charset="0"/>
                <a:ea typeface="Avenir Book" charset="0"/>
                <a:cs typeface="Avenir Book" charset="0"/>
              </a:rPr>
              <a:t>Orientation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054803" y="2904462"/>
            <a:ext cx="16274395" cy="7907076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45419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47819" y="2383971"/>
            <a:ext cx="11761685" cy="1901568"/>
          </a:xfrm>
          <a:prstGeom prst="rect">
            <a:avLst/>
          </a:prstGeom>
          <a:solidFill>
            <a:srgbClr val="454197"/>
          </a:solidFill>
          <a:ln w="63500" cap="rnd">
            <a:solidFill>
              <a:srgbClr val="45419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4078029" y="2831360"/>
            <a:ext cx="10841315" cy="10621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500" b="1" spc="300" dirty="0" smtClean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To assess our financial health,</a:t>
            </a:r>
          </a:p>
          <a:p>
            <a:pPr>
              <a:lnSpc>
                <a:spcPct val="100000"/>
              </a:lnSpc>
            </a:pPr>
            <a:r>
              <a:rPr lang="en-US" sz="4500" b="1" spc="300" dirty="0" smtClean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We look to our four main factors</a:t>
            </a:r>
            <a:r>
              <a:rPr lang="mr-IN" sz="4500" b="1" spc="300" dirty="0" smtClean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…</a:t>
            </a:r>
            <a:endParaRPr lang="en-US" sz="4500" b="1" spc="300" dirty="0">
              <a:solidFill>
                <a:schemeClr val="bg1"/>
              </a:solidFill>
              <a:latin typeface="Avenir Heavy" charset="0"/>
              <a:ea typeface="Avenir Heavy" charset="0"/>
              <a:cs typeface="Avenir Heavy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044" y="4285539"/>
            <a:ext cx="4954714" cy="4954712"/>
          </a:xfrm>
          <a:prstGeom prst="rect">
            <a:avLst/>
          </a:prstGeom>
        </p:spPr>
      </p:pic>
      <p:sp>
        <p:nvSpPr>
          <p:cNvPr id="11" name="Title 5"/>
          <p:cNvSpPr txBox="1">
            <a:spLocks/>
          </p:cNvSpPr>
          <p:nvPr/>
        </p:nvSpPr>
        <p:spPr>
          <a:xfrm>
            <a:off x="5168949" y="9347037"/>
            <a:ext cx="2266494" cy="8093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b="1" dirty="0" smtClean="0">
                <a:solidFill>
                  <a:srgbClr val="454197"/>
                </a:solidFill>
                <a:latin typeface="BrownStd Regular Alternate" charset="0"/>
                <a:ea typeface="BrownStd Regular Alternate" charset="0"/>
                <a:cs typeface="BrownStd Regular Alternate" charset="0"/>
              </a:rPr>
              <a:t>Debt</a:t>
            </a:r>
            <a:endParaRPr lang="en-US" sz="4000" b="1" dirty="0">
              <a:solidFill>
                <a:srgbClr val="454197"/>
              </a:solidFill>
              <a:latin typeface="BrownStd Regular Alternate" charset="0"/>
              <a:ea typeface="BrownStd Regular Alternate" charset="0"/>
              <a:cs typeface="BrownStd Regular Alternate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876" y="4285539"/>
            <a:ext cx="4954712" cy="49547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2943" y="4285539"/>
            <a:ext cx="4954712" cy="495471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7923" y="4285539"/>
            <a:ext cx="4954712" cy="4954712"/>
          </a:xfrm>
          <a:prstGeom prst="rect">
            <a:avLst/>
          </a:prstGeom>
        </p:spPr>
      </p:pic>
      <p:sp>
        <p:nvSpPr>
          <p:cNvPr id="17" name="Title 5"/>
          <p:cNvSpPr txBox="1">
            <a:spLocks/>
          </p:cNvSpPr>
          <p:nvPr/>
        </p:nvSpPr>
        <p:spPr>
          <a:xfrm>
            <a:off x="8906449" y="9347037"/>
            <a:ext cx="2266494" cy="8093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b="1" dirty="0" smtClean="0">
                <a:solidFill>
                  <a:srgbClr val="454197"/>
                </a:solidFill>
                <a:latin typeface="BrownStd Regular Alternate" charset="0"/>
                <a:ea typeface="BrownStd Regular Alternate" charset="0"/>
                <a:cs typeface="BrownStd Regular Alternate" charset="0"/>
              </a:rPr>
              <a:t>Income</a:t>
            </a:r>
            <a:endParaRPr lang="en-US" sz="4000" b="1" dirty="0">
              <a:solidFill>
                <a:srgbClr val="454197"/>
              </a:solidFill>
              <a:latin typeface="BrownStd Regular Alternate" charset="0"/>
              <a:ea typeface="BrownStd Regular Alternate" charset="0"/>
              <a:cs typeface="BrownStd Regular Alternate" charset="0"/>
            </a:endParaRPr>
          </a:p>
        </p:txBody>
      </p:sp>
      <p:sp>
        <p:nvSpPr>
          <p:cNvPr id="18" name="Title 5"/>
          <p:cNvSpPr txBox="1">
            <a:spLocks/>
          </p:cNvSpPr>
          <p:nvPr/>
        </p:nvSpPr>
        <p:spPr>
          <a:xfrm>
            <a:off x="12597588" y="9347037"/>
            <a:ext cx="2266494" cy="8093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b="1" dirty="0" smtClean="0">
                <a:solidFill>
                  <a:srgbClr val="454197"/>
                </a:solidFill>
                <a:latin typeface="BrownStd Regular Alternate" charset="0"/>
                <a:ea typeface="BrownStd Regular Alternate" charset="0"/>
                <a:cs typeface="BrownStd Regular Alternate" charset="0"/>
              </a:rPr>
              <a:t>Debt</a:t>
            </a:r>
            <a:endParaRPr lang="en-US" sz="4000" b="1" dirty="0">
              <a:solidFill>
                <a:srgbClr val="454197"/>
              </a:solidFill>
              <a:latin typeface="BrownStd Regular Alternate" charset="0"/>
              <a:ea typeface="BrownStd Regular Alternate" charset="0"/>
              <a:cs typeface="BrownStd Regular Alternate" charset="0"/>
            </a:endParaRPr>
          </a:p>
        </p:txBody>
      </p:sp>
      <p:sp>
        <p:nvSpPr>
          <p:cNvPr id="19" name="Title 5"/>
          <p:cNvSpPr txBox="1">
            <a:spLocks/>
          </p:cNvSpPr>
          <p:nvPr/>
        </p:nvSpPr>
        <p:spPr>
          <a:xfrm>
            <a:off x="16517814" y="9347037"/>
            <a:ext cx="2266494" cy="8093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b="1" dirty="0" smtClean="0">
                <a:solidFill>
                  <a:srgbClr val="454197"/>
                </a:solidFill>
                <a:latin typeface="BrownStd Regular Alternate" charset="0"/>
                <a:ea typeface="BrownStd Regular Alternate" charset="0"/>
                <a:cs typeface="BrownStd Regular Alternate" charset="0"/>
              </a:rPr>
              <a:t>Credit</a:t>
            </a:r>
            <a:endParaRPr lang="en-US" sz="4000" b="1" dirty="0">
              <a:solidFill>
                <a:srgbClr val="454197"/>
              </a:solidFill>
              <a:latin typeface="BrownStd Regular Alternate" charset="0"/>
              <a:ea typeface="BrownStd Regular Alternate" charset="0"/>
              <a:cs typeface="BrownStd Regular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5054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9D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79847" cy="137160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9535886" y="3820886"/>
            <a:ext cx="6074228" cy="6074228"/>
          </a:xfrm>
          <a:prstGeom prst="ellipse">
            <a:avLst/>
          </a:prstGeom>
          <a:solidFill>
            <a:srgbClr val="99336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Title 5"/>
          <p:cNvSpPr txBox="1">
            <a:spLocks/>
          </p:cNvSpPr>
          <p:nvPr/>
        </p:nvSpPr>
        <p:spPr>
          <a:xfrm>
            <a:off x="9535886" y="5955150"/>
            <a:ext cx="6074228" cy="18057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b="1" dirty="0" smtClean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Life</a:t>
            </a:r>
          </a:p>
          <a:p>
            <a:pPr algn="ctr"/>
            <a:r>
              <a:rPr lang="en-US" sz="8000" b="1" dirty="0" smtClean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71004153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329909" y="1356754"/>
            <a:ext cx="21824005" cy="11052959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45419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29909" y="2823480"/>
            <a:ext cx="6017948" cy="9600972"/>
          </a:xfrm>
          <a:prstGeom prst="rect">
            <a:avLst/>
          </a:prstGeom>
          <a:solidFill>
            <a:srgbClr val="45419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12648531" y="16272755"/>
            <a:ext cx="369315" cy="1438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3000" spc="-9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29909" y="1342015"/>
            <a:ext cx="21824005" cy="1451986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45419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" t="9961" r="1493" b="81320"/>
          <a:stretch/>
        </p:blipFill>
        <p:spPr>
          <a:xfrm>
            <a:off x="1329909" y="1342015"/>
            <a:ext cx="21824005" cy="146672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7347857" y="2808740"/>
            <a:ext cx="0" cy="9600973"/>
          </a:xfrm>
          <a:prstGeom prst="line">
            <a:avLst/>
          </a:prstGeom>
          <a:noFill/>
          <a:ln w="63500" cap="flat">
            <a:solidFill>
              <a:srgbClr val="454197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441" y="4285539"/>
            <a:ext cx="4954714" cy="4954712"/>
          </a:xfrm>
          <a:prstGeom prst="rect">
            <a:avLst/>
          </a:prstGeom>
        </p:spPr>
      </p:pic>
      <p:sp>
        <p:nvSpPr>
          <p:cNvPr id="21" name="Title 5"/>
          <p:cNvSpPr txBox="1">
            <a:spLocks/>
          </p:cNvSpPr>
          <p:nvPr/>
        </p:nvSpPr>
        <p:spPr>
          <a:xfrm>
            <a:off x="3149346" y="9347037"/>
            <a:ext cx="2266494" cy="8093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b="1" dirty="0" smtClean="0">
                <a:solidFill>
                  <a:schemeClr val="bg1"/>
                </a:solidFill>
                <a:latin typeface="BrownStd Regular Alternate" charset="0"/>
                <a:ea typeface="BrownStd Regular Alternate" charset="0"/>
                <a:cs typeface="BrownStd Regular Alternate" charset="0"/>
              </a:rPr>
              <a:t>Debt</a:t>
            </a:r>
            <a:endParaRPr lang="en-US" sz="4000" b="1" dirty="0">
              <a:solidFill>
                <a:schemeClr val="bg1"/>
              </a:solidFill>
              <a:latin typeface="BrownStd Regular Alternate" charset="0"/>
              <a:ea typeface="BrownStd Regular Alternate" charset="0"/>
              <a:cs typeface="BrownStd Regular Alternate" charset="0"/>
            </a:endParaRPr>
          </a:p>
        </p:txBody>
      </p:sp>
      <p:sp>
        <p:nvSpPr>
          <p:cNvPr id="22" name="Shape 133"/>
          <p:cNvSpPr/>
          <p:nvPr/>
        </p:nvSpPr>
        <p:spPr>
          <a:xfrm>
            <a:off x="8449164" y="2808741"/>
            <a:ext cx="13659722" cy="9600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90000"/>
              </a:lnSpc>
              <a:defRPr sz="7500" spc="0">
                <a:solidFill>
                  <a:srgbClr val="FFFFFF"/>
                </a:solidFill>
                <a:latin typeface="Brandon Grotesque Regular"/>
                <a:ea typeface="Brandon Grotesque Regular"/>
                <a:cs typeface="Brandon Grotesque Regular"/>
                <a:sym typeface="Brandon Grotesque Regular"/>
              </a:defRPr>
            </a:lvl1pPr>
          </a:lstStyle>
          <a:p>
            <a:pPr marL="1074615" indent="-1074615">
              <a:lnSpc>
                <a:spcPct val="100000"/>
              </a:lnSpc>
              <a:spcBef>
                <a:spcPts val="6200"/>
              </a:spcBef>
              <a:buSzPct val="105000"/>
              <a:buBlip>
                <a:blip r:embed="rId4"/>
              </a:buBlip>
              <a:defRPr sz="8800" spc="0">
                <a:solidFill>
                  <a:srgbClr val="FFFFFF"/>
                </a:solidFill>
                <a:latin typeface="Brandon Grotesque Regular"/>
                <a:ea typeface="Brandon Grotesque Regular"/>
                <a:cs typeface="Brandon Grotesque Regular"/>
                <a:sym typeface="Brandon Grotesque Regular"/>
              </a:defRPr>
            </a:pPr>
            <a:r>
              <a:rPr lang="en-US" sz="5500" dirty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Debt can be both good and bad  </a:t>
            </a:r>
          </a:p>
          <a:p>
            <a:pPr marL="1074615" indent="-1074615">
              <a:lnSpc>
                <a:spcPct val="100000"/>
              </a:lnSpc>
              <a:spcBef>
                <a:spcPts val="6200"/>
              </a:spcBef>
              <a:buSzPct val="105000"/>
              <a:buBlip>
                <a:blip r:embed="rId4"/>
              </a:buBlip>
              <a:defRPr sz="8800" spc="0">
                <a:solidFill>
                  <a:srgbClr val="FFFFFF"/>
                </a:solidFill>
                <a:latin typeface="Brandon Grotesque Regular"/>
                <a:ea typeface="Brandon Grotesque Regular"/>
                <a:cs typeface="Brandon Grotesque Regular"/>
                <a:sym typeface="Brandon Grotesque Regular"/>
              </a:defRPr>
            </a:pPr>
            <a:r>
              <a:rPr lang="en-US" sz="5500" dirty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In general it’s best to keep your debts low and pay off your debts as much as you can</a:t>
            </a:r>
          </a:p>
          <a:p>
            <a:pPr marL="1074615" indent="-1074615">
              <a:lnSpc>
                <a:spcPct val="100000"/>
              </a:lnSpc>
              <a:spcBef>
                <a:spcPts val="6200"/>
              </a:spcBef>
              <a:buSzPct val="105000"/>
              <a:buBlip>
                <a:blip r:embed="rId4"/>
              </a:buBlip>
              <a:defRPr sz="8800" spc="0">
                <a:solidFill>
                  <a:srgbClr val="FFFFFF"/>
                </a:solidFill>
                <a:latin typeface="Brandon Grotesque Regular"/>
                <a:ea typeface="Brandon Grotesque Regular"/>
                <a:cs typeface="Brandon Grotesque Regular"/>
                <a:sym typeface="Brandon Grotesque Regular"/>
              </a:defRPr>
            </a:pPr>
            <a:r>
              <a:rPr lang="en-US" sz="5500" dirty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Your Debt to Income ratio affects interest </a:t>
            </a:r>
            <a:r>
              <a:rPr lang="en-US" sz="5500" dirty="0" smtClean="0"/>
              <a:t>get</a:t>
            </a:r>
            <a:endParaRPr lang="en-US" sz="5500" dirty="0"/>
          </a:p>
        </p:txBody>
      </p:sp>
    </p:spTree>
    <p:extLst>
      <p:ext uri="{BB962C8B-B14F-4D97-AF65-F5344CB8AC3E}">
        <p14:creationId xmlns:p14="http://schemas.microsoft.com/office/powerpoint/2010/main" val="1483285613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329909" y="1356754"/>
            <a:ext cx="21824005" cy="11052959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45419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29909" y="2823480"/>
            <a:ext cx="6017948" cy="9600972"/>
          </a:xfrm>
          <a:prstGeom prst="rect">
            <a:avLst/>
          </a:prstGeom>
          <a:solidFill>
            <a:srgbClr val="F99D1B"/>
          </a:solidFill>
          <a:ln w="63500" cap="flat">
            <a:solidFill>
              <a:srgbClr val="454197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12648531" y="16272755"/>
            <a:ext cx="369315" cy="1438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3000" spc="-9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29909" y="1342015"/>
            <a:ext cx="21824005" cy="1451986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45419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" t="9961" r="1493" b="81320"/>
          <a:stretch/>
        </p:blipFill>
        <p:spPr>
          <a:xfrm>
            <a:off x="1329909" y="1342015"/>
            <a:ext cx="21824005" cy="146672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7347857" y="2808740"/>
            <a:ext cx="0" cy="9600973"/>
          </a:xfrm>
          <a:prstGeom prst="line">
            <a:avLst/>
          </a:prstGeom>
          <a:noFill/>
          <a:ln w="63500" cap="flat">
            <a:solidFill>
              <a:srgbClr val="454197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27" y="4285539"/>
            <a:ext cx="4954712" cy="4954712"/>
          </a:xfrm>
          <a:prstGeom prst="rect">
            <a:avLst/>
          </a:prstGeom>
        </p:spPr>
      </p:pic>
      <p:sp>
        <p:nvSpPr>
          <p:cNvPr id="21" name="Title 5"/>
          <p:cNvSpPr txBox="1">
            <a:spLocks/>
          </p:cNvSpPr>
          <p:nvPr/>
        </p:nvSpPr>
        <p:spPr>
          <a:xfrm>
            <a:off x="3149346" y="9347037"/>
            <a:ext cx="2266494" cy="8093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b="1" dirty="0" smtClean="0">
                <a:solidFill>
                  <a:srgbClr val="454197"/>
                </a:solidFill>
                <a:latin typeface="BrownStd Regular Alternate" charset="0"/>
                <a:ea typeface="BrownStd Regular Alternate" charset="0"/>
                <a:cs typeface="BrownStd Regular Alternate" charset="0"/>
              </a:rPr>
              <a:t>Income</a:t>
            </a:r>
            <a:endParaRPr lang="en-US" sz="4000" b="1" dirty="0">
              <a:solidFill>
                <a:srgbClr val="454197"/>
              </a:solidFill>
              <a:latin typeface="BrownStd Regular Alternate" charset="0"/>
              <a:ea typeface="BrownStd Regular Alternate" charset="0"/>
              <a:cs typeface="BrownStd Regular Alternate" charset="0"/>
            </a:endParaRPr>
          </a:p>
        </p:txBody>
      </p:sp>
      <p:sp>
        <p:nvSpPr>
          <p:cNvPr id="22" name="Shape 133"/>
          <p:cNvSpPr/>
          <p:nvPr/>
        </p:nvSpPr>
        <p:spPr>
          <a:xfrm>
            <a:off x="8449164" y="2808741"/>
            <a:ext cx="13659722" cy="9600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90000"/>
              </a:lnSpc>
              <a:defRPr sz="7500" spc="0">
                <a:solidFill>
                  <a:srgbClr val="FFFFFF"/>
                </a:solidFill>
                <a:latin typeface="Brandon Grotesque Regular"/>
                <a:ea typeface="Brandon Grotesque Regular"/>
                <a:cs typeface="Brandon Grotesque Regular"/>
                <a:sym typeface="Brandon Grotesque Regular"/>
              </a:defRPr>
            </a:lvl1pPr>
          </a:lstStyle>
          <a:p>
            <a:pPr marL="857250" indent="-857250">
              <a:lnSpc>
                <a:spcPct val="100000"/>
              </a:lnSpc>
              <a:spcBef>
                <a:spcPts val="6200"/>
              </a:spcBef>
              <a:buSzPct val="105000"/>
              <a:buBlip>
                <a:blip r:embed="rId4"/>
              </a:buBlip>
              <a:defRPr sz="8800" spc="0">
                <a:solidFill>
                  <a:srgbClr val="FFFFFF"/>
                </a:solidFill>
                <a:latin typeface="Brandon Grotesque Regular"/>
                <a:ea typeface="Brandon Grotesque Regular"/>
                <a:cs typeface="Brandon Grotesque Regular"/>
                <a:sym typeface="Brandon Grotesque Regular"/>
              </a:defRPr>
            </a:pPr>
            <a:r>
              <a:rPr lang="en-US" sz="5500" dirty="0" smtClean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Evaluate your income and spending</a:t>
            </a:r>
          </a:p>
          <a:p>
            <a:pPr marL="857250" indent="-857250">
              <a:lnSpc>
                <a:spcPct val="100000"/>
              </a:lnSpc>
              <a:spcBef>
                <a:spcPts val="6200"/>
              </a:spcBef>
              <a:buSzPct val="105000"/>
              <a:buBlip>
                <a:blip r:embed="rId4"/>
              </a:buBlip>
              <a:defRPr sz="8800" spc="0">
                <a:solidFill>
                  <a:srgbClr val="FFFFFF"/>
                </a:solidFill>
                <a:latin typeface="Brandon Grotesque Regular"/>
                <a:ea typeface="Brandon Grotesque Regular"/>
                <a:cs typeface="Brandon Grotesque Regular"/>
                <a:sym typeface="Brandon Grotesque Regular"/>
              </a:defRPr>
            </a:pPr>
            <a:r>
              <a:rPr lang="en-US" sz="5500" dirty="0" smtClean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Brainstorm ways to earn more money; look for a career path</a:t>
            </a:r>
          </a:p>
          <a:p>
            <a:pPr marL="857250" indent="-857250">
              <a:lnSpc>
                <a:spcPct val="100000"/>
              </a:lnSpc>
              <a:spcBef>
                <a:spcPts val="6200"/>
              </a:spcBef>
              <a:buSzPct val="105000"/>
              <a:buBlip>
                <a:blip r:embed="rId4"/>
              </a:buBlip>
              <a:defRPr sz="8800" spc="0">
                <a:solidFill>
                  <a:srgbClr val="FFFFFF"/>
                </a:solidFill>
                <a:latin typeface="Brandon Grotesque Regular"/>
                <a:ea typeface="Brandon Grotesque Regular"/>
                <a:cs typeface="Brandon Grotesque Regular"/>
                <a:sym typeface="Brandon Grotesque Regular"/>
              </a:defRPr>
            </a:pPr>
            <a:r>
              <a:rPr lang="en-US" sz="5500" dirty="0" smtClean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Know your benefits: through employer and public benefits</a:t>
            </a:r>
            <a:endParaRPr lang="en-US" sz="5500" dirty="0">
              <a:solidFill>
                <a:srgbClr val="454197"/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271685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329909" y="1356754"/>
            <a:ext cx="21824005" cy="11052959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45419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29909" y="2823480"/>
            <a:ext cx="6017948" cy="9600972"/>
          </a:xfrm>
          <a:prstGeom prst="rect">
            <a:avLst/>
          </a:prstGeom>
          <a:solidFill>
            <a:srgbClr val="8ACEAB"/>
          </a:solidFill>
          <a:ln w="63500" cap="flat">
            <a:solidFill>
              <a:srgbClr val="454197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12648531" y="16272755"/>
            <a:ext cx="369315" cy="1438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3000" spc="-9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29909" y="1342015"/>
            <a:ext cx="21824005" cy="1451986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45419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" t="9961" r="1493" b="81320"/>
          <a:stretch/>
        </p:blipFill>
        <p:spPr>
          <a:xfrm>
            <a:off x="1329909" y="1342015"/>
            <a:ext cx="21824005" cy="146672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7347857" y="2808740"/>
            <a:ext cx="0" cy="9600973"/>
          </a:xfrm>
          <a:prstGeom prst="line">
            <a:avLst/>
          </a:prstGeom>
          <a:noFill/>
          <a:ln w="63500" cap="flat">
            <a:solidFill>
              <a:srgbClr val="454197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27" y="4285539"/>
            <a:ext cx="4954712" cy="4954712"/>
          </a:xfrm>
          <a:prstGeom prst="rect">
            <a:avLst/>
          </a:prstGeom>
        </p:spPr>
      </p:pic>
      <p:sp>
        <p:nvSpPr>
          <p:cNvPr id="21" name="Title 5"/>
          <p:cNvSpPr txBox="1">
            <a:spLocks/>
          </p:cNvSpPr>
          <p:nvPr/>
        </p:nvSpPr>
        <p:spPr>
          <a:xfrm>
            <a:off x="3149346" y="9347037"/>
            <a:ext cx="2266494" cy="8093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b="1" dirty="0" smtClean="0">
                <a:solidFill>
                  <a:srgbClr val="454197"/>
                </a:solidFill>
                <a:latin typeface="BrownStd Regular Alternate" charset="0"/>
                <a:ea typeface="BrownStd Regular Alternate" charset="0"/>
                <a:cs typeface="BrownStd Regular Alternate" charset="0"/>
              </a:rPr>
              <a:t>Savings</a:t>
            </a:r>
            <a:endParaRPr lang="en-US" sz="4000" b="1" dirty="0">
              <a:solidFill>
                <a:srgbClr val="454197"/>
              </a:solidFill>
              <a:latin typeface="BrownStd Regular Alternate" charset="0"/>
              <a:ea typeface="BrownStd Regular Alternate" charset="0"/>
              <a:cs typeface="BrownStd Regular Alternate" charset="0"/>
            </a:endParaRPr>
          </a:p>
        </p:txBody>
      </p:sp>
      <p:sp>
        <p:nvSpPr>
          <p:cNvPr id="22" name="Shape 133"/>
          <p:cNvSpPr/>
          <p:nvPr/>
        </p:nvSpPr>
        <p:spPr>
          <a:xfrm>
            <a:off x="8449164" y="2808741"/>
            <a:ext cx="13659722" cy="9600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90000"/>
              </a:lnSpc>
              <a:defRPr sz="7500" spc="0">
                <a:solidFill>
                  <a:srgbClr val="FFFFFF"/>
                </a:solidFill>
                <a:latin typeface="Brandon Grotesque Regular"/>
                <a:ea typeface="Brandon Grotesque Regular"/>
                <a:cs typeface="Brandon Grotesque Regular"/>
                <a:sym typeface="Brandon Grotesque Regular"/>
              </a:defRPr>
            </a:lvl1pPr>
          </a:lstStyle>
          <a:p>
            <a:pPr marL="1074615" indent="-1074615">
              <a:lnSpc>
                <a:spcPct val="100000"/>
              </a:lnSpc>
              <a:spcBef>
                <a:spcPts val="6200"/>
              </a:spcBef>
              <a:buSzPct val="105000"/>
              <a:buBlip>
                <a:blip r:embed="rId4"/>
              </a:buBlip>
              <a:defRPr sz="8800" spc="0">
                <a:solidFill>
                  <a:srgbClr val="FFFFFF"/>
                </a:solidFill>
                <a:latin typeface="Brandon Grotesque Regular"/>
                <a:ea typeface="Brandon Grotesque Regular"/>
                <a:cs typeface="Brandon Grotesque Regular"/>
                <a:sym typeface="Brandon Grotesque Regular"/>
              </a:defRPr>
            </a:pPr>
            <a:r>
              <a:rPr lang="en-US" sz="5500" dirty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Saving is for everyone, not just the wealthy</a:t>
            </a:r>
          </a:p>
          <a:p>
            <a:pPr marL="1074615" indent="-1074615">
              <a:lnSpc>
                <a:spcPct val="100000"/>
              </a:lnSpc>
              <a:spcBef>
                <a:spcPts val="6200"/>
              </a:spcBef>
              <a:buSzPct val="105000"/>
              <a:buBlip>
                <a:blip r:embed="rId4"/>
              </a:buBlip>
              <a:defRPr sz="8800" spc="0">
                <a:solidFill>
                  <a:srgbClr val="FFFFFF"/>
                </a:solidFill>
                <a:latin typeface="Brandon Grotesque Regular"/>
                <a:ea typeface="Brandon Grotesque Regular"/>
                <a:cs typeface="Brandon Grotesque Regular"/>
                <a:sym typeface="Brandon Grotesque Regular"/>
              </a:defRPr>
            </a:pPr>
            <a:r>
              <a:rPr lang="en-US" sz="5500" dirty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Define what you’re saving for, and make a plan to start saving</a:t>
            </a:r>
          </a:p>
          <a:p>
            <a:pPr marL="1074615" indent="-1074615">
              <a:lnSpc>
                <a:spcPct val="100000"/>
              </a:lnSpc>
              <a:spcBef>
                <a:spcPts val="6200"/>
              </a:spcBef>
              <a:buSzPct val="105000"/>
              <a:buBlip>
                <a:blip r:embed="rId4"/>
              </a:buBlip>
              <a:defRPr sz="8800" spc="0">
                <a:solidFill>
                  <a:srgbClr val="FFFFFF"/>
                </a:solidFill>
                <a:latin typeface="Brandon Grotesque Regular"/>
                <a:ea typeface="Brandon Grotesque Regular"/>
                <a:cs typeface="Brandon Grotesque Regular"/>
                <a:sym typeface="Brandon Grotesque Regular"/>
              </a:defRPr>
            </a:pPr>
            <a:r>
              <a:rPr lang="en-US" sz="5500" dirty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Evaluate your income and spending and create a budget that includes setting aside savings</a:t>
            </a:r>
          </a:p>
        </p:txBody>
      </p:sp>
    </p:spTree>
    <p:extLst>
      <p:ext uri="{BB962C8B-B14F-4D97-AF65-F5344CB8AC3E}">
        <p14:creationId xmlns:p14="http://schemas.microsoft.com/office/powerpoint/2010/main" val="1037287324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329909" y="1356754"/>
            <a:ext cx="21824005" cy="11052959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45419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29909" y="2823480"/>
            <a:ext cx="6017948" cy="9600972"/>
          </a:xfrm>
          <a:prstGeom prst="rect">
            <a:avLst/>
          </a:prstGeom>
          <a:solidFill>
            <a:srgbClr val="EF4168"/>
          </a:solidFill>
          <a:ln w="63500" cap="flat">
            <a:solidFill>
              <a:srgbClr val="454197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12648531" y="16272755"/>
            <a:ext cx="369315" cy="1438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3000" spc="-9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29909" y="1342015"/>
            <a:ext cx="21824005" cy="1451986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45419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" t="9961" r="1493" b="81320"/>
          <a:stretch/>
        </p:blipFill>
        <p:spPr>
          <a:xfrm>
            <a:off x="1329909" y="1342015"/>
            <a:ext cx="21824005" cy="146672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7347857" y="2808740"/>
            <a:ext cx="0" cy="9600973"/>
          </a:xfrm>
          <a:prstGeom prst="line">
            <a:avLst/>
          </a:prstGeom>
          <a:noFill/>
          <a:ln w="63500" cap="flat">
            <a:solidFill>
              <a:srgbClr val="454197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27" y="4285539"/>
            <a:ext cx="4954712" cy="4954712"/>
          </a:xfrm>
          <a:prstGeom prst="rect">
            <a:avLst/>
          </a:prstGeom>
        </p:spPr>
      </p:pic>
      <p:sp>
        <p:nvSpPr>
          <p:cNvPr id="21" name="Title 5"/>
          <p:cNvSpPr txBox="1">
            <a:spLocks/>
          </p:cNvSpPr>
          <p:nvPr/>
        </p:nvSpPr>
        <p:spPr>
          <a:xfrm>
            <a:off x="3149346" y="9347037"/>
            <a:ext cx="2266494" cy="8093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b="1" dirty="0" smtClean="0">
                <a:solidFill>
                  <a:schemeClr val="bg1"/>
                </a:solidFill>
                <a:latin typeface="BrownStd Regular Alternate" charset="0"/>
                <a:ea typeface="BrownStd Regular Alternate" charset="0"/>
                <a:cs typeface="BrownStd Regular Alternate" charset="0"/>
              </a:rPr>
              <a:t>Credit</a:t>
            </a:r>
            <a:endParaRPr lang="en-US" sz="4000" b="1" dirty="0">
              <a:solidFill>
                <a:schemeClr val="bg1"/>
              </a:solidFill>
              <a:latin typeface="BrownStd Regular Alternate" charset="0"/>
              <a:ea typeface="BrownStd Regular Alternate" charset="0"/>
              <a:cs typeface="BrownStd Regular Alternate" charset="0"/>
            </a:endParaRPr>
          </a:p>
        </p:txBody>
      </p:sp>
      <p:sp>
        <p:nvSpPr>
          <p:cNvPr id="22" name="Shape 133"/>
          <p:cNvSpPr/>
          <p:nvPr/>
        </p:nvSpPr>
        <p:spPr>
          <a:xfrm>
            <a:off x="8449164" y="2808741"/>
            <a:ext cx="13659722" cy="9600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90000"/>
              </a:lnSpc>
              <a:defRPr sz="7500" spc="0">
                <a:solidFill>
                  <a:srgbClr val="FFFFFF"/>
                </a:solidFill>
                <a:latin typeface="Brandon Grotesque Regular"/>
                <a:ea typeface="Brandon Grotesque Regular"/>
                <a:cs typeface="Brandon Grotesque Regular"/>
                <a:sym typeface="Brandon Grotesque Regular"/>
              </a:defRPr>
            </a:lvl1pPr>
          </a:lstStyle>
          <a:p>
            <a:pPr marL="1074615" indent="-1074615">
              <a:lnSpc>
                <a:spcPct val="100000"/>
              </a:lnSpc>
              <a:spcBef>
                <a:spcPts val="6200"/>
              </a:spcBef>
              <a:buSzPct val="105000"/>
              <a:buBlip>
                <a:blip r:embed="rId4"/>
              </a:buBlip>
              <a:defRPr sz="8800" spc="0">
                <a:solidFill>
                  <a:srgbClr val="FFFFFF"/>
                </a:solidFill>
                <a:latin typeface="Brandon Grotesque Regular"/>
                <a:ea typeface="Brandon Grotesque Regular"/>
                <a:cs typeface="Brandon Grotesque Regular"/>
                <a:sym typeface="Brandon Grotesque Regular"/>
              </a:defRPr>
            </a:pPr>
            <a:r>
              <a:rPr lang="en-US" sz="5500" dirty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Your credit report is a detailed report of your credit history and current debts </a:t>
            </a:r>
          </a:p>
          <a:p>
            <a:pPr marL="1074615" indent="-1074615">
              <a:lnSpc>
                <a:spcPct val="100000"/>
              </a:lnSpc>
              <a:spcBef>
                <a:spcPts val="6200"/>
              </a:spcBef>
              <a:buSzPct val="105000"/>
              <a:buBlip>
                <a:blip r:embed="rId4"/>
              </a:buBlip>
              <a:defRPr sz="8800" spc="0">
                <a:solidFill>
                  <a:srgbClr val="FFFFFF"/>
                </a:solidFill>
                <a:latin typeface="Brandon Grotesque Regular"/>
                <a:ea typeface="Brandon Grotesque Regular"/>
                <a:cs typeface="Brandon Grotesque Regular"/>
                <a:sym typeface="Brandon Grotesque Regular"/>
              </a:defRPr>
            </a:pPr>
            <a:r>
              <a:rPr lang="en-US" sz="5500" dirty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Your credit report determines your credit score, and is used to decide interest rates, loan qualification, and even job qualification  </a:t>
            </a:r>
          </a:p>
        </p:txBody>
      </p:sp>
    </p:spTree>
    <p:extLst>
      <p:ext uri="{BB962C8B-B14F-4D97-AF65-F5344CB8AC3E}">
        <p14:creationId xmlns:p14="http://schemas.microsoft.com/office/powerpoint/2010/main" val="415808122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192000" y="6858000"/>
            <a:ext cx="12192000" cy="6858000"/>
          </a:xfrm>
          <a:prstGeom prst="rect">
            <a:avLst/>
          </a:prstGeom>
          <a:solidFill>
            <a:srgbClr val="EC297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3192794" y="7765382"/>
            <a:ext cx="10212237" cy="4996530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45419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16673073" y="7765382"/>
            <a:ext cx="0" cy="4996530"/>
          </a:xfrm>
          <a:prstGeom prst="line">
            <a:avLst/>
          </a:prstGeom>
          <a:noFill/>
          <a:ln w="63500" cap="flat">
            <a:solidFill>
              <a:srgbClr val="454197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Rectangle 28"/>
          <p:cNvSpPr/>
          <p:nvPr/>
        </p:nvSpPr>
        <p:spPr>
          <a:xfrm>
            <a:off x="17427530" y="9435181"/>
            <a:ext cx="549444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Build and/or</a:t>
            </a:r>
          </a:p>
          <a:p>
            <a:pPr algn="l"/>
            <a:r>
              <a:rPr lang="en-US" dirty="0" smtClean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repair credit</a:t>
            </a:r>
            <a:endParaRPr lang="en-US" dirty="0">
              <a:solidFill>
                <a:srgbClr val="454197"/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2000" y="0"/>
            <a:ext cx="12192000" cy="6858000"/>
          </a:xfrm>
          <a:prstGeom prst="rect">
            <a:avLst/>
          </a:prstGeom>
          <a:solidFill>
            <a:srgbClr val="F99D1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3192794" y="874725"/>
            <a:ext cx="10212237" cy="4996530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45419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6673073" y="874725"/>
            <a:ext cx="0" cy="4996530"/>
          </a:xfrm>
          <a:prstGeom prst="line">
            <a:avLst/>
          </a:prstGeom>
          <a:noFill/>
          <a:ln w="63500" cap="flat">
            <a:solidFill>
              <a:srgbClr val="454197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419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47057" y="809411"/>
            <a:ext cx="10212237" cy="4996530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45419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4427336" y="809411"/>
            <a:ext cx="0" cy="4996530"/>
          </a:xfrm>
          <a:prstGeom prst="line">
            <a:avLst/>
          </a:prstGeom>
          <a:noFill/>
          <a:ln w="63500" cap="flat">
            <a:solidFill>
              <a:srgbClr val="454197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Rectangle 6"/>
          <p:cNvSpPr/>
          <p:nvPr/>
        </p:nvSpPr>
        <p:spPr>
          <a:xfrm>
            <a:off x="0" y="6858000"/>
            <a:ext cx="12192000" cy="6858000"/>
          </a:xfrm>
          <a:prstGeom prst="rect">
            <a:avLst/>
          </a:prstGeom>
          <a:solidFill>
            <a:srgbClr val="8ACEA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47057" y="7772414"/>
            <a:ext cx="10212237" cy="4996530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45419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776754"/>
            <a:ext cx="4142872" cy="41428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9" y="7765382"/>
            <a:ext cx="4142870" cy="41428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7799" y="842068"/>
            <a:ext cx="4142870" cy="41428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0" y="7634754"/>
            <a:ext cx="4142870" cy="4142870"/>
          </a:xfrm>
          <a:prstGeom prst="rect">
            <a:avLst/>
          </a:prstGeom>
        </p:spPr>
      </p:pic>
      <p:sp>
        <p:nvSpPr>
          <p:cNvPr id="13" name="Title 5"/>
          <p:cNvSpPr txBox="1">
            <a:spLocks/>
          </p:cNvSpPr>
          <p:nvPr/>
        </p:nvSpPr>
        <p:spPr>
          <a:xfrm>
            <a:off x="1526017" y="4691086"/>
            <a:ext cx="2266494" cy="8093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b="1" dirty="0" smtClean="0">
                <a:solidFill>
                  <a:srgbClr val="454197"/>
                </a:solidFill>
                <a:latin typeface="BrownStd Regular Alternate" charset="0"/>
                <a:ea typeface="BrownStd Regular Alternate" charset="0"/>
                <a:cs typeface="BrownStd Regular Alternate" charset="0"/>
              </a:rPr>
              <a:t>Debt</a:t>
            </a:r>
            <a:endParaRPr lang="en-US" sz="4000" b="1" dirty="0">
              <a:solidFill>
                <a:srgbClr val="454197"/>
              </a:solidFill>
              <a:latin typeface="BrownStd Regular Alternate" charset="0"/>
              <a:ea typeface="BrownStd Regular Alternate" charset="0"/>
              <a:cs typeface="BrownStd Regular Alternate" charset="0"/>
            </a:endParaRPr>
          </a:p>
        </p:txBody>
      </p:sp>
      <p:sp>
        <p:nvSpPr>
          <p:cNvPr id="14" name="Title 5"/>
          <p:cNvSpPr txBox="1">
            <a:spLocks/>
          </p:cNvSpPr>
          <p:nvPr/>
        </p:nvSpPr>
        <p:spPr>
          <a:xfrm>
            <a:off x="13224705" y="4678234"/>
            <a:ext cx="3434194" cy="8093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b="1" dirty="0" smtClean="0">
                <a:solidFill>
                  <a:srgbClr val="454197"/>
                </a:solidFill>
                <a:latin typeface="BrownStd Regular Alternate" charset="0"/>
                <a:ea typeface="BrownStd Regular Alternate" charset="0"/>
                <a:cs typeface="BrownStd Regular Alternate" charset="0"/>
              </a:rPr>
              <a:t>Income</a:t>
            </a:r>
            <a:endParaRPr lang="en-US" sz="4000" b="1" dirty="0">
              <a:solidFill>
                <a:srgbClr val="454197"/>
              </a:solidFill>
              <a:latin typeface="BrownStd Regular Alternate" charset="0"/>
              <a:ea typeface="BrownStd Regular Alternate" charset="0"/>
              <a:cs typeface="BrownStd Regular Alternate" charset="0"/>
            </a:endParaRPr>
          </a:p>
        </p:txBody>
      </p:sp>
      <p:sp>
        <p:nvSpPr>
          <p:cNvPr id="15" name="Title 5"/>
          <p:cNvSpPr txBox="1">
            <a:spLocks/>
          </p:cNvSpPr>
          <p:nvPr/>
        </p:nvSpPr>
        <p:spPr>
          <a:xfrm>
            <a:off x="947056" y="11634205"/>
            <a:ext cx="3424416" cy="8093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b="1" dirty="0" smtClean="0">
                <a:solidFill>
                  <a:srgbClr val="454197"/>
                </a:solidFill>
                <a:latin typeface="BrownStd Regular Alternate" charset="0"/>
                <a:ea typeface="BrownStd Regular Alternate" charset="0"/>
                <a:cs typeface="BrownStd Regular Alternate" charset="0"/>
              </a:rPr>
              <a:t>Savings</a:t>
            </a:r>
            <a:endParaRPr lang="en-US" sz="4000" b="1" dirty="0">
              <a:solidFill>
                <a:srgbClr val="454197"/>
              </a:solidFill>
              <a:latin typeface="BrownStd Regular Alternate" charset="0"/>
              <a:ea typeface="BrownStd Regular Alternate" charset="0"/>
              <a:cs typeface="BrownStd Regular Alternate" charset="0"/>
            </a:endParaRPr>
          </a:p>
        </p:txBody>
      </p:sp>
      <p:sp>
        <p:nvSpPr>
          <p:cNvPr id="16" name="Title 5"/>
          <p:cNvSpPr txBox="1">
            <a:spLocks/>
          </p:cNvSpPr>
          <p:nvPr/>
        </p:nvSpPr>
        <p:spPr>
          <a:xfrm>
            <a:off x="13224705" y="11634205"/>
            <a:ext cx="3448368" cy="8093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b="1" dirty="0" smtClean="0">
                <a:solidFill>
                  <a:srgbClr val="454197"/>
                </a:solidFill>
                <a:latin typeface="BrownStd Regular Alternate" charset="0"/>
                <a:ea typeface="BrownStd Regular Alternate" charset="0"/>
                <a:cs typeface="BrownStd Regular Alternate" charset="0"/>
              </a:rPr>
              <a:t>Credit</a:t>
            </a:r>
            <a:endParaRPr lang="en-US" sz="4000" b="1" dirty="0">
              <a:solidFill>
                <a:srgbClr val="454197"/>
              </a:solidFill>
              <a:latin typeface="BrownStd Regular Alternate" charset="0"/>
              <a:ea typeface="BrownStd Regular Alternate" charset="0"/>
              <a:cs typeface="BrownStd Regular Alternate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88502" y="8665740"/>
            <a:ext cx="549444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Create and maintain a savings plan for short and long-term goals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4427336" y="7772414"/>
            <a:ext cx="0" cy="4996530"/>
          </a:xfrm>
          <a:prstGeom prst="line">
            <a:avLst/>
          </a:prstGeom>
          <a:noFill/>
          <a:ln w="63500" cap="flat">
            <a:solidFill>
              <a:srgbClr val="454197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Rectangle 22"/>
          <p:cNvSpPr/>
          <p:nvPr/>
        </p:nvSpPr>
        <p:spPr>
          <a:xfrm>
            <a:off x="4988502" y="2492068"/>
            <a:ext cx="549444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mtClean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Negotiate and pay down debts</a:t>
            </a:r>
            <a:endParaRPr lang="en-US" dirty="0">
              <a:solidFill>
                <a:srgbClr val="454197"/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7465629" y="2107347"/>
            <a:ext cx="549444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Benefits, taxes</a:t>
            </a:r>
            <a:r>
              <a:rPr lang="en-US" smtClean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, and career pathways</a:t>
            </a:r>
            <a:endParaRPr lang="en-US" dirty="0">
              <a:solidFill>
                <a:srgbClr val="454197"/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74107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329909" y="1356754"/>
            <a:ext cx="21824005" cy="11052959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45419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Shape 133"/>
          <p:cNvSpPr/>
          <p:nvPr/>
        </p:nvSpPr>
        <p:spPr>
          <a:xfrm>
            <a:off x="2178992" y="3107621"/>
            <a:ext cx="15259922" cy="6289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90000"/>
              </a:lnSpc>
              <a:defRPr sz="7500" spc="0">
                <a:solidFill>
                  <a:srgbClr val="FFFFFF"/>
                </a:solidFill>
                <a:latin typeface="Brandon Grotesque Regular"/>
                <a:ea typeface="Brandon Grotesque Regular"/>
                <a:cs typeface="Brandon Grotesque Regular"/>
                <a:sym typeface="Brandon Grotesque Regular"/>
              </a:defRPr>
            </a:lvl1pPr>
          </a:lstStyle>
          <a:p>
            <a:pPr>
              <a:lnSpc>
                <a:spcPct val="100000"/>
              </a:lnSpc>
            </a:pPr>
            <a:r>
              <a:rPr sz="6500" b="1" dirty="0">
                <a:solidFill>
                  <a:srgbClr val="454197"/>
                </a:solidFill>
                <a:latin typeface="Avenir Book" charset="0"/>
                <a:ea typeface="Avenir Book" charset="0"/>
                <a:cs typeface="Avenir Book" charset="0"/>
              </a:rPr>
              <a:t>MEDA’s mission is to strengthen low- and </a:t>
            </a:r>
            <a:r>
              <a:rPr sz="6500" b="1" dirty="0" smtClean="0">
                <a:solidFill>
                  <a:srgbClr val="454197"/>
                </a:solidFill>
                <a:latin typeface="Avenir Book" charset="0"/>
                <a:ea typeface="Avenir Book" charset="0"/>
                <a:cs typeface="Avenir Book" charset="0"/>
              </a:rPr>
              <a:t>moderate-</a:t>
            </a:r>
            <a:r>
              <a:rPr lang="en-US" sz="6500" b="1" dirty="0" smtClean="0">
                <a:solidFill>
                  <a:srgbClr val="454197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sz="6500" b="1" dirty="0" smtClean="0">
                <a:solidFill>
                  <a:srgbClr val="454197"/>
                </a:solidFill>
                <a:latin typeface="Avenir Book" charset="0"/>
                <a:ea typeface="Avenir Book" charset="0"/>
                <a:cs typeface="Avenir Book" charset="0"/>
              </a:rPr>
              <a:t>income </a:t>
            </a:r>
            <a:r>
              <a:rPr sz="6500" b="1" dirty="0">
                <a:solidFill>
                  <a:srgbClr val="454197"/>
                </a:solidFill>
                <a:latin typeface="Avenir Book" charset="0"/>
                <a:ea typeface="Avenir Book" charset="0"/>
                <a:cs typeface="Avenir Book" charset="0"/>
              </a:rPr>
              <a:t>Latino families by promoting economic equity and social justice through asset building and community </a:t>
            </a:r>
            <a:r>
              <a:rPr sz="6500" b="1" dirty="0" smtClean="0">
                <a:solidFill>
                  <a:srgbClr val="454197"/>
                </a:solidFill>
                <a:latin typeface="Avenir Book" charset="0"/>
                <a:ea typeface="Avenir Book" charset="0"/>
                <a:cs typeface="Avenir Book" charset="0"/>
              </a:rPr>
              <a:t>development</a:t>
            </a:r>
            <a:r>
              <a:rPr lang="en-US" sz="6500" b="1" dirty="0" smtClean="0">
                <a:solidFill>
                  <a:srgbClr val="454197"/>
                </a:solidFill>
                <a:latin typeface="Avenir Book" charset="0"/>
                <a:ea typeface="Avenir Book" charset="0"/>
                <a:cs typeface="Avenir Book" charset="0"/>
              </a:rPr>
              <a:t>.</a:t>
            </a:r>
            <a:endParaRPr sz="6500" b="1" dirty="0">
              <a:solidFill>
                <a:srgbClr val="454197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329909" y="1342015"/>
            <a:ext cx="21824005" cy="1451986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45419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" t="9961" r="1493" b="81320"/>
          <a:stretch/>
        </p:blipFill>
        <p:spPr>
          <a:xfrm>
            <a:off x="1329909" y="1342015"/>
            <a:ext cx="21824005" cy="14667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178992" y="776558"/>
            <a:ext cx="6475149" cy="1346156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45419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5"/>
          <p:cNvSpPr txBox="1">
            <a:spLocks/>
          </p:cNvSpPr>
          <p:nvPr/>
        </p:nvSpPr>
        <p:spPr>
          <a:xfrm>
            <a:off x="2709203" y="1089773"/>
            <a:ext cx="5585710" cy="85035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spc="300" dirty="0" smtClean="0">
                <a:solidFill>
                  <a:srgbClr val="454197"/>
                </a:solidFill>
                <a:latin typeface="Avenir Heavy" charset="0"/>
                <a:ea typeface="Avenir Heavy" charset="0"/>
                <a:cs typeface="Avenir Heavy" charset="0"/>
              </a:rPr>
              <a:t>MEDA’S MISSION</a:t>
            </a:r>
            <a:endParaRPr lang="en-US" sz="4500" b="1" spc="300" dirty="0">
              <a:solidFill>
                <a:srgbClr val="454197"/>
              </a:solidFill>
              <a:latin typeface="Avenir Heavy" charset="0"/>
              <a:ea typeface="Avenir Heavy" charset="0"/>
              <a:cs typeface="Avenir Heavy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508" y="3480027"/>
            <a:ext cx="11996088" cy="892968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227" y="5486400"/>
            <a:ext cx="9300738" cy="6923313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9D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329909" y="1356754"/>
            <a:ext cx="21824005" cy="11052959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45419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Shape 141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12648531" y="16272755"/>
            <a:ext cx="369315" cy="1438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3000" spc="-9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29909" y="1342015"/>
            <a:ext cx="21824005" cy="1451986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45419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" t="9961" r="1493" b="81320"/>
          <a:stretch/>
        </p:blipFill>
        <p:spPr>
          <a:xfrm>
            <a:off x="1329909" y="1342015"/>
            <a:ext cx="21824005" cy="14667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178993" y="776558"/>
            <a:ext cx="8924436" cy="1346156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45419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5"/>
          <p:cNvSpPr txBox="1">
            <a:spLocks/>
          </p:cNvSpPr>
          <p:nvPr/>
        </p:nvSpPr>
        <p:spPr>
          <a:xfrm>
            <a:off x="2709202" y="1089773"/>
            <a:ext cx="9482797" cy="85035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spc="300" smtClean="0">
                <a:solidFill>
                  <a:srgbClr val="454197"/>
                </a:solidFill>
                <a:latin typeface="Avenir Heavy" charset="0"/>
                <a:ea typeface="Avenir Heavy" charset="0"/>
                <a:cs typeface="Avenir Heavy" charset="0"/>
              </a:rPr>
              <a:t>FINANCIAL ASSESSMENT</a:t>
            </a:r>
            <a:endParaRPr lang="en-US" sz="4500" b="1" spc="300" dirty="0">
              <a:solidFill>
                <a:srgbClr val="454197"/>
              </a:solidFill>
              <a:latin typeface="Avenir Heavy" charset="0"/>
              <a:ea typeface="Avenir Heavy" charset="0"/>
              <a:cs typeface="Avenir Heavy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483942" y="11468109"/>
            <a:ext cx="3762271" cy="1346156"/>
          </a:xfrm>
          <a:prstGeom prst="rect">
            <a:avLst/>
          </a:prstGeom>
          <a:solidFill>
            <a:srgbClr val="454197"/>
          </a:solidFill>
          <a:ln w="63500" cap="rnd">
            <a:solidFill>
              <a:srgbClr val="45419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5"/>
          <p:cNvSpPr txBox="1">
            <a:spLocks/>
          </p:cNvSpPr>
          <p:nvPr/>
        </p:nvSpPr>
        <p:spPr>
          <a:xfrm>
            <a:off x="18483943" y="11781324"/>
            <a:ext cx="3762270" cy="85035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500" b="1" spc="300" dirty="0" smtClean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3 MINS</a:t>
            </a:r>
            <a:endParaRPr lang="en-US" sz="4500" b="1" spc="300" dirty="0">
              <a:solidFill>
                <a:schemeClr val="bg1"/>
              </a:solidFill>
              <a:latin typeface="Avenir Heavy" charset="0"/>
              <a:ea typeface="Avenir Heavy" charset="0"/>
              <a:cs typeface="Avenir Heavy" charset="0"/>
            </a:endParaRPr>
          </a:p>
        </p:txBody>
      </p:sp>
      <p:sp>
        <p:nvSpPr>
          <p:cNvPr id="17" name="Shape 143"/>
          <p:cNvSpPr/>
          <p:nvPr/>
        </p:nvSpPr>
        <p:spPr>
          <a:xfrm>
            <a:off x="9241971" y="2808740"/>
            <a:ext cx="13012431" cy="9600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9000" spc="0">
                <a:solidFill>
                  <a:srgbClr val="FFFFFF"/>
                </a:solidFill>
                <a:latin typeface="Brandon Grotesque Regular"/>
                <a:ea typeface="Brandon Grotesque Regular"/>
                <a:cs typeface="Brandon Grotesque Regular"/>
                <a:sym typeface="Brandon Grotesque Regular"/>
              </a:defRPr>
            </a:pPr>
            <a:r>
              <a:rPr lang="en-US" sz="5500" dirty="0" smtClean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Fill out the Financial Assessment worksheet.</a:t>
            </a:r>
          </a:p>
          <a:p>
            <a:pPr algn="l">
              <a:defRPr sz="9000" spc="0">
                <a:solidFill>
                  <a:srgbClr val="FFFFFF"/>
                </a:solidFill>
                <a:latin typeface="Brandon Grotesque Regular"/>
                <a:ea typeface="Brandon Grotesque Regular"/>
                <a:cs typeface="Brandon Grotesque Regular"/>
                <a:sym typeface="Brandon Grotesque Regular"/>
              </a:defRPr>
            </a:pPr>
            <a:endParaRPr lang="en-US" sz="5500" dirty="0" smtClean="0">
              <a:solidFill>
                <a:srgbClr val="454197"/>
              </a:solidFill>
              <a:latin typeface="Avenir Medium" charset="0"/>
              <a:ea typeface="Avenir Medium" charset="0"/>
              <a:cs typeface="Avenir Medium" charset="0"/>
            </a:endParaRPr>
          </a:p>
          <a:p>
            <a:pPr algn="l">
              <a:defRPr sz="9000" spc="0">
                <a:solidFill>
                  <a:srgbClr val="FFFFFF"/>
                </a:solidFill>
                <a:latin typeface="Brandon Grotesque Regular"/>
                <a:ea typeface="Brandon Grotesque Regular"/>
                <a:cs typeface="Brandon Grotesque Regular"/>
                <a:sym typeface="Brandon Grotesque Regular"/>
              </a:defRPr>
            </a:pPr>
            <a:r>
              <a:rPr lang="en-US" sz="5500" dirty="0" smtClean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Be honest with yourself!</a:t>
            </a:r>
          </a:p>
          <a:p>
            <a:pPr algn="l">
              <a:defRPr sz="9000" spc="0">
                <a:solidFill>
                  <a:srgbClr val="FFFFFF"/>
                </a:solidFill>
                <a:latin typeface="Brandon Grotesque Regular"/>
                <a:ea typeface="Brandon Grotesque Regular"/>
                <a:cs typeface="Brandon Grotesque Regular"/>
                <a:sym typeface="Brandon Grotesque Regular"/>
              </a:defRPr>
            </a:pPr>
            <a:endParaRPr lang="en-US" sz="5500" dirty="0">
              <a:solidFill>
                <a:srgbClr val="454197"/>
              </a:solidFill>
              <a:latin typeface="Avenir Medium" charset="0"/>
              <a:ea typeface="Avenir Medium" charset="0"/>
              <a:cs typeface="Avenir Medium" charset="0"/>
            </a:endParaRPr>
          </a:p>
          <a:p>
            <a:pPr algn="l">
              <a:defRPr sz="9000" spc="0">
                <a:solidFill>
                  <a:srgbClr val="FFFFFF"/>
                </a:solidFill>
                <a:latin typeface="Brandon Grotesque Regular"/>
                <a:ea typeface="Brandon Grotesque Regular"/>
                <a:cs typeface="Brandon Grotesque Regular"/>
                <a:sym typeface="Brandon Grotesque Regular"/>
              </a:defRPr>
            </a:pPr>
            <a:r>
              <a:rPr lang="en-US" sz="5500" dirty="0" smtClean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We will use this to help you think about your action plan.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664" y="3128183"/>
            <a:ext cx="6996794" cy="890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05716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9D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329909" y="1356754"/>
            <a:ext cx="21824005" cy="11052959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45419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Shape 141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12648531" y="16272755"/>
            <a:ext cx="369315" cy="1438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3000" spc="-9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29909" y="1342015"/>
            <a:ext cx="21824005" cy="1451986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45419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" t="9961" r="1493" b="81320"/>
          <a:stretch/>
        </p:blipFill>
        <p:spPr>
          <a:xfrm>
            <a:off x="1329909" y="1342015"/>
            <a:ext cx="21824005" cy="14667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178993" y="776558"/>
            <a:ext cx="13333150" cy="1346156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45419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5"/>
          <p:cNvSpPr txBox="1">
            <a:spLocks/>
          </p:cNvSpPr>
          <p:nvPr/>
        </p:nvSpPr>
        <p:spPr>
          <a:xfrm>
            <a:off x="2709202" y="1089773"/>
            <a:ext cx="13456084" cy="85035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spc="300" dirty="0" smtClean="0">
                <a:solidFill>
                  <a:srgbClr val="454197"/>
                </a:solidFill>
                <a:latin typeface="Avenir Heavy" charset="0"/>
                <a:ea typeface="Avenir Heavy" charset="0"/>
                <a:cs typeface="Avenir Heavy" charset="0"/>
              </a:rPr>
              <a:t>YOUR JOURNEY FROM HERE TO THERE</a:t>
            </a:r>
            <a:endParaRPr lang="en-US" sz="4500" b="1" spc="300" dirty="0">
              <a:solidFill>
                <a:srgbClr val="454197"/>
              </a:solidFill>
              <a:latin typeface="Avenir Heavy" charset="0"/>
              <a:ea typeface="Avenir Heavy" charset="0"/>
              <a:cs typeface="Avenir Heavy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483942" y="11468109"/>
            <a:ext cx="3762271" cy="1346156"/>
          </a:xfrm>
          <a:prstGeom prst="rect">
            <a:avLst/>
          </a:prstGeom>
          <a:solidFill>
            <a:srgbClr val="454197"/>
          </a:solidFill>
          <a:ln w="63500" cap="rnd">
            <a:solidFill>
              <a:srgbClr val="45419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5"/>
          <p:cNvSpPr txBox="1">
            <a:spLocks/>
          </p:cNvSpPr>
          <p:nvPr/>
        </p:nvSpPr>
        <p:spPr>
          <a:xfrm>
            <a:off x="18483943" y="11781324"/>
            <a:ext cx="3762270" cy="85035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500" b="1" spc="300" dirty="0" smtClean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3 MINS</a:t>
            </a:r>
            <a:endParaRPr lang="en-US" sz="4500" b="1" spc="300" dirty="0">
              <a:solidFill>
                <a:schemeClr val="bg1"/>
              </a:solidFill>
              <a:latin typeface="Avenir Heavy" charset="0"/>
              <a:ea typeface="Avenir Heavy" charset="0"/>
              <a:cs typeface="Avenir Heavy" charset="0"/>
            </a:endParaRPr>
          </a:p>
        </p:txBody>
      </p:sp>
      <p:sp>
        <p:nvSpPr>
          <p:cNvPr id="17" name="Shape 143"/>
          <p:cNvSpPr/>
          <p:nvPr/>
        </p:nvSpPr>
        <p:spPr>
          <a:xfrm>
            <a:off x="8229600" y="2808740"/>
            <a:ext cx="14024802" cy="9600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9000" spc="0">
                <a:solidFill>
                  <a:srgbClr val="FFFFFF"/>
                </a:solidFill>
                <a:latin typeface="Brandon Grotesque Regular"/>
                <a:ea typeface="Brandon Grotesque Regular"/>
                <a:cs typeface="Brandon Grotesque Regular"/>
                <a:sym typeface="Brandon Grotesque Regular"/>
              </a:defRPr>
            </a:pPr>
            <a:r>
              <a:rPr lang="en-US" sz="5500" dirty="0" smtClean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Based on what we’ve talked about today, think about your journey.</a:t>
            </a:r>
          </a:p>
          <a:p>
            <a:pPr algn="l">
              <a:defRPr sz="9000" spc="0">
                <a:solidFill>
                  <a:srgbClr val="FFFFFF"/>
                </a:solidFill>
                <a:latin typeface="Brandon Grotesque Regular"/>
                <a:ea typeface="Brandon Grotesque Regular"/>
                <a:cs typeface="Brandon Grotesque Regular"/>
                <a:sym typeface="Brandon Grotesque Regular"/>
              </a:defRPr>
            </a:pPr>
            <a:endParaRPr lang="en-US" sz="5500" dirty="0" smtClean="0">
              <a:solidFill>
                <a:srgbClr val="454197"/>
              </a:solidFill>
              <a:latin typeface="Avenir Medium" charset="0"/>
              <a:ea typeface="Avenir Medium" charset="0"/>
              <a:cs typeface="Avenir Medium" charset="0"/>
            </a:endParaRPr>
          </a:p>
          <a:p>
            <a:pPr algn="l">
              <a:defRPr sz="9000" spc="0">
                <a:solidFill>
                  <a:srgbClr val="FFFFFF"/>
                </a:solidFill>
                <a:latin typeface="Brandon Grotesque Regular"/>
                <a:ea typeface="Brandon Grotesque Regular"/>
                <a:cs typeface="Brandon Grotesque Regular"/>
                <a:sym typeface="Brandon Grotesque Regular"/>
              </a:defRPr>
            </a:pPr>
            <a:r>
              <a:rPr lang="en-US" sz="5500" dirty="0" smtClean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What are all the things you think need to happen in order for you to achieve your future.</a:t>
            </a:r>
          </a:p>
          <a:p>
            <a:pPr algn="l">
              <a:defRPr sz="9000" spc="0">
                <a:solidFill>
                  <a:srgbClr val="FFFFFF"/>
                </a:solidFill>
                <a:latin typeface="Brandon Grotesque Regular"/>
                <a:ea typeface="Brandon Grotesque Regular"/>
                <a:cs typeface="Brandon Grotesque Regular"/>
                <a:sym typeface="Brandon Grotesque Regular"/>
              </a:defRPr>
            </a:pPr>
            <a:endParaRPr lang="en-US" sz="5500" dirty="0">
              <a:solidFill>
                <a:srgbClr val="454197"/>
              </a:solidFill>
              <a:latin typeface="Avenir Medium" charset="0"/>
              <a:ea typeface="Avenir Medium" charset="0"/>
              <a:cs typeface="Avenir Medium" charset="0"/>
            </a:endParaRPr>
          </a:p>
          <a:p>
            <a:pPr algn="l">
              <a:defRPr sz="9000" spc="0">
                <a:solidFill>
                  <a:srgbClr val="FFFFFF"/>
                </a:solidFill>
                <a:latin typeface="Brandon Grotesque Regular"/>
                <a:ea typeface="Brandon Grotesque Regular"/>
                <a:cs typeface="Brandon Grotesque Regular"/>
                <a:sym typeface="Brandon Grotesque Regular"/>
              </a:defRPr>
            </a:pPr>
            <a:r>
              <a:rPr lang="en-US" sz="5500" dirty="0" smtClean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List them out!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96" y="2501788"/>
            <a:ext cx="8001000" cy="1018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97116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9D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329909" y="1356754"/>
            <a:ext cx="21824005" cy="11052959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45419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29909" y="1342015"/>
            <a:ext cx="21824005" cy="1451986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45419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" t="9961" r="1493" b="81320"/>
          <a:stretch/>
        </p:blipFill>
        <p:spPr>
          <a:xfrm>
            <a:off x="1329909" y="1342015"/>
            <a:ext cx="21824005" cy="14667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178993" y="776558"/>
            <a:ext cx="7487521" cy="1346156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45419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5"/>
          <p:cNvSpPr txBox="1">
            <a:spLocks/>
          </p:cNvSpPr>
          <p:nvPr/>
        </p:nvSpPr>
        <p:spPr>
          <a:xfrm>
            <a:off x="2709202" y="1089773"/>
            <a:ext cx="6957312" cy="85035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spc="300" smtClean="0">
                <a:solidFill>
                  <a:srgbClr val="454197"/>
                </a:solidFill>
                <a:latin typeface="Avenir Heavy" charset="0"/>
                <a:ea typeface="Avenir Heavy" charset="0"/>
                <a:cs typeface="Avenir Heavy" charset="0"/>
              </a:rPr>
              <a:t>YOUR COMMITMENT</a:t>
            </a:r>
            <a:endParaRPr lang="en-US" sz="4500" b="1" spc="300" dirty="0">
              <a:solidFill>
                <a:srgbClr val="454197"/>
              </a:solidFill>
              <a:latin typeface="Avenir Heavy" charset="0"/>
              <a:ea typeface="Avenir Heavy" charset="0"/>
              <a:cs typeface="Avenir Heavy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483942" y="11468109"/>
            <a:ext cx="3762271" cy="1346156"/>
          </a:xfrm>
          <a:prstGeom prst="rect">
            <a:avLst/>
          </a:prstGeom>
          <a:solidFill>
            <a:srgbClr val="454197"/>
          </a:solidFill>
          <a:ln w="63500" cap="rnd">
            <a:solidFill>
              <a:srgbClr val="45419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5"/>
          <p:cNvSpPr txBox="1">
            <a:spLocks/>
          </p:cNvSpPr>
          <p:nvPr/>
        </p:nvSpPr>
        <p:spPr>
          <a:xfrm>
            <a:off x="18483943" y="11781324"/>
            <a:ext cx="3762270" cy="85035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500" b="1" spc="300" dirty="0" smtClean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3 MINS</a:t>
            </a:r>
            <a:endParaRPr lang="en-US" sz="4500" b="1" spc="300" dirty="0">
              <a:solidFill>
                <a:schemeClr val="bg1"/>
              </a:solidFill>
              <a:latin typeface="Avenir Heavy" charset="0"/>
              <a:ea typeface="Avenir Heavy" charset="0"/>
              <a:cs typeface="Avenir Heavy" charset="0"/>
            </a:endParaRPr>
          </a:p>
        </p:txBody>
      </p:sp>
      <p:sp>
        <p:nvSpPr>
          <p:cNvPr id="17" name="Shape 143"/>
          <p:cNvSpPr/>
          <p:nvPr/>
        </p:nvSpPr>
        <p:spPr>
          <a:xfrm>
            <a:off x="8229600" y="3743093"/>
            <a:ext cx="14024802" cy="2242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l">
              <a:defRPr sz="9000" spc="0">
                <a:solidFill>
                  <a:srgbClr val="FFFFFF"/>
                </a:solidFill>
                <a:latin typeface="Brandon Grotesque Regular"/>
                <a:ea typeface="Brandon Grotesque Regular"/>
                <a:cs typeface="Brandon Grotesque Regular"/>
                <a:sym typeface="Brandon Grotesque Regular"/>
              </a:defRPr>
            </a:pPr>
            <a:r>
              <a:rPr lang="en-US" sz="5500" dirty="0" smtClean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Think about what you’re doing today and write down:</a:t>
            </a:r>
          </a:p>
          <a:p>
            <a:pPr algn="l">
              <a:defRPr sz="9000" spc="0">
                <a:solidFill>
                  <a:srgbClr val="FFFFFF"/>
                </a:solidFill>
                <a:latin typeface="Brandon Grotesque Regular"/>
                <a:ea typeface="Brandon Grotesque Regular"/>
                <a:cs typeface="Brandon Grotesque Regular"/>
                <a:sym typeface="Brandon Grotesque Regular"/>
              </a:defRPr>
            </a:pPr>
            <a:endParaRPr lang="en-US" sz="5500" dirty="0" smtClean="0">
              <a:solidFill>
                <a:srgbClr val="454197"/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96" y="2501788"/>
            <a:ext cx="8001000" cy="101854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495122" y="5804743"/>
            <a:ext cx="1247676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 sz="9000" spc="0">
                <a:solidFill>
                  <a:srgbClr val="FFFFFF"/>
                </a:solidFill>
                <a:latin typeface="Brandon Grotesque Regular"/>
                <a:ea typeface="Brandon Grotesque Regular"/>
                <a:cs typeface="Brandon Grotesque Regular"/>
                <a:sym typeface="Brandon Grotesque Regular"/>
              </a:defRPr>
            </a:pPr>
            <a:r>
              <a:rPr lang="en-US" sz="5400" dirty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Thing you can start doing </a:t>
            </a:r>
          </a:p>
          <a:p>
            <a:pPr algn="l">
              <a:defRPr sz="9000" spc="0">
                <a:solidFill>
                  <a:srgbClr val="FFFFFF"/>
                </a:solidFill>
                <a:latin typeface="Brandon Grotesque Regular"/>
                <a:ea typeface="Brandon Grotesque Regular"/>
                <a:cs typeface="Brandon Grotesque Regular"/>
                <a:sym typeface="Brandon Grotesque Regular"/>
              </a:defRPr>
            </a:pPr>
            <a:r>
              <a:rPr lang="en-US" sz="5400" dirty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(small steps are important!)</a:t>
            </a:r>
          </a:p>
          <a:p>
            <a:pPr algn="l">
              <a:defRPr sz="9000" spc="0">
                <a:solidFill>
                  <a:srgbClr val="FFFFFF"/>
                </a:solidFill>
                <a:latin typeface="Brandon Grotesque Regular"/>
                <a:ea typeface="Brandon Grotesque Regular"/>
                <a:cs typeface="Brandon Grotesque Regular"/>
                <a:sym typeface="Brandon Grotesque Regular"/>
              </a:defRPr>
            </a:pPr>
            <a:endParaRPr lang="en-US" sz="5400" dirty="0">
              <a:solidFill>
                <a:srgbClr val="454197"/>
              </a:solidFill>
              <a:latin typeface="Avenir Medium" charset="0"/>
              <a:ea typeface="Avenir Medium" charset="0"/>
              <a:cs typeface="Avenir Medium" charset="0"/>
            </a:endParaRPr>
          </a:p>
          <a:p>
            <a:pPr algn="l">
              <a:defRPr sz="9000" spc="0">
                <a:solidFill>
                  <a:srgbClr val="FFFFFF"/>
                </a:solidFill>
                <a:latin typeface="Brandon Grotesque Regular"/>
                <a:ea typeface="Brandon Grotesque Regular"/>
                <a:cs typeface="Brandon Grotesque Regular"/>
                <a:sym typeface="Brandon Grotesque Regular"/>
              </a:defRPr>
            </a:pPr>
            <a:r>
              <a:rPr lang="en-US" sz="5400" dirty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Thing should stop doing</a:t>
            </a:r>
          </a:p>
          <a:p>
            <a:pPr algn="l">
              <a:defRPr sz="9000" spc="0">
                <a:solidFill>
                  <a:srgbClr val="FFFFFF"/>
                </a:solidFill>
                <a:latin typeface="Brandon Grotesque Regular"/>
                <a:ea typeface="Brandon Grotesque Regular"/>
                <a:cs typeface="Brandon Grotesque Regular"/>
                <a:sym typeface="Brandon Grotesque Regular"/>
              </a:defRPr>
            </a:pPr>
            <a:endParaRPr lang="en-US" sz="5400" dirty="0">
              <a:solidFill>
                <a:srgbClr val="454197"/>
              </a:solidFill>
              <a:latin typeface="Avenir Medium" charset="0"/>
              <a:ea typeface="Avenir Medium" charset="0"/>
              <a:cs typeface="Avenir Medium" charset="0"/>
            </a:endParaRPr>
          </a:p>
          <a:p>
            <a:pPr algn="l">
              <a:defRPr sz="9000" spc="0">
                <a:solidFill>
                  <a:srgbClr val="FFFFFF"/>
                </a:solidFill>
                <a:latin typeface="Brandon Grotesque Regular"/>
                <a:ea typeface="Brandon Grotesque Regular"/>
                <a:cs typeface="Brandon Grotesque Regular"/>
                <a:sym typeface="Brandon Grotesque Regular"/>
              </a:defRPr>
            </a:pPr>
            <a:r>
              <a:rPr lang="en-US" sz="5400" dirty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Thing you can continue to do</a:t>
            </a:r>
          </a:p>
        </p:txBody>
      </p:sp>
      <p:sp>
        <p:nvSpPr>
          <p:cNvPr id="18" name="Oval 17"/>
          <p:cNvSpPr/>
          <p:nvPr/>
        </p:nvSpPr>
        <p:spPr>
          <a:xfrm>
            <a:off x="8372039" y="5851105"/>
            <a:ext cx="768370" cy="768370"/>
          </a:xfrm>
          <a:prstGeom prst="ellipse">
            <a:avLst/>
          </a:prstGeom>
          <a:solidFill>
            <a:srgbClr val="EA9D3B"/>
          </a:solidFill>
          <a:ln w="63500" cap="flat">
            <a:solidFill>
              <a:srgbClr val="454197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32255" y="5892609"/>
            <a:ext cx="444031" cy="7950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500" b="1" u="none" strike="noStrike" cap="none" spc="0" normalizeH="0" baseline="0" dirty="0" smtClean="0">
                <a:ln>
                  <a:noFill/>
                </a:ln>
                <a:solidFill>
                  <a:srgbClr val="454197"/>
                </a:solidFill>
                <a:effectLst/>
                <a:uFillTx/>
                <a:latin typeface="Avenir Heavy" charset="0"/>
                <a:ea typeface="Avenir Heavy" charset="0"/>
                <a:cs typeface="Avenir Heavy" charset="0"/>
                <a:sym typeface="Helvetica Light"/>
              </a:rPr>
              <a:t>1</a:t>
            </a:r>
            <a:endParaRPr kumimoji="0" lang="en-US" sz="4500" b="1" u="none" strike="noStrike" cap="none" spc="0" normalizeH="0" baseline="0" dirty="0">
              <a:ln>
                <a:noFill/>
              </a:ln>
              <a:solidFill>
                <a:srgbClr val="454197"/>
              </a:solidFill>
              <a:effectLst/>
              <a:uFillTx/>
              <a:latin typeface="Avenir Heavy" charset="0"/>
              <a:ea typeface="Avenir Heavy" charset="0"/>
              <a:cs typeface="Avenir Heavy" charset="0"/>
              <a:sym typeface="Helvetica Ligh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372039" y="8284456"/>
            <a:ext cx="768370" cy="768370"/>
          </a:xfrm>
          <a:prstGeom prst="ellipse">
            <a:avLst/>
          </a:prstGeom>
          <a:solidFill>
            <a:srgbClr val="EA9D3B"/>
          </a:solidFill>
          <a:ln w="63500" cap="flat">
            <a:solidFill>
              <a:srgbClr val="454197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2255" y="8325960"/>
            <a:ext cx="444031" cy="7950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500" b="1" u="none" strike="noStrike" cap="none" spc="0" normalizeH="0" baseline="0" dirty="0" smtClean="0">
                <a:ln>
                  <a:noFill/>
                </a:ln>
                <a:solidFill>
                  <a:srgbClr val="454197"/>
                </a:solidFill>
                <a:effectLst/>
                <a:uFillTx/>
                <a:latin typeface="Avenir Heavy" charset="0"/>
                <a:ea typeface="Avenir Heavy" charset="0"/>
                <a:cs typeface="Avenir Heavy" charset="0"/>
                <a:sym typeface="Helvetica Light"/>
              </a:rPr>
              <a:t>1</a:t>
            </a:r>
            <a:endParaRPr kumimoji="0" lang="en-US" sz="4500" b="1" u="none" strike="noStrike" cap="none" spc="0" normalizeH="0" baseline="0" dirty="0">
              <a:ln>
                <a:noFill/>
              </a:ln>
              <a:solidFill>
                <a:srgbClr val="454197"/>
              </a:solidFill>
              <a:effectLst/>
              <a:uFillTx/>
              <a:latin typeface="Avenir Heavy" charset="0"/>
              <a:ea typeface="Avenir Heavy" charset="0"/>
              <a:cs typeface="Avenir Heavy" charset="0"/>
              <a:sym typeface="Helvetica Ligh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8372039" y="9910056"/>
            <a:ext cx="768370" cy="768370"/>
          </a:xfrm>
          <a:prstGeom prst="ellipse">
            <a:avLst/>
          </a:prstGeom>
          <a:solidFill>
            <a:srgbClr val="EA9D3B"/>
          </a:solidFill>
          <a:ln w="63500" cap="flat">
            <a:solidFill>
              <a:srgbClr val="454197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32255" y="9951560"/>
            <a:ext cx="444031" cy="7950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500" b="1" u="none" strike="noStrike" cap="none" spc="0" normalizeH="0" baseline="0" dirty="0" smtClean="0">
                <a:ln>
                  <a:noFill/>
                </a:ln>
                <a:solidFill>
                  <a:srgbClr val="454197"/>
                </a:solidFill>
                <a:effectLst/>
                <a:uFillTx/>
                <a:latin typeface="Avenir Heavy" charset="0"/>
                <a:ea typeface="Avenir Heavy" charset="0"/>
                <a:cs typeface="Avenir Heavy" charset="0"/>
                <a:sym typeface="Helvetica Light"/>
              </a:rPr>
              <a:t>1</a:t>
            </a:r>
            <a:endParaRPr kumimoji="0" lang="en-US" sz="4500" b="1" u="none" strike="noStrike" cap="none" spc="0" normalizeH="0" baseline="0" dirty="0">
              <a:ln>
                <a:noFill/>
              </a:ln>
              <a:solidFill>
                <a:srgbClr val="454197"/>
              </a:solidFill>
              <a:effectLst/>
              <a:uFillTx/>
              <a:latin typeface="Avenir Heavy" charset="0"/>
              <a:ea typeface="Avenir Heavy" charset="0"/>
              <a:cs typeface="Avenir Heavy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9189054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2" r="673" b="12310"/>
          <a:stretch/>
        </p:blipFill>
        <p:spPr>
          <a:xfrm>
            <a:off x="3363687" y="-1"/>
            <a:ext cx="21020313" cy="13716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64329" y="1915764"/>
            <a:ext cx="18267136" cy="9873462"/>
          </a:xfrm>
          <a:prstGeom prst="rect">
            <a:avLst/>
          </a:prstGeom>
          <a:solidFill>
            <a:srgbClr val="FFFFFF"/>
          </a:solidFill>
          <a:ln w="63500" cap="flat">
            <a:solidFill>
              <a:srgbClr val="454197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" t="10635" r="683" b="17380"/>
          <a:stretch/>
        </p:blipFill>
        <p:spPr>
          <a:xfrm>
            <a:off x="3064329" y="1915764"/>
            <a:ext cx="18267136" cy="9873462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12648531" y="16272755"/>
            <a:ext cx="369315" cy="1438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3000" spc="-9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+</a:t>
            </a:r>
          </a:p>
        </p:txBody>
      </p:sp>
      <p:sp>
        <p:nvSpPr>
          <p:cNvPr id="129" name="Shape 129"/>
          <p:cNvSpPr/>
          <p:nvPr/>
        </p:nvSpPr>
        <p:spPr>
          <a:xfrm>
            <a:off x="5599691" y="7201165"/>
            <a:ext cx="13184617" cy="246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900" cap="all" spc="298" baseline="1342">
                <a:solidFill>
                  <a:srgbClr val="FFFFFF"/>
                </a:solidFill>
                <a:latin typeface="Brandon Grotesque Regular"/>
                <a:ea typeface="Brandon Grotesque Regular"/>
                <a:cs typeface="Brandon Grotesque Regular"/>
                <a:sym typeface="Brandon Grotesque Regular"/>
              </a:defRPr>
            </a:lvl1pPr>
          </a:lstStyle>
          <a:p>
            <a:r>
              <a:rPr>
                <a:solidFill>
                  <a:srgbClr val="EC2976"/>
                </a:solidFill>
                <a:latin typeface="Avenir Book" charset="0"/>
                <a:ea typeface="Avenir Book" charset="0"/>
                <a:cs typeface="Avenir Book" charset="0"/>
              </a:rPr>
              <a:t>Orientation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54803" y="2904462"/>
            <a:ext cx="16274395" cy="7907076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45419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Shape 127"/>
          <p:cNvSpPr/>
          <p:nvPr/>
        </p:nvSpPr>
        <p:spPr>
          <a:xfrm>
            <a:off x="4048452" y="3302978"/>
            <a:ext cx="16280745" cy="781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80000"/>
              </a:lnSpc>
              <a:defRPr sz="35000" cap="all" spc="0">
                <a:solidFill>
                  <a:srgbClr val="F5B528"/>
                </a:solidFill>
                <a:latin typeface="Brandon Grotesque Black"/>
                <a:ea typeface="Brandon Grotesque Black"/>
                <a:cs typeface="Brandon Grotesque Black"/>
                <a:sym typeface="Brandon Grotesque Black"/>
              </a:defRPr>
            </a:lvl1pPr>
          </a:lstStyle>
          <a:p>
            <a:r>
              <a:rPr lang="en-US" sz="20000" b="1" dirty="0" smtClean="0">
                <a:solidFill>
                  <a:srgbClr val="454197"/>
                </a:solidFill>
                <a:latin typeface="Avenir Heavy" charset="0"/>
                <a:ea typeface="Avenir Heavy" charset="0"/>
                <a:cs typeface="Avenir Heavy" charset="0"/>
              </a:rPr>
              <a:t>Thank </a:t>
            </a:r>
          </a:p>
          <a:p>
            <a:r>
              <a:rPr lang="en-US" sz="20000" b="1" dirty="0" smtClean="0">
                <a:solidFill>
                  <a:srgbClr val="454197"/>
                </a:solidFill>
                <a:latin typeface="Avenir Heavy" charset="0"/>
                <a:ea typeface="Avenir Heavy" charset="0"/>
                <a:cs typeface="Avenir Heavy" charset="0"/>
              </a:rPr>
              <a:t>You!</a:t>
            </a:r>
            <a:endParaRPr sz="20000" b="1" dirty="0">
              <a:solidFill>
                <a:srgbClr val="454197"/>
              </a:solidFill>
              <a:latin typeface="Avenir Heavy" charset="0"/>
              <a:ea typeface="Avenir Heavy" charset="0"/>
              <a:cs typeface="Avenir Heavy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384972" y="10103502"/>
            <a:ext cx="3532082" cy="1346156"/>
          </a:xfrm>
          <a:prstGeom prst="rect">
            <a:avLst/>
          </a:prstGeom>
          <a:solidFill>
            <a:srgbClr val="454197"/>
          </a:solidFill>
          <a:ln w="63500" cap="rnd">
            <a:solidFill>
              <a:srgbClr val="45419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5"/>
          <p:cNvSpPr txBox="1">
            <a:spLocks/>
          </p:cNvSpPr>
          <p:nvPr/>
        </p:nvSpPr>
        <p:spPr>
          <a:xfrm>
            <a:off x="10384972" y="10384060"/>
            <a:ext cx="3538434" cy="85035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500" b="1" spc="300" dirty="0" smtClean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MEDA</a:t>
            </a:r>
            <a:endParaRPr lang="en-US" sz="4500" b="1" spc="300" dirty="0">
              <a:solidFill>
                <a:schemeClr val="bg1"/>
              </a:solidFill>
              <a:latin typeface="Avenir Heavy" charset="0"/>
              <a:ea typeface="Avenir Heavy" charset="0"/>
              <a:cs typeface="Avenir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04475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329909" y="1356754"/>
            <a:ext cx="21824005" cy="11052959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45419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Shape 142"/>
          <p:cNvSpPr/>
          <p:nvPr/>
        </p:nvSpPr>
        <p:spPr>
          <a:xfrm>
            <a:off x="12648531" y="16272755"/>
            <a:ext cx="369315" cy="1438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3000" spc="-9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+</a:t>
            </a:r>
          </a:p>
        </p:txBody>
      </p:sp>
      <p:sp>
        <p:nvSpPr>
          <p:cNvPr id="143" name="Shape 143"/>
          <p:cNvSpPr/>
          <p:nvPr/>
        </p:nvSpPr>
        <p:spPr>
          <a:xfrm>
            <a:off x="4376431" y="2808740"/>
            <a:ext cx="17877972" cy="9600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9000" spc="0">
                <a:solidFill>
                  <a:srgbClr val="FFFFFF"/>
                </a:solidFill>
                <a:latin typeface="Brandon Grotesque Regular"/>
                <a:ea typeface="Brandon Grotesque Regular"/>
                <a:cs typeface="Brandon Grotesque Regular"/>
                <a:sym typeface="Brandon Grotesque Regular"/>
              </a:defRPr>
            </a:pPr>
            <a:r>
              <a:rPr sz="8500" dirty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What is your name?</a:t>
            </a:r>
          </a:p>
          <a:p>
            <a:pPr algn="l">
              <a:defRPr sz="9000" spc="0">
                <a:solidFill>
                  <a:srgbClr val="FFFFFF"/>
                </a:solidFill>
                <a:latin typeface="Brandon Grotesque Regular"/>
                <a:ea typeface="Brandon Grotesque Regular"/>
                <a:cs typeface="Brandon Grotesque Regular"/>
                <a:sym typeface="Brandon Grotesque Regular"/>
              </a:defRPr>
            </a:pPr>
            <a:endParaRPr sz="8500" dirty="0">
              <a:solidFill>
                <a:srgbClr val="454197"/>
              </a:solidFill>
              <a:latin typeface="Avenir Medium" charset="0"/>
              <a:ea typeface="Avenir Medium" charset="0"/>
              <a:cs typeface="Avenir Medium" charset="0"/>
            </a:endParaRPr>
          </a:p>
          <a:p>
            <a:pPr algn="l">
              <a:defRPr sz="9000" spc="0">
                <a:solidFill>
                  <a:srgbClr val="FFFFFF"/>
                </a:solidFill>
                <a:latin typeface="Brandon Grotesque Regular"/>
                <a:ea typeface="Brandon Grotesque Regular"/>
                <a:cs typeface="Brandon Grotesque Regular"/>
                <a:sym typeface="Brandon Grotesque Regular"/>
              </a:defRPr>
            </a:pPr>
            <a:r>
              <a:rPr sz="8500" dirty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If you had $1 million, what would you do with it?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29909" y="1342015"/>
            <a:ext cx="21824005" cy="1451986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45419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" t="9961" r="1493" b="81320"/>
          <a:stretch/>
        </p:blipFill>
        <p:spPr>
          <a:xfrm>
            <a:off x="1329909" y="1342015"/>
            <a:ext cx="21824005" cy="14667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178992" y="776558"/>
            <a:ext cx="6115921" cy="1346156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45419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5"/>
          <p:cNvSpPr txBox="1">
            <a:spLocks/>
          </p:cNvSpPr>
          <p:nvPr/>
        </p:nvSpPr>
        <p:spPr>
          <a:xfrm>
            <a:off x="2709203" y="1089773"/>
            <a:ext cx="5585710" cy="85035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spc="300" dirty="0" smtClean="0">
                <a:solidFill>
                  <a:srgbClr val="454197"/>
                </a:solidFill>
                <a:latin typeface="Avenir Heavy" charset="0"/>
                <a:ea typeface="Avenir Heavy" charset="0"/>
                <a:cs typeface="Avenir Heavy" charset="0"/>
              </a:rPr>
              <a:t>INTRODUCTION</a:t>
            </a:r>
            <a:endParaRPr lang="en-US" sz="4500" b="1" spc="300" dirty="0">
              <a:solidFill>
                <a:srgbClr val="454197"/>
              </a:solidFill>
              <a:latin typeface="Avenir Heavy" charset="0"/>
              <a:ea typeface="Avenir Heavy" charset="0"/>
              <a:cs typeface="Avenir Heavy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2290840" y="4949494"/>
            <a:ext cx="1240972" cy="1240972"/>
          </a:xfrm>
          <a:prstGeom prst="ellipse">
            <a:avLst/>
          </a:prstGeom>
          <a:solidFill>
            <a:srgbClr val="EA9D3B"/>
          </a:solidFill>
          <a:ln w="63500" cap="flat">
            <a:solidFill>
              <a:srgbClr val="454197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290840" y="7562671"/>
            <a:ext cx="1240972" cy="1240972"/>
          </a:xfrm>
          <a:prstGeom prst="ellipse">
            <a:avLst/>
          </a:prstGeom>
          <a:solidFill>
            <a:srgbClr val="EA9D3B"/>
          </a:solidFill>
          <a:ln w="63500" cap="flat">
            <a:solidFill>
              <a:srgbClr val="454197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36614" y="5073411"/>
            <a:ext cx="596317" cy="11028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500" b="1" u="none" strike="noStrike" cap="none" spc="0" normalizeH="0" baseline="0" dirty="0" smtClean="0">
                <a:ln>
                  <a:noFill/>
                </a:ln>
                <a:solidFill>
                  <a:srgbClr val="454197"/>
                </a:solidFill>
                <a:effectLst/>
                <a:uFillTx/>
                <a:latin typeface="Avenir Heavy" charset="0"/>
                <a:ea typeface="Avenir Heavy" charset="0"/>
                <a:cs typeface="Avenir Heavy" charset="0"/>
                <a:sym typeface="Helvetica Light"/>
              </a:rPr>
              <a:t>1</a:t>
            </a:r>
            <a:endParaRPr kumimoji="0" lang="en-US" sz="6500" b="1" u="none" strike="noStrike" cap="none" spc="0" normalizeH="0" baseline="0" dirty="0">
              <a:ln>
                <a:noFill/>
              </a:ln>
              <a:solidFill>
                <a:srgbClr val="454197"/>
              </a:solidFill>
              <a:effectLst/>
              <a:uFillTx/>
              <a:latin typeface="Avenir Heavy" charset="0"/>
              <a:ea typeface="Avenir Heavy" charset="0"/>
              <a:cs typeface="Avenir Heavy" charset="0"/>
              <a:sym typeface="Helvetica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36614" y="7692465"/>
            <a:ext cx="596317" cy="11028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500" b="1" u="none" strike="noStrike" cap="none" spc="0" normalizeH="0" baseline="0" dirty="0" smtClean="0">
                <a:ln>
                  <a:noFill/>
                </a:ln>
                <a:solidFill>
                  <a:srgbClr val="454197"/>
                </a:solidFill>
                <a:effectLst/>
                <a:uFillTx/>
                <a:latin typeface="Avenir Heavy" charset="0"/>
                <a:ea typeface="Avenir Heavy" charset="0"/>
                <a:cs typeface="Avenir Heavy" charset="0"/>
                <a:sym typeface="Helvetica Light"/>
              </a:rPr>
              <a:t>2</a:t>
            </a:r>
            <a:endParaRPr kumimoji="0" lang="en-US" sz="6500" b="1" u="none" strike="noStrike" cap="none" spc="0" normalizeH="0" baseline="0" dirty="0">
              <a:ln>
                <a:noFill/>
              </a:ln>
              <a:solidFill>
                <a:srgbClr val="454197"/>
              </a:solidFill>
              <a:effectLst/>
              <a:uFillTx/>
              <a:latin typeface="Avenir Heavy" charset="0"/>
              <a:ea typeface="Avenir Heavy" charset="0"/>
              <a:cs typeface="Avenir Heavy" charset="0"/>
              <a:sym typeface="Helvetica Light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329909" y="1356754"/>
            <a:ext cx="21824005" cy="11052959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45419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Shape 142"/>
          <p:cNvSpPr/>
          <p:nvPr/>
        </p:nvSpPr>
        <p:spPr>
          <a:xfrm>
            <a:off x="12648531" y="16272755"/>
            <a:ext cx="369315" cy="1438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3000" spc="-9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+</a:t>
            </a:r>
          </a:p>
        </p:txBody>
      </p:sp>
      <p:sp>
        <p:nvSpPr>
          <p:cNvPr id="143" name="Shape 143"/>
          <p:cNvSpPr/>
          <p:nvPr/>
        </p:nvSpPr>
        <p:spPr>
          <a:xfrm>
            <a:off x="1669487" y="8380236"/>
            <a:ext cx="6717323" cy="1818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9000" spc="0">
                <a:solidFill>
                  <a:srgbClr val="FFFFFF"/>
                </a:solidFill>
                <a:latin typeface="Brandon Grotesque Regular"/>
                <a:ea typeface="Brandon Grotesque Regular"/>
                <a:cs typeface="Brandon Grotesque Regular"/>
                <a:sym typeface="Brandon Grotesque Regular"/>
              </a:defRPr>
            </a:pPr>
            <a:r>
              <a:rPr lang="en-US" sz="4500" dirty="0" smtClean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What do you want </a:t>
            </a:r>
          </a:p>
          <a:p>
            <a:pPr>
              <a:defRPr sz="9000" spc="0">
                <a:solidFill>
                  <a:srgbClr val="FFFFFF"/>
                </a:solidFill>
                <a:latin typeface="Brandon Grotesque Regular"/>
                <a:ea typeface="Brandon Grotesque Regular"/>
                <a:cs typeface="Brandon Grotesque Regular"/>
                <a:sym typeface="Brandon Grotesque Regular"/>
              </a:defRPr>
            </a:pPr>
            <a:r>
              <a:rPr lang="en-US" sz="4500" dirty="0" smtClean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for your future?</a:t>
            </a:r>
            <a:endParaRPr sz="4500" dirty="0">
              <a:solidFill>
                <a:srgbClr val="454197"/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29909" y="1342015"/>
            <a:ext cx="21824005" cy="1451986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45419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" t="9961" r="1493" b="81320"/>
          <a:stretch/>
        </p:blipFill>
        <p:spPr>
          <a:xfrm>
            <a:off x="1329909" y="1342015"/>
            <a:ext cx="21824005" cy="14667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178993" y="776558"/>
            <a:ext cx="5441008" cy="1346156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45419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5"/>
          <p:cNvSpPr txBox="1">
            <a:spLocks/>
          </p:cNvSpPr>
          <p:nvPr/>
        </p:nvSpPr>
        <p:spPr>
          <a:xfrm>
            <a:off x="2709203" y="1089773"/>
            <a:ext cx="4582551" cy="85035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spc="300" dirty="0" smtClean="0">
                <a:solidFill>
                  <a:srgbClr val="454197"/>
                </a:solidFill>
                <a:latin typeface="Avenir Heavy" charset="0"/>
                <a:ea typeface="Avenir Heavy" charset="0"/>
                <a:cs typeface="Avenir Heavy" charset="0"/>
              </a:rPr>
              <a:t>YOUR FUTURE</a:t>
            </a:r>
            <a:endParaRPr lang="en-US" sz="4500" b="1" spc="300" dirty="0">
              <a:solidFill>
                <a:srgbClr val="454197"/>
              </a:solidFill>
              <a:latin typeface="Avenir Heavy" charset="0"/>
              <a:ea typeface="Avenir Heavy" charset="0"/>
              <a:cs typeface="Avenir Heavy" charset="0"/>
            </a:endParaRPr>
          </a:p>
        </p:txBody>
      </p:sp>
      <p:sp>
        <p:nvSpPr>
          <p:cNvPr id="16" name="Shape 143"/>
          <p:cNvSpPr/>
          <p:nvPr/>
        </p:nvSpPr>
        <p:spPr>
          <a:xfrm>
            <a:off x="9050477" y="8355003"/>
            <a:ext cx="6343684" cy="1843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9000" spc="0">
                <a:solidFill>
                  <a:srgbClr val="FFFFFF"/>
                </a:solidFill>
                <a:latin typeface="Brandon Grotesque Regular"/>
                <a:ea typeface="Brandon Grotesque Regular"/>
                <a:cs typeface="Brandon Grotesque Regular"/>
                <a:sym typeface="Brandon Grotesque Regular"/>
              </a:defRPr>
            </a:pPr>
            <a:r>
              <a:rPr lang="en-US" sz="4500" dirty="0" smtClean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How does it feel to </a:t>
            </a:r>
          </a:p>
          <a:p>
            <a:pPr>
              <a:defRPr sz="9000" spc="0">
                <a:solidFill>
                  <a:srgbClr val="FFFFFF"/>
                </a:solidFill>
                <a:latin typeface="Brandon Grotesque Regular"/>
                <a:ea typeface="Brandon Grotesque Regular"/>
                <a:cs typeface="Brandon Grotesque Regular"/>
                <a:sym typeface="Brandon Grotesque Regular"/>
              </a:defRPr>
            </a:pPr>
            <a:r>
              <a:rPr lang="en-US" sz="4500" dirty="0" smtClean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be there?</a:t>
            </a:r>
            <a:endParaRPr sz="4500" dirty="0">
              <a:solidFill>
                <a:srgbClr val="454197"/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18" name="Shape 143"/>
          <p:cNvSpPr/>
          <p:nvPr/>
        </p:nvSpPr>
        <p:spPr>
          <a:xfrm>
            <a:off x="16066282" y="8411575"/>
            <a:ext cx="6730547" cy="181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9000" spc="0">
                <a:solidFill>
                  <a:srgbClr val="FFFFFF"/>
                </a:solidFill>
                <a:latin typeface="Brandon Grotesque Regular"/>
                <a:ea typeface="Brandon Grotesque Regular"/>
                <a:cs typeface="Brandon Grotesque Regular"/>
                <a:sym typeface="Brandon Grotesque Regular"/>
              </a:defRPr>
            </a:pPr>
            <a:r>
              <a:rPr lang="en-US" sz="4500" dirty="0" smtClean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What values do you strive for?</a:t>
            </a:r>
            <a:endParaRPr sz="4500" dirty="0">
              <a:solidFill>
                <a:srgbClr val="454197"/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483942" y="11468109"/>
            <a:ext cx="3762271" cy="1346156"/>
          </a:xfrm>
          <a:prstGeom prst="rect">
            <a:avLst/>
          </a:prstGeom>
          <a:solidFill>
            <a:srgbClr val="454197"/>
          </a:solidFill>
          <a:ln w="63500" cap="rnd">
            <a:solidFill>
              <a:srgbClr val="45419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5"/>
          <p:cNvSpPr txBox="1">
            <a:spLocks/>
          </p:cNvSpPr>
          <p:nvPr/>
        </p:nvSpPr>
        <p:spPr>
          <a:xfrm>
            <a:off x="18483943" y="11781324"/>
            <a:ext cx="3762270" cy="85035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500" b="1" spc="300" dirty="0" smtClean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5 MINS</a:t>
            </a:r>
            <a:endParaRPr lang="en-US" sz="4500" b="1" spc="300" dirty="0">
              <a:solidFill>
                <a:schemeClr val="bg1"/>
              </a:solidFill>
              <a:latin typeface="Avenir Heavy" charset="0"/>
              <a:ea typeface="Avenir Heavy" charset="0"/>
              <a:cs typeface="Avenir Heavy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980" y="3927604"/>
            <a:ext cx="3937034" cy="41163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24" y="4138271"/>
            <a:ext cx="3963324" cy="41437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5358" y="4138271"/>
            <a:ext cx="4025794" cy="420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781654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329909" y="1356754"/>
            <a:ext cx="21824005" cy="11052959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45419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Shape 142"/>
          <p:cNvSpPr/>
          <p:nvPr/>
        </p:nvSpPr>
        <p:spPr>
          <a:xfrm>
            <a:off x="12648531" y="16272755"/>
            <a:ext cx="369315" cy="1438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3000" spc="-9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+</a:t>
            </a:r>
          </a:p>
        </p:txBody>
      </p:sp>
      <p:sp>
        <p:nvSpPr>
          <p:cNvPr id="143" name="Shape 143"/>
          <p:cNvSpPr/>
          <p:nvPr/>
        </p:nvSpPr>
        <p:spPr>
          <a:xfrm>
            <a:off x="1639167" y="8401585"/>
            <a:ext cx="6717323" cy="1818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>
              <a:defRPr sz="9000" spc="0">
                <a:solidFill>
                  <a:srgbClr val="FFFFFF"/>
                </a:solidFill>
                <a:latin typeface="Brandon Grotesque Regular"/>
                <a:ea typeface="Brandon Grotesque Regular"/>
                <a:cs typeface="Brandon Grotesque Regular"/>
                <a:sym typeface="Brandon Grotesque Regular"/>
              </a:defRPr>
            </a:pPr>
            <a:r>
              <a:rPr lang="en-US" sz="4500" dirty="0" smtClean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Where are you today?</a:t>
            </a:r>
            <a:endParaRPr sz="4500" dirty="0">
              <a:solidFill>
                <a:srgbClr val="454197"/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29909" y="1342015"/>
            <a:ext cx="21824005" cy="1451986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45419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" t="9961" r="1493" b="81320"/>
          <a:stretch/>
        </p:blipFill>
        <p:spPr>
          <a:xfrm>
            <a:off x="1329909" y="1342015"/>
            <a:ext cx="21824005" cy="14667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178993" y="776558"/>
            <a:ext cx="5441008" cy="1346156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45419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5"/>
          <p:cNvSpPr txBox="1">
            <a:spLocks/>
          </p:cNvSpPr>
          <p:nvPr/>
        </p:nvSpPr>
        <p:spPr>
          <a:xfrm>
            <a:off x="2709203" y="1089773"/>
            <a:ext cx="4582551" cy="85035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spc="300" dirty="0" smtClean="0">
                <a:solidFill>
                  <a:srgbClr val="454197"/>
                </a:solidFill>
                <a:latin typeface="Avenir Heavy" charset="0"/>
                <a:ea typeface="Avenir Heavy" charset="0"/>
                <a:cs typeface="Avenir Heavy" charset="0"/>
              </a:rPr>
              <a:t>YOUR FUTURE</a:t>
            </a:r>
            <a:endParaRPr lang="en-US" sz="4500" b="1" spc="300" dirty="0">
              <a:solidFill>
                <a:srgbClr val="454197"/>
              </a:solidFill>
              <a:latin typeface="Avenir Heavy" charset="0"/>
              <a:ea typeface="Avenir Heavy" charset="0"/>
              <a:cs typeface="Avenir Heavy" charset="0"/>
            </a:endParaRPr>
          </a:p>
        </p:txBody>
      </p:sp>
      <p:sp>
        <p:nvSpPr>
          <p:cNvPr id="16" name="Shape 143"/>
          <p:cNvSpPr/>
          <p:nvPr/>
        </p:nvSpPr>
        <p:spPr>
          <a:xfrm>
            <a:off x="9020158" y="8383667"/>
            <a:ext cx="6343684" cy="1843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>
              <a:defRPr sz="9000" spc="0">
                <a:solidFill>
                  <a:srgbClr val="FFFFFF"/>
                </a:solidFill>
                <a:latin typeface="Brandon Grotesque Regular"/>
                <a:ea typeface="Brandon Grotesque Regular"/>
                <a:cs typeface="Brandon Grotesque Regular"/>
                <a:sym typeface="Brandon Grotesque Regular"/>
              </a:defRPr>
            </a:pPr>
            <a:r>
              <a:rPr lang="en-US" sz="4500" dirty="0" smtClean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How does it feel?</a:t>
            </a:r>
            <a:endParaRPr sz="4500" dirty="0">
              <a:solidFill>
                <a:srgbClr val="454197"/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18" name="Shape 143"/>
          <p:cNvSpPr/>
          <p:nvPr/>
        </p:nvSpPr>
        <p:spPr>
          <a:xfrm>
            <a:off x="16035963" y="8380014"/>
            <a:ext cx="6730547" cy="181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>
              <a:defRPr sz="9000" spc="0">
                <a:solidFill>
                  <a:srgbClr val="FFFFFF"/>
                </a:solidFill>
                <a:latin typeface="Brandon Grotesque Regular"/>
                <a:ea typeface="Brandon Grotesque Regular"/>
                <a:cs typeface="Brandon Grotesque Regular"/>
                <a:sym typeface="Brandon Grotesque Regular"/>
              </a:defRPr>
            </a:pPr>
            <a:r>
              <a:rPr lang="en-US" sz="4500" dirty="0" smtClean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How are you working towards your future?</a:t>
            </a:r>
            <a:endParaRPr sz="4500" dirty="0">
              <a:solidFill>
                <a:srgbClr val="454197"/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483942" y="11468109"/>
            <a:ext cx="3762271" cy="1346156"/>
          </a:xfrm>
          <a:prstGeom prst="rect">
            <a:avLst/>
          </a:prstGeom>
          <a:solidFill>
            <a:srgbClr val="454197"/>
          </a:solidFill>
          <a:ln w="63500" cap="rnd">
            <a:solidFill>
              <a:srgbClr val="45419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5"/>
          <p:cNvSpPr txBox="1">
            <a:spLocks/>
          </p:cNvSpPr>
          <p:nvPr/>
        </p:nvSpPr>
        <p:spPr>
          <a:xfrm>
            <a:off x="18483943" y="11781324"/>
            <a:ext cx="3762270" cy="85035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500" b="1" spc="300" dirty="0" smtClean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5 MINS</a:t>
            </a:r>
            <a:endParaRPr lang="en-US" sz="4500" b="1" spc="300" dirty="0">
              <a:solidFill>
                <a:schemeClr val="bg1"/>
              </a:solidFill>
              <a:latin typeface="Avenir Heavy" charset="0"/>
              <a:ea typeface="Avenir Heavy" charset="0"/>
              <a:cs typeface="Avenir Heavy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549" y="4299171"/>
            <a:ext cx="3879197" cy="405583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2719" y="3927604"/>
            <a:ext cx="3937034" cy="411630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24" y="4138271"/>
            <a:ext cx="3963324" cy="414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52263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CE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1813540" y="2607862"/>
            <a:ext cx="8734890" cy="8734890"/>
          </a:xfrm>
          <a:prstGeom prst="ellipse">
            <a:avLst/>
          </a:prstGeom>
          <a:ln w="63500">
            <a:solidFill>
              <a:srgbClr val="45419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4746245" y="1317641"/>
            <a:ext cx="2875548" cy="2875548"/>
          </a:xfrm>
          <a:prstGeom prst="ellipse">
            <a:avLst/>
          </a:prstGeom>
          <a:solidFill>
            <a:schemeClr val="bg1"/>
          </a:solidFill>
          <a:ln w="63500">
            <a:solidFill>
              <a:srgbClr val="45419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4751538" y="9482926"/>
            <a:ext cx="2875548" cy="2875548"/>
          </a:xfrm>
          <a:prstGeom prst="ellipse">
            <a:avLst/>
          </a:prstGeom>
          <a:solidFill>
            <a:srgbClr val="FFFFFF"/>
          </a:solidFill>
          <a:ln w="63500">
            <a:solidFill>
              <a:srgbClr val="45419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1024899" y="7242892"/>
            <a:ext cx="2875549" cy="2875548"/>
          </a:xfrm>
          <a:prstGeom prst="ellipse">
            <a:avLst/>
          </a:prstGeom>
          <a:solidFill>
            <a:srgbClr val="FFFFFF"/>
          </a:solidFill>
          <a:ln w="63500">
            <a:solidFill>
              <a:srgbClr val="45419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solidFill>
                <a:srgbClr val="454197"/>
              </a:solidFill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8550436" y="7242892"/>
            <a:ext cx="2875548" cy="2875548"/>
          </a:xfrm>
          <a:prstGeom prst="ellipse">
            <a:avLst/>
          </a:prstGeom>
          <a:solidFill>
            <a:srgbClr val="FFFFFF"/>
          </a:solidFill>
          <a:ln w="63500">
            <a:solidFill>
              <a:srgbClr val="45419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1024899" y="3465141"/>
            <a:ext cx="2875549" cy="2875548"/>
          </a:xfrm>
          <a:prstGeom prst="ellipse">
            <a:avLst/>
          </a:prstGeom>
          <a:solidFill>
            <a:srgbClr val="FFFFFF"/>
          </a:solidFill>
          <a:ln w="63500">
            <a:solidFill>
              <a:srgbClr val="45419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8496241" y="3465141"/>
            <a:ext cx="2875549" cy="2875548"/>
          </a:xfrm>
          <a:prstGeom prst="ellipse">
            <a:avLst/>
          </a:prstGeom>
          <a:solidFill>
            <a:schemeClr val="bg1"/>
          </a:solidFill>
          <a:ln w="63500">
            <a:solidFill>
              <a:srgbClr val="45419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4542240" y="1659442"/>
            <a:ext cx="3283559" cy="2583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70000"/>
              </a:lnSpc>
              <a:defRPr sz="9900" spc="0">
                <a:solidFill>
                  <a:srgbClr val="FFFFFF"/>
                </a:solidFill>
                <a:latin typeface="Brandon Grotesque Black"/>
                <a:ea typeface="Brandon Grotesque Black"/>
                <a:cs typeface="Brandon Grotesque Black"/>
                <a:sym typeface="Brandon Grotesque Black"/>
              </a:defRPr>
            </a:lvl1pPr>
          </a:lstStyle>
          <a:p>
            <a:r>
              <a:rPr b="1" dirty="0">
                <a:solidFill>
                  <a:srgbClr val="454197"/>
                </a:solidFill>
                <a:latin typeface="Avenir Heavy" charset="0"/>
                <a:ea typeface="Avenir Heavy" charset="0"/>
                <a:cs typeface="Avenir Heavy" charset="0"/>
              </a:rPr>
              <a:t>6</a:t>
            </a:r>
          </a:p>
        </p:txBody>
      </p:sp>
      <p:sp>
        <p:nvSpPr>
          <p:cNvPr id="205" name="Shape 205"/>
          <p:cNvSpPr/>
          <p:nvPr/>
        </p:nvSpPr>
        <p:spPr>
          <a:xfrm>
            <a:off x="8292236" y="3806942"/>
            <a:ext cx="3283559" cy="2583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70000"/>
              </a:lnSpc>
              <a:defRPr sz="9900" spc="0">
                <a:solidFill>
                  <a:srgbClr val="FFFFFF"/>
                </a:solidFill>
                <a:latin typeface="Brandon Grotesque Black"/>
                <a:ea typeface="Brandon Grotesque Black"/>
                <a:cs typeface="Brandon Grotesque Black"/>
                <a:sym typeface="Brandon Grotesque Black"/>
              </a:defRPr>
            </a:lvl1pPr>
          </a:lstStyle>
          <a:p>
            <a:r>
              <a:rPr b="1" dirty="0">
                <a:solidFill>
                  <a:srgbClr val="454197"/>
                </a:solidFill>
                <a:latin typeface="Avenir Heavy" charset="0"/>
                <a:ea typeface="Avenir Heavy" charset="0"/>
                <a:cs typeface="Avenir Heavy" charset="0"/>
              </a:rPr>
              <a:t>1</a:t>
            </a:r>
          </a:p>
        </p:txBody>
      </p:sp>
      <p:sp>
        <p:nvSpPr>
          <p:cNvPr id="206" name="Shape 206"/>
          <p:cNvSpPr/>
          <p:nvPr/>
        </p:nvSpPr>
        <p:spPr>
          <a:xfrm>
            <a:off x="8346430" y="7584693"/>
            <a:ext cx="3283559" cy="2583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70000"/>
              </a:lnSpc>
              <a:defRPr sz="9900" spc="0">
                <a:solidFill>
                  <a:srgbClr val="FFFFFF"/>
                </a:solidFill>
                <a:latin typeface="Brandon Grotesque Black"/>
                <a:ea typeface="Brandon Grotesque Black"/>
                <a:cs typeface="Brandon Grotesque Black"/>
                <a:sym typeface="Brandon Grotesque Black"/>
              </a:defRPr>
            </a:lvl1pPr>
          </a:lstStyle>
          <a:p>
            <a:r>
              <a:rPr b="1">
                <a:solidFill>
                  <a:srgbClr val="454197"/>
                </a:solidFill>
                <a:latin typeface="Avenir Heavy" charset="0"/>
                <a:ea typeface="Avenir Heavy" charset="0"/>
                <a:cs typeface="Avenir Heavy" charset="0"/>
              </a:rPr>
              <a:t>2</a:t>
            </a:r>
          </a:p>
        </p:txBody>
      </p:sp>
      <p:sp>
        <p:nvSpPr>
          <p:cNvPr id="207" name="Shape 207"/>
          <p:cNvSpPr/>
          <p:nvPr/>
        </p:nvSpPr>
        <p:spPr>
          <a:xfrm>
            <a:off x="4547533" y="9824726"/>
            <a:ext cx="3283558" cy="2583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70000"/>
              </a:lnSpc>
              <a:defRPr sz="9900" spc="0">
                <a:solidFill>
                  <a:srgbClr val="FFFFFF"/>
                </a:solidFill>
                <a:latin typeface="Brandon Grotesque Black"/>
                <a:ea typeface="Brandon Grotesque Black"/>
                <a:cs typeface="Brandon Grotesque Black"/>
                <a:sym typeface="Brandon Grotesque Black"/>
              </a:defRPr>
            </a:lvl1pPr>
          </a:lstStyle>
          <a:p>
            <a:r>
              <a:rPr b="1">
                <a:solidFill>
                  <a:srgbClr val="454197"/>
                </a:solidFill>
                <a:latin typeface="Avenir Heavy" charset="0"/>
                <a:ea typeface="Avenir Heavy" charset="0"/>
                <a:cs typeface="Avenir Heavy" charset="0"/>
              </a:rPr>
              <a:t>3</a:t>
            </a:r>
          </a:p>
        </p:txBody>
      </p:sp>
      <p:sp>
        <p:nvSpPr>
          <p:cNvPr id="208" name="Shape 208"/>
          <p:cNvSpPr/>
          <p:nvPr/>
        </p:nvSpPr>
        <p:spPr>
          <a:xfrm>
            <a:off x="820894" y="7584693"/>
            <a:ext cx="3283559" cy="2583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70000"/>
              </a:lnSpc>
              <a:defRPr sz="9900" spc="0">
                <a:solidFill>
                  <a:srgbClr val="FFFFFF"/>
                </a:solidFill>
                <a:latin typeface="Brandon Grotesque Black"/>
                <a:ea typeface="Brandon Grotesque Black"/>
                <a:cs typeface="Brandon Grotesque Black"/>
                <a:sym typeface="Brandon Grotesque Black"/>
              </a:defRPr>
            </a:lvl1pPr>
          </a:lstStyle>
          <a:p>
            <a:r>
              <a:rPr b="1" dirty="0">
                <a:solidFill>
                  <a:srgbClr val="454197"/>
                </a:solidFill>
                <a:latin typeface="Avenir Heavy" charset="0"/>
                <a:ea typeface="Avenir Heavy" charset="0"/>
                <a:cs typeface="Avenir Heavy" charset="0"/>
              </a:rPr>
              <a:t>4</a:t>
            </a:r>
          </a:p>
        </p:txBody>
      </p:sp>
      <p:sp>
        <p:nvSpPr>
          <p:cNvPr id="209" name="Shape 209"/>
          <p:cNvSpPr/>
          <p:nvPr/>
        </p:nvSpPr>
        <p:spPr>
          <a:xfrm>
            <a:off x="820894" y="3806942"/>
            <a:ext cx="3283559" cy="2583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70000"/>
              </a:lnSpc>
              <a:defRPr sz="9900" spc="0">
                <a:solidFill>
                  <a:srgbClr val="FFFFFF"/>
                </a:solidFill>
                <a:latin typeface="Brandon Grotesque Black"/>
                <a:ea typeface="Brandon Grotesque Black"/>
                <a:cs typeface="Brandon Grotesque Black"/>
                <a:sym typeface="Brandon Grotesque Black"/>
              </a:defRPr>
            </a:lvl1pPr>
          </a:lstStyle>
          <a:p>
            <a:r>
              <a:rPr b="1">
                <a:solidFill>
                  <a:srgbClr val="454197"/>
                </a:solidFill>
                <a:latin typeface="Avenir Heavy" charset="0"/>
                <a:ea typeface="Avenir Heavy" charset="0"/>
                <a:cs typeface="Avenir Heavy" charset="0"/>
              </a:rPr>
              <a:t>5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2289135" y="1659442"/>
            <a:ext cx="11065173" cy="11052959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45419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Shape 210"/>
          <p:cNvSpPr/>
          <p:nvPr/>
        </p:nvSpPr>
        <p:spPr>
          <a:xfrm>
            <a:off x="13166689" y="4132745"/>
            <a:ext cx="10088266" cy="824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lnSpc>
                <a:spcPct val="120000"/>
              </a:lnSpc>
              <a:defRPr sz="6000" spc="0">
                <a:solidFill>
                  <a:srgbClr val="6F4199"/>
                </a:solidFill>
                <a:latin typeface="Brandon Grotesque Bold"/>
                <a:ea typeface="Brandon Grotesque Bold"/>
                <a:cs typeface="Brandon Grotesque Bold"/>
                <a:sym typeface="Brandon Grotesque Bold"/>
              </a:defRPr>
            </a:pPr>
            <a:r>
              <a:rPr lang="en-US" sz="4000" dirty="0" smtClean="0">
                <a:solidFill>
                  <a:srgbClr val="454197"/>
                </a:solidFill>
                <a:latin typeface="Avenir Heavy" charset="0"/>
                <a:ea typeface="Avenir Heavy" charset="0"/>
                <a:cs typeface="Avenir Heavy" charset="0"/>
              </a:rPr>
              <a:t>MEDA can help!</a:t>
            </a:r>
          </a:p>
          <a:p>
            <a:pPr algn="l">
              <a:lnSpc>
                <a:spcPct val="150000"/>
              </a:lnSpc>
              <a:defRPr sz="6000" spc="0">
                <a:solidFill>
                  <a:srgbClr val="6F4199"/>
                </a:solidFill>
                <a:latin typeface="Brandon Grotesque Bold"/>
                <a:ea typeface="Brandon Grotesque Bold"/>
                <a:cs typeface="Brandon Grotesque Bold"/>
                <a:sym typeface="Brandon Grotesque Bold"/>
              </a:defRPr>
            </a:pPr>
            <a:r>
              <a:rPr sz="4000" b="1" dirty="0" smtClean="0">
                <a:solidFill>
                  <a:srgbClr val="EF4168"/>
                </a:solidFill>
                <a:latin typeface="Avenir Black" charset="0"/>
                <a:ea typeface="Avenir Black" charset="0"/>
                <a:cs typeface="Avenir Black" charset="0"/>
              </a:rPr>
              <a:t>1</a:t>
            </a:r>
            <a:r>
              <a:rPr sz="4000" b="1" dirty="0" smtClean="0">
                <a:solidFill>
                  <a:srgbClr val="EF4168"/>
                </a:solidFill>
                <a:latin typeface="Avenir Black" charset="0"/>
                <a:ea typeface="Avenir Black" charset="0"/>
                <a:cs typeface="Avenir Black" charset="0"/>
                <a:sym typeface="Brandon Grotesque Black"/>
              </a:rPr>
              <a:t>.  </a:t>
            </a:r>
            <a:r>
              <a:rPr sz="4000" dirty="0" smtClean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Tax </a:t>
            </a:r>
            <a:r>
              <a:rPr sz="4000" dirty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Preparation</a:t>
            </a:r>
          </a:p>
          <a:p>
            <a:pPr algn="l">
              <a:lnSpc>
                <a:spcPct val="150000"/>
              </a:lnSpc>
              <a:defRPr sz="6000" spc="0">
                <a:solidFill>
                  <a:srgbClr val="039F4D"/>
                </a:solidFill>
                <a:latin typeface="Brandon Grotesque Bold"/>
                <a:ea typeface="Brandon Grotesque Bold"/>
                <a:cs typeface="Brandon Grotesque Bold"/>
                <a:sym typeface="Brandon Grotesque Bold"/>
              </a:defRPr>
            </a:pPr>
            <a:r>
              <a:rPr sz="4000" b="1" dirty="0" smtClean="0">
                <a:solidFill>
                  <a:srgbClr val="EF4168"/>
                </a:solidFill>
                <a:latin typeface="Avenir Black" charset="0"/>
                <a:ea typeface="Avenir Black" charset="0"/>
                <a:cs typeface="Avenir Black" charset="0"/>
              </a:rPr>
              <a:t>2</a:t>
            </a:r>
            <a:r>
              <a:rPr sz="4000" b="1" dirty="0" smtClean="0">
                <a:solidFill>
                  <a:srgbClr val="EF4168"/>
                </a:solidFill>
                <a:latin typeface="Avenir Black" charset="0"/>
                <a:ea typeface="Avenir Black" charset="0"/>
                <a:cs typeface="Avenir Black" charset="0"/>
                <a:sym typeface="Brandon Grotesque Black"/>
              </a:rPr>
              <a:t>.</a:t>
            </a:r>
            <a:r>
              <a:rPr sz="4000" b="1" dirty="0" smtClean="0">
                <a:solidFill>
                  <a:srgbClr val="EF4168"/>
                </a:solidFill>
                <a:latin typeface="Avenir Black" charset="0"/>
                <a:ea typeface="Avenir Black" charset="0"/>
                <a:cs typeface="Avenir Black" charset="0"/>
              </a:rPr>
              <a:t>  </a:t>
            </a:r>
            <a:r>
              <a:rPr sz="4000" dirty="0" smtClean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Workforce </a:t>
            </a:r>
            <a:r>
              <a:rPr sz="4000" dirty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Development</a:t>
            </a:r>
          </a:p>
          <a:p>
            <a:pPr algn="l">
              <a:lnSpc>
                <a:spcPct val="150000"/>
              </a:lnSpc>
              <a:defRPr sz="6000" spc="0">
                <a:solidFill>
                  <a:srgbClr val="0197BF"/>
                </a:solidFill>
                <a:latin typeface="Brandon Grotesque Bold"/>
                <a:ea typeface="Brandon Grotesque Bold"/>
                <a:cs typeface="Brandon Grotesque Bold"/>
                <a:sym typeface="Brandon Grotesque Bold"/>
              </a:defRPr>
            </a:pPr>
            <a:r>
              <a:rPr sz="4000" b="1" dirty="0" smtClean="0">
                <a:solidFill>
                  <a:srgbClr val="EF4168"/>
                </a:solidFill>
                <a:latin typeface="Avenir Black" charset="0"/>
                <a:ea typeface="Avenir Black" charset="0"/>
                <a:cs typeface="Avenir Black" charset="0"/>
              </a:rPr>
              <a:t>3</a:t>
            </a:r>
            <a:r>
              <a:rPr sz="4000" b="1" dirty="0" smtClean="0">
                <a:solidFill>
                  <a:srgbClr val="EF4168"/>
                </a:solidFill>
                <a:latin typeface="Avenir Black" charset="0"/>
                <a:ea typeface="Avenir Black" charset="0"/>
                <a:cs typeface="Avenir Black" charset="0"/>
                <a:sym typeface="Brandon Grotesque Black"/>
              </a:rPr>
              <a:t>.  </a:t>
            </a:r>
            <a:r>
              <a:rPr sz="4000" dirty="0" smtClean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Housing </a:t>
            </a:r>
            <a:r>
              <a:rPr sz="4000" dirty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Opportunities</a:t>
            </a:r>
          </a:p>
          <a:p>
            <a:pPr algn="l">
              <a:lnSpc>
                <a:spcPct val="150000"/>
              </a:lnSpc>
              <a:defRPr sz="6000" spc="0">
                <a:solidFill>
                  <a:srgbClr val="ED4035"/>
                </a:solidFill>
                <a:latin typeface="Brandon Grotesque Bold"/>
                <a:ea typeface="Brandon Grotesque Bold"/>
                <a:cs typeface="Brandon Grotesque Bold"/>
                <a:sym typeface="Brandon Grotesque Bold"/>
              </a:defRPr>
            </a:pPr>
            <a:r>
              <a:rPr sz="4000" b="1" dirty="0" smtClean="0">
                <a:solidFill>
                  <a:srgbClr val="EF4168"/>
                </a:solidFill>
                <a:latin typeface="Avenir Black" charset="0"/>
                <a:ea typeface="Avenir Black" charset="0"/>
                <a:cs typeface="Avenir Black" charset="0"/>
              </a:rPr>
              <a:t>4</a:t>
            </a:r>
            <a:r>
              <a:rPr sz="4000" b="1" dirty="0" smtClean="0">
                <a:solidFill>
                  <a:srgbClr val="EF4168"/>
                </a:solidFill>
                <a:latin typeface="Avenir Black" charset="0"/>
                <a:ea typeface="Avenir Black" charset="0"/>
                <a:cs typeface="Avenir Black" charset="0"/>
                <a:sym typeface="Brandon Grotesque Black"/>
              </a:rPr>
              <a:t>.</a:t>
            </a:r>
            <a:r>
              <a:rPr sz="4000" b="1" dirty="0" smtClean="0">
                <a:solidFill>
                  <a:srgbClr val="EF4168"/>
                </a:solidFill>
                <a:latin typeface="Avenir Black" charset="0"/>
                <a:ea typeface="Avenir Black" charset="0"/>
                <a:cs typeface="Avenir Black" charset="0"/>
              </a:rPr>
              <a:t>  </a:t>
            </a:r>
            <a:r>
              <a:rPr sz="4000" dirty="0" smtClean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Business </a:t>
            </a:r>
            <a:r>
              <a:rPr sz="4000" dirty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Development</a:t>
            </a:r>
          </a:p>
          <a:p>
            <a:pPr algn="l">
              <a:lnSpc>
                <a:spcPct val="150000"/>
              </a:lnSpc>
              <a:defRPr sz="6000" spc="0">
                <a:solidFill>
                  <a:srgbClr val="1933A1"/>
                </a:solidFill>
                <a:latin typeface="Brandon Grotesque Bold"/>
                <a:ea typeface="Brandon Grotesque Bold"/>
                <a:cs typeface="Brandon Grotesque Bold"/>
                <a:sym typeface="Brandon Grotesque Bold"/>
              </a:defRPr>
            </a:pPr>
            <a:r>
              <a:rPr sz="4000" b="1" dirty="0" smtClean="0">
                <a:solidFill>
                  <a:srgbClr val="EF4168"/>
                </a:solidFill>
                <a:latin typeface="Avenir Black" charset="0"/>
                <a:ea typeface="Avenir Black" charset="0"/>
                <a:cs typeface="Avenir Black" charset="0"/>
              </a:rPr>
              <a:t>5</a:t>
            </a:r>
            <a:r>
              <a:rPr sz="4000" b="1" dirty="0" smtClean="0">
                <a:solidFill>
                  <a:srgbClr val="EF4168"/>
                </a:solidFill>
                <a:latin typeface="Avenir Black" charset="0"/>
                <a:ea typeface="Avenir Black" charset="0"/>
                <a:cs typeface="Avenir Black" charset="0"/>
                <a:sym typeface="Brandon Grotesque Black"/>
              </a:rPr>
              <a:t>.</a:t>
            </a:r>
            <a:r>
              <a:rPr sz="4000" b="1" dirty="0" smtClean="0">
                <a:solidFill>
                  <a:srgbClr val="EF4168"/>
                </a:solidFill>
                <a:latin typeface="Avenir Black" charset="0"/>
                <a:ea typeface="Avenir Black" charset="0"/>
                <a:cs typeface="Avenir Black" charset="0"/>
              </a:rPr>
              <a:t>  </a:t>
            </a:r>
            <a:r>
              <a:rPr sz="4000" dirty="0" smtClean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Adelante </a:t>
            </a:r>
            <a:r>
              <a:rPr sz="4000" dirty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Fund</a:t>
            </a:r>
          </a:p>
          <a:p>
            <a:pPr algn="l">
              <a:lnSpc>
                <a:spcPct val="150000"/>
              </a:lnSpc>
              <a:defRPr sz="6000" spc="0">
                <a:solidFill>
                  <a:srgbClr val="F4B628"/>
                </a:solidFill>
                <a:latin typeface="Brandon Grotesque Bold"/>
                <a:ea typeface="Brandon Grotesque Bold"/>
                <a:cs typeface="Brandon Grotesque Bold"/>
                <a:sym typeface="Brandon Grotesque Bold"/>
              </a:defRPr>
            </a:pPr>
            <a:r>
              <a:rPr sz="4000" b="1" dirty="0" smtClean="0">
                <a:solidFill>
                  <a:srgbClr val="EF4168"/>
                </a:solidFill>
                <a:latin typeface="Avenir Black" charset="0"/>
                <a:ea typeface="Avenir Black" charset="0"/>
                <a:cs typeface="Avenir Black" charset="0"/>
              </a:rPr>
              <a:t>6</a:t>
            </a:r>
            <a:r>
              <a:rPr sz="4000" b="1" dirty="0" smtClean="0">
                <a:solidFill>
                  <a:srgbClr val="EF4168"/>
                </a:solidFill>
                <a:latin typeface="Avenir Black" charset="0"/>
                <a:ea typeface="Avenir Black" charset="0"/>
                <a:cs typeface="Avenir Black" charset="0"/>
                <a:sym typeface="Brandon Grotesque Black"/>
              </a:rPr>
              <a:t>.</a:t>
            </a:r>
            <a:r>
              <a:rPr sz="4000" b="1" dirty="0" smtClean="0">
                <a:solidFill>
                  <a:srgbClr val="EF4168"/>
                </a:solidFill>
                <a:latin typeface="Avenir Black" charset="0"/>
                <a:ea typeface="Avenir Black" charset="0"/>
                <a:cs typeface="Avenir Black" charset="0"/>
              </a:rPr>
              <a:t>  </a:t>
            </a:r>
            <a:r>
              <a:rPr sz="4000" dirty="0" smtClean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Financial </a:t>
            </a:r>
            <a:r>
              <a:rPr sz="4000" dirty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Capability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" t="10048" r="49101" b="74889"/>
          <a:stretch/>
        </p:blipFill>
        <p:spPr>
          <a:xfrm>
            <a:off x="12289135" y="1659441"/>
            <a:ext cx="11065173" cy="2533747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>
            <a:off x="12289135" y="4193188"/>
            <a:ext cx="11065173" cy="0"/>
          </a:xfrm>
          <a:prstGeom prst="line">
            <a:avLst/>
          </a:prstGeom>
          <a:noFill/>
          <a:ln w="63500" cap="flat">
            <a:solidFill>
              <a:srgbClr val="454197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Rectangle 39"/>
          <p:cNvSpPr/>
          <p:nvPr/>
        </p:nvSpPr>
        <p:spPr>
          <a:xfrm>
            <a:off x="11575795" y="685820"/>
            <a:ext cx="7795009" cy="2849160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45419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itle 5"/>
          <p:cNvSpPr txBox="1">
            <a:spLocks/>
          </p:cNvSpPr>
          <p:nvPr/>
        </p:nvSpPr>
        <p:spPr>
          <a:xfrm>
            <a:off x="12075965" y="1283585"/>
            <a:ext cx="8176584" cy="18057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 smtClean="0">
                <a:solidFill>
                  <a:srgbClr val="454197"/>
                </a:solidFill>
                <a:latin typeface="Avenir Heavy" charset="0"/>
                <a:ea typeface="Avenir Heavy" charset="0"/>
                <a:cs typeface="Avenir Heavy" charset="0"/>
              </a:rPr>
              <a:t>Your</a:t>
            </a:r>
          </a:p>
          <a:p>
            <a:r>
              <a:rPr lang="en-US" sz="8000" b="1" dirty="0" smtClean="0">
                <a:solidFill>
                  <a:srgbClr val="454197"/>
                </a:solidFill>
                <a:latin typeface="Avenir Heavy" charset="0"/>
                <a:ea typeface="Avenir Heavy" charset="0"/>
                <a:cs typeface="Avenir Heavy" charset="0"/>
              </a:rPr>
              <a:t>Future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CE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1813540" y="2607862"/>
            <a:ext cx="8734890" cy="8734890"/>
          </a:xfrm>
          <a:prstGeom prst="ellipse">
            <a:avLst/>
          </a:prstGeom>
          <a:ln w="63500">
            <a:solidFill>
              <a:srgbClr val="45419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4746245" y="1317641"/>
            <a:ext cx="2875548" cy="2875548"/>
          </a:xfrm>
          <a:prstGeom prst="ellipse">
            <a:avLst/>
          </a:prstGeom>
          <a:solidFill>
            <a:schemeClr val="bg1"/>
          </a:solidFill>
          <a:ln w="63500">
            <a:solidFill>
              <a:srgbClr val="45419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4751538" y="9482926"/>
            <a:ext cx="2875548" cy="2875548"/>
          </a:xfrm>
          <a:prstGeom prst="ellipse">
            <a:avLst/>
          </a:prstGeom>
          <a:solidFill>
            <a:srgbClr val="FFFFFF"/>
          </a:solidFill>
          <a:ln w="63500">
            <a:solidFill>
              <a:srgbClr val="45419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1024899" y="7242892"/>
            <a:ext cx="2875549" cy="2875548"/>
          </a:xfrm>
          <a:prstGeom prst="ellipse">
            <a:avLst/>
          </a:prstGeom>
          <a:solidFill>
            <a:srgbClr val="FFFFFF"/>
          </a:solidFill>
          <a:ln w="63500">
            <a:solidFill>
              <a:srgbClr val="45419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solidFill>
                <a:srgbClr val="454197"/>
              </a:solidFill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8550436" y="7242892"/>
            <a:ext cx="2875548" cy="2875548"/>
          </a:xfrm>
          <a:prstGeom prst="ellipse">
            <a:avLst/>
          </a:prstGeom>
          <a:solidFill>
            <a:srgbClr val="FFFFFF"/>
          </a:solidFill>
          <a:ln w="63500">
            <a:solidFill>
              <a:srgbClr val="45419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1024899" y="3465141"/>
            <a:ext cx="2875549" cy="2875548"/>
          </a:xfrm>
          <a:prstGeom prst="ellipse">
            <a:avLst/>
          </a:prstGeom>
          <a:solidFill>
            <a:srgbClr val="FFFFFF"/>
          </a:solidFill>
          <a:ln w="63500">
            <a:solidFill>
              <a:srgbClr val="45419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8496241" y="3465141"/>
            <a:ext cx="2875549" cy="2875548"/>
          </a:xfrm>
          <a:prstGeom prst="ellipse">
            <a:avLst/>
          </a:prstGeom>
          <a:solidFill>
            <a:srgbClr val="F99D1B"/>
          </a:solidFill>
          <a:ln w="63500">
            <a:solidFill>
              <a:srgbClr val="45419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4542240" y="1659442"/>
            <a:ext cx="3283559" cy="2583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70000"/>
              </a:lnSpc>
              <a:defRPr sz="9900" spc="0">
                <a:solidFill>
                  <a:srgbClr val="FFFFFF"/>
                </a:solidFill>
                <a:latin typeface="Brandon Grotesque Black"/>
                <a:ea typeface="Brandon Grotesque Black"/>
                <a:cs typeface="Brandon Grotesque Black"/>
                <a:sym typeface="Brandon Grotesque Black"/>
              </a:defRPr>
            </a:lvl1pPr>
          </a:lstStyle>
          <a:p>
            <a:r>
              <a:rPr b="1" dirty="0">
                <a:solidFill>
                  <a:srgbClr val="454197"/>
                </a:solidFill>
                <a:latin typeface="Avenir Heavy" charset="0"/>
                <a:ea typeface="Avenir Heavy" charset="0"/>
                <a:cs typeface="Avenir Heavy" charset="0"/>
              </a:rPr>
              <a:t>6</a:t>
            </a:r>
          </a:p>
        </p:txBody>
      </p:sp>
      <p:sp>
        <p:nvSpPr>
          <p:cNvPr id="205" name="Shape 205"/>
          <p:cNvSpPr/>
          <p:nvPr/>
        </p:nvSpPr>
        <p:spPr>
          <a:xfrm>
            <a:off x="8292236" y="3806942"/>
            <a:ext cx="3283559" cy="2583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70000"/>
              </a:lnSpc>
              <a:defRPr sz="9900" spc="0">
                <a:solidFill>
                  <a:srgbClr val="FFFFFF"/>
                </a:solidFill>
                <a:latin typeface="Brandon Grotesque Black"/>
                <a:ea typeface="Brandon Grotesque Black"/>
                <a:cs typeface="Brandon Grotesque Black"/>
                <a:sym typeface="Brandon Grotesque Black"/>
              </a:defRPr>
            </a:lvl1pPr>
          </a:lstStyle>
          <a:p>
            <a:r>
              <a:rPr b="1" dirty="0">
                <a:solidFill>
                  <a:srgbClr val="454197"/>
                </a:solidFill>
                <a:latin typeface="Avenir Heavy" charset="0"/>
                <a:ea typeface="Avenir Heavy" charset="0"/>
                <a:cs typeface="Avenir Heavy" charset="0"/>
              </a:rPr>
              <a:t>1</a:t>
            </a:r>
          </a:p>
        </p:txBody>
      </p:sp>
      <p:sp>
        <p:nvSpPr>
          <p:cNvPr id="206" name="Shape 206"/>
          <p:cNvSpPr/>
          <p:nvPr/>
        </p:nvSpPr>
        <p:spPr>
          <a:xfrm>
            <a:off x="8346430" y="7584693"/>
            <a:ext cx="3283559" cy="2583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70000"/>
              </a:lnSpc>
              <a:defRPr sz="9900" spc="0">
                <a:solidFill>
                  <a:srgbClr val="FFFFFF"/>
                </a:solidFill>
                <a:latin typeface="Brandon Grotesque Black"/>
                <a:ea typeface="Brandon Grotesque Black"/>
                <a:cs typeface="Brandon Grotesque Black"/>
                <a:sym typeface="Brandon Grotesque Black"/>
              </a:defRPr>
            </a:lvl1pPr>
          </a:lstStyle>
          <a:p>
            <a:r>
              <a:rPr b="1">
                <a:solidFill>
                  <a:srgbClr val="454197"/>
                </a:solidFill>
                <a:latin typeface="Avenir Heavy" charset="0"/>
                <a:ea typeface="Avenir Heavy" charset="0"/>
                <a:cs typeface="Avenir Heavy" charset="0"/>
              </a:rPr>
              <a:t>2</a:t>
            </a:r>
          </a:p>
        </p:txBody>
      </p:sp>
      <p:sp>
        <p:nvSpPr>
          <p:cNvPr id="207" name="Shape 207"/>
          <p:cNvSpPr/>
          <p:nvPr/>
        </p:nvSpPr>
        <p:spPr>
          <a:xfrm>
            <a:off x="4547533" y="9824726"/>
            <a:ext cx="3283558" cy="2583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70000"/>
              </a:lnSpc>
              <a:defRPr sz="9900" spc="0">
                <a:solidFill>
                  <a:srgbClr val="FFFFFF"/>
                </a:solidFill>
                <a:latin typeface="Brandon Grotesque Black"/>
                <a:ea typeface="Brandon Grotesque Black"/>
                <a:cs typeface="Brandon Grotesque Black"/>
                <a:sym typeface="Brandon Grotesque Black"/>
              </a:defRPr>
            </a:lvl1pPr>
          </a:lstStyle>
          <a:p>
            <a:r>
              <a:rPr b="1">
                <a:solidFill>
                  <a:srgbClr val="454197"/>
                </a:solidFill>
                <a:latin typeface="Avenir Heavy" charset="0"/>
                <a:ea typeface="Avenir Heavy" charset="0"/>
                <a:cs typeface="Avenir Heavy" charset="0"/>
              </a:rPr>
              <a:t>3</a:t>
            </a:r>
          </a:p>
        </p:txBody>
      </p:sp>
      <p:sp>
        <p:nvSpPr>
          <p:cNvPr id="208" name="Shape 208"/>
          <p:cNvSpPr/>
          <p:nvPr/>
        </p:nvSpPr>
        <p:spPr>
          <a:xfrm>
            <a:off x="820894" y="7584693"/>
            <a:ext cx="3283559" cy="2583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70000"/>
              </a:lnSpc>
              <a:defRPr sz="9900" spc="0">
                <a:solidFill>
                  <a:srgbClr val="FFFFFF"/>
                </a:solidFill>
                <a:latin typeface="Brandon Grotesque Black"/>
                <a:ea typeface="Brandon Grotesque Black"/>
                <a:cs typeface="Brandon Grotesque Black"/>
                <a:sym typeface="Brandon Grotesque Black"/>
              </a:defRPr>
            </a:lvl1pPr>
          </a:lstStyle>
          <a:p>
            <a:r>
              <a:rPr b="1" dirty="0">
                <a:solidFill>
                  <a:srgbClr val="454197"/>
                </a:solidFill>
                <a:latin typeface="Avenir Heavy" charset="0"/>
                <a:ea typeface="Avenir Heavy" charset="0"/>
                <a:cs typeface="Avenir Heavy" charset="0"/>
              </a:rPr>
              <a:t>4</a:t>
            </a:r>
          </a:p>
        </p:txBody>
      </p:sp>
      <p:sp>
        <p:nvSpPr>
          <p:cNvPr id="209" name="Shape 209"/>
          <p:cNvSpPr/>
          <p:nvPr/>
        </p:nvSpPr>
        <p:spPr>
          <a:xfrm>
            <a:off x="820894" y="3806942"/>
            <a:ext cx="3283559" cy="2583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70000"/>
              </a:lnSpc>
              <a:defRPr sz="9900" spc="0">
                <a:solidFill>
                  <a:srgbClr val="FFFFFF"/>
                </a:solidFill>
                <a:latin typeface="Brandon Grotesque Black"/>
                <a:ea typeface="Brandon Grotesque Black"/>
                <a:cs typeface="Brandon Grotesque Black"/>
                <a:sym typeface="Brandon Grotesque Black"/>
              </a:defRPr>
            </a:lvl1pPr>
          </a:lstStyle>
          <a:p>
            <a:r>
              <a:rPr b="1">
                <a:solidFill>
                  <a:srgbClr val="454197"/>
                </a:solidFill>
                <a:latin typeface="Avenir Heavy" charset="0"/>
                <a:ea typeface="Avenir Heavy" charset="0"/>
                <a:cs typeface="Avenir Heavy" charset="0"/>
              </a:rPr>
              <a:t>5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2289135" y="1659442"/>
            <a:ext cx="11065173" cy="11052959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45419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hape 221"/>
          <p:cNvSpPr/>
          <p:nvPr/>
        </p:nvSpPr>
        <p:spPr>
          <a:xfrm>
            <a:off x="13231030" y="4132746"/>
            <a:ext cx="8925986" cy="8579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4500" spc="0">
                <a:solidFill>
                  <a:srgbClr val="53585F"/>
                </a:solidFill>
                <a:latin typeface="Brandon Grotesque Bold"/>
                <a:ea typeface="Brandon Grotesque Bold"/>
                <a:cs typeface="Brandon Grotesque Bold"/>
                <a:sym typeface="Brandon Grotesque Bold"/>
              </a:defRPr>
            </a:pPr>
            <a:r>
              <a:rPr sz="4000" dirty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MEDA will help you prepare your taxes for free</a:t>
            </a:r>
            <a:r>
              <a:rPr sz="4000" dirty="0" smtClean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:</a:t>
            </a:r>
            <a:endParaRPr lang="en-US" sz="4000" dirty="0" smtClean="0">
              <a:solidFill>
                <a:srgbClr val="454197"/>
              </a:solidFill>
              <a:latin typeface="Avenir Medium" charset="0"/>
              <a:ea typeface="Avenir Medium" charset="0"/>
              <a:cs typeface="Avenir Medium" charset="0"/>
            </a:endParaRPr>
          </a:p>
          <a:p>
            <a:pPr algn="l">
              <a:defRPr sz="4500" spc="0">
                <a:solidFill>
                  <a:srgbClr val="53585F"/>
                </a:solidFill>
                <a:latin typeface="Brandon Grotesque Bold"/>
                <a:ea typeface="Brandon Grotesque Bold"/>
                <a:cs typeface="Brandon Grotesque Bold"/>
                <a:sym typeface="Brandon Grotesque Bold"/>
              </a:defRPr>
            </a:pPr>
            <a:endParaRPr sz="4000" dirty="0">
              <a:solidFill>
                <a:srgbClr val="454197"/>
              </a:solidFill>
              <a:latin typeface="Avenir Medium" charset="0"/>
              <a:ea typeface="Avenir Medium" charset="0"/>
              <a:cs typeface="Avenir Medium" charset="0"/>
            </a:endParaRPr>
          </a:p>
          <a:p>
            <a:pPr marL="571500" indent="-571500" algn="l">
              <a:buSzPct val="105000"/>
              <a:buBlip>
                <a:blip r:embed="rId2"/>
              </a:buBlip>
              <a:defRPr sz="4500" spc="0">
                <a:solidFill>
                  <a:srgbClr val="53585F"/>
                </a:solidFill>
                <a:latin typeface="Brandon Grotesque Regular"/>
                <a:ea typeface="Brandon Grotesque Regular"/>
                <a:cs typeface="Brandon Grotesque Regular"/>
                <a:sym typeface="Brandon Grotesque Regular"/>
              </a:defRPr>
            </a:pPr>
            <a:r>
              <a:rPr sz="4000" dirty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Free year-round tax return preparation</a:t>
            </a:r>
          </a:p>
          <a:p>
            <a:pPr marL="571500" indent="-571500" algn="l">
              <a:buSzPct val="105000"/>
              <a:buBlip>
                <a:blip r:embed="rId2"/>
              </a:buBlip>
              <a:defRPr sz="4500" spc="0">
                <a:solidFill>
                  <a:srgbClr val="53585F"/>
                </a:solidFill>
                <a:latin typeface="Brandon Grotesque Regular"/>
                <a:ea typeface="Brandon Grotesque Regular"/>
                <a:cs typeface="Brandon Grotesque Regular"/>
                <a:sym typeface="Brandon Grotesque Regular"/>
              </a:defRPr>
            </a:pPr>
            <a:r>
              <a:rPr sz="4000" dirty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Apply for ITIN</a:t>
            </a:r>
          </a:p>
          <a:p>
            <a:pPr marL="571500" indent="-571500" algn="l">
              <a:buSzPct val="105000"/>
              <a:buBlip>
                <a:blip r:embed="rId2"/>
              </a:buBlip>
              <a:defRPr sz="4500" spc="0">
                <a:solidFill>
                  <a:srgbClr val="53585F"/>
                </a:solidFill>
                <a:latin typeface="Brandon Grotesque Regular"/>
                <a:ea typeface="Brandon Grotesque Regular"/>
                <a:cs typeface="Brandon Grotesque Regular"/>
                <a:sym typeface="Brandon Grotesque Regular"/>
              </a:defRPr>
            </a:pPr>
            <a:r>
              <a:rPr sz="4000" dirty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Benefits screening and assessment for other related services</a:t>
            </a:r>
          </a:p>
          <a:p>
            <a:pPr marL="571500" indent="-571500" algn="l">
              <a:buSzPct val="105000"/>
              <a:buBlip>
                <a:blip r:embed="rId2"/>
              </a:buBlip>
              <a:defRPr sz="4500" spc="0">
                <a:solidFill>
                  <a:srgbClr val="53585F"/>
                </a:solidFill>
                <a:latin typeface="Brandon Grotesque Regular"/>
                <a:ea typeface="Brandon Grotesque Regular"/>
                <a:cs typeface="Brandon Grotesque Regular"/>
                <a:sym typeface="Brandon Grotesque Regular"/>
              </a:defRPr>
            </a:pPr>
            <a:r>
              <a:rPr sz="4000" dirty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Self-employed tax education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" t="10048" r="49101" b="74889"/>
          <a:stretch/>
        </p:blipFill>
        <p:spPr>
          <a:xfrm>
            <a:off x="12289135" y="1659441"/>
            <a:ext cx="11065173" cy="2533747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1575795" y="685820"/>
            <a:ext cx="7795009" cy="2849160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45419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itle 5"/>
          <p:cNvSpPr txBox="1">
            <a:spLocks/>
          </p:cNvSpPr>
          <p:nvPr/>
        </p:nvSpPr>
        <p:spPr>
          <a:xfrm>
            <a:off x="12075965" y="1283585"/>
            <a:ext cx="8176584" cy="18057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 smtClean="0">
                <a:solidFill>
                  <a:srgbClr val="454197"/>
                </a:solidFill>
                <a:latin typeface="Avenir Heavy" charset="0"/>
                <a:ea typeface="Avenir Heavy" charset="0"/>
                <a:cs typeface="Avenir Heavy" charset="0"/>
              </a:rPr>
              <a:t>Tax</a:t>
            </a:r>
          </a:p>
          <a:p>
            <a:r>
              <a:rPr lang="en-US" sz="8000" b="1" dirty="0" smtClean="0">
                <a:solidFill>
                  <a:srgbClr val="454197"/>
                </a:solidFill>
                <a:latin typeface="Avenir Heavy" charset="0"/>
                <a:ea typeface="Avenir Heavy" charset="0"/>
                <a:cs typeface="Avenir Heavy" charset="0"/>
              </a:rPr>
              <a:t>Preparation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2289135" y="4193188"/>
            <a:ext cx="11065173" cy="0"/>
          </a:xfrm>
          <a:prstGeom prst="line">
            <a:avLst/>
          </a:prstGeom>
          <a:noFill/>
          <a:ln w="63500" cap="flat">
            <a:solidFill>
              <a:srgbClr val="454197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517475420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CE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1813540" y="2607862"/>
            <a:ext cx="8734890" cy="8734890"/>
          </a:xfrm>
          <a:prstGeom prst="ellipse">
            <a:avLst/>
          </a:prstGeom>
          <a:ln w="63500">
            <a:solidFill>
              <a:srgbClr val="45419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4746245" y="1317641"/>
            <a:ext cx="2875548" cy="2875548"/>
          </a:xfrm>
          <a:prstGeom prst="ellipse">
            <a:avLst/>
          </a:prstGeom>
          <a:solidFill>
            <a:schemeClr val="bg1"/>
          </a:solidFill>
          <a:ln w="63500">
            <a:solidFill>
              <a:srgbClr val="45419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4751538" y="9482926"/>
            <a:ext cx="2875548" cy="2875548"/>
          </a:xfrm>
          <a:prstGeom prst="ellipse">
            <a:avLst/>
          </a:prstGeom>
          <a:solidFill>
            <a:srgbClr val="FFFFFF"/>
          </a:solidFill>
          <a:ln w="63500">
            <a:solidFill>
              <a:srgbClr val="45419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1024899" y="7242892"/>
            <a:ext cx="2875549" cy="2875548"/>
          </a:xfrm>
          <a:prstGeom prst="ellipse">
            <a:avLst/>
          </a:prstGeom>
          <a:solidFill>
            <a:srgbClr val="FFFFFF"/>
          </a:solidFill>
          <a:ln w="63500">
            <a:solidFill>
              <a:srgbClr val="45419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solidFill>
                <a:srgbClr val="454197"/>
              </a:solidFill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8550436" y="7242892"/>
            <a:ext cx="2875548" cy="2875548"/>
          </a:xfrm>
          <a:prstGeom prst="ellipse">
            <a:avLst/>
          </a:prstGeom>
          <a:solidFill>
            <a:srgbClr val="F99D1B"/>
          </a:solidFill>
          <a:ln w="63500">
            <a:solidFill>
              <a:srgbClr val="45419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1024899" y="3465141"/>
            <a:ext cx="2875549" cy="2875548"/>
          </a:xfrm>
          <a:prstGeom prst="ellipse">
            <a:avLst/>
          </a:prstGeom>
          <a:solidFill>
            <a:srgbClr val="FFFFFF"/>
          </a:solidFill>
          <a:ln w="63500">
            <a:solidFill>
              <a:srgbClr val="45419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8496241" y="3465141"/>
            <a:ext cx="2875549" cy="2875548"/>
          </a:xfrm>
          <a:prstGeom prst="ellipse">
            <a:avLst/>
          </a:prstGeom>
          <a:solidFill>
            <a:schemeClr val="bg1"/>
          </a:solidFill>
          <a:ln w="63500">
            <a:solidFill>
              <a:srgbClr val="45419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4542240" y="1659442"/>
            <a:ext cx="3283559" cy="2583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70000"/>
              </a:lnSpc>
              <a:defRPr sz="9900" spc="0">
                <a:solidFill>
                  <a:srgbClr val="FFFFFF"/>
                </a:solidFill>
                <a:latin typeface="Brandon Grotesque Black"/>
                <a:ea typeface="Brandon Grotesque Black"/>
                <a:cs typeface="Brandon Grotesque Black"/>
                <a:sym typeface="Brandon Grotesque Black"/>
              </a:defRPr>
            </a:lvl1pPr>
          </a:lstStyle>
          <a:p>
            <a:r>
              <a:rPr b="1" dirty="0">
                <a:solidFill>
                  <a:srgbClr val="454197"/>
                </a:solidFill>
                <a:latin typeface="Avenir Heavy" charset="0"/>
                <a:ea typeface="Avenir Heavy" charset="0"/>
                <a:cs typeface="Avenir Heavy" charset="0"/>
              </a:rPr>
              <a:t>6</a:t>
            </a:r>
          </a:p>
        </p:txBody>
      </p:sp>
      <p:sp>
        <p:nvSpPr>
          <p:cNvPr id="205" name="Shape 205"/>
          <p:cNvSpPr/>
          <p:nvPr/>
        </p:nvSpPr>
        <p:spPr>
          <a:xfrm>
            <a:off x="8292236" y="3806942"/>
            <a:ext cx="3283559" cy="2583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70000"/>
              </a:lnSpc>
              <a:defRPr sz="9900" spc="0">
                <a:solidFill>
                  <a:srgbClr val="FFFFFF"/>
                </a:solidFill>
                <a:latin typeface="Brandon Grotesque Black"/>
                <a:ea typeface="Brandon Grotesque Black"/>
                <a:cs typeface="Brandon Grotesque Black"/>
                <a:sym typeface="Brandon Grotesque Black"/>
              </a:defRPr>
            </a:lvl1pPr>
          </a:lstStyle>
          <a:p>
            <a:r>
              <a:rPr b="1" dirty="0">
                <a:solidFill>
                  <a:srgbClr val="454197"/>
                </a:solidFill>
                <a:latin typeface="Avenir Heavy" charset="0"/>
                <a:ea typeface="Avenir Heavy" charset="0"/>
                <a:cs typeface="Avenir Heavy" charset="0"/>
              </a:rPr>
              <a:t>1</a:t>
            </a:r>
          </a:p>
        </p:txBody>
      </p:sp>
      <p:sp>
        <p:nvSpPr>
          <p:cNvPr id="206" name="Shape 206"/>
          <p:cNvSpPr/>
          <p:nvPr/>
        </p:nvSpPr>
        <p:spPr>
          <a:xfrm>
            <a:off x="8346430" y="7584693"/>
            <a:ext cx="3283559" cy="2583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70000"/>
              </a:lnSpc>
              <a:defRPr sz="9900" spc="0">
                <a:solidFill>
                  <a:srgbClr val="FFFFFF"/>
                </a:solidFill>
                <a:latin typeface="Brandon Grotesque Black"/>
                <a:ea typeface="Brandon Grotesque Black"/>
                <a:cs typeface="Brandon Grotesque Black"/>
                <a:sym typeface="Brandon Grotesque Black"/>
              </a:defRPr>
            </a:lvl1pPr>
          </a:lstStyle>
          <a:p>
            <a:r>
              <a:rPr b="1">
                <a:solidFill>
                  <a:srgbClr val="454197"/>
                </a:solidFill>
                <a:latin typeface="Avenir Heavy" charset="0"/>
                <a:ea typeface="Avenir Heavy" charset="0"/>
                <a:cs typeface="Avenir Heavy" charset="0"/>
              </a:rPr>
              <a:t>2</a:t>
            </a:r>
          </a:p>
        </p:txBody>
      </p:sp>
      <p:sp>
        <p:nvSpPr>
          <p:cNvPr id="207" name="Shape 207"/>
          <p:cNvSpPr/>
          <p:nvPr/>
        </p:nvSpPr>
        <p:spPr>
          <a:xfrm>
            <a:off x="4547533" y="9824726"/>
            <a:ext cx="3283558" cy="2583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70000"/>
              </a:lnSpc>
              <a:defRPr sz="9900" spc="0">
                <a:solidFill>
                  <a:srgbClr val="FFFFFF"/>
                </a:solidFill>
                <a:latin typeface="Brandon Grotesque Black"/>
                <a:ea typeface="Brandon Grotesque Black"/>
                <a:cs typeface="Brandon Grotesque Black"/>
                <a:sym typeface="Brandon Grotesque Black"/>
              </a:defRPr>
            </a:lvl1pPr>
          </a:lstStyle>
          <a:p>
            <a:r>
              <a:rPr b="1">
                <a:solidFill>
                  <a:srgbClr val="454197"/>
                </a:solidFill>
                <a:latin typeface="Avenir Heavy" charset="0"/>
                <a:ea typeface="Avenir Heavy" charset="0"/>
                <a:cs typeface="Avenir Heavy" charset="0"/>
              </a:rPr>
              <a:t>3</a:t>
            </a:r>
          </a:p>
        </p:txBody>
      </p:sp>
      <p:sp>
        <p:nvSpPr>
          <p:cNvPr id="208" name="Shape 208"/>
          <p:cNvSpPr/>
          <p:nvPr/>
        </p:nvSpPr>
        <p:spPr>
          <a:xfrm>
            <a:off x="820894" y="7584693"/>
            <a:ext cx="3283559" cy="2583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70000"/>
              </a:lnSpc>
              <a:defRPr sz="9900" spc="0">
                <a:solidFill>
                  <a:srgbClr val="FFFFFF"/>
                </a:solidFill>
                <a:latin typeface="Brandon Grotesque Black"/>
                <a:ea typeface="Brandon Grotesque Black"/>
                <a:cs typeface="Brandon Grotesque Black"/>
                <a:sym typeface="Brandon Grotesque Black"/>
              </a:defRPr>
            </a:lvl1pPr>
          </a:lstStyle>
          <a:p>
            <a:r>
              <a:rPr b="1" dirty="0">
                <a:solidFill>
                  <a:srgbClr val="454197"/>
                </a:solidFill>
                <a:latin typeface="Avenir Heavy" charset="0"/>
                <a:ea typeface="Avenir Heavy" charset="0"/>
                <a:cs typeface="Avenir Heavy" charset="0"/>
              </a:rPr>
              <a:t>4</a:t>
            </a:r>
          </a:p>
        </p:txBody>
      </p:sp>
      <p:sp>
        <p:nvSpPr>
          <p:cNvPr id="209" name="Shape 209"/>
          <p:cNvSpPr/>
          <p:nvPr/>
        </p:nvSpPr>
        <p:spPr>
          <a:xfrm>
            <a:off x="820894" y="3806942"/>
            <a:ext cx="3283559" cy="2583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70000"/>
              </a:lnSpc>
              <a:defRPr sz="9900" spc="0">
                <a:solidFill>
                  <a:srgbClr val="FFFFFF"/>
                </a:solidFill>
                <a:latin typeface="Brandon Grotesque Black"/>
                <a:ea typeface="Brandon Grotesque Black"/>
                <a:cs typeface="Brandon Grotesque Black"/>
                <a:sym typeface="Brandon Grotesque Black"/>
              </a:defRPr>
            </a:lvl1pPr>
          </a:lstStyle>
          <a:p>
            <a:r>
              <a:rPr b="1">
                <a:solidFill>
                  <a:srgbClr val="454197"/>
                </a:solidFill>
                <a:latin typeface="Avenir Heavy" charset="0"/>
                <a:ea typeface="Avenir Heavy" charset="0"/>
                <a:cs typeface="Avenir Heavy" charset="0"/>
              </a:rPr>
              <a:t>5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2289135" y="1659442"/>
            <a:ext cx="11065173" cy="11052959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45419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" t="10048" r="49101" b="74889"/>
          <a:stretch/>
        </p:blipFill>
        <p:spPr>
          <a:xfrm>
            <a:off x="12289135" y="1659441"/>
            <a:ext cx="11065173" cy="2533747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2289135" y="4193188"/>
            <a:ext cx="11065173" cy="0"/>
          </a:xfrm>
          <a:prstGeom prst="line">
            <a:avLst/>
          </a:prstGeom>
          <a:noFill/>
          <a:ln w="63500" cap="flat">
            <a:solidFill>
              <a:srgbClr val="454197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Rectangle 25"/>
          <p:cNvSpPr/>
          <p:nvPr/>
        </p:nvSpPr>
        <p:spPr>
          <a:xfrm>
            <a:off x="11575795" y="685820"/>
            <a:ext cx="7795009" cy="2849160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45419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5"/>
          <p:cNvSpPr txBox="1">
            <a:spLocks/>
          </p:cNvSpPr>
          <p:nvPr/>
        </p:nvSpPr>
        <p:spPr>
          <a:xfrm>
            <a:off x="12075965" y="1283585"/>
            <a:ext cx="8176584" cy="18057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 smtClean="0">
                <a:solidFill>
                  <a:srgbClr val="454197"/>
                </a:solidFill>
                <a:latin typeface="Avenir Heavy" charset="0"/>
                <a:ea typeface="Avenir Heavy" charset="0"/>
                <a:cs typeface="Avenir Heavy" charset="0"/>
              </a:rPr>
              <a:t>Workforce</a:t>
            </a:r>
          </a:p>
          <a:p>
            <a:r>
              <a:rPr lang="en-US" sz="8000" b="1" dirty="0" smtClean="0">
                <a:solidFill>
                  <a:srgbClr val="454197"/>
                </a:solidFill>
                <a:latin typeface="Avenir Heavy" charset="0"/>
                <a:ea typeface="Avenir Heavy" charset="0"/>
                <a:cs typeface="Avenir Heavy" charset="0"/>
              </a:rPr>
              <a:t>Development</a:t>
            </a:r>
          </a:p>
        </p:txBody>
      </p:sp>
      <p:sp>
        <p:nvSpPr>
          <p:cNvPr id="28" name="Shape 246"/>
          <p:cNvSpPr/>
          <p:nvPr/>
        </p:nvSpPr>
        <p:spPr>
          <a:xfrm>
            <a:off x="13217109" y="4132745"/>
            <a:ext cx="9348977" cy="8604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spcBef>
                <a:spcPts val="1000"/>
              </a:spcBef>
              <a:defRPr sz="4500" spc="0">
                <a:solidFill>
                  <a:srgbClr val="53585F"/>
                </a:solidFill>
                <a:latin typeface="Brandon Grotesque Bold"/>
                <a:ea typeface="Brandon Grotesque Bold"/>
                <a:cs typeface="Brandon Grotesque Bold"/>
                <a:sym typeface="Brandon Grotesque Bold"/>
              </a:defRPr>
            </a:pPr>
            <a:r>
              <a:rPr sz="4000" dirty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One-on-one job coaching and job placement </a:t>
            </a:r>
            <a:r>
              <a:rPr sz="400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programs </a:t>
            </a:r>
            <a:endParaRPr lang="en-US" sz="4000" smtClean="0">
              <a:solidFill>
                <a:srgbClr val="454197"/>
              </a:solidFill>
              <a:latin typeface="Avenir Medium" charset="0"/>
              <a:ea typeface="Avenir Medium" charset="0"/>
              <a:cs typeface="Avenir Medium" charset="0"/>
            </a:endParaRPr>
          </a:p>
          <a:p>
            <a:pPr algn="l">
              <a:spcBef>
                <a:spcPts val="1000"/>
              </a:spcBef>
              <a:defRPr sz="4500" spc="0">
                <a:solidFill>
                  <a:srgbClr val="53585F"/>
                </a:solidFill>
                <a:latin typeface="Brandon Grotesque Bold"/>
                <a:ea typeface="Brandon Grotesque Bold"/>
                <a:cs typeface="Brandon Grotesque Bold"/>
                <a:sym typeface="Brandon Grotesque Bold"/>
              </a:defRPr>
            </a:pPr>
            <a:endParaRPr sz="4000" dirty="0">
              <a:solidFill>
                <a:srgbClr val="454197"/>
              </a:solidFill>
              <a:latin typeface="Avenir Medium" charset="0"/>
              <a:ea typeface="Avenir Medium" charset="0"/>
              <a:cs typeface="Avenir Medium" charset="0"/>
            </a:endParaRPr>
          </a:p>
          <a:p>
            <a:pPr marL="571500" indent="-571500" algn="l">
              <a:spcBef>
                <a:spcPts val="1000"/>
              </a:spcBef>
              <a:buSzPct val="105000"/>
              <a:buBlip>
                <a:blip r:embed="rId3"/>
              </a:buBlip>
              <a:defRPr sz="4500" spc="0">
                <a:solidFill>
                  <a:srgbClr val="53585F"/>
                </a:solidFill>
                <a:latin typeface="Brandon Grotesque Regular"/>
                <a:ea typeface="Brandon Grotesque Regular"/>
                <a:cs typeface="Brandon Grotesque Regular"/>
                <a:sym typeface="Brandon Grotesque Regular"/>
              </a:defRPr>
            </a:pPr>
            <a:r>
              <a:rPr sz="4000" dirty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Work with clients of any background: undocumented, formerly incarcerated, live in or around SF</a:t>
            </a:r>
          </a:p>
          <a:p>
            <a:pPr marL="571500" indent="-571500" algn="l">
              <a:spcBef>
                <a:spcPts val="1000"/>
              </a:spcBef>
              <a:buSzPct val="105000"/>
              <a:buBlip>
                <a:blip r:embed="rId3"/>
              </a:buBlip>
              <a:defRPr sz="4500" spc="0">
                <a:solidFill>
                  <a:srgbClr val="53585F"/>
                </a:solidFill>
                <a:latin typeface="Brandon Grotesque Regular"/>
                <a:ea typeface="Brandon Grotesque Regular"/>
                <a:cs typeface="Brandon Grotesque Regular"/>
                <a:sym typeface="Brandon Grotesque Regular"/>
              </a:defRPr>
            </a:pPr>
            <a:r>
              <a:rPr sz="4000" dirty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Help you with resume, applications, networking, and referrals</a:t>
            </a:r>
          </a:p>
          <a:p>
            <a:pPr marL="571500" indent="-571500" algn="l">
              <a:spcBef>
                <a:spcPts val="1000"/>
              </a:spcBef>
              <a:buSzPct val="105000"/>
              <a:buBlip>
                <a:blip r:embed="rId3"/>
              </a:buBlip>
              <a:defRPr sz="4500" spc="0">
                <a:solidFill>
                  <a:srgbClr val="53585F"/>
                </a:solidFill>
                <a:latin typeface="Brandon Grotesque Regular"/>
                <a:ea typeface="Brandon Grotesque Regular"/>
                <a:cs typeface="Brandon Grotesque Regular"/>
                <a:sym typeface="Brandon Grotesque Regular"/>
              </a:defRPr>
            </a:pPr>
            <a:r>
              <a:rPr sz="4000" dirty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Skills and job placement:</a:t>
            </a:r>
          </a:p>
          <a:p>
            <a:pPr marL="1184519" lvl="1" indent="-549519" algn="l">
              <a:spcBef>
                <a:spcPts val="1000"/>
              </a:spcBef>
              <a:buSzPct val="75000"/>
              <a:buChar char="-"/>
              <a:defRPr sz="4500" spc="0">
                <a:solidFill>
                  <a:srgbClr val="53585F"/>
                </a:solidFill>
                <a:latin typeface="Brandon Grotesque Regular"/>
                <a:ea typeface="Brandon Grotesque Regular"/>
                <a:cs typeface="Brandon Grotesque Regular"/>
                <a:sym typeface="Brandon Grotesque Regular"/>
              </a:defRPr>
            </a:pPr>
            <a:r>
              <a:rPr sz="4000" dirty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Mission Techies</a:t>
            </a:r>
          </a:p>
          <a:p>
            <a:pPr marL="1184519" lvl="1" indent="-549519" algn="l">
              <a:spcBef>
                <a:spcPts val="1000"/>
              </a:spcBef>
              <a:buSzPct val="75000"/>
              <a:buChar char="-"/>
              <a:defRPr sz="4500" spc="0">
                <a:solidFill>
                  <a:srgbClr val="53585F"/>
                </a:solidFill>
                <a:latin typeface="Brandon Grotesque Regular"/>
                <a:ea typeface="Brandon Grotesque Regular"/>
                <a:cs typeface="Brandon Grotesque Regular"/>
                <a:sym typeface="Brandon Grotesque Regular"/>
              </a:defRPr>
            </a:pPr>
            <a:r>
              <a:rPr sz="4000" dirty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Bilingual Bank Teller program</a:t>
            </a:r>
          </a:p>
        </p:txBody>
      </p:sp>
    </p:spTree>
    <p:extLst>
      <p:ext uri="{BB962C8B-B14F-4D97-AF65-F5344CB8AC3E}">
        <p14:creationId xmlns:p14="http://schemas.microsoft.com/office/powerpoint/2010/main" val="296862362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CE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1813540" y="2607862"/>
            <a:ext cx="8734890" cy="8734890"/>
          </a:xfrm>
          <a:prstGeom prst="ellipse">
            <a:avLst/>
          </a:prstGeom>
          <a:ln w="63500">
            <a:solidFill>
              <a:srgbClr val="45419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4746245" y="1317641"/>
            <a:ext cx="2875548" cy="2875548"/>
          </a:xfrm>
          <a:prstGeom prst="ellipse">
            <a:avLst/>
          </a:prstGeom>
          <a:solidFill>
            <a:schemeClr val="bg1"/>
          </a:solidFill>
          <a:ln w="63500">
            <a:solidFill>
              <a:srgbClr val="45419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4751538" y="9482926"/>
            <a:ext cx="2875548" cy="2875548"/>
          </a:xfrm>
          <a:prstGeom prst="ellipse">
            <a:avLst/>
          </a:prstGeom>
          <a:solidFill>
            <a:srgbClr val="F99D1B"/>
          </a:solidFill>
          <a:ln w="63500">
            <a:solidFill>
              <a:srgbClr val="45419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1024899" y="7242892"/>
            <a:ext cx="2875549" cy="2875548"/>
          </a:xfrm>
          <a:prstGeom prst="ellipse">
            <a:avLst/>
          </a:prstGeom>
          <a:solidFill>
            <a:srgbClr val="FFFFFF"/>
          </a:solidFill>
          <a:ln w="63500">
            <a:solidFill>
              <a:srgbClr val="45419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solidFill>
                <a:srgbClr val="454197"/>
              </a:solidFill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8550436" y="7242892"/>
            <a:ext cx="2875548" cy="2875548"/>
          </a:xfrm>
          <a:prstGeom prst="ellipse">
            <a:avLst/>
          </a:prstGeom>
          <a:solidFill>
            <a:schemeClr val="bg1"/>
          </a:solidFill>
          <a:ln w="63500">
            <a:solidFill>
              <a:srgbClr val="45419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1024899" y="3465141"/>
            <a:ext cx="2875549" cy="2875548"/>
          </a:xfrm>
          <a:prstGeom prst="ellipse">
            <a:avLst/>
          </a:prstGeom>
          <a:solidFill>
            <a:srgbClr val="FFFFFF"/>
          </a:solidFill>
          <a:ln w="63500">
            <a:solidFill>
              <a:srgbClr val="45419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8496241" y="3465141"/>
            <a:ext cx="2875549" cy="2875548"/>
          </a:xfrm>
          <a:prstGeom prst="ellipse">
            <a:avLst/>
          </a:prstGeom>
          <a:solidFill>
            <a:schemeClr val="bg1"/>
          </a:solidFill>
          <a:ln w="63500">
            <a:solidFill>
              <a:srgbClr val="45419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4542240" y="1659442"/>
            <a:ext cx="3283559" cy="2583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70000"/>
              </a:lnSpc>
              <a:defRPr sz="9900" spc="0">
                <a:solidFill>
                  <a:srgbClr val="FFFFFF"/>
                </a:solidFill>
                <a:latin typeface="Brandon Grotesque Black"/>
                <a:ea typeface="Brandon Grotesque Black"/>
                <a:cs typeface="Brandon Grotesque Black"/>
                <a:sym typeface="Brandon Grotesque Black"/>
              </a:defRPr>
            </a:lvl1pPr>
          </a:lstStyle>
          <a:p>
            <a:r>
              <a:rPr b="1" dirty="0">
                <a:solidFill>
                  <a:srgbClr val="454197"/>
                </a:solidFill>
                <a:latin typeface="Avenir Heavy" charset="0"/>
                <a:ea typeface="Avenir Heavy" charset="0"/>
                <a:cs typeface="Avenir Heavy" charset="0"/>
              </a:rPr>
              <a:t>6</a:t>
            </a:r>
          </a:p>
        </p:txBody>
      </p:sp>
      <p:sp>
        <p:nvSpPr>
          <p:cNvPr id="205" name="Shape 205"/>
          <p:cNvSpPr/>
          <p:nvPr/>
        </p:nvSpPr>
        <p:spPr>
          <a:xfrm>
            <a:off x="8292236" y="3806942"/>
            <a:ext cx="3283559" cy="2583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70000"/>
              </a:lnSpc>
              <a:defRPr sz="9900" spc="0">
                <a:solidFill>
                  <a:srgbClr val="FFFFFF"/>
                </a:solidFill>
                <a:latin typeface="Brandon Grotesque Black"/>
                <a:ea typeface="Brandon Grotesque Black"/>
                <a:cs typeface="Brandon Grotesque Black"/>
                <a:sym typeface="Brandon Grotesque Black"/>
              </a:defRPr>
            </a:lvl1pPr>
          </a:lstStyle>
          <a:p>
            <a:r>
              <a:rPr b="1" dirty="0">
                <a:solidFill>
                  <a:srgbClr val="454197"/>
                </a:solidFill>
                <a:latin typeface="Avenir Heavy" charset="0"/>
                <a:ea typeface="Avenir Heavy" charset="0"/>
                <a:cs typeface="Avenir Heavy" charset="0"/>
              </a:rPr>
              <a:t>1</a:t>
            </a:r>
          </a:p>
        </p:txBody>
      </p:sp>
      <p:sp>
        <p:nvSpPr>
          <p:cNvPr id="206" name="Shape 206"/>
          <p:cNvSpPr/>
          <p:nvPr/>
        </p:nvSpPr>
        <p:spPr>
          <a:xfrm>
            <a:off x="8346430" y="7584693"/>
            <a:ext cx="3283559" cy="2583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70000"/>
              </a:lnSpc>
              <a:defRPr sz="9900" spc="0">
                <a:solidFill>
                  <a:srgbClr val="FFFFFF"/>
                </a:solidFill>
                <a:latin typeface="Brandon Grotesque Black"/>
                <a:ea typeface="Brandon Grotesque Black"/>
                <a:cs typeface="Brandon Grotesque Black"/>
                <a:sym typeface="Brandon Grotesque Black"/>
              </a:defRPr>
            </a:lvl1pPr>
          </a:lstStyle>
          <a:p>
            <a:r>
              <a:rPr b="1">
                <a:solidFill>
                  <a:srgbClr val="454197"/>
                </a:solidFill>
                <a:latin typeface="Avenir Heavy" charset="0"/>
                <a:ea typeface="Avenir Heavy" charset="0"/>
                <a:cs typeface="Avenir Heavy" charset="0"/>
              </a:rPr>
              <a:t>2</a:t>
            </a:r>
          </a:p>
        </p:txBody>
      </p:sp>
      <p:sp>
        <p:nvSpPr>
          <p:cNvPr id="207" name="Shape 207"/>
          <p:cNvSpPr/>
          <p:nvPr/>
        </p:nvSpPr>
        <p:spPr>
          <a:xfrm>
            <a:off x="4547533" y="9824726"/>
            <a:ext cx="3283558" cy="2583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70000"/>
              </a:lnSpc>
              <a:defRPr sz="9900" spc="0">
                <a:solidFill>
                  <a:srgbClr val="FFFFFF"/>
                </a:solidFill>
                <a:latin typeface="Brandon Grotesque Black"/>
                <a:ea typeface="Brandon Grotesque Black"/>
                <a:cs typeface="Brandon Grotesque Black"/>
                <a:sym typeface="Brandon Grotesque Black"/>
              </a:defRPr>
            </a:lvl1pPr>
          </a:lstStyle>
          <a:p>
            <a:r>
              <a:rPr b="1">
                <a:solidFill>
                  <a:srgbClr val="454197"/>
                </a:solidFill>
                <a:latin typeface="Avenir Heavy" charset="0"/>
                <a:ea typeface="Avenir Heavy" charset="0"/>
                <a:cs typeface="Avenir Heavy" charset="0"/>
              </a:rPr>
              <a:t>3</a:t>
            </a:r>
          </a:p>
        </p:txBody>
      </p:sp>
      <p:sp>
        <p:nvSpPr>
          <p:cNvPr id="208" name="Shape 208"/>
          <p:cNvSpPr/>
          <p:nvPr/>
        </p:nvSpPr>
        <p:spPr>
          <a:xfrm>
            <a:off x="820894" y="7584693"/>
            <a:ext cx="3283559" cy="2583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70000"/>
              </a:lnSpc>
              <a:defRPr sz="9900" spc="0">
                <a:solidFill>
                  <a:srgbClr val="FFFFFF"/>
                </a:solidFill>
                <a:latin typeface="Brandon Grotesque Black"/>
                <a:ea typeface="Brandon Grotesque Black"/>
                <a:cs typeface="Brandon Grotesque Black"/>
                <a:sym typeface="Brandon Grotesque Black"/>
              </a:defRPr>
            </a:lvl1pPr>
          </a:lstStyle>
          <a:p>
            <a:r>
              <a:rPr b="1" dirty="0">
                <a:solidFill>
                  <a:srgbClr val="454197"/>
                </a:solidFill>
                <a:latin typeface="Avenir Heavy" charset="0"/>
                <a:ea typeface="Avenir Heavy" charset="0"/>
                <a:cs typeface="Avenir Heavy" charset="0"/>
              </a:rPr>
              <a:t>4</a:t>
            </a:r>
          </a:p>
        </p:txBody>
      </p:sp>
      <p:sp>
        <p:nvSpPr>
          <p:cNvPr id="209" name="Shape 209"/>
          <p:cNvSpPr/>
          <p:nvPr/>
        </p:nvSpPr>
        <p:spPr>
          <a:xfrm>
            <a:off x="820894" y="3806942"/>
            <a:ext cx="3283559" cy="2583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70000"/>
              </a:lnSpc>
              <a:defRPr sz="9900" spc="0">
                <a:solidFill>
                  <a:srgbClr val="FFFFFF"/>
                </a:solidFill>
                <a:latin typeface="Brandon Grotesque Black"/>
                <a:ea typeface="Brandon Grotesque Black"/>
                <a:cs typeface="Brandon Grotesque Black"/>
                <a:sym typeface="Brandon Grotesque Black"/>
              </a:defRPr>
            </a:lvl1pPr>
          </a:lstStyle>
          <a:p>
            <a:r>
              <a:rPr b="1">
                <a:solidFill>
                  <a:srgbClr val="454197"/>
                </a:solidFill>
                <a:latin typeface="Avenir Heavy" charset="0"/>
                <a:ea typeface="Avenir Heavy" charset="0"/>
                <a:cs typeface="Avenir Heavy" charset="0"/>
              </a:rPr>
              <a:t>5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2289135" y="1659442"/>
            <a:ext cx="11065173" cy="11052959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45419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" t="10048" r="49101" b="74889"/>
          <a:stretch/>
        </p:blipFill>
        <p:spPr>
          <a:xfrm>
            <a:off x="12289135" y="1659441"/>
            <a:ext cx="11065173" cy="2533747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2289135" y="4193188"/>
            <a:ext cx="11065173" cy="0"/>
          </a:xfrm>
          <a:prstGeom prst="line">
            <a:avLst/>
          </a:prstGeom>
          <a:noFill/>
          <a:ln w="63500" cap="flat">
            <a:solidFill>
              <a:srgbClr val="454197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Rectangle 25"/>
          <p:cNvSpPr/>
          <p:nvPr/>
        </p:nvSpPr>
        <p:spPr>
          <a:xfrm>
            <a:off x="11575795" y="685820"/>
            <a:ext cx="7795009" cy="2849160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45419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5"/>
          <p:cNvSpPr txBox="1">
            <a:spLocks/>
          </p:cNvSpPr>
          <p:nvPr/>
        </p:nvSpPr>
        <p:spPr>
          <a:xfrm>
            <a:off x="12075965" y="1283585"/>
            <a:ext cx="8176584" cy="18057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 smtClean="0">
                <a:solidFill>
                  <a:srgbClr val="454197"/>
                </a:solidFill>
                <a:latin typeface="Avenir Heavy" charset="0"/>
                <a:ea typeface="Avenir Heavy" charset="0"/>
                <a:cs typeface="Avenir Heavy" charset="0"/>
              </a:rPr>
              <a:t>Housing</a:t>
            </a:r>
          </a:p>
          <a:p>
            <a:r>
              <a:rPr lang="en-US" sz="8000" b="1" dirty="0" smtClean="0">
                <a:solidFill>
                  <a:srgbClr val="454197"/>
                </a:solidFill>
                <a:latin typeface="Avenir Heavy" charset="0"/>
                <a:ea typeface="Avenir Heavy" charset="0"/>
                <a:cs typeface="Avenir Heavy" charset="0"/>
              </a:rPr>
              <a:t>Opportunities</a:t>
            </a:r>
          </a:p>
        </p:txBody>
      </p:sp>
      <p:sp>
        <p:nvSpPr>
          <p:cNvPr id="28" name="Shape 246"/>
          <p:cNvSpPr/>
          <p:nvPr/>
        </p:nvSpPr>
        <p:spPr>
          <a:xfrm>
            <a:off x="13217109" y="4268313"/>
            <a:ext cx="9348977" cy="8469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spcBef>
                <a:spcPts val="1000"/>
              </a:spcBef>
              <a:defRPr sz="4500" spc="0">
                <a:solidFill>
                  <a:srgbClr val="53585F"/>
                </a:solidFill>
                <a:latin typeface="Brandon Grotesque Bold"/>
                <a:ea typeface="Brandon Grotesque Bold"/>
                <a:cs typeface="Brandon Grotesque Bold"/>
                <a:sym typeface="Brandon Grotesque Bold"/>
              </a:defRPr>
            </a:pPr>
            <a:r>
              <a:rPr lang="en-US" sz="4000" dirty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Workshops and one-on-one coaching to help you with your housing needs</a:t>
            </a:r>
            <a:r>
              <a:rPr lang="en-US" sz="4000" dirty="0" smtClean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:</a:t>
            </a:r>
          </a:p>
          <a:p>
            <a:pPr algn="l">
              <a:spcBef>
                <a:spcPts val="1000"/>
              </a:spcBef>
              <a:defRPr sz="4500" spc="0">
                <a:solidFill>
                  <a:srgbClr val="53585F"/>
                </a:solidFill>
                <a:latin typeface="Brandon Grotesque Bold"/>
                <a:ea typeface="Brandon Grotesque Bold"/>
                <a:cs typeface="Brandon Grotesque Bold"/>
                <a:sym typeface="Brandon Grotesque Bold"/>
              </a:defRPr>
            </a:pPr>
            <a:endParaRPr lang="en-US" sz="4000" dirty="0">
              <a:solidFill>
                <a:srgbClr val="454197"/>
              </a:solidFill>
              <a:latin typeface="Avenir Medium" charset="0"/>
              <a:ea typeface="Avenir Medium" charset="0"/>
              <a:cs typeface="Avenir Medium" charset="0"/>
            </a:endParaRPr>
          </a:p>
          <a:p>
            <a:pPr marL="571500" indent="-571500" algn="l">
              <a:spcBef>
                <a:spcPts val="1000"/>
              </a:spcBef>
              <a:buSzPct val="105000"/>
              <a:buBlip>
                <a:blip r:embed="rId4"/>
              </a:buBlip>
              <a:defRPr sz="4500" spc="0">
                <a:solidFill>
                  <a:srgbClr val="53585F"/>
                </a:solidFill>
                <a:latin typeface="Brandon Grotesque Regular"/>
                <a:ea typeface="Brandon Grotesque Regular"/>
                <a:cs typeface="Brandon Grotesque Regular"/>
                <a:sym typeface="Brandon Grotesque Regular"/>
              </a:defRPr>
            </a:pPr>
            <a:r>
              <a:rPr lang="en-US" sz="4000" dirty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Rental assistance: find affordable rents</a:t>
            </a:r>
          </a:p>
          <a:p>
            <a:pPr marL="571500" indent="-571500" algn="l">
              <a:spcBef>
                <a:spcPts val="1000"/>
              </a:spcBef>
              <a:buSzPct val="105000"/>
              <a:buBlip>
                <a:blip r:embed="rId4"/>
              </a:buBlip>
              <a:defRPr sz="4500" spc="0">
                <a:solidFill>
                  <a:srgbClr val="53585F"/>
                </a:solidFill>
                <a:latin typeface="Brandon Grotesque Regular"/>
                <a:ea typeface="Brandon Grotesque Regular"/>
                <a:cs typeface="Brandon Grotesque Regular"/>
                <a:sym typeface="Brandon Grotesque Regular"/>
              </a:defRPr>
            </a:pPr>
            <a:r>
              <a:rPr lang="en-US" sz="4000" dirty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First time home buyers: learn how to buy a home in the SF Bay ($50 fee) </a:t>
            </a:r>
          </a:p>
          <a:p>
            <a:pPr marL="571500" indent="-571500" algn="l">
              <a:spcBef>
                <a:spcPts val="1000"/>
              </a:spcBef>
              <a:buSzPct val="105000"/>
              <a:buBlip>
                <a:blip r:embed="rId4"/>
              </a:buBlip>
              <a:defRPr sz="4500" spc="0">
                <a:solidFill>
                  <a:srgbClr val="53585F"/>
                </a:solidFill>
                <a:latin typeface="Brandon Grotesque Regular"/>
                <a:ea typeface="Brandon Grotesque Regular"/>
                <a:cs typeface="Brandon Grotesque Regular"/>
                <a:sym typeface="Brandon Grotesque Regular"/>
              </a:defRPr>
            </a:pPr>
            <a:r>
              <a:rPr lang="en-US" sz="4000" dirty="0">
                <a:solidFill>
                  <a:srgbClr val="454197"/>
                </a:solidFill>
                <a:latin typeface="Avenir Medium" charset="0"/>
                <a:ea typeface="Avenir Medium" charset="0"/>
                <a:cs typeface="Avenir Medium" charset="0"/>
              </a:rPr>
              <a:t>Homeowner assistance: help you keep your home through foreclosure prevention and refinancing </a:t>
            </a:r>
          </a:p>
        </p:txBody>
      </p:sp>
    </p:spTree>
    <p:extLst>
      <p:ext uri="{BB962C8B-B14F-4D97-AF65-F5344CB8AC3E}">
        <p14:creationId xmlns:p14="http://schemas.microsoft.com/office/powerpoint/2010/main" val="2092186339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743</Words>
  <Application>Microsoft Macintosh PowerPoint</Application>
  <PresentationFormat>Custom</PresentationFormat>
  <Paragraphs>195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Avenir Black</vt:lpstr>
      <vt:lpstr>Avenir Book</vt:lpstr>
      <vt:lpstr>Avenir Heavy</vt:lpstr>
      <vt:lpstr>Avenir Medium</vt:lpstr>
      <vt:lpstr>Brandon Grotesque Black</vt:lpstr>
      <vt:lpstr>Brandon Grotesque Bold</vt:lpstr>
      <vt:lpstr>Brandon Grotesque Regular</vt:lpstr>
      <vt:lpstr>BrownStd Regular Alternate</vt:lpstr>
      <vt:lpstr>Century Gothic</vt:lpstr>
      <vt:lpstr>Helvetica Light</vt:lpstr>
      <vt:lpstr>Lucida Grande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Olenka Olenka</cp:lastModifiedBy>
  <cp:revision>29</cp:revision>
  <dcterms:modified xsi:type="dcterms:W3CDTF">2017-05-24T21:07:38Z</dcterms:modified>
</cp:coreProperties>
</file>