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13716000" cx="24384000"/>
  <p:notesSz cx="6858000" cy="9144000"/>
  <p:embeddedFontLst>
    <p:embeddedFont>
      <p:font typeface="Merriweather Sans"/>
      <p:regular r:id="rId44"/>
      <p:bold r:id="rId45"/>
      <p:italic r:id="rId46"/>
      <p:boldItalic r:id="rId47"/>
    </p:embeddedFont>
    <p:embeddedFont>
      <p:font typeface="Oswald Medium"/>
      <p:regular r:id="rId48"/>
      <p:bold r:id="rId49"/>
    </p:embeddedFont>
    <p:embeddedFont>
      <p:font typeface="Oswald Light"/>
      <p:regular r:id="rId50"/>
      <p:bold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Helvetica Neue Light"/>
      <p:regular r:id="rId56"/>
      <p:bold r:id="rId57"/>
      <p:italic r:id="rId58"/>
      <p:boldItalic r:id="rId59"/>
    </p:embeddedFont>
    <p:embeddedFont>
      <p:font typeface="Oswald"/>
      <p:regular r:id="rId60"/>
      <p:bold r:id="rId61"/>
    </p:embeddedFont>
    <p:embeddedFont>
      <p:font typeface="Century Gothic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erriweatherSans-regular.fntdata"/><Relationship Id="rId43" Type="http://schemas.openxmlformats.org/officeDocument/2006/relationships/slide" Target="slides/slide38.xml"/><Relationship Id="rId46" Type="http://schemas.openxmlformats.org/officeDocument/2006/relationships/font" Target="fonts/MerriweatherSans-italic.fntdata"/><Relationship Id="rId45" Type="http://schemas.openxmlformats.org/officeDocument/2006/relationships/font" Target="fonts/Merriweather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swaldMedium-regular.fntdata"/><Relationship Id="rId47" Type="http://schemas.openxmlformats.org/officeDocument/2006/relationships/font" Target="fonts/MerriweatherSans-boldItalic.fntdata"/><Relationship Id="rId49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regular.fntdata"/><Relationship Id="rId61" Type="http://schemas.openxmlformats.org/officeDocument/2006/relationships/font" Target="fonts/Oswald-bold.fntdata"/><Relationship Id="rId20" Type="http://schemas.openxmlformats.org/officeDocument/2006/relationships/slide" Target="slides/slide15.xml"/><Relationship Id="rId64" Type="http://schemas.openxmlformats.org/officeDocument/2006/relationships/font" Target="fonts/CenturyGothic-italic.fntdata"/><Relationship Id="rId63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Light-bold.fntdata"/><Relationship Id="rId50" Type="http://schemas.openxmlformats.org/officeDocument/2006/relationships/font" Target="fonts/OswaldLight-regular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Light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Light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511ec2d1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EVERYONE REGARDLESS OF INCOME, EDUCATION, IMMIGRATION STATUS CAN ACHIEVE THIS</a:t>
            </a:r>
            <a:endParaRPr baseline="3000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small steps are big steps!! i.e self-sufficiency measures- achieving certain income level vs. building budgets, etc…</a:t>
            </a:r>
            <a:endParaRPr baseline="3000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Why bother?</a:t>
            </a:r>
            <a:endParaRPr baseline="3000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Work with what you have already and build off that- just get started!!!</a:t>
            </a:r>
            <a:br>
              <a:rPr baseline="30000" lang="en-US" sz="2400">
                <a:latin typeface="Arial"/>
                <a:ea typeface="Arial"/>
                <a:cs typeface="Arial"/>
                <a:sym typeface="Arial"/>
              </a:rPr>
            </a:b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Everyone has their own path and circumstance</a:t>
            </a:r>
            <a:br>
              <a:rPr baseline="30000" lang="en-US" sz="2400">
                <a:latin typeface="Arial"/>
                <a:ea typeface="Arial"/>
                <a:cs typeface="Arial"/>
                <a:sym typeface="Arial"/>
              </a:rPr>
            </a:b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No right or wrong</a:t>
            </a:r>
            <a:br>
              <a:rPr baseline="30000" lang="en-US" sz="2400">
                <a:latin typeface="Arial"/>
                <a:ea typeface="Arial"/>
                <a:cs typeface="Arial"/>
                <a:sym typeface="Arial"/>
              </a:rPr>
            </a:b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MEDA as trusted/credible source</a:t>
            </a:r>
            <a:br>
              <a:rPr baseline="30000" lang="en-US" sz="2400">
                <a:latin typeface="Arial"/>
                <a:ea typeface="Arial"/>
                <a:cs typeface="Arial"/>
                <a:sym typeface="Arial"/>
              </a:rPr>
            </a:br>
            <a:r>
              <a:rPr baseline="30000" lang="en-US" sz="2400">
                <a:latin typeface="Arial"/>
                <a:ea typeface="Arial"/>
                <a:cs typeface="Arial"/>
                <a:sym typeface="Arial"/>
              </a:rPr>
              <a:t>Note that people are used to being turned down</a:t>
            </a:r>
            <a:endParaRPr baseline="3000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t/>
            </a:r>
            <a:endParaRPr baseline="30000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3a511ec2d1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e81ca27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 can talk more about this when we talk about the programs we have to offer and the financial education piece of the workshop.</a:t>
            </a:r>
            <a:endParaRPr/>
          </a:p>
        </p:txBody>
      </p:sp>
      <p:sp>
        <p:nvSpPr>
          <p:cNvPr id="230" name="Google Shape;230;g24e81ca27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c3ca509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5c3ca509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 LES DIJE UN POQUITO DE MI, AHORA CUENTEME DE USTEDES! </a:t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9adf7c07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49adf7c07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e7b8aca31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e7b8aca3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07665d7c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Page 3 of “Start Your Journey” handout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407665d7c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6d843db4f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6d843db4f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fe0a860a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3fe0a860a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a511ec2d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a511ec2d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511ec2d1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a511ec2d1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511ec2d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a511ec2d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a511ec2d1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a511ec2d1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511ec2d1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a511ec2d1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a511ec2d1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a511ec2d1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1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1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Slide Guides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>
            <p:ph idx="2" type="pic"/>
          </p:nvPr>
        </p:nvSpPr>
        <p:spPr>
          <a:xfrm>
            <a:off x="3125968" y="673100"/>
            <a:ext cx="18135600" cy="87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635000" y="9448800"/>
            <a:ext cx="231141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635000" y="11518900"/>
            <a:ext cx="23114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1778000" y="4533900"/>
            <a:ext cx="2082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>
            <p:ph idx="2" type="pic"/>
          </p:nvPr>
        </p:nvSpPr>
        <p:spPr>
          <a:xfrm>
            <a:off x="13165980" y="1104900"/>
            <a:ext cx="9525000" cy="11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type="title"/>
          </p:nvPr>
        </p:nvSpPr>
        <p:spPr>
          <a:xfrm>
            <a:off x="1651000" y="1104900"/>
            <a:ext cx="10223400" cy="56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1651000" y="6845300"/>
            <a:ext cx="10223400" cy="5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1689100" y="9525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Slide Guide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1689100" y="9525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1689100" y="3238500"/>
            <a:ext cx="21005700" cy="9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/>
          <p:nvPr>
            <p:ph idx="2" type="pic"/>
          </p:nvPr>
        </p:nvSpPr>
        <p:spPr>
          <a:xfrm>
            <a:off x="13169900" y="3238500"/>
            <a:ext cx="9525000" cy="9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type="title"/>
          </p:nvPr>
        </p:nvSpPr>
        <p:spPr>
          <a:xfrm>
            <a:off x="1689100" y="9525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1689100" y="3238500"/>
            <a:ext cx="10007700" cy="9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2912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2912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2912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2912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2912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1689100" y="1778000"/>
            <a:ext cx="21005700" cy="10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>
            <p:ph idx="2" type="pic"/>
          </p:nvPr>
        </p:nvSpPr>
        <p:spPr>
          <a:xfrm>
            <a:off x="15760700" y="7048500"/>
            <a:ext cx="74040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5"/>
          <p:cNvSpPr/>
          <p:nvPr>
            <p:ph idx="3" type="pic"/>
          </p:nvPr>
        </p:nvSpPr>
        <p:spPr>
          <a:xfrm>
            <a:off x="15760700" y="1130300"/>
            <a:ext cx="7404000" cy="5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25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2" type="body"/>
          </p:nvPr>
        </p:nvSpPr>
        <p:spPr>
          <a:xfrm>
            <a:off x="2387600" y="6045200"/>
            <a:ext cx="19621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>
            <p:ph idx="2" type="pic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2912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2912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2912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2912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2912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b="0" i="0" sz="4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689100" y="9525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689100" y="3238500"/>
            <a:ext cx="21005700" cy="9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11449" l="2106" r="22128" t="3060"/>
          <a:stretch/>
        </p:blipFill>
        <p:spPr>
          <a:xfrm>
            <a:off x="-40374" y="-43288"/>
            <a:ext cx="24464747" cy="1380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9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112" name="Google Shape;112;p29"/>
          <p:cNvSpPr/>
          <p:nvPr/>
        </p:nvSpPr>
        <p:spPr>
          <a:xfrm>
            <a:off x="1816100" y="2446702"/>
            <a:ext cx="21056700" cy="74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t/>
            </a:r>
            <a:endParaRPr b="0" i="0" sz="350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350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 b="0" i="0" sz="350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9"/>
          <p:cNvSpPr/>
          <p:nvPr/>
        </p:nvSpPr>
        <p:spPr>
          <a:xfrm>
            <a:off x="8709955" y="2582687"/>
            <a:ext cx="72690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BIENVENIDO A LA ORIENTACIÓN D</a:t>
            </a:r>
            <a:r>
              <a:rPr lang="en-US"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endParaRPr b="0" i="0" sz="6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3" name="Google Shape;223;p38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4" name="Google Shape;224;p38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2078550" y="3105700"/>
            <a:ext cx="20526600" cy="82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1031975" y="3856775"/>
            <a:ext cx="226167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t/>
            </a:r>
            <a:endParaRPr baseline="30000" sz="7200">
              <a:solidFill>
                <a:srgbClr val="F4B6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t/>
            </a:r>
            <a:endParaRPr b="1" baseline="30000" sz="9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1" baseline="30000" lang="en-US" sz="20000">
                <a:solidFill>
                  <a:srgbClr val="FFFFFF"/>
                </a:solidFill>
              </a:rPr>
              <a:t>Todos, sin importar ingreso, educación o estatus migratorio, podemos alcanzar nuestras metas.</a:t>
            </a:r>
            <a:r>
              <a:rPr b="1" baseline="30000" lang="en-US" sz="20000">
                <a:solidFill>
                  <a:srgbClr val="FFFFFF"/>
                </a:solidFill>
              </a:rPr>
              <a:t>  </a:t>
            </a:r>
            <a:endParaRPr baseline="30000" sz="20000">
              <a:solidFill>
                <a:srgbClr val="F4B62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15075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4" name="Google Shape;234;p39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5" name="Google Shape;235;p39"/>
          <p:cNvSpPr/>
          <p:nvPr/>
        </p:nvSpPr>
        <p:spPr>
          <a:xfrm>
            <a:off x="747557" y="12758827"/>
            <a:ext cx="6896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recorrido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grpSp>
        <p:nvGrpSpPr>
          <p:cNvPr id="237" name="Google Shape;237;p39"/>
          <p:cNvGrpSpPr/>
          <p:nvPr/>
        </p:nvGrpSpPr>
        <p:grpSpPr>
          <a:xfrm>
            <a:off x="8992024" y="5635559"/>
            <a:ext cx="13716656" cy="6084381"/>
            <a:chOff x="9445224" y="1732459"/>
            <a:chExt cx="13716656" cy="6084381"/>
          </a:xfrm>
        </p:grpSpPr>
        <p:sp>
          <p:nvSpPr>
            <p:cNvPr id="238" name="Google Shape;238;p39"/>
            <p:cNvSpPr/>
            <p:nvPr/>
          </p:nvSpPr>
          <p:spPr>
            <a:xfrm>
              <a:off x="9445224" y="2269055"/>
              <a:ext cx="4221747" cy="5547785"/>
            </a:xfrm>
            <a:prstGeom prst="triangle">
              <a:avLst>
                <a:gd fmla="val 49410" name="adj"/>
              </a:avLst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ITIN’s</a:t>
              </a:r>
              <a:endPara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39" name="Google Shape;239;p39"/>
            <p:cNvSpPr/>
            <p:nvPr/>
          </p:nvSpPr>
          <p:spPr>
            <a:xfrm rot="10800000">
              <a:off x="11759365" y="1732459"/>
              <a:ext cx="4221747" cy="5547785"/>
            </a:xfrm>
            <a:prstGeom prst="triangle">
              <a:avLst>
                <a:gd fmla="val 49410" name="adj"/>
              </a:avLst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18940132" y="2269055"/>
              <a:ext cx="4221747" cy="5547785"/>
            </a:xfrm>
            <a:prstGeom prst="triangle">
              <a:avLst>
                <a:gd fmla="val 49410" name="adj"/>
              </a:avLst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Trayectoria Profesional </a:t>
              </a:r>
              <a:endParaRPr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14192678" y="2269055"/>
              <a:ext cx="4221747" cy="5547785"/>
            </a:xfrm>
            <a:prstGeom prst="triangle">
              <a:avLst>
                <a:gd fmla="val 49410" name="adj"/>
              </a:avLst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Beneficios Publicos</a:t>
              </a:r>
              <a:endParaRPr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2" name="Google Shape;242;p39"/>
            <p:cNvSpPr/>
            <p:nvPr/>
          </p:nvSpPr>
          <p:spPr>
            <a:xfrm rot="10800000">
              <a:off x="16633513" y="1732459"/>
              <a:ext cx="4221747" cy="5547785"/>
            </a:xfrm>
            <a:prstGeom prst="triangle">
              <a:avLst>
                <a:gd fmla="val 49410" name="adj"/>
              </a:avLst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43" name="Google Shape;243;p39"/>
          <p:cNvGrpSpPr/>
          <p:nvPr/>
        </p:nvGrpSpPr>
        <p:grpSpPr>
          <a:xfrm>
            <a:off x="8992049" y="2040363"/>
            <a:ext cx="13716600" cy="3367147"/>
            <a:chOff x="-2427876" y="137038"/>
            <a:chExt cx="13716600" cy="3367147"/>
          </a:xfrm>
        </p:grpSpPr>
        <p:sp>
          <p:nvSpPr>
            <p:cNvPr id="244" name="Google Shape;244;p39"/>
            <p:cNvSpPr txBox="1"/>
            <p:nvPr/>
          </p:nvSpPr>
          <p:spPr>
            <a:xfrm>
              <a:off x="-2427876" y="137038"/>
              <a:ext cx="13716518" cy="926129"/>
            </a:xfrm>
            <a:prstGeom prst="rect">
              <a:avLst/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$500 Ahorros de Emergencia</a:t>
              </a:r>
              <a:endPara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5" name="Google Shape;245;p39"/>
            <p:cNvSpPr txBox="1"/>
            <p:nvPr/>
          </p:nvSpPr>
          <p:spPr>
            <a:xfrm>
              <a:off x="-2427876" y="1357547"/>
              <a:ext cx="13716600" cy="926100"/>
            </a:xfrm>
            <a:prstGeom prst="rect">
              <a:avLst/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Puntaje de </a:t>
              </a:r>
              <a:r>
                <a:rPr lang="en-US" sz="60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Crédito de 700+</a:t>
              </a:r>
              <a:endPara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6" name="Google Shape;246;p39"/>
            <p:cNvSpPr txBox="1"/>
            <p:nvPr/>
          </p:nvSpPr>
          <p:spPr>
            <a:xfrm>
              <a:off x="-2427876" y="2578056"/>
              <a:ext cx="13716518" cy="926129"/>
            </a:xfrm>
            <a:prstGeom prst="rect">
              <a:avLst/>
            </a:prstGeom>
            <a:solidFill>
              <a:srgbClr val="993366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Preparación para renta/hipoteca</a:t>
              </a:r>
              <a:endPara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47" name="Google Shape;247;p39"/>
          <p:cNvSpPr txBox="1"/>
          <p:nvPr/>
        </p:nvSpPr>
        <p:spPr>
          <a:xfrm>
            <a:off x="11807976" y="5635542"/>
            <a:ext cx="32790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Seguridad</a:t>
            </a:r>
            <a:r>
              <a:rPr lang="en-U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Bancaria</a:t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17210692" y="5635554"/>
            <a:ext cx="2221500" cy="30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Beneficios de Impuestos</a:t>
            </a:r>
            <a:endParaRPr sz="4100"/>
          </a:p>
        </p:txBody>
      </p:sp>
      <p:sp>
        <p:nvSpPr>
          <p:cNvPr id="249" name="Google Shape;249;p39"/>
          <p:cNvSpPr txBox="1"/>
          <p:nvPr/>
        </p:nvSpPr>
        <p:spPr>
          <a:xfrm>
            <a:off x="1561400" y="4771350"/>
            <a:ext cx="6270900" cy="6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rgbClr val="F5D227"/>
                </a:solidFill>
              </a:rPr>
              <a:t>¿Qué queremos decir con Prosperidad Económica?</a:t>
            </a:r>
            <a:endParaRPr sz="6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0"/>
          <p:cNvPicPr preferRelativeResize="0"/>
          <p:nvPr/>
        </p:nvPicPr>
        <p:blipFill rotWithShape="1">
          <a:blip r:embed="rId3">
            <a:alphaModFix/>
          </a:blip>
          <a:srcRect b="10377" l="5392" r="18177" t="3127"/>
          <a:stretch/>
        </p:blipFill>
        <p:spPr>
          <a:xfrm>
            <a:off x="3671" y="-83846"/>
            <a:ext cx="24376657" cy="1388369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>
            <a:off x="1467122" y="10795000"/>
            <a:ext cx="2101052" cy="0"/>
          </a:xfrm>
          <a:prstGeom prst="straightConnector1">
            <a:avLst/>
          </a:prstGeom>
          <a:noFill/>
          <a:ln cap="flat" cmpd="sng" w="1778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9" name="Google Shape;259;p40"/>
          <p:cNvSpPr/>
          <p:nvPr/>
        </p:nvSpPr>
        <p:spPr>
          <a:xfrm>
            <a:off x="1397000" y="1955800"/>
            <a:ext cx="18643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D227"/>
              </a:buClr>
              <a:buFont typeface="Arial"/>
              <a:buNone/>
            </a:pPr>
            <a:r>
              <a:rPr b="0" baseline="30000" i="0" lang="en-US" sz="6000" u="none" cap="none" strike="noStrike">
                <a:solidFill>
                  <a:srgbClr val="F5D227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i="0" lang="en-US" sz="6000" u="none" cap="none" strike="noStrike">
                <a:solidFill>
                  <a:srgbClr val="F5D227"/>
                </a:solidFill>
                <a:latin typeface="Arial"/>
                <a:ea typeface="Arial"/>
                <a:cs typeface="Arial"/>
                <a:sym typeface="Arial"/>
              </a:rPr>
              <a:t> FUTURO</a:t>
            </a:r>
            <a:endParaRPr b="0" baseline="30000" i="0" sz="6000" u="none" cap="none" strike="noStrike">
              <a:solidFill>
                <a:srgbClr val="F5D2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747557" y="12758827"/>
            <a:ext cx="689610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futuro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747550" y="6524783"/>
            <a:ext cx="83178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quiere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su futuro?  </a:t>
            </a:r>
            <a:endParaRPr b="0" i="0" sz="7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8342289" y="6524783"/>
            <a:ext cx="7757700" cy="4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 se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siente estar allí?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16100005" y="6583183"/>
            <a:ext cx="72990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¿Usted por qué  valores lucha?</a:t>
            </a:r>
            <a:endParaRPr b="0" i="0" sz="7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4">
            <a:alphaModFix amt="70842"/>
          </a:blip>
          <a:srcRect b="0" l="0" r="0" t="0"/>
          <a:stretch/>
        </p:blipFill>
        <p:spPr>
          <a:xfrm>
            <a:off x="1583022" y="4099147"/>
            <a:ext cx="1596695" cy="189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 rotWithShape="1">
          <a:blip r:embed="rId5">
            <a:alphaModFix amt="70842"/>
          </a:blip>
          <a:srcRect b="0" l="0" r="0" t="0"/>
          <a:stretch/>
        </p:blipFill>
        <p:spPr>
          <a:xfrm>
            <a:off x="17396884" y="3924175"/>
            <a:ext cx="1739953" cy="1992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40"/>
          <p:cNvCxnSpPr/>
          <p:nvPr/>
        </p:nvCxnSpPr>
        <p:spPr>
          <a:xfrm>
            <a:off x="755922" y="6451325"/>
            <a:ext cx="5457000" cy="0"/>
          </a:xfrm>
          <a:prstGeom prst="straightConnector1">
            <a:avLst/>
          </a:prstGeom>
          <a:noFill/>
          <a:ln cap="flat" cmpd="sng" w="38100">
            <a:solidFill>
              <a:srgbClr val="F5D22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8" name="Google Shape;268;p40"/>
          <p:cNvCxnSpPr/>
          <p:nvPr/>
        </p:nvCxnSpPr>
        <p:spPr>
          <a:xfrm>
            <a:off x="8845497" y="6524775"/>
            <a:ext cx="5457000" cy="0"/>
          </a:xfrm>
          <a:prstGeom prst="straightConnector1">
            <a:avLst/>
          </a:prstGeom>
          <a:noFill/>
          <a:ln cap="flat" cmpd="sng" w="38100">
            <a:solidFill>
              <a:srgbClr val="F5D22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9" name="Google Shape;269;p40"/>
          <p:cNvCxnSpPr/>
          <p:nvPr/>
        </p:nvCxnSpPr>
        <p:spPr>
          <a:xfrm>
            <a:off x="16100000" y="6572900"/>
            <a:ext cx="6115500" cy="11400"/>
          </a:xfrm>
          <a:prstGeom prst="straightConnector1">
            <a:avLst/>
          </a:prstGeom>
          <a:noFill/>
          <a:ln cap="flat" cmpd="sng" w="38100">
            <a:solidFill>
              <a:srgbClr val="F5D22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70" name="Google Shape;270;p40"/>
          <p:cNvPicPr preferRelativeResize="0"/>
          <p:nvPr/>
        </p:nvPicPr>
        <p:blipFill rotWithShape="1">
          <a:blip r:embed="rId6">
            <a:alphaModFix amt="80086"/>
          </a:blip>
          <a:srcRect b="0" l="0" r="0" t="0"/>
          <a:stretch/>
        </p:blipFill>
        <p:spPr>
          <a:xfrm>
            <a:off x="9489953" y="3895649"/>
            <a:ext cx="1596600" cy="20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/>
          <p:nvPr/>
        </p:nvSpPr>
        <p:spPr>
          <a:xfrm>
            <a:off x="1485900" y="11241285"/>
            <a:ext cx="8317905" cy="4390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10042" l="24517" r="292" t="4722"/>
          <a:stretch/>
        </p:blipFill>
        <p:spPr>
          <a:xfrm>
            <a:off x="-60505" y="-19051"/>
            <a:ext cx="24505011" cy="1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279" name="Google Shape;279;p41"/>
          <p:cNvCxnSpPr/>
          <p:nvPr/>
        </p:nvCxnSpPr>
        <p:spPr>
          <a:xfrm>
            <a:off x="1467122" y="10795000"/>
            <a:ext cx="2101052" cy="0"/>
          </a:xfrm>
          <a:prstGeom prst="straightConnector1">
            <a:avLst/>
          </a:prstGeom>
          <a:noFill/>
          <a:ln cap="flat" cmpd="sng" w="1778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0" name="Google Shape;280;p41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1" name="Google Shape;281;p41"/>
          <p:cNvSpPr/>
          <p:nvPr/>
        </p:nvSpPr>
        <p:spPr>
          <a:xfrm>
            <a:off x="1397000" y="1955800"/>
            <a:ext cx="18643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SU SITUACIÓN HOY</a:t>
            </a:r>
            <a:endParaRPr b="0" i="0" sz="58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situación  hoy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1631760" y="6583133"/>
            <a:ext cx="8317906" cy="43906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¿Dónde se encuentra hoy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día?</a:t>
            </a:r>
            <a:endParaRPr b="0" i="0" sz="7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9230528" y="6583133"/>
            <a:ext cx="7757716" cy="493604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 se siente?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16735491" y="6583133"/>
            <a:ext cx="7299127" cy="55288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¿Cómo está trabajando su futuro?</a:t>
            </a:r>
            <a:endParaRPr b="0" i="0" sz="7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4">
            <a:alphaModFix amt="67927"/>
          </a:blip>
          <a:srcRect b="0" l="0" r="0" t="0"/>
          <a:stretch/>
        </p:blipFill>
        <p:spPr>
          <a:xfrm>
            <a:off x="1580906" y="4212167"/>
            <a:ext cx="1771884" cy="1771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41"/>
          <p:cNvCxnSpPr/>
          <p:nvPr/>
        </p:nvCxnSpPr>
        <p:spPr>
          <a:xfrm>
            <a:off x="1467122" y="6578600"/>
            <a:ext cx="5456970" cy="0"/>
          </a:xfrm>
          <a:prstGeom prst="straightConnector1">
            <a:avLst/>
          </a:prstGeom>
          <a:noFill/>
          <a:ln cap="flat" cmpd="sng" w="381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9" name="Google Shape;289;p41"/>
          <p:cNvCxnSpPr/>
          <p:nvPr/>
        </p:nvCxnSpPr>
        <p:spPr>
          <a:xfrm>
            <a:off x="9087122" y="6578600"/>
            <a:ext cx="5456970" cy="0"/>
          </a:xfrm>
          <a:prstGeom prst="straightConnector1">
            <a:avLst/>
          </a:prstGeom>
          <a:noFill/>
          <a:ln cap="flat" cmpd="sng" w="381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90" name="Google Shape;290;p41"/>
          <p:cNvCxnSpPr/>
          <p:nvPr/>
        </p:nvCxnSpPr>
        <p:spPr>
          <a:xfrm>
            <a:off x="16503922" y="6578600"/>
            <a:ext cx="5456970" cy="0"/>
          </a:xfrm>
          <a:prstGeom prst="straightConnector1">
            <a:avLst/>
          </a:prstGeom>
          <a:noFill/>
          <a:ln cap="flat" cmpd="sng" w="381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91" name="Google Shape;291;p41"/>
          <p:cNvPicPr preferRelativeResize="0"/>
          <p:nvPr/>
        </p:nvPicPr>
        <p:blipFill rotWithShape="1">
          <a:blip r:embed="rId5">
            <a:alphaModFix amt="75090"/>
          </a:blip>
          <a:srcRect b="0" l="0" r="0" t="0"/>
          <a:stretch/>
        </p:blipFill>
        <p:spPr>
          <a:xfrm>
            <a:off x="9313833" y="4162562"/>
            <a:ext cx="1524198" cy="197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6">
            <a:alphaModFix amt="75693"/>
          </a:blip>
          <a:srcRect b="0" l="0" r="0" t="0"/>
          <a:stretch/>
        </p:blipFill>
        <p:spPr>
          <a:xfrm>
            <a:off x="16798877" y="4315264"/>
            <a:ext cx="1688527" cy="1667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1485900" y="11241285"/>
            <a:ext cx="8317905" cy="4390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4554" r="4179" t="0"/>
          <a:stretch/>
        </p:blipFill>
        <p:spPr>
          <a:xfrm>
            <a:off x="-75774" y="-109652"/>
            <a:ext cx="24459300" cy="139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/>
          <p:nvPr/>
        </p:nvSpPr>
        <p:spPr>
          <a:xfrm>
            <a:off x="1331952" y="2383150"/>
            <a:ext cx="85263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lang="en-US" sz="12000">
                <a:solidFill>
                  <a:srgbClr val="F5B528"/>
                </a:solidFill>
              </a:rPr>
              <a:t>MPN</a:t>
            </a:r>
            <a:endParaRPr sz="12000">
              <a:solidFill>
                <a:srgbClr val="F5B528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lang="en-US" sz="6000">
                <a:solidFill>
                  <a:srgbClr val="F5B528"/>
                </a:solidFill>
              </a:rPr>
              <a:t>(Comunidad Promesa de La Misión)</a:t>
            </a:r>
            <a:endParaRPr sz="6000">
              <a:solidFill>
                <a:srgbClr val="F5B528"/>
              </a:solidFill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13570108" y="2383156"/>
            <a:ext cx="10527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lang="en-US" sz="15400">
                <a:solidFill>
                  <a:srgbClr val="F5B528"/>
                </a:solidFill>
              </a:rPr>
              <a:t>Legislación</a:t>
            </a:r>
            <a:endParaRPr sz="15400">
              <a:solidFill>
                <a:srgbClr val="F5B528"/>
              </a:solidFill>
            </a:endParaRPr>
          </a:p>
        </p:txBody>
      </p:sp>
      <p:sp>
        <p:nvSpPr>
          <p:cNvPr id="301" name="Google Shape;301;p42"/>
          <p:cNvSpPr/>
          <p:nvPr/>
        </p:nvSpPr>
        <p:spPr>
          <a:xfrm>
            <a:off x="1331949" y="9339378"/>
            <a:ext cx="89895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lang="en-US" sz="12000">
                <a:solidFill>
                  <a:srgbClr val="F5B528"/>
                </a:solidFill>
              </a:rPr>
              <a:t>CRE</a:t>
            </a:r>
            <a:endParaRPr sz="12000">
              <a:solidFill>
                <a:srgbClr val="F5B528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lang="en-US" sz="6000">
                <a:solidFill>
                  <a:srgbClr val="F5B528"/>
                </a:solidFill>
              </a:rPr>
              <a:t>(Desarrollo de Vivienda Asequible)</a:t>
            </a:r>
            <a:endParaRPr b="0" i="0" sz="60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13061500" y="9750150"/>
            <a:ext cx="11439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lang="en-US" sz="12000">
                <a:solidFill>
                  <a:srgbClr val="F5B528"/>
                </a:solidFill>
              </a:rPr>
              <a:t>SERVICIOS</a:t>
            </a:r>
            <a:endParaRPr sz="12000">
              <a:solidFill>
                <a:srgbClr val="F5B528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lang="en-US" sz="12000">
                <a:solidFill>
                  <a:srgbClr val="F5B528"/>
                </a:solidFill>
              </a:rPr>
              <a:t>UNO A UNO</a:t>
            </a:r>
            <a:endParaRPr sz="12000">
              <a:solidFill>
                <a:srgbClr val="F5B528"/>
              </a:solidFill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8959734" y="3624168"/>
            <a:ext cx="6464400" cy="6467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9247971" y="3912545"/>
            <a:ext cx="5888100" cy="5890800"/>
          </a:xfrm>
          <a:prstGeom prst="ellipse">
            <a:avLst/>
          </a:prstGeom>
          <a:solidFill>
            <a:srgbClr val="3B1F4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9316349" y="6167732"/>
            <a:ext cx="58881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lang="en-US" sz="5400">
                <a:solidFill>
                  <a:srgbClr val="FFFFFF"/>
                </a:solidFill>
              </a:rPr>
              <a:t>DA</a:t>
            </a: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3">
            <a:alphaModFix amt="27712"/>
          </a:blip>
          <a:srcRect b="0" l="43047" r="12711" t="0"/>
          <a:stretch/>
        </p:blipFill>
        <p:spPr>
          <a:xfrm>
            <a:off x="12080279" y="-101600"/>
            <a:ext cx="12362540" cy="1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/>
          <p:nvPr/>
        </p:nvSpPr>
        <p:spPr>
          <a:xfrm>
            <a:off x="-37762" y="-25400"/>
            <a:ext cx="12118182" cy="13879513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12156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 rotWithShape="1">
          <a:blip r:embed="rId3">
            <a:alphaModFix amt="21172"/>
          </a:blip>
          <a:srcRect b="4944" l="2280" r="56831" t="2993"/>
          <a:stretch/>
        </p:blipFill>
        <p:spPr>
          <a:xfrm>
            <a:off x="-60582" y="11112"/>
            <a:ext cx="12163661" cy="1369372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3296900" y="827452"/>
            <a:ext cx="10057408" cy="3644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25760"/>
              </a:buClr>
              <a:buFont typeface="Arial"/>
              <a:buNone/>
            </a:pPr>
            <a:r>
              <a:rPr b="0" i="0" lang="en-US" sz="6800" u="none" cap="none" strike="noStrike">
                <a:solidFill>
                  <a:srgbClr val="525760"/>
                </a:solidFill>
                <a:latin typeface="Arial"/>
                <a:ea typeface="Arial"/>
                <a:cs typeface="Arial"/>
                <a:sym typeface="Arial"/>
              </a:rPr>
              <a:t>SU RECORRIDO:</a:t>
            </a:r>
            <a:endParaRPr b="0" i="0" sz="50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25760"/>
              </a:buClr>
              <a:buFont typeface="Arial"/>
              <a:buNone/>
            </a:pPr>
            <a:r>
              <a:rPr b="0" i="0" lang="en-US" sz="6800" u="none" cap="none" strike="noStrike">
                <a:solidFill>
                  <a:srgbClr val="525760"/>
                </a:solidFill>
                <a:latin typeface="Arial"/>
                <a:ea typeface="Arial"/>
                <a:cs typeface="Arial"/>
                <a:sym typeface="Arial"/>
              </a:rPr>
              <a:t>MEDA puede ayudar!</a:t>
            </a:r>
            <a:endParaRPr b="0" i="0" sz="5000" u="none" cap="none" strike="noStrike">
              <a:solidFill>
                <a:srgbClr val="F4B62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6" name="Google Shape;316;p43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7" name="Google Shape;317;p43"/>
          <p:cNvSpPr/>
          <p:nvPr/>
        </p:nvSpPr>
        <p:spPr>
          <a:xfrm>
            <a:off x="747557" y="12758827"/>
            <a:ext cx="689610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jornada</a:t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43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1552284" y="2183321"/>
            <a:ext cx="8734890" cy="8734890"/>
          </a:xfrm>
          <a:prstGeom prst="ellipse">
            <a:avLst/>
          </a:prstGeom>
          <a:noFill/>
          <a:ln cap="flat" cmpd="sng" w="330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4484989" y="893100"/>
            <a:ext cx="2875548" cy="2875548"/>
          </a:xfrm>
          <a:prstGeom prst="ellipse">
            <a:avLst/>
          </a:prstGeom>
          <a:solidFill>
            <a:srgbClr val="F4B628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4490282" y="9058385"/>
            <a:ext cx="2875548" cy="2875548"/>
          </a:xfrm>
          <a:prstGeom prst="ellipse">
            <a:avLst/>
          </a:prstGeom>
          <a:solidFill>
            <a:srgbClr val="0197B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763643" y="6818351"/>
            <a:ext cx="2875549" cy="2875548"/>
          </a:xfrm>
          <a:prstGeom prst="ellipse">
            <a:avLst/>
          </a:prstGeom>
          <a:solidFill>
            <a:srgbClr val="ED403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8289180" y="6818351"/>
            <a:ext cx="2875548" cy="2875548"/>
          </a:xfrm>
          <a:prstGeom prst="ellipse">
            <a:avLst/>
          </a:prstGeom>
          <a:solidFill>
            <a:srgbClr val="009F4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763643" y="3040600"/>
            <a:ext cx="2875549" cy="2875548"/>
          </a:xfrm>
          <a:prstGeom prst="ellipse">
            <a:avLst/>
          </a:prstGeom>
          <a:solidFill>
            <a:srgbClr val="1833A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8234985" y="3040600"/>
            <a:ext cx="2875549" cy="2875548"/>
          </a:xfrm>
          <a:prstGeom prst="ellipse">
            <a:avLst/>
          </a:prstGeom>
          <a:solidFill>
            <a:srgbClr val="6F419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4280984" y="1038959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8030980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8085174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4286277" y="9204243"/>
            <a:ext cx="3283558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30" name="Google Shape;330;p43"/>
          <p:cNvSpPr/>
          <p:nvPr/>
        </p:nvSpPr>
        <p:spPr>
          <a:xfrm>
            <a:off x="559638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31" name="Google Shape;331;p43"/>
          <p:cNvSpPr/>
          <p:nvPr/>
        </p:nvSpPr>
        <p:spPr>
          <a:xfrm>
            <a:off x="559638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13266042" y="3755463"/>
            <a:ext cx="9991131" cy="900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F4199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6F4199"/>
                </a:solidFill>
                <a:latin typeface="Arial"/>
                <a:ea typeface="Arial"/>
                <a:cs typeface="Arial"/>
                <a:sym typeface="Arial"/>
              </a:rPr>
              <a:t>1.  </a:t>
            </a:r>
            <a:r>
              <a:rPr lang="en-US" sz="4800">
                <a:solidFill>
                  <a:srgbClr val="6F4199"/>
                </a:solidFill>
              </a:rPr>
              <a:t>Planeación Financiera</a:t>
            </a:r>
            <a:endParaRPr b="0" i="0" sz="4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39F4D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039F4D"/>
                </a:solidFill>
                <a:latin typeface="Arial"/>
                <a:ea typeface="Arial"/>
                <a:cs typeface="Arial"/>
                <a:sym typeface="Arial"/>
              </a:rPr>
              <a:t>2.  Búsqueda de Empleo</a:t>
            </a:r>
            <a:endParaRPr b="0" i="0" sz="4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97BF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0197BF"/>
                </a:solidFill>
                <a:latin typeface="Arial"/>
                <a:ea typeface="Arial"/>
                <a:cs typeface="Arial"/>
                <a:sym typeface="Arial"/>
              </a:rPr>
              <a:t>3.  Oportunidades de Vivienda</a:t>
            </a:r>
            <a:endParaRPr b="0" i="0" sz="4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4035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D4035"/>
                </a:solidFill>
                <a:latin typeface="Arial"/>
                <a:ea typeface="Arial"/>
                <a:cs typeface="Arial"/>
                <a:sym typeface="Arial"/>
              </a:rPr>
              <a:t>4.  Desarrollo de Negocios</a:t>
            </a:r>
            <a:endParaRPr b="0" i="0" sz="4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33A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1933A1"/>
                </a:solidFill>
                <a:latin typeface="Arial"/>
                <a:ea typeface="Arial"/>
                <a:cs typeface="Arial"/>
                <a:sym typeface="Arial"/>
              </a:rPr>
              <a:t>5.  Fondo Adelante</a:t>
            </a:r>
            <a:endParaRPr b="0" i="0" sz="4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1F4C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3B1F4C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>
            <a:off x="4499335" y="893125"/>
            <a:ext cx="2875500" cy="2875500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3F3F3"/>
                </a:solidFill>
              </a:rPr>
              <a:t>MEDA</a:t>
            </a:r>
            <a:endParaRPr b="0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44"/>
          <p:cNvPicPr preferRelativeResize="0"/>
          <p:nvPr/>
        </p:nvPicPr>
        <p:blipFill rotWithShape="1">
          <a:blip r:embed="rId3">
            <a:alphaModFix amt="27712"/>
          </a:blip>
          <a:srcRect b="0" l="43047" r="12711" t="0"/>
          <a:stretch/>
        </p:blipFill>
        <p:spPr>
          <a:xfrm>
            <a:off x="12080279" y="-101600"/>
            <a:ext cx="12362540" cy="1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342" name="Google Shape;342;p44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3" name="Google Shape;343;p44"/>
          <p:cNvSpPr/>
          <p:nvPr/>
        </p:nvSpPr>
        <p:spPr>
          <a:xfrm>
            <a:off x="747557" y="12744450"/>
            <a:ext cx="6896101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journey</a:t>
            </a:r>
            <a:endParaRPr/>
          </a:p>
        </p:txBody>
      </p:sp>
      <p:sp>
        <p:nvSpPr>
          <p:cNvPr id="344" name="Google Shape;344;p44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345" name="Google Shape;345;p44"/>
          <p:cNvSpPr/>
          <p:nvPr/>
        </p:nvSpPr>
        <p:spPr>
          <a:xfrm>
            <a:off x="14956830" y="1327468"/>
            <a:ext cx="9991131" cy="286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F4199"/>
              </a:buClr>
              <a:buFont typeface="Arial"/>
              <a:buNone/>
            </a:pPr>
            <a:r>
              <a:rPr lang="en-US" sz="8800">
                <a:solidFill>
                  <a:srgbClr val="6F4199"/>
                </a:solidFill>
              </a:rPr>
              <a:t>Planeación Financiera</a:t>
            </a:r>
            <a:endParaRPr sz="4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F4199"/>
              </a:buClr>
              <a:buFont typeface="Arial"/>
              <a:buNone/>
            </a:pPr>
            <a:r>
              <a:t/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12568704" y="279410"/>
            <a:ext cx="1935362" cy="496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199"/>
              </a:buClr>
              <a:buFont typeface="Arial"/>
              <a:buNone/>
            </a:pPr>
            <a:r>
              <a:rPr b="0" i="0" lang="en-US" sz="30000" u="none" cap="none" strike="noStrike">
                <a:solidFill>
                  <a:srgbClr val="6F41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7" name="Google Shape;347;p44"/>
          <p:cNvSpPr/>
          <p:nvPr/>
        </p:nvSpPr>
        <p:spPr>
          <a:xfrm>
            <a:off x="13418080" y="4589638"/>
            <a:ext cx="8925900" cy="8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/>
          </a:p>
          <a:p>
            <a:pPr indent="-549518" lvl="0" marL="54951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Preparación gratuita de Impuestos</a:t>
            </a:r>
            <a:endParaRPr sz="4500">
              <a:solidFill>
                <a:srgbClr val="53585F"/>
              </a:solidFill>
            </a:endParaRPr>
          </a:p>
          <a:p>
            <a:pPr indent="-549518" lvl="0" marL="54951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Aplicaciones  de ITIN</a:t>
            </a:r>
            <a:endParaRPr sz="4500">
              <a:solidFill>
                <a:srgbClr val="53585F"/>
              </a:solidFill>
            </a:endParaRPr>
          </a:p>
          <a:p>
            <a:pPr indent="-620956" lvl="0" marL="54951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Beneficios Publicos</a:t>
            </a:r>
            <a:endParaRPr sz="4500">
              <a:solidFill>
                <a:srgbClr val="53585F"/>
              </a:solidFill>
            </a:endParaRPr>
          </a:p>
          <a:p>
            <a:pPr indent="-620956" lvl="0" marL="54951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Acceso a productos financieros</a:t>
            </a:r>
            <a:endParaRPr sz="4500">
              <a:solidFill>
                <a:srgbClr val="53585F"/>
              </a:solidFill>
            </a:endParaRPr>
          </a:p>
          <a:p>
            <a:pPr indent="-620956" lvl="0" marL="54951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Alcance su meta financiera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1F4C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3B1F4C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349" name="Google Shape;349;p44"/>
          <p:cNvSpPr/>
          <p:nvPr/>
        </p:nvSpPr>
        <p:spPr>
          <a:xfrm>
            <a:off x="-37762" y="-25400"/>
            <a:ext cx="12118182" cy="13879513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12156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 rotWithShape="1">
          <a:blip r:embed="rId3">
            <a:alphaModFix amt="21172"/>
          </a:blip>
          <a:srcRect b="4944" l="2280" r="56831" t="2993"/>
          <a:stretch/>
        </p:blipFill>
        <p:spPr>
          <a:xfrm>
            <a:off x="-60582" y="11112"/>
            <a:ext cx="12163661" cy="13693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44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2" name="Google Shape;352;p44"/>
          <p:cNvSpPr/>
          <p:nvPr/>
        </p:nvSpPr>
        <p:spPr>
          <a:xfrm>
            <a:off x="747557" y="12758827"/>
            <a:ext cx="689610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recorrido</a:t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1552284" y="2183321"/>
            <a:ext cx="8734890" cy="8734890"/>
          </a:xfrm>
          <a:prstGeom prst="ellipse">
            <a:avLst/>
          </a:prstGeom>
          <a:noFill/>
          <a:ln cap="flat" cmpd="sng" w="330200">
            <a:solidFill>
              <a:srgbClr val="FFFFF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4484989" y="893100"/>
            <a:ext cx="2875548" cy="2875548"/>
          </a:xfrm>
          <a:prstGeom prst="ellipse">
            <a:avLst/>
          </a:prstGeom>
          <a:solidFill>
            <a:srgbClr val="F4B628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p44"/>
          <p:cNvSpPr/>
          <p:nvPr/>
        </p:nvSpPr>
        <p:spPr>
          <a:xfrm>
            <a:off x="4490282" y="9058385"/>
            <a:ext cx="2875548" cy="2875548"/>
          </a:xfrm>
          <a:prstGeom prst="ellipse">
            <a:avLst/>
          </a:prstGeom>
          <a:solidFill>
            <a:srgbClr val="0197BF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6" name="Google Shape;356;p44"/>
          <p:cNvSpPr/>
          <p:nvPr/>
        </p:nvSpPr>
        <p:spPr>
          <a:xfrm>
            <a:off x="763643" y="6818351"/>
            <a:ext cx="2875549" cy="2875548"/>
          </a:xfrm>
          <a:prstGeom prst="ellipse">
            <a:avLst/>
          </a:prstGeom>
          <a:solidFill>
            <a:srgbClr val="ED4035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44"/>
          <p:cNvSpPr/>
          <p:nvPr/>
        </p:nvSpPr>
        <p:spPr>
          <a:xfrm>
            <a:off x="8289180" y="6818351"/>
            <a:ext cx="2875548" cy="2875548"/>
          </a:xfrm>
          <a:prstGeom prst="ellipse">
            <a:avLst/>
          </a:prstGeom>
          <a:solidFill>
            <a:srgbClr val="009F4D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8" name="Google Shape;358;p44"/>
          <p:cNvSpPr/>
          <p:nvPr/>
        </p:nvSpPr>
        <p:spPr>
          <a:xfrm>
            <a:off x="763643" y="3040600"/>
            <a:ext cx="2875549" cy="2875548"/>
          </a:xfrm>
          <a:prstGeom prst="ellipse">
            <a:avLst/>
          </a:prstGeom>
          <a:solidFill>
            <a:srgbClr val="1833A0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9" name="Google Shape;359;p44"/>
          <p:cNvSpPr/>
          <p:nvPr/>
        </p:nvSpPr>
        <p:spPr>
          <a:xfrm>
            <a:off x="8234985" y="3040600"/>
            <a:ext cx="2875549" cy="2875548"/>
          </a:xfrm>
          <a:prstGeom prst="ellipse">
            <a:avLst/>
          </a:prstGeom>
          <a:solidFill>
            <a:srgbClr val="6F419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4280984" y="1038959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61" name="Google Shape;361;p44"/>
          <p:cNvSpPr/>
          <p:nvPr/>
        </p:nvSpPr>
        <p:spPr>
          <a:xfrm>
            <a:off x="8030980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62" name="Google Shape;362;p44"/>
          <p:cNvSpPr/>
          <p:nvPr/>
        </p:nvSpPr>
        <p:spPr>
          <a:xfrm>
            <a:off x="8085174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3" name="Google Shape;363;p44"/>
          <p:cNvSpPr/>
          <p:nvPr/>
        </p:nvSpPr>
        <p:spPr>
          <a:xfrm>
            <a:off x="4286277" y="9204243"/>
            <a:ext cx="3283558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4" name="Google Shape;364;p44"/>
          <p:cNvSpPr/>
          <p:nvPr/>
        </p:nvSpPr>
        <p:spPr>
          <a:xfrm>
            <a:off x="559638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5" name="Google Shape;365;p44"/>
          <p:cNvSpPr/>
          <p:nvPr/>
        </p:nvSpPr>
        <p:spPr>
          <a:xfrm>
            <a:off x="559638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4499335" y="893125"/>
            <a:ext cx="2875500" cy="2875500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3F3F3"/>
                </a:solidFill>
              </a:rPr>
              <a:t>MEDA</a:t>
            </a:r>
            <a:endParaRPr b="0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2" name="Google Shape;372;p45"/>
          <p:cNvPicPr preferRelativeResize="0"/>
          <p:nvPr/>
        </p:nvPicPr>
        <p:blipFill rotWithShape="1">
          <a:blip r:embed="rId3">
            <a:alphaModFix amt="27712"/>
          </a:blip>
          <a:srcRect b="0" l="43047" r="12711" t="0"/>
          <a:stretch/>
        </p:blipFill>
        <p:spPr>
          <a:xfrm>
            <a:off x="12080279" y="-101600"/>
            <a:ext cx="12362540" cy="1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374" name="Google Shape;374;p45"/>
          <p:cNvSpPr/>
          <p:nvPr/>
        </p:nvSpPr>
        <p:spPr>
          <a:xfrm>
            <a:off x="14956830" y="1327468"/>
            <a:ext cx="9991131" cy="286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39F4D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039F4D"/>
                </a:solidFill>
                <a:latin typeface="Arial"/>
                <a:ea typeface="Arial"/>
                <a:cs typeface="Arial"/>
                <a:sym typeface="Arial"/>
              </a:rPr>
              <a:t>Búsqueda de Empleo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45"/>
          <p:cNvSpPr/>
          <p:nvPr/>
        </p:nvSpPr>
        <p:spPr>
          <a:xfrm>
            <a:off x="12523261" y="279410"/>
            <a:ext cx="2026247" cy="496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4D"/>
              </a:buClr>
              <a:buFont typeface="Arial"/>
              <a:buNone/>
            </a:pPr>
            <a:r>
              <a:rPr b="0" i="0" lang="en-US" sz="30000" u="none" cap="none" strike="noStrike">
                <a:solidFill>
                  <a:srgbClr val="009F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>
            <a:off x="13503652" y="4312863"/>
            <a:ext cx="9065100" cy="89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Ayuda con la hoja de vida, aplicaciones, red de contactos y referencias.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Aptitudes y entrenamiento laboral:</a:t>
            </a:r>
            <a:endParaRPr/>
          </a:p>
          <a:p>
            <a:pPr indent="-549519" lvl="1" marL="1184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00"/>
              <a:buFont typeface="Arial"/>
              <a:buChar char="-"/>
            </a:pPr>
            <a:r>
              <a:rPr lang="en-US" sz="4400">
                <a:solidFill>
                  <a:srgbClr val="53585F"/>
                </a:solidFill>
              </a:rPr>
              <a:t>Mission Techies </a:t>
            </a:r>
            <a:endParaRPr b="0" i="0" sz="4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49518" lvl="1" marL="118451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00"/>
              <a:buFont typeface="Arial"/>
              <a:buChar char="-"/>
            </a:pPr>
            <a:r>
              <a:rPr lang="en-US" sz="4400">
                <a:solidFill>
                  <a:srgbClr val="53585F"/>
                </a:solidFill>
              </a:rPr>
              <a:t>Mission Admins</a:t>
            </a:r>
            <a:endParaRPr b="0" i="0" sz="44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53585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53585F"/>
              </a:solidFill>
            </a:endParaRPr>
          </a:p>
        </p:txBody>
      </p:sp>
      <p:sp>
        <p:nvSpPr>
          <p:cNvPr id="377" name="Google Shape;377;p45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1F4C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3B1F4C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cxnSp>
        <p:nvCxnSpPr>
          <p:cNvPr id="378" name="Google Shape;378;p45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79" name="Google Shape;379;p45"/>
          <p:cNvSpPr/>
          <p:nvPr/>
        </p:nvSpPr>
        <p:spPr>
          <a:xfrm>
            <a:off x="747557" y="12744450"/>
            <a:ext cx="6896101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journey</a:t>
            </a:r>
            <a:endParaRPr/>
          </a:p>
        </p:txBody>
      </p:sp>
      <p:sp>
        <p:nvSpPr>
          <p:cNvPr id="380" name="Google Shape;380;p45"/>
          <p:cNvSpPr/>
          <p:nvPr/>
        </p:nvSpPr>
        <p:spPr>
          <a:xfrm>
            <a:off x="-37762" y="-25400"/>
            <a:ext cx="12118182" cy="13879513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12156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1" name="Google Shape;381;p45"/>
          <p:cNvPicPr preferRelativeResize="0"/>
          <p:nvPr/>
        </p:nvPicPr>
        <p:blipFill rotWithShape="1">
          <a:blip r:embed="rId3">
            <a:alphaModFix amt="21172"/>
          </a:blip>
          <a:srcRect b="4944" l="2280" r="56831" t="2993"/>
          <a:stretch/>
        </p:blipFill>
        <p:spPr>
          <a:xfrm>
            <a:off x="-60582" y="11112"/>
            <a:ext cx="12163661" cy="13693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45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3" name="Google Shape;383;p45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recorrido</a:t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1552284" y="2183321"/>
            <a:ext cx="8734890" cy="8734890"/>
          </a:xfrm>
          <a:prstGeom prst="ellipse">
            <a:avLst/>
          </a:prstGeom>
          <a:noFill/>
          <a:ln cap="flat" cmpd="sng" w="330200">
            <a:solidFill>
              <a:srgbClr val="FFFFF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4484989" y="893100"/>
            <a:ext cx="2875548" cy="2875548"/>
          </a:xfrm>
          <a:prstGeom prst="ellipse">
            <a:avLst/>
          </a:prstGeom>
          <a:solidFill>
            <a:srgbClr val="F4B628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4490282" y="9058385"/>
            <a:ext cx="2875548" cy="2875548"/>
          </a:xfrm>
          <a:prstGeom prst="ellipse">
            <a:avLst/>
          </a:prstGeom>
          <a:solidFill>
            <a:srgbClr val="0197BF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763643" y="6818351"/>
            <a:ext cx="2875549" cy="2875548"/>
          </a:xfrm>
          <a:prstGeom prst="ellipse">
            <a:avLst/>
          </a:prstGeom>
          <a:solidFill>
            <a:srgbClr val="ED4035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8289180" y="6818351"/>
            <a:ext cx="2875548" cy="2875548"/>
          </a:xfrm>
          <a:prstGeom prst="ellipse">
            <a:avLst/>
          </a:prstGeom>
          <a:solidFill>
            <a:srgbClr val="009F4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763643" y="3040600"/>
            <a:ext cx="2875549" cy="2875548"/>
          </a:xfrm>
          <a:prstGeom prst="ellipse">
            <a:avLst/>
          </a:prstGeom>
          <a:solidFill>
            <a:srgbClr val="1833A0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8234985" y="3040600"/>
            <a:ext cx="2875549" cy="2875548"/>
          </a:xfrm>
          <a:prstGeom prst="ellipse">
            <a:avLst/>
          </a:prstGeom>
          <a:solidFill>
            <a:srgbClr val="6F4199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4280984" y="1038959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2" name="Google Shape;392;p45"/>
          <p:cNvSpPr/>
          <p:nvPr/>
        </p:nvSpPr>
        <p:spPr>
          <a:xfrm>
            <a:off x="8030980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3" name="Google Shape;393;p45"/>
          <p:cNvSpPr/>
          <p:nvPr/>
        </p:nvSpPr>
        <p:spPr>
          <a:xfrm>
            <a:off x="8085174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4" name="Google Shape;394;p45"/>
          <p:cNvSpPr/>
          <p:nvPr/>
        </p:nvSpPr>
        <p:spPr>
          <a:xfrm>
            <a:off x="4286277" y="9204243"/>
            <a:ext cx="3283558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5" name="Google Shape;395;p45"/>
          <p:cNvSpPr/>
          <p:nvPr/>
        </p:nvSpPr>
        <p:spPr>
          <a:xfrm>
            <a:off x="559638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96" name="Google Shape;396;p45"/>
          <p:cNvSpPr/>
          <p:nvPr/>
        </p:nvSpPr>
        <p:spPr>
          <a:xfrm>
            <a:off x="559638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97" name="Google Shape;397;p45"/>
          <p:cNvSpPr/>
          <p:nvPr/>
        </p:nvSpPr>
        <p:spPr>
          <a:xfrm>
            <a:off x="4499335" y="893125"/>
            <a:ext cx="2875500" cy="2875500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3F3F3"/>
                </a:solidFill>
              </a:rPr>
              <a:t>MEDA</a:t>
            </a:r>
            <a:endParaRPr b="0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3" name="Google Shape;403;p46"/>
          <p:cNvPicPr preferRelativeResize="0"/>
          <p:nvPr/>
        </p:nvPicPr>
        <p:blipFill rotWithShape="1">
          <a:blip r:embed="rId3">
            <a:alphaModFix amt="27712"/>
          </a:blip>
          <a:srcRect b="0" l="43047" r="12711" t="0"/>
          <a:stretch/>
        </p:blipFill>
        <p:spPr>
          <a:xfrm>
            <a:off x="12080279" y="-101600"/>
            <a:ext cx="12362540" cy="1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6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14956830" y="1327468"/>
            <a:ext cx="9991131" cy="286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197BF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0197BF"/>
                </a:solidFill>
                <a:latin typeface="Arial"/>
                <a:ea typeface="Arial"/>
                <a:cs typeface="Arial"/>
                <a:sym typeface="Arial"/>
              </a:rPr>
              <a:t>Oportunidades de Vivienda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12465020" y="279410"/>
            <a:ext cx="2142729" cy="496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97BF"/>
              </a:buClr>
              <a:buFont typeface="Arial"/>
              <a:buNone/>
            </a:pPr>
            <a:r>
              <a:rPr b="0" i="0" lang="en-US" sz="30000" u="none" cap="none" strike="noStrike">
                <a:solidFill>
                  <a:srgbClr val="0197B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7" name="Google Shape;407;p46"/>
          <p:cNvSpPr/>
          <p:nvPr/>
        </p:nvSpPr>
        <p:spPr>
          <a:xfrm>
            <a:off x="13798555" y="4357575"/>
            <a:ext cx="8925900" cy="8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225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Preparación para la renta: Encuentre una renta a</a:t>
            </a:r>
            <a:r>
              <a:rPr lang="en-US" sz="4300">
                <a:solidFill>
                  <a:srgbClr val="53585F"/>
                </a:solidFill>
              </a:rPr>
              <a:t>sequible</a:t>
            </a:r>
            <a:r>
              <a:rPr b="0" i="0" lang="en-US" sz="43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en SF y aplique a ellas.</a:t>
            </a:r>
            <a:endParaRPr b="0" i="0" sz="4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225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Compradores por primera vez: aprenda </a:t>
            </a:r>
            <a:r>
              <a:rPr lang="en-US" sz="4300">
                <a:solidFill>
                  <a:srgbClr val="53585F"/>
                </a:solidFill>
              </a:rPr>
              <a:t>cómo</a:t>
            </a:r>
            <a:r>
              <a:rPr b="0" i="0" lang="en-US" sz="43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comprar vivienda en SF (cuota de $50).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225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Asistencia a propietarios: le ayudamos a mantener su vivienda con la prevención de la ejecución de la hipoteca  y el refinanciamiento.</a:t>
            </a:r>
            <a:endParaRPr b="0" i="0" sz="4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8" name="Google Shape;408;p46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1F4C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3B1F4C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cxnSp>
        <p:nvCxnSpPr>
          <p:cNvPr id="409" name="Google Shape;409;p46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0" name="Google Shape;410;p46"/>
          <p:cNvSpPr/>
          <p:nvPr/>
        </p:nvSpPr>
        <p:spPr>
          <a:xfrm>
            <a:off x="747557" y="12744450"/>
            <a:ext cx="6896101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journey</a:t>
            </a: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-37762" y="-25400"/>
            <a:ext cx="12118182" cy="13879513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12156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2" name="Google Shape;412;p46"/>
          <p:cNvPicPr preferRelativeResize="0"/>
          <p:nvPr/>
        </p:nvPicPr>
        <p:blipFill rotWithShape="1">
          <a:blip r:embed="rId3">
            <a:alphaModFix amt="21172"/>
          </a:blip>
          <a:srcRect b="4944" l="2280" r="56831" t="2993"/>
          <a:stretch/>
        </p:blipFill>
        <p:spPr>
          <a:xfrm>
            <a:off x="-60582" y="11112"/>
            <a:ext cx="12163661" cy="13693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46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4" name="Google Shape;414;p46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recorrido</a:t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5" name="Google Shape;415;p46"/>
          <p:cNvSpPr/>
          <p:nvPr/>
        </p:nvSpPr>
        <p:spPr>
          <a:xfrm>
            <a:off x="1552284" y="2183321"/>
            <a:ext cx="8734890" cy="8734890"/>
          </a:xfrm>
          <a:prstGeom prst="ellipse">
            <a:avLst/>
          </a:prstGeom>
          <a:noFill/>
          <a:ln cap="flat" cmpd="sng" w="330200">
            <a:solidFill>
              <a:srgbClr val="FFFFF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46"/>
          <p:cNvSpPr/>
          <p:nvPr/>
        </p:nvSpPr>
        <p:spPr>
          <a:xfrm>
            <a:off x="4484989" y="893100"/>
            <a:ext cx="2875548" cy="2875548"/>
          </a:xfrm>
          <a:prstGeom prst="ellipse">
            <a:avLst/>
          </a:prstGeom>
          <a:solidFill>
            <a:srgbClr val="F4B628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7" name="Google Shape;417;p46"/>
          <p:cNvSpPr/>
          <p:nvPr/>
        </p:nvSpPr>
        <p:spPr>
          <a:xfrm>
            <a:off x="4490282" y="9058385"/>
            <a:ext cx="2875548" cy="2875548"/>
          </a:xfrm>
          <a:prstGeom prst="ellipse">
            <a:avLst/>
          </a:prstGeom>
          <a:solidFill>
            <a:srgbClr val="0197B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763643" y="6818351"/>
            <a:ext cx="2875549" cy="2875548"/>
          </a:xfrm>
          <a:prstGeom prst="ellipse">
            <a:avLst/>
          </a:prstGeom>
          <a:solidFill>
            <a:srgbClr val="ED4035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8289180" y="6818351"/>
            <a:ext cx="2875548" cy="2875548"/>
          </a:xfrm>
          <a:prstGeom prst="ellipse">
            <a:avLst/>
          </a:prstGeom>
          <a:solidFill>
            <a:srgbClr val="009F4D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763643" y="3040600"/>
            <a:ext cx="2875549" cy="2875548"/>
          </a:xfrm>
          <a:prstGeom prst="ellipse">
            <a:avLst/>
          </a:prstGeom>
          <a:solidFill>
            <a:srgbClr val="1833A0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8234985" y="3040600"/>
            <a:ext cx="2875549" cy="2875548"/>
          </a:xfrm>
          <a:prstGeom prst="ellipse">
            <a:avLst/>
          </a:prstGeom>
          <a:solidFill>
            <a:srgbClr val="6F4199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4280984" y="1038959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23" name="Google Shape;423;p46"/>
          <p:cNvSpPr/>
          <p:nvPr/>
        </p:nvSpPr>
        <p:spPr>
          <a:xfrm>
            <a:off x="8030980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4" name="Google Shape;424;p46"/>
          <p:cNvSpPr/>
          <p:nvPr/>
        </p:nvSpPr>
        <p:spPr>
          <a:xfrm>
            <a:off x="8085174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4286277" y="9204243"/>
            <a:ext cx="3283558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559638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>
            <a:off x="559638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28" name="Google Shape;428;p46"/>
          <p:cNvSpPr/>
          <p:nvPr/>
        </p:nvSpPr>
        <p:spPr>
          <a:xfrm>
            <a:off x="4499335" y="893125"/>
            <a:ext cx="2875500" cy="2875500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3F3F3"/>
                </a:solidFill>
              </a:rPr>
              <a:t>MEDA</a:t>
            </a:r>
            <a:endParaRPr b="0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4" name="Google Shape;434;p47"/>
          <p:cNvPicPr preferRelativeResize="0"/>
          <p:nvPr/>
        </p:nvPicPr>
        <p:blipFill rotWithShape="1">
          <a:blip r:embed="rId3">
            <a:alphaModFix amt="27712"/>
          </a:blip>
          <a:srcRect b="0" l="43047" r="12711" t="0"/>
          <a:stretch/>
        </p:blipFill>
        <p:spPr>
          <a:xfrm>
            <a:off x="12080279" y="-101600"/>
            <a:ext cx="12362540" cy="1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436" name="Google Shape;436;p47"/>
          <p:cNvSpPr/>
          <p:nvPr/>
        </p:nvSpPr>
        <p:spPr>
          <a:xfrm>
            <a:off x="14956830" y="1327468"/>
            <a:ext cx="9991131" cy="286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ED4035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ED4035"/>
                </a:solidFill>
                <a:latin typeface="Arial"/>
                <a:ea typeface="Arial"/>
                <a:cs typeface="Arial"/>
                <a:sym typeface="Arial"/>
              </a:rPr>
              <a:t>Desarrollo de 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ED4035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ED4035"/>
                </a:solidFill>
                <a:latin typeface="Arial"/>
                <a:ea typeface="Arial"/>
                <a:cs typeface="Arial"/>
                <a:sym typeface="Arial"/>
              </a:rPr>
              <a:t>Negocio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12241778" y="279410"/>
            <a:ext cx="2589213" cy="496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4035"/>
              </a:buClr>
              <a:buFont typeface="Arial"/>
              <a:buNone/>
            </a:pPr>
            <a:r>
              <a:rPr b="0" i="0" lang="en-US" sz="30000" u="none" cap="none" strike="noStrike">
                <a:solidFill>
                  <a:srgbClr val="ED403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38" name="Google Shape;438;p47"/>
          <p:cNvSpPr/>
          <p:nvPr/>
        </p:nvSpPr>
        <p:spPr>
          <a:xfrm>
            <a:off x="13652280" y="4171525"/>
            <a:ext cx="8925900" cy="8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Talleres para empresari</a:t>
            </a:r>
            <a:r>
              <a:rPr lang="en-US" sz="4500">
                <a:solidFill>
                  <a:srgbClr val="53585F"/>
                </a:solidFill>
              </a:rPr>
              <a:t>os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: preparación, plan de negocio y certificado…en </a:t>
            </a:r>
            <a:r>
              <a:rPr lang="en-US" sz="4500">
                <a:solidFill>
                  <a:srgbClr val="53585F"/>
                </a:solidFill>
              </a:rPr>
              <a:t>6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semanas.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Consultas personalizadas para ayudarlo a desarrollar su propio negocio paso a paso. 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Asistencia para formalizar su negocio.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Asistencia en negociación de renta comercial.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1F4C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3B1F4C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cxnSp>
        <p:nvCxnSpPr>
          <p:cNvPr id="440" name="Google Shape;440;p47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1" name="Google Shape;441;p47"/>
          <p:cNvSpPr/>
          <p:nvPr/>
        </p:nvSpPr>
        <p:spPr>
          <a:xfrm>
            <a:off x="747557" y="12744450"/>
            <a:ext cx="6896101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journey</a:t>
            </a:r>
            <a:endParaRPr/>
          </a:p>
        </p:txBody>
      </p:sp>
      <p:sp>
        <p:nvSpPr>
          <p:cNvPr id="442" name="Google Shape;442;p47"/>
          <p:cNvSpPr/>
          <p:nvPr/>
        </p:nvSpPr>
        <p:spPr>
          <a:xfrm>
            <a:off x="-37762" y="-25400"/>
            <a:ext cx="12118182" cy="13879513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12156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47"/>
          <p:cNvPicPr preferRelativeResize="0"/>
          <p:nvPr/>
        </p:nvPicPr>
        <p:blipFill rotWithShape="1">
          <a:blip r:embed="rId3">
            <a:alphaModFix amt="21172"/>
          </a:blip>
          <a:srcRect b="4944" l="2280" r="56831" t="2993"/>
          <a:stretch/>
        </p:blipFill>
        <p:spPr>
          <a:xfrm>
            <a:off x="-60582" y="11112"/>
            <a:ext cx="12163661" cy="136937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47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5" name="Google Shape;445;p47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recorrido</a:t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1552284" y="2183321"/>
            <a:ext cx="8734890" cy="8734890"/>
          </a:xfrm>
          <a:prstGeom prst="ellipse">
            <a:avLst/>
          </a:prstGeom>
          <a:noFill/>
          <a:ln cap="flat" cmpd="sng" w="330200">
            <a:solidFill>
              <a:srgbClr val="FFFFF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7" name="Google Shape;447;p47"/>
          <p:cNvSpPr/>
          <p:nvPr/>
        </p:nvSpPr>
        <p:spPr>
          <a:xfrm>
            <a:off x="4484989" y="893100"/>
            <a:ext cx="2875548" cy="2875548"/>
          </a:xfrm>
          <a:prstGeom prst="ellipse">
            <a:avLst/>
          </a:prstGeom>
          <a:solidFill>
            <a:srgbClr val="F4B628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47"/>
          <p:cNvSpPr/>
          <p:nvPr/>
        </p:nvSpPr>
        <p:spPr>
          <a:xfrm>
            <a:off x="4490282" y="9058385"/>
            <a:ext cx="2875548" cy="2875548"/>
          </a:xfrm>
          <a:prstGeom prst="ellipse">
            <a:avLst/>
          </a:prstGeom>
          <a:solidFill>
            <a:srgbClr val="0197BF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763643" y="6818351"/>
            <a:ext cx="2875549" cy="2875548"/>
          </a:xfrm>
          <a:prstGeom prst="ellipse">
            <a:avLst/>
          </a:prstGeom>
          <a:solidFill>
            <a:srgbClr val="ED403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47"/>
          <p:cNvSpPr/>
          <p:nvPr/>
        </p:nvSpPr>
        <p:spPr>
          <a:xfrm>
            <a:off x="8289180" y="6818351"/>
            <a:ext cx="2875548" cy="2875548"/>
          </a:xfrm>
          <a:prstGeom prst="ellipse">
            <a:avLst/>
          </a:prstGeom>
          <a:solidFill>
            <a:srgbClr val="009F4D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1" name="Google Shape;451;p47"/>
          <p:cNvSpPr/>
          <p:nvPr/>
        </p:nvSpPr>
        <p:spPr>
          <a:xfrm>
            <a:off x="763643" y="3040600"/>
            <a:ext cx="2875549" cy="2875548"/>
          </a:xfrm>
          <a:prstGeom prst="ellipse">
            <a:avLst/>
          </a:prstGeom>
          <a:solidFill>
            <a:srgbClr val="1833A0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2" name="Google Shape;452;p47"/>
          <p:cNvSpPr/>
          <p:nvPr/>
        </p:nvSpPr>
        <p:spPr>
          <a:xfrm>
            <a:off x="8234985" y="3040600"/>
            <a:ext cx="2875549" cy="2875548"/>
          </a:xfrm>
          <a:prstGeom prst="ellipse">
            <a:avLst/>
          </a:prstGeom>
          <a:solidFill>
            <a:srgbClr val="6F4199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280984" y="1038959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54" name="Google Shape;454;p47"/>
          <p:cNvSpPr/>
          <p:nvPr/>
        </p:nvSpPr>
        <p:spPr>
          <a:xfrm>
            <a:off x="8030980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5" name="Google Shape;455;p47"/>
          <p:cNvSpPr/>
          <p:nvPr/>
        </p:nvSpPr>
        <p:spPr>
          <a:xfrm>
            <a:off x="8085174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6" name="Google Shape;456;p47"/>
          <p:cNvSpPr/>
          <p:nvPr/>
        </p:nvSpPr>
        <p:spPr>
          <a:xfrm>
            <a:off x="4286277" y="9204243"/>
            <a:ext cx="3283558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7" name="Google Shape;457;p47"/>
          <p:cNvSpPr/>
          <p:nvPr/>
        </p:nvSpPr>
        <p:spPr>
          <a:xfrm>
            <a:off x="559638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8" name="Google Shape;458;p47"/>
          <p:cNvSpPr/>
          <p:nvPr/>
        </p:nvSpPr>
        <p:spPr>
          <a:xfrm>
            <a:off x="559638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59" name="Google Shape;459;p47"/>
          <p:cNvSpPr/>
          <p:nvPr/>
        </p:nvSpPr>
        <p:spPr>
          <a:xfrm>
            <a:off x="4499335" y="893125"/>
            <a:ext cx="2875500" cy="2875500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3F3F3"/>
                </a:solidFill>
              </a:rPr>
              <a:t>MEDA</a:t>
            </a:r>
            <a:endParaRPr b="0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0"/>
          <p:cNvPicPr preferRelativeResize="0"/>
          <p:nvPr/>
        </p:nvPicPr>
        <p:blipFill rotWithShape="1">
          <a:blip r:embed="rId3">
            <a:alphaModFix/>
          </a:blip>
          <a:srcRect b="10042" l="24517" r="292" t="4722"/>
          <a:stretch/>
        </p:blipFill>
        <p:spPr>
          <a:xfrm>
            <a:off x="-60505" y="-19051"/>
            <a:ext cx="24505011" cy="1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30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121" name="Google Shape;121;p30"/>
          <p:cNvSpPr/>
          <p:nvPr/>
        </p:nvSpPr>
        <p:spPr>
          <a:xfrm>
            <a:off x="1384300" y="2705199"/>
            <a:ext cx="21635955" cy="830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¿Cuál es su nombre?</a:t>
            </a:r>
            <a:endParaRPr b="0" i="0" sz="9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9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¿Si tuviera $1 </a:t>
            </a:r>
            <a:r>
              <a:rPr lang="en-US" sz="9000">
                <a:solidFill>
                  <a:srgbClr val="FFFFFF"/>
                </a:solidFill>
              </a:rPr>
              <a:t>millón</a:t>
            </a:r>
            <a:r>
              <a:rPr b="0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dólares qué haría?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2" name="Google Shape;122;p30"/>
          <p:cNvCxnSpPr/>
          <p:nvPr/>
        </p:nvCxnSpPr>
        <p:spPr>
          <a:xfrm>
            <a:off x="1467122" y="10795000"/>
            <a:ext cx="2101052" cy="0"/>
          </a:xfrm>
          <a:prstGeom prst="straightConnector1">
            <a:avLst/>
          </a:prstGeom>
          <a:noFill/>
          <a:ln cap="flat" cmpd="sng" w="1778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" name="Google Shape;123;p30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4" name="Google Shape;124;p30"/>
          <p:cNvSpPr/>
          <p:nvPr/>
        </p:nvSpPr>
        <p:spPr>
          <a:xfrm>
            <a:off x="1397000" y="1955800"/>
            <a:ext cx="18643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baseline="3000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PRESENTACIONES</a:t>
            </a:r>
            <a:r>
              <a:rPr b="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baseline="30000" i="0" sz="58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Presntación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30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5" name="Google Shape;465;p48"/>
          <p:cNvPicPr preferRelativeResize="0"/>
          <p:nvPr/>
        </p:nvPicPr>
        <p:blipFill rotWithShape="1">
          <a:blip r:embed="rId3">
            <a:alphaModFix amt="27712"/>
          </a:blip>
          <a:srcRect b="0" l="43047" r="12711" t="0"/>
          <a:stretch/>
        </p:blipFill>
        <p:spPr>
          <a:xfrm>
            <a:off x="12080279" y="-101600"/>
            <a:ext cx="12362540" cy="1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8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467" name="Google Shape;467;p48"/>
          <p:cNvSpPr/>
          <p:nvPr/>
        </p:nvSpPr>
        <p:spPr>
          <a:xfrm>
            <a:off x="14956830" y="1327468"/>
            <a:ext cx="9991131" cy="286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33A1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1933A1"/>
                </a:solidFill>
                <a:latin typeface="Arial"/>
                <a:ea typeface="Arial"/>
                <a:cs typeface="Arial"/>
                <a:sym typeface="Arial"/>
              </a:rPr>
              <a:t>Fondo 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33A1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1933A1"/>
                </a:solidFill>
                <a:latin typeface="Arial"/>
                <a:ea typeface="Arial"/>
                <a:cs typeface="Arial"/>
                <a:sym typeface="Arial"/>
              </a:rPr>
              <a:t>Adelante 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12462540" y="279410"/>
            <a:ext cx="2147690" cy="496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3A1"/>
              </a:buClr>
              <a:buFont typeface="Arial"/>
              <a:buNone/>
            </a:pPr>
            <a:r>
              <a:rPr b="0" i="0" lang="en-US" sz="30000" u="none" cap="none" strike="noStrike">
                <a:solidFill>
                  <a:srgbClr val="1933A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69" name="Google Shape;469;p48"/>
          <p:cNvSpPr/>
          <p:nvPr/>
        </p:nvSpPr>
        <p:spPr>
          <a:xfrm>
            <a:off x="13798605" y="4357525"/>
            <a:ext cx="8925900" cy="81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Programa de micro-crédito para pequeños empresarios: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Aplique para un crédito entre $5,000-100,000 a un interés del 7-9% 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El criterio de aprobación más importante: comprobar capacidad de pago para las cuotas mensuales del préstamo.</a:t>
            </a:r>
            <a:endParaRPr/>
          </a:p>
          <a:p>
            <a:pPr indent="-549519" lvl="0" marL="5495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375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No hay costos por aplicación y se recomienda aplicar a los poseedores de ITIN.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0" name="Google Shape;470;p48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1F4C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3B1F4C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cxnSp>
        <p:nvCxnSpPr>
          <p:cNvPr id="471" name="Google Shape;471;p48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72" name="Google Shape;472;p48"/>
          <p:cNvSpPr/>
          <p:nvPr/>
        </p:nvSpPr>
        <p:spPr>
          <a:xfrm>
            <a:off x="747557" y="12744450"/>
            <a:ext cx="6896101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journey</a:t>
            </a:r>
            <a:endParaRPr/>
          </a:p>
        </p:txBody>
      </p:sp>
      <p:sp>
        <p:nvSpPr>
          <p:cNvPr id="473" name="Google Shape;473;p48"/>
          <p:cNvSpPr/>
          <p:nvPr/>
        </p:nvSpPr>
        <p:spPr>
          <a:xfrm>
            <a:off x="-37762" y="-25400"/>
            <a:ext cx="12118182" cy="13879513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12156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4" name="Google Shape;474;p48"/>
          <p:cNvPicPr preferRelativeResize="0"/>
          <p:nvPr/>
        </p:nvPicPr>
        <p:blipFill rotWithShape="1">
          <a:blip r:embed="rId3">
            <a:alphaModFix amt="21172"/>
          </a:blip>
          <a:srcRect b="4944" l="2280" r="56831" t="2993"/>
          <a:stretch/>
        </p:blipFill>
        <p:spPr>
          <a:xfrm>
            <a:off x="-60582" y="163512"/>
            <a:ext cx="12163800" cy="1369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48"/>
          <p:cNvCxnSpPr/>
          <p:nvPr/>
        </p:nvCxnSpPr>
        <p:spPr>
          <a:xfrm>
            <a:off x="755922" y="12573000"/>
            <a:ext cx="10809095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76" name="Google Shape;476;p48"/>
          <p:cNvSpPr/>
          <p:nvPr/>
        </p:nvSpPr>
        <p:spPr>
          <a:xfrm>
            <a:off x="747557" y="12645975"/>
            <a:ext cx="6896101" cy="666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recorrido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t/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1552284" y="2183321"/>
            <a:ext cx="8734890" cy="8734890"/>
          </a:xfrm>
          <a:prstGeom prst="ellipse">
            <a:avLst/>
          </a:prstGeom>
          <a:noFill/>
          <a:ln cap="flat" cmpd="sng" w="330200">
            <a:solidFill>
              <a:srgbClr val="FFFFF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4484989" y="893100"/>
            <a:ext cx="2875548" cy="2875548"/>
          </a:xfrm>
          <a:prstGeom prst="ellipse">
            <a:avLst/>
          </a:prstGeom>
          <a:solidFill>
            <a:srgbClr val="F4B628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4490282" y="9058385"/>
            <a:ext cx="2875548" cy="2875548"/>
          </a:xfrm>
          <a:prstGeom prst="ellipse">
            <a:avLst/>
          </a:prstGeom>
          <a:solidFill>
            <a:srgbClr val="0197BF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0" name="Google Shape;480;p48"/>
          <p:cNvSpPr/>
          <p:nvPr/>
        </p:nvSpPr>
        <p:spPr>
          <a:xfrm>
            <a:off x="763643" y="6818351"/>
            <a:ext cx="2875549" cy="2875548"/>
          </a:xfrm>
          <a:prstGeom prst="ellipse">
            <a:avLst/>
          </a:prstGeom>
          <a:solidFill>
            <a:srgbClr val="ED4035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1" name="Google Shape;481;p48"/>
          <p:cNvSpPr/>
          <p:nvPr/>
        </p:nvSpPr>
        <p:spPr>
          <a:xfrm>
            <a:off x="8289180" y="6818351"/>
            <a:ext cx="2875548" cy="2875548"/>
          </a:xfrm>
          <a:prstGeom prst="ellipse">
            <a:avLst/>
          </a:prstGeom>
          <a:solidFill>
            <a:srgbClr val="009F4D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763643" y="3040600"/>
            <a:ext cx="2875549" cy="2875548"/>
          </a:xfrm>
          <a:prstGeom prst="ellipse">
            <a:avLst/>
          </a:prstGeom>
          <a:solidFill>
            <a:srgbClr val="1833A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8234985" y="3040600"/>
            <a:ext cx="2875549" cy="2875548"/>
          </a:xfrm>
          <a:prstGeom prst="ellipse">
            <a:avLst/>
          </a:prstGeom>
          <a:solidFill>
            <a:srgbClr val="6F4199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4280984" y="1038959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85" name="Google Shape;485;p48"/>
          <p:cNvSpPr/>
          <p:nvPr/>
        </p:nvSpPr>
        <p:spPr>
          <a:xfrm>
            <a:off x="8030980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6" name="Google Shape;486;p48"/>
          <p:cNvSpPr/>
          <p:nvPr/>
        </p:nvSpPr>
        <p:spPr>
          <a:xfrm>
            <a:off x="8085174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7" name="Google Shape;487;p48"/>
          <p:cNvSpPr/>
          <p:nvPr/>
        </p:nvSpPr>
        <p:spPr>
          <a:xfrm>
            <a:off x="4286277" y="9204243"/>
            <a:ext cx="3283558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8" name="Google Shape;488;p48"/>
          <p:cNvSpPr/>
          <p:nvPr/>
        </p:nvSpPr>
        <p:spPr>
          <a:xfrm>
            <a:off x="559638" y="6964210"/>
            <a:ext cx="3283559" cy="2583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9" name="Google Shape;489;p48"/>
          <p:cNvSpPr/>
          <p:nvPr/>
        </p:nvSpPr>
        <p:spPr>
          <a:xfrm>
            <a:off x="559638" y="3186459"/>
            <a:ext cx="3283559" cy="25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90" name="Google Shape;490;p48"/>
          <p:cNvSpPr/>
          <p:nvPr/>
        </p:nvSpPr>
        <p:spPr>
          <a:xfrm>
            <a:off x="4499335" y="893125"/>
            <a:ext cx="2875500" cy="2875500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3F3F3"/>
                </a:solidFill>
              </a:rPr>
              <a:t>MEDA</a:t>
            </a:r>
            <a:endParaRPr b="0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6" name="Google Shape;496;p49"/>
          <p:cNvPicPr preferRelativeResize="0"/>
          <p:nvPr/>
        </p:nvPicPr>
        <p:blipFill rotWithShape="1">
          <a:blip r:embed="rId3">
            <a:alphaModFix amt="27710"/>
          </a:blip>
          <a:srcRect b="0" l="43047" r="12710" t="0"/>
          <a:stretch/>
        </p:blipFill>
        <p:spPr>
          <a:xfrm>
            <a:off x="12080279" y="-101600"/>
            <a:ext cx="12362400" cy="139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9"/>
          <p:cNvSpPr/>
          <p:nvPr/>
        </p:nvSpPr>
        <p:spPr>
          <a:xfrm>
            <a:off x="12648531" y="16272755"/>
            <a:ext cx="3693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498" name="Google Shape;498;p49"/>
          <p:cNvSpPr/>
          <p:nvPr/>
        </p:nvSpPr>
        <p:spPr>
          <a:xfrm>
            <a:off x="14956830" y="1327468"/>
            <a:ext cx="99912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33A1"/>
              </a:buClr>
              <a:buFont typeface="Arial"/>
              <a:buNone/>
            </a:pPr>
            <a:r>
              <a:rPr lang="en-US" sz="8800">
                <a:solidFill>
                  <a:srgbClr val="1933A1"/>
                </a:solidFill>
              </a:rPr>
              <a:t>Academia de Liderazgo </a:t>
            </a:r>
            <a:r>
              <a:rPr b="0" i="0" lang="en-US" sz="8800" u="none" cap="none" strike="noStrike">
                <a:solidFill>
                  <a:srgbClr val="1933A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9" name="Google Shape;499;p49"/>
          <p:cNvSpPr/>
          <p:nvPr/>
        </p:nvSpPr>
        <p:spPr>
          <a:xfrm>
            <a:off x="12462540" y="279410"/>
            <a:ext cx="2147700" cy="49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3A1"/>
              </a:buClr>
              <a:buFont typeface="Arial"/>
              <a:buNone/>
            </a:pPr>
            <a:r>
              <a:rPr lang="en-US" sz="30000">
                <a:solidFill>
                  <a:srgbClr val="1933A1"/>
                </a:solidFill>
              </a:rPr>
              <a:t>6</a:t>
            </a:r>
            <a:endParaRPr/>
          </a:p>
        </p:txBody>
      </p:sp>
      <p:sp>
        <p:nvSpPr>
          <p:cNvPr id="500" name="Google Shape;500;p49"/>
          <p:cNvSpPr/>
          <p:nvPr/>
        </p:nvSpPr>
        <p:spPr>
          <a:xfrm>
            <a:off x="12827500" y="4775650"/>
            <a:ext cx="10809000" cy="77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525760"/>
                </a:solidFill>
              </a:rPr>
              <a:t>Mejore sus habilidades para:</a:t>
            </a:r>
            <a:endParaRPr sz="4600">
              <a:solidFill>
                <a:srgbClr val="525760"/>
              </a:solidFill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Clr>
                <a:srgbClr val="525760"/>
              </a:buClr>
              <a:buSzPts val="4600"/>
              <a:buChar char="-"/>
            </a:pPr>
            <a:r>
              <a:rPr lang="en-US" sz="4600">
                <a:solidFill>
                  <a:srgbClr val="525760"/>
                </a:solidFill>
              </a:rPr>
              <a:t>Hablar en público </a:t>
            </a:r>
            <a:endParaRPr sz="4600">
              <a:solidFill>
                <a:srgbClr val="525760"/>
              </a:solidFill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Clr>
                <a:srgbClr val="525760"/>
              </a:buClr>
              <a:buSzPts val="4600"/>
              <a:buChar char="-"/>
            </a:pPr>
            <a:r>
              <a:rPr lang="en-US" sz="4600">
                <a:solidFill>
                  <a:srgbClr val="525760"/>
                </a:solidFill>
              </a:rPr>
              <a:t>Facilitar juntas comunitarias </a:t>
            </a:r>
            <a:endParaRPr sz="4600">
              <a:solidFill>
                <a:srgbClr val="525760"/>
              </a:solidFill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Clr>
                <a:srgbClr val="525760"/>
              </a:buClr>
              <a:buSzPts val="4600"/>
              <a:buChar char="-"/>
            </a:pPr>
            <a:r>
              <a:rPr lang="en-US" sz="4600">
                <a:solidFill>
                  <a:srgbClr val="525760"/>
                </a:solidFill>
              </a:rPr>
              <a:t>Crear campañas políticas</a:t>
            </a:r>
            <a:endParaRPr sz="4600">
              <a:solidFill>
                <a:srgbClr val="525760"/>
              </a:solidFill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Clr>
                <a:srgbClr val="525760"/>
              </a:buClr>
              <a:buSzPts val="4600"/>
              <a:buChar char="-"/>
            </a:pPr>
            <a:r>
              <a:rPr lang="en-US" sz="4600">
                <a:solidFill>
                  <a:srgbClr val="525760"/>
                </a:solidFill>
              </a:rPr>
              <a:t>Entender el sistema de gobierno local, estatal y federal</a:t>
            </a:r>
            <a:endParaRPr sz="4600">
              <a:solidFill>
                <a:srgbClr val="525760"/>
              </a:solidFill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Clr>
                <a:srgbClr val="525760"/>
              </a:buClr>
              <a:buSzPts val="4600"/>
              <a:buChar char="-"/>
            </a:pPr>
            <a:r>
              <a:rPr lang="en-US" sz="4600">
                <a:solidFill>
                  <a:srgbClr val="525760"/>
                </a:solidFill>
              </a:rPr>
              <a:t>Influenciar a líderes gubernamentales locales </a:t>
            </a:r>
            <a:endParaRPr sz="4600">
              <a:solidFill>
                <a:srgbClr val="5257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600">
              <a:solidFill>
                <a:srgbClr val="5257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600">
                <a:solidFill>
                  <a:srgbClr val="525760"/>
                </a:solidFill>
              </a:rPr>
              <a:t>Y cómo alcanzar sus metas para los cambios que quiere ver en su comunidad</a:t>
            </a:r>
            <a:endParaRPr sz="4600">
              <a:solidFill>
                <a:srgbClr val="525760"/>
              </a:solidFill>
            </a:endParaRPr>
          </a:p>
        </p:txBody>
      </p:sp>
      <p:sp>
        <p:nvSpPr>
          <p:cNvPr id="501" name="Google Shape;501;p49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1F4C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3B1F4C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cxnSp>
        <p:nvCxnSpPr>
          <p:cNvPr id="502" name="Google Shape;502;p49"/>
          <p:cNvCxnSpPr/>
          <p:nvPr/>
        </p:nvCxnSpPr>
        <p:spPr>
          <a:xfrm>
            <a:off x="755922" y="12573000"/>
            <a:ext cx="10809000" cy="0"/>
          </a:xfrm>
          <a:prstGeom prst="straightConnector1">
            <a:avLst/>
          </a:prstGeom>
          <a:noFill/>
          <a:ln cap="flat" cmpd="sng" w="12700">
            <a:solidFill>
              <a:srgbClr val="53585F">
                <a:alpha val="4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3" name="Google Shape;503;p49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journey</a:t>
            </a:r>
            <a:endParaRPr/>
          </a:p>
        </p:txBody>
      </p:sp>
      <p:sp>
        <p:nvSpPr>
          <p:cNvPr id="504" name="Google Shape;504;p49"/>
          <p:cNvSpPr/>
          <p:nvPr/>
        </p:nvSpPr>
        <p:spPr>
          <a:xfrm>
            <a:off x="-37762" y="-25400"/>
            <a:ext cx="12118200" cy="13879500"/>
          </a:xfrm>
          <a:prstGeom prst="rect">
            <a:avLst/>
          </a:prstGeom>
          <a:solidFill>
            <a:srgbClr val="DCDEE0"/>
          </a:solidFill>
          <a:ln>
            <a:noFill/>
          </a:ln>
          <a:effectLst>
            <a:outerShdw blurRad="38100" rotWithShape="0" dir="5400000" dist="25400">
              <a:srgbClr val="000000">
                <a:alpha val="1216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5" name="Google Shape;505;p49"/>
          <p:cNvPicPr preferRelativeResize="0"/>
          <p:nvPr/>
        </p:nvPicPr>
        <p:blipFill rotWithShape="1">
          <a:blip r:embed="rId3">
            <a:alphaModFix amt="21170"/>
          </a:blip>
          <a:srcRect b="4943" l="2281" r="56828" t="2992"/>
          <a:stretch/>
        </p:blipFill>
        <p:spPr>
          <a:xfrm>
            <a:off x="-60582" y="11112"/>
            <a:ext cx="12163800" cy="1369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49"/>
          <p:cNvCxnSpPr/>
          <p:nvPr/>
        </p:nvCxnSpPr>
        <p:spPr>
          <a:xfrm>
            <a:off x="755922" y="12573000"/>
            <a:ext cx="10809000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7" name="Google Shape;507;p49"/>
          <p:cNvSpPr/>
          <p:nvPr/>
        </p:nvSpPr>
        <p:spPr>
          <a:xfrm>
            <a:off x="747557" y="12645975"/>
            <a:ext cx="689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recorrido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t/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49"/>
          <p:cNvSpPr/>
          <p:nvPr/>
        </p:nvSpPr>
        <p:spPr>
          <a:xfrm>
            <a:off x="1552284" y="2183321"/>
            <a:ext cx="8734800" cy="8734800"/>
          </a:xfrm>
          <a:prstGeom prst="ellipse">
            <a:avLst/>
          </a:prstGeom>
          <a:noFill/>
          <a:ln cap="flat" cmpd="sng" w="330200">
            <a:solidFill>
              <a:srgbClr val="FFFFF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9" name="Google Shape;509;p49"/>
          <p:cNvSpPr/>
          <p:nvPr/>
        </p:nvSpPr>
        <p:spPr>
          <a:xfrm>
            <a:off x="4484989" y="893100"/>
            <a:ext cx="2875500" cy="2875500"/>
          </a:xfrm>
          <a:prstGeom prst="ellipse">
            <a:avLst/>
          </a:prstGeom>
          <a:solidFill>
            <a:srgbClr val="F4B628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0" name="Google Shape;510;p49"/>
          <p:cNvSpPr/>
          <p:nvPr/>
        </p:nvSpPr>
        <p:spPr>
          <a:xfrm>
            <a:off x="4490282" y="9058385"/>
            <a:ext cx="2875500" cy="2875500"/>
          </a:xfrm>
          <a:prstGeom prst="ellipse">
            <a:avLst/>
          </a:prstGeom>
          <a:solidFill>
            <a:srgbClr val="0197BF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1" name="Google Shape;511;p49"/>
          <p:cNvSpPr/>
          <p:nvPr/>
        </p:nvSpPr>
        <p:spPr>
          <a:xfrm>
            <a:off x="763643" y="6818351"/>
            <a:ext cx="2875500" cy="2875500"/>
          </a:xfrm>
          <a:prstGeom prst="ellipse">
            <a:avLst/>
          </a:prstGeom>
          <a:solidFill>
            <a:srgbClr val="ED4035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49"/>
          <p:cNvSpPr/>
          <p:nvPr/>
        </p:nvSpPr>
        <p:spPr>
          <a:xfrm>
            <a:off x="8289180" y="6818351"/>
            <a:ext cx="2875500" cy="2875500"/>
          </a:xfrm>
          <a:prstGeom prst="ellipse">
            <a:avLst/>
          </a:prstGeom>
          <a:solidFill>
            <a:srgbClr val="009F4D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3" name="Google Shape;513;p49"/>
          <p:cNvSpPr/>
          <p:nvPr/>
        </p:nvSpPr>
        <p:spPr>
          <a:xfrm>
            <a:off x="763643" y="3040600"/>
            <a:ext cx="2875500" cy="2875500"/>
          </a:xfrm>
          <a:prstGeom prst="ellipse">
            <a:avLst/>
          </a:prstGeom>
          <a:solidFill>
            <a:srgbClr val="1833A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4" name="Google Shape;514;p49"/>
          <p:cNvSpPr/>
          <p:nvPr/>
        </p:nvSpPr>
        <p:spPr>
          <a:xfrm>
            <a:off x="8234985" y="3040600"/>
            <a:ext cx="2875500" cy="2875500"/>
          </a:xfrm>
          <a:prstGeom prst="ellipse">
            <a:avLst/>
          </a:prstGeom>
          <a:solidFill>
            <a:srgbClr val="6F4199">
              <a:alpha val="2000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5" name="Google Shape;515;p49"/>
          <p:cNvSpPr/>
          <p:nvPr/>
        </p:nvSpPr>
        <p:spPr>
          <a:xfrm>
            <a:off x="4280984" y="1038959"/>
            <a:ext cx="32835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8030980" y="3186459"/>
            <a:ext cx="32835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>
            <a:off x="8085174" y="6964210"/>
            <a:ext cx="32835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>
            <a:off x="4286277" y="9204243"/>
            <a:ext cx="32835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>
            <a:off x="559638" y="6964210"/>
            <a:ext cx="32835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>
            <a:off x="559638" y="3186459"/>
            <a:ext cx="32835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9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1" name="Google Shape;521;p49"/>
          <p:cNvSpPr/>
          <p:nvPr/>
        </p:nvSpPr>
        <p:spPr>
          <a:xfrm>
            <a:off x="4499335" y="893125"/>
            <a:ext cx="2875500" cy="2875500"/>
          </a:xfrm>
          <a:prstGeom prst="ellipse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3F3F3"/>
                </a:solidFill>
              </a:rPr>
              <a:t>MEDA</a:t>
            </a:r>
            <a:endParaRPr b="0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50"/>
          <p:cNvPicPr preferRelativeResize="0"/>
          <p:nvPr/>
        </p:nvPicPr>
        <p:blipFill rotWithShape="1">
          <a:blip r:embed="rId3">
            <a:alphaModFix/>
          </a:blip>
          <a:srcRect b="10042" l="24517" r="292" t="4722"/>
          <a:stretch/>
        </p:blipFill>
        <p:spPr>
          <a:xfrm>
            <a:off x="-60505" y="-19051"/>
            <a:ext cx="24505011" cy="1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0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8" name="Google Shape;528;p50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529" name="Google Shape;529;p50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0" name="Google Shape;530;p50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DIAC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p50"/>
          <p:cNvSpPr/>
          <p:nvPr/>
        </p:nvSpPr>
        <p:spPr>
          <a:xfrm>
            <a:off x="1540917" y="2674411"/>
            <a:ext cx="20987258" cy="7417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350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DIAC</a:t>
            </a:r>
            <a:endParaRPr b="0" i="0" sz="350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0"/>
          <p:cNvSpPr/>
          <p:nvPr/>
        </p:nvSpPr>
        <p:spPr>
          <a:xfrm>
            <a:off x="-40283" y="2098625"/>
            <a:ext cx="24384001" cy="352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EVALUAR NUESTRA SALUD FINANCIERA,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REVISAMOS CUATRO FACTORES ESENCIALES…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534" name="Google Shape;534;p50"/>
          <p:cNvSpPr/>
          <p:nvPr/>
        </p:nvSpPr>
        <p:spPr>
          <a:xfrm>
            <a:off x="-421283" y="8610401"/>
            <a:ext cx="24464567" cy="3537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DEUDA      INGRESOS     AHORROS    CRÉDITO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1"/>
          <p:cNvPicPr preferRelativeResize="0"/>
          <p:nvPr/>
        </p:nvPicPr>
        <p:blipFill rotWithShape="1">
          <a:blip r:embed="rId3">
            <a:alphaModFix/>
          </a:blip>
          <a:srcRect b="0" l="4554" r="4179" t="0"/>
          <a:stretch/>
        </p:blipFill>
        <p:spPr>
          <a:xfrm>
            <a:off x="-75774" y="-109652"/>
            <a:ext cx="24459300" cy="139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1"/>
          <p:cNvSpPr/>
          <p:nvPr/>
        </p:nvSpPr>
        <p:spPr>
          <a:xfrm>
            <a:off x="1331941" y="2383156"/>
            <a:ext cx="70158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DEUDA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1"/>
          <p:cNvSpPr/>
          <p:nvPr/>
        </p:nvSpPr>
        <p:spPr>
          <a:xfrm>
            <a:off x="13570108" y="2383156"/>
            <a:ext cx="10527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1382524" y="9750153"/>
            <a:ext cx="89895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CRÉDITO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1"/>
          <p:cNvSpPr/>
          <p:nvPr/>
        </p:nvSpPr>
        <p:spPr>
          <a:xfrm>
            <a:off x="13916984" y="9750153"/>
            <a:ext cx="101136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AHORROS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1"/>
          <p:cNvSpPr/>
          <p:nvPr/>
        </p:nvSpPr>
        <p:spPr>
          <a:xfrm>
            <a:off x="8959734" y="3624168"/>
            <a:ext cx="6464400" cy="6467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5" name="Google Shape;545;p51"/>
          <p:cNvSpPr/>
          <p:nvPr/>
        </p:nvSpPr>
        <p:spPr>
          <a:xfrm>
            <a:off x="9247971" y="3912545"/>
            <a:ext cx="5888100" cy="5890800"/>
          </a:xfrm>
          <a:prstGeom prst="ellipse">
            <a:avLst/>
          </a:prstGeom>
          <a:solidFill>
            <a:srgbClr val="3B1F4C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6" name="Google Shape;546;p51"/>
          <p:cNvSpPr/>
          <p:nvPr/>
        </p:nvSpPr>
        <p:spPr>
          <a:xfrm>
            <a:off x="9697354" y="6460454"/>
            <a:ext cx="4989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 DE VIDA</a:t>
            </a:r>
            <a:endParaRPr b="0" i="0" sz="5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52"/>
          <p:cNvPicPr preferRelativeResize="0"/>
          <p:nvPr/>
        </p:nvPicPr>
        <p:blipFill rotWithShape="1">
          <a:blip r:embed="rId3">
            <a:alphaModFix/>
          </a:blip>
          <a:srcRect b="12499" l="0" r="23478" t="636"/>
          <a:stretch/>
        </p:blipFill>
        <p:spPr>
          <a:xfrm>
            <a:off x="-25400" y="-76200"/>
            <a:ext cx="24434801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2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3" name="Google Shape;55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317" y="-86684"/>
            <a:ext cx="11072522" cy="138893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2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555" name="Google Shape;555;p52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6" name="Google Shape;556;p52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Deuda</a:t>
            </a:r>
            <a:endParaRPr b="0" baseline="30000" i="0" sz="2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52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558" name="Google Shape;558;p52"/>
          <p:cNvSpPr/>
          <p:nvPr/>
        </p:nvSpPr>
        <p:spPr>
          <a:xfrm>
            <a:off x="1397000" y="3742913"/>
            <a:ext cx="21964849" cy="832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163515" lvl="0" marL="107461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deuda puede ser </a:t>
            </a:r>
            <a:r>
              <a:rPr lang="en-US" sz="8000">
                <a:solidFill>
                  <a:schemeClr val="lt1"/>
                </a:solidFill>
              </a:rPr>
              <a:t>buena y mala</a:t>
            </a: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la vez.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635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general, es mejor mantener la deuda baja y amortiguar las deudas tanto como pueda.</a:t>
            </a:r>
            <a:endParaRPr sz="8000"/>
          </a:p>
          <a:p>
            <a:pPr indent="-11635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 índice de deuda a ingresos afecta la tasa de interés y su posibilidad de obtener créditos.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9" name="Google Shape;559;p52"/>
          <p:cNvSpPr/>
          <p:nvPr/>
        </p:nvSpPr>
        <p:spPr>
          <a:xfrm>
            <a:off x="1397000" y="582506"/>
            <a:ext cx="18643600" cy="2590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baseline="30000" i="0" lang="en-US" sz="180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DEUDA</a:t>
            </a:r>
            <a:endParaRPr b="0" baseline="30000" i="0" sz="180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53"/>
          <p:cNvPicPr preferRelativeResize="0"/>
          <p:nvPr/>
        </p:nvPicPr>
        <p:blipFill rotWithShape="1">
          <a:blip r:embed="rId3">
            <a:alphaModFix/>
          </a:blip>
          <a:srcRect b="12853" l="2226" r="22009" t="1657"/>
          <a:stretch/>
        </p:blipFill>
        <p:spPr>
          <a:xfrm>
            <a:off x="-40374" y="-43288"/>
            <a:ext cx="24464747" cy="1380257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3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6" name="Google Shape;56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890" y="-27870"/>
            <a:ext cx="3857386" cy="137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3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568" name="Google Shape;568;p53"/>
          <p:cNvSpPr/>
          <p:nvPr/>
        </p:nvSpPr>
        <p:spPr>
          <a:xfrm>
            <a:off x="1397000" y="3742913"/>
            <a:ext cx="21964849" cy="832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074615" lvl="0" marL="107461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Char char="•"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Evalúe sus ingresos y sus gastos. 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0746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Char char="•"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Piense en varios modos de ganar dinero, busque una trayectoria profesional.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0746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Char char="•"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Conozca sus beneficios: a través de empleadores y beneficios públicos.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69" name="Google Shape;569;p53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70" name="Google Shape;570;p53"/>
          <p:cNvSpPr/>
          <p:nvPr/>
        </p:nvSpPr>
        <p:spPr>
          <a:xfrm>
            <a:off x="1397000" y="582506"/>
            <a:ext cx="18643600" cy="2590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baseline="30000" i="0" lang="en-US" sz="180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endParaRPr b="0" baseline="30000" i="0" sz="180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747557" y="12758827"/>
            <a:ext cx="689610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Ingresos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p53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54"/>
          <p:cNvPicPr preferRelativeResize="0"/>
          <p:nvPr/>
        </p:nvPicPr>
        <p:blipFill rotWithShape="1">
          <a:blip r:embed="rId3">
            <a:alphaModFix/>
          </a:blip>
          <a:srcRect b="10042" l="24517" r="292" t="4722"/>
          <a:stretch/>
        </p:blipFill>
        <p:spPr>
          <a:xfrm>
            <a:off x="-60505" y="-19051"/>
            <a:ext cx="24505011" cy="1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4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9" name="Google Shape;579;p54"/>
          <p:cNvPicPr preferRelativeResize="0"/>
          <p:nvPr/>
        </p:nvPicPr>
        <p:blipFill rotWithShape="1">
          <a:blip r:embed="rId4">
            <a:alphaModFix/>
          </a:blip>
          <a:srcRect b="0" l="13608" r="0" t="0"/>
          <a:stretch/>
        </p:blipFill>
        <p:spPr>
          <a:xfrm>
            <a:off x="-30806" y="-44828"/>
            <a:ext cx="9380635" cy="137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581" name="Google Shape;581;p54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2" name="Google Shape;582;p54"/>
          <p:cNvSpPr/>
          <p:nvPr/>
        </p:nvSpPr>
        <p:spPr>
          <a:xfrm>
            <a:off x="747557" y="12758827"/>
            <a:ext cx="689610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Ahorros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Google Shape;583;p54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584" name="Google Shape;584;p54"/>
          <p:cNvSpPr/>
          <p:nvPr/>
        </p:nvSpPr>
        <p:spPr>
          <a:xfrm>
            <a:off x="1397000" y="3742913"/>
            <a:ext cx="21964849" cy="832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163515" lvl="0" marL="107461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Ahorrar es para todos, no sólo para los ricos.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635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Defina para qué </a:t>
            </a:r>
            <a:r>
              <a:rPr lang="en-US" sz="8000">
                <a:solidFill>
                  <a:srgbClr val="FFFFFF"/>
                </a:solidFill>
              </a:rPr>
              <a:t>está</a:t>
            </a: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ahorrando y haga un plan para comenzar a ahorrar.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1635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Evalúe sus ingresos y sus gastos y haga un presupuesto que incluya una cantidad para ahorrar.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5" name="Google Shape;585;p54"/>
          <p:cNvSpPr/>
          <p:nvPr/>
        </p:nvSpPr>
        <p:spPr>
          <a:xfrm>
            <a:off x="1397000" y="582506"/>
            <a:ext cx="18643600" cy="2590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baseline="30000" i="0" lang="en-US" sz="180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AHORROS</a:t>
            </a:r>
            <a:endParaRPr b="0" baseline="30000" i="0" sz="180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55"/>
          <p:cNvPicPr preferRelativeResize="0"/>
          <p:nvPr/>
        </p:nvPicPr>
        <p:blipFill rotWithShape="1">
          <a:blip r:embed="rId3">
            <a:alphaModFix/>
          </a:blip>
          <a:srcRect b="10377" l="5392" r="18177" t="3127"/>
          <a:stretch/>
        </p:blipFill>
        <p:spPr>
          <a:xfrm>
            <a:off x="3671" y="-83846"/>
            <a:ext cx="24376657" cy="1388369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5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2" name="Google Shape;592;p55"/>
          <p:cNvPicPr preferRelativeResize="0"/>
          <p:nvPr/>
        </p:nvPicPr>
        <p:blipFill rotWithShape="1">
          <a:blip r:embed="rId4">
            <a:alphaModFix amt="68722"/>
          </a:blip>
          <a:srcRect b="2677" l="7497" r="0" t="1802"/>
          <a:stretch/>
        </p:blipFill>
        <p:spPr>
          <a:xfrm>
            <a:off x="-582" y="-40108"/>
            <a:ext cx="10558920" cy="1379621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5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594" name="Google Shape;594;p55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95" name="Google Shape;595;p55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Crédito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p55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597" name="Google Shape;597;p55"/>
          <p:cNvSpPr/>
          <p:nvPr/>
        </p:nvSpPr>
        <p:spPr>
          <a:xfrm>
            <a:off x="834375" y="2526599"/>
            <a:ext cx="22735800" cy="10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163515" lvl="0" marL="107461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8000">
                <a:solidFill>
                  <a:srgbClr val="FFFFFF"/>
                </a:solidFill>
              </a:rPr>
              <a:t> reporte de </a:t>
            </a:r>
            <a:r>
              <a:rPr lang="en-US" sz="8000">
                <a:solidFill>
                  <a:schemeClr val="lt1"/>
                </a:solidFill>
              </a:rPr>
              <a:t>crédito</a:t>
            </a: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 un informe detallado de su historia</a:t>
            </a:r>
            <a:r>
              <a:rPr lang="en-US" sz="8000">
                <a:solidFill>
                  <a:srgbClr val="FFFFFF"/>
                </a:solidFill>
              </a:rPr>
              <a:t>l </a:t>
            </a: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deudas</a:t>
            </a:r>
            <a:r>
              <a:rPr lang="en-US" sz="8000">
                <a:solidFill>
                  <a:srgbClr val="FFFFFF"/>
                </a:solidFill>
              </a:rPr>
              <a:t> pasadas y </a:t>
            </a:r>
            <a:r>
              <a:rPr lang="en-US" sz="8000">
                <a:solidFill>
                  <a:schemeClr val="lt1"/>
                </a:solidFill>
              </a:rPr>
              <a:t>actuales</a:t>
            </a:r>
            <a:endParaRPr sz="8000"/>
          </a:p>
          <a:p>
            <a:pPr indent="-11635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</a:rPr>
              <a:t>D</a:t>
            </a: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etermina su </a:t>
            </a:r>
            <a:r>
              <a:rPr lang="en-US" sz="8000">
                <a:solidFill>
                  <a:srgbClr val="FFFFFF"/>
                </a:solidFill>
              </a:rPr>
              <a:t>puntaje</a:t>
            </a:r>
            <a:r>
              <a:rPr lang="en-US" sz="8000">
                <a:solidFill>
                  <a:srgbClr val="FFFFFF"/>
                </a:solidFill>
              </a:rPr>
              <a:t> de cr</a:t>
            </a:r>
            <a:r>
              <a:rPr lang="en-US" sz="8000">
                <a:solidFill>
                  <a:schemeClr val="lt1"/>
                </a:solidFill>
              </a:rPr>
              <a:t>é</a:t>
            </a:r>
            <a:r>
              <a:rPr lang="en-US" sz="8000">
                <a:solidFill>
                  <a:srgbClr val="FFFFFF"/>
                </a:solidFill>
              </a:rPr>
              <a:t>dito</a:t>
            </a: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se usa para definir las tasas de interés, la obtención de un crédito e incluso la obtención de un trabajo.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8" name="Google Shape;598;p55"/>
          <p:cNvSpPr/>
          <p:nvPr/>
        </p:nvSpPr>
        <p:spPr>
          <a:xfrm>
            <a:off x="1397000" y="582406"/>
            <a:ext cx="186435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baseline="30000" i="0" lang="en-US" sz="180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CRÉDITO</a:t>
            </a:r>
            <a:endParaRPr b="0" baseline="30000" i="0" sz="180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56"/>
          <p:cNvPicPr preferRelativeResize="0"/>
          <p:nvPr/>
        </p:nvPicPr>
        <p:blipFill rotWithShape="1">
          <a:blip r:embed="rId3">
            <a:alphaModFix/>
          </a:blip>
          <a:srcRect b="10377" l="5392" r="18177" t="3127"/>
          <a:stretch/>
        </p:blipFill>
        <p:spPr>
          <a:xfrm>
            <a:off x="3671" y="-83846"/>
            <a:ext cx="24376657" cy="1388369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6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5" name="Google Shape;605;p56"/>
          <p:cNvPicPr preferRelativeResize="0"/>
          <p:nvPr/>
        </p:nvPicPr>
        <p:blipFill rotWithShape="1">
          <a:blip r:embed="rId4">
            <a:alphaModFix amt="68722"/>
          </a:blip>
          <a:srcRect b="2677" l="7497" r="0" t="1802"/>
          <a:stretch/>
        </p:blipFill>
        <p:spPr>
          <a:xfrm>
            <a:off x="-582" y="-40108"/>
            <a:ext cx="10558920" cy="13796217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6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607" name="Google Shape;607;p56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08" name="Google Shape;608;p56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Crédito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610" name="Google Shape;610;p56"/>
          <p:cNvSpPr/>
          <p:nvPr/>
        </p:nvSpPr>
        <p:spPr>
          <a:xfrm>
            <a:off x="1397000" y="3742913"/>
            <a:ext cx="21964849" cy="959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074615" lvl="0" marL="107461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Obtenga un producto financiero de crédito</a:t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0746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Pague siempre a tiempo</a:t>
            </a:r>
            <a:endParaRPr/>
          </a:p>
          <a:p>
            <a:pPr indent="-10746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Mantenga sus saldos debajo del 30% de su límite de crédito</a:t>
            </a:r>
            <a:endParaRPr/>
          </a:p>
          <a:p>
            <a:pPr indent="-1074615" lvl="0" marL="1074615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Revise la exactitud de su </a:t>
            </a:r>
            <a:r>
              <a:rPr lang="en-US" sz="8000">
                <a:solidFill>
                  <a:srgbClr val="FFFFFF"/>
                </a:solidFill>
              </a:rPr>
              <a:t>reporte de cr</a:t>
            </a:r>
            <a:r>
              <a:rPr lang="en-US" sz="8000">
                <a:solidFill>
                  <a:schemeClr val="lt1"/>
                </a:solidFill>
              </a:rPr>
              <a:t>é</a:t>
            </a:r>
            <a:r>
              <a:rPr lang="en-US" sz="8000">
                <a:solidFill>
                  <a:srgbClr val="FFFFFF"/>
                </a:solidFill>
              </a:rPr>
              <a:t>dito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1397000" y="582506"/>
            <a:ext cx="22447846" cy="2590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baseline="30000" i="0" lang="en-US" sz="155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CÓMO CONSTRUIR SU CRÉDI</a:t>
            </a:r>
            <a:r>
              <a:rPr b="0" baseline="30000" i="0" lang="en-US" sz="156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7"/>
          <p:cNvPicPr preferRelativeResize="0"/>
          <p:nvPr/>
        </p:nvPicPr>
        <p:blipFill rotWithShape="1">
          <a:blip r:embed="rId3">
            <a:alphaModFix/>
          </a:blip>
          <a:srcRect b="10377" l="5392" r="18177" t="3127"/>
          <a:stretch/>
        </p:blipFill>
        <p:spPr>
          <a:xfrm>
            <a:off x="3671" y="-83846"/>
            <a:ext cx="24376657" cy="1388369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7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8" name="Google Shape;618;p57"/>
          <p:cNvPicPr preferRelativeResize="0"/>
          <p:nvPr/>
        </p:nvPicPr>
        <p:blipFill rotWithShape="1">
          <a:blip r:embed="rId4">
            <a:alphaModFix amt="68722"/>
          </a:blip>
          <a:srcRect b="2677" l="7497" r="0" t="1802"/>
          <a:stretch/>
        </p:blipFill>
        <p:spPr>
          <a:xfrm>
            <a:off x="-582" y="-40108"/>
            <a:ext cx="10558920" cy="13796217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7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620" name="Google Shape;620;p57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1" name="Google Shape;621;p57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Crédito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p57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623" name="Google Shape;623;p57"/>
          <p:cNvSpPr/>
          <p:nvPr/>
        </p:nvSpPr>
        <p:spPr>
          <a:xfrm>
            <a:off x="1397000" y="2731826"/>
            <a:ext cx="21964800" cy="10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09600" lvl="0" marL="457200" rtl="0" algn="l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</a:pPr>
            <a:r>
              <a:rPr lang="en-US" sz="6000">
                <a:solidFill>
                  <a:schemeClr val="lt1"/>
                </a:solidFill>
              </a:rPr>
              <a:t>Tarjeta de Crédito Asegurada*</a:t>
            </a:r>
            <a:endParaRPr sz="6000">
              <a:solidFill>
                <a:schemeClr val="lt1"/>
              </a:solidFill>
            </a:endParaRPr>
          </a:p>
          <a:p>
            <a:pPr indent="-609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</a:pPr>
            <a:r>
              <a:rPr lang="en-US" sz="6000">
                <a:solidFill>
                  <a:schemeClr val="lt1"/>
                </a:solidFill>
              </a:rPr>
              <a:t>Fresh Start Loan (Self Help CU) o Tandas (MAF). *</a:t>
            </a:r>
            <a:endParaRPr sz="6000">
              <a:solidFill>
                <a:schemeClr val="lt1"/>
              </a:solidFill>
            </a:endParaRPr>
          </a:p>
          <a:p>
            <a:pPr indent="-609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</a:pPr>
            <a:r>
              <a:rPr lang="en-US" sz="6000">
                <a:solidFill>
                  <a:schemeClr val="lt1"/>
                </a:solidFill>
              </a:rPr>
              <a:t>EARN (programa de ahorros) 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</a:rPr>
              <a:t>Su ID y comprobante de domicilio es suficiente para abrir estas cuentas. *ITIN o SS si es necesario</a:t>
            </a:r>
            <a:endParaRPr sz="6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  <a:p>
            <a:pPr indent="-1074615" lvl="0" marL="107461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Cuentas de banco para personas en  ChexSystems o con ITIN. (Credit Union)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4615" lvl="0" marL="107461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</a:rPr>
              <a:t>Cuentas de banco que no tienen cargos extra por sobregiros </a:t>
            </a:r>
            <a:endParaRPr sz="6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6200"/>
              </a:spcBef>
              <a:spcAft>
                <a:spcPts val="0"/>
              </a:spcAft>
              <a:buNone/>
            </a:pPr>
            <a:r>
              <a:t/>
            </a:r>
            <a:endParaRPr b="0" i="0" sz="6500" u="sng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4" name="Google Shape;624;p57"/>
          <p:cNvSpPr/>
          <p:nvPr/>
        </p:nvSpPr>
        <p:spPr>
          <a:xfrm>
            <a:off x="1397000" y="582506"/>
            <a:ext cx="22447846" cy="2590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baseline="30000" i="0" lang="en-US" sz="120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PRODUCTOS FINANCIEROS </a:t>
            </a:r>
            <a:r>
              <a:rPr baseline="30000" lang="en-US" sz="12000">
                <a:solidFill>
                  <a:srgbClr val="F4B628"/>
                </a:solidFill>
              </a:rPr>
              <a:t>	RECOMENDADOS</a:t>
            </a:r>
            <a:endParaRPr b="0" i="0" sz="1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1384300" y="3189652"/>
            <a:ext cx="18044700" cy="6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6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misión de MEDA es fortalecer a familias latinas de bajos y moderados ingresos promoviendo la equidad económica y la justicia social a través de la planeación financiera y el desarrollo comunitario</a:t>
            </a: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31"/>
          <p:cNvCxnSpPr/>
          <p:nvPr/>
        </p:nvCxnSpPr>
        <p:spPr>
          <a:xfrm>
            <a:off x="1467122" y="10795000"/>
            <a:ext cx="2101200" cy="0"/>
          </a:xfrm>
          <a:prstGeom prst="straightConnector1">
            <a:avLst/>
          </a:prstGeom>
          <a:noFill/>
          <a:ln cap="flat" cmpd="sng" w="1778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5" name="Google Shape;135;p31"/>
          <p:cNvSpPr/>
          <p:nvPr/>
        </p:nvSpPr>
        <p:spPr>
          <a:xfrm>
            <a:off x="1384300" y="2039750"/>
            <a:ext cx="18643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 LA MISIÓN DE MEDA</a:t>
            </a:r>
            <a:endParaRPr b="0" baseline="30000" i="0" sz="58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31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7" name="Google Shape;137;p31"/>
          <p:cNvSpPr/>
          <p:nvPr/>
        </p:nvSpPr>
        <p:spPr>
          <a:xfrm>
            <a:off x="747557" y="12758827"/>
            <a:ext cx="6896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recorrido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58"/>
          <p:cNvPicPr preferRelativeResize="0"/>
          <p:nvPr/>
        </p:nvPicPr>
        <p:blipFill rotWithShape="1">
          <a:blip r:embed="rId3">
            <a:alphaModFix/>
          </a:blip>
          <a:srcRect b="0" l="4556" r="4177" t="0"/>
          <a:stretch/>
        </p:blipFill>
        <p:spPr>
          <a:xfrm>
            <a:off x="-75774" y="-109652"/>
            <a:ext cx="24459346" cy="1393530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8"/>
          <p:cNvSpPr/>
          <p:nvPr/>
        </p:nvSpPr>
        <p:spPr>
          <a:xfrm>
            <a:off x="-25400" y="-76200"/>
            <a:ext cx="24434801" cy="13868400"/>
          </a:xfrm>
          <a:prstGeom prst="rect">
            <a:avLst/>
          </a:prstGeom>
          <a:solidFill>
            <a:srgbClr val="011993">
              <a:alpha val="26666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1" name="Google Shape;631;p58"/>
          <p:cNvSpPr/>
          <p:nvPr/>
        </p:nvSpPr>
        <p:spPr>
          <a:xfrm>
            <a:off x="262550" y="808356"/>
            <a:ext cx="7015705" cy="207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DEUDA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8"/>
          <p:cNvSpPr/>
          <p:nvPr/>
        </p:nvSpPr>
        <p:spPr>
          <a:xfrm>
            <a:off x="12350527" y="808356"/>
            <a:ext cx="10527709" cy="207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8"/>
          <p:cNvSpPr/>
          <p:nvPr/>
        </p:nvSpPr>
        <p:spPr>
          <a:xfrm>
            <a:off x="262550" y="7324453"/>
            <a:ext cx="8989640" cy="207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CRÉDITO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8"/>
          <p:cNvSpPr/>
          <p:nvPr/>
        </p:nvSpPr>
        <p:spPr>
          <a:xfrm>
            <a:off x="12350527" y="7324453"/>
            <a:ext cx="10113634" cy="207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154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AHORROS</a:t>
            </a:r>
            <a:endParaRPr b="0" i="0" sz="154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8"/>
          <p:cNvSpPr/>
          <p:nvPr/>
        </p:nvSpPr>
        <p:spPr>
          <a:xfrm>
            <a:off x="1314125" y="2752325"/>
            <a:ext cx="105276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Conozca sus deudas, </a:t>
            </a:r>
            <a:r>
              <a:rPr lang="en-US" sz="7200">
                <a:solidFill>
                  <a:srgbClr val="FFFFFF"/>
                </a:solidFill>
              </a:rPr>
              <a:t>esté</a:t>
            </a: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listo para pagar o negociar.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8"/>
          <p:cNvSpPr/>
          <p:nvPr/>
        </p:nvSpPr>
        <p:spPr>
          <a:xfrm>
            <a:off x="13569644" y="2752313"/>
            <a:ext cx="10610256" cy="3277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Beneficios, impuestos y desarrollo profesional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8"/>
          <p:cNvSpPr/>
          <p:nvPr/>
        </p:nvSpPr>
        <p:spPr>
          <a:xfrm>
            <a:off x="1314131" y="9102314"/>
            <a:ext cx="9778406" cy="3277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Construya y/</a:t>
            </a:r>
            <a:r>
              <a:rPr lang="en-US" sz="7200">
                <a:solidFill>
                  <a:srgbClr val="FFFFFF"/>
                </a:solidFill>
              </a:rPr>
              <a:t>o reconstruya</a:t>
            </a: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 crédito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8"/>
          <p:cNvSpPr/>
          <p:nvPr/>
        </p:nvSpPr>
        <p:spPr>
          <a:xfrm>
            <a:off x="12691575" y="9082375"/>
            <a:ext cx="11488200" cy="42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200">
                <a:solidFill>
                  <a:srgbClr val="FFFFFF"/>
                </a:solidFill>
              </a:rPr>
              <a:t>Defina sus metas a corto a largo plazo</a:t>
            </a:r>
            <a:endParaRPr b="0" i="0" sz="8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9"/>
          <p:cNvPicPr preferRelativeResize="0"/>
          <p:nvPr/>
        </p:nvPicPr>
        <p:blipFill rotWithShape="1">
          <a:blip r:embed="rId3">
            <a:alphaModFix/>
          </a:blip>
          <a:srcRect b="10042" l="24517" r="292" t="4722"/>
          <a:stretch/>
        </p:blipFill>
        <p:spPr>
          <a:xfrm>
            <a:off x="-60505" y="-6351"/>
            <a:ext cx="24505011" cy="1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9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5" name="Google Shape;645;p59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646" name="Google Shape;646;p59"/>
          <p:cNvSpPr/>
          <p:nvPr/>
        </p:nvSpPr>
        <p:spPr>
          <a:xfrm>
            <a:off x="1384300" y="3469052"/>
            <a:ext cx="19714369" cy="6509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Partiendo de lo que hablamos hoy piense sobre su recorrido.</a:t>
            </a:r>
            <a:r>
              <a:rPr lang="en-US" sz="7500">
                <a:solidFill>
                  <a:srgbClr val="FFFFFF"/>
                </a:solidFill>
              </a:rPr>
              <a:t> Revise el mapa de su </a:t>
            </a:r>
            <a:r>
              <a:rPr b="1" lang="en-US" sz="7500">
                <a:solidFill>
                  <a:srgbClr val="FFFFFF"/>
                </a:solidFill>
              </a:rPr>
              <a:t>VIAJE</a:t>
            </a:r>
            <a:endParaRPr b="1" i="0" sz="5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cosas cree que necesita que pasen para alcanzar sus metas a futuro? 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¡Haga una lista de ellas!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47" name="Google Shape;647;p59"/>
          <p:cNvCxnSpPr/>
          <p:nvPr/>
        </p:nvCxnSpPr>
        <p:spPr>
          <a:xfrm>
            <a:off x="1485897" y="11319125"/>
            <a:ext cx="2101200" cy="0"/>
          </a:xfrm>
          <a:prstGeom prst="straightConnector1">
            <a:avLst/>
          </a:prstGeom>
          <a:noFill/>
          <a:ln cap="flat" cmpd="sng" w="1778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8" name="Google Shape;648;p59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49" name="Google Shape;649;p59"/>
          <p:cNvSpPr/>
          <p:nvPr/>
        </p:nvSpPr>
        <p:spPr>
          <a:xfrm>
            <a:off x="1384300" y="1409700"/>
            <a:ext cx="18643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SU RECORRIDO DE AQUÍ A ALLÍ</a:t>
            </a:r>
            <a:endParaRPr b="0" i="0" sz="58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9"/>
          <p:cNvSpPr/>
          <p:nvPr/>
        </p:nvSpPr>
        <p:spPr>
          <a:xfrm>
            <a:off x="747557" y="12758827"/>
            <a:ext cx="6896101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Presentación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1" name="Google Shape;651;p59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652" name="Google Shape;652;p59"/>
          <p:cNvSpPr/>
          <p:nvPr/>
        </p:nvSpPr>
        <p:spPr>
          <a:xfrm>
            <a:off x="1485900" y="11323210"/>
            <a:ext cx="83178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  <a:endParaRPr sz="4800"/>
          </a:p>
        </p:txBody>
      </p:sp>
      <p:sp>
        <p:nvSpPr>
          <p:cNvPr id="653" name="Google Shape;653;p59"/>
          <p:cNvSpPr/>
          <p:nvPr/>
        </p:nvSpPr>
        <p:spPr>
          <a:xfrm>
            <a:off x="14419574" y="9624800"/>
            <a:ext cx="8162700" cy="2549400"/>
          </a:xfrm>
          <a:prstGeom prst="roundRect">
            <a:avLst>
              <a:gd fmla="val 16667" name="adj"/>
            </a:avLst>
          </a:prstGeom>
          <a:solidFill>
            <a:srgbClr val="0197B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9"/>
          <p:cNvSpPr txBox="1"/>
          <p:nvPr/>
        </p:nvSpPr>
        <p:spPr>
          <a:xfrm>
            <a:off x="14419575" y="10273100"/>
            <a:ext cx="5891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</a:rPr>
              <a:t>SU VIAJE</a:t>
            </a:r>
            <a:r>
              <a:rPr b="1" lang="en-US" sz="6000"/>
              <a:t> </a:t>
            </a:r>
            <a:endParaRPr b="1" sz="6000"/>
          </a:p>
        </p:txBody>
      </p:sp>
      <p:sp>
        <p:nvSpPr>
          <p:cNvPr id="655" name="Google Shape;655;p59"/>
          <p:cNvSpPr/>
          <p:nvPr/>
        </p:nvSpPr>
        <p:spPr>
          <a:xfrm>
            <a:off x="20310675" y="9828050"/>
            <a:ext cx="1948200" cy="1906200"/>
          </a:xfrm>
          <a:prstGeom prst="ellipse">
            <a:avLst/>
          </a:prstGeom>
          <a:solidFill>
            <a:srgbClr val="F5D227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9"/>
          <p:cNvSpPr txBox="1"/>
          <p:nvPr/>
        </p:nvSpPr>
        <p:spPr>
          <a:xfrm>
            <a:off x="20310675" y="10142150"/>
            <a:ext cx="19482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</a:rPr>
              <a:t>3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60"/>
          <p:cNvPicPr preferRelativeResize="0"/>
          <p:nvPr/>
        </p:nvPicPr>
        <p:blipFill rotWithShape="1">
          <a:blip r:embed="rId3">
            <a:alphaModFix/>
          </a:blip>
          <a:srcRect b="14501" l="4346" r="23251" t="3802"/>
          <a:stretch/>
        </p:blipFill>
        <p:spPr>
          <a:xfrm>
            <a:off x="-40374" y="-43288"/>
            <a:ext cx="24464747" cy="13802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60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60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664" name="Google Shape;664;p60"/>
          <p:cNvSpPr/>
          <p:nvPr/>
        </p:nvSpPr>
        <p:spPr>
          <a:xfrm>
            <a:off x="1333500" y="3603128"/>
            <a:ext cx="22268260" cy="6509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Piense en lo que está haciendo hoy y escriba: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143000" lvl="5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cosa que pueda comenzar a hacer ya (¡Los pasos pequeños son muy importantes!)</a:t>
            </a:r>
            <a:endParaRPr/>
          </a:p>
          <a:p>
            <a:pPr indent="1143000" lvl="5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cosa que tenga que dejar de hacer 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143000" lvl="5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cosa que pueda continuar haciendo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65" name="Google Shape;665;p60"/>
          <p:cNvCxnSpPr/>
          <p:nvPr/>
        </p:nvCxnSpPr>
        <p:spPr>
          <a:xfrm>
            <a:off x="1467122" y="10795000"/>
            <a:ext cx="2101052" cy="0"/>
          </a:xfrm>
          <a:prstGeom prst="straightConnector1">
            <a:avLst/>
          </a:prstGeom>
          <a:noFill/>
          <a:ln cap="flat" cmpd="sng" w="1778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6" name="Google Shape;666;p60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67" name="Google Shape;667;p60"/>
          <p:cNvSpPr/>
          <p:nvPr/>
        </p:nvSpPr>
        <p:spPr>
          <a:xfrm>
            <a:off x="1397000" y="1955800"/>
            <a:ext cx="18643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SU COMPROMISO</a:t>
            </a:r>
            <a:endParaRPr b="0" i="0" sz="58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Presentación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670" name="Google Shape;670;p60"/>
          <p:cNvSpPr/>
          <p:nvPr/>
        </p:nvSpPr>
        <p:spPr>
          <a:xfrm>
            <a:off x="1485900" y="11241285"/>
            <a:ext cx="8317905" cy="4390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  <a:endParaRPr/>
          </a:p>
        </p:txBody>
      </p:sp>
      <p:sp>
        <p:nvSpPr>
          <p:cNvPr id="671" name="Google Shape;671;p60"/>
          <p:cNvSpPr/>
          <p:nvPr/>
        </p:nvSpPr>
        <p:spPr>
          <a:xfrm>
            <a:off x="14419575" y="9985100"/>
            <a:ext cx="8792400" cy="2348400"/>
          </a:xfrm>
          <a:prstGeom prst="roundRect">
            <a:avLst>
              <a:gd fmla="val 16667" name="adj"/>
            </a:avLst>
          </a:prstGeom>
          <a:solidFill>
            <a:srgbClr val="F5B528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0"/>
          <p:cNvSpPr txBox="1"/>
          <p:nvPr/>
        </p:nvSpPr>
        <p:spPr>
          <a:xfrm>
            <a:off x="14719950" y="10651250"/>
            <a:ext cx="5891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</a:rPr>
              <a:t>SU VIAJE</a:t>
            </a:r>
            <a:endParaRPr b="1" sz="6000"/>
          </a:p>
        </p:txBody>
      </p:sp>
      <p:sp>
        <p:nvSpPr>
          <p:cNvPr id="673" name="Google Shape;673;p60"/>
          <p:cNvSpPr/>
          <p:nvPr/>
        </p:nvSpPr>
        <p:spPr>
          <a:xfrm>
            <a:off x="20310675" y="10284800"/>
            <a:ext cx="1948200" cy="17490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 txBox="1"/>
          <p:nvPr/>
        </p:nvSpPr>
        <p:spPr>
          <a:xfrm>
            <a:off x="20310675" y="10439900"/>
            <a:ext cx="17982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FFFFFF"/>
                </a:solidFill>
              </a:rPr>
              <a:t>4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 b="10040" l="24518" r="293" t="4722"/>
          <a:stretch/>
        </p:blipFill>
        <p:spPr>
          <a:xfrm>
            <a:off x="-60505" y="-6351"/>
            <a:ext cx="24504900" cy="1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1" name="Google Shape;681;p61"/>
          <p:cNvSpPr/>
          <p:nvPr/>
        </p:nvSpPr>
        <p:spPr>
          <a:xfrm>
            <a:off x="12648531" y="16272755"/>
            <a:ext cx="3693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682" name="Google Shape;682;p61"/>
          <p:cNvSpPr/>
          <p:nvPr/>
        </p:nvSpPr>
        <p:spPr>
          <a:xfrm>
            <a:off x="1384300" y="3469050"/>
            <a:ext cx="10812000" cy="6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7500">
                <a:solidFill>
                  <a:srgbClr val="FFFFFF"/>
                </a:solidFill>
              </a:rPr>
              <a:t>1 a</a:t>
            </a:r>
            <a:r>
              <a:rPr lang="en-US" sz="7500">
                <a:solidFill>
                  <a:schemeClr val="lt1"/>
                </a:solidFill>
              </a:rPr>
              <a:t>ñ</a:t>
            </a:r>
            <a:r>
              <a:rPr lang="en-US" sz="7500">
                <a:solidFill>
                  <a:srgbClr val="FFFFFF"/>
                </a:solidFill>
              </a:rPr>
              <a:t>o de </a:t>
            </a:r>
            <a:r>
              <a:rPr lang="en-US" sz="7500">
                <a:solidFill>
                  <a:srgbClr val="FFFFFF"/>
                </a:solidFill>
              </a:rPr>
              <a:t>compromiso</a:t>
            </a:r>
            <a:r>
              <a:rPr lang="en-US" sz="7500">
                <a:solidFill>
                  <a:srgbClr val="FFFFFF"/>
                </a:solidFill>
              </a:rPr>
              <a:t> </a:t>
            </a:r>
            <a:endParaRPr sz="7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7500">
                <a:solidFill>
                  <a:srgbClr val="FFFFFF"/>
                </a:solidFill>
              </a:rPr>
              <a:t>Seguimientos cada tres meses </a:t>
            </a:r>
            <a:endParaRPr sz="7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7500">
                <a:solidFill>
                  <a:srgbClr val="FFFFFF"/>
                </a:solidFill>
              </a:rPr>
              <a:t>Servicios gratuitos</a:t>
            </a:r>
            <a:endParaRPr sz="7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7500">
              <a:solidFill>
                <a:srgbClr val="FFFFFF"/>
              </a:solidFill>
            </a:endParaRPr>
          </a:p>
        </p:txBody>
      </p:sp>
      <p:cxnSp>
        <p:nvCxnSpPr>
          <p:cNvPr id="683" name="Google Shape;683;p61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4" name="Google Shape;684;p61"/>
          <p:cNvSpPr/>
          <p:nvPr/>
        </p:nvSpPr>
        <p:spPr>
          <a:xfrm>
            <a:off x="1384300" y="1618050"/>
            <a:ext cx="18643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5800">
                <a:solidFill>
                  <a:srgbClr val="F4B628"/>
                </a:solidFill>
              </a:rPr>
              <a:t>NUESTRO COMPROMISO</a:t>
            </a:r>
            <a:endParaRPr/>
          </a:p>
        </p:txBody>
      </p:sp>
      <p:sp>
        <p:nvSpPr>
          <p:cNvPr id="685" name="Google Shape;685;p61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686" name="Google Shape;686;p61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687" name="Google Shape;687;p61"/>
          <p:cNvSpPr txBox="1"/>
          <p:nvPr/>
        </p:nvSpPr>
        <p:spPr>
          <a:xfrm>
            <a:off x="13017825" y="3393975"/>
            <a:ext cx="93630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u="sng">
                <a:solidFill>
                  <a:srgbClr val="FFFFFF"/>
                </a:solidFill>
              </a:rPr>
              <a:t>Comentarios</a:t>
            </a:r>
            <a:endParaRPr b="1" sz="60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</a:rPr>
              <a:t>Ernesto Martinez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(415) 282-3334 x141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emartinez@medasf.org 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2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3" name="Google Shape;693;p62"/>
          <p:cNvPicPr preferRelativeResize="0"/>
          <p:nvPr/>
        </p:nvPicPr>
        <p:blipFill rotWithShape="1">
          <a:blip r:embed="rId3">
            <a:alphaModFix amt="43012"/>
          </a:blip>
          <a:srcRect b="0" l="0" r="12712" t="0"/>
          <a:stretch/>
        </p:blipFill>
        <p:spPr>
          <a:xfrm>
            <a:off x="50800" y="-101600"/>
            <a:ext cx="24392017" cy="139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62"/>
          <p:cNvSpPr/>
          <p:nvPr/>
        </p:nvSpPr>
        <p:spPr>
          <a:xfrm>
            <a:off x="1384300" y="3519852"/>
            <a:ext cx="21227257" cy="6509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b="0" i="0" lang="en-US" sz="69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Llene la guía de la evaluación financiera</a:t>
            </a:r>
            <a:r>
              <a:rPr lang="en-US" sz="6900">
                <a:solidFill>
                  <a:srgbClr val="53585F"/>
                </a:solidFill>
              </a:rPr>
              <a:t> (el azul)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b="0" i="0" lang="en-US" sz="69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¡Sea honesto con usted mismo!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b="0" i="0" lang="en-US" sz="69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Usaremos esto para ayudarle a pensar sobre su propio plan de acción.</a:t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95" name="Google Shape;695;p62"/>
          <p:cNvCxnSpPr/>
          <p:nvPr/>
        </p:nvCxnSpPr>
        <p:spPr>
          <a:xfrm>
            <a:off x="1467122" y="10795000"/>
            <a:ext cx="2101052" cy="0"/>
          </a:xfrm>
          <a:prstGeom prst="straightConnector1">
            <a:avLst/>
          </a:prstGeom>
          <a:noFill/>
          <a:ln cap="flat" cmpd="sng" w="177800">
            <a:solidFill>
              <a:srgbClr val="F4B62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96" name="Google Shape;696;p62"/>
          <p:cNvSpPr/>
          <p:nvPr/>
        </p:nvSpPr>
        <p:spPr>
          <a:xfrm>
            <a:off x="1397000" y="1955800"/>
            <a:ext cx="18643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EVALUACIÓN FINANCIERA EN TRES MINUTOS </a:t>
            </a:r>
            <a:endParaRPr b="0" i="0" sz="58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7" name="Google Shape;697;p62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98" name="Google Shape;698;p62"/>
          <p:cNvSpPr/>
          <p:nvPr/>
        </p:nvSpPr>
        <p:spPr>
          <a:xfrm>
            <a:off x="12006072" y="12687300"/>
            <a:ext cx="37185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￼</a:t>
            </a:r>
            <a:endParaRPr/>
          </a:p>
        </p:txBody>
      </p:sp>
      <p:sp>
        <p:nvSpPr>
          <p:cNvPr id="699" name="Google Shape;699;p62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recorrido</a:t>
            </a:r>
            <a:endParaRPr b="0" baseline="30000" i="0" sz="2200" u="none" cap="none" strike="noStrike">
              <a:solidFill>
                <a:srgbClr val="5358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62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3"/>
          <p:cNvPicPr preferRelativeResize="0"/>
          <p:nvPr/>
        </p:nvPicPr>
        <p:blipFill rotWithShape="1">
          <a:blip r:embed="rId3">
            <a:alphaModFix/>
          </a:blip>
          <a:srcRect b="10371" l="5395" r="18174" t="3131"/>
          <a:stretch/>
        </p:blipFill>
        <p:spPr>
          <a:xfrm>
            <a:off x="3671" y="-83846"/>
            <a:ext cx="24376800" cy="13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3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07" name="Google Shape;707;p63"/>
          <p:cNvPicPr preferRelativeResize="0"/>
          <p:nvPr/>
        </p:nvPicPr>
        <p:blipFill rotWithShape="1">
          <a:blip r:embed="rId4">
            <a:alphaModFix amt="68720"/>
          </a:blip>
          <a:srcRect b="2674" l="7493" r="0" t="1805"/>
          <a:stretch/>
        </p:blipFill>
        <p:spPr>
          <a:xfrm>
            <a:off x="-582" y="-40108"/>
            <a:ext cx="10558800" cy="137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3"/>
          <p:cNvSpPr/>
          <p:nvPr/>
        </p:nvSpPr>
        <p:spPr>
          <a:xfrm>
            <a:off x="12648531" y="16272755"/>
            <a:ext cx="3693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709" name="Google Shape;709;p63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10" name="Google Shape;710;p63"/>
          <p:cNvSpPr/>
          <p:nvPr/>
        </p:nvSpPr>
        <p:spPr>
          <a:xfrm>
            <a:off x="747557" y="12815252"/>
            <a:ext cx="6896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Crédito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1" name="Google Shape;711;p63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712" name="Google Shape;712;p63"/>
          <p:cNvSpPr/>
          <p:nvPr/>
        </p:nvSpPr>
        <p:spPr>
          <a:xfrm>
            <a:off x="1397000" y="1101401"/>
            <a:ext cx="21964800" cy="10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620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</a:rPr>
              <a:t>Ya que estamos por terminar, recuerda:</a:t>
            </a:r>
            <a:endParaRPr sz="6500">
              <a:solidFill>
                <a:srgbClr val="FFFFFF"/>
              </a:solidFill>
            </a:endParaRPr>
          </a:p>
          <a:p>
            <a:pPr indent="-641350" lvl="0" marL="457200" marR="0" rtl="0" algn="ctr">
              <a:lnSpc>
                <a:spcPct val="20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SzPts val="6500"/>
              <a:buAutoNum type="arabicPeriod"/>
            </a:pPr>
            <a:r>
              <a:rPr lang="en-US" sz="6500">
                <a:solidFill>
                  <a:srgbClr val="FFFFFF"/>
                </a:solidFill>
              </a:rPr>
              <a:t>Nuestra Filosofía</a:t>
            </a:r>
            <a:endParaRPr sz="6500">
              <a:solidFill>
                <a:srgbClr val="FFFFFF"/>
              </a:solidFill>
            </a:endParaRPr>
          </a:p>
          <a:p>
            <a:pPr indent="-6413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AutoNum type="arabicPeriod"/>
            </a:pPr>
            <a:r>
              <a:rPr lang="en-US" sz="6500">
                <a:solidFill>
                  <a:srgbClr val="FFFFFF"/>
                </a:solidFill>
              </a:rPr>
              <a:t>Educación Financiera</a:t>
            </a:r>
            <a:endParaRPr sz="6500">
              <a:solidFill>
                <a:srgbClr val="FFFFFF"/>
              </a:solidFill>
            </a:endParaRPr>
          </a:p>
          <a:p>
            <a:pPr indent="-6413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AutoNum type="arabicPeriod"/>
            </a:pPr>
            <a:r>
              <a:rPr lang="en-US" sz="6500">
                <a:solidFill>
                  <a:srgbClr val="FFFFFF"/>
                </a:solidFill>
              </a:rPr>
              <a:t>Nuestros Programas</a:t>
            </a:r>
            <a:endParaRPr sz="6500">
              <a:solidFill>
                <a:srgbClr val="FFFFFF"/>
              </a:solidFill>
            </a:endParaRPr>
          </a:p>
        </p:txBody>
      </p:sp>
      <p:sp>
        <p:nvSpPr>
          <p:cNvPr id="713" name="Google Shape;713;p63"/>
          <p:cNvSpPr/>
          <p:nvPr/>
        </p:nvSpPr>
        <p:spPr>
          <a:xfrm>
            <a:off x="1397000" y="-866769"/>
            <a:ext cx="224478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64"/>
          <p:cNvPicPr preferRelativeResize="0"/>
          <p:nvPr/>
        </p:nvPicPr>
        <p:blipFill rotWithShape="1">
          <a:blip r:embed="rId3">
            <a:alphaModFix/>
          </a:blip>
          <a:srcRect b="10377" l="5392" r="18177" t="3127"/>
          <a:stretch/>
        </p:blipFill>
        <p:spPr>
          <a:xfrm>
            <a:off x="3671" y="-83846"/>
            <a:ext cx="24376657" cy="1388369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4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0" name="Google Shape;720;p64"/>
          <p:cNvPicPr preferRelativeResize="0"/>
          <p:nvPr/>
        </p:nvPicPr>
        <p:blipFill rotWithShape="1">
          <a:blip r:embed="rId4">
            <a:alphaModFix amt="68720"/>
          </a:blip>
          <a:srcRect b="2674" l="7493" r="0" t="1805"/>
          <a:stretch/>
        </p:blipFill>
        <p:spPr>
          <a:xfrm>
            <a:off x="-582" y="-40108"/>
            <a:ext cx="10558800" cy="137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4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cxnSp>
        <p:nvCxnSpPr>
          <p:cNvPr id="722" name="Google Shape;722;p64"/>
          <p:cNvCxnSpPr/>
          <p:nvPr/>
        </p:nvCxnSpPr>
        <p:spPr>
          <a:xfrm>
            <a:off x="755922" y="12573000"/>
            <a:ext cx="22892711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3" name="Google Shape;723;p64"/>
          <p:cNvSpPr/>
          <p:nvPr/>
        </p:nvSpPr>
        <p:spPr>
          <a:xfrm>
            <a:off x="747557" y="12815252"/>
            <a:ext cx="6896101" cy="32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Crédito</a:t>
            </a:r>
            <a:endParaRPr b="0" baseline="30000" i="0" sz="22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64"/>
          <p:cNvSpPr/>
          <p:nvPr/>
        </p:nvSpPr>
        <p:spPr>
          <a:xfrm>
            <a:off x="16740342" y="12687299"/>
            <a:ext cx="6896101" cy="58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725" name="Google Shape;725;p64"/>
          <p:cNvSpPr/>
          <p:nvPr/>
        </p:nvSpPr>
        <p:spPr>
          <a:xfrm>
            <a:off x="2657575" y="3231051"/>
            <a:ext cx="15766200" cy="9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favor complete la encuesta que encontrará en su carpeta. </a:t>
            </a:r>
            <a:endParaRPr b="0" i="0" sz="7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2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6" name="Google Shape;726;p64"/>
          <p:cNvSpPr/>
          <p:nvPr/>
        </p:nvSpPr>
        <p:spPr>
          <a:xfrm>
            <a:off x="1396999" y="1955800"/>
            <a:ext cx="2223944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="0" i="0" lang="en-US" sz="5800" u="none" cap="none" strike="noStrike">
                <a:solidFill>
                  <a:srgbClr val="F4B628"/>
                </a:solidFill>
                <a:latin typeface="Arial"/>
                <a:ea typeface="Arial"/>
                <a:cs typeface="Arial"/>
                <a:sym typeface="Arial"/>
              </a:rPr>
              <a:t>ENCUESTA DE </a:t>
            </a:r>
            <a:r>
              <a:rPr lang="en-US" sz="5800">
                <a:solidFill>
                  <a:srgbClr val="F4B628"/>
                </a:solidFill>
              </a:rPr>
              <a:t>ORIENTACIÓN</a:t>
            </a:r>
            <a:endParaRPr b="0" i="0" sz="5800" u="none" cap="none" strike="noStrike">
              <a:solidFill>
                <a:srgbClr val="F4B6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5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2" name="Google Shape;732;p65"/>
          <p:cNvPicPr preferRelativeResize="0"/>
          <p:nvPr/>
        </p:nvPicPr>
        <p:blipFill rotWithShape="1">
          <a:blip r:embed="rId3">
            <a:alphaModFix amt="43010"/>
          </a:blip>
          <a:srcRect b="0" l="0" r="12709" t="0"/>
          <a:stretch/>
        </p:blipFill>
        <p:spPr>
          <a:xfrm>
            <a:off x="50800" y="-101600"/>
            <a:ext cx="24392100" cy="1397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65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34" name="Google Shape;734;p65"/>
          <p:cNvSpPr/>
          <p:nvPr/>
        </p:nvSpPr>
        <p:spPr>
          <a:xfrm>
            <a:off x="12006072" y="12687300"/>
            <a:ext cx="37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￼</a:t>
            </a:r>
            <a:endParaRPr/>
          </a:p>
        </p:txBody>
      </p:sp>
      <p:sp>
        <p:nvSpPr>
          <p:cNvPr id="735" name="Google Shape;735;p65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736" name="Google Shape;736;p65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737" name="Google Shape;737;p65"/>
          <p:cNvSpPr/>
          <p:nvPr/>
        </p:nvSpPr>
        <p:spPr>
          <a:xfrm>
            <a:off x="16246125" y="4679800"/>
            <a:ext cx="8138100" cy="6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lang="en-US" sz="6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Desarrollo</a:t>
            </a:r>
            <a:r>
              <a:rPr lang="en-US" sz="6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 de Negocio</a:t>
            </a:r>
            <a:endParaRPr sz="60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3585F"/>
                </a:solidFill>
                <a:latin typeface="Oswald"/>
                <a:ea typeface="Oswald"/>
                <a:cs typeface="Oswald"/>
                <a:sym typeface="Oswald"/>
              </a:rPr>
              <a:t>Mañana</a:t>
            </a:r>
            <a:r>
              <a:rPr lang="en-US" sz="3600">
                <a:solidFill>
                  <a:srgbClr val="53585F"/>
                </a:solidFill>
                <a:latin typeface="Oswald"/>
                <a:ea typeface="Oswald"/>
                <a:cs typeface="Oswald"/>
                <a:sym typeface="Oswald"/>
              </a:rPr>
              <a:t> @ 5:30 PM</a:t>
            </a:r>
            <a:endParaRPr sz="3600">
              <a:solidFill>
                <a:srgbClr val="53585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lang="en-US" sz="6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Compra de Casa</a:t>
            </a:r>
            <a:endParaRPr sz="60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3585F"/>
                </a:solidFill>
                <a:latin typeface="Oswald"/>
                <a:ea typeface="Oswald"/>
                <a:cs typeface="Oswald"/>
                <a:sym typeface="Oswald"/>
              </a:rPr>
              <a:t>Segundo Sábado</a:t>
            </a:r>
            <a:r>
              <a:rPr lang="en-US" sz="3600">
                <a:solidFill>
                  <a:srgbClr val="53585F"/>
                </a:solidFill>
                <a:latin typeface="Oswald"/>
                <a:ea typeface="Oswald"/>
                <a:cs typeface="Oswald"/>
                <a:sym typeface="Oswald"/>
              </a:rPr>
              <a:t> del mes @ 8:30 AM</a:t>
            </a:r>
            <a:endParaRPr sz="3600">
              <a:solidFill>
                <a:srgbClr val="53585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3585F"/>
              </a:solidFill>
            </a:endParaRPr>
          </a:p>
        </p:txBody>
      </p:sp>
      <p:cxnSp>
        <p:nvCxnSpPr>
          <p:cNvPr id="738" name="Google Shape;738;p65"/>
          <p:cNvCxnSpPr/>
          <p:nvPr/>
        </p:nvCxnSpPr>
        <p:spPr>
          <a:xfrm flipH="1">
            <a:off x="15808647" y="4002300"/>
            <a:ext cx="24600" cy="4596300"/>
          </a:xfrm>
          <a:prstGeom prst="straightConnector1">
            <a:avLst/>
          </a:prstGeom>
          <a:noFill/>
          <a:ln cap="flat" cmpd="sng" w="177800">
            <a:solidFill>
              <a:srgbClr val="98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39" name="Google Shape;739;p65"/>
          <p:cNvSpPr txBox="1"/>
          <p:nvPr/>
        </p:nvSpPr>
        <p:spPr>
          <a:xfrm rot="-5400000">
            <a:off x="10987550" y="5562675"/>
            <a:ext cx="80832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Talleres</a:t>
            </a:r>
            <a:endParaRPr sz="60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0" name="Google Shape;740;p65"/>
          <p:cNvSpPr/>
          <p:nvPr/>
        </p:nvSpPr>
        <p:spPr>
          <a:xfrm>
            <a:off x="6534124" y="665825"/>
            <a:ext cx="7879500" cy="8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lang="en-US" sz="6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Búsqueda de Trabajo y entrenamientos:</a:t>
            </a:r>
            <a:endParaRPr sz="60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Identificación Válida o Pasaporte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Tarjeta de Seguro Social o Tarjeta de Residencia/MICA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Talón de Cheques/Comprobante de Ingresos</a:t>
            </a:r>
            <a:b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endParaRPr sz="36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lang="en-US" sz="6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Finanzas e Impuestos:</a:t>
            </a:r>
            <a:endParaRPr sz="60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Talon de Cheques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Documentos para hacer los impuestos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Carta de beneficios públicos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Font typeface="Arial"/>
              <a:buNone/>
            </a:pPr>
            <a:r>
              <a:rPr lang="en-US" sz="69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Búsqueda de Hogar</a:t>
            </a:r>
            <a:endParaRPr sz="69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Talon de cheques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Recibo del PG&amp;E, agua, cable o teléfono fijo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600"/>
              <a:buFont typeface="Oswald Light"/>
              <a:buChar char="●"/>
            </a:pPr>
            <a:r>
              <a:rPr lang="en-US" sz="3600">
                <a:solidFill>
                  <a:srgbClr val="53585F"/>
                </a:solidFill>
                <a:latin typeface="Oswald Light"/>
                <a:ea typeface="Oswald Light"/>
                <a:cs typeface="Oswald Light"/>
                <a:sym typeface="Oswald Light"/>
              </a:rPr>
              <a:t>Registro escolar</a:t>
            </a:r>
            <a:endParaRPr sz="3600">
              <a:solidFill>
                <a:srgbClr val="53585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3585F"/>
              </a:solidFill>
            </a:endParaRPr>
          </a:p>
        </p:txBody>
      </p:sp>
      <p:cxnSp>
        <p:nvCxnSpPr>
          <p:cNvPr id="741" name="Google Shape;741;p65"/>
          <p:cNvCxnSpPr/>
          <p:nvPr/>
        </p:nvCxnSpPr>
        <p:spPr>
          <a:xfrm flipH="1">
            <a:off x="6049450" y="532650"/>
            <a:ext cx="38100" cy="10881600"/>
          </a:xfrm>
          <a:prstGeom prst="straightConnector1">
            <a:avLst/>
          </a:prstGeom>
          <a:noFill/>
          <a:ln cap="flat" cmpd="sng" w="177800">
            <a:solidFill>
              <a:srgbClr val="98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42" name="Google Shape;742;p65"/>
          <p:cNvSpPr txBox="1"/>
          <p:nvPr/>
        </p:nvSpPr>
        <p:spPr>
          <a:xfrm rot="-5400000">
            <a:off x="1228225" y="5742775"/>
            <a:ext cx="80832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Citas</a:t>
            </a:r>
            <a:endParaRPr sz="60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3" name="Google Shape;743;p65"/>
          <p:cNvSpPr/>
          <p:nvPr/>
        </p:nvSpPr>
        <p:spPr>
          <a:xfrm>
            <a:off x="444600" y="2345475"/>
            <a:ext cx="4368300" cy="76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7000">
                <a:solidFill>
                  <a:srgbClr val="98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PRÓXIMOS PASOS </a:t>
            </a:r>
            <a:endParaRPr baseline="30000" sz="7000">
              <a:solidFill>
                <a:srgbClr val="98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7000">
                <a:solidFill>
                  <a:srgbClr val="98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+ </a:t>
            </a:r>
            <a:endParaRPr baseline="30000" sz="7000">
              <a:solidFill>
                <a:srgbClr val="98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baseline="30000" lang="en-US" sz="7000">
                <a:solidFill>
                  <a:srgbClr val="98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DOCUMENTACIÓN PREFERIDA</a:t>
            </a:r>
            <a:endParaRPr baseline="30000" sz="7000">
              <a:solidFill>
                <a:srgbClr val="98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6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49" name="Google Shape;749;p66"/>
          <p:cNvPicPr preferRelativeResize="0"/>
          <p:nvPr/>
        </p:nvPicPr>
        <p:blipFill rotWithShape="1">
          <a:blip r:embed="rId3">
            <a:alphaModFix/>
          </a:blip>
          <a:srcRect b="10042" l="24517" r="292" t="4722"/>
          <a:stretch/>
        </p:blipFill>
        <p:spPr>
          <a:xfrm>
            <a:off x="-60505" y="-19051"/>
            <a:ext cx="24505011" cy="137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66"/>
          <p:cNvSpPr/>
          <p:nvPr/>
        </p:nvSpPr>
        <p:spPr>
          <a:xfrm>
            <a:off x="12648531" y="16272755"/>
            <a:ext cx="369315" cy="143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751" name="Google Shape;751;p66"/>
          <p:cNvSpPr/>
          <p:nvPr/>
        </p:nvSpPr>
        <p:spPr>
          <a:xfrm>
            <a:off x="1165141" y="1049702"/>
            <a:ext cx="21056601" cy="7405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B528"/>
              </a:buClr>
              <a:buFont typeface="Arial"/>
              <a:buNone/>
            </a:pPr>
            <a:r>
              <a:rPr b="0" i="0" lang="en-US" sz="20000" u="none" cap="none" strike="noStrike">
                <a:solidFill>
                  <a:srgbClr val="F5B528"/>
                </a:solidFill>
                <a:latin typeface="Arial"/>
                <a:ea typeface="Arial"/>
                <a:cs typeface="Arial"/>
                <a:sym typeface="Arial"/>
              </a:rPr>
              <a:t>¡MUCHAS</a:t>
            </a:r>
            <a:endParaRPr b="0" i="0" sz="20000" u="none" cap="none" strike="noStrike">
              <a:solidFill>
                <a:srgbClr val="F5B5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6"/>
          <p:cNvSpPr/>
          <p:nvPr/>
        </p:nvSpPr>
        <p:spPr>
          <a:xfrm>
            <a:off x="3539885" y="5098584"/>
            <a:ext cx="16375348" cy="569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3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endParaRPr b="0" baseline="30000" i="0" sz="3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6"/>
          <p:cNvSpPr/>
          <p:nvPr/>
        </p:nvSpPr>
        <p:spPr>
          <a:xfrm>
            <a:off x="7926542" y="11302999"/>
            <a:ext cx="6896101" cy="142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7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5" name="Google Shape;145;p32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6" name="Google Shape;146;p32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147" name="Google Shape;147;p32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148" name="Google Shape;148;p32"/>
          <p:cNvSpPr txBox="1"/>
          <p:nvPr/>
        </p:nvSpPr>
        <p:spPr>
          <a:xfrm>
            <a:off x="7242650" y="3274375"/>
            <a:ext cx="17166600" cy="82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200">
                <a:solidFill>
                  <a:srgbClr val="FFFFFF"/>
                </a:solidFill>
              </a:rPr>
              <a:t>Prosperidad económica para nuestras familias</a:t>
            </a:r>
            <a:endParaRPr sz="16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2"/>
          <p:cNvSpPr/>
          <p:nvPr/>
        </p:nvSpPr>
        <p:spPr>
          <a:xfrm>
            <a:off x="1434525" y="1411675"/>
            <a:ext cx="18643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lang="en-US" sz="6000">
                <a:solidFill>
                  <a:srgbClr val="F4B628"/>
                </a:solidFill>
                <a:latin typeface="Calibri"/>
                <a:ea typeface="Calibri"/>
                <a:cs typeface="Calibri"/>
                <a:sym typeface="Calibri"/>
              </a:rPr>
              <a:t>¿QUÉ QUEREMOS LOGRAR?</a:t>
            </a:r>
            <a:endParaRPr baseline="30000" sz="7200">
              <a:solidFill>
                <a:srgbClr val="F4B628"/>
              </a:solidFill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2441525" y="5095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0000">
                <a:solidFill>
                  <a:schemeClr val="lt1"/>
                </a:solidFill>
              </a:rPr>
              <a:t>1</a:t>
            </a:r>
            <a:endParaRPr sz="4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7" name="Google Shape;157;p33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8" name="Google Shape;158;p33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159" name="Google Shape;159;p33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7242650" y="3274375"/>
            <a:ext cx="17166600" cy="82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0">
                <a:solidFill>
                  <a:srgbClr val="FFFFFF"/>
                </a:solidFill>
              </a:rPr>
              <a:t>Vivienda asequible y estable para nuestras familias </a:t>
            </a:r>
            <a:endParaRPr sz="15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3"/>
          <p:cNvSpPr/>
          <p:nvPr/>
        </p:nvSpPr>
        <p:spPr>
          <a:xfrm>
            <a:off x="1434525" y="1411675"/>
            <a:ext cx="18643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lang="en-US" sz="6000">
                <a:solidFill>
                  <a:srgbClr val="F4B628"/>
                </a:solidFill>
                <a:latin typeface="Calibri"/>
                <a:ea typeface="Calibri"/>
                <a:cs typeface="Calibri"/>
                <a:sym typeface="Calibri"/>
              </a:rPr>
              <a:t>¿QUÉ QUEREMOS LOGRAR?</a:t>
            </a:r>
            <a:endParaRPr baseline="30000" sz="7200">
              <a:solidFill>
                <a:srgbClr val="F4B628"/>
              </a:solidFill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2441525" y="5095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0000">
                <a:solidFill>
                  <a:schemeClr val="lt1"/>
                </a:solidFill>
              </a:rPr>
              <a:t>2</a:t>
            </a:r>
            <a:endParaRPr sz="4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4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0" name="Google Shape;170;p34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171" name="Google Shape;171;p34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7242650" y="3274375"/>
            <a:ext cx="15798600" cy="82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0">
                <a:solidFill>
                  <a:srgbClr val="FFFFFF"/>
                </a:solidFill>
              </a:rPr>
              <a:t>Éxito escolar para niños y jóvenes</a:t>
            </a:r>
            <a:r>
              <a:rPr b="1" lang="en-US" sz="15500">
                <a:solidFill>
                  <a:srgbClr val="FFFFFF"/>
                </a:solidFill>
              </a:rPr>
              <a:t> </a:t>
            </a:r>
            <a:endParaRPr sz="15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1434525" y="1411675"/>
            <a:ext cx="18643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lang="en-US" sz="6000">
                <a:solidFill>
                  <a:srgbClr val="F4B628"/>
                </a:solidFill>
                <a:latin typeface="Calibri"/>
                <a:ea typeface="Calibri"/>
                <a:cs typeface="Calibri"/>
                <a:sym typeface="Calibri"/>
              </a:rPr>
              <a:t>¿QUÉ QUEREMOS LOGRAR?</a:t>
            </a:r>
            <a:endParaRPr baseline="30000" sz="7200">
              <a:solidFill>
                <a:srgbClr val="F4B628"/>
              </a:solidFill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2441525" y="5095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0000">
                <a:solidFill>
                  <a:schemeClr val="lt1"/>
                </a:solidFill>
              </a:rPr>
              <a:t>3</a:t>
            </a:r>
            <a:endParaRPr sz="4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5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1" name="Google Shape;181;p35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Google Shape;182;p35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183" name="Google Shape;183;p35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7242650" y="3274375"/>
            <a:ext cx="16905900" cy="82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9000">
                <a:solidFill>
                  <a:srgbClr val="FFFFFF"/>
                </a:solidFill>
              </a:rPr>
              <a:t>Latinos en San Francisco toman decisiones en instituciones y sistemas políticos que afectan sus vidas</a:t>
            </a:r>
            <a:endParaRPr sz="9000"/>
          </a:p>
        </p:txBody>
      </p:sp>
      <p:sp>
        <p:nvSpPr>
          <p:cNvPr id="185" name="Google Shape;185;p35"/>
          <p:cNvSpPr/>
          <p:nvPr/>
        </p:nvSpPr>
        <p:spPr>
          <a:xfrm>
            <a:off x="1434525" y="1411675"/>
            <a:ext cx="18643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lang="en-US" sz="6000">
                <a:solidFill>
                  <a:srgbClr val="F4B628"/>
                </a:solidFill>
                <a:latin typeface="Calibri"/>
                <a:ea typeface="Calibri"/>
                <a:cs typeface="Calibri"/>
                <a:sym typeface="Calibri"/>
              </a:rPr>
              <a:t>¿QUÉ QUEREMOS LOGRAR?</a:t>
            </a:r>
            <a:endParaRPr baseline="30000" sz="7200">
              <a:solidFill>
                <a:srgbClr val="F4B628"/>
              </a:solidFill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2441525" y="5095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0000">
                <a:solidFill>
                  <a:schemeClr val="lt1"/>
                </a:solidFill>
              </a:rPr>
              <a:t>4</a:t>
            </a:r>
            <a:endParaRPr sz="40000"/>
          </a:p>
        </p:txBody>
      </p:sp>
      <p:sp>
        <p:nvSpPr>
          <p:cNvPr id="187" name="Google Shape;187;p35"/>
          <p:cNvSpPr/>
          <p:nvPr/>
        </p:nvSpPr>
        <p:spPr>
          <a:xfrm>
            <a:off x="13700750" y="9876275"/>
            <a:ext cx="8921100" cy="2247900"/>
          </a:xfrm>
          <a:prstGeom prst="roundRect">
            <a:avLst>
              <a:gd fmla="val 16667" name="adj"/>
            </a:avLst>
          </a:prstGeom>
          <a:solidFill>
            <a:srgbClr val="F5D22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FFFFF"/>
                </a:solidFill>
              </a:rPr>
              <a:t>¡</a:t>
            </a:r>
            <a:r>
              <a:rPr b="1" lang="en-US" sz="7000">
                <a:solidFill>
                  <a:srgbClr val="FFFFFF"/>
                </a:solidFill>
              </a:rPr>
              <a:t>REGISTRESE</a:t>
            </a:r>
            <a:r>
              <a:rPr b="1" lang="en-US" sz="7000">
                <a:solidFill>
                  <a:srgbClr val="FFFFFF"/>
                </a:solidFill>
              </a:rPr>
              <a:t> PARA VOTAR HOY!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5" name="Google Shape;195;p36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7242650" y="3274375"/>
            <a:ext cx="16905900" cy="82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chemeClr val="lt1"/>
                </a:solidFill>
              </a:rPr>
              <a:t>El distrito de La Misión es una fuente de apoyo y fuerza para la comunidad latina, sus negocios e instituciones</a:t>
            </a:r>
            <a:endParaRPr sz="11000"/>
          </a:p>
        </p:txBody>
      </p:sp>
      <p:sp>
        <p:nvSpPr>
          <p:cNvPr id="198" name="Google Shape;198;p36"/>
          <p:cNvSpPr/>
          <p:nvPr/>
        </p:nvSpPr>
        <p:spPr>
          <a:xfrm>
            <a:off x="1434525" y="1411675"/>
            <a:ext cx="18643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lang="en-US" sz="6000">
                <a:solidFill>
                  <a:srgbClr val="F4B628"/>
                </a:solidFill>
                <a:latin typeface="Calibri"/>
                <a:ea typeface="Calibri"/>
                <a:cs typeface="Calibri"/>
                <a:sym typeface="Calibri"/>
              </a:rPr>
              <a:t>¿QUÉ QUEREMOS LOGRAR?</a:t>
            </a:r>
            <a:endParaRPr baseline="30000" sz="7200">
              <a:solidFill>
                <a:srgbClr val="F4B628"/>
              </a:solidFill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2441525" y="5095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40000">
                <a:solidFill>
                  <a:schemeClr val="lt1"/>
                </a:solidFill>
              </a:rPr>
              <a:t>5</a:t>
            </a:r>
            <a:endParaRPr sz="40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 rotWithShape="1">
          <a:blip r:embed="rId3">
            <a:alphaModFix/>
          </a:blip>
          <a:srcRect b="12500" l="0" r="23477" t="634"/>
          <a:stretch/>
        </p:blipFill>
        <p:spPr>
          <a:xfrm>
            <a:off x="-25400" y="-76200"/>
            <a:ext cx="24434700" cy="13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6" name="Google Shape;206;p37"/>
          <p:cNvCxnSpPr/>
          <p:nvPr/>
        </p:nvCxnSpPr>
        <p:spPr>
          <a:xfrm>
            <a:off x="755922" y="12573000"/>
            <a:ext cx="2289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7" name="Google Shape;207;p37"/>
          <p:cNvSpPr/>
          <p:nvPr/>
        </p:nvSpPr>
        <p:spPr>
          <a:xfrm>
            <a:off x="747557" y="12744450"/>
            <a:ext cx="6896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entury Gothic"/>
              <a:buNone/>
            </a:pPr>
            <a:r>
              <a:rPr b="0" baseline="30000" i="0" lang="en-US" sz="22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journey</a:t>
            </a:r>
            <a:endParaRPr/>
          </a:p>
        </p:txBody>
      </p:sp>
      <p:sp>
        <p:nvSpPr>
          <p:cNvPr id="208" name="Google Shape;208;p37"/>
          <p:cNvSpPr/>
          <p:nvPr/>
        </p:nvSpPr>
        <p:spPr>
          <a:xfrm>
            <a:off x="16740342" y="12687299"/>
            <a:ext cx="6896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baseline="30000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MEDA</a:t>
            </a:r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2078550" y="3105700"/>
            <a:ext cx="20526600" cy="82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/>
          <p:nvPr/>
        </p:nvSpPr>
        <p:spPr>
          <a:xfrm>
            <a:off x="1397000" y="1955800"/>
            <a:ext cx="18643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rPr lang="en-US" sz="5800">
                <a:solidFill>
                  <a:srgbClr val="F4B628"/>
                </a:solidFill>
              </a:rPr>
              <a:t> Nuestra Filosofía	</a:t>
            </a:r>
            <a:endParaRPr baseline="30000" sz="5800">
              <a:solidFill>
                <a:srgbClr val="F4B6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628"/>
              </a:buClr>
              <a:buFont typeface="Arial"/>
              <a:buNone/>
            </a:pPr>
            <a:r>
              <a:t/>
            </a:r>
            <a:endParaRPr baseline="30000" sz="7200">
              <a:solidFill>
                <a:srgbClr val="F4B628"/>
              </a:solidFill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1397000" y="6714000"/>
            <a:ext cx="6246600" cy="5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00">
                <a:solidFill>
                  <a:srgbClr val="FFFFFF"/>
                </a:solidFill>
              </a:rPr>
              <a:t>Capacitación Financiera puede hacer o destruir tus metas en la vida.</a:t>
            </a:r>
            <a:endParaRPr b="1" sz="5900">
              <a:solidFill>
                <a:srgbClr val="FFFFFF"/>
              </a:solidFill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9078975" y="6714000"/>
            <a:ext cx="6246600" cy="5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</a:rPr>
              <a:t>Poder financiero es poder político.</a:t>
            </a:r>
            <a:br>
              <a:rPr b="1" lang="en-US" sz="6000">
                <a:solidFill>
                  <a:srgbClr val="FFFFFF"/>
                </a:solidFill>
              </a:rPr>
            </a:br>
            <a:endParaRPr b="1" sz="6000">
              <a:solidFill>
                <a:srgbClr val="FFFFFF"/>
              </a:solidFill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17065100" y="6714000"/>
            <a:ext cx="6246600" cy="5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FFFFF"/>
                </a:solidFill>
              </a:rPr>
              <a:t>Capacidad Financiera es imperativa para nuestra comunidad ahora más que nunca.</a:t>
            </a:r>
            <a:endParaRPr b="1" sz="5500">
              <a:solidFill>
                <a:srgbClr val="FFFFFF"/>
              </a:solidFill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3020300" y="3105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0000">
                <a:solidFill>
                  <a:schemeClr val="lt1"/>
                </a:solidFill>
              </a:rPr>
              <a:t>1</a:t>
            </a:r>
            <a:endParaRPr sz="20000"/>
          </a:p>
        </p:txBody>
      </p:sp>
      <p:sp>
        <p:nvSpPr>
          <p:cNvPr id="215" name="Google Shape;215;p37"/>
          <p:cNvSpPr txBox="1"/>
          <p:nvPr/>
        </p:nvSpPr>
        <p:spPr>
          <a:xfrm>
            <a:off x="10702275" y="320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0000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18688400" y="320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0000">
                <a:solidFill>
                  <a:schemeClr val="lt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