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6" r:id="rId4"/>
    <p:sldId id="269" r:id="rId5"/>
    <p:sldId id="267" r:id="rId6"/>
    <p:sldId id="265" r:id="rId7"/>
    <p:sldId id="268" r:id="rId8"/>
    <p:sldId id="258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jBxxPadxrnWgd4bC4ImwqbkGG8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5" d="100"/>
          <a:sy n="75" d="100"/>
        </p:scale>
        <p:origin x="874" y="43"/>
      </p:cViewPr>
      <p:guideLst>
        <p:guide orient="horz" pos="2184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8922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7177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3892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7520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23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9987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1193" y="183610"/>
            <a:ext cx="4501625" cy="88629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FF38A68-C4E9-AAF2-F133-4BF86778F5D0}"/>
              </a:ext>
            </a:extLst>
          </p:cNvPr>
          <p:cNvSpPr/>
          <p:nvPr/>
        </p:nvSpPr>
        <p:spPr>
          <a:xfrm>
            <a:off x="2610375" y="1437639"/>
            <a:ext cx="5996043" cy="1168019"/>
          </a:xfrm>
          <a:prstGeom prst="roundRect">
            <a:avLst>
              <a:gd name="adj" fmla="val 13614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54000" dist="38100" dir="252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vi-VN" sz="2800" b="1" i="0" u="none" strike="noStrike" baseline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XE TỰ HÀNH FEEE ROBOTICS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5145EC-67F3-5E07-8B48-0647DDA2236F}"/>
              </a:ext>
            </a:extLst>
          </p:cNvPr>
          <p:cNvSpPr txBox="1"/>
          <p:nvPr/>
        </p:nvSpPr>
        <p:spPr>
          <a:xfrm>
            <a:off x="6533482" y="3227688"/>
            <a:ext cx="5221637" cy="193899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2778532653">
                  <a:custGeom>
                    <a:avLst/>
                    <a:gdLst>
                      <a:gd name="connsiteX0" fmla="*/ 0 w 3562350"/>
                      <a:gd name="connsiteY0" fmla="*/ 0 h 1200329"/>
                      <a:gd name="connsiteX1" fmla="*/ 629349 w 3562350"/>
                      <a:gd name="connsiteY1" fmla="*/ 0 h 1200329"/>
                      <a:gd name="connsiteX2" fmla="*/ 1187450 w 3562350"/>
                      <a:gd name="connsiteY2" fmla="*/ 0 h 1200329"/>
                      <a:gd name="connsiteX3" fmla="*/ 1781175 w 3562350"/>
                      <a:gd name="connsiteY3" fmla="*/ 0 h 1200329"/>
                      <a:gd name="connsiteX4" fmla="*/ 2268030 w 3562350"/>
                      <a:gd name="connsiteY4" fmla="*/ 0 h 1200329"/>
                      <a:gd name="connsiteX5" fmla="*/ 2754884 w 3562350"/>
                      <a:gd name="connsiteY5" fmla="*/ 0 h 1200329"/>
                      <a:gd name="connsiteX6" fmla="*/ 3562350 w 3562350"/>
                      <a:gd name="connsiteY6" fmla="*/ 0 h 1200329"/>
                      <a:gd name="connsiteX7" fmla="*/ 3562350 w 3562350"/>
                      <a:gd name="connsiteY7" fmla="*/ 624171 h 1200329"/>
                      <a:gd name="connsiteX8" fmla="*/ 3562350 w 3562350"/>
                      <a:gd name="connsiteY8" fmla="*/ 1200329 h 1200329"/>
                      <a:gd name="connsiteX9" fmla="*/ 2933002 w 3562350"/>
                      <a:gd name="connsiteY9" fmla="*/ 1200329 h 1200329"/>
                      <a:gd name="connsiteX10" fmla="*/ 2446147 w 3562350"/>
                      <a:gd name="connsiteY10" fmla="*/ 1200329 h 1200329"/>
                      <a:gd name="connsiteX11" fmla="*/ 1888046 w 3562350"/>
                      <a:gd name="connsiteY11" fmla="*/ 1200329 h 1200329"/>
                      <a:gd name="connsiteX12" fmla="*/ 1365568 w 3562350"/>
                      <a:gd name="connsiteY12" fmla="*/ 1200329 h 1200329"/>
                      <a:gd name="connsiteX13" fmla="*/ 807466 w 3562350"/>
                      <a:gd name="connsiteY13" fmla="*/ 1200329 h 1200329"/>
                      <a:gd name="connsiteX14" fmla="*/ 0 w 3562350"/>
                      <a:gd name="connsiteY14" fmla="*/ 1200329 h 1200329"/>
                      <a:gd name="connsiteX15" fmla="*/ 0 w 3562350"/>
                      <a:gd name="connsiteY15" fmla="*/ 588161 h 1200329"/>
                      <a:gd name="connsiteX16" fmla="*/ 0 w 3562350"/>
                      <a:gd name="connsiteY16" fmla="*/ 0 h 12003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562350" h="1200329" fill="none" extrusionOk="0">
                        <a:moveTo>
                          <a:pt x="0" y="0"/>
                        </a:moveTo>
                        <a:cubicBezTo>
                          <a:pt x="193566" y="-1449"/>
                          <a:pt x="404960" y="22402"/>
                          <a:pt x="629349" y="0"/>
                        </a:cubicBezTo>
                        <a:cubicBezTo>
                          <a:pt x="853738" y="-22402"/>
                          <a:pt x="975228" y="-344"/>
                          <a:pt x="1187450" y="0"/>
                        </a:cubicBezTo>
                        <a:cubicBezTo>
                          <a:pt x="1399672" y="344"/>
                          <a:pt x="1515132" y="-20110"/>
                          <a:pt x="1781175" y="0"/>
                        </a:cubicBezTo>
                        <a:cubicBezTo>
                          <a:pt x="2047218" y="20110"/>
                          <a:pt x="2099651" y="-16156"/>
                          <a:pt x="2268030" y="0"/>
                        </a:cubicBezTo>
                        <a:cubicBezTo>
                          <a:pt x="2436409" y="16156"/>
                          <a:pt x="2626576" y="-294"/>
                          <a:pt x="2754884" y="0"/>
                        </a:cubicBezTo>
                        <a:cubicBezTo>
                          <a:pt x="2883192" y="294"/>
                          <a:pt x="3264749" y="10267"/>
                          <a:pt x="3562350" y="0"/>
                        </a:cubicBezTo>
                        <a:cubicBezTo>
                          <a:pt x="3531688" y="235453"/>
                          <a:pt x="3581337" y="321606"/>
                          <a:pt x="3562350" y="624171"/>
                        </a:cubicBezTo>
                        <a:cubicBezTo>
                          <a:pt x="3543363" y="926736"/>
                          <a:pt x="3546935" y="963728"/>
                          <a:pt x="3562350" y="1200329"/>
                        </a:cubicBezTo>
                        <a:cubicBezTo>
                          <a:pt x="3347544" y="1228489"/>
                          <a:pt x="3215017" y="1189483"/>
                          <a:pt x="2933002" y="1200329"/>
                        </a:cubicBezTo>
                        <a:cubicBezTo>
                          <a:pt x="2650987" y="1211175"/>
                          <a:pt x="2579282" y="1180814"/>
                          <a:pt x="2446147" y="1200329"/>
                        </a:cubicBezTo>
                        <a:cubicBezTo>
                          <a:pt x="2313013" y="1219844"/>
                          <a:pt x="2012101" y="1200142"/>
                          <a:pt x="1888046" y="1200329"/>
                        </a:cubicBezTo>
                        <a:cubicBezTo>
                          <a:pt x="1763991" y="1200516"/>
                          <a:pt x="1503937" y="1208364"/>
                          <a:pt x="1365568" y="1200329"/>
                        </a:cubicBezTo>
                        <a:cubicBezTo>
                          <a:pt x="1227199" y="1192294"/>
                          <a:pt x="926703" y="1210993"/>
                          <a:pt x="807466" y="1200329"/>
                        </a:cubicBezTo>
                        <a:cubicBezTo>
                          <a:pt x="688229" y="1189665"/>
                          <a:pt x="340573" y="1229506"/>
                          <a:pt x="0" y="1200329"/>
                        </a:cubicBezTo>
                        <a:cubicBezTo>
                          <a:pt x="10158" y="915353"/>
                          <a:pt x="-27008" y="739071"/>
                          <a:pt x="0" y="588161"/>
                        </a:cubicBezTo>
                        <a:cubicBezTo>
                          <a:pt x="27008" y="437251"/>
                          <a:pt x="16413" y="285131"/>
                          <a:pt x="0" y="0"/>
                        </a:cubicBezTo>
                        <a:close/>
                      </a:path>
                      <a:path w="3562350" h="1200329" stroke="0" extrusionOk="0">
                        <a:moveTo>
                          <a:pt x="0" y="0"/>
                        </a:moveTo>
                        <a:cubicBezTo>
                          <a:pt x="238546" y="8528"/>
                          <a:pt x="431227" y="-23424"/>
                          <a:pt x="593725" y="0"/>
                        </a:cubicBezTo>
                        <a:cubicBezTo>
                          <a:pt x="756224" y="23424"/>
                          <a:pt x="947945" y="24957"/>
                          <a:pt x="1116203" y="0"/>
                        </a:cubicBezTo>
                        <a:cubicBezTo>
                          <a:pt x="1284461" y="-24957"/>
                          <a:pt x="1441975" y="25522"/>
                          <a:pt x="1638681" y="0"/>
                        </a:cubicBezTo>
                        <a:cubicBezTo>
                          <a:pt x="1835387" y="-25522"/>
                          <a:pt x="1971695" y="26256"/>
                          <a:pt x="2268030" y="0"/>
                        </a:cubicBezTo>
                        <a:cubicBezTo>
                          <a:pt x="2564365" y="-26256"/>
                          <a:pt x="2525649" y="-23376"/>
                          <a:pt x="2754884" y="0"/>
                        </a:cubicBezTo>
                        <a:cubicBezTo>
                          <a:pt x="2984119" y="23376"/>
                          <a:pt x="3258018" y="-21517"/>
                          <a:pt x="3562350" y="0"/>
                        </a:cubicBezTo>
                        <a:cubicBezTo>
                          <a:pt x="3540729" y="202343"/>
                          <a:pt x="3567598" y="439717"/>
                          <a:pt x="3562350" y="576158"/>
                        </a:cubicBezTo>
                        <a:cubicBezTo>
                          <a:pt x="3557102" y="712599"/>
                          <a:pt x="3547836" y="1065452"/>
                          <a:pt x="3562350" y="1200329"/>
                        </a:cubicBezTo>
                        <a:cubicBezTo>
                          <a:pt x="3407692" y="1208167"/>
                          <a:pt x="3215364" y="1201753"/>
                          <a:pt x="2968625" y="1200329"/>
                        </a:cubicBezTo>
                        <a:cubicBezTo>
                          <a:pt x="2721886" y="1198905"/>
                          <a:pt x="2529842" y="1208775"/>
                          <a:pt x="2339277" y="1200329"/>
                        </a:cubicBezTo>
                        <a:cubicBezTo>
                          <a:pt x="2148712" y="1191883"/>
                          <a:pt x="2031281" y="1204489"/>
                          <a:pt x="1852422" y="1200329"/>
                        </a:cubicBezTo>
                        <a:cubicBezTo>
                          <a:pt x="1673563" y="1196169"/>
                          <a:pt x="1590887" y="1216204"/>
                          <a:pt x="1329944" y="1200329"/>
                        </a:cubicBezTo>
                        <a:cubicBezTo>
                          <a:pt x="1069001" y="1184454"/>
                          <a:pt x="830302" y="1167871"/>
                          <a:pt x="664972" y="1200329"/>
                        </a:cubicBezTo>
                        <a:cubicBezTo>
                          <a:pt x="499642" y="1232787"/>
                          <a:pt x="325699" y="1169668"/>
                          <a:pt x="0" y="1200329"/>
                        </a:cubicBezTo>
                        <a:cubicBezTo>
                          <a:pt x="-2749" y="1039132"/>
                          <a:pt x="20838" y="872514"/>
                          <a:pt x="0" y="624171"/>
                        </a:cubicBezTo>
                        <a:cubicBezTo>
                          <a:pt x="-20838" y="375828"/>
                          <a:pt x="-24818" y="22638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3810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vi-VN" sz="2400">
                <a:latin typeface="Segoe UI Semibold" panose="020B0702040204020203" pitchFamily="34" charset="0"/>
                <a:cs typeface="Segoe UI Semibold" panose="020B0702040204020203" pitchFamily="34" charset="0"/>
              </a:rPr>
              <a:t>Team: BYTEUS</a:t>
            </a:r>
          </a:p>
          <a:p>
            <a:r>
              <a:rPr lang="vi-VN" sz="2400">
                <a:latin typeface="Segoe UI Semibold" panose="020B0702040204020203" pitchFamily="34" charset="0"/>
                <a:cs typeface="Segoe UI Semibold" panose="020B0702040204020203" pitchFamily="34" charset="0"/>
              </a:rPr>
              <a:t>Members:</a:t>
            </a:r>
          </a:p>
          <a:p>
            <a:r>
              <a:rPr lang="vi-VN" sz="2400">
                <a:latin typeface="Segoe UI Semibold" panose="020B0702040204020203" pitchFamily="34" charset="0"/>
                <a:cs typeface="Segoe UI Semibold" panose="020B0702040204020203" pitchFamily="34" charset="0"/>
              </a:rPr>
              <a:t>	Đinh Văn Tính</a:t>
            </a:r>
          </a:p>
          <a:p>
            <a:r>
              <a:rPr lang="vi-VN" sz="2400">
                <a:latin typeface="Segoe UI Semibold" panose="020B0702040204020203" pitchFamily="34" charset="0"/>
                <a:cs typeface="Segoe UI Semibold" panose="020B0702040204020203" pitchFamily="34" charset="0"/>
              </a:rPr>
              <a:t>	Nguyễn Minh Tiến Đạt</a:t>
            </a:r>
          </a:p>
          <a:p>
            <a:r>
              <a:rPr lang="vi-VN" sz="2400">
                <a:latin typeface="Segoe UI Semibold" panose="020B0702040204020203" pitchFamily="34" charset="0"/>
                <a:cs typeface="Segoe UI Semibold" panose="020B0702040204020203" pitchFamily="34" charset="0"/>
              </a:rPr>
              <a:t>	Vũ Quốc Khánh </a:t>
            </a:r>
            <a:endParaRPr lang="en-US" sz="2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313325" cy="125552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F7025DC-DA22-A769-F859-FCFB0BF21BF1}"/>
              </a:ext>
            </a:extLst>
          </p:cNvPr>
          <p:cNvSpPr/>
          <p:nvPr/>
        </p:nvSpPr>
        <p:spPr>
          <a:xfrm>
            <a:off x="2384464" y="2665070"/>
            <a:ext cx="2194560" cy="8940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Segoe UI Semibold" panose="020B0702040204020203" pitchFamily="34" charset="0"/>
                <a:cs typeface="Segoe UI Semibold" panose="020B0702040204020203" pitchFamily="34" charset="0"/>
              </a:rPr>
              <a:t>Lane Segmentation </a:t>
            </a:r>
            <a:endParaRPr lang="en-US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664D512-DF6B-F6B5-ED8C-94C38804F30F}"/>
              </a:ext>
            </a:extLst>
          </p:cNvPr>
          <p:cNvSpPr/>
          <p:nvPr/>
        </p:nvSpPr>
        <p:spPr>
          <a:xfrm>
            <a:off x="2384464" y="4035554"/>
            <a:ext cx="2194560" cy="8940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Segoe UI Semibold" panose="020B0702040204020203" pitchFamily="34" charset="0"/>
                <a:cs typeface="Segoe UI Semibold" panose="020B0702040204020203" pitchFamily="34" charset="0"/>
              </a:rPr>
              <a:t>Trafic Sign Detection</a:t>
            </a:r>
            <a:endParaRPr lang="en-US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FF84442-5C34-999F-A7C6-22AC07D04956}"/>
              </a:ext>
            </a:extLst>
          </p:cNvPr>
          <p:cNvSpPr/>
          <p:nvPr/>
        </p:nvSpPr>
        <p:spPr>
          <a:xfrm>
            <a:off x="2384464" y="5483429"/>
            <a:ext cx="2194560" cy="8940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latin typeface="Segoe UI Semibold" panose="020B0702040204020203" pitchFamily="34" charset="0"/>
                <a:cs typeface="Segoe UI Semibold" panose="020B0702040204020203" pitchFamily="34" charset="0"/>
              </a:rPr>
              <a:t>Controller</a:t>
            </a:r>
            <a:endParaRPr lang="en-US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B2C9C3-8594-44EB-20FA-EB7A43000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4300" y="2394207"/>
            <a:ext cx="2565400" cy="12662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8952CD-4D4A-ADFA-78B2-514F1D4750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0035" y="3769370"/>
            <a:ext cx="2589665" cy="1519608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A545CFDB-3A39-2DF5-556B-3B097EEA8120}"/>
              </a:ext>
            </a:extLst>
          </p:cNvPr>
          <p:cNvSpPr/>
          <p:nvPr/>
        </p:nvSpPr>
        <p:spPr>
          <a:xfrm>
            <a:off x="5313382" y="2689453"/>
            <a:ext cx="1686560" cy="6467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922F948-39B9-5C17-4B98-A282EEA5303D}"/>
              </a:ext>
            </a:extLst>
          </p:cNvPr>
          <p:cNvSpPr/>
          <p:nvPr/>
        </p:nvSpPr>
        <p:spPr>
          <a:xfrm>
            <a:off x="5313382" y="4105657"/>
            <a:ext cx="1686560" cy="6467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E686427-7BCC-F07A-400C-D90BA4C05C56}"/>
              </a:ext>
            </a:extLst>
          </p:cNvPr>
          <p:cNvSpPr/>
          <p:nvPr/>
        </p:nvSpPr>
        <p:spPr>
          <a:xfrm>
            <a:off x="5313382" y="5607097"/>
            <a:ext cx="1686560" cy="6467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757BD65-271D-AE7B-825D-07B56FC95AAE}"/>
              </a:ext>
            </a:extLst>
          </p:cNvPr>
          <p:cNvSpPr/>
          <p:nvPr/>
        </p:nvSpPr>
        <p:spPr>
          <a:xfrm>
            <a:off x="4409440" y="1445219"/>
            <a:ext cx="3373120" cy="64674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600">
                <a:latin typeface="Segoe UI Semibold" panose="020B0702040204020203" pitchFamily="34" charset="0"/>
                <a:cs typeface="Segoe UI Semibold" panose="020B0702040204020203" pitchFamily="34" charset="0"/>
              </a:rPr>
              <a:t>PIPELINE</a:t>
            </a:r>
            <a:endParaRPr lang="en-US" sz="26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3D58151-F7EF-FFA8-056B-B6442396D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034" y="5416876"/>
            <a:ext cx="2589665" cy="1514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702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313325" cy="125552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7B1A632-9626-159D-1E28-4BF7BB0FC05B}"/>
              </a:ext>
            </a:extLst>
          </p:cNvPr>
          <p:cNvSpPr/>
          <p:nvPr/>
        </p:nvSpPr>
        <p:spPr>
          <a:xfrm>
            <a:off x="4291330" y="1478280"/>
            <a:ext cx="3609340" cy="8077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600">
                <a:latin typeface="Segoe UI Semibold" panose="020B0702040204020203" pitchFamily="34" charset="0"/>
                <a:cs typeface="Segoe UI Semibold" panose="020B0702040204020203" pitchFamily="34" charset="0"/>
              </a:rPr>
              <a:t>Lane Segmentation</a:t>
            </a:r>
            <a:endParaRPr lang="en-US" sz="26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141B3BF-E26D-76A8-18C0-0CBD35963959}"/>
              </a:ext>
            </a:extLst>
          </p:cNvPr>
          <p:cNvSpPr/>
          <p:nvPr/>
        </p:nvSpPr>
        <p:spPr>
          <a:xfrm>
            <a:off x="914400" y="2834640"/>
            <a:ext cx="2316480" cy="9956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800">
                <a:latin typeface="Segoe UI Semibold" panose="020B0702040204020203" pitchFamily="34" charset="0"/>
                <a:cs typeface="Segoe UI Semibold" panose="020B0702040204020203" pitchFamily="34" charset="0"/>
              </a:rPr>
              <a:t>Input</a:t>
            </a:r>
          </a:p>
          <a:p>
            <a:pPr algn="ctr"/>
            <a:r>
              <a:rPr lang="vi-VN" sz="1800">
                <a:latin typeface="Segoe UI Semibold" panose="020B0702040204020203" pitchFamily="34" charset="0"/>
                <a:cs typeface="Segoe UI Semibold" panose="020B0702040204020203" pitchFamily="34" charset="0"/>
              </a:rPr>
              <a:t>(RGB image)</a:t>
            </a:r>
            <a:endParaRPr lang="en-US" sz="18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E9F6030-1FF7-E898-4A20-E2A90DB1E802}"/>
              </a:ext>
            </a:extLst>
          </p:cNvPr>
          <p:cNvSpPr/>
          <p:nvPr/>
        </p:nvSpPr>
        <p:spPr>
          <a:xfrm>
            <a:off x="4899660" y="2834640"/>
            <a:ext cx="2316480" cy="9956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800">
                <a:latin typeface="Segoe UI Semibold" panose="020B0702040204020203" pitchFamily="34" charset="0"/>
                <a:cs typeface="Segoe UI Semibold" panose="020B0702040204020203" pitchFamily="34" charset="0"/>
              </a:rPr>
              <a:t>Model U-NET</a:t>
            </a:r>
            <a:endParaRPr lang="en-US" sz="18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F117B3A-AB6B-9F94-2BBB-D0A34F78B2DC}"/>
              </a:ext>
            </a:extLst>
          </p:cNvPr>
          <p:cNvSpPr/>
          <p:nvPr/>
        </p:nvSpPr>
        <p:spPr>
          <a:xfrm>
            <a:off x="8755380" y="2834640"/>
            <a:ext cx="2316480" cy="9956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800">
                <a:latin typeface="Segoe UI Semibold" panose="020B0702040204020203" pitchFamily="34" charset="0"/>
                <a:cs typeface="Segoe UI Semibold" panose="020B0702040204020203" pitchFamily="34" charset="0"/>
              </a:rPr>
              <a:t>Output</a:t>
            </a:r>
          </a:p>
          <a:p>
            <a:pPr algn="ctr"/>
            <a:r>
              <a:rPr lang="vi-VN" sz="1800">
                <a:latin typeface="Segoe UI Semibold" panose="020B0702040204020203" pitchFamily="34" charset="0"/>
                <a:cs typeface="Segoe UI Semibold" panose="020B0702040204020203" pitchFamily="34" charset="0"/>
              </a:rPr>
              <a:t>(Binary image)</a:t>
            </a:r>
            <a:endParaRPr lang="en-US" sz="18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2D82D66-5485-F486-B185-2D7B55F4BA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62" y="4686495"/>
            <a:ext cx="3342641" cy="190162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F2A7C06-8499-5458-2EA1-06391BEFFA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5619" y="4686495"/>
            <a:ext cx="2740761" cy="190162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56A6B08-2210-5464-199E-659D98B3CA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6259" y="4686495"/>
            <a:ext cx="3852651" cy="1901629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F404F28A-2C23-CDFB-D983-AEE4ADEA8527}"/>
              </a:ext>
            </a:extLst>
          </p:cNvPr>
          <p:cNvSpPr/>
          <p:nvPr/>
        </p:nvSpPr>
        <p:spPr>
          <a:xfrm>
            <a:off x="3533140" y="3225800"/>
            <a:ext cx="934720" cy="406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EA67BE29-859C-801F-7205-89B84734C8F7}"/>
              </a:ext>
            </a:extLst>
          </p:cNvPr>
          <p:cNvSpPr/>
          <p:nvPr/>
        </p:nvSpPr>
        <p:spPr>
          <a:xfrm>
            <a:off x="7466380" y="3225800"/>
            <a:ext cx="934720" cy="406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606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313325" cy="1255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8E3C0F-42AC-90A3-3B22-D3570DDEC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3962" y="2395855"/>
            <a:ext cx="5105400" cy="3143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AB01B1-099E-05BB-F444-3BEB5CAFDBDE}"/>
              </a:ext>
            </a:extLst>
          </p:cNvPr>
          <p:cNvSpPr txBox="1"/>
          <p:nvPr/>
        </p:nvSpPr>
        <p:spPr>
          <a:xfrm>
            <a:off x="447040" y="6371662"/>
            <a:ext cx="35661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Segoe UI Semibold" panose="020B0702040204020203" pitchFamily="34" charset="0"/>
                <a:cs typeface="Segoe UI Semibold" panose="020B0702040204020203" pitchFamily="34" charset="0"/>
              </a:rPr>
              <a:t>https://arxiv.org/abs/1909.06840v3</a:t>
            </a:r>
          </a:p>
        </p:txBody>
      </p:sp>
    </p:spTree>
    <p:extLst>
      <p:ext uri="{BB962C8B-B14F-4D97-AF65-F5344CB8AC3E}">
        <p14:creationId xmlns:p14="http://schemas.microsoft.com/office/powerpoint/2010/main" val="2414250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313325" cy="125552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7B1A632-9626-159D-1E28-4BF7BB0FC05B}"/>
              </a:ext>
            </a:extLst>
          </p:cNvPr>
          <p:cNvSpPr/>
          <p:nvPr/>
        </p:nvSpPr>
        <p:spPr>
          <a:xfrm>
            <a:off x="4291330" y="1478280"/>
            <a:ext cx="3609340" cy="8077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600">
                <a:latin typeface="Segoe UI Semibold" panose="020B0702040204020203" pitchFamily="34" charset="0"/>
                <a:cs typeface="Segoe UI Semibold" panose="020B0702040204020203" pitchFamily="34" charset="0"/>
              </a:rPr>
              <a:t>Traffic Sign Detection</a:t>
            </a:r>
            <a:endParaRPr lang="en-US" sz="26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141B3BF-E26D-76A8-18C0-0CBD35963959}"/>
              </a:ext>
            </a:extLst>
          </p:cNvPr>
          <p:cNvSpPr/>
          <p:nvPr/>
        </p:nvSpPr>
        <p:spPr>
          <a:xfrm>
            <a:off x="914400" y="2834640"/>
            <a:ext cx="2316480" cy="9956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800">
                <a:latin typeface="Segoe UI Semibold" panose="020B0702040204020203" pitchFamily="34" charset="0"/>
                <a:cs typeface="Segoe UI Semibold" panose="020B0702040204020203" pitchFamily="34" charset="0"/>
              </a:rPr>
              <a:t>Input</a:t>
            </a:r>
          </a:p>
          <a:p>
            <a:pPr algn="ctr"/>
            <a:r>
              <a:rPr lang="vi-VN" sz="1800">
                <a:latin typeface="Segoe UI Semibold" panose="020B0702040204020203" pitchFamily="34" charset="0"/>
                <a:cs typeface="Segoe UI Semibold" panose="020B0702040204020203" pitchFamily="34" charset="0"/>
              </a:rPr>
              <a:t>(RGB image)</a:t>
            </a:r>
            <a:endParaRPr lang="en-US" sz="18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E9F6030-1FF7-E898-4A20-E2A90DB1E802}"/>
              </a:ext>
            </a:extLst>
          </p:cNvPr>
          <p:cNvSpPr/>
          <p:nvPr/>
        </p:nvSpPr>
        <p:spPr>
          <a:xfrm>
            <a:off x="4899660" y="2834640"/>
            <a:ext cx="2316480" cy="9956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800">
                <a:latin typeface="Segoe UI Semibold" panose="020B0702040204020203" pitchFamily="34" charset="0"/>
                <a:cs typeface="Segoe UI Semibold" panose="020B0702040204020203" pitchFamily="34" charset="0"/>
              </a:rPr>
              <a:t>Model Yolov8m</a:t>
            </a:r>
            <a:endParaRPr lang="en-US" sz="18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F117B3A-AB6B-9F94-2BBB-D0A34F78B2DC}"/>
              </a:ext>
            </a:extLst>
          </p:cNvPr>
          <p:cNvSpPr/>
          <p:nvPr/>
        </p:nvSpPr>
        <p:spPr>
          <a:xfrm>
            <a:off x="8755380" y="2834640"/>
            <a:ext cx="2316480" cy="9956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800">
                <a:latin typeface="Segoe UI Semibold" panose="020B0702040204020203" pitchFamily="34" charset="0"/>
                <a:cs typeface="Segoe UI Semibold" panose="020B0702040204020203" pitchFamily="34" charset="0"/>
              </a:rPr>
              <a:t>Output</a:t>
            </a:r>
          </a:p>
          <a:p>
            <a:pPr algn="ctr"/>
            <a:r>
              <a:rPr lang="vi-VN" sz="1800">
                <a:latin typeface="Segoe UI Semibold" panose="020B0702040204020203" pitchFamily="34" charset="0"/>
                <a:cs typeface="Segoe UI Semibold" panose="020B0702040204020203" pitchFamily="34" charset="0"/>
              </a:rPr>
              <a:t>With 5 classes</a:t>
            </a:r>
            <a:endParaRPr lang="en-US" sz="18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2D82D66-5485-F486-B185-2D7B55F4BA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62" y="4686495"/>
            <a:ext cx="3342641" cy="1901629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F404F28A-2C23-CDFB-D983-AEE4ADEA8527}"/>
              </a:ext>
            </a:extLst>
          </p:cNvPr>
          <p:cNvSpPr/>
          <p:nvPr/>
        </p:nvSpPr>
        <p:spPr>
          <a:xfrm>
            <a:off x="3533140" y="3225800"/>
            <a:ext cx="934720" cy="406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EA67BE29-859C-801F-7205-89B84734C8F7}"/>
              </a:ext>
            </a:extLst>
          </p:cNvPr>
          <p:cNvSpPr/>
          <p:nvPr/>
        </p:nvSpPr>
        <p:spPr>
          <a:xfrm>
            <a:off x="7466380" y="3225800"/>
            <a:ext cx="934720" cy="406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3325B3-96DF-E6DE-3FE0-CEC892BE5E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0447" y="4686495"/>
            <a:ext cx="3240691" cy="1901628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9A322731-0252-2012-BF07-BE2B08A447A4}"/>
              </a:ext>
            </a:extLst>
          </p:cNvPr>
          <p:cNvSpPr/>
          <p:nvPr/>
        </p:nvSpPr>
        <p:spPr>
          <a:xfrm>
            <a:off x="4291330" y="5537200"/>
            <a:ext cx="3609340" cy="406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221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313325" cy="1255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3F54D6-B254-CECC-1703-5878130FC7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607" y="2687145"/>
            <a:ext cx="4923940" cy="22861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6AE756-42FE-8E5F-BBCC-73AA337EAA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3157" y="2687146"/>
            <a:ext cx="6063676" cy="228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567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313325" cy="125552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7B1A632-9626-159D-1E28-4BF7BB0FC05B}"/>
              </a:ext>
            </a:extLst>
          </p:cNvPr>
          <p:cNvSpPr/>
          <p:nvPr/>
        </p:nvSpPr>
        <p:spPr>
          <a:xfrm>
            <a:off x="4392930" y="1422400"/>
            <a:ext cx="3044190" cy="5486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2600">
                <a:latin typeface="Segoe UI Semibold" panose="020B0702040204020203" pitchFamily="34" charset="0"/>
                <a:cs typeface="Segoe UI Semibold" panose="020B0702040204020203" pitchFamily="34" charset="0"/>
              </a:rPr>
              <a:t>Controller</a:t>
            </a:r>
            <a:endParaRPr lang="en-US" sz="26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FA6B0B-325C-1052-BF7B-868B5EE82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639" y="2966719"/>
            <a:ext cx="2743659" cy="157128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34A0ECF-9D0F-B917-1F24-2B48C164F064}"/>
              </a:ext>
            </a:extLst>
          </p:cNvPr>
          <p:cNvSpPr/>
          <p:nvPr/>
        </p:nvSpPr>
        <p:spPr>
          <a:xfrm>
            <a:off x="4008755" y="3421825"/>
            <a:ext cx="1906270" cy="66106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800">
                <a:latin typeface="Segoe UI Semibold" panose="020B0702040204020203" pitchFamily="34" charset="0"/>
                <a:cs typeface="Segoe UI Semibold" panose="020B0702040204020203" pitchFamily="34" charset="0"/>
              </a:rPr>
              <a:t>Traffic Sign Detect</a:t>
            </a:r>
            <a:endParaRPr lang="en-US" sz="18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CE86CB0-37B0-DF46-9821-0434C8DAF112}"/>
              </a:ext>
            </a:extLst>
          </p:cNvPr>
          <p:cNvSpPr/>
          <p:nvPr/>
        </p:nvSpPr>
        <p:spPr>
          <a:xfrm>
            <a:off x="3046298" y="3589132"/>
            <a:ext cx="748030" cy="3264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7255F5-4851-83EF-FD9C-DEEA3E930CAF}"/>
              </a:ext>
            </a:extLst>
          </p:cNvPr>
          <p:cNvCxnSpPr>
            <a:cxnSpLocks/>
          </p:cNvCxnSpPr>
          <p:nvPr/>
        </p:nvCxnSpPr>
        <p:spPr>
          <a:xfrm flipV="1">
            <a:off x="5981499" y="3421825"/>
            <a:ext cx="480261" cy="273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E844368-1F21-BAC3-25D0-33938FE9FD20}"/>
              </a:ext>
            </a:extLst>
          </p:cNvPr>
          <p:cNvCxnSpPr>
            <a:cxnSpLocks/>
          </p:cNvCxnSpPr>
          <p:nvPr/>
        </p:nvCxnSpPr>
        <p:spPr>
          <a:xfrm>
            <a:off x="5981499" y="3760660"/>
            <a:ext cx="447040" cy="406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8AA8123-2100-3700-A4E8-C394137E8F15}"/>
              </a:ext>
            </a:extLst>
          </p:cNvPr>
          <p:cNvSpPr/>
          <p:nvPr/>
        </p:nvSpPr>
        <p:spPr>
          <a:xfrm>
            <a:off x="6627721" y="3203766"/>
            <a:ext cx="1317399" cy="3467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800">
                <a:latin typeface="Segoe UI Semibold" panose="020B0702040204020203" pitchFamily="34" charset="0"/>
                <a:cs typeface="Segoe UI Semibold" panose="020B0702040204020203" pitchFamily="34" charset="0"/>
              </a:rPr>
              <a:t>Turn left</a:t>
            </a:r>
            <a:endParaRPr lang="en-US" sz="18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8241410-AD87-5325-E6DB-7E01BE7AE62E}"/>
              </a:ext>
            </a:extLst>
          </p:cNvPr>
          <p:cNvSpPr/>
          <p:nvPr/>
        </p:nvSpPr>
        <p:spPr>
          <a:xfrm>
            <a:off x="6627721" y="4085495"/>
            <a:ext cx="1317399" cy="3467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800">
                <a:latin typeface="Segoe UI Semibold" panose="020B0702040204020203" pitchFamily="34" charset="0"/>
                <a:cs typeface="Segoe UI Semibold" panose="020B0702040204020203" pitchFamily="34" charset="0"/>
              </a:rPr>
              <a:t>Turn right</a:t>
            </a:r>
            <a:endParaRPr lang="en-US" sz="18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76D8EA40-D69D-2EBB-8C13-07CDEDA80E4E}"/>
              </a:ext>
            </a:extLst>
          </p:cNvPr>
          <p:cNvSpPr/>
          <p:nvPr/>
        </p:nvSpPr>
        <p:spPr>
          <a:xfrm>
            <a:off x="8248218" y="3695383"/>
            <a:ext cx="748030" cy="3264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DDA149A-90FD-141A-5628-F30D6B9EFECE}"/>
              </a:ext>
            </a:extLst>
          </p:cNvPr>
          <p:cNvSpPr/>
          <p:nvPr/>
        </p:nvSpPr>
        <p:spPr>
          <a:xfrm>
            <a:off x="9361816" y="3497312"/>
            <a:ext cx="1832993" cy="6697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800">
                <a:latin typeface="Segoe UI Semibold" panose="020B0702040204020203" pitchFamily="34" charset="0"/>
                <a:cs typeface="Segoe UI Semibold" panose="020B0702040204020203" pitchFamily="34" charset="0"/>
              </a:rPr>
              <a:t>Speed = 35</a:t>
            </a:r>
            <a:endParaRPr lang="en-US" sz="18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EBCEC65-61E5-E658-3909-DEC72D14D8B9}"/>
              </a:ext>
            </a:extLst>
          </p:cNvPr>
          <p:cNvSpPr/>
          <p:nvPr/>
        </p:nvSpPr>
        <p:spPr>
          <a:xfrm>
            <a:off x="4008755" y="5312408"/>
            <a:ext cx="1906270" cy="66106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800">
                <a:latin typeface="Segoe UI Semibold" panose="020B0702040204020203" pitchFamily="34" charset="0"/>
                <a:cs typeface="Segoe UI Semibold" panose="020B0702040204020203" pitchFamily="34" charset="0"/>
              </a:rPr>
              <a:t>Straight</a:t>
            </a:r>
            <a:endParaRPr lang="en-US" sz="18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1C075E7-8D3D-890C-B511-41F605EEAC2C}"/>
              </a:ext>
            </a:extLst>
          </p:cNvPr>
          <p:cNvSpPr/>
          <p:nvPr/>
        </p:nvSpPr>
        <p:spPr>
          <a:xfrm>
            <a:off x="6253706" y="5498783"/>
            <a:ext cx="748030" cy="3264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9E97B9F-C7D1-7B9D-5431-5F14E026CA34}"/>
              </a:ext>
            </a:extLst>
          </p:cNvPr>
          <p:cNvSpPr/>
          <p:nvPr/>
        </p:nvSpPr>
        <p:spPr>
          <a:xfrm>
            <a:off x="7528823" y="5327134"/>
            <a:ext cx="1832993" cy="6697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800">
                <a:latin typeface="Segoe UI Semibold" panose="020B0702040204020203" pitchFamily="34" charset="0"/>
                <a:cs typeface="Segoe UI Semibold" panose="020B0702040204020203" pitchFamily="34" charset="0"/>
              </a:rPr>
              <a:t>Speed = 50</a:t>
            </a:r>
            <a:endParaRPr lang="en-US" sz="18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68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3"/>
          <p:cNvSpPr txBox="1"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vi-VN" b="1">
                <a:solidFill>
                  <a:schemeClr val="lt1"/>
                </a:solidFill>
                <a:latin typeface="Segoe UI Semibold" panose="020B0702040204020203" pitchFamily="34" charset="0"/>
                <a:ea typeface="Arial"/>
                <a:cs typeface="Segoe UI Semibold" panose="020B0702040204020203" pitchFamily="34" charset="0"/>
                <a:sym typeface="Arial"/>
              </a:rPr>
              <a:t>THANK YOU </a:t>
            </a:r>
            <a:endParaRPr b="1">
              <a:solidFill>
                <a:schemeClr val="lt1"/>
              </a:solidFill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endParaRPr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1193" y="183610"/>
            <a:ext cx="4501626" cy="886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</TotalTime>
  <Words>84</Words>
  <Application>Microsoft Office PowerPoint</Application>
  <PresentationFormat>Widescreen</PresentationFormat>
  <Paragraphs>31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Robocon2024_Rules</dc:title>
  <dc:creator>Vũ Ngàn Thương FGAM-HCMUTE</dc:creator>
  <cp:lastModifiedBy>Quốc Khánh Vũ</cp:lastModifiedBy>
  <cp:revision>25</cp:revision>
  <dcterms:created xsi:type="dcterms:W3CDTF">2022-08-31T03:57:56Z</dcterms:created>
  <dcterms:modified xsi:type="dcterms:W3CDTF">2023-12-09T20:26:38Z</dcterms:modified>
</cp:coreProperties>
</file>