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68" r:id="rId5"/>
    <p:sldId id="27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3" r:id="rId14"/>
    <p:sldId id="274" r:id="rId15"/>
    <p:sldId id="278" r:id="rId16"/>
    <p:sldId id="275" r:id="rId17"/>
    <p:sldId id="270" r:id="rId18"/>
    <p:sldId id="271" r:id="rId19"/>
    <p:sldId id="279" r:id="rId20"/>
  </p:sldIdLst>
  <p:sldSz cx="10077450" cy="7562850"/>
  <p:notesSz cx="7559675" cy="106918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73" autoAdjust="0"/>
    <p:restoredTop sz="77101" autoAdjust="0"/>
  </p:normalViewPr>
  <p:slideViewPr>
    <p:cSldViewPr>
      <p:cViewPr varScale="1">
        <p:scale>
          <a:sx n="54" d="100"/>
          <a:sy n="54" d="100"/>
        </p:scale>
        <p:origin x="-1620" y="-90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3" name="Tijdelijke aanduiding voor datum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4" name="Tijdelijke aanduiding voor voettekst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Tijdelijke aanduiding voor dianumm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705D6AB6-A906-4BC9-8010-F1CB3A253C7B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‹nr.›</a:t>
            </a:fld>
            <a:endParaRPr lang="en-US" sz="14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8310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Tijdelijke aanduiding voor koptekst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Tijdelijke aanduiding voor datum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Tijdelijke aanduiding voor voettekst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Tijdelijke aanduiding voor dianumm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2F3952A1-4438-4C7B-8025-49CCB15C38D9}" type="slidenum">
              <a:rPr/>
              <a:pPr lvl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2010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>
        <a:ln>
          <a:noFill/>
        </a:ln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 err="1" smtClean="0"/>
              <a:t>Persoon</a:t>
            </a:r>
            <a:r>
              <a:rPr lang="en-US" baseline="0" dirty="0" smtClean="0"/>
              <a:t> 1</a:t>
            </a:r>
          </a:p>
          <a:p>
            <a:endParaRPr lang="en-US" dirty="0" smtClean="0"/>
          </a:p>
          <a:p>
            <a:r>
              <a:rPr lang="en-US" dirty="0" smtClean="0"/>
              <a:t>Hallo, </a:t>
            </a:r>
            <a:r>
              <a:rPr lang="en-US" dirty="0" err="1" smtClean="0"/>
              <a:t>wij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 team </a:t>
            </a:r>
            <a:r>
              <a:rPr lang="en-US" dirty="0" err="1" smtClean="0"/>
              <a:t>Zilver</a:t>
            </a:r>
            <a:r>
              <a:rPr lang="en-US" dirty="0" smtClean="0"/>
              <a:t>. </a:t>
            </a:r>
            <a:r>
              <a:rPr lang="en-US" dirty="0" err="1" smtClean="0"/>
              <a:t>Wij</a:t>
            </a:r>
            <a:r>
              <a:rPr lang="en-US" dirty="0" smtClean="0"/>
              <a:t> </a:t>
            </a:r>
            <a:r>
              <a:rPr lang="en-US" dirty="0" err="1" smtClean="0"/>
              <a:t>gaan</a:t>
            </a:r>
            <a:r>
              <a:rPr lang="en-US" dirty="0" smtClean="0"/>
              <a:t> </a:t>
            </a:r>
            <a:r>
              <a:rPr lang="en-US" dirty="0" err="1" smtClean="0"/>
              <a:t>vertellen</a:t>
            </a:r>
            <a:r>
              <a:rPr lang="en-US" dirty="0" smtClean="0"/>
              <a:t> over </a:t>
            </a:r>
            <a:r>
              <a:rPr lang="en-US" dirty="0" err="1" smtClean="0"/>
              <a:t>ons</a:t>
            </a:r>
            <a:r>
              <a:rPr lang="en-US" dirty="0" smtClean="0"/>
              <a:t> project.</a:t>
            </a: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 err="1" smtClean="0"/>
              <a:t>Persoon</a:t>
            </a:r>
            <a:r>
              <a:rPr lang="en-US" baseline="0" dirty="0" smtClean="0"/>
              <a:t> 3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Kort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principe</a:t>
            </a:r>
            <a:r>
              <a:rPr lang="en-US" baseline="0" dirty="0" smtClean="0"/>
              <a:t> van A*</a:t>
            </a:r>
          </a:p>
          <a:p>
            <a:r>
              <a:rPr lang="en-US" baseline="0" dirty="0" err="1" smtClean="0"/>
              <a:t>Manier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waarop</a:t>
            </a:r>
            <a:r>
              <a:rPr lang="en-US" baseline="0" dirty="0" smtClean="0"/>
              <a:t> de map </a:t>
            </a:r>
            <a:r>
              <a:rPr lang="en-US" baseline="0" dirty="0" err="1" smtClean="0"/>
              <a:t>opgeslagen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wordt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Link met </a:t>
            </a:r>
            <a:r>
              <a:rPr lang="en-US" baseline="0" dirty="0" err="1" smtClean="0"/>
              <a:t>volgende</a:t>
            </a:r>
            <a:r>
              <a:rPr lang="en-US" baseline="0" dirty="0" smtClean="0"/>
              <a:t> slide: al </a:t>
            </a:r>
            <a:r>
              <a:rPr lang="en-US" baseline="0" dirty="0" err="1" smtClean="0"/>
              <a:t>deze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algoritmes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worden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geïmplementeerd</a:t>
            </a:r>
            <a:r>
              <a:rPr lang="en-US" baseline="0" dirty="0" smtClean="0"/>
              <a:t> in de software </a:t>
            </a:r>
            <a:r>
              <a:rPr lang="en-US" baseline="0" dirty="0" err="1" smtClean="0"/>
              <a:t>waar</a:t>
            </a:r>
            <a:r>
              <a:rPr lang="en-US" baseline="0" dirty="0" smtClean="0"/>
              <a:t> ? Meer over </a:t>
            </a:r>
            <a:r>
              <a:rPr lang="en-US" baseline="0" dirty="0" err="1" smtClean="0"/>
              <a:t>gaat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vertellen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 err="1" smtClean="0"/>
              <a:t>Persoon</a:t>
            </a:r>
            <a:r>
              <a:rPr lang="en-US" dirty="0" smtClean="0"/>
              <a:t> 4</a:t>
            </a:r>
          </a:p>
          <a:p>
            <a:endParaRPr lang="en-US" dirty="0" smtClean="0"/>
          </a:p>
          <a:p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deel</a:t>
            </a:r>
            <a:r>
              <a:rPr lang="en-US" dirty="0" smtClean="0"/>
              <a:t> van de software runt op</a:t>
            </a:r>
            <a:r>
              <a:rPr lang="en-US" baseline="0" dirty="0" smtClean="0"/>
              <a:t> de robot. </a:t>
            </a:r>
            <a:r>
              <a:rPr lang="en-US" baseline="0" dirty="0" err="1" smtClean="0"/>
              <a:t>Waarom</a:t>
            </a:r>
            <a:r>
              <a:rPr lang="en-US" baseline="0" dirty="0" smtClean="0"/>
              <a:t>? </a:t>
            </a:r>
            <a:r>
              <a:rPr lang="en-US" baseline="0" dirty="0" err="1" smtClean="0"/>
              <a:t>Welke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delen</a:t>
            </a:r>
            <a:r>
              <a:rPr lang="en-US" baseline="0" dirty="0" smtClean="0"/>
              <a:t>? </a:t>
            </a:r>
            <a:r>
              <a:rPr lang="en-US" baseline="0" dirty="0" err="1" smtClean="0"/>
              <a:t>Waarom</a:t>
            </a:r>
            <a:r>
              <a:rPr lang="en-US" baseline="0" dirty="0" smtClean="0"/>
              <a:t> die?</a:t>
            </a:r>
            <a:endParaRPr lang="en-US" dirty="0" smtClean="0"/>
          </a:p>
          <a:p>
            <a:endParaRPr lang="en-US" dirty="0" smtClean="0"/>
          </a:p>
          <a:p>
            <a:r>
              <a:rPr lang="en-US" baseline="0" dirty="0" smtClean="0"/>
              <a:t>Link met </a:t>
            </a:r>
            <a:r>
              <a:rPr lang="en-US" baseline="0" dirty="0" err="1" smtClean="0"/>
              <a:t>volgende</a:t>
            </a:r>
            <a:r>
              <a:rPr lang="en-US" baseline="0" dirty="0" smtClean="0"/>
              <a:t> slide: Het </a:t>
            </a:r>
            <a:r>
              <a:rPr lang="en-US" baseline="0" dirty="0" err="1" smtClean="0"/>
              <a:t>grootste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deel</a:t>
            </a:r>
            <a:r>
              <a:rPr lang="en-US" baseline="0" dirty="0" smtClean="0"/>
              <a:t> runt op de computer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 err="1" smtClean="0"/>
              <a:t>Persoon</a:t>
            </a:r>
            <a:r>
              <a:rPr lang="en-US" dirty="0" smtClean="0"/>
              <a:t> 4</a:t>
            </a:r>
          </a:p>
          <a:p>
            <a:endParaRPr lang="en-US" dirty="0" smtClean="0"/>
          </a:p>
          <a:p>
            <a:r>
              <a:rPr lang="en-US" dirty="0" err="1" smtClean="0"/>
              <a:t>Gui</a:t>
            </a:r>
            <a:r>
              <a:rPr lang="en-US" dirty="0" smtClean="0"/>
              <a:t> -&gt; </a:t>
            </a:r>
            <a:r>
              <a:rPr lang="en-US" dirty="0" err="1" smtClean="0"/>
              <a:t>communicotor</a:t>
            </a:r>
            <a:r>
              <a:rPr lang="en-US" dirty="0" smtClean="0"/>
              <a:t> -</a:t>
            </a:r>
            <a:r>
              <a:rPr lang="en-US" baseline="0" dirty="0" smtClean="0"/>
              <a:t>&gt; simulator of robot -&gt; information buffer -&gt; </a:t>
            </a:r>
            <a:r>
              <a:rPr lang="en-US" baseline="0" dirty="0" err="1" smtClean="0"/>
              <a:t>gui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Hoe </a:t>
            </a:r>
            <a:r>
              <a:rPr lang="en-US" baseline="0" dirty="0" err="1" smtClean="0"/>
              <a:t>zou</a:t>
            </a:r>
            <a:r>
              <a:rPr lang="en-US" baseline="0" dirty="0" smtClean="0"/>
              <a:t> het </a:t>
            </a:r>
            <a:r>
              <a:rPr lang="en-US" baseline="0" dirty="0" err="1" smtClean="0"/>
              <a:t>beter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kunnen</a:t>
            </a:r>
            <a:r>
              <a:rPr lang="en-US" baseline="0" dirty="0" smtClean="0"/>
              <a:t>? </a:t>
            </a:r>
            <a:r>
              <a:rPr lang="en-US" baseline="0" dirty="0" err="1" smtClean="0"/>
              <a:t>Wat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zouden</a:t>
            </a:r>
            <a:r>
              <a:rPr lang="en-US" baseline="0" dirty="0" smtClean="0"/>
              <a:t> we </a:t>
            </a:r>
            <a:r>
              <a:rPr lang="en-US" baseline="0" dirty="0" err="1" smtClean="0"/>
              <a:t>veranderen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als</a:t>
            </a:r>
            <a:r>
              <a:rPr lang="en-US" baseline="0" dirty="0" smtClean="0"/>
              <a:t> we </a:t>
            </a:r>
            <a:r>
              <a:rPr lang="en-US" baseline="0" dirty="0" err="1" smtClean="0"/>
              <a:t>tijd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zouden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hebben</a:t>
            </a:r>
            <a:r>
              <a:rPr lang="en-US" baseline="0" dirty="0" smtClean="0"/>
              <a:t>?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 err="1" smtClean="0"/>
              <a:t>Persoon</a:t>
            </a:r>
            <a:r>
              <a:rPr lang="en-US" dirty="0" smtClean="0"/>
              <a:t> 4</a:t>
            </a:r>
          </a:p>
          <a:p>
            <a:endParaRPr lang="en-US" dirty="0" smtClean="0"/>
          </a:p>
          <a:p>
            <a:r>
              <a:rPr lang="en-US" dirty="0" smtClean="0"/>
              <a:t>Messy -&gt;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overtollige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klassen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dubbele</a:t>
            </a:r>
            <a:r>
              <a:rPr lang="en-US" baseline="0" dirty="0" smtClean="0"/>
              <a:t> code door </a:t>
            </a:r>
            <a:r>
              <a:rPr lang="en-US" baseline="0" dirty="0" err="1" smtClean="0"/>
              <a:t>werk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meerdere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personen</a:t>
            </a:r>
            <a:r>
              <a:rPr lang="en-US" baseline="0" dirty="0" smtClean="0"/>
              <a:t>, -</a:t>
            </a:r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baseline="0" dirty="0" err="1" smtClean="0">
                <a:sym typeface="Wingdings" pitchFamily="2" charset="2"/>
              </a:rPr>
              <a:t>volgende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keer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api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aanmaken</a:t>
            </a:r>
            <a:r>
              <a:rPr lang="en-US" baseline="0" dirty="0" smtClean="0">
                <a:sym typeface="Wingdings" pitchFamily="2" charset="2"/>
              </a:rPr>
              <a:t>?</a:t>
            </a:r>
            <a:endParaRPr lang="en-US" dirty="0" smtClean="0"/>
          </a:p>
          <a:p>
            <a:r>
              <a:rPr lang="en-US" dirty="0" err="1" smtClean="0"/>
              <a:t>Voor-na</a:t>
            </a:r>
            <a:r>
              <a:rPr lang="en-US" dirty="0" smtClean="0"/>
              <a:t> demo2: </a:t>
            </a:r>
            <a:r>
              <a:rPr lang="en-US" dirty="0" err="1" smtClean="0"/>
              <a:t>eerst</a:t>
            </a:r>
            <a:r>
              <a:rPr lang="en-US" dirty="0" smtClean="0"/>
              <a:t> apart </a:t>
            </a:r>
            <a:r>
              <a:rPr lang="en-US" dirty="0" err="1" smtClean="0"/>
              <a:t>implementeren</a:t>
            </a:r>
            <a:r>
              <a:rPr lang="en-US" dirty="0" smtClean="0"/>
              <a:t>, </a:t>
            </a:r>
            <a:r>
              <a:rPr lang="en-US" dirty="0" err="1" smtClean="0"/>
              <a:t>daarna</a:t>
            </a:r>
            <a:r>
              <a:rPr lang="en-US" dirty="0" smtClean="0"/>
              <a:t> </a:t>
            </a:r>
            <a:r>
              <a:rPr lang="en-US" dirty="0" err="1" smtClean="0"/>
              <a:t>kunnen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gebruiken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algoritmes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testen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‘</a:t>
            </a:r>
            <a:r>
              <a:rPr lang="en-US" baseline="0" dirty="0" err="1" smtClean="0"/>
              <a:t>simpel</a:t>
            </a:r>
            <a:r>
              <a:rPr lang="en-US" baseline="0" dirty="0" smtClean="0"/>
              <a:t> maar </a:t>
            </a:r>
            <a:r>
              <a:rPr lang="en-US" baseline="0" dirty="0" err="1" smtClean="0"/>
              <a:t>efficiënt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benadrukken</a:t>
            </a:r>
            <a:r>
              <a:rPr lang="en-US" baseline="0" dirty="0" smtClean="0"/>
              <a:t>’</a:t>
            </a:r>
            <a:br>
              <a:rPr lang="en-US" baseline="0" dirty="0" smtClean="0"/>
            </a:b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 err="1" smtClean="0"/>
              <a:t>Persoon</a:t>
            </a:r>
            <a:r>
              <a:rPr lang="en-US" dirty="0" smtClean="0"/>
              <a:t> 4</a:t>
            </a:r>
          </a:p>
          <a:p>
            <a:endParaRPr lang="en-US" dirty="0" smtClean="0"/>
          </a:p>
          <a:p>
            <a:r>
              <a:rPr lang="en-US" dirty="0" smtClean="0"/>
              <a:t>Messy -&gt;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overtollige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klassen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dubbele</a:t>
            </a:r>
            <a:r>
              <a:rPr lang="en-US" baseline="0" dirty="0" smtClean="0"/>
              <a:t> code door </a:t>
            </a:r>
            <a:r>
              <a:rPr lang="en-US" baseline="0" dirty="0" err="1" smtClean="0"/>
              <a:t>werk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meerdere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personen</a:t>
            </a:r>
            <a:r>
              <a:rPr lang="en-US" baseline="0" dirty="0" smtClean="0"/>
              <a:t>, -</a:t>
            </a:r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baseline="0" dirty="0" err="1" smtClean="0">
                <a:sym typeface="Wingdings" pitchFamily="2" charset="2"/>
              </a:rPr>
              <a:t>volgende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keer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api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aanmaken</a:t>
            </a:r>
            <a:r>
              <a:rPr lang="en-US" baseline="0" dirty="0" smtClean="0">
                <a:sym typeface="Wingdings" pitchFamily="2" charset="2"/>
              </a:rPr>
              <a:t>?</a:t>
            </a:r>
          </a:p>
          <a:p>
            <a:endParaRPr lang="nl-BE" baseline="0" dirty="0" smtClean="0">
              <a:sym typeface="Wingdings" pitchFamily="2" charset="2"/>
            </a:endParaRPr>
          </a:p>
          <a:p>
            <a:r>
              <a:rPr lang="nl-BE" baseline="0" dirty="0" smtClean="0">
                <a:sym typeface="Wingdings" pitchFamily="2" charset="2"/>
              </a:rPr>
              <a:t>Basis opbouw: beetje schuin gezet lichtsensor, en ultrasone staat vast.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 err="1" smtClean="0"/>
              <a:t>Persoon</a:t>
            </a:r>
            <a:r>
              <a:rPr lang="en-US" dirty="0" smtClean="0"/>
              <a:t> 4</a:t>
            </a:r>
          </a:p>
          <a:p>
            <a:endParaRPr lang="en-US" dirty="0" smtClean="0"/>
          </a:p>
          <a:p>
            <a:r>
              <a:rPr lang="en-US" dirty="0" smtClean="0"/>
              <a:t>Messy -&gt;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overtollige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klassen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dubbele</a:t>
            </a:r>
            <a:r>
              <a:rPr lang="en-US" baseline="0" dirty="0" smtClean="0"/>
              <a:t> code door </a:t>
            </a:r>
            <a:r>
              <a:rPr lang="en-US" baseline="0" dirty="0" err="1" smtClean="0"/>
              <a:t>werk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meerdere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personen</a:t>
            </a:r>
            <a:r>
              <a:rPr lang="en-US" baseline="0" dirty="0" smtClean="0"/>
              <a:t>, -</a:t>
            </a:r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baseline="0" dirty="0" err="1" smtClean="0">
                <a:sym typeface="Wingdings" pitchFamily="2" charset="2"/>
              </a:rPr>
              <a:t>volgende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keer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api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aanmaken</a:t>
            </a:r>
            <a:r>
              <a:rPr lang="en-US" baseline="0" smtClean="0">
                <a:sym typeface="Wingdings" pitchFamily="2" charset="2"/>
              </a:rPr>
              <a:t>?</a:t>
            </a:r>
            <a:endParaRPr lang="en-US" dirty="0" smtClean="0"/>
          </a:p>
          <a:p>
            <a:r>
              <a:rPr lang="en-US" dirty="0" err="1" smtClean="0"/>
              <a:t>Voor-na</a:t>
            </a:r>
            <a:r>
              <a:rPr lang="en-US" dirty="0" smtClean="0"/>
              <a:t> demo2: </a:t>
            </a:r>
            <a:r>
              <a:rPr lang="en-US" dirty="0" err="1" smtClean="0"/>
              <a:t>eerst</a:t>
            </a:r>
            <a:r>
              <a:rPr lang="en-US" dirty="0" smtClean="0"/>
              <a:t> apart </a:t>
            </a:r>
            <a:r>
              <a:rPr lang="en-US" dirty="0" err="1" smtClean="0"/>
              <a:t>implementeren</a:t>
            </a:r>
            <a:r>
              <a:rPr lang="en-US" dirty="0" smtClean="0"/>
              <a:t>, </a:t>
            </a:r>
            <a:r>
              <a:rPr lang="en-US" dirty="0" err="1" smtClean="0"/>
              <a:t>daarna</a:t>
            </a:r>
            <a:r>
              <a:rPr lang="en-US" dirty="0" smtClean="0"/>
              <a:t> </a:t>
            </a:r>
            <a:r>
              <a:rPr lang="en-US" dirty="0" err="1" smtClean="0"/>
              <a:t>kunnen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gebruiken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algoritmes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testen</a:t>
            </a:r>
            <a:r>
              <a:rPr lang="en-US" baseline="0" dirty="0" smtClean="0"/>
              <a:t>.</a:t>
            </a:r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 err="1" smtClean="0"/>
              <a:t>Persoon</a:t>
            </a:r>
            <a:r>
              <a:rPr lang="en-US" dirty="0" smtClean="0"/>
              <a:t> 4</a:t>
            </a:r>
          </a:p>
          <a:p>
            <a:endParaRPr lang="en-US" dirty="0" smtClean="0"/>
          </a:p>
          <a:p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deel</a:t>
            </a:r>
            <a:r>
              <a:rPr lang="en-US" dirty="0" smtClean="0"/>
              <a:t> van de software runt op</a:t>
            </a:r>
            <a:r>
              <a:rPr lang="en-US" baseline="0" dirty="0" smtClean="0"/>
              <a:t> de robot. </a:t>
            </a:r>
            <a:r>
              <a:rPr lang="en-US" baseline="0" dirty="0" err="1" smtClean="0"/>
              <a:t>Waarom</a:t>
            </a:r>
            <a:r>
              <a:rPr lang="en-US" baseline="0" dirty="0" smtClean="0"/>
              <a:t>? </a:t>
            </a:r>
            <a:r>
              <a:rPr lang="en-US" baseline="0" dirty="0" err="1" smtClean="0"/>
              <a:t>Welke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delen</a:t>
            </a:r>
            <a:r>
              <a:rPr lang="en-US" baseline="0" dirty="0" smtClean="0"/>
              <a:t>? </a:t>
            </a:r>
            <a:r>
              <a:rPr lang="en-US" baseline="0" dirty="0" err="1" smtClean="0"/>
              <a:t>Waarom</a:t>
            </a:r>
            <a:r>
              <a:rPr lang="en-US" baseline="0" dirty="0" smtClean="0"/>
              <a:t> die?</a:t>
            </a:r>
            <a:endParaRPr lang="en-US" dirty="0" smtClean="0"/>
          </a:p>
          <a:p>
            <a:endParaRPr lang="en-US" dirty="0" smtClean="0"/>
          </a:p>
          <a:p>
            <a:r>
              <a:rPr lang="en-US" baseline="0" dirty="0" smtClean="0"/>
              <a:t>Link met </a:t>
            </a:r>
            <a:r>
              <a:rPr lang="en-US" baseline="0" dirty="0" err="1" smtClean="0"/>
              <a:t>volgende</a:t>
            </a:r>
            <a:r>
              <a:rPr lang="en-US" baseline="0" dirty="0" smtClean="0"/>
              <a:t> slide: Het </a:t>
            </a:r>
            <a:r>
              <a:rPr lang="en-US" baseline="0" dirty="0" err="1" smtClean="0"/>
              <a:t>grootste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deel</a:t>
            </a:r>
            <a:r>
              <a:rPr lang="en-US" baseline="0" dirty="0" smtClean="0"/>
              <a:t> runt op de computer</a:t>
            </a:r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nl-BE" dirty="0" smtClean="0"/>
              <a:t>Bomberman</a:t>
            </a:r>
            <a:r>
              <a:rPr lang="nl-BE" baseline="0" dirty="0" smtClean="0"/>
              <a:t> Toon</a:t>
            </a:r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nl-BE" dirty="0" smtClean="0"/>
              <a:t>Toon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marL="216000" marR="0" indent="-21600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Persoon</a:t>
            </a:r>
            <a:r>
              <a:rPr lang="en-US" baseline="0" dirty="0" smtClean="0"/>
              <a:t> 1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Eerst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ik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opgave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schetsen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Vervolgens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zal</a:t>
            </a:r>
            <a:r>
              <a:rPr lang="en-US" baseline="0" dirty="0" smtClean="0"/>
              <a:t> ? </a:t>
            </a:r>
            <a:r>
              <a:rPr lang="en-US" baseline="0" dirty="0" err="1" smtClean="0"/>
              <a:t>Vertellen</a:t>
            </a:r>
            <a:r>
              <a:rPr lang="en-US" baseline="0" dirty="0" smtClean="0"/>
              <a:t> over de </a:t>
            </a:r>
            <a:r>
              <a:rPr lang="en-US" baseline="0" dirty="0" err="1" smtClean="0"/>
              <a:t>bouw</a:t>
            </a:r>
            <a:r>
              <a:rPr lang="en-US" baseline="0" dirty="0" smtClean="0"/>
              <a:t> van de robot en de </a:t>
            </a:r>
            <a:r>
              <a:rPr lang="en-US" baseline="0" dirty="0" err="1" smtClean="0"/>
              <a:t>calibratie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Nadien</a:t>
            </a:r>
            <a:r>
              <a:rPr lang="en-US" baseline="0" dirty="0" smtClean="0"/>
              <a:t>… </a:t>
            </a:r>
            <a:r>
              <a:rPr lang="en-US" baseline="0" dirty="0" err="1" smtClean="0"/>
              <a:t>Daarna</a:t>
            </a:r>
            <a:r>
              <a:rPr lang="en-US" baseline="0" dirty="0" smtClean="0"/>
              <a:t>… Tot slot…</a:t>
            </a:r>
          </a:p>
          <a:p>
            <a:r>
              <a:rPr lang="en-US" baseline="0" dirty="0" smtClean="0"/>
              <a:t>Link met </a:t>
            </a:r>
            <a:r>
              <a:rPr lang="en-US" baseline="0" dirty="0" err="1" smtClean="0"/>
              <a:t>volgende</a:t>
            </a:r>
            <a:r>
              <a:rPr lang="en-US" baseline="0" dirty="0" smtClean="0"/>
              <a:t> slide: Maar </a:t>
            </a:r>
            <a:r>
              <a:rPr lang="en-US" baseline="0" dirty="0" err="1" smtClean="0"/>
              <a:t>eerst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opgave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schetsen</a:t>
            </a:r>
            <a:r>
              <a:rPr lang="en-US" baseline="0" dirty="0" smtClean="0"/>
              <a:t>…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marL="0" marR="0" indent="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err="1" smtClean="0"/>
              <a:t>Persoon</a:t>
            </a:r>
            <a:r>
              <a:rPr lang="en-US" baseline="0" dirty="0" smtClean="0"/>
              <a:t> 2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Lego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Mindstorms</a:t>
            </a:r>
            <a:endParaRPr lang="en-US" baseline="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baseline="0" dirty="0" smtClean="0"/>
              <a:t>Compact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aseline="0" dirty="0" err="1" smtClean="0"/>
              <a:t>Sensoren</a:t>
            </a:r>
            <a:endParaRPr lang="en-US" baseline="0" dirty="0" smtClean="0"/>
          </a:p>
          <a:p>
            <a:pPr marL="584100" lvl="1" indent="-342900">
              <a:buFont typeface="Arial" pitchFamily="34" charset="0"/>
              <a:buChar char="•"/>
            </a:pPr>
            <a:r>
              <a:rPr lang="en-US" baseline="0" dirty="0" err="1" smtClean="0"/>
              <a:t>Lichtsensor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vooraan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kap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nodig</a:t>
            </a:r>
            <a:endParaRPr lang="en-US" baseline="0" dirty="0" smtClean="0"/>
          </a:p>
          <a:p>
            <a:pPr marL="584100" lvl="1" indent="-342900">
              <a:buFont typeface="Arial" pitchFamily="34" charset="0"/>
              <a:buChar char="•"/>
            </a:pPr>
            <a:r>
              <a:rPr lang="en-US" baseline="0" dirty="0" smtClean="0"/>
              <a:t>Ultra sensor, vast (</a:t>
            </a:r>
            <a:r>
              <a:rPr lang="en-US" baseline="0" dirty="0" err="1" smtClean="0"/>
              <a:t>anders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interpretatie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moeilijker</a:t>
            </a:r>
            <a:r>
              <a:rPr lang="en-US" baseline="0" dirty="0" smtClean="0"/>
              <a:t>, want </a:t>
            </a:r>
            <a:r>
              <a:rPr lang="en-US" baseline="0" dirty="0" err="1" smtClean="0"/>
              <a:t>positie</a:t>
            </a:r>
            <a:r>
              <a:rPr lang="en-US" baseline="0" dirty="0" smtClean="0"/>
              <a:t> tov robot </a:t>
            </a:r>
            <a:r>
              <a:rPr lang="en-US" baseline="0" dirty="0" err="1" smtClean="0"/>
              <a:t>niet</a:t>
            </a:r>
            <a:r>
              <a:rPr lang="en-US" baseline="0" dirty="0" smtClean="0"/>
              <a:t> vast)</a:t>
            </a:r>
          </a:p>
          <a:p>
            <a:pPr marL="584100" lvl="1" indent="-342900">
              <a:buFont typeface="Arial" pitchFamily="34" charset="0"/>
              <a:buChar char="•"/>
            </a:pPr>
            <a:r>
              <a:rPr lang="en-US" baseline="0" dirty="0" err="1" smtClean="0"/>
              <a:t>Nodig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wanneer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zijwaarts</a:t>
            </a:r>
            <a:r>
              <a:rPr lang="en-US" baseline="0" dirty="0" smtClean="0"/>
              <a:t> bots -&gt; </a:t>
            </a:r>
            <a:r>
              <a:rPr lang="en-US" baseline="0" dirty="0" err="1" smtClean="0"/>
              <a:t>druksensoren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opzie</a:t>
            </a:r>
            <a:endParaRPr lang="en-US" baseline="0" dirty="0" smtClean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baseline="0" dirty="0" smtClean="0"/>
              <a:t>Link met </a:t>
            </a:r>
            <a:r>
              <a:rPr lang="en-US" baseline="0" dirty="0" err="1" smtClean="0"/>
              <a:t>volgende</a:t>
            </a:r>
            <a:r>
              <a:rPr lang="en-US" baseline="0" dirty="0" smtClean="0"/>
              <a:t> slide: Om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weten</a:t>
            </a:r>
            <a:r>
              <a:rPr lang="en-US" baseline="0" dirty="0" smtClean="0"/>
              <a:t> hoe </a:t>
            </a:r>
            <a:r>
              <a:rPr lang="en-US" baseline="0" dirty="0" err="1" smtClean="0"/>
              <a:t>nauwkeurig</a:t>
            </a:r>
            <a:r>
              <a:rPr lang="en-US" baseline="0" dirty="0" smtClean="0"/>
              <a:t> de robot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besturen</a:t>
            </a:r>
            <a:r>
              <a:rPr lang="en-US" baseline="0" dirty="0" smtClean="0"/>
              <a:t> is en hoe </a:t>
            </a:r>
            <a:r>
              <a:rPr lang="en-US" baseline="0" dirty="0" err="1" smtClean="0"/>
              <a:t>betrouwbaar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sensoren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dient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alles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gecalibreerd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worden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marL="216000" marR="0" indent="-21600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Persoon</a:t>
            </a:r>
            <a:r>
              <a:rPr lang="en-US" baseline="0" dirty="0" smtClean="0"/>
              <a:t> 2</a:t>
            </a:r>
            <a:endParaRPr lang="en-US" dirty="0" smtClean="0"/>
          </a:p>
          <a:p>
            <a:endParaRPr lang="nl-BE" dirty="0" smtClean="0"/>
          </a:p>
          <a:p>
            <a:r>
              <a:rPr lang="nl-BE" dirty="0" smtClean="0"/>
              <a:t>Afstan</a:t>
            </a:r>
            <a:endParaRPr lang="en-US" dirty="0" smtClean="0"/>
          </a:p>
          <a:p>
            <a:r>
              <a:rPr lang="en-US" dirty="0" err="1" smtClean="0"/>
              <a:t>Uitleggen</a:t>
            </a:r>
            <a:r>
              <a:rPr lang="en-US" dirty="0" smtClean="0"/>
              <a:t> hoe de tests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gebeurde</a:t>
            </a:r>
            <a:r>
              <a:rPr lang="en-US" baseline="0" dirty="0" smtClean="0"/>
              <a:t> + </a:t>
            </a:r>
            <a:r>
              <a:rPr lang="en-US" baseline="0" dirty="0" err="1" smtClean="0"/>
              <a:t>conclusies</a:t>
            </a:r>
            <a:endParaRPr lang="en-US" baseline="0" dirty="0" smtClean="0"/>
          </a:p>
          <a:p>
            <a:r>
              <a:rPr lang="en-US" baseline="0" dirty="0" smtClean="0"/>
              <a:t>Link met </a:t>
            </a:r>
            <a:r>
              <a:rPr lang="en-US" baseline="0" dirty="0" err="1" smtClean="0"/>
              <a:t>volgende</a:t>
            </a:r>
            <a:r>
              <a:rPr lang="en-US" baseline="0" dirty="0" smtClean="0"/>
              <a:t> slide: </a:t>
            </a:r>
            <a:r>
              <a:rPr lang="en-US" baseline="0" dirty="0" err="1" smtClean="0"/>
              <a:t>zoals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uit</a:t>
            </a:r>
            <a:r>
              <a:rPr lang="en-US" baseline="0" dirty="0" smtClean="0"/>
              <a:t> de tests </a:t>
            </a:r>
            <a:r>
              <a:rPr lang="en-US" baseline="0" dirty="0" err="1" smtClean="0"/>
              <a:t>blijkt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rijdt</a:t>
            </a:r>
            <a:r>
              <a:rPr lang="en-US" baseline="0" dirty="0" smtClean="0"/>
              <a:t> de robot </a:t>
            </a:r>
            <a:r>
              <a:rPr lang="en-US" baseline="0" dirty="0" err="1" smtClean="0"/>
              <a:t>niet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juist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genoeg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doolhof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verkennen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dienen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regelmatig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correcties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gebeuren</a:t>
            </a:r>
            <a:r>
              <a:rPr lang="en-US" baseline="0" dirty="0" smtClean="0"/>
              <a:t>. ? </a:t>
            </a:r>
            <a:r>
              <a:rPr lang="en-US" baseline="0" dirty="0" err="1" smtClean="0"/>
              <a:t>zal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vertellen</a:t>
            </a:r>
            <a:r>
              <a:rPr lang="en-US" baseline="0" dirty="0" smtClean="0"/>
              <a:t> hoe </a:t>
            </a:r>
            <a:r>
              <a:rPr lang="en-US" baseline="0" dirty="0" err="1" smtClean="0"/>
              <a:t>deze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correcties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uitgevoerd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worden</a:t>
            </a:r>
            <a:r>
              <a:rPr lang="en-US" baseline="0" dirty="0" smtClean="0"/>
              <a:t>.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marL="216000" marR="0" indent="-21600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Persoon</a:t>
            </a:r>
            <a:r>
              <a:rPr lang="en-US" baseline="0" dirty="0" smtClean="0"/>
              <a:t> 2</a:t>
            </a:r>
            <a:endParaRPr lang="en-US" dirty="0" smtClean="0"/>
          </a:p>
          <a:p>
            <a:endParaRPr lang="nl-BE" dirty="0" smtClean="0"/>
          </a:p>
          <a:p>
            <a:r>
              <a:rPr lang="nl-BE" dirty="0" smtClean="0"/>
              <a:t>Afstand</a:t>
            </a:r>
            <a:endParaRPr lang="en-US" dirty="0" smtClean="0"/>
          </a:p>
          <a:p>
            <a:r>
              <a:rPr lang="en-US" dirty="0" err="1" smtClean="0"/>
              <a:t>Uitleggen</a:t>
            </a:r>
            <a:r>
              <a:rPr lang="en-US" dirty="0" smtClean="0"/>
              <a:t> hoe de tests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gebeurde</a:t>
            </a:r>
            <a:r>
              <a:rPr lang="en-US" baseline="0" dirty="0" smtClean="0"/>
              <a:t> + </a:t>
            </a:r>
            <a:r>
              <a:rPr lang="en-US" baseline="0" dirty="0" err="1" smtClean="0"/>
              <a:t>conclusies</a:t>
            </a:r>
            <a:endParaRPr lang="en-US" baseline="0" dirty="0" smtClean="0"/>
          </a:p>
          <a:p>
            <a:r>
              <a:rPr lang="en-US" baseline="0" dirty="0" smtClean="0"/>
              <a:t>Link met </a:t>
            </a:r>
            <a:r>
              <a:rPr lang="en-US" baseline="0" dirty="0" err="1" smtClean="0"/>
              <a:t>volgende</a:t>
            </a:r>
            <a:r>
              <a:rPr lang="en-US" baseline="0" dirty="0" smtClean="0"/>
              <a:t> slide: </a:t>
            </a:r>
            <a:r>
              <a:rPr lang="en-US" baseline="0" dirty="0" err="1" smtClean="0"/>
              <a:t>zoals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uit</a:t>
            </a:r>
            <a:r>
              <a:rPr lang="en-US" baseline="0" dirty="0" smtClean="0"/>
              <a:t> de tests </a:t>
            </a:r>
            <a:r>
              <a:rPr lang="en-US" baseline="0" dirty="0" err="1" smtClean="0"/>
              <a:t>blijkt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rijdt</a:t>
            </a:r>
            <a:r>
              <a:rPr lang="en-US" baseline="0" dirty="0" smtClean="0"/>
              <a:t> de robot </a:t>
            </a:r>
            <a:r>
              <a:rPr lang="en-US" baseline="0" dirty="0" err="1" smtClean="0"/>
              <a:t>niet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juist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genoeg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doolhof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verkennen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dienen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regelmatig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correcties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gebeuren</a:t>
            </a:r>
            <a:r>
              <a:rPr lang="en-US" baseline="0" dirty="0" smtClean="0"/>
              <a:t>. ? </a:t>
            </a:r>
            <a:r>
              <a:rPr lang="en-US" baseline="0" dirty="0" err="1" smtClean="0"/>
              <a:t>zal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vertellen</a:t>
            </a:r>
            <a:r>
              <a:rPr lang="en-US" baseline="0" dirty="0" smtClean="0"/>
              <a:t> hoe </a:t>
            </a:r>
            <a:r>
              <a:rPr lang="en-US" baseline="0" dirty="0" err="1" smtClean="0"/>
              <a:t>deze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correcties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uitgevoerd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worden</a:t>
            </a:r>
            <a:r>
              <a:rPr lang="en-US" baseline="0" dirty="0" smtClean="0"/>
              <a:t>.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 err="1" smtClean="0"/>
              <a:t>Persoon</a:t>
            </a:r>
            <a:r>
              <a:rPr lang="en-US" dirty="0" smtClean="0"/>
              <a:t> 3</a:t>
            </a:r>
          </a:p>
          <a:p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1e </a:t>
            </a:r>
            <a:r>
              <a:rPr lang="en-US" dirty="0" err="1" smtClean="0"/>
              <a:t>Algoritme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uitleggen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adhv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prentjes</a:t>
            </a:r>
            <a:endParaRPr lang="en-US" baseline="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baseline="0" dirty="0" smtClean="0"/>
              <a:t>2e </a:t>
            </a:r>
            <a:r>
              <a:rPr lang="en-US" baseline="0" dirty="0" err="1" smtClean="0"/>
              <a:t>Algoritme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uitleggen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adhv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prentjes</a:t>
            </a:r>
            <a:endParaRPr lang="en-US" baseline="0" dirty="0" smtClean="0"/>
          </a:p>
          <a:p>
            <a:pPr marL="584100" lvl="1" indent="-342900">
              <a:buFont typeface="Arial" pitchFamily="34" charset="0"/>
              <a:buChar char="•"/>
            </a:pPr>
            <a:r>
              <a:rPr lang="en-US" baseline="0" dirty="0" err="1" smtClean="0"/>
              <a:t>waarom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gekozen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voor</a:t>
            </a:r>
            <a:r>
              <a:rPr lang="en-US" baseline="0" dirty="0" smtClean="0"/>
              <a:t> het </a:t>
            </a:r>
            <a:r>
              <a:rPr lang="en-US" baseline="0" dirty="0" err="1" smtClean="0"/>
              <a:t>eerste</a:t>
            </a:r>
            <a:r>
              <a:rPr lang="en-US" baseline="0" dirty="0" smtClean="0"/>
              <a:t>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aseline="0" dirty="0" err="1" smtClean="0"/>
              <a:t>Problemen</a:t>
            </a:r>
            <a:r>
              <a:rPr lang="en-US" baseline="0" dirty="0" smtClean="0"/>
              <a:t> + hoe </a:t>
            </a:r>
            <a:r>
              <a:rPr lang="en-US" baseline="0" dirty="0" err="1" smtClean="0"/>
              <a:t>opgelost</a:t>
            </a:r>
            <a:endParaRPr lang="en-US" baseline="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baseline="0" dirty="0" err="1" smtClean="0"/>
              <a:t>Waarom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zoveel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tegels</a:t>
            </a:r>
            <a:r>
              <a:rPr lang="en-US" baseline="0" dirty="0" smtClean="0"/>
              <a:t>?</a:t>
            </a:r>
          </a:p>
          <a:p>
            <a:endParaRPr lang="en-US" baseline="0" dirty="0" smtClean="0"/>
          </a:p>
          <a:p>
            <a:r>
              <a:rPr lang="en-US" baseline="0" dirty="0" smtClean="0"/>
              <a:t>Link met </a:t>
            </a:r>
            <a:r>
              <a:rPr lang="en-US" baseline="0" dirty="0" err="1" smtClean="0"/>
              <a:t>volgende</a:t>
            </a:r>
            <a:r>
              <a:rPr lang="en-US" baseline="0" dirty="0" smtClean="0"/>
              <a:t> slide: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alternatief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correctie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algoritme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 err="1" smtClean="0"/>
              <a:t>Persoon</a:t>
            </a:r>
            <a:r>
              <a:rPr lang="en-US" dirty="0" smtClean="0"/>
              <a:t> 3</a:t>
            </a:r>
          </a:p>
          <a:p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Algoritme</a:t>
            </a:r>
            <a:r>
              <a:rPr lang="en-US" dirty="0" smtClean="0"/>
              <a:t> </a:t>
            </a:r>
            <a:r>
              <a:rPr lang="en-US" dirty="0" err="1" smtClean="0"/>
              <a:t>uitleggen</a:t>
            </a:r>
            <a:r>
              <a:rPr lang="en-US" dirty="0" smtClean="0"/>
              <a:t> </a:t>
            </a:r>
            <a:r>
              <a:rPr lang="en-US" dirty="0" err="1" smtClean="0"/>
              <a:t>adhv</a:t>
            </a:r>
            <a:r>
              <a:rPr lang="en-US" dirty="0" smtClean="0"/>
              <a:t> </a:t>
            </a:r>
            <a:r>
              <a:rPr lang="en-US" dirty="0" err="1" smtClean="0"/>
              <a:t>prentjes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Probleem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frequentie</a:t>
            </a:r>
            <a:endParaRPr lang="en-US" dirty="0" smtClean="0"/>
          </a:p>
          <a:p>
            <a:endParaRPr lang="en-US" dirty="0" smtClean="0"/>
          </a:p>
          <a:p>
            <a:r>
              <a:rPr lang="en-US" baseline="0" dirty="0" smtClean="0"/>
              <a:t>Link met </a:t>
            </a:r>
            <a:r>
              <a:rPr lang="en-US" baseline="0" dirty="0" err="1" smtClean="0"/>
              <a:t>volgende</a:t>
            </a:r>
            <a:r>
              <a:rPr lang="en-US" baseline="0" dirty="0" smtClean="0"/>
              <a:t> slide: </a:t>
            </a:r>
            <a:r>
              <a:rPr lang="en-US" baseline="0" dirty="0" err="1" smtClean="0"/>
              <a:t>uitvoeren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elke</a:t>
            </a:r>
            <a:r>
              <a:rPr lang="en-US" baseline="0" dirty="0" smtClean="0"/>
              <a:t> barcode, maar hoe lees je die barcodes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?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 err="1" smtClean="0"/>
              <a:t>Persoon</a:t>
            </a:r>
            <a:r>
              <a:rPr lang="en-US" dirty="0" smtClean="0"/>
              <a:t> 3</a:t>
            </a:r>
          </a:p>
          <a:p>
            <a:endParaRPr lang="en-US" dirty="0" smtClean="0"/>
          </a:p>
          <a:p>
            <a:r>
              <a:rPr lang="en-US" dirty="0" smtClean="0"/>
              <a:t>Hoe </a:t>
            </a:r>
            <a:r>
              <a:rPr lang="en-US" dirty="0" err="1" smtClean="0"/>
              <a:t>ziet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barcode </a:t>
            </a:r>
            <a:r>
              <a:rPr lang="en-US" baseline="0" dirty="0" err="1" smtClean="0"/>
              <a:t>eruit</a:t>
            </a:r>
            <a:r>
              <a:rPr lang="en-US" baseline="0" dirty="0" smtClean="0"/>
              <a:t> –&gt; </a:t>
            </a:r>
            <a:r>
              <a:rPr lang="en-US" baseline="0" dirty="0" err="1" smtClean="0"/>
              <a:t>stroken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binair</a:t>
            </a:r>
            <a:r>
              <a:rPr lang="en-US" baseline="0" dirty="0" smtClean="0"/>
              <a:t> -&gt; integer</a:t>
            </a:r>
          </a:p>
          <a:p>
            <a:r>
              <a:rPr lang="en-US" baseline="0" dirty="0" smtClean="0"/>
              <a:t>Thread. In </a:t>
            </a:r>
            <a:r>
              <a:rPr lang="en-US" baseline="0" dirty="0" err="1" smtClean="0"/>
              <a:t>stapjes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vooruit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elke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strook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lezen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Wordt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geïnterpreteerd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opdracht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ook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omgekeerde</a:t>
            </a:r>
            <a:r>
              <a:rPr lang="en-US" baseline="0" dirty="0" smtClean="0"/>
              <a:t> barcode. </a:t>
            </a:r>
            <a:r>
              <a:rPr lang="en-US" baseline="0" dirty="0" err="1" smtClean="0"/>
              <a:t>Voor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opdracht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eerst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rechtzetten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Opdracht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Welke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opdrachten</a:t>
            </a:r>
            <a:r>
              <a:rPr lang="en-US" baseline="0" dirty="0" smtClean="0"/>
              <a:t>? Finish </a:t>
            </a:r>
            <a:r>
              <a:rPr lang="en-US" baseline="0" dirty="0" err="1" smtClean="0"/>
              <a:t>enz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komt</a:t>
            </a:r>
            <a:r>
              <a:rPr lang="en-US" baseline="0" dirty="0" smtClean="0"/>
              <a:t> van pas </a:t>
            </a:r>
            <a:r>
              <a:rPr lang="en-US" baseline="0" dirty="0" err="1" smtClean="0"/>
              <a:t>bij</a:t>
            </a:r>
            <a:r>
              <a:rPr lang="en-US" baseline="0" dirty="0" smtClean="0"/>
              <a:t> het </a:t>
            </a:r>
            <a:r>
              <a:rPr lang="en-US" baseline="0" dirty="0" err="1" smtClean="0"/>
              <a:t>kortste</a:t>
            </a:r>
            <a:r>
              <a:rPr lang="en-US" baseline="0" dirty="0" smtClean="0"/>
              <a:t> pad </a:t>
            </a:r>
            <a:r>
              <a:rPr lang="en-US" baseline="0" dirty="0" err="1" smtClean="0"/>
              <a:t>waar</a:t>
            </a:r>
            <a:r>
              <a:rPr lang="en-US" baseline="0" dirty="0" smtClean="0"/>
              <a:t> we later over </a:t>
            </a:r>
            <a:r>
              <a:rPr lang="en-US" baseline="0" dirty="0" err="1" smtClean="0"/>
              <a:t>gaan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vertellen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Problemen</a:t>
            </a:r>
            <a:r>
              <a:rPr lang="en-US" baseline="0" dirty="0" smtClean="0"/>
              <a:t> + </a:t>
            </a:r>
            <a:r>
              <a:rPr lang="en-US" baseline="0" dirty="0" err="1" smtClean="0"/>
              <a:t>oplossing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Link met </a:t>
            </a:r>
            <a:r>
              <a:rPr lang="en-US" baseline="0" dirty="0" err="1" smtClean="0"/>
              <a:t>volgende</a:t>
            </a:r>
            <a:r>
              <a:rPr lang="en-US" baseline="0" dirty="0" smtClean="0"/>
              <a:t> slide: nu we </a:t>
            </a:r>
            <a:r>
              <a:rPr lang="en-US" baseline="0" dirty="0" err="1" smtClean="0"/>
              <a:t>kunnen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corrigeren</a:t>
            </a:r>
            <a:r>
              <a:rPr lang="en-US" baseline="0" dirty="0" smtClean="0"/>
              <a:t> en barcodes </a:t>
            </a:r>
            <a:r>
              <a:rPr lang="en-US" baseline="0" dirty="0" err="1" smtClean="0"/>
              <a:t>kunnen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lezen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klaar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doolhof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verkennen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 err="1" smtClean="0"/>
              <a:t>Persoon</a:t>
            </a:r>
            <a:r>
              <a:rPr lang="en-US" dirty="0" smtClean="0"/>
              <a:t> 3</a:t>
            </a:r>
          </a:p>
          <a:p>
            <a:endParaRPr lang="en-US" dirty="0" smtClean="0"/>
          </a:p>
          <a:p>
            <a:r>
              <a:rPr lang="en-US" dirty="0" err="1" smtClean="0"/>
              <a:t>Eerste</a:t>
            </a:r>
            <a:r>
              <a:rPr lang="en-US" dirty="0" smtClean="0"/>
              <a:t> </a:t>
            </a:r>
            <a:r>
              <a:rPr lang="en-US" dirty="0" err="1" smtClean="0"/>
              <a:t>idee</a:t>
            </a:r>
            <a:r>
              <a:rPr lang="en-US" dirty="0" smtClean="0"/>
              <a:t>: </a:t>
            </a:r>
            <a:r>
              <a:rPr lang="en-US" dirty="0" err="1" smtClean="0"/>
              <a:t>volg</a:t>
            </a:r>
            <a:r>
              <a:rPr lang="en-US" dirty="0" smtClean="0"/>
              <a:t>-de-</a:t>
            </a:r>
            <a:r>
              <a:rPr lang="en-US" dirty="0" err="1" smtClean="0"/>
              <a:t>muur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algortime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gaat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owv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eilandjes</a:t>
            </a:r>
            <a:endParaRPr lang="en-US" baseline="0" dirty="0" smtClean="0"/>
          </a:p>
          <a:p>
            <a:r>
              <a:rPr lang="en-US" baseline="0" dirty="0" smtClean="0"/>
              <a:t>Leg </a:t>
            </a:r>
            <a:r>
              <a:rPr lang="en-US" baseline="0" dirty="0" err="1" smtClean="0"/>
              <a:t>basisalogritme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uit</a:t>
            </a:r>
            <a:r>
              <a:rPr lang="en-US" baseline="0" dirty="0" smtClean="0"/>
              <a:t> + </a:t>
            </a:r>
            <a:r>
              <a:rPr lang="en-US" baseline="0" dirty="0" err="1" smtClean="0"/>
              <a:t>verbeteringen</a:t>
            </a:r>
            <a:endParaRPr lang="en-US" baseline="0" dirty="0" smtClean="0"/>
          </a:p>
          <a:p>
            <a:r>
              <a:rPr lang="en-US" baseline="0" dirty="0" err="1" smtClean="0"/>
              <a:t>Problemen</a:t>
            </a:r>
            <a:r>
              <a:rPr lang="en-US" baseline="0" dirty="0" smtClean="0"/>
              <a:t> + </a:t>
            </a:r>
            <a:r>
              <a:rPr lang="en-US" baseline="0" dirty="0" err="1" smtClean="0"/>
              <a:t>oplossing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Link met </a:t>
            </a:r>
            <a:r>
              <a:rPr lang="en-US" baseline="0" dirty="0" err="1" smtClean="0"/>
              <a:t>volgende</a:t>
            </a:r>
            <a:r>
              <a:rPr lang="en-US" baseline="0" dirty="0" smtClean="0"/>
              <a:t> slide: </a:t>
            </a:r>
            <a:r>
              <a:rPr lang="en-US" baseline="0" dirty="0" err="1" smtClean="0"/>
              <a:t>nadat</a:t>
            </a:r>
            <a:r>
              <a:rPr lang="en-US" baseline="0" dirty="0" smtClean="0"/>
              <a:t> de robot de </a:t>
            </a:r>
            <a:r>
              <a:rPr lang="en-US" baseline="0" dirty="0" err="1" smtClean="0"/>
              <a:t>hele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doolhof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verkent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heeft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moet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korste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gezocht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worden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naar</a:t>
            </a:r>
            <a:r>
              <a:rPr lang="en-US" baseline="0" dirty="0" smtClean="0"/>
              <a:t> finish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2349500"/>
            <a:ext cx="8566150" cy="16208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1300" y="4286250"/>
            <a:ext cx="7054850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5E182A8-BB1C-4737-812A-2AEEF51B8EB8}" type="slidenum">
              <a:rPr/>
              <a:pPr lvl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2009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7A285E7-DF0B-4A79-A2D2-2AC339DE23CE}" type="slidenum">
              <a:rPr/>
              <a:pPr lvl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2365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5853113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5853113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E261877-EE28-425F-9A75-25634CF7C540}" type="slidenum">
              <a:rPr/>
              <a:pPr lvl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821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B5C4C8-27DC-44BF-9E03-B7C3E8A06791}" type="slidenum">
              <a:rPr/>
              <a:pPr lvl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5204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5338" y="4859338"/>
            <a:ext cx="856615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95338" y="3205163"/>
            <a:ext cx="8566150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D27059-2D1A-4A43-9534-C17FFB2F357C}" type="slidenum">
              <a:rPr/>
              <a:pPr lvl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6435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357687" cy="4386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013325" y="1768475"/>
            <a:ext cx="4357688" cy="4386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D84FAE-36F1-47EC-A466-E9834CE12E7A}" type="slidenum">
              <a:rPr/>
              <a:pPr lvl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93119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303213"/>
            <a:ext cx="907097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03238" y="1692275"/>
            <a:ext cx="4452937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03238" y="2398713"/>
            <a:ext cx="4452937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5119688" y="1692275"/>
            <a:ext cx="4454525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5119688" y="2398713"/>
            <a:ext cx="4454525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8085B2-741A-43FC-B3EF-BF80E641248C}" type="slidenum">
              <a:rPr/>
              <a:pPr lvl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465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F4CF0F6-A8A8-4DBE-8CE2-D8D6385EC079}" type="slidenum">
              <a:rPr/>
              <a:pPr lvl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5936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A42CB0E-2CBB-4EB1-B358-442B8D94C7E7}" type="slidenum">
              <a:rPr/>
              <a:pPr lvl="0"/>
              <a:t>‹nr.›</a:t>
            </a:fld>
            <a:endParaRPr lang="en-US"/>
          </a:p>
        </p:txBody>
      </p:sp>
      <p:pic>
        <p:nvPicPr>
          <p:cNvPr id="6" name="Afbeelding 1"/>
          <p:cNvPicPr>
            <a:picLocks noChangeAspect="1"/>
          </p:cNvPicPr>
          <p:nvPr userDrawn="1"/>
        </p:nvPicPr>
        <p:blipFill>
          <a:blip r:embed="rId2" cstate="print">
            <a:lum/>
            <a:alphaModFix/>
          </a:blip>
          <a:srcRect/>
          <a:stretch>
            <a:fillRect/>
          </a:stretch>
        </p:blipFill>
        <p:spPr>
          <a:xfrm flipH="1">
            <a:off x="-447675" y="1571625"/>
            <a:ext cx="7902360" cy="577792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 userDrawn="1"/>
        </p:nvSpPr>
        <p:spPr>
          <a:xfrm>
            <a:off x="7096125" y="2943225"/>
            <a:ext cx="3276600" cy="480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9283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3316287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40175" y="301625"/>
            <a:ext cx="5634038" cy="64547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503238" y="1582738"/>
            <a:ext cx="3316287" cy="5173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5B9D18-730B-4364-B53C-DEA1F6D0A1F2}" type="slidenum">
              <a:rPr/>
              <a:pPr lvl="0"/>
              <a:t>‹nr.›</a:t>
            </a:fld>
            <a:endParaRPr lang="en-US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78571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4850" y="5294313"/>
            <a:ext cx="6046788" cy="6238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974850" y="676275"/>
            <a:ext cx="6046788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974850" y="5918200"/>
            <a:ext cx="6046788" cy="88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88AE229-789A-4255-98C1-43CD6A52A530}" type="slidenum">
              <a:rPr/>
              <a:pPr lvl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4251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4000">
              <a:srgbClr val="FFFFFF">
                <a:lumMod val="88000"/>
                <a:lumOff val="12000"/>
              </a:srgbClr>
            </a:gs>
            <a:gs pos="18000">
              <a:schemeClr val="bg1">
                <a:lumMod val="95000"/>
              </a:schemeClr>
            </a:gs>
            <a:gs pos="0">
              <a:schemeClr val="bg1">
                <a:lumMod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 txBox="1">
            <a:spLocks noGrp="1"/>
          </p:cNvSpPr>
          <p:nvPr>
            <p:ph type="title"/>
          </p:nvPr>
        </p:nvSpPr>
        <p:spPr>
          <a:xfrm>
            <a:off x="503280" y="300960"/>
            <a:ext cx="906876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ijdelijke aanduiding voor tekst 2"/>
          <p:cNvSpPr txBox="1">
            <a:spLocks noGrp="1"/>
          </p:cNvSpPr>
          <p:nvPr>
            <p:ph type="body" idx="1"/>
          </p:nvPr>
        </p:nvSpPr>
        <p:spPr>
          <a:xfrm>
            <a:off x="503280" y="1769040"/>
            <a:ext cx="8867160" cy="4385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12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2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1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48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4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en-US" dirty="0"/>
          </a:p>
        </p:txBody>
      </p:sp>
      <p:sp>
        <p:nvSpPr>
          <p:cNvPr id="4" name="Tijdelijke aanduiding voor datum 3"/>
          <p:cNvSpPr txBox="1">
            <a:spLocks noGrp="1"/>
          </p:cNvSpPr>
          <p:nvPr>
            <p:ph type="dt" sz="half" idx="2"/>
          </p:nvPr>
        </p:nvSpPr>
        <p:spPr>
          <a:xfrm>
            <a:off x="503280" y="6888600"/>
            <a:ext cx="234756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Tijdelijke aanduiding voor voettekst 4"/>
          <p:cNvSpPr txBox="1">
            <a:spLocks noGrp="1"/>
          </p:cNvSpPr>
          <p:nvPr>
            <p:ph type="ftr" sz="quarter" idx="3"/>
          </p:nvPr>
        </p:nvSpPr>
        <p:spPr>
          <a:xfrm>
            <a:off x="3445560" y="6888600"/>
            <a:ext cx="319392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Tijdelijke aanduiding voor dianummer 5"/>
          <p:cNvSpPr txBox="1">
            <a:spLocks noGrp="1"/>
          </p:cNvSpPr>
          <p:nvPr>
            <p:ph type="sldNum" sz="quarter" idx="4"/>
          </p:nvPr>
        </p:nvSpPr>
        <p:spPr>
          <a:xfrm>
            <a:off x="7224479" y="6888600"/>
            <a:ext cx="234756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06C1560A-6B43-42D2-9B96-CA73A06B04E3}" type="slidenum">
              <a:rPr/>
              <a:pPr lvl="0"/>
              <a:t>‹nr.›</a:t>
            </a:fld>
            <a:endParaRPr lang="en-US"/>
          </a:p>
        </p:txBody>
      </p:sp>
      <p:pic>
        <p:nvPicPr>
          <p:cNvPr id="7" name="Afbeelding 7"/>
          <p:cNvPicPr>
            <a:picLocks noChangeAspect="1"/>
          </p:cNvPicPr>
          <p:nvPr userDrawn="1"/>
        </p:nvPicPr>
        <p:blipFill>
          <a:blip r:embed="rId13" cstate="print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rtl="0" hangingPunct="0">
        <a:tabLst/>
        <a:defRPr lang="en-US" sz="4400" b="0" i="0" u="none" strike="noStrike" kern="1200">
          <a:ln>
            <a:noFill/>
          </a:ln>
          <a:latin typeface="Arial" pitchFamily="18"/>
        </a:defRPr>
      </a:lvl1pPr>
    </p:titleStyle>
    <p:bodyStyle>
      <a:lvl1pPr marL="0" marR="0" indent="0" rtl="0" hangingPunct="0">
        <a:spcBef>
          <a:spcPts val="0"/>
        </a:spcBef>
        <a:spcAft>
          <a:spcPts val="1412"/>
        </a:spcAft>
        <a:tabLst/>
        <a:defRPr lang="en-US" sz="3200" b="0" i="0" u="none" strike="noStrike" kern="1200">
          <a:ln>
            <a:noFill/>
          </a:ln>
          <a:latin typeface="Arial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1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1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 flipH="1">
            <a:off x="-577899" y="1778166"/>
            <a:ext cx="7902360" cy="577792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kstvak 3"/>
          <p:cNvSpPr txBox="1"/>
          <p:nvPr/>
        </p:nvSpPr>
        <p:spPr>
          <a:xfrm>
            <a:off x="7198965" y="5365601"/>
            <a:ext cx="2644952" cy="186059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808080"/>
                </a:solidFill>
              </a:defRPr>
            </a:pPr>
            <a:r>
              <a:rPr lang="en-US" sz="2000" b="0" i="0" u="none" strike="noStrike" kern="1200" dirty="0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Sam </a:t>
            </a:r>
            <a:r>
              <a:rPr lang="en-US" sz="2000" b="0" i="0" u="none" strike="noStrike" kern="1200" dirty="0" err="1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Gielis</a:t>
            </a:r>
            <a:endParaRPr lang="en-US" sz="2000" b="0" i="0" u="none" strike="noStrike" kern="1200" dirty="0">
              <a:ln>
                <a:noFill/>
              </a:ln>
              <a:solidFill>
                <a:srgbClr val="808080"/>
              </a:solidFill>
              <a:latin typeface="Arial" pitchFamily="18"/>
              <a:ea typeface="WenQuanYi Micro Hei" pitchFamily="2"/>
              <a:cs typeface="Lohit Hindi" pitchFamily="2"/>
            </a:endParaRPr>
          </a:p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808080"/>
                </a:solidFill>
              </a:defRPr>
            </a:pPr>
            <a:r>
              <a:rPr lang="en-US" sz="2000" b="0" i="0" u="none" strike="noStrike" kern="1200" dirty="0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Sophie </a:t>
            </a:r>
            <a:r>
              <a:rPr lang="en-US" sz="2000" b="0" i="0" u="none" strike="noStrike" kern="1200" dirty="0" err="1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Marien</a:t>
            </a:r>
            <a:endParaRPr lang="en-US" sz="2000" b="0" i="0" u="none" strike="noStrike" kern="1200" dirty="0">
              <a:ln>
                <a:noFill/>
              </a:ln>
              <a:solidFill>
                <a:srgbClr val="808080"/>
              </a:solidFill>
              <a:latin typeface="Arial" pitchFamily="18"/>
              <a:ea typeface="WenQuanYi Micro Hei" pitchFamily="2"/>
              <a:cs typeface="Lohit Hindi" pitchFamily="2"/>
            </a:endParaRPr>
          </a:p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808080"/>
                </a:solidFill>
              </a:defRPr>
            </a:pPr>
            <a:r>
              <a:rPr lang="en-US" sz="2000" b="0" i="0" u="none" strike="noStrike" kern="1200" dirty="0" err="1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Toon</a:t>
            </a:r>
            <a:r>
              <a:rPr lang="en-US" sz="2000" b="0" i="0" u="none" strike="noStrike" kern="1200" dirty="0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000" b="0" i="0" u="none" strike="noStrike" kern="1200" dirty="0" err="1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Nolten</a:t>
            </a:r>
            <a:endParaRPr lang="en-US" sz="2000" b="0" i="0" u="none" strike="noStrike" kern="1200" dirty="0">
              <a:ln>
                <a:noFill/>
              </a:ln>
              <a:solidFill>
                <a:srgbClr val="808080"/>
              </a:solidFill>
              <a:latin typeface="Arial" pitchFamily="18"/>
              <a:ea typeface="WenQuanYi Micro Hei" pitchFamily="2"/>
              <a:cs typeface="Lohit Hindi" pitchFamily="2"/>
            </a:endParaRPr>
          </a:p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808080"/>
                </a:solidFill>
              </a:defRPr>
            </a:pPr>
            <a:r>
              <a:rPr lang="en-US" sz="2000" b="0" i="0" u="none" strike="noStrike" kern="1200" dirty="0" err="1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Nele</a:t>
            </a:r>
            <a:r>
              <a:rPr lang="en-US" sz="2000" b="0" i="0" u="none" strike="noStrike" kern="1200" dirty="0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000" b="0" i="0" u="none" strike="noStrike" kern="1200" dirty="0" err="1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Rober</a:t>
            </a:r>
            <a:endParaRPr lang="en-US" sz="2000" b="0" i="0" u="none" strike="noStrike" kern="1200" dirty="0">
              <a:ln>
                <a:noFill/>
              </a:ln>
              <a:solidFill>
                <a:srgbClr val="808080"/>
              </a:solidFill>
              <a:latin typeface="Arial" pitchFamily="18"/>
              <a:ea typeface="WenQuanYi Micro Hei" pitchFamily="2"/>
              <a:cs typeface="Lohit Hindi" pitchFamily="2"/>
            </a:endParaRPr>
          </a:p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808080"/>
                </a:solidFill>
              </a:defRPr>
            </a:pPr>
            <a:r>
              <a:rPr lang="en-US" sz="2000" b="0" i="0" u="none" strike="noStrike" kern="1200" dirty="0" err="1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Gerlinde</a:t>
            </a:r>
            <a:r>
              <a:rPr lang="en-US" sz="2000" b="0" i="0" u="none" strike="noStrike" kern="1200" dirty="0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 Van </a:t>
            </a:r>
            <a:r>
              <a:rPr lang="en-US" sz="2000" b="0" i="0" u="none" strike="noStrike" kern="1200" dirty="0" err="1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Roey</a:t>
            </a:r>
            <a:endParaRPr lang="en-US" sz="2000" b="0" i="0" u="none" strike="noStrike" kern="1200" dirty="0">
              <a:ln>
                <a:noFill/>
              </a:ln>
              <a:solidFill>
                <a:srgbClr val="808080"/>
              </a:solidFill>
              <a:latin typeface="Arial" pitchFamily="18"/>
              <a:ea typeface="WenQuanYi Micro Hei" pitchFamily="2"/>
              <a:cs typeface="Lohit Hindi" pitchFamily="2"/>
            </a:endParaRPr>
          </a:p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808080"/>
                </a:solidFill>
              </a:defRPr>
            </a:pPr>
            <a:r>
              <a:rPr lang="en-US" sz="2000" b="0" i="0" u="none" strike="noStrike" kern="1200" dirty="0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Maxim Van </a:t>
            </a:r>
            <a:r>
              <a:rPr lang="en-US" sz="2000" b="0" i="0" u="none" strike="noStrike" kern="1200" dirty="0" err="1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Mechelen</a:t>
            </a:r>
            <a:endParaRPr lang="en-US" sz="2000" b="0" i="0" u="none" strike="noStrike" kern="1200" dirty="0">
              <a:ln>
                <a:noFill/>
              </a:ln>
              <a:solidFill>
                <a:srgbClr val="808080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 algn="r"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P&amp;O Computerwetenschappen</a:t>
            </a:r>
          </a:p>
          <a:p>
            <a:pPr algn="r">
              <a:tabLst>
                <a:tab pos="9053513" algn="r"/>
              </a:tabLst>
            </a:pPr>
            <a:r>
              <a:rPr lang="nl-BE" dirty="0" smtClean="0"/>
              <a:t>	</a:t>
            </a:r>
            <a:r>
              <a:rPr lang="nl-B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team Zilver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/>
          <p:cNvPicPr>
            <a:picLocks noChangeAspect="1"/>
          </p:cNvPicPr>
          <p:nvPr/>
        </p:nvPicPr>
        <p:blipFill>
          <a:blip r:embed="rId3" cstate="print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kstvak 3"/>
          <p:cNvSpPr txBox="1"/>
          <p:nvPr/>
        </p:nvSpPr>
        <p:spPr>
          <a:xfrm>
            <a:off x="731519" y="1828800"/>
            <a:ext cx="5792333" cy="4456305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>
                <a:latin typeface="Adobe Caslon Pro" pitchFamily="18" charset="0"/>
                <a:ea typeface="WenQuanYi Micro Hei" pitchFamily="2"/>
                <a:cs typeface="Lohit Hindi" pitchFamily="2"/>
              </a:rPr>
              <a:t>A*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optimaal</a:t>
            </a:r>
            <a:endParaRPr lang="en-US" sz="2400" dirty="0" smtClean="0"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kost</a:t>
            </a:r>
            <a:r>
              <a:rPr lang="en-US" sz="2400" dirty="0">
                <a:latin typeface="Adobe Caslon Pro" pitchFamily="18" charset="0"/>
                <a:ea typeface="WenQuanYi Micro Hei" pitchFamily="2"/>
                <a:cs typeface="Lohit Hindi" pitchFamily="2"/>
              </a:rPr>
              <a:t>: </a:t>
            </a:r>
            <a:r>
              <a:rPr lang="en-US" sz="2400" dirty="0" err="1">
                <a:latin typeface="Adobe Caslon Pro" pitchFamily="18" charset="0"/>
                <a:ea typeface="WenQuanYi Micro Hei" pitchFamily="2"/>
                <a:cs typeface="Lohit Hindi" pitchFamily="2"/>
              </a:rPr>
              <a:t>afgelegde</a:t>
            </a:r>
            <a:r>
              <a:rPr lang="en-US" sz="2400" dirty="0"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dobe Caslon Pro" pitchFamily="18" charset="0"/>
                <a:ea typeface="WenQuanYi Micro Hei" pitchFamily="2"/>
                <a:cs typeface="Lohit Hindi" pitchFamily="2"/>
              </a:rPr>
              <a:t>weg</a:t>
            </a:r>
            <a:endParaRPr lang="en-US" sz="2400" dirty="0"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dobe Caslon Pro" pitchFamily="18" charset="0"/>
                <a:ea typeface="WenQuanYi Micro Hei" pitchFamily="2"/>
                <a:cs typeface="Lohit Hindi" pitchFamily="2"/>
              </a:rPr>
              <a:t>heuristiek</a:t>
            </a:r>
            <a:r>
              <a:rPr lang="en-US" sz="2400" dirty="0">
                <a:latin typeface="Adobe Caslon Pro" pitchFamily="18" charset="0"/>
                <a:ea typeface="WenQuanYi Micro Hei" pitchFamily="2"/>
                <a:cs typeface="Lohit Hindi" pitchFamily="2"/>
              </a:rPr>
              <a:t>: Manhattan</a:t>
            </a:r>
          </a:p>
          <a:p>
            <a:pPr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>
                <a:latin typeface="Adobe Caslon Pro" pitchFamily="18" charset="0"/>
                <a:ea typeface="WenQuanYi Micro Hei" pitchFamily="2"/>
                <a:cs typeface="Lohit Hindi" pitchFamily="2"/>
              </a:rPr>
              <a:t>Graaf</a:t>
            </a:r>
            <a:endParaRPr lang="en-US" sz="2800" dirty="0"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dobe Caslon Pro" pitchFamily="18" charset="0"/>
                <a:ea typeface="WenQuanYi Micro Hei" pitchFamily="2"/>
                <a:cs typeface="Lohit Hindi" pitchFamily="2"/>
              </a:rPr>
              <a:t>knoop</a:t>
            </a:r>
            <a:r>
              <a:rPr lang="en-US" sz="2400" dirty="0">
                <a:latin typeface="Adobe Caslon Pro" pitchFamily="18" charset="0"/>
                <a:ea typeface="WenQuanYi Micro Hei" pitchFamily="2"/>
                <a:cs typeface="Lohit Hindi" pitchFamily="2"/>
              </a:rPr>
              <a:t>: </a:t>
            </a:r>
            <a:r>
              <a:rPr lang="en-US" sz="2400" dirty="0" err="1">
                <a:latin typeface="Adobe Caslon Pro" pitchFamily="18" charset="0"/>
                <a:ea typeface="WenQuanYi Micro Hei" pitchFamily="2"/>
                <a:cs typeface="Lohit Hindi" pitchFamily="2"/>
              </a:rPr>
              <a:t>tegel</a:t>
            </a:r>
            <a:r>
              <a:rPr lang="en-US" sz="2400" dirty="0">
                <a:latin typeface="Adobe Caslon Pro" pitchFamily="18" charset="0"/>
                <a:ea typeface="WenQuanYi Micro Hei" pitchFamily="2"/>
                <a:cs typeface="Lohit Hindi" pitchFamily="2"/>
              </a:rPr>
              <a:t> (al </a:t>
            </a:r>
            <a:r>
              <a:rPr lang="en-US" sz="2400" dirty="0" err="1">
                <a:latin typeface="Adobe Caslon Pro" pitchFamily="18" charset="0"/>
                <a:ea typeface="WenQuanYi Micro Hei" pitchFamily="2"/>
                <a:cs typeface="Lohit Hindi" pitchFamily="2"/>
              </a:rPr>
              <a:t>dan</a:t>
            </a:r>
            <a:r>
              <a:rPr lang="en-US" sz="2400" dirty="0"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dobe Caslon Pro" pitchFamily="18" charset="0"/>
                <a:ea typeface="WenQuanYi Micro Hei" pitchFamily="2"/>
                <a:cs typeface="Lohit Hindi" pitchFamily="2"/>
              </a:rPr>
              <a:t>niet</a:t>
            </a:r>
            <a:r>
              <a:rPr lang="en-US" sz="2400" dirty="0">
                <a:latin typeface="Adobe Caslon Pro" pitchFamily="18" charset="0"/>
                <a:ea typeface="WenQuanYi Micro Hei" pitchFamily="2"/>
                <a:cs typeface="Lohit Hindi" pitchFamily="2"/>
              </a:rPr>
              <a:t> met barcode)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dobe Caslon Pro" pitchFamily="18" charset="0"/>
                <a:ea typeface="WenQuanYi Micro Hei" pitchFamily="2"/>
                <a:cs typeface="Lohit Hindi" pitchFamily="2"/>
              </a:rPr>
              <a:t>tak</a:t>
            </a:r>
            <a:r>
              <a:rPr lang="en-US" sz="2400" dirty="0">
                <a:latin typeface="Adobe Caslon Pro" pitchFamily="18" charset="0"/>
                <a:ea typeface="WenQuanYi Micro Hei" pitchFamily="2"/>
                <a:cs typeface="Lohit Hindi" pitchFamily="2"/>
              </a:rPr>
              <a:t>: </a:t>
            </a:r>
            <a:r>
              <a:rPr lang="en-US" sz="2400" dirty="0" err="1">
                <a:latin typeface="Adobe Caslon Pro" pitchFamily="18" charset="0"/>
                <a:ea typeface="WenQuanYi Micro Hei" pitchFamily="2"/>
                <a:cs typeface="Lohit Hindi" pitchFamily="2"/>
              </a:rPr>
              <a:t>doorgang</a:t>
            </a:r>
            <a:r>
              <a:rPr lang="en-US" sz="2400" dirty="0">
                <a:latin typeface="Adobe Caslon Pro" pitchFamily="18" charset="0"/>
                <a:ea typeface="WenQuanYi Micro Hei" pitchFamily="2"/>
                <a:cs typeface="Lohit Hindi" pitchFamily="2"/>
              </a:rPr>
              <a:t> (al </a:t>
            </a:r>
            <a:r>
              <a:rPr lang="en-US" sz="2400" dirty="0" err="1">
                <a:latin typeface="Adobe Caslon Pro" pitchFamily="18" charset="0"/>
                <a:ea typeface="WenQuanYi Micro Hei" pitchFamily="2"/>
                <a:cs typeface="Lohit Hindi" pitchFamily="2"/>
              </a:rPr>
              <a:t>dan</a:t>
            </a:r>
            <a:r>
              <a:rPr lang="en-US" sz="2400" dirty="0"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dobe Caslon Pro" pitchFamily="18" charset="0"/>
                <a:ea typeface="WenQuanYi Micro Hei" pitchFamily="2"/>
                <a:cs typeface="Lohit Hindi" pitchFamily="2"/>
              </a:rPr>
              <a:t>niet</a:t>
            </a:r>
            <a:r>
              <a:rPr lang="en-US" sz="2400" dirty="0">
                <a:latin typeface="Adobe Caslon Pro" pitchFamily="18" charset="0"/>
                <a:ea typeface="WenQuanYi Micro Hei" pitchFamily="2"/>
                <a:cs typeface="Lohit Hindi" pitchFamily="2"/>
              </a:rPr>
              <a:t> met </a:t>
            </a:r>
            <a:r>
              <a:rPr lang="en-US" sz="2400" dirty="0" err="1">
                <a:latin typeface="Adobe Caslon Pro" pitchFamily="18" charset="0"/>
                <a:ea typeface="WenQuanYi Micro Hei" pitchFamily="2"/>
                <a:cs typeface="Lohit Hindi" pitchFamily="2"/>
              </a:rPr>
              <a:t>muur</a:t>
            </a:r>
            <a:r>
              <a:rPr lang="en-US" sz="2400" dirty="0">
                <a:latin typeface="Adobe Caslon Pro" pitchFamily="18" charset="0"/>
                <a:ea typeface="WenQuanYi Micro Hei" pitchFamily="2"/>
                <a:cs typeface="Lohit Hindi" pitchFamily="2"/>
              </a:rPr>
              <a:t>)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dobe Caslon Pro" pitchFamily="18" charset="0"/>
                <a:ea typeface="WenQuanYi Micro Hei" pitchFamily="2"/>
                <a:cs typeface="Lohit Hindi" pitchFamily="2"/>
              </a:rPr>
              <a:t>opgesteld</a:t>
            </a:r>
            <a:r>
              <a:rPr lang="en-US" sz="2400" dirty="0"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dobe Caslon Pro" pitchFamily="18" charset="0"/>
                <a:ea typeface="WenQuanYi Micro Hei" pitchFamily="2"/>
                <a:cs typeface="Lohit Hindi" pitchFamily="2"/>
              </a:rPr>
              <a:t>tijdens</a:t>
            </a:r>
            <a:r>
              <a:rPr lang="en-US" sz="2400" dirty="0"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dobe Caslon Pro" pitchFamily="18" charset="0"/>
                <a:ea typeface="WenQuanYi Micro Hei" pitchFamily="2"/>
                <a:cs typeface="Lohit Hindi" pitchFamily="2"/>
              </a:rPr>
              <a:t>verkennen</a:t>
            </a:r>
            <a:endParaRPr lang="en-US" sz="2400" dirty="0">
              <a:latin typeface="Adobe Caslon Pro" pitchFamily="18" charset="0"/>
              <a:ea typeface="WenQuanYi Micro Hei" pitchFamily="2"/>
              <a:cs typeface="Lohit Hindi" pitchFamily="2"/>
            </a:endParaRPr>
          </a:p>
        </p:txBody>
      </p:sp>
      <p:sp>
        <p:nvSpPr>
          <p:cNvPr id="7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Algoritmes</a:t>
            </a:r>
            <a:r>
              <a:rPr lang="nl-BE" dirty="0" smtClean="0"/>
              <a:t>	</a:t>
            </a:r>
            <a:r>
              <a:rPr lang="nl-B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kortste pad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8" name="Tekstvak 7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10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3" cstate="print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kstvak 3"/>
          <p:cNvSpPr txBox="1"/>
          <p:nvPr/>
        </p:nvSpPr>
        <p:spPr>
          <a:xfrm>
            <a:off x="731519" y="1828800"/>
            <a:ext cx="3252598" cy="506743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err="1">
                <a:latin typeface="Adobe Caslon Pro" pitchFamily="18" charset="0"/>
                <a:ea typeface="WenQuanYi Micro Hei" pitchFamily="2"/>
                <a:cs typeface="Lohit Hindi" pitchFamily="2"/>
              </a:rPr>
              <a:t>Basismethodes</a:t>
            </a:r>
            <a:endParaRPr lang="en-US" sz="2800" dirty="0"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dobe Caslon Pro" pitchFamily="18" charset="0"/>
                <a:ea typeface="WenQuanYi Micro Hei" pitchFamily="2"/>
                <a:cs typeface="Lohit Hindi" pitchFamily="2"/>
              </a:rPr>
              <a:t>beweeg</a:t>
            </a:r>
            <a:r>
              <a:rPr lang="en-US" sz="2400" dirty="0"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dobe Caslon Pro" pitchFamily="18" charset="0"/>
                <a:ea typeface="WenQuanYi Micro Hei" pitchFamily="2"/>
                <a:cs typeface="Lohit Hindi" pitchFamily="2"/>
              </a:rPr>
              <a:t>vooruit</a:t>
            </a:r>
            <a:endParaRPr lang="en-US" sz="2400" dirty="0"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dobe Caslon Pro" pitchFamily="18" charset="0"/>
                <a:ea typeface="WenQuanYi Micro Hei" pitchFamily="2"/>
                <a:cs typeface="Lohit Hindi" pitchFamily="2"/>
              </a:rPr>
              <a:t>draai</a:t>
            </a:r>
            <a:endParaRPr lang="en-US" sz="2400" dirty="0"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>
                <a:latin typeface="Adobe Caslon Pro" pitchFamily="18" charset="0"/>
                <a:ea typeface="WenQuanYi Micro Hei" pitchFamily="2"/>
                <a:cs typeface="Lohit Hindi" pitchFamily="2"/>
              </a:rPr>
              <a:t>…</a:t>
            </a:r>
          </a:p>
          <a:p>
            <a:pPr marL="0" marR="0" lvl="2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err="1">
                <a:latin typeface="Adobe Caslon Pro" pitchFamily="18" charset="0"/>
                <a:ea typeface="WenQuanYi Micro Hei" pitchFamily="2"/>
                <a:cs typeface="Lohit Hindi" pitchFamily="2"/>
              </a:rPr>
              <a:t>Enkele</a:t>
            </a:r>
            <a:r>
              <a:rPr lang="en-US" sz="2800" dirty="0"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>
                <a:latin typeface="Adobe Caslon Pro" pitchFamily="18" charset="0"/>
                <a:ea typeface="WenQuanYi Micro Hei" pitchFamily="2"/>
                <a:cs typeface="Lohit Hindi" pitchFamily="2"/>
              </a:rPr>
              <a:t>algoritmes</a:t>
            </a:r>
            <a:endParaRPr lang="en-US" sz="2800" dirty="0"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dobe Caslon Pro" pitchFamily="18" charset="0"/>
                <a:ea typeface="WenQuanYi Micro Hei" pitchFamily="2"/>
                <a:cs typeface="Lohit Hindi" pitchFamily="2"/>
              </a:rPr>
              <a:t>witte</a:t>
            </a:r>
            <a:r>
              <a:rPr lang="en-US" sz="2400" dirty="0"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dobe Caslon Pro" pitchFamily="18" charset="0"/>
                <a:ea typeface="WenQuanYi Micro Hei" pitchFamily="2"/>
                <a:cs typeface="Lohit Hindi" pitchFamily="2"/>
              </a:rPr>
              <a:t>lijn</a:t>
            </a:r>
            <a:endParaRPr lang="en-US" sz="2400" dirty="0"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>
                <a:latin typeface="Adobe Caslon Pro" pitchFamily="18" charset="0"/>
                <a:ea typeface="WenQuanYi Micro Hei" pitchFamily="2"/>
                <a:cs typeface="Lohit Hindi" pitchFamily="2"/>
              </a:rPr>
              <a:t>Threads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>
                <a:latin typeface="Adobe Caslon Pro" pitchFamily="18" charset="0"/>
                <a:ea typeface="WenQuanYi Micro Hei" pitchFamily="2"/>
                <a:cs typeface="Lohit Hindi" pitchFamily="2"/>
              </a:rPr>
              <a:t>barcode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dobe Caslon Pro" pitchFamily="18" charset="0"/>
                <a:ea typeface="WenQuanYi Micro Hei" pitchFamily="2"/>
                <a:cs typeface="Lohit Hindi" pitchFamily="2"/>
              </a:rPr>
              <a:t>witte</a:t>
            </a:r>
            <a:r>
              <a:rPr lang="en-US" sz="2400" dirty="0"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dobe Caslon Pro" pitchFamily="18" charset="0"/>
                <a:ea typeface="WenQuanYi Micro Hei" pitchFamily="2"/>
                <a:cs typeface="Lohit Hindi" pitchFamily="2"/>
              </a:rPr>
              <a:t>lijn</a:t>
            </a:r>
            <a:endParaRPr lang="en-US" sz="2400" dirty="0">
              <a:latin typeface="Adobe Caslon Pro" pitchFamily="18" charset="0"/>
              <a:ea typeface="WenQuanYi Micro Hei" pitchFamily="2"/>
              <a:cs typeface="Lohit Hindi" pitchFamily="2"/>
            </a:endParaRPr>
          </a:p>
        </p:txBody>
      </p:sp>
      <p:sp>
        <p:nvSpPr>
          <p:cNvPr id="6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Software ontwerp</a:t>
            </a:r>
            <a:r>
              <a:rPr lang="nl-BE" dirty="0" smtClean="0"/>
              <a:t>	</a:t>
            </a:r>
            <a:r>
              <a:rPr lang="nl-B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/>
              </a:rPr>
              <a:t>NXT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11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3" cstate="print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/>
            <a:alphaModFix/>
          </a:blip>
          <a:srcRect/>
          <a:stretch>
            <a:fillRect/>
          </a:stretch>
        </p:blipFill>
        <p:spPr>
          <a:xfrm>
            <a:off x="934269" y="1611000"/>
            <a:ext cx="5394960" cy="5439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Software ontwerp</a:t>
            </a:r>
            <a:r>
              <a:rPr lang="nl-BE" dirty="0" smtClean="0"/>
              <a:t>	</a:t>
            </a:r>
            <a:r>
              <a:rPr lang="nl-B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computer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12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3" cstate="print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38725" y="3526155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Resultaten &amp; Bedenkingen</a:t>
            </a:r>
            <a:r>
              <a:rPr lang="nl-BE" dirty="0" smtClean="0"/>
              <a:t>	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13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04925" y="2257425"/>
            <a:ext cx="5038725" cy="433965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Software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Beetje</a:t>
            </a:r>
            <a:r>
              <a:rPr lang="en-US" sz="24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Adobe Caslon Pro" pitchFamily="18" charset="0"/>
                <a:ea typeface="WenQuanYi Micro Hei" pitchFamily="2"/>
                <a:cs typeface="Lohit Hindi" pitchFamily="2"/>
              </a:rPr>
              <a:t>‘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Adobe Caslon Pro" pitchFamily="18" charset="0"/>
                <a:ea typeface="WenQuanYi Micro Hei" pitchFamily="2"/>
                <a:cs typeface="Lohit Hindi" pitchFamily="2"/>
              </a:rPr>
              <a:t>messy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Adobe Caslon Pro" pitchFamily="18" charset="0"/>
                <a:ea typeface="WenQuanYi Micro Hei" pitchFamily="2"/>
                <a:cs typeface="Lohit Hindi" pitchFamily="2"/>
              </a:rPr>
              <a:t>’ </a:t>
            </a:r>
            <a:r>
              <a:rPr lang="en-US" sz="24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– API </a:t>
            </a:r>
            <a:r>
              <a:rPr lang="en-US" sz="24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aanmaken</a:t>
            </a:r>
            <a:r>
              <a:rPr lang="en-US" sz="24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?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Werkte</a:t>
            </a:r>
            <a:endParaRPr lang="en-US" sz="2400" dirty="0" smtClean="0"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marL="0" marR="0" lvl="2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Simulator-GUI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i="1" dirty="0" smtClean="0">
                <a:solidFill>
                  <a:schemeClr val="accent3">
                    <a:lumMod val="75000"/>
                  </a:schemeClr>
                </a:solidFill>
                <a:latin typeface="Adobe Caslon Pro" pitchFamily="18" charset="0"/>
                <a:ea typeface="WenQuanYi Micro Hei" pitchFamily="2"/>
                <a:cs typeface="Lohit Hindi" pitchFamily="2"/>
              </a:rPr>
              <a:t>‘</a:t>
            </a:r>
            <a:r>
              <a:rPr lang="en-US" sz="2400" i="1" dirty="0" err="1" smtClean="0">
                <a:solidFill>
                  <a:schemeClr val="accent3">
                    <a:lumMod val="75000"/>
                  </a:schemeClr>
                </a:solidFill>
                <a:latin typeface="Adobe Caslon Pro" pitchFamily="18" charset="0"/>
                <a:ea typeface="WenQuanYi Micro Hei" pitchFamily="2"/>
                <a:cs typeface="Lohit Hindi" pitchFamily="2"/>
              </a:rPr>
              <a:t>simpel</a:t>
            </a:r>
            <a:r>
              <a:rPr lang="en-US" sz="2400" i="1" dirty="0" smtClean="0">
                <a:solidFill>
                  <a:schemeClr val="accent3">
                    <a:lumMod val="75000"/>
                  </a:schemeClr>
                </a:solidFill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400" i="1" dirty="0" err="1" smtClean="0">
                <a:solidFill>
                  <a:schemeClr val="accent3">
                    <a:lumMod val="75000"/>
                  </a:schemeClr>
                </a:solidFill>
                <a:latin typeface="Adobe Caslon Pro" pitchFamily="18" charset="0"/>
                <a:ea typeface="WenQuanYi Micro Hei" pitchFamily="2"/>
                <a:cs typeface="Lohit Hindi" pitchFamily="2"/>
              </a:rPr>
              <a:t>maar</a:t>
            </a:r>
            <a:r>
              <a:rPr lang="en-US" sz="2400" i="1" dirty="0" smtClean="0">
                <a:solidFill>
                  <a:schemeClr val="accent3">
                    <a:lumMod val="75000"/>
                  </a:schemeClr>
                </a:solidFill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400" i="1" dirty="0" err="1" smtClean="0">
                <a:solidFill>
                  <a:schemeClr val="accent3">
                    <a:lumMod val="75000"/>
                  </a:schemeClr>
                </a:solidFill>
                <a:latin typeface="Adobe Caslon Pro" pitchFamily="18" charset="0"/>
                <a:ea typeface="WenQuanYi Micro Hei" pitchFamily="2"/>
                <a:cs typeface="Lohit Hindi" pitchFamily="2"/>
              </a:rPr>
              <a:t>efficiënt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Adobe Caslon Pro" pitchFamily="18" charset="0"/>
                <a:ea typeface="WenQuanYi Micro Hei" pitchFamily="2"/>
                <a:cs typeface="Lohit Hindi" pitchFamily="2"/>
              </a:rPr>
              <a:t>’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Voor</a:t>
            </a:r>
            <a:r>
              <a:rPr lang="en-US" sz="24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demo2: last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Na demo2: </a:t>
            </a:r>
            <a:r>
              <a:rPr lang="en-US" sz="24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deugd</a:t>
            </a:r>
            <a:endParaRPr lang="en-US" sz="2400" dirty="0" smtClean="0"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werkte</a:t>
            </a:r>
            <a:endParaRPr lang="en-US" sz="2400" dirty="0" smtClean="0"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lvl="0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Robot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i="1" dirty="0" smtClean="0">
                <a:solidFill>
                  <a:schemeClr val="accent3">
                    <a:lumMod val="75000"/>
                  </a:schemeClr>
                </a:solidFill>
                <a:latin typeface="Adobe Caslon Pro" pitchFamily="18" charset="0"/>
                <a:ea typeface="WenQuanYi Micro Hei" pitchFamily="2"/>
                <a:cs typeface="Lohit Hindi" pitchFamily="2"/>
              </a:rPr>
              <a:t>‘</a:t>
            </a:r>
            <a:r>
              <a:rPr lang="en-US" sz="2400" i="1" dirty="0" err="1" smtClean="0">
                <a:solidFill>
                  <a:schemeClr val="accent3">
                    <a:lumMod val="75000"/>
                  </a:schemeClr>
                </a:solidFill>
                <a:latin typeface="Adobe Caslon Pro" pitchFamily="18" charset="0"/>
                <a:ea typeface="WenQuanYi Micro Hei" pitchFamily="2"/>
                <a:cs typeface="Lohit Hindi" pitchFamily="2"/>
              </a:rPr>
              <a:t>simpel</a:t>
            </a:r>
            <a:r>
              <a:rPr lang="en-US" sz="2400" i="1" dirty="0" smtClean="0">
                <a:solidFill>
                  <a:schemeClr val="accent3">
                    <a:lumMod val="75000"/>
                  </a:schemeClr>
                </a:solidFill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400" i="1" dirty="0" err="1" smtClean="0">
                <a:solidFill>
                  <a:schemeClr val="accent3">
                    <a:lumMod val="75000"/>
                  </a:schemeClr>
                </a:solidFill>
                <a:latin typeface="Adobe Caslon Pro" pitchFamily="18" charset="0"/>
                <a:ea typeface="WenQuanYi Micro Hei" pitchFamily="2"/>
                <a:cs typeface="Lohit Hindi" pitchFamily="2"/>
              </a:rPr>
              <a:t>maar</a:t>
            </a:r>
            <a:r>
              <a:rPr lang="en-US" sz="2400" i="1" dirty="0" smtClean="0">
                <a:solidFill>
                  <a:schemeClr val="accent3">
                    <a:lumMod val="75000"/>
                  </a:schemeClr>
                </a:solidFill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400" i="1" dirty="0" err="1" smtClean="0">
                <a:solidFill>
                  <a:schemeClr val="accent3">
                    <a:lumMod val="75000"/>
                  </a:schemeClr>
                </a:solidFill>
                <a:latin typeface="Adobe Caslon Pro" pitchFamily="18" charset="0"/>
                <a:ea typeface="WenQuanYi Micro Hei" pitchFamily="2"/>
                <a:cs typeface="Lohit Hindi" pitchFamily="2"/>
              </a:rPr>
              <a:t>efficiënt</a:t>
            </a:r>
            <a:r>
              <a:rPr lang="en-US" sz="2400" i="1" dirty="0" smtClean="0">
                <a:solidFill>
                  <a:schemeClr val="accent3">
                    <a:lumMod val="75000"/>
                  </a:schemeClr>
                </a:solidFill>
                <a:latin typeface="Adobe Caslon Pro" pitchFamily="18" charset="0"/>
                <a:ea typeface="WenQuanYi Micro Hei" pitchFamily="2"/>
                <a:cs typeface="Lohit Hindi" pitchFamily="2"/>
              </a:rPr>
              <a:t>’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Werkte</a:t>
            </a:r>
            <a:r>
              <a:rPr lang="en-US" sz="24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(</a:t>
            </a:r>
            <a:r>
              <a:rPr lang="en-US" sz="24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bijna</a:t>
            </a:r>
            <a:r>
              <a:rPr lang="en-US" sz="24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)</a:t>
            </a:r>
            <a:endParaRPr lang="en-US" sz="2400" dirty="0">
              <a:latin typeface="Adobe Caslon Pro" pitchFamily="18" charset="0"/>
              <a:ea typeface="WenQuanYi Micro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5497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3" cstate="print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114925" y="3526155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kstvak 3"/>
          <p:cNvSpPr txBox="1"/>
          <p:nvPr/>
        </p:nvSpPr>
        <p:spPr>
          <a:xfrm>
            <a:off x="731519" y="2840222"/>
            <a:ext cx="7529090" cy="333522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nl-BE" sz="2800" dirty="0" smtClean="0">
                <a:solidFill>
                  <a:srgbClr val="00B050"/>
                </a:solidFill>
                <a:latin typeface="Adobe Caslon Pro" pitchFamily="18" charset="0"/>
                <a:ea typeface="WenQuanYi Micro Hei" pitchFamily="2"/>
                <a:cs typeface="Lohit Hindi" pitchFamily="2"/>
              </a:rPr>
              <a:t>STERKTES</a:t>
            </a:r>
          </a:p>
          <a:p>
            <a:pPr marL="1371600" lvl="5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nl-BE" sz="24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Goede herpositionering</a:t>
            </a:r>
          </a:p>
          <a:p>
            <a:pPr marL="1371600" lvl="5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nl-BE" sz="24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Muren vrijwel altijd juist gedetecteerd</a:t>
            </a:r>
          </a:p>
          <a:p>
            <a:pPr marL="1371600" lvl="5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nl-BE" sz="24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Simpelste maar meest robuuste methode (bouw)</a:t>
            </a:r>
          </a:p>
          <a:p>
            <a:pPr marL="1371600" lvl="5" indent="-457200" hangingPunct="0">
              <a:buSzPct val="80000"/>
              <a:buFont typeface="Arial" pitchFamily="34" charset="0"/>
              <a:buChar char="»"/>
              <a:defRPr sz="1800"/>
            </a:pPr>
            <a:endParaRPr lang="nl-BE" sz="24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endParaRPr lang="nl-BE" sz="24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endParaRPr lang="nl-BE" sz="2400" dirty="0" smtClean="0"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6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Resultaten &amp; Bedenkingen</a:t>
            </a:r>
            <a:r>
              <a:rPr lang="nl-BE" dirty="0" smtClean="0"/>
              <a:t>	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14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5684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3" cstate="print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kstvak 3"/>
          <p:cNvSpPr txBox="1"/>
          <p:nvPr/>
        </p:nvSpPr>
        <p:spPr>
          <a:xfrm>
            <a:off x="1228725" y="2714625"/>
            <a:ext cx="7501775" cy="438295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smtClean="0">
                <a:solidFill>
                  <a:srgbClr val="FF0000"/>
                </a:solidFill>
                <a:latin typeface="Adobe Caslon Pro" pitchFamily="18" charset="0"/>
                <a:ea typeface="WenQuanYi Micro Hei" pitchFamily="2"/>
                <a:cs typeface="Lohit Hindi" pitchFamily="2"/>
              </a:rPr>
              <a:t>ZWAKTES</a:t>
            </a:r>
          </a:p>
          <a:p>
            <a:pPr lvl="2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nl-BE" sz="24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Niet opvangen van errors</a:t>
            </a:r>
          </a:p>
          <a:p>
            <a:pPr lvl="2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nl-BE" sz="24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Schokkerig doorlopen wittelijn algoritme</a:t>
            </a:r>
          </a:p>
          <a:p>
            <a:pPr lvl="2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nl-BE" sz="24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Splitsing code simulator / Robot</a:t>
            </a:r>
          </a:p>
          <a:p>
            <a:pPr lvl="2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nl-BE" sz="24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Traag doorlopen doorlopen</a:t>
            </a:r>
          </a:p>
          <a:p>
            <a:pPr lvl="2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nl-BE" sz="24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Geen rekening met rotatie gehouden bij kortste pad</a:t>
            </a:r>
            <a:endParaRPr lang="en-US" sz="2400" dirty="0" smtClean="0"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endParaRPr lang="nl-BE" sz="24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endParaRPr lang="nl-BE" sz="24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endParaRPr lang="nl-BE" sz="2400" dirty="0" smtClean="0"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6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Resultaten &amp; Bedenkingen</a:t>
            </a:r>
            <a:r>
              <a:rPr lang="nl-BE" dirty="0" smtClean="0"/>
              <a:t>	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15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5684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3" cstate="print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kstvak 3"/>
          <p:cNvSpPr txBox="1"/>
          <p:nvPr/>
        </p:nvSpPr>
        <p:spPr>
          <a:xfrm>
            <a:off x="731519" y="1828800"/>
            <a:ext cx="8123630" cy="445617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DIT IS NOG NIET AF – ENKEL BDENKINGEN</a:t>
            </a:r>
          </a:p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Goede</a:t>
            </a: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teamspirit</a:t>
            </a:r>
            <a:endParaRPr lang="en-US" sz="2000" dirty="0" smtClean="0"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Wil</a:t>
            </a: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om</a:t>
            </a: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te</a:t>
            </a: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werken</a:t>
            </a:r>
            <a:endParaRPr lang="en-US" sz="2000" dirty="0" smtClean="0"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Weinig</a:t>
            </a: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onenigheid</a:t>
            </a:r>
            <a:endParaRPr lang="en-US" sz="2000" dirty="0" smtClean="0"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Ieder</a:t>
            </a: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had </a:t>
            </a: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zijn</a:t>
            </a: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specialisatie</a:t>
            </a: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Verslag</a:t>
            </a: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,Robot , Simulator, GUI, -&gt; </a:t>
            </a: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duidelijk</a:t>
            </a: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te</a:t>
            </a: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zien</a:t>
            </a: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in </a:t>
            </a: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werk-grafieken</a:t>
            </a: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!</a:t>
            </a:r>
          </a:p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endParaRPr lang="en-US" sz="2000" dirty="0" smtClean="0"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Niet</a:t>
            </a: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altijd</a:t>
            </a: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even up-to-date</a:t>
            </a:r>
          </a:p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(</a:t>
            </a: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dubbele</a:t>
            </a: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code, </a:t>
            </a: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elkaars</a:t>
            </a: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manier</a:t>
            </a: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overschrijven</a:t>
            </a: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)</a:t>
            </a:r>
          </a:p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Git-problemen</a:t>
            </a: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(</a:t>
            </a: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vielen</a:t>
            </a: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nog</a:t>
            </a: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mee</a:t>
            </a: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) </a:t>
            </a:r>
            <a:endParaRPr lang="en-US" sz="2000" dirty="0">
              <a:latin typeface="Adobe Caslon Pro" pitchFamily="18" charset="0"/>
              <a:ea typeface="WenQuanYi Micro Hei" pitchFamily="2"/>
              <a:cs typeface="Lohit Hindi" pitchFamily="2"/>
            </a:endParaRPr>
          </a:p>
        </p:txBody>
      </p:sp>
      <p:sp>
        <p:nvSpPr>
          <p:cNvPr id="6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Teamwork</a:t>
            </a:r>
            <a:r>
              <a:rPr lang="nl-BE" dirty="0" smtClean="0"/>
              <a:t>	</a:t>
            </a:r>
            <a:r>
              <a:rPr lang="nl-B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/>
              </a:rPr>
              <a:t>Algemeen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16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12302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3" cstate="print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Ro-Bomberman</a:t>
            </a:r>
            <a:r>
              <a:rPr lang="nl-BE" dirty="0" smtClean="0"/>
              <a:t>	</a:t>
            </a:r>
            <a:r>
              <a:rPr lang="nl-B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/>
              </a:rPr>
              <a:t>Spel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17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731519" y="1828800"/>
            <a:ext cx="5154401" cy="471817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4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Doel</a:t>
            </a:r>
            <a:endParaRPr lang="en-US" sz="2400" dirty="0"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Robots </a:t>
            </a: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proberen</a:t>
            </a: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elkaar</a:t>
            </a: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uit</a:t>
            </a: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te</a:t>
            </a: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schakelen</a:t>
            </a:r>
            <a:endParaRPr lang="en-US" sz="2000" dirty="0"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marL="0" marR="0" lvl="2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4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Middelen</a:t>
            </a:r>
            <a:endParaRPr lang="en-US" sz="2400" dirty="0"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Virtuele</a:t>
            </a: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tijds-bommen</a:t>
            </a: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(‘server’)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Power-ups (barcodes)</a:t>
            </a:r>
          </a:p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4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Uitdagingen</a:t>
            </a:r>
            <a:endParaRPr lang="en-US" sz="2400" dirty="0"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000" dirty="0" err="1">
                <a:latin typeface="Adobe Caslon Pro" pitchFamily="18" charset="0"/>
                <a:ea typeface="WenQuanYi Micro Hei" pitchFamily="2"/>
                <a:cs typeface="Lohit Hindi" pitchFamily="2"/>
              </a:rPr>
              <a:t>O</a:t>
            </a: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verleven</a:t>
            </a:r>
            <a:endParaRPr lang="en-US" sz="2000" dirty="0"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Obstakels</a:t>
            </a: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wegruimen</a:t>
            </a:r>
            <a:endParaRPr lang="en-US" sz="2000" dirty="0" smtClean="0"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Doolhofverkenning</a:t>
            </a:r>
            <a:endParaRPr lang="en-US" sz="2000" dirty="0" smtClean="0"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marL="457200" lvl="4" hangingPunct="0">
              <a:buSzPct val="80000"/>
              <a:defRPr sz="1800"/>
            </a:pP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… (</a:t>
            </a: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zie</a:t>
            </a: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0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verslag</a:t>
            </a:r>
            <a:r>
              <a:rPr lang="en-US" sz="20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)</a:t>
            </a:r>
            <a:endParaRPr lang="en-US" sz="2000" dirty="0">
              <a:latin typeface="Adobe Caslon Pro" pitchFamily="18" charset="0"/>
              <a:ea typeface="WenQuanYi Micro Hei" pitchFamily="2"/>
              <a:cs typeface="Lohit Hindi" pitchFamily="2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2108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3" cstate="print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Ro-Bomberman</a:t>
            </a:r>
            <a:r>
              <a:rPr lang="nl-BE" dirty="0" smtClean="0"/>
              <a:t>	</a:t>
            </a:r>
            <a:r>
              <a:rPr lang="nl-B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/>
              </a:rPr>
              <a:t>Spel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18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  <p:pic>
        <p:nvPicPr>
          <p:cNvPr id="1026" name="Picture 2" descr="D:\Scripts\GIT\SilverSurfer\SilverSurferVerslag\Verslag Eindverslag\bomberma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1817" y="1563480"/>
            <a:ext cx="5509036" cy="449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45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71525" y="1876425"/>
            <a:ext cx="5038725" cy="544764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Doel</a:t>
            </a:r>
            <a:endParaRPr lang="en-US" sz="2800" dirty="0" smtClean="0"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Bomberman</a:t>
            </a:r>
            <a:r>
              <a:rPr lang="en-US" sz="24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spelen</a:t>
            </a:r>
            <a:endParaRPr lang="en-US" sz="2400" dirty="0" smtClean="0"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endParaRPr lang="en-US" sz="2400" dirty="0" smtClean="0"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marL="0" marR="0" lvl="2" indent="-457200" hangingPunct="0"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Middelen</a:t>
            </a:r>
            <a:endParaRPr lang="en-US" sz="2800" dirty="0" smtClean="0"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Programmeer</a:t>
            </a:r>
            <a:r>
              <a:rPr lang="en-US" sz="24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-skills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i="1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Lego</a:t>
            </a:r>
            <a:r>
              <a:rPr lang="en-US" sz="24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-</a:t>
            </a:r>
            <a:r>
              <a:rPr lang="en-US" sz="24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RobotsDoolhoven</a:t>
            </a:r>
            <a:endParaRPr lang="en-US" sz="2400" dirty="0" smtClean="0"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endParaRPr lang="nl-BE" sz="2400" dirty="0" smtClean="0"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lvl="0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Uitdagingen</a:t>
            </a:r>
            <a:endParaRPr lang="en-US" sz="2800" dirty="0" smtClean="0"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Virtuele</a:t>
            </a:r>
            <a:r>
              <a:rPr lang="en-US" sz="24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bommen</a:t>
            </a:r>
            <a:endParaRPr lang="en-US" sz="2400" dirty="0" smtClean="0"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Communicatie</a:t>
            </a:r>
            <a:endParaRPr lang="en-US" sz="2400" dirty="0" smtClean="0"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Verschillende</a:t>
            </a:r>
            <a:r>
              <a:rPr lang="en-US" sz="24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power-ups.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Rekening</a:t>
            </a:r>
            <a:r>
              <a:rPr lang="en-US" sz="24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houden</a:t>
            </a:r>
            <a:r>
              <a:rPr lang="en-US" sz="24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met </a:t>
            </a:r>
            <a:r>
              <a:rPr lang="en-US" sz="2400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ander</a:t>
            </a:r>
            <a:r>
              <a:rPr lang="en-US" sz="24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 ‘</a:t>
            </a:r>
            <a:r>
              <a:rPr lang="en-US" sz="2400" i="1" dirty="0" err="1" smtClean="0">
                <a:latin typeface="Adobe Caslon Pro" pitchFamily="18" charset="0"/>
                <a:ea typeface="WenQuanYi Micro Hei" pitchFamily="2"/>
                <a:cs typeface="Lohit Hindi" pitchFamily="2"/>
              </a:rPr>
              <a:t>leven</a:t>
            </a:r>
            <a:r>
              <a:rPr lang="en-US" sz="24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’</a:t>
            </a:r>
          </a:p>
          <a:p>
            <a:pPr marL="914400" lvl="4" indent="-457200" hangingPunct="0">
              <a:buSzPct val="80000"/>
              <a:defRPr sz="1800"/>
            </a:pPr>
            <a:endParaRPr lang="en-US" sz="2400" dirty="0" smtClean="0">
              <a:latin typeface="Adobe Caslon Pro" pitchFamily="18" charset="0"/>
              <a:ea typeface="WenQuanYi Micro Hei" pitchFamily="2"/>
              <a:cs typeface="Lohit Hindi" pitchFamily="2"/>
            </a:endParaRPr>
          </a:p>
        </p:txBody>
      </p:sp>
      <p:sp>
        <p:nvSpPr>
          <p:cNvPr id="7" name="Titel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Ro-Bomberman</a:t>
            </a:r>
            <a:r>
              <a:rPr lang="nl-BE" dirty="0" smtClean="0"/>
              <a:t>	</a:t>
            </a:r>
            <a:r>
              <a:rPr lang="nl-B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/>
              </a:rPr>
              <a:t>Opdracht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3" cstate="print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kstvak 2"/>
          <p:cNvSpPr txBox="1"/>
          <p:nvPr/>
        </p:nvSpPr>
        <p:spPr>
          <a:xfrm>
            <a:off x="731519" y="1828800"/>
            <a:ext cx="4547312" cy="3757652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457200" marR="0" lvl="0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b="0" i="0" u="none" strike="noStrike" kern="1200" dirty="0" err="1" smtClean="0">
                <a:ln>
                  <a:noFill/>
                </a:ln>
                <a:latin typeface="Adobe Caslon Pro" pitchFamily="18" charset="0"/>
                <a:ea typeface="WenQuanYi Micro Hei" pitchFamily="2"/>
                <a:cs typeface="Lohit Hindi" pitchFamily="2"/>
              </a:rPr>
              <a:t>Bouw</a:t>
            </a:r>
            <a:endParaRPr lang="en-US" sz="2800" b="0" i="0" u="none" strike="noStrike" kern="1200" dirty="0">
              <a:ln>
                <a:noFill/>
              </a:ln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marL="457200" marR="0" lvl="2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b="0" i="0" u="none" strike="noStrike" kern="1200" dirty="0" err="1">
                <a:ln>
                  <a:noFill/>
                </a:ln>
                <a:latin typeface="Adobe Caslon Pro" pitchFamily="18" charset="0"/>
                <a:ea typeface="WenQuanYi Micro Hei" pitchFamily="2"/>
                <a:cs typeface="Lohit Hindi" pitchFamily="2"/>
              </a:rPr>
              <a:t>Algoritmes</a:t>
            </a:r>
            <a:endParaRPr lang="en-US" sz="2800" b="0" i="0" u="none" strike="noStrike" kern="1200" dirty="0">
              <a:ln>
                <a:noFill/>
              </a:ln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marL="457200" marR="0" lvl="2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b="0" i="0" u="none" strike="noStrike" kern="1200" dirty="0" err="1">
                <a:ln>
                  <a:noFill/>
                </a:ln>
                <a:latin typeface="Adobe Caslon Pro" pitchFamily="18" charset="0"/>
                <a:ea typeface="WenQuanYi Micro Hei" pitchFamily="2"/>
                <a:cs typeface="Lohit Hindi" pitchFamily="2"/>
              </a:rPr>
              <a:t>Sofware</a:t>
            </a:r>
            <a:r>
              <a:rPr lang="en-US" sz="2800" b="0" i="0" u="none" strike="noStrike" kern="1200" dirty="0">
                <a:ln>
                  <a:noFill/>
                </a:ln>
                <a:latin typeface="Adobe Caslon Pro" pitchFamily="18" charset="0"/>
                <a:ea typeface="WenQuanYi Micro Hei" pitchFamily="2"/>
                <a:cs typeface="Lohit Hindi" pitchFamily="2"/>
              </a:rPr>
              <a:t> </a:t>
            </a:r>
            <a:r>
              <a:rPr lang="en-US" sz="2800" b="0" i="0" u="none" strike="noStrike" kern="1200" dirty="0" err="1" smtClean="0">
                <a:ln>
                  <a:noFill/>
                </a:ln>
                <a:latin typeface="Adobe Caslon Pro" pitchFamily="18" charset="0"/>
                <a:ea typeface="WenQuanYi Micro Hei" pitchFamily="2"/>
                <a:cs typeface="Lohit Hindi" pitchFamily="2"/>
              </a:rPr>
              <a:t>ontwerp</a:t>
            </a:r>
            <a:endParaRPr lang="en-US" sz="2800" b="0" i="0" u="none" strike="noStrike" kern="1200" dirty="0" smtClean="0">
              <a:ln>
                <a:noFill/>
              </a:ln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marL="457200" marR="0" lvl="2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nl-BE" sz="2800" b="0" i="0" u="none" strike="noStrike" kern="1200" dirty="0" smtClean="0">
                <a:ln>
                  <a:noFill/>
                </a:ln>
                <a:latin typeface="Adobe Caslon Pro" pitchFamily="18" charset="0"/>
                <a:ea typeface="WenQuanYi Micro Hei" pitchFamily="2"/>
                <a:cs typeface="Lohit Hindi" pitchFamily="2"/>
              </a:rPr>
              <a:t>Resultaten en bedenkingen</a:t>
            </a:r>
          </a:p>
          <a:p>
            <a:pPr marL="457200" marR="0" lvl="2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nl-BE" sz="28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Teamwork</a:t>
            </a:r>
            <a:endParaRPr lang="nl-BE" sz="2800" b="0" i="0" u="none" strike="noStrike" kern="1200" dirty="0" smtClean="0">
              <a:ln>
                <a:noFill/>
              </a:ln>
              <a:latin typeface="Adobe Caslon Pro" pitchFamily="18" charset="0"/>
              <a:ea typeface="WenQuanYi Micro Hei" pitchFamily="2"/>
              <a:cs typeface="Lohit Hindi" pitchFamily="2"/>
            </a:endParaRPr>
          </a:p>
          <a:p>
            <a:pPr marL="457200" marR="0" lvl="2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nl-BE" sz="2800" dirty="0" smtClean="0">
                <a:latin typeface="Adobe Caslon Pro" pitchFamily="18" charset="0"/>
                <a:ea typeface="WenQuanYi Micro Hei" pitchFamily="2"/>
                <a:cs typeface="Lohit Hindi" pitchFamily="2"/>
              </a:rPr>
              <a:t>Spel </a:t>
            </a:r>
            <a:endParaRPr lang="en-US" sz="2800" b="0" i="0" u="none" strike="noStrike" kern="1200" dirty="0">
              <a:ln>
                <a:noFill/>
              </a:ln>
              <a:latin typeface="Adobe Caslon Pro" pitchFamily="18" charset="0"/>
              <a:ea typeface="WenQuanYi Micro Hei" pitchFamily="2"/>
              <a:cs typeface="Lohit Hindi" pitchFamily="2"/>
            </a:endParaRPr>
          </a:p>
        </p:txBody>
      </p:sp>
      <p:sp>
        <p:nvSpPr>
          <p:cNvPr id="6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 algn="l"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Inhoud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2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/>
          <p:cNvPicPr>
            <a:picLocks noChangeAspect="1"/>
          </p:cNvPicPr>
          <p:nvPr/>
        </p:nvPicPr>
        <p:blipFill>
          <a:blip r:embed="rId3" cstate="print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4" cstate="print">
            <a:lum/>
            <a:alphaModFix/>
          </a:blip>
          <a:srcRect/>
          <a:stretch>
            <a:fillRect/>
          </a:stretch>
        </p:blipFill>
        <p:spPr>
          <a:xfrm>
            <a:off x="1280159" y="1645920"/>
            <a:ext cx="7315200" cy="5385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kstvak 5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3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13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Bouw</a:t>
            </a:r>
            <a:r>
              <a:rPr lang="nl-BE" dirty="0" smtClean="0"/>
              <a:t>	</a:t>
            </a:r>
            <a:r>
              <a:rPr lang="nl-B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fysieke bouw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24000">
              <a:srgbClr val="FFFFFF">
                <a:lumMod val="88000"/>
                <a:lumOff val="12000"/>
              </a:srgbClr>
            </a:gs>
            <a:gs pos="18000">
              <a:schemeClr val="bg1">
                <a:lumMod val="95000"/>
              </a:schemeClr>
            </a:gs>
            <a:gs pos="0">
              <a:schemeClr val="bg1">
                <a:lumMod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/>
        </p:nvPicPr>
        <p:blipFill>
          <a:blip r:embed="rId4" cstate="print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kstvak 2"/>
          <p:cNvSpPr txBox="1"/>
          <p:nvPr/>
        </p:nvSpPr>
        <p:spPr>
          <a:xfrm>
            <a:off x="731519" y="1828800"/>
            <a:ext cx="6973361" cy="416071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457200" lvl="0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Motoren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Afstand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:10x10 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cm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Hoeken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: 4x90º</a:t>
            </a:r>
            <a:endParaRPr lang="en-US" sz="24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niet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precies</a:t>
            </a:r>
            <a:endParaRPr lang="en-US" sz="24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457200" lvl="0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Lichtsensor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ondergrond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,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rijden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,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lichtomstandigheden</a:t>
            </a:r>
            <a:endParaRPr lang="en-US" sz="24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redelijk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betrouwbaar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: range per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kleur</a:t>
            </a:r>
            <a:endParaRPr lang="en-US" sz="24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457200" lvl="0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Ultrasone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sensor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afstandmetingen</a:t>
            </a:r>
            <a:endParaRPr lang="en-US" sz="24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betrouwbaar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binnen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[20,145]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paaltjes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: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interpreteer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als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muur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onder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28 cm</a:t>
            </a:r>
          </a:p>
        </p:txBody>
      </p:sp>
      <p:sp>
        <p:nvSpPr>
          <p:cNvPr id="8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Bouw</a:t>
            </a:r>
            <a:r>
              <a:rPr lang="nl-BE" dirty="0" smtClean="0"/>
              <a:t>	</a:t>
            </a:r>
            <a:r>
              <a:rPr lang="nl-BE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calibratie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4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7818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24000">
              <a:srgbClr val="FFFFFF">
                <a:lumMod val="88000"/>
                <a:lumOff val="12000"/>
              </a:srgbClr>
            </a:gs>
            <a:gs pos="18000">
              <a:schemeClr val="bg1">
                <a:lumMod val="95000"/>
              </a:schemeClr>
            </a:gs>
            <a:gs pos="0">
              <a:schemeClr val="bg1">
                <a:lumMod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/>
        </p:nvPicPr>
        <p:blipFill>
          <a:blip r:embed="rId4" cstate="print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kstvak 2"/>
          <p:cNvSpPr txBox="1"/>
          <p:nvPr/>
        </p:nvSpPr>
        <p:spPr>
          <a:xfrm>
            <a:off x="731519" y="1828800"/>
            <a:ext cx="5276614" cy="422021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457200" lvl="0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nl-BE" sz="2800" dirty="0" smtClean="0">
                <a:latin typeface="Arial" pitchFamily="18"/>
                <a:ea typeface="WenQuanYi Micro Hei" pitchFamily="2"/>
                <a:cs typeface="Lohit Hindi" pitchFamily="2"/>
              </a:rPr>
              <a:t>Constructie </a:t>
            </a:r>
          </a:p>
          <a:p>
            <a:pPr marL="1371600" lvl="2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nl-BE" sz="2800" dirty="0" smtClean="0">
                <a:latin typeface="Arial" pitchFamily="18"/>
                <a:ea typeface="WenQuanYi Micro Hei" pitchFamily="2"/>
                <a:cs typeface="Lohit Hindi" pitchFamily="2"/>
              </a:rPr>
              <a:t>Geen draaiende kop</a:t>
            </a:r>
          </a:p>
          <a:p>
            <a:pPr marL="1371600" lvl="2" indent="-457200" hangingPunct="0">
              <a:buSzPct val="80000"/>
              <a:defRPr sz="1800"/>
            </a:pPr>
            <a:endParaRPr lang="nl-BE" sz="28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457200" lvl="0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nl-BE" sz="2800" dirty="0" smtClean="0">
                <a:latin typeface="Arial" pitchFamily="18"/>
                <a:ea typeface="WenQuanYi Micro Hei" pitchFamily="2"/>
                <a:cs typeface="Lohit Hindi" pitchFamily="2"/>
              </a:rPr>
              <a:t>Afwijking</a:t>
            </a:r>
          </a:p>
          <a:p>
            <a:pPr marL="914400" lvl="1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nl-BE" sz="2800" dirty="0" smtClean="0">
                <a:latin typeface="Arial" pitchFamily="18"/>
                <a:ea typeface="WenQuanYi Micro Hei" pitchFamily="2"/>
                <a:cs typeface="Lohit Hindi" pitchFamily="2"/>
              </a:rPr>
              <a:t>Aangenomen wielen gelijk</a:t>
            </a:r>
          </a:p>
          <a:p>
            <a:pPr marL="914400" lvl="1" indent="-457200" hangingPunct="0">
              <a:buSzPct val="80000"/>
              <a:defRPr sz="1800"/>
            </a:pPr>
            <a:endParaRPr lang="nl-BE" sz="28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1" indent="-457200" hangingPunct="0">
              <a:buSzPct val="80000"/>
              <a:defRPr sz="1800"/>
            </a:pPr>
            <a:endParaRPr lang="nl-BE" sz="28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457200" lvl="0" indent="-457200" hangingPunct="0">
              <a:buSzPct val="80000"/>
              <a:buFont typeface="Arial" pitchFamily="34" charset="0"/>
              <a:buChar char="»"/>
              <a:defRPr sz="1800"/>
            </a:pPr>
            <a:endParaRPr lang="nl-BE" sz="28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457200" lvl="0" indent="-457200" hangingPunct="0">
              <a:buSzPct val="80000"/>
              <a:buFont typeface="Arial" pitchFamily="34" charset="0"/>
              <a:buChar char="»"/>
              <a:defRPr sz="1800"/>
            </a:pPr>
            <a:endParaRPr lang="nl-BE" sz="28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1" indent="-457200" hangingPunct="0">
              <a:buSzPct val="80000"/>
              <a:defRPr sz="1800"/>
            </a:pPr>
            <a:r>
              <a:rPr lang="nl-BE" sz="2800" dirty="0" smtClean="0">
                <a:latin typeface="Arial" pitchFamily="18"/>
                <a:ea typeface="WenQuanYi Micro Hei" pitchFamily="2"/>
                <a:cs typeface="Lohit Hindi" pitchFamily="2"/>
              </a:rPr>
              <a:t>	</a:t>
            </a:r>
          </a:p>
        </p:txBody>
      </p:sp>
      <p:sp>
        <p:nvSpPr>
          <p:cNvPr id="8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Bouw</a:t>
            </a:r>
            <a:r>
              <a:rPr lang="nl-BE" dirty="0" smtClean="0"/>
              <a:t>	</a:t>
            </a:r>
            <a:r>
              <a:rPr lang="nl-BE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calibratie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5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67818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Afbeelding 17"/>
          <p:cNvPicPr>
            <a:picLocks noChangeAspect="1"/>
          </p:cNvPicPr>
          <p:nvPr/>
        </p:nvPicPr>
        <p:blipFill>
          <a:blip r:embed="rId3" cstate="print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kstvak 3"/>
          <p:cNvSpPr txBox="1"/>
          <p:nvPr/>
        </p:nvSpPr>
        <p:spPr>
          <a:xfrm>
            <a:off x="731519" y="5724720"/>
            <a:ext cx="6810945" cy="91674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457200" lvl="0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Probleem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: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scheiding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van twee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panelen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457200" lvl="0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Uitvoering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: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elke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5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tegels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16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Algoritmes</a:t>
            </a:r>
            <a:r>
              <a:rPr lang="nl-BE" dirty="0" smtClean="0"/>
              <a:t>	</a:t>
            </a:r>
            <a:r>
              <a:rPr lang="nl-B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witte lijn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17" name="Tekstvak 16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6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Gerlinde\workspace\SilverSurfer\SilverSurferVerslag\Verslag Eindverslag\witte_lijn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5325" y="2409825"/>
            <a:ext cx="1600200" cy="1492723"/>
          </a:xfrm>
          <a:prstGeom prst="rect">
            <a:avLst/>
          </a:prstGeom>
          <a:noFill/>
        </p:spPr>
      </p:pic>
      <p:pic>
        <p:nvPicPr>
          <p:cNvPr id="1027" name="Picture 3" descr="C:\Users\Gerlinde\workspace\SilverSurfer\SilverSurferVerslag\Verslag Eindverslag\witte_lijn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325" y="2409825"/>
            <a:ext cx="1601568" cy="1494000"/>
          </a:xfrm>
          <a:prstGeom prst="rect">
            <a:avLst/>
          </a:prstGeom>
          <a:noFill/>
        </p:spPr>
      </p:pic>
      <p:pic>
        <p:nvPicPr>
          <p:cNvPr id="1028" name="Picture 4" descr="C:\Users\Gerlinde\workspace\SilverSurfer\SilverSurferVerslag\Verslag Eindverslag\witte_lijn3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29125" y="2409825"/>
            <a:ext cx="1601568" cy="1494000"/>
          </a:xfrm>
          <a:prstGeom prst="rect">
            <a:avLst/>
          </a:prstGeom>
          <a:noFill/>
        </p:spPr>
      </p:pic>
      <p:pic>
        <p:nvPicPr>
          <p:cNvPr id="1029" name="Picture 5" descr="C:\Users\Gerlinde\workspace\SilverSurfer\SilverSurferVerslag\Verslag Eindverslag\witte_lijn4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34125" y="2409825"/>
            <a:ext cx="1601568" cy="1494000"/>
          </a:xfrm>
          <a:prstGeom prst="rect">
            <a:avLst/>
          </a:prstGeom>
          <a:noFill/>
        </p:spPr>
      </p:pic>
      <p:pic>
        <p:nvPicPr>
          <p:cNvPr id="1030" name="Picture 6" descr="C:\Users\Gerlinde\workspace\SilverSurfer\SilverSurferVerslag\Verslag Eindverslag\witte_lijn5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162925" y="2409825"/>
            <a:ext cx="1601568" cy="14940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Afbeelding 13"/>
          <p:cNvPicPr>
            <a:picLocks noChangeAspect="1"/>
          </p:cNvPicPr>
          <p:nvPr/>
        </p:nvPicPr>
        <p:blipFill>
          <a:blip r:embed="rId3" cstate="print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kstvak 4"/>
          <p:cNvSpPr txBox="1"/>
          <p:nvPr/>
        </p:nvSpPr>
        <p:spPr>
          <a:xfrm>
            <a:off x="695325" y="5610225"/>
            <a:ext cx="7110258" cy="91674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457200" marR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Probleem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: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muren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aan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twee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kanten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nodig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457200" marR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Uitvoering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: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bij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elke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barcode</a:t>
            </a:r>
          </a:p>
        </p:txBody>
      </p:sp>
      <p:sp>
        <p:nvSpPr>
          <p:cNvPr id="12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Algoritmes</a:t>
            </a:r>
            <a:r>
              <a:rPr lang="nl-BE" dirty="0" smtClean="0"/>
              <a:t>	</a:t>
            </a:r>
            <a:r>
              <a:rPr lang="nl-B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muren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13" name="Tekstvak 12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7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Gerlinde\workspace\SilverSurfer\SilverSurferVerslag\Verslag Eindverslag\muur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1525" y="1952625"/>
            <a:ext cx="1401294" cy="1494000"/>
          </a:xfrm>
          <a:prstGeom prst="rect">
            <a:avLst/>
          </a:prstGeom>
          <a:noFill/>
        </p:spPr>
      </p:pic>
      <p:pic>
        <p:nvPicPr>
          <p:cNvPr id="2051" name="Picture 3" descr="C:\Users\Gerlinde\workspace\SilverSurfer\SilverSurferVerslag\Verslag Eindverslag\muur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325" y="1952625"/>
            <a:ext cx="1401294" cy="1494000"/>
          </a:xfrm>
          <a:prstGeom prst="rect">
            <a:avLst/>
          </a:prstGeom>
          <a:noFill/>
        </p:spPr>
      </p:pic>
      <p:pic>
        <p:nvPicPr>
          <p:cNvPr id="2052" name="Picture 4" descr="C:\Users\Gerlinde\workspace\SilverSurfer\SilverSurferVerslag\Verslag Eindverslag\muur3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29125" y="1952625"/>
            <a:ext cx="1401294" cy="1494000"/>
          </a:xfrm>
          <a:prstGeom prst="rect">
            <a:avLst/>
          </a:prstGeom>
          <a:noFill/>
        </p:spPr>
      </p:pic>
      <p:pic>
        <p:nvPicPr>
          <p:cNvPr id="2053" name="Picture 5" descr="C:\Users\Gerlinde\workspace\SilverSurfer\SilverSurferVerslag\Verslag Eindverslag\muur4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57925" y="1952625"/>
            <a:ext cx="1401294" cy="1494000"/>
          </a:xfrm>
          <a:prstGeom prst="rect">
            <a:avLst/>
          </a:prstGeom>
          <a:noFill/>
        </p:spPr>
      </p:pic>
      <p:pic>
        <p:nvPicPr>
          <p:cNvPr id="2054" name="Picture 6" descr="C:\Users\Gerlinde\workspace\SilverSurfer\SilverSurferVerslag\Verslag Eindverslag\muur5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010525" y="1952625"/>
            <a:ext cx="1401294" cy="1494000"/>
          </a:xfrm>
          <a:prstGeom prst="rect">
            <a:avLst/>
          </a:prstGeom>
          <a:noFill/>
        </p:spPr>
      </p:pic>
      <p:pic>
        <p:nvPicPr>
          <p:cNvPr id="2055" name="Picture 7" descr="C:\Users\Gerlinde\workspace\SilverSurfer\SilverSurferVerslag\Verslag Eindverslag\muur6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71525" y="3705225"/>
            <a:ext cx="1401294" cy="14940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/>
          <p:cNvPicPr>
            <a:picLocks noChangeAspect="1"/>
          </p:cNvPicPr>
          <p:nvPr/>
        </p:nvPicPr>
        <p:blipFill>
          <a:blip r:embed="rId3" cstate="print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kstvak 4"/>
          <p:cNvSpPr txBox="1"/>
          <p:nvPr/>
        </p:nvSpPr>
        <p:spPr>
          <a:xfrm>
            <a:off x="731519" y="1828800"/>
            <a:ext cx="7418995" cy="3924942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457200" lvl="0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Barcode: 8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stroken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zwart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: 1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wit: 0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eerste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en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laatste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strook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steeds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zwart</a:t>
            </a:r>
            <a:endParaRPr lang="en-US" sz="24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457200" lvl="2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Algoritme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: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ook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voor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symmetrisce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barcode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457200" lvl="2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Rechtzetten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op twee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muren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457200" lvl="2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Opdracht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traag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rijden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,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liedje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zingen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,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om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de as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draaien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,...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finish punt, checkpoint</a:t>
            </a:r>
          </a:p>
          <a:p>
            <a:pPr marL="457200" lvl="2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Probleem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: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backtracken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op barcode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tegel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7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Algoritmes</a:t>
            </a:r>
            <a:r>
              <a:rPr lang="nl-BE" dirty="0" smtClean="0"/>
              <a:t>	</a:t>
            </a:r>
            <a:r>
              <a:rPr lang="nl-B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barcodes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8" name="Tekstvak 7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8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3" cstate="print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kstvak 4"/>
          <p:cNvSpPr txBox="1"/>
          <p:nvPr/>
        </p:nvSpPr>
        <p:spPr>
          <a:xfrm>
            <a:off x="731519" y="1828800"/>
            <a:ext cx="7402196" cy="439692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Volg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-de-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muur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→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voldoet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niet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Kijk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op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elke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tegel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rond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Queue met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nog-te-bezoeken-tegels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Steeds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naar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laatste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tegel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in de queue</a:t>
            </a:r>
          </a:p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Verbeteringen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: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dichtsbijzijnde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tegel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uit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de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que</a:t>
            </a:r>
            <a:endParaRPr lang="en-US" sz="24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3x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ronddraaien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op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elke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tegel</a:t>
            </a:r>
            <a:endParaRPr lang="en-US" sz="24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muren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die je al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weet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niet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nog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eens</a:t>
            </a:r>
            <a:endParaRPr lang="en-US" sz="24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tegels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met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vier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gekende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edges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niet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verkennen</a:t>
            </a:r>
            <a:endParaRPr lang="en-US" sz="24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Probleem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: mist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soms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muur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→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sensoren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?</a:t>
            </a:r>
          </a:p>
        </p:txBody>
      </p:sp>
      <p:sp>
        <p:nvSpPr>
          <p:cNvPr id="6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Algoritmes</a:t>
            </a:r>
            <a:r>
              <a:rPr lang="nl-BE" dirty="0" smtClean="0"/>
              <a:t>	</a:t>
            </a:r>
            <a:r>
              <a:rPr lang="nl-B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verkennen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9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Kantoor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Kantoor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</TotalTime>
  <Words>1137</Words>
  <Application>Microsoft Office PowerPoint</Application>
  <PresentationFormat>Aangepast</PresentationFormat>
  <Paragraphs>259</Paragraphs>
  <Slides>19</Slides>
  <Notes>18</Notes>
  <HiddenSlides>2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0" baseType="lpstr">
      <vt:lpstr>Default</vt:lpstr>
      <vt:lpstr>Dia 1</vt:lpstr>
      <vt:lpstr>Dia 2</vt:lpstr>
      <vt:lpstr>Dia 3</vt:lpstr>
      <vt:lpstr>Dia 4</vt:lpstr>
      <vt:lpstr>Dia 5</vt:lpstr>
      <vt:lpstr>Dia 6</vt:lpstr>
      <vt:lpstr>Dia 7</vt:lpstr>
      <vt:lpstr>Dia 8</vt:lpstr>
      <vt:lpstr>Dia 9</vt:lpstr>
      <vt:lpstr>Dia 10</vt:lpstr>
      <vt:lpstr>Dia 11</vt:lpstr>
      <vt:lpstr>Dia 12</vt:lpstr>
      <vt:lpstr>Dia 13</vt:lpstr>
      <vt:lpstr>Dia 14</vt:lpstr>
      <vt:lpstr>Dia 15</vt:lpstr>
      <vt:lpstr>Dia 16</vt:lpstr>
      <vt:lpstr>Dia 17</vt:lpstr>
      <vt:lpstr>Dia 18</vt:lpstr>
      <vt:lpstr>Ro-Bomberman Opdracht</vt:lpstr>
    </vt:vector>
  </TitlesOfParts>
  <Company>Team Zilver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Presentatie eindverslag</dc:title>
  <dc:creator>Nele Rober;Sam Gielis</dc:creator>
  <cp:lastModifiedBy>Gerlinde</cp:lastModifiedBy>
  <cp:revision>25</cp:revision>
  <dcterms:created xsi:type="dcterms:W3CDTF">2012-12-10T14:45:41Z</dcterms:created>
  <dcterms:modified xsi:type="dcterms:W3CDTF">2012-12-17T12:07:49Z</dcterms:modified>
</cp:coreProperties>
</file>