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58" r:id="rId4"/>
    <p:sldId id="262" r:id="rId5"/>
    <p:sldId id="260" r:id="rId6"/>
    <p:sldId id="263" r:id="rId7"/>
    <p:sldId id="264" r:id="rId8"/>
    <p:sldId id="257" r:id="rId9"/>
    <p:sldId id="259" r:id="rId10"/>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C1A"/>
    <a:srgbClr val="191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nl-NL" smtClean="0"/>
              <a:t>Klik om de stijl te bewerken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96660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nl-NL" smtClean="0"/>
              <a:t>Klik om de stijl te bewerken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251961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nl-NL" smtClean="0"/>
              <a:t>Klik om de stijl te bewerken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727788E-62F6-439B-BEA9-D770972FE27B}" type="slidenum">
              <a:rPr lang="en-US" smtClean="0"/>
              <a:t>‹nr.›</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812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nl-NL" smtClean="0"/>
              <a:t>Klik om de stijl te bewerken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smtClean="0"/>
              <a:t>Klik om de modelstijlen te bewerken</a:t>
            </a:r>
          </a:p>
        </p:txBody>
      </p:sp>
      <p:sp>
        <p:nvSpPr>
          <p:cNvPr id="5" name="Date Placeholder 4"/>
          <p:cNvSpPr>
            <a:spLocks noGrp="1"/>
          </p:cNvSpPr>
          <p:nvPr>
            <p:ph type="dt" sz="half" idx="10"/>
          </p:nvPr>
        </p:nvSpPr>
        <p:spPr/>
        <p:txBody>
          <a:bodyPr/>
          <a:lstStyle/>
          <a:p>
            <a:fld id="{8BA64E5C-7A80-4AC4-9F4E-D0213ABFD203}"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135621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nl-NL" smtClean="0"/>
              <a:t>Klik om de stijl te bewerken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smtClean="0"/>
              <a:t>Klik om de modelstijlen te bewerken</a:t>
            </a:r>
          </a:p>
        </p:txBody>
      </p:sp>
      <p:sp>
        <p:nvSpPr>
          <p:cNvPr id="5" name="Date Placeholder 4"/>
          <p:cNvSpPr>
            <a:spLocks noGrp="1"/>
          </p:cNvSpPr>
          <p:nvPr>
            <p:ph type="dt" sz="half" idx="10"/>
          </p:nvPr>
        </p:nvSpPr>
        <p:spPr/>
        <p:txBody>
          <a:bodyPr/>
          <a:lstStyle/>
          <a:p>
            <a:fld id="{8BA64E5C-7A80-4AC4-9F4E-D0213ABFD203}"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727788E-62F6-439B-BEA9-D770972FE27B}" type="slidenum">
              <a:rPr lang="en-US" smtClean="0"/>
              <a:t>‹nr.›</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467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nl-NL" smtClean="0"/>
              <a:t>Klik om de stijl te bewerken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nl-NL" smtClean="0"/>
              <a:t>Klik om de modelstijlen te bewerken</a:t>
            </a:r>
          </a:p>
        </p:txBody>
      </p:sp>
      <p:sp>
        <p:nvSpPr>
          <p:cNvPr id="5" name="Date Placeholder 4"/>
          <p:cNvSpPr>
            <a:spLocks noGrp="1"/>
          </p:cNvSpPr>
          <p:nvPr>
            <p:ph type="dt" sz="half" idx="10"/>
          </p:nvPr>
        </p:nvSpPr>
        <p:spPr/>
        <p:txBody>
          <a:bodyPr/>
          <a:lstStyle/>
          <a:p>
            <a:fld id="{8BA64E5C-7A80-4AC4-9F4E-D0213ABFD203}"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1183964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2740520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nl-NL" smtClean="0"/>
              <a:t>Klik om de stijl te bewerken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319799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nl-NL" smtClean="0"/>
              <a:t>Klik om de stijl te bewerken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104682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8BA64E5C-7A80-4AC4-9F4E-D0213ABFD203}"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428516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8BA64E5C-7A80-4AC4-9F4E-D0213ABFD203}"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391158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8BA64E5C-7A80-4AC4-9F4E-D0213ABFD203}" type="datetimeFigureOut">
              <a:rPr lang="en-US" smtClean="0"/>
              <a:t>11/17/2014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174767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8BA64E5C-7A80-4AC4-9F4E-D0213ABFD203}" type="datetimeFigureOut">
              <a:rPr lang="en-US" smtClean="0"/>
              <a:t>11/17/2014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64437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64E5C-7A80-4AC4-9F4E-D0213ABFD203}" type="datetimeFigureOut">
              <a:rPr lang="en-US" smtClean="0"/>
              <a:t>11/17/2014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199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nl-NL" smtClean="0"/>
              <a:t>Klik om de stijl te bewerken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8BA64E5C-7A80-4AC4-9F4E-D0213ABFD203}"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406468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8BA64E5C-7A80-4AC4-9F4E-D0213ABFD203}"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727788E-62F6-439B-BEA9-D770972FE27B}" type="slidenum">
              <a:rPr lang="en-US" smtClean="0"/>
              <a:t>‹nr.›</a:t>
            </a:fld>
            <a:endParaRPr lang="en-US"/>
          </a:p>
        </p:txBody>
      </p:sp>
    </p:spTree>
    <p:extLst>
      <p:ext uri="{BB962C8B-B14F-4D97-AF65-F5344CB8AC3E}">
        <p14:creationId xmlns:p14="http://schemas.microsoft.com/office/powerpoint/2010/main" val="339819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nl-NL" smtClean="0"/>
              <a:t>Klik om de stijl te bewerken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BA64E5C-7A80-4AC4-9F4E-D0213ABFD203}" type="datetimeFigureOut">
              <a:rPr lang="en-US" smtClean="0"/>
              <a:t>11/17/2014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727788E-62F6-439B-BEA9-D770972FE27B}" type="slidenum">
              <a:rPr lang="en-US" smtClean="0"/>
              <a:t>‹nr.›</a:t>
            </a:fld>
            <a:endParaRPr lang="en-US"/>
          </a:p>
        </p:txBody>
      </p:sp>
    </p:spTree>
    <p:extLst>
      <p:ext uri="{BB962C8B-B14F-4D97-AF65-F5344CB8AC3E}">
        <p14:creationId xmlns:p14="http://schemas.microsoft.com/office/powerpoint/2010/main" val="21011516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2.bp.blogspot.com/-OE_SmKEbTKw/T1lvyDdD5BI/AAAAAAAABg4/SlEe9lsEAOI/s1600/newest+cover.jpg"/>
          <p:cNvPicPr>
            <a:picLocks noChangeAspect="1" noChangeArrowheads="1"/>
          </p:cNvPicPr>
          <p:nvPr/>
        </p:nvPicPr>
        <p:blipFill rotWithShape="1">
          <a:blip r:embed="rId2">
            <a:extLst>
              <a:ext uri="{28A0092B-C50C-407E-A947-70E740481C1C}">
                <a14:useLocalDpi xmlns:a14="http://schemas.microsoft.com/office/drawing/2010/main" val="0"/>
              </a:ext>
            </a:extLst>
          </a:blip>
          <a:srcRect t="33683" b="20239"/>
          <a:stretch/>
        </p:blipFill>
        <p:spPr bwMode="auto">
          <a:xfrm flipH="1">
            <a:off x="0" y="-25758"/>
            <a:ext cx="10564850" cy="794626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0" y="1186887"/>
            <a:ext cx="4069724" cy="3191929"/>
          </a:xfrm>
        </p:spPr>
        <p:txBody>
          <a:bodyPr>
            <a:normAutofit/>
          </a:bodyPr>
          <a:lstStyle/>
          <a:p>
            <a:r>
              <a:rPr lang="en-US" b="1" dirty="0" smtClean="0">
                <a:solidFill>
                  <a:srgbClr val="1D1C1A"/>
                </a:solidFill>
              </a:rPr>
              <a:t>Traveling salesman problem</a:t>
            </a:r>
            <a:endParaRPr lang="en-US" b="1" dirty="0">
              <a:solidFill>
                <a:srgbClr val="1D1C1A"/>
              </a:solidFill>
            </a:endParaRPr>
          </a:p>
        </p:txBody>
      </p:sp>
      <p:sp>
        <p:nvSpPr>
          <p:cNvPr id="3" name="Ondertitel 2"/>
          <p:cNvSpPr>
            <a:spLocks noGrp="1"/>
          </p:cNvSpPr>
          <p:nvPr>
            <p:ph type="subTitle" idx="1"/>
          </p:nvPr>
        </p:nvSpPr>
        <p:spPr>
          <a:xfrm>
            <a:off x="5175013" y="5421322"/>
            <a:ext cx="2668221" cy="1126283"/>
          </a:xfrm>
        </p:spPr>
        <p:txBody>
          <a:bodyPr>
            <a:noAutofit/>
          </a:bodyPr>
          <a:lstStyle/>
          <a:p>
            <a:r>
              <a:rPr lang="en-US" sz="2800" b="1" dirty="0" smtClean="0">
                <a:solidFill>
                  <a:schemeClr val="bg1">
                    <a:lumMod val="95000"/>
                  </a:schemeClr>
                </a:solidFill>
              </a:rPr>
              <a:t>Bert Mortier</a:t>
            </a:r>
          </a:p>
          <a:p>
            <a:r>
              <a:rPr lang="en-US" sz="2800" b="1" dirty="0" err="1" smtClean="0">
                <a:solidFill>
                  <a:schemeClr val="bg1">
                    <a:lumMod val="95000"/>
                  </a:schemeClr>
                </a:solidFill>
              </a:rPr>
              <a:t>Toon</a:t>
            </a:r>
            <a:r>
              <a:rPr lang="en-US" sz="2800" b="1" dirty="0" smtClean="0">
                <a:solidFill>
                  <a:schemeClr val="bg1">
                    <a:lumMod val="95000"/>
                  </a:schemeClr>
                </a:solidFill>
              </a:rPr>
              <a:t> </a:t>
            </a:r>
            <a:r>
              <a:rPr lang="en-US" sz="2800" b="1" dirty="0" err="1" smtClean="0">
                <a:solidFill>
                  <a:schemeClr val="bg1">
                    <a:lumMod val="95000"/>
                  </a:schemeClr>
                </a:solidFill>
              </a:rPr>
              <a:t>Nolten</a:t>
            </a:r>
            <a:endParaRPr lang="en-US" sz="2800" b="1" dirty="0">
              <a:solidFill>
                <a:schemeClr val="bg1">
                  <a:lumMod val="95000"/>
                </a:schemeClr>
              </a:solidFill>
            </a:endParaRPr>
          </a:p>
        </p:txBody>
      </p:sp>
    </p:spTree>
    <p:extLst>
      <p:ext uri="{BB962C8B-B14F-4D97-AF65-F5344CB8AC3E}">
        <p14:creationId xmlns:p14="http://schemas.microsoft.com/office/powerpoint/2010/main" val="1387365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problem</a:t>
            </a:r>
            <a:endParaRPr lang="en-US" dirty="0"/>
          </a:p>
        </p:txBody>
      </p:sp>
      <p:sp>
        <p:nvSpPr>
          <p:cNvPr id="3" name="Tijdelijke aanduiding voor inhoud 2"/>
          <p:cNvSpPr>
            <a:spLocks noGrp="1"/>
          </p:cNvSpPr>
          <p:nvPr>
            <p:ph idx="1"/>
          </p:nvPr>
        </p:nvSpPr>
        <p:spPr/>
        <p:txBody>
          <a:bodyPr/>
          <a:lstStyle/>
          <a:p>
            <a:r>
              <a:rPr lang="en-US" dirty="0" smtClean="0"/>
              <a:t>There is an enormous amount of variability:</a:t>
            </a:r>
          </a:p>
          <a:p>
            <a:pPr lvl="1"/>
            <a:r>
              <a:rPr lang="en-US" dirty="0" smtClean="0"/>
              <a:t>Several operators</a:t>
            </a:r>
          </a:p>
          <a:p>
            <a:pPr lvl="1"/>
            <a:r>
              <a:rPr lang="en-US" dirty="0" smtClean="0"/>
              <a:t>A whole range of parameters for each of the operators</a:t>
            </a:r>
          </a:p>
          <a:p>
            <a:pPr lvl="1"/>
            <a:r>
              <a:rPr lang="en-US" dirty="0" smtClean="0"/>
              <a:t>We need to make this a lot smaller</a:t>
            </a:r>
          </a:p>
          <a:p>
            <a:r>
              <a:rPr lang="en-US" dirty="0" smtClean="0"/>
              <a:t>Which combination of operators might perform well is not at all apparent</a:t>
            </a:r>
          </a:p>
          <a:p>
            <a:pPr lvl="1"/>
            <a:r>
              <a:rPr lang="en-US" dirty="0" smtClean="0"/>
              <a:t>So we do not want to make any assumptions</a:t>
            </a:r>
          </a:p>
        </p:txBody>
      </p:sp>
    </p:spTree>
    <p:extLst>
      <p:ext uri="{BB962C8B-B14F-4D97-AF65-F5344CB8AC3E}">
        <p14:creationId xmlns:p14="http://schemas.microsoft.com/office/powerpoint/2010/main" val="3025649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First idea: </a:t>
            </a:r>
            <a:r>
              <a:rPr lang="en-US" dirty="0" err="1" smtClean="0"/>
              <a:t>brutest</a:t>
            </a:r>
            <a:r>
              <a:rPr lang="en-US" dirty="0" smtClean="0"/>
              <a:t>-</a:t>
            </a:r>
            <a:r>
              <a:rPr lang="en-US" dirty="0" err="1" smtClean="0"/>
              <a:t>bruter</a:t>
            </a:r>
            <a:r>
              <a:rPr lang="en-US" dirty="0" smtClean="0"/>
              <a:t>-…</a:t>
            </a:r>
            <a:endParaRPr lang="en-US" dirty="0"/>
          </a:p>
        </p:txBody>
      </p:sp>
      <p:sp>
        <p:nvSpPr>
          <p:cNvPr id="3" name="Tijdelijke aanduiding voor inhoud 2"/>
          <p:cNvSpPr>
            <a:spLocks noGrp="1"/>
          </p:cNvSpPr>
          <p:nvPr>
            <p:ph idx="1"/>
          </p:nvPr>
        </p:nvSpPr>
        <p:spPr/>
        <p:txBody>
          <a:bodyPr>
            <a:normAutofit/>
          </a:bodyPr>
          <a:lstStyle/>
          <a:p>
            <a:r>
              <a:rPr lang="en-US" dirty="0" smtClean="0"/>
              <a:t>First use a coarse mesh to cover the </a:t>
            </a:r>
            <a:r>
              <a:rPr lang="en-US" dirty="0" smtClean="0"/>
              <a:t>parameter space</a:t>
            </a:r>
            <a:r>
              <a:rPr lang="en-US" dirty="0" smtClean="0"/>
              <a:t>:</a:t>
            </a:r>
          </a:p>
          <a:p>
            <a:pPr lvl="1"/>
            <a:r>
              <a:rPr lang="en-US" dirty="0" smtClean="0"/>
              <a:t>For example crossover probabilities of 0, 0.2, 0.4, 0.6, 0.8</a:t>
            </a:r>
          </a:p>
          <a:p>
            <a:r>
              <a:rPr lang="en-US" dirty="0" smtClean="0"/>
              <a:t>Because of the large amount of parameters </a:t>
            </a:r>
            <a:r>
              <a:rPr lang="en-US" dirty="0" smtClean="0"/>
              <a:t>and slow simulation the total time rapidly becomes </a:t>
            </a:r>
            <a:r>
              <a:rPr lang="en-US" dirty="0" smtClean="0"/>
              <a:t>prohibitive</a:t>
            </a:r>
            <a:endParaRPr lang="en-US" dirty="0" smtClean="0"/>
          </a:p>
          <a:p>
            <a:r>
              <a:rPr lang="en-US" dirty="0" smtClean="0"/>
              <a:t>Even if we succeed in solving this, then this would only be a first iteration</a:t>
            </a:r>
          </a:p>
          <a:p>
            <a:r>
              <a:rPr lang="en-US" dirty="0" smtClean="0"/>
              <a:t>We would have then have to interpret these results and set up a next experiment</a:t>
            </a:r>
            <a:endParaRPr lang="en-US" dirty="0" smtClean="0"/>
          </a:p>
        </p:txBody>
      </p:sp>
    </p:spTree>
    <p:extLst>
      <p:ext uri="{BB962C8B-B14F-4D97-AF65-F5344CB8AC3E}">
        <p14:creationId xmlns:p14="http://schemas.microsoft.com/office/powerpoint/2010/main" val="245976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First idea: </a:t>
            </a:r>
            <a:r>
              <a:rPr lang="en-US" dirty="0" err="1" smtClean="0"/>
              <a:t>brutest</a:t>
            </a:r>
            <a:r>
              <a:rPr lang="en-US" dirty="0" smtClean="0"/>
              <a:t>-</a:t>
            </a:r>
            <a:r>
              <a:rPr lang="en-US" dirty="0" err="1" smtClean="0"/>
              <a:t>bruter</a:t>
            </a:r>
            <a:r>
              <a:rPr lang="en-US" dirty="0" smtClean="0"/>
              <a:t>-…</a:t>
            </a:r>
            <a:endParaRPr lang="en-US" dirty="0"/>
          </a:p>
        </p:txBody>
      </p:sp>
      <p:sp>
        <p:nvSpPr>
          <p:cNvPr id="3" name="Tijdelijke aanduiding voor inhoud 2"/>
          <p:cNvSpPr>
            <a:spLocks noGrp="1"/>
          </p:cNvSpPr>
          <p:nvPr>
            <p:ph idx="1"/>
          </p:nvPr>
        </p:nvSpPr>
        <p:spPr/>
        <p:txBody>
          <a:bodyPr>
            <a:normAutofit/>
          </a:bodyPr>
          <a:lstStyle/>
          <a:p>
            <a:r>
              <a:rPr lang="en-US" dirty="0" smtClean="0"/>
              <a:t>The reason we thought this is not optimal is because it would never allow us to search the entire parameter space efficiently</a:t>
            </a:r>
          </a:p>
          <a:p>
            <a:r>
              <a:rPr lang="en-US" dirty="0" smtClean="0"/>
              <a:t>To be feasible we would require a very crude mesh over the parameter space</a:t>
            </a:r>
          </a:p>
          <a:p>
            <a:r>
              <a:rPr lang="en-US" dirty="0" smtClean="0"/>
              <a:t>This means we would have to do many iterations, which means that we have to do many manual selections</a:t>
            </a:r>
          </a:p>
          <a:p>
            <a:r>
              <a:rPr lang="en-US" dirty="0" smtClean="0"/>
              <a:t>It is exactly those manual selections we wish to avoid, since it would mean we incorporate our prejudices, which might be blind for emergent phenomena between several operators</a:t>
            </a:r>
          </a:p>
          <a:p>
            <a:endParaRPr lang="en-US" dirty="0" smtClean="0"/>
          </a:p>
        </p:txBody>
      </p:sp>
    </p:spTree>
    <p:extLst>
      <p:ext uri="{BB962C8B-B14F-4D97-AF65-F5344CB8AC3E}">
        <p14:creationId xmlns:p14="http://schemas.microsoft.com/office/powerpoint/2010/main" val="656907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GA</a:t>
            </a:r>
            <a:endParaRPr lang="en-US" dirty="0"/>
          </a:p>
        </p:txBody>
      </p:sp>
      <p:sp>
        <p:nvSpPr>
          <p:cNvPr id="3" name="Tijdelijke aanduiding voor inhoud 2"/>
          <p:cNvSpPr>
            <a:spLocks noGrp="1"/>
          </p:cNvSpPr>
          <p:nvPr>
            <p:ph idx="1"/>
          </p:nvPr>
        </p:nvSpPr>
        <p:spPr/>
        <p:txBody>
          <a:bodyPr>
            <a:normAutofit lnSpcReduction="10000"/>
          </a:bodyPr>
          <a:lstStyle/>
          <a:p>
            <a:r>
              <a:rPr lang="en-US" dirty="0" smtClean="0"/>
              <a:t>The problem </a:t>
            </a:r>
            <a:r>
              <a:rPr lang="en-US" dirty="0" smtClean="0"/>
              <a:t>of a large parameter space with difficult relationships between different parameters seems very well suited for a GA approach</a:t>
            </a:r>
          </a:p>
          <a:p>
            <a:r>
              <a:rPr lang="en-US" dirty="0" smtClean="0"/>
              <a:t>So we decided to use a simple GA program to find good parameters for the TSP GA</a:t>
            </a:r>
          </a:p>
          <a:p>
            <a:r>
              <a:rPr lang="en-US" dirty="0" smtClean="0"/>
              <a:t>We now let the program decide which operators function well and which don’t</a:t>
            </a:r>
          </a:p>
          <a:p>
            <a:r>
              <a:rPr lang="en-US" dirty="0" smtClean="0"/>
              <a:t>Since we are no longer needed as an interpretation step, we can use more complex situations, with for instance multiple allowing multiple crossover and mutation operators at the same time, without the problem of guessing when there are emergent features at work and when not</a:t>
            </a:r>
          </a:p>
          <a:p>
            <a:pPr lvl="1"/>
            <a:endParaRPr lang="en-US" dirty="0" smtClean="0"/>
          </a:p>
          <a:p>
            <a:endParaRPr lang="en-US" dirty="0" smtClean="0"/>
          </a:p>
          <a:p>
            <a:endParaRPr lang="en-US" dirty="0" smtClean="0"/>
          </a:p>
        </p:txBody>
      </p:sp>
    </p:spTree>
    <p:extLst>
      <p:ext uri="{BB962C8B-B14F-4D97-AF65-F5344CB8AC3E}">
        <p14:creationId xmlns:p14="http://schemas.microsoft.com/office/powerpoint/2010/main" val="451714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a:t>
            </a:r>
            <a:r>
              <a:rPr lang="en-US" dirty="0" smtClean="0"/>
              <a:t>GA: representation</a:t>
            </a:r>
            <a:endParaRPr lang="en-US" dirty="0"/>
          </a:p>
        </p:txBody>
      </p:sp>
      <p:sp>
        <p:nvSpPr>
          <p:cNvPr id="3" name="Tijdelijke aanduiding voor inhoud 2"/>
          <p:cNvSpPr>
            <a:spLocks noGrp="1"/>
          </p:cNvSpPr>
          <p:nvPr>
            <p:ph idx="1"/>
          </p:nvPr>
        </p:nvSpPr>
        <p:spPr/>
        <p:txBody>
          <a:bodyPr>
            <a:normAutofit/>
          </a:bodyPr>
          <a:lstStyle/>
          <a:p>
            <a:r>
              <a:rPr lang="en-US" dirty="0" smtClean="0"/>
              <a:t>As the representation we use a string with all the different parameters we wish to tune</a:t>
            </a:r>
          </a:p>
          <a:p>
            <a:r>
              <a:rPr lang="en-US" dirty="0" smtClean="0"/>
              <a:t>These include:</a:t>
            </a:r>
          </a:p>
          <a:p>
            <a:pPr lvl="1"/>
            <a:r>
              <a:rPr lang="en-US" dirty="0" smtClean="0"/>
              <a:t>The number of individuals</a:t>
            </a:r>
          </a:p>
          <a:p>
            <a:pPr lvl="1"/>
            <a:r>
              <a:rPr lang="en-US" dirty="0" smtClean="0"/>
              <a:t>The chance for each crossover operator and mutation operator to be used</a:t>
            </a:r>
          </a:p>
          <a:p>
            <a:pPr lvl="1"/>
            <a:r>
              <a:rPr lang="en-US" dirty="0" smtClean="0"/>
              <a:t>The selection procedure that is used</a:t>
            </a:r>
          </a:p>
          <a:p>
            <a:r>
              <a:rPr lang="en-US" dirty="0" smtClean="0"/>
              <a:t>This means our string contains integers together with real values and even function handles</a:t>
            </a:r>
            <a:endParaRPr lang="en-US" dirty="0" smtClean="0"/>
          </a:p>
          <a:p>
            <a:endParaRPr lang="en-US" dirty="0" smtClean="0"/>
          </a:p>
          <a:p>
            <a:endParaRPr lang="en-US" dirty="0" smtClean="0"/>
          </a:p>
        </p:txBody>
      </p:sp>
    </p:spTree>
    <p:extLst>
      <p:ext uri="{BB962C8B-B14F-4D97-AF65-F5344CB8AC3E}">
        <p14:creationId xmlns:p14="http://schemas.microsoft.com/office/powerpoint/2010/main" val="315983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a:t>
            </a:r>
            <a:r>
              <a:rPr lang="en-US" dirty="0" smtClean="0"/>
              <a:t>GA: algorithm</a:t>
            </a:r>
            <a:endParaRPr lang="en-US" dirty="0"/>
          </a:p>
        </p:txBody>
      </p:sp>
      <p:sp>
        <p:nvSpPr>
          <p:cNvPr id="3" name="Tijdelijke aanduiding voor inhoud 2"/>
          <p:cNvSpPr>
            <a:spLocks noGrp="1"/>
          </p:cNvSpPr>
          <p:nvPr>
            <p:ph idx="1"/>
          </p:nvPr>
        </p:nvSpPr>
        <p:spPr/>
        <p:txBody>
          <a:bodyPr>
            <a:normAutofit/>
          </a:bodyPr>
          <a:lstStyle/>
          <a:p>
            <a:r>
              <a:rPr lang="en-US" dirty="0" smtClean="0"/>
              <a:t>But </a:t>
            </a:r>
            <a:r>
              <a:rPr lang="en-US" dirty="0"/>
              <a:t>it is evident that this will have a tendency for a number of individuals that is as large as </a:t>
            </a:r>
            <a:r>
              <a:rPr lang="en-US" dirty="0" smtClean="0"/>
              <a:t>possible</a:t>
            </a:r>
          </a:p>
          <a:p>
            <a:r>
              <a:rPr lang="en-US" dirty="0" smtClean="0"/>
              <a:t>This gives the obvious disadvantage of a larger computational time</a:t>
            </a:r>
            <a:endParaRPr lang="en-US" dirty="0"/>
          </a:p>
          <a:p>
            <a:r>
              <a:rPr lang="en-US" dirty="0"/>
              <a:t>Hence we need </a:t>
            </a:r>
            <a:r>
              <a:rPr lang="en-US" dirty="0" smtClean="0"/>
              <a:t>a ‘regularization’ term in the cost function</a:t>
            </a:r>
            <a:endParaRPr lang="en-US" dirty="0" smtClean="0"/>
          </a:p>
          <a:p>
            <a:endParaRPr lang="en-US" dirty="0" smtClean="0"/>
          </a:p>
        </p:txBody>
      </p:sp>
    </p:spTree>
    <p:extLst>
      <p:ext uri="{BB962C8B-B14F-4D97-AF65-F5344CB8AC3E}">
        <p14:creationId xmlns:p14="http://schemas.microsoft.com/office/powerpoint/2010/main" val="2194423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GA: Regularization</a:t>
            </a:r>
            <a:endParaRPr lang="en-US" dirty="0"/>
          </a:p>
        </p:txBody>
      </p:sp>
      <p:sp>
        <p:nvSpPr>
          <p:cNvPr id="3" name="Tijdelijke aanduiding voor inhoud 2"/>
          <p:cNvSpPr>
            <a:spLocks noGrp="1"/>
          </p:cNvSpPr>
          <p:nvPr>
            <p:ph idx="1"/>
          </p:nvPr>
        </p:nvSpPr>
        <p:spPr/>
        <p:txBody>
          <a:bodyPr>
            <a:normAutofit lnSpcReduction="10000"/>
          </a:bodyPr>
          <a:lstStyle/>
          <a:p>
            <a:r>
              <a:rPr lang="en-US" dirty="0" smtClean="0"/>
              <a:t>We should incorporate a cost for the run time of the </a:t>
            </a:r>
            <a:r>
              <a:rPr lang="en-US" dirty="0" smtClean="0"/>
              <a:t>simulation otherwise the algorithm would have a tendency towards higher </a:t>
            </a:r>
            <a:endParaRPr lang="en-US" dirty="0" smtClean="0"/>
          </a:p>
          <a:p>
            <a:r>
              <a:rPr lang="en-US" dirty="0" smtClean="0"/>
              <a:t>Now we work with an explicit time </a:t>
            </a:r>
            <a:r>
              <a:rPr lang="en-US" dirty="0" smtClean="0"/>
              <a:t>cost (tic </a:t>
            </a:r>
            <a:r>
              <a:rPr lang="en-US" dirty="0" err="1" smtClean="0"/>
              <a:t>toc</a:t>
            </a:r>
            <a:r>
              <a:rPr lang="en-US" dirty="0" smtClean="0"/>
              <a:t>)</a:t>
            </a:r>
          </a:p>
          <a:p>
            <a:pPr lvl="1"/>
            <a:r>
              <a:rPr lang="en-US" dirty="0" smtClean="0"/>
              <a:t>Time measurement is highly variable</a:t>
            </a:r>
          </a:p>
          <a:p>
            <a:r>
              <a:rPr lang="en-US" dirty="0" smtClean="0"/>
              <a:t>Better is to have something deterministic</a:t>
            </a:r>
          </a:p>
          <a:p>
            <a:pPr lvl="1"/>
            <a:r>
              <a:rPr lang="en-US" dirty="0" smtClean="0"/>
              <a:t>E.g. punish large values for the number of individuals or large values for heavy operators</a:t>
            </a:r>
          </a:p>
          <a:p>
            <a:pPr lvl="1"/>
            <a:r>
              <a:rPr lang="en-US" dirty="0" smtClean="0"/>
              <a:t>This gives us more parameter, exactly the issue we tried to solve by using a meta GA</a:t>
            </a:r>
          </a:p>
          <a:p>
            <a:pPr lvl="1"/>
            <a:r>
              <a:rPr lang="en-US" dirty="0" smtClean="0"/>
              <a:t>But we can find these parameters exactly by measuring a mean time each of the steps cost</a:t>
            </a:r>
          </a:p>
        </p:txBody>
      </p:sp>
    </p:spTree>
    <p:extLst>
      <p:ext uri="{BB962C8B-B14F-4D97-AF65-F5344CB8AC3E}">
        <p14:creationId xmlns:p14="http://schemas.microsoft.com/office/powerpoint/2010/main" val="3690714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Future goals</a:t>
            </a:r>
            <a:endParaRPr lang="en-US" dirty="0"/>
          </a:p>
        </p:txBody>
      </p:sp>
      <p:sp>
        <p:nvSpPr>
          <p:cNvPr id="3" name="Tijdelijke aanduiding voor inhoud 2"/>
          <p:cNvSpPr>
            <a:spLocks noGrp="1"/>
          </p:cNvSpPr>
          <p:nvPr>
            <p:ph idx="1"/>
          </p:nvPr>
        </p:nvSpPr>
        <p:spPr/>
        <p:txBody>
          <a:bodyPr/>
          <a:lstStyle/>
          <a:p>
            <a:r>
              <a:rPr lang="en-US" dirty="0" smtClean="0"/>
              <a:t>Island </a:t>
            </a:r>
            <a:r>
              <a:rPr lang="en-US" dirty="0" smtClean="0"/>
              <a:t>model</a:t>
            </a:r>
          </a:p>
          <a:p>
            <a:r>
              <a:rPr lang="en-US" dirty="0" smtClean="0"/>
              <a:t>Adaptive parameters over time</a:t>
            </a:r>
            <a:endParaRPr lang="en-US" dirty="0" smtClean="0"/>
          </a:p>
        </p:txBody>
      </p:sp>
    </p:spTree>
    <p:extLst>
      <p:ext uri="{BB962C8B-B14F-4D97-AF65-F5344CB8AC3E}">
        <p14:creationId xmlns:p14="http://schemas.microsoft.com/office/powerpoint/2010/main" val="3796807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ert">
  <a:themeElements>
    <a:clrScheme name="Sliert">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Slier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ert">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210</TotalTime>
  <Words>540</Words>
  <Application>Microsoft Office PowerPoint</Application>
  <PresentationFormat>Diavoorstelling (4:3)</PresentationFormat>
  <Paragraphs>49</Paragraphs>
  <Slides>9</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Century Gothic</vt:lpstr>
      <vt:lpstr>Wingdings 3</vt:lpstr>
      <vt:lpstr>Sliert</vt:lpstr>
      <vt:lpstr>Traveling salesman problem</vt:lpstr>
      <vt:lpstr>The problem</vt:lpstr>
      <vt:lpstr>First idea: brutest-bruter-…</vt:lpstr>
      <vt:lpstr>First idea: brutest-bruter-…</vt:lpstr>
      <vt:lpstr>Meta GA</vt:lpstr>
      <vt:lpstr>Meta GA: representation</vt:lpstr>
      <vt:lpstr>Meta GA: algorithm</vt:lpstr>
      <vt:lpstr>Meta GA: Regularization</vt:lpstr>
      <vt:lpstr>Future goals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 problem</dc:title>
  <dc:creator>bert mortier</dc:creator>
  <cp:lastModifiedBy>bert mortier</cp:lastModifiedBy>
  <cp:revision>20</cp:revision>
  <dcterms:created xsi:type="dcterms:W3CDTF">2014-11-17T15:19:34Z</dcterms:created>
  <dcterms:modified xsi:type="dcterms:W3CDTF">2014-11-17T22:20:59Z</dcterms:modified>
</cp:coreProperties>
</file>