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6600FF"/>
    <a:srgbClr val="85BD5F"/>
    <a:srgbClr val="65D7FF"/>
    <a:srgbClr val="47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75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12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23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95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0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76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20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9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20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32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4901D-F580-4495-8F7C-6A1D98C51058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04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3239653" y="447767"/>
            <a:ext cx="3477491" cy="1366982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主網路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8212569" y="1936552"/>
            <a:ext cx="1922032" cy="2735869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記憶池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4348198" y="1814749"/>
            <a:ext cx="10607" cy="197880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866985" y="2408560"/>
            <a:ext cx="1200727" cy="5539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狀態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2" name="直線單箭頭接點 11"/>
          <p:cNvCxnSpPr>
            <a:stCxn id="13" idx="2"/>
          </p:cNvCxnSpPr>
          <p:nvPr/>
        </p:nvCxnSpPr>
        <p:spPr>
          <a:xfrm flipH="1">
            <a:off x="4348199" y="4347554"/>
            <a:ext cx="5302" cy="87081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753137" y="3793556"/>
            <a:ext cx="1200727" cy="5539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動作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4" name="直線單箭頭接點 13"/>
          <p:cNvCxnSpPr>
            <a:endCxn id="11" idx="2"/>
          </p:cNvCxnSpPr>
          <p:nvPr/>
        </p:nvCxnSpPr>
        <p:spPr>
          <a:xfrm flipV="1">
            <a:off x="5467348" y="2962558"/>
            <a:ext cx="1" cy="225580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3239652" y="5218364"/>
            <a:ext cx="3477492" cy="1366982"/>
          </a:xfrm>
          <a:prstGeom prst="roundRect">
            <a:avLst/>
          </a:prstGeom>
          <a:solidFill>
            <a:srgbClr val="85BD5F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環境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33" name="直線單箭頭接點 32"/>
          <p:cNvCxnSpPr>
            <a:stCxn id="11" idx="0"/>
          </p:cNvCxnSpPr>
          <p:nvPr/>
        </p:nvCxnSpPr>
        <p:spPr>
          <a:xfrm flipV="1">
            <a:off x="5467349" y="1814750"/>
            <a:ext cx="1" cy="59381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1" idx="3"/>
          </p:cNvCxnSpPr>
          <p:nvPr/>
        </p:nvCxnSpPr>
        <p:spPr>
          <a:xfrm>
            <a:off x="6067712" y="2685559"/>
            <a:ext cx="2144857" cy="0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3" idx="3"/>
          </p:cNvCxnSpPr>
          <p:nvPr/>
        </p:nvCxnSpPr>
        <p:spPr>
          <a:xfrm>
            <a:off x="4953864" y="4070555"/>
            <a:ext cx="3258705" cy="0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7" idx="3"/>
            <a:endCxn id="48" idx="1"/>
          </p:cNvCxnSpPr>
          <p:nvPr/>
        </p:nvCxnSpPr>
        <p:spPr>
          <a:xfrm>
            <a:off x="6717144" y="5901855"/>
            <a:ext cx="185607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8573221" y="5624856"/>
            <a:ext cx="1200727" cy="5539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獎勵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52" name="直線單箭頭接點 51"/>
          <p:cNvCxnSpPr>
            <a:stCxn id="48" idx="0"/>
            <a:endCxn id="5" idx="2"/>
          </p:cNvCxnSpPr>
          <p:nvPr/>
        </p:nvCxnSpPr>
        <p:spPr>
          <a:xfrm flipV="1">
            <a:off x="9173585" y="4672421"/>
            <a:ext cx="0" cy="952435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260123" y="2188019"/>
                <a:ext cx="1758462" cy="490199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𝑝𝑟𝑒𝑣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 ,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𝑛𝑒𝑥𝑡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123" y="2188019"/>
                <a:ext cx="1758462" cy="490199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897677" y="3562723"/>
                <a:ext cx="1120908" cy="46166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𝐴</m:t>
                      </m:r>
                      <m:r>
                        <a:rPr lang="en-US" altLang="zh-TW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𝑐𝑡𝑖𝑜𝑛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677" y="3562723"/>
                <a:ext cx="112090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923789" y="4917806"/>
                <a:ext cx="1220487" cy="46166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𝑅𝑒𝑤𝑎𝑟𝑑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789" y="4917806"/>
                <a:ext cx="1220487" cy="461665"/>
              </a:xfrm>
              <a:prstGeom prst="rect">
                <a:avLst/>
              </a:prstGeom>
              <a:blipFill>
                <a:blip r:embed="rId4"/>
                <a:stretch>
                  <a:fillRect r="-2427"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直線單箭頭接點 124"/>
          <p:cNvCxnSpPr>
            <a:endCxn id="124" idx="0"/>
          </p:cNvCxnSpPr>
          <p:nvPr/>
        </p:nvCxnSpPr>
        <p:spPr>
          <a:xfrm rot="16200000" flipH="1">
            <a:off x="6048306" y="1591112"/>
            <a:ext cx="1577185" cy="955474"/>
          </a:xfrm>
          <a:prstGeom prst="bentConnector3">
            <a:avLst>
              <a:gd name="adj1" fmla="val 3173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57"/>
          <p:cNvSpPr/>
          <p:nvPr/>
        </p:nvSpPr>
        <p:spPr>
          <a:xfrm>
            <a:off x="779425" y="2435561"/>
            <a:ext cx="2268443" cy="1366982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目標網路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8498458" y="2435561"/>
            <a:ext cx="2268443" cy="1366982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主網路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4426182" y="364597"/>
            <a:ext cx="1922032" cy="1274885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記憶池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6" name="直線單箭頭接點 15"/>
          <p:cNvCxnSpPr>
            <a:stCxn id="45" idx="1"/>
            <a:endCxn id="18" idx="3"/>
          </p:cNvCxnSpPr>
          <p:nvPr/>
        </p:nvCxnSpPr>
        <p:spPr>
          <a:xfrm flipH="1" flipV="1">
            <a:off x="2514009" y="971261"/>
            <a:ext cx="1912173" cy="3077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38" idx="2"/>
            <a:endCxn id="44" idx="0"/>
          </p:cNvCxnSpPr>
          <p:nvPr/>
        </p:nvCxnSpPr>
        <p:spPr>
          <a:xfrm>
            <a:off x="9632679" y="1266085"/>
            <a:ext cx="1" cy="116947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2"/>
            <a:endCxn id="58" idx="0"/>
          </p:cNvCxnSpPr>
          <p:nvPr/>
        </p:nvCxnSpPr>
        <p:spPr>
          <a:xfrm>
            <a:off x="1913646" y="1232871"/>
            <a:ext cx="1" cy="12026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9032315" y="709651"/>
                <a:ext cx="1200727" cy="556434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𝑝𝑟𝑒𝑣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15" y="709651"/>
                <a:ext cx="1200727" cy="5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313282" y="709651"/>
                <a:ext cx="1200727" cy="523220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𝑛𝑒𝑥𝑡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82" y="709651"/>
                <a:ext cx="120072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單箭頭接點 40"/>
          <p:cNvCxnSpPr>
            <a:stCxn id="45" idx="3"/>
            <a:endCxn id="38" idx="1"/>
          </p:cNvCxnSpPr>
          <p:nvPr/>
        </p:nvCxnSpPr>
        <p:spPr>
          <a:xfrm flipV="1">
            <a:off x="6348214" y="987868"/>
            <a:ext cx="2684101" cy="14172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58" idx="2"/>
            <a:endCxn id="46" idx="0"/>
          </p:cNvCxnSpPr>
          <p:nvPr/>
        </p:nvCxnSpPr>
        <p:spPr>
          <a:xfrm flipH="1">
            <a:off x="1913646" y="3802543"/>
            <a:ext cx="1" cy="84874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46" idx="2"/>
            <a:endCxn id="51" idx="0"/>
          </p:cNvCxnSpPr>
          <p:nvPr/>
        </p:nvCxnSpPr>
        <p:spPr>
          <a:xfrm>
            <a:off x="1913646" y="5174510"/>
            <a:ext cx="0" cy="648691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575959" y="4651290"/>
            <a:ext cx="2675374" cy="52322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每個動作的</a:t>
            </a:r>
            <a:r>
              <a:rPr lang="zh-TW" altLang="en-US" sz="28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價值</a:t>
            </a:r>
            <a:endParaRPr lang="zh-TW" altLang="en-US" sz="28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35332" y="5823201"/>
            <a:ext cx="2756628" cy="523220"/>
          </a:xfrm>
          <a:prstGeom prst="rect">
            <a:avLst/>
          </a:prstGeom>
          <a:noFill/>
          <a:ln w="38100"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取出最大的價值</a:t>
            </a:r>
            <a:endParaRPr lang="zh-TW" altLang="en-US" sz="28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70" name="直線單箭頭接點 69"/>
          <p:cNvCxnSpPr>
            <a:stCxn id="45" idx="2"/>
            <a:endCxn id="71" idx="0"/>
          </p:cNvCxnSpPr>
          <p:nvPr/>
        </p:nvCxnSpPr>
        <p:spPr>
          <a:xfrm flipH="1">
            <a:off x="5387197" y="1639482"/>
            <a:ext cx="1" cy="58802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4643582" y="2227506"/>
                <a:ext cx="1487229" cy="523220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𝑅𝑒𝑤𝑎𝑟𝑑</m:t>
                      </m:r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82" y="2227506"/>
                <a:ext cx="14872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單箭頭接點 76"/>
          <p:cNvCxnSpPr>
            <a:stCxn id="51" idx="3"/>
            <a:endCxn id="89" idx="1"/>
          </p:cNvCxnSpPr>
          <p:nvPr/>
        </p:nvCxnSpPr>
        <p:spPr>
          <a:xfrm>
            <a:off x="3291960" y="6084811"/>
            <a:ext cx="1237077" cy="2245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71" idx="2"/>
            <a:endCxn id="94" idx="0"/>
          </p:cNvCxnSpPr>
          <p:nvPr/>
        </p:nvCxnSpPr>
        <p:spPr>
          <a:xfrm flipH="1">
            <a:off x="5378407" y="2750726"/>
            <a:ext cx="8790" cy="1896075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4529037" y="5823201"/>
                <a:ext cx="1716321" cy="527709"/>
              </a:xfrm>
              <a:prstGeom prst="rect">
                <a:avLst/>
              </a:prstGeom>
              <a:noFill/>
              <a:ln w="38100">
                <a:solidFill>
                  <a:srgbClr val="D6009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𝑔𝑎𝑚𝑚𝑎</m:t>
                      </m:r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037" y="5823201"/>
                <a:ext cx="1716321" cy="5277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D60093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/>
          <p:cNvCxnSpPr>
            <a:stCxn id="89" idx="0"/>
            <a:endCxn id="94" idx="2"/>
          </p:cNvCxnSpPr>
          <p:nvPr/>
        </p:nvCxnSpPr>
        <p:spPr>
          <a:xfrm flipH="1" flipV="1">
            <a:off x="5378407" y="5174510"/>
            <a:ext cx="8791" cy="648691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5150057" y="4646801"/>
                <a:ext cx="456700" cy="527709"/>
              </a:xfrm>
              <a:prstGeom prst="rect">
                <a:avLst/>
              </a:prstGeom>
              <a:noFill/>
              <a:ln w="38100">
                <a:solidFill>
                  <a:srgbClr val="D6009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57" y="4646801"/>
                <a:ext cx="456700" cy="5277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D60093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8460122" y="4649045"/>
                <a:ext cx="2345111" cy="523220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to Sans CJK TC Regular" panose="020B0500000000000000" pitchFamily="34" charset="-120"/>
                      </a:rPr>
                      <m:t>𝐴𝑐𝑡𝑖𝑜𝑛</m:t>
                    </m:r>
                  </m:oMath>
                </a14:m>
                <a:r>
                  <a:rPr lang="zh-TW" altLang="en-US" sz="2800" dirty="0">
                    <a:solidFill>
                      <a:schemeClr val="bg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rPr>
                  <a:t>的</a:t>
                </a:r>
                <a:r>
                  <a:rPr lang="zh-TW" altLang="en-US" sz="2800" dirty="0" smtClean="0">
                    <a:solidFill>
                      <a:schemeClr val="bg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rPr>
                  <a:t>價值</a:t>
                </a:r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122" y="4649045"/>
                <a:ext cx="2345111" cy="523220"/>
              </a:xfrm>
              <a:prstGeom prst="rect">
                <a:avLst/>
              </a:prstGeom>
              <a:blipFill>
                <a:blip r:embed="rId7"/>
                <a:stretch>
                  <a:fillRect t="-8791" r="-3069" b="-27473"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字方塊 123"/>
              <p:cNvSpPr txBox="1"/>
              <p:nvPr/>
            </p:nvSpPr>
            <p:spPr>
              <a:xfrm>
                <a:off x="6715465" y="2857442"/>
                <a:ext cx="1198340" cy="523220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𝐴</m:t>
                      </m:r>
                      <m:r>
                        <a:rPr lang="en-US" altLang="zh-TW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𝑐𝑡𝑖𝑜𝑛</m:t>
                      </m:r>
                    </m:oMath>
                  </m:oMathPara>
                </a14:m>
                <a:endParaRPr lang="en-US" altLang="zh-TW" sz="2800" b="0" dirty="0" smtClean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24" name="文字方塊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465" y="2857442"/>
                <a:ext cx="119834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線單箭頭接點 129"/>
          <p:cNvCxnSpPr>
            <a:stCxn id="124" idx="2"/>
            <a:endCxn id="98" idx="0"/>
          </p:cNvCxnSpPr>
          <p:nvPr/>
        </p:nvCxnSpPr>
        <p:spPr>
          <a:xfrm rot="16200000" flipH="1">
            <a:off x="7839465" y="2855831"/>
            <a:ext cx="1268383" cy="2318043"/>
          </a:xfrm>
          <a:prstGeom prst="bentConnector3">
            <a:avLst>
              <a:gd name="adj1" fmla="val 50000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44" idx="2"/>
            <a:endCxn id="98" idx="0"/>
          </p:cNvCxnSpPr>
          <p:nvPr/>
        </p:nvCxnSpPr>
        <p:spPr>
          <a:xfrm flipH="1">
            <a:off x="9632678" y="3802543"/>
            <a:ext cx="2" cy="846502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>
            <a:stCxn id="94" idx="3"/>
            <a:endCxn id="148" idx="1"/>
          </p:cNvCxnSpPr>
          <p:nvPr/>
        </p:nvCxnSpPr>
        <p:spPr>
          <a:xfrm>
            <a:off x="5606757" y="4910656"/>
            <a:ext cx="892307" cy="0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字方塊 147"/>
              <p:cNvSpPr txBox="1"/>
              <p:nvPr/>
            </p:nvSpPr>
            <p:spPr>
              <a:xfrm>
                <a:off x="6499064" y="4646801"/>
                <a:ext cx="890758" cy="527709"/>
              </a:xfrm>
              <a:prstGeom prst="rect">
                <a:avLst/>
              </a:prstGeom>
              <a:noFill/>
              <a:ln w="38100">
                <a:solidFill>
                  <a:srgbClr val="D6009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𝑀𝑆𝐸</m:t>
                      </m:r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48" name="文字方塊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064" y="4646801"/>
                <a:ext cx="890758" cy="5277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D60093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線單箭頭接點 151"/>
          <p:cNvCxnSpPr>
            <a:stCxn id="98" idx="1"/>
            <a:endCxn id="148" idx="3"/>
          </p:cNvCxnSpPr>
          <p:nvPr/>
        </p:nvCxnSpPr>
        <p:spPr>
          <a:xfrm flipH="1">
            <a:off x="7389822" y="4910655"/>
            <a:ext cx="1070300" cy="1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stCxn id="148" idx="2"/>
            <a:endCxn id="44" idx="3"/>
          </p:cNvCxnSpPr>
          <p:nvPr/>
        </p:nvCxnSpPr>
        <p:spPr>
          <a:xfrm rot="5400000" flipH="1" flipV="1">
            <a:off x="7827943" y="2235552"/>
            <a:ext cx="2055458" cy="3822458"/>
          </a:xfrm>
          <a:prstGeom prst="bentConnector4">
            <a:avLst>
              <a:gd name="adj1" fmla="val -38926"/>
              <a:gd name="adj2" fmla="val 119551"/>
            </a:avLst>
          </a:prstGeom>
          <a:ln w="1270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字方塊 161"/>
          <p:cNvSpPr txBox="1"/>
          <p:nvPr/>
        </p:nvSpPr>
        <p:spPr>
          <a:xfrm>
            <a:off x="8041022" y="6018767"/>
            <a:ext cx="2345111" cy="523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更新權重</a:t>
            </a:r>
          </a:p>
        </p:txBody>
      </p:sp>
    </p:spTree>
    <p:extLst>
      <p:ext uri="{BB962C8B-B14F-4D97-AF65-F5344CB8AC3E}">
        <p14:creationId xmlns:p14="http://schemas.microsoft.com/office/powerpoint/2010/main" val="9960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779425" y="2435561"/>
            <a:ext cx="2268443" cy="1366982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目標網路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4426182" y="364597"/>
            <a:ext cx="1922032" cy="1274885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記憶池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6" name="直線單箭頭接點 5"/>
          <p:cNvCxnSpPr>
            <a:stCxn id="5" idx="1"/>
            <a:endCxn id="10" idx="3"/>
          </p:cNvCxnSpPr>
          <p:nvPr/>
        </p:nvCxnSpPr>
        <p:spPr>
          <a:xfrm flipH="1" flipV="1">
            <a:off x="2514009" y="971261"/>
            <a:ext cx="1912173" cy="3077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10" idx="2"/>
            <a:endCxn id="3" idx="0"/>
          </p:cNvCxnSpPr>
          <p:nvPr/>
        </p:nvCxnSpPr>
        <p:spPr>
          <a:xfrm>
            <a:off x="1913646" y="1232871"/>
            <a:ext cx="1" cy="12026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313282" y="709651"/>
                <a:ext cx="1200727" cy="523220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𝑛𝑒𝑥𝑡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82" y="709651"/>
                <a:ext cx="120072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>
            <a:stCxn id="3" idx="2"/>
            <a:endCxn id="14" idx="0"/>
          </p:cNvCxnSpPr>
          <p:nvPr/>
        </p:nvCxnSpPr>
        <p:spPr>
          <a:xfrm flipH="1">
            <a:off x="1913646" y="3802543"/>
            <a:ext cx="1" cy="84874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4" idx="2"/>
            <a:endCxn id="15" idx="0"/>
          </p:cNvCxnSpPr>
          <p:nvPr/>
        </p:nvCxnSpPr>
        <p:spPr>
          <a:xfrm>
            <a:off x="1913646" y="5174510"/>
            <a:ext cx="0" cy="648691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75959" y="4651290"/>
            <a:ext cx="2675374" cy="52322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每個動作的</a:t>
            </a:r>
            <a:r>
              <a:rPr lang="zh-TW" altLang="en-US" sz="28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價值</a:t>
            </a:r>
            <a:endParaRPr lang="zh-TW" altLang="en-US" sz="28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35332" y="5823201"/>
            <a:ext cx="2756628" cy="523220"/>
          </a:xfrm>
          <a:prstGeom prst="rect">
            <a:avLst/>
          </a:prstGeom>
          <a:noFill/>
          <a:ln w="38100"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取出最大的價值</a:t>
            </a:r>
            <a:endParaRPr lang="zh-TW" altLang="en-US" sz="28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6" name="直線單箭頭接點 15"/>
          <p:cNvCxnSpPr>
            <a:stCxn id="5" idx="2"/>
            <a:endCxn id="17" idx="0"/>
          </p:cNvCxnSpPr>
          <p:nvPr/>
        </p:nvCxnSpPr>
        <p:spPr>
          <a:xfrm flipH="1">
            <a:off x="5387197" y="1639482"/>
            <a:ext cx="1" cy="58802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43582" y="2227506"/>
                <a:ext cx="1487229" cy="523220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𝑅𝑒𝑤𝑎𝑟𝑑</m:t>
                      </m:r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82" y="2227506"/>
                <a:ext cx="148722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stCxn id="15" idx="3"/>
            <a:endCxn id="20" idx="1"/>
          </p:cNvCxnSpPr>
          <p:nvPr/>
        </p:nvCxnSpPr>
        <p:spPr>
          <a:xfrm>
            <a:off x="3291960" y="6084811"/>
            <a:ext cx="1237077" cy="2245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7" idx="2"/>
            <a:endCxn id="22" idx="0"/>
          </p:cNvCxnSpPr>
          <p:nvPr/>
        </p:nvCxnSpPr>
        <p:spPr>
          <a:xfrm flipH="1">
            <a:off x="5378407" y="2750726"/>
            <a:ext cx="8790" cy="1896075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529037" y="5823201"/>
                <a:ext cx="1716321" cy="527709"/>
              </a:xfrm>
              <a:prstGeom prst="rect">
                <a:avLst/>
              </a:prstGeom>
              <a:noFill/>
              <a:ln w="38100">
                <a:solidFill>
                  <a:srgbClr val="D6009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𝑔𝑎𝑚𝑚𝑎</m:t>
                      </m:r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037" y="5823201"/>
                <a:ext cx="1716321" cy="527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D60093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22" idx="2"/>
          </p:cNvCxnSpPr>
          <p:nvPr/>
        </p:nvCxnSpPr>
        <p:spPr>
          <a:xfrm flipH="1" flipV="1">
            <a:off x="5378407" y="5174510"/>
            <a:ext cx="8791" cy="648691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150057" y="4646801"/>
                <a:ext cx="456700" cy="527709"/>
              </a:xfrm>
              <a:prstGeom prst="rect">
                <a:avLst/>
              </a:prstGeom>
              <a:noFill/>
              <a:ln w="38100">
                <a:solidFill>
                  <a:srgbClr val="D6009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57" y="4646801"/>
                <a:ext cx="456700" cy="5277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D60093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/>
          <p:cNvSpPr txBox="1"/>
          <p:nvPr/>
        </p:nvSpPr>
        <p:spPr>
          <a:xfrm>
            <a:off x="6716093" y="4646801"/>
            <a:ext cx="1762889" cy="52322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目標價值</a:t>
            </a:r>
            <a:endParaRPr lang="zh-TW" altLang="en-US" sz="28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37" name="直線單箭頭接點 36"/>
          <p:cNvCxnSpPr>
            <a:stCxn id="22" idx="3"/>
          </p:cNvCxnSpPr>
          <p:nvPr/>
        </p:nvCxnSpPr>
        <p:spPr>
          <a:xfrm flipV="1">
            <a:off x="5606757" y="4910655"/>
            <a:ext cx="1109336" cy="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6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124"/>
          <p:cNvCxnSpPr>
            <a:endCxn id="24" idx="0"/>
          </p:cNvCxnSpPr>
          <p:nvPr/>
        </p:nvCxnSpPr>
        <p:spPr>
          <a:xfrm rot="16200000" flipH="1">
            <a:off x="6048306" y="1591112"/>
            <a:ext cx="1577185" cy="955474"/>
          </a:xfrm>
          <a:prstGeom prst="bentConnector3">
            <a:avLst>
              <a:gd name="adj1" fmla="val 3173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圓角矩形 3"/>
          <p:cNvSpPr/>
          <p:nvPr/>
        </p:nvSpPr>
        <p:spPr>
          <a:xfrm>
            <a:off x="8498458" y="2435561"/>
            <a:ext cx="2268443" cy="1366982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主網路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4426182" y="364597"/>
            <a:ext cx="1922032" cy="1274885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記憶池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7" name="直線單箭頭接點 6"/>
          <p:cNvCxnSpPr>
            <a:stCxn id="9" idx="2"/>
            <a:endCxn id="4" idx="0"/>
          </p:cNvCxnSpPr>
          <p:nvPr/>
        </p:nvCxnSpPr>
        <p:spPr>
          <a:xfrm>
            <a:off x="9632679" y="1266085"/>
            <a:ext cx="1" cy="116947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9032315" y="709651"/>
                <a:ext cx="1200727" cy="556434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𝑝𝑟𝑒𝑣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15" y="709651"/>
                <a:ext cx="1200727" cy="5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5" idx="3"/>
            <a:endCxn id="9" idx="1"/>
          </p:cNvCxnSpPr>
          <p:nvPr/>
        </p:nvCxnSpPr>
        <p:spPr>
          <a:xfrm flipV="1">
            <a:off x="6348214" y="987868"/>
            <a:ext cx="2684101" cy="14172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8460122" y="4649045"/>
                <a:ext cx="2345111" cy="523220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to Sans CJK TC Regular" panose="020B0500000000000000" pitchFamily="34" charset="-120"/>
                      </a:rPr>
                      <m:t>𝐴𝑐𝑡𝑖𝑜𝑛</m:t>
                    </m:r>
                  </m:oMath>
                </a14:m>
                <a:r>
                  <a:rPr lang="zh-TW" altLang="en-US" sz="2800" dirty="0">
                    <a:solidFill>
                      <a:schemeClr val="bg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rPr>
                  <a:t>的</a:t>
                </a:r>
                <a:r>
                  <a:rPr lang="zh-TW" altLang="en-US" sz="2800" dirty="0" smtClean="0">
                    <a:solidFill>
                      <a:schemeClr val="bg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rPr>
                  <a:t>價值</a:t>
                </a:r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122" y="4649045"/>
                <a:ext cx="2345111" cy="523220"/>
              </a:xfrm>
              <a:prstGeom prst="rect">
                <a:avLst/>
              </a:prstGeom>
              <a:blipFill>
                <a:blip r:embed="rId3"/>
                <a:stretch>
                  <a:fillRect t="-8791" r="-3069" b="-27473"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6715465" y="2857442"/>
                <a:ext cx="1198340" cy="523220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𝐴</m:t>
                      </m:r>
                      <m:r>
                        <a:rPr lang="en-US" altLang="zh-TW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𝑐𝑡𝑖𝑜𝑛</m:t>
                      </m:r>
                    </m:oMath>
                  </m:oMathPara>
                </a14:m>
                <a:endParaRPr lang="en-US" altLang="zh-TW" sz="2800" b="0" dirty="0" smtClean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465" y="2857442"/>
                <a:ext cx="11983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129"/>
          <p:cNvCxnSpPr>
            <a:stCxn id="24" idx="2"/>
            <a:endCxn id="23" idx="0"/>
          </p:cNvCxnSpPr>
          <p:nvPr/>
        </p:nvCxnSpPr>
        <p:spPr>
          <a:xfrm rot="16200000" flipH="1">
            <a:off x="7839465" y="2855831"/>
            <a:ext cx="1268383" cy="2318043"/>
          </a:xfrm>
          <a:prstGeom prst="bentConnector3">
            <a:avLst>
              <a:gd name="adj1" fmla="val 50000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4" idx="2"/>
            <a:endCxn id="23" idx="0"/>
          </p:cNvCxnSpPr>
          <p:nvPr/>
        </p:nvCxnSpPr>
        <p:spPr>
          <a:xfrm flipH="1">
            <a:off x="9632678" y="3802543"/>
            <a:ext cx="2" cy="846502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91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單箭頭接點 155"/>
          <p:cNvCxnSpPr>
            <a:stCxn id="7" idx="1"/>
            <a:endCxn id="14" idx="3"/>
          </p:cNvCxnSpPr>
          <p:nvPr/>
        </p:nvCxnSpPr>
        <p:spPr>
          <a:xfrm flipH="1">
            <a:off x="2596523" y="5027638"/>
            <a:ext cx="4238934" cy="0"/>
          </a:xfrm>
          <a:prstGeom prst="straightConnector1">
            <a:avLst/>
          </a:prstGeom>
          <a:ln w="1270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155"/>
          <p:cNvCxnSpPr>
            <a:stCxn id="5" idx="2"/>
            <a:endCxn id="7" idx="0"/>
          </p:cNvCxnSpPr>
          <p:nvPr/>
        </p:nvCxnSpPr>
        <p:spPr>
          <a:xfrm>
            <a:off x="7969679" y="1590802"/>
            <a:ext cx="0" cy="2753345"/>
          </a:xfrm>
          <a:prstGeom prst="straightConnector1">
            <a:avLst/>
          </a:prstGeom>
          <a:ln w="1270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>
            <a:stCxn id="2" idx="1"/>
            <a:endCxn id="5" idx="3"/>
          </p:cNvCxnSpPr>
          <p:nvPr/>
        </p:nvCxnSpPr>
        <p:spPr>
          <a:xfrm flipH="1" flipV="1">
            <a:off x="8415058" y="1326948"/>
            <a:ext cx="846918" cy="2244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>
            <a:stCxn id="3" idx="3"/>
            <a:endCxn id="5" idx="1"/>
          </p:cNvCxnSpPr>
          <p:nvPr/>
        </p:nvCxnSpPr>
        <p:spPr>
          <a:xfrm flipV="1">
            <a:off x="6651716" y="1326948"/>
            <a:ext cx="872584" cy="2244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9261976" y="1067582"/>
                <a:ext cx="2345111" cy="523220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to Sans CJK TC Regular" panose="020B0500000000000000" pitchFamily="34" charset="-120"/>
                      </a:rPr>
                      <m:t>𝐴𝑐𝑡𝑖𝑜𝑛</m:t>
                    </m:r>
                  </m:oMath>
                </a14:m>
                <a:r>
                  <a:rPr lang="zh-TW" altLang="en-US" sz="2800" dirty="0">
                    <a:solidFill>
                      <a:schemeClr val="bg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rPr>
                  <a:t>的</a:t>
                </a:r>
                <a:r>
                  <a:rPr lang="zh-TW" altLang="en-US" sz="2800" dirty="0" smtClean="0">
                    <a:solidFill>
                      <a:schemeClr val="bg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rPr>
                  <a:t>價值</a:t>
                </a:r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976" y="1067582"/>
                <a:ext cx="2345111" cy="523220"/>
              </a:xfrm>
              <a:prstGeom prst="rect">
                <a:avLst/>
              </a:prstGeom>
              <a:blipFill>
                <a:blip r:embed="rId2"/>
                <a:stretch>
                  <a:fillRect t="-7609" r="-3325" b="-26087"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4888827" y="1067582"/>
            <a:ext cx="1762889" cy="52322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目標價值</a:t>
            </a:r>
            <a:endParaRPr lang="zh-TW" altLang="en-US" sz="28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524300" y="1063093"/>
                <a:ext cx="890758" cy="527709"/>
              </a:xfrm>
              <a:prstGeom prst="rect">
                <a:avLst/>
              </a:prstGeom>
              <a:noFill/>
              <a:ln w="38100">
                <a:solidFill>
                  <a:srgbClr val="D6009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𝑀𝑆𝐸</m:t>
                      </m:r>
                    </m:oMath>
                  </m:oMathPara>
                </a14:m>
                <a:endParaRPr lang="zh-TW" altLang="en-US" sz="28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00" y="1063093"/>
                <a:ext cx="890758" cy="527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D60093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圓角矩形 6"/>
          <p:cNvSpPr/>
          <p:nvPr/>
        </p:nvSpPr>
        <p:spPr>
          <a:xfrm>
            <a:off x="6835457" y="4344147"/>
            <a:ext cx="2268443" cy="1366982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主網路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979645" y="1927606"/>
            <a:ext cx="583195" cy="18158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更新權重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328080" y="4344147"/>
            <a:ext cx="2268443" cy="1366982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目標網路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3150448" y="4504418"/>
            <a:ext cx="3429036" cy="523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隔一段時間更新</a:t>
            </a:r>
            <a:r>
              <a:rPr lang="zh-TW" altLang="en-US" sz="2800" dirty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權重</a:t>
            </a:r>
          </a:p>
        </p:txBody>
      </p:sp>
    </p:spTree>
    <p:extLst>
      <p:ext uri="{BB962C8B-B14F-4D97-AF65-F5344CB8AC3E}">
        <p14:creationId xmlns:p14="http://schemas.microsoft.com/office/powerpoint/2010/main" val="205415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3444363" y="2612345"/>
                <a:ext cx="4181921" cy="143712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TW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𝑖</m:t>
                          </m:r>
                          <m:r>
                            <a:rPr lang="en-US" altLang="zh-TW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=0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36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3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𝑅𝑒𝑤𝑎𝑟𝑑</m:t>
                              </m:r>
                            </m:e>
                            <m:sub>
                              <m:r>
                                <a:rPr lang="en-US" altLang="zh-TW" sz="36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𝑡</m:t>
                              </m:r>
                              <m:r>
                                <a:rPr lang="en-US" altLang="zh-TW" sz="36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+</m:t>
                              </m:r>
                              <m:r>
                                <a:rPr lang="en-US" altLang="zh-TW" sz="36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3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TW" sz="36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sz="36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𝑔𝑎𝑚𝑚𝑎</m:t>
                              </m:r>
                            </m:e>
                            <m:sup>
                              <m:r>
                                <a:rPr lang="en-US" altLang="zh-TW" sz="36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3600" b="0" dirty="0" smtClean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363" y="2612345"/>
                <a:ext cx="4181921" cy="1437125"/>
              </a:xfrm>
              <a:prstGeom prst="rect">
                <a:avLst/>
              </a:prstGeom>
              <a:blipFill>
                <a:blip r:embed="rId2"/>
                <a:stretch>
                  <a:fillRect r="-2259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72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83</Words>
  <Application>Microsoft Office PowerPoint</Application>
  <PresentationFormat>寬螢幕</PresentationFormat>
  <Paragraphs>45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Noto Sans CJK TC Regular</vt:lpstr>
      <vt:lpstr>新細明體</vt:lpstr>
      <vt:lpstr>Arial</vt:lpstr>
      <vt:lpstr>Calibri</vt:lpstr>
      <vt:lpstr>Calibri Light</vt:lpstr>
      <vt:lpstr>Cambria Math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nutn csie</cp:lastModifiedBy>
  <cp:revision>16</cp:revision>
  <dcterms:created xsi:type="dcterms:W3CDTF">2019-11-30T14:03:54Z</dcterms:created>
  <dcterms:modified xsi:type="dcterms:W3CDTF">2019-12-03T19:00:32Z</dcterms:modified>
</cp:coreProperties>
</file>