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317" r:id="rId10"/>
    <p:sldId id="319" r:id="rId11"/>
    <p:sldId id="320" r:id="rId12"/>
    <p:sldId id="257" r:id="rId13"/>
    <p:sldId id="280" r:id="rId14"/>
    <p:sldId id="281" r:id="rId15"/>
    <p:sldId id="272" r:id="rId16"/>
    <p:sldId id="282" r:id="rId17"/>
    <p:sldId id="289" r:id="rId18"/>
    <p:sldId id="291" r:id="rId19"/>
    <p:sldId id="286" r:id="rId20"/>
    <p:sldId id="306" r:id="rId21"/>
    <p:sldId id="304" r:id="rId22"/>
    <p:sldId id="273" r:id="rId23"/>
    <p:sldId id="267" r:id="rId24"/>
    <p:sldId id="269" r:id="rId25"/>
    <p:sldId id="268" r:id="rId26"/>
    <p:sldId id="271" r:id="rId27"/>
    <p:sldId id="309" r:id="rId28"/>
    <p:sldId id="292" r:id="rId29"/>
    <p:sldId id="307" r:id="rId30"/>
    <p:sldId id="288" r:id="rId31"/>
    <p:sldId id="308" r:id="rId32"/>
    <p:sldId id="296" r:id="rId33"/>
    <p:sldId id="300" r:id="rId34"/>
    <p:sldId id="294" r:id="rId35"/>
    <p:sldId id="303" r:id="rId36"/>
    <p:sldId id="297" r:id="rId37"/>
    <p:sldId id="298" r:id="rId38"/>
    <p:sldId id="285" r:id="rId39"/>
    <p:sldId id="310" r:id="rId40"/>
    <p:sldId id="311" r:id="rId41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91919"/>
    <a:srgbClr val="7582E1"/>
    <a:srgbClr val="CC66FF"/>
    <a:srgbClr val="EE4C12"/>
    <a:srgbClr val="FF9999"/>
    <a:srgbClr val="CCDE82"/>
    <a:srgbClr val="03BD9E"/>
    <a:srgbClr val="CC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83" autoAdjust="0"/>
  </p:normalViewPr>
  <p:slideViewPr>
    <p:cSldViewPr snapToGrid="0">
      <p:cViewPr>
        <p:scale>
          <a:sx n="75" d="100"/>
          <a:sy n="75" d="100"/>
        </p:scale>
        <p:origin x="-1786" y="-2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0, 0, 0, 0, 0, 0,...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>
                <a:solidFill>
                  <a:schemeClr val="bg1"/>
                </a:solidFill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1,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0, 0, 0, 0, 0,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</a:t>
            </a:r>
            <a:r>
              <a:rPr lang="en-US" altLang="zh-TW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[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0,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0, 0, 0,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1</a:t>
            </a:r>
            <a:r>
              <a:rPr lang="en-US" altLang="zh-TW" sz="2400" dirty="0" smtClean="0">
                <a:solidFill>
                  <a:schemeClr val="bg1"/>
                </a:solidFill>
                <a:latin typeface="SauceCodePro Nerd Font" panose="020B0509030403020204" pitchFamily="49" charset="0"/>
              </a:rPr>
              <a:t>,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SauceCodePro Nerd Font" panose="020B0509030403020204" pitchFamily="49" charset="0"/>
              </a:rPr>
              <a:t>0, 0</a:t>
            </a:r>
            <a:r>
              <a:rPr lang="en-US" altLang="zh-TW" sz="24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,...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7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3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5635816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4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45"/>
          <p:cNvCxnSpPr>
            <a:stCxn id="26" idx="3"/>
            <a:endCxn id="81" idx="1"/>
          </p:cNvCxnSpPr>
          <p:nvPr/>
        </p:nvCxnSpPr>
        <p:spPr>
          <a:xfrm>
            <a:off x="7511392" y="8174103"/>
            <a:ext cx="73945" cy="79608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5"/>
          <p:cNvCxnSpPr>
            <a:stCxn id="26" idx="3"/>
            <a:endCxn id="71" idx="2"/>
          </p:cNvCxnSpPr>
          <p:nvPr/>
        </p:nvCxnSpPr>
        <p:spPr>
          <a:xfrm>
            <a:off x="7511392" y="8174103"/>
            <a:ext cx="515490" cy="132351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5"/>
          <p:cNvCxnSpPr>
            <a:stCxn id="26" idx="3"/>
            <a:endCxn id="76" idx="0"/>
          </p:cNvCxnSpPr>
          <p:nvPr/>
        </p:nvCxnSpPr>
        <p:spPr>
          <a:xfrm>
            <a:off x="7511392" y="8174103"/>
            <a:ext cx="917681" cy="1649089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5"/>
          <p:cNvCxnSpPr>
            <a:stCxn id="26" idx="3"/>
            <a:endCxn id="59" idx="0"/>
          </p:cNvCxnSpPr>
          <p:nvPr/>
        </p:nvCxnSpPr>
        <p:spPr>
          <a:xfrm flipH="1">
            <a:off x="7443203" y="8174103"/>
            <a:ext cx="68189" cy="250304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書卷 (水平) 44"/>
          <p:cNvSpPr/>
          <p:nvPr/>
        </p:nvSpPr>
        <p:spPr>
          <a:xfrm>
            <a:off x="15084218" y="8782957"/>
            <a:ext cx="1103201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r>
              <a:rPr lang="en-US" altLang="zh-TW" sz="16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’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49" name="直線單箭頭接點 45"/>
          <p:cNvCxnSpPr>
            <a:stCxn id="56" idx="3"/>
            <a:endCxn id="45" idx="1"/>
          </p:cNvCxnSpPr>
          <p:nvPr/>
        </p:nvCxnSpPr>
        <p:spPr>
          <a:xfrm>
            <a:off x="14070576" y="8136793"/>
            <a:ext cx="1013642" cy="890004"/>
          </a:xfrm>
          <a:prstGeom prst="straightConnector1">
            <a:avLst/>
          </a:prstGeom>
          <a:ln w="381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45"/>
          <p:cNvCxnSpPr>
            <a:stCxn id="95" idx="3"/>
            <a:endCxn id="45" idx="1"/>
          </p:cNvCxnSpPr>
          <p:nvPr/>
        </p:nvCxnSpPr>
        <p:spPr>
          <a:xfrm flipV="1">
            <a:off x="14379273" y="9026797"/>
            <a:ext cx="704945" cy="10518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45"/>
          <p:cNvCxnSpPr>
            <a:stCxn id="94" idx="3"/>
            <a:endCxn id="45" idx="1"/>
          </p:cNvCxnSpPr>
          <p:nvPr/>
        </p:nvCxnSpPr>
        <p:spPr>
          <a:xfrm flipV="1">
            <a:off x="13337505" y="9026797"/>
            <a:ext cx="1746713" cy="10645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45"/>
          <p:cNvCxnSpPr>
            <a:stCxn id="96" idx="3"/>
            <a:endCxn id="45" idx="1"/>
          </p:cNvCxnSpPr>
          <p:nvPr/>
        </p:nvCxnSpPr>
        <p:spPr>
          <a:xfrm flipV="1">
            <a:off x="13470327" y="9026797"/>
            <a:ext cx="1613891" cy="1816613"/>
          </a:xfrm>
          <a:prstGeom prst="straightConnector1">
            <a:avLst/>
          </a:prstGeom>
          <a:ln w="38100"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135651" y="5206154"/>
            <a:ext cx="3300967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42839" y="3722382"/>
            <a:ext cx="3454108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7" y="10143083"/>
            <a:ext cx="4187700" cy="280780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63314"/>
              </p:ext>
            </p:extLst>
          </p:nvPr>
        </p:nvGraphicFramePr>
        <p:xfrm>
          <a:off x="3960019" y="1920081"/>
          <a:ext cx="15840079" cy="755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7981"/>
                <a:gridCol w="1562100"/>
                <a:gridCol w="1562100"/>
                <a:gridCol w="441960"/>
                <a:gridCol w="2782969"/>
                <a:gridCol w="2782969"/>
              </a:tblGrid>
              <a:tr h="670719">
                <a:tc rowSpan="2">
                  <a:txBody>
                    <a:bodyPr/>
                    <a:lstStyle/>
                    <a:p>
                      <a:pPr algn="ctr"/>
                      <a:endParaRPr lang="en-US" altLang="zh-TW" sz="180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  <a:p>
                      <a:pPr algn="l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model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BLEU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7819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Training Cost (FLOPs)</a:t>
                      </a:r>
                      <a:endParaRPr lang="zh-TW" altLang="en-US" sz="3200" b="0" dirty="0" smtClean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30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EN-DE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EN-FR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ByteNet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23.75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24.6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39.92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1.4·10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25.16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9.6·10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1.5·10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MoE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26.03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40.56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Deep-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Att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+ </a:t>
                      </a:r>
                      <a:r>
                        <a:rPr lang="en-US" altLang="zh-TW" sz="3200" dirty="0" err="1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PosUnk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40.4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8.0·10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GNMT + RL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26.30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41.16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1.8·10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20</a:t>
                      </a:r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1.1·10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ConvS2S Ensemble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26.36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41.29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7.7·10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1.2·10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21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(base model)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27.3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38.1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3.3·10</a:t>
                      </a:r>
                      <a:r>
                        <a:rPr lang="en-US" altLang="zh-TW" sz="3200" b="1" baseline="30000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18</a:t>
                      </a:r>
                      <a:endParaRPr lang="zh-TW" altLang="en-US" sz="3200" b="1" baseline="30000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Transformer (big)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28.4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1" dirty="0" smtClean="0">
                          <a:solidFill>
                            <a:srgbClr val="FFC000"/>
                          </a:solidFill>
                          <a:latin typeface="Source Code Pro" panose="020B0509030403020204" pitchFamily="49" charset="0"/>
                        </a:rPr>
                        <a:t>41.8</a:t>
                      </a:r>
                      <a:endParaRPr lang="zh-TW" altLang="en-US" sz="3200" b="1" dirty="0">
                        <a:solidFill>
                          <a:srgbClr val="FFC000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2.3·10</a:t>
                      </a:r>
                      <a:r>
                        <a:rPr lang="en-US" altLang="zh-TW" sz="3200" baseline="30000" dirty="0" smtClean="0">
                          <a:solidFill>
                            <a:schemeClr val="bg1"/>
                          </a:solidFill>
                          <a:latin typeface="Source Code Pro" panose="020B0509030403020204" pitchFamily="49" charset="0"/>
                        </a:rPr>
                        <a:t>19 </a:t>
                      </a:r>
                      <a:endParaRPr lang="zh-TW" altLang="en-US" sz="3200" b="0" baseline="300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3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590761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774396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params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</a:t>
                          </a:r>
                          <a:r>
                            <a:rPr lang="en-US" altLang="zh-TW" sz="3200" baseline="30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baseline="30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92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604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91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0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590761"/>
                  </p:ext>
                </p:extLst>
              </p:nvPr>
            </p:nvGraphicFramePr>
            <p:xfrm>
              <a:off x="2976847" y="270633"/>
              <a:ext cx="20096513" cy="126882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40265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496023"/>
                    <a:gridCol w="1562101"/>
                    <a:gridCol w="1562101"/>
                    <a:gridCol w="1767839"/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N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model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ff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h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k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v</a:t>
                          </a: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sz="16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marL="0" marR="0" lvl="0" indent="0" algn="ctr" defTabSz="1781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32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</a:t>
                          </a:r>
                          <a:r>
                            <a:rPr lang="en-US" altLang="zh-TW" sz="3200" baseline="-25000" dirty="0" err="1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drop</a:t>
                          </a:r>
                          <a:endParaRPr lang="en-US" altLang="zh-TW" sz="3200" baseline="-25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600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el-GR" altLang="zh-TW" sz="3200" dirty="0" smtClean="0">
                              <a:solidFill>
                                <a:schemeClr val="bg1"/>
                              </a:solidFill>
                            </a:rPr>
                            <a:t>ϵ</a:t>
                          </a:r>
                          <a:r>
                            <a:rPr lang="en-US" altLang="zh-TW" sz="3200" baseline="-250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ls</a:t>
                          </a:r>
                          <a:endParaRPr lang="zh-TW" altLang="en-US" sz="3200" baseline="-250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train steps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PPL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BLEU</a:t>
                          </a: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(dev)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36897" t="-7429" r="-1379" b="-1104571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base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2048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(A)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5.29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TW" sz="18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(B)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5.01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7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4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(C)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6.11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23.7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5.19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4.88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80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128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168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5.12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4.75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26.2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90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rowSpan="4">
                      <a:txBody>
                        <a:bodyPr/>
                        <a:lstStyle/>
                        <a:p>
                          <a:pPr algn="ctr"/>
                          <a:endParaRPr lang="en-US" altLang="zh-TW" sz="32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endParaRPr lang="en-US" altLang="zh-TW" sz="2000" dirty="0" smtClean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(D)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5.77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24.6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25.5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0.0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4.67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5.47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(E)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positional embedding instead of sinusoids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4.92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25.7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182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big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1024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4096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16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0.3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300K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4.33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b="1" dirty="0" smtClean="0">
                              <a:solidFill>
                                <a:srgbClr val="FFC000"/>
                              </a:solidFill>
                              <a:latin typeface="Source Code Pro" panose="020B0509030403020204" pitchFamily="49" charset="0"/>
                            </a:rPr>
                            <a:t>26.4</a:t>
                          </a:r>
                          <a:endParaRPr lang="zh-TW" altLang="en-US" sz="3200" b="1" dirty="0">
                            <a:solidFill>
                              <a:srgbClr val="FFC000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>
                              <a:solidFill>
                                <a:schemeClr val="bg1"/>
                              </a:solidFill>
                              <a:latin typeface="Source Code Pro" panose="020B0509030403020204" pitchFamily="49" charset="0"/>
                            </a:rPr>
                            <a:t>213</a:t>
                          </a:r>
                          <a:endParaRPr lang="zh-TW" altLang="en-US" sz="3200" dirty="0">
                            <a:solidFill>
                              <a:schemeClr val="bg1"/>
                            </a:solidFill>
                            <a:latin typeface="Source Code Pro" panose="020B0509030403020204" pitchFamily="49" charset="0"/>
                          </a:endParaRPr>
                        </a:p>
                      </a:txBody>
                      <a:tcPr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5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493723" y="562649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48405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493723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93723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493723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93723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493723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93723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31629" y="5630973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橢圓 88"/>
          <p:cNvSpPr/>
          <p:nvPr/>
        </p:nvSpPr>
        <p:spPr>
          <a:xfrm>
            <a:off x="11512216" y="7375966"/>
            <a:ext cx="5250114" cy="4497894"/>
          </a:xfrm>
          <a:prstGeom prst="ellips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8932126" y="5984741"/>
            <a:ext cx="128451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zh-TW" altLang="en-US" sz="24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4" name="圓角矩形 43"/>
          <p:cNvSpPr/>
          <p:nvPr/>
        </p:nvSpPr>
        <p:spPr>
          <a:xfrm>
            <a:off x="11361980" y="5984939"/>
            <a:ext cx="1975397" cy="566928"/>
          </a:xfrm>
          <a:prstGeom prst="roundRect">
            <a:avLst/>
          </a:prstGeom>
          <a:solidFill>
            <a:srgbClr val="19191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K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r>
              <a:rPr lang="en-US" altLang="zh-TW" sz="24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</a:t>
            </a:r>
            <a:r>
              <a:rPr lang="en-US" altLang="zh-TW" sz="2400" baseline="-25000" dirty="0" err="1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</a:t>
            </a:r>
            <a:endParaRPr lang="en-US" altLang="zh-TW" sz="2400" baseline="-25000" dirty="0" smtClean="0">
              <a:latin typeface="SauceCodePro Nerd Font" panose="020B0509030403020204" pitchFamily="49" charset="0"/>
              <a:ea typeface="SauceCodePro Nerd Font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29" idx="2"/>
            <a:endCxn id="17" idx="0"/>
          </p:cNvCxnSpPr>
          <p:nvPr/>
        </p:nvCxnSpPr>
        <p:spPr>
          <a:xfrm rot="5400000">
            <a:off x="8411783" y="6166769"/>
            <a:ext cx="777703" cy="1547503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5"/>
          <p:cNvCxnSpPr>
            <a:stCxn id="44" idx="2"/>
            <a:endCxn id="17" idx="7"/>
          </p:cNvCxnSpPr>
          <p:nvPr/>
        </p:nvCxnSpPr>
        <p:spPr>
          <a:xfrm rot="5400000">
            <a:off x="10384776" y="5995412"/>
            <a:ext cx="1408448" cy="2521358"/>
          </a:xfrm>
          <a:prstGeom prst="curvedConnector3">
            <a:avLst>
              <a:gd name="adj1" fmla="val 50000"/>
            </a:avLst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5479262" y="7329372"/>
            <a:ext cx="5095240" cy="4308348"/>
          </a:xfrm>
          <a:prstGeom prst="ellipse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書卷 (水平) 25"/>
          <p:cNvSpPr/>
          <p:nvPr/>
        </p:nvSpPr>
        <p:spPr>
          <a:xfrm>
            <a:off x="6523840" y="7930263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48" name="書卷 (水平) 47"/>
          <p:cNvSpPr/>
          <p:nvPr/>
        </p:nvSpPr>
        <p:spPr>
          <a:xfrm>
            <a:off x="5919136" y="8889411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53" name="書卷 (水平) 52"/>
          <p:cNvSpPr/>
          <p:nvPr/>
        </p:nvSpPr>
        <p:spPr>
          <a:xfrm>
            <a:off x="5919136" y="9700105"/>
            <a:ext cx="987552" cy="487680"/>
          </a:xfrm>
          <a:prstGeom prst="horizontalScroll">
            <a:avLst/>
          </a:prstGeom>
          <a:solidFill>
            <a:srgbClr val="191919"/>
          </a:solidFill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query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grpSp>
        <p:nvGrpSpPr>
          <p:cNvPr id="67" name="群組 66"/>
          <p:cNvGrpSpPr/>
          <p:nvPr/>
        </p:nvGrpSpPr>
        <p:grpSpPr>
          <a:xfrm>
            <a:off x="7088422" y="10677146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0" name="矩形 59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2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59" name="甜甜圈 58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8026882" y="7951673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69" name="矩形 6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0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1" name="甜甜圈 7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8074292" y="9823192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4" name="矩形 73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3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76" name="甜甜圈 75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7481424" y="8866271"/>
            <a:ext cx="1466990" cy="758643"/>
            <a:chOff x="11587594" y="9548483"/>
            <a:chExt cx="1466990" cy="758643"/>
          </a:xfrm>
          <a:solidFill>
            <a:srgbClr val="191919"/>
          </a:solidFill>
        </p:grpSpPr>
        <p:sp>
          <p:nvSpPr>
            <p:cNvPr id="79" name="矩形 78"/>
            <p:cNvSpPr/>
            <p:nvPr/>
          </p:nvSpPr>
          <p:spPr>
            <a:xfrm>
              <a:off x="12152376" y="9729528"/>
              <a:ext cx="902208" cy="347472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key</a:t>
              </a:r>
              <a:r>
                <a:rPr lang="en-US" altLang="zh-TW" sz="1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1</a:t>
              </a:r>
              <a:endParaRPr lang="zh-TW" altLang="en-US" sz="1600" baseline="-250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5400000">
              <a:off x="12488418" y="10133961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 useBgFill="1">
          <p:nvSpPr>
            <p:cNvPr id="81" name="甜甜圈 80"/>
            <p:cNvSpPr/>
            <p:nvPr/>
          </p:nvSpPr>
          <p:spPr>
            <a:xfrm>
              <a:off x="11587594" y="9548483"/>
              <a:ext cx="709561" cy="709561"/>
            </a:xfrm>
            <a:prstGeom prst="donu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5400000">
              <a:off x="12756261" y="10133962"/>
              <a:ext cx="230123" cy="116205"/>
            </a:xfrm>
            <a:prstGeom prst="rect">
              <a:avLst/>
            </a:prstGeom>
            <a:grpFill/>
            <a:ln w="1905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0" name="直線單箭頭接點 45"/>
          <p:cNvCxnSpPr>
            <a:stCxn id="44" idx="2"/>
            <a:endCxn id="89" idx="0"/>
          </p:cNvCxnSpPr>
          <p:nvPr/>
        </p:nvCxnSpPr>
        <p:spPr>
          <a:xfrm rot="16200000" flipH="1">
            <a:off x="12831427" y="6070119"/>
            <a:ext cx="824099" cy="1787594"/>
          </a:xfrm>
          <a:prstGeom prst="curved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波浪 55"/>
          <p:cNvSpPr/>
          <p:nvPr/>
        </p:nvSpPr>
        <p:spPr>
          <a:xfrm>
            <a:off x="12949928" y="7786498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4" name="波浪 93"/>
          <p:cNvSpPr/>
          <p:nvPr/>
        </p:nvSpPr>
        <p:spPr>
          <a:xfrm>
            <a:off x="12216857" y="8782957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5" name="波浪 94"/>
          <p:cNvSpPr/>
          <p:nvPr/>
        </p:nvSpPr>
        <p:spPr>
          <a:xfrm>
            <a:off x="13258625" y="9728302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3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sp>
        <p:nvSpPr>
          <p:cNvPr id="96" name="波浪 95"/>
          <p:cNvSpPr/>
          <p:nvPr/>
        </p:nvSpPr>
        <p:spPr>
          <a:xfrm>
            <a:off x="12349679" y="10493115"/>
            <a:ext cx="1120648" cy="700589"/>
          </a:xfrm>
          <a:prstGeom prst="wave">
            <a:avLst/>
          </a:prstGeom>
          <a:solidFill>
            <a:srgbClr val="191919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value</a:t>
            </a:r>
            <a:r>
              <a:rPr lang="en-US" altLang="zh-TW" sz="1600" baseline="-250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2</a:t>
            </a:r>
            <a:endParaRPr lang="zh-TW" altLang="en-US" sz="1600" baseline="-25000" dirty="0">
              <a:latin typeface="SauceCodePro Nerd Font" panose="020B0509030403020204" pitchFamily="49" charset="0"/>
            </a:endParaRPr>
          </a:p>
        </p:txBody>
      </p:sp>
      <p:cxnSp>
        <p:nvCxnSpPr>
          <p:cNvPr id="97" name="直線單箭頭接點 45"/>
          <p:cNvCxnSpPr>
            <a:stCxn id="69" idx="3"/>
            <a:endCxn id="56" idx="1"/>
          </p:cNvCxnSpPr>
          <p:nvPr/>
        </p:nvCxnSpPr>
        <p:spPr>
          <a:xfrm flipV="1">
            <a:off x="9493872" y="8136793"/>
            <a:ext cx="3456056" cy="169661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45"/>
          <p:cNvCxnSpPr>
            <a:stCxn id="79" idx="3"/>
            <a:endCxn id="94" idx="1"/>
          </p:cNvCxnSpPr>
          <p:nvPr/>
        </p:nvCxnSpPr>
        <p:spPr>
          <a:xfrm flipV="1">
            <a:off x="8948414" y="9133252"/>
            <a:ext cx="3268443" cy="87800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45"/>
          <p:cNvCxnSpPr>
            <a:stCxn id="60" idx="3"/>
            <a:endCxn id="96" idx="1"/>
          </p:cNvCxnSpPr>
          <p:nvPr/>
        </p:nvCxnSpPr>
        <p:spPr>
          <a:xfrm flipV="1">
            <a:off x="8555412" y="10843410"/>
            <a:ext cx="3794267" cy="18851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45"/>
          <p:cNvCxnSpPr>
            <a:stCxn id="74" idx="3"/>
            <a:endCxn id="95" idx="1"/>
          </p:cNvCxnSpPr>
          <p:nvPr/>
        </p:nvCxnSpPr>
        <p:spPr>
          <a:xfrm flipV="1">
            <a:off x="9541282" y="10078597"/>
            <a:ext cx="3717343" cy="99376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1705</TotalTime>
  <Words>885</Words>
  <Application>Microsoft Office PowerPoint</Application>
  <PresentationFormat>自訂</PresentationFormat>
  <Paragraphs>617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203</cp:revision>
  <dcterms:created xsi:type="dcterms:W3CDTF">2020-05-30T06:14:26Z</dcterms:created>
  <dcterms:modified xsi:type="dcterms:W3CDTF">2020-06-13T07:29:55Z</dcterms:modified>
</cp:coreProperties>
</file>