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69" r:id="rId4"/>
    <p:sldId id="265" r:id="rId5"/>
    <p:sldId id="270" r:id="rId6"/>
    <p:sldId id="258" r:id="rId7"/>
    <p:sldId id="271" r:id="rId8"/>
    <p:sldId id="264" r:id="rId9"/>
    <p:sldId id="261" r:id="rId10"/>
    <p:sldId id="272" r:id="rId11"/>
    <p:sldId id="262" r:id="rId12"/>
    <p:sldId id="263" r:id="rId13"/>
    <p:sldId id="268" r:id="rId14"/>
    <p:sldId id="266" r:id="rId15"/>
    <p:sldId id="274" r:id="rId16"/>
    <p:sldId id="275" r:id="rId17"/>
    <p:sldId id="276" r:id="rId18"/>
    <p:sldId id="277" r:id="rId19"/>
  </p:sldIdLst>
  <p:sldSz cx="21599525" cy="21599525"/>
  <p:notesSz cx="6858000" cy="9144000"/>
  <p:defaultTextStyle>
    <a:defPPr>
      <a:defRPr lang="zh-TW"/>
    </a:defPPr>
    <a:lvl1pPr marL="0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1pPr>
    <a:lvl2pPr marL="1036300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2pPr>
    <a:lvl3pPr marL="2072600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3pPr>
    <a:lvl4pPr marL="3108902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4pPr>
    <a:lvl5pPr marL="41452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5pPr>
    <a:lvl6pPr marL="5181502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6pPr>
    <a:lvl7pPr marL="62178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7pPr>
    <a:lvl8pPr marL="72541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8pPr>
    <a:lvl9pPr marL="82904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  <a:srgbClr val="21C5FF"/>
    <a:srgbClr val="8BC167"/>
    <a:srgbClr val="9DC3E6"/>
    <a:srgbClr val="B482DA"/>
    <a:srgbClr val="FF0066"/>
    <a:srgbClr val="FFABCD"/>
    <a:srgbClr val="FF5B9D"/>
    <a:srgbClr val="D2E6C4"/>
    <a:srgbClr val="EAD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2568" y="-30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3534924"/>
            <a:ext cx="18359596" cy="7519835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1344752"/>
            <a:ext cx="16199644" cy="5214884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2020/11/1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4998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2020/11/1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0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149975"/>
            <a:ext cx="4657398" cy="1830459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149975"/>
            <a:ext cx="13702199" cy="1830459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2020/11/1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82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2020/11/1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11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5384888"/>
            <a:ext cx="18629590" cy="898480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14454688"/>
            <a:ext cx="18629590" cy="4724895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2020/11/1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42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5749874"/>
            <a:ext cx="9179798" cy="137047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5749874"/>
            <a:ext cx="9179798" cy="137047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2020/11/1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05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149979"/>
            <a:ext cx="18629590" cy="417491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5294885"/>
            <a:ext cx="9137610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7889827"/>
            <a:ext cx="9137610" cy="1160474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5294885"/>
            <a:ext cx="9182611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7889827"/>
            <a:ext cx="9182611" cy="1160474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2020/11/1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428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2020/11/1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621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2020/11/1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28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3109937"/>
            <a:ext cx="10934760" cy="15349662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2020/11/1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1637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3109937"/>
            <a:ext cx="10934760" cy="15349662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2020/11/1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35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149979"/>
            <a:ext cx="18629590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5749874"/>
            <a:ext cx="18629590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06AA8-AB23-40FA-BFDB-6A33FBF1CFF0}" type="datetimeFigureOut">
              <a:rPr lang="zh-TW" altLang="en-US" smtClean="0"/>
              <a:t>2020/11/1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20019564"/>
            <a:ext cx="728984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064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群組 29"/>
          <p:cNvGrpSpPr/>
          <p:nvPr/>
        </p:nvGrpSpPr>
        <p:grpSpPr>
          <a:xfrm>
            <a:off x="3205797" y="9724707"/>
            <a:ext cx="3023618" cy="608976"/>
            <a:chOff x="4222767" y="13258800"/>
            <a:chExt cx="3023618" cy="608976"/>
          </a:xfrm>
        </p:grpSpPr>
        <p:sp>
          <p:nvSpPr>
            <p:cNvPr id="31" name="圓角矩形 30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32" name="矩形 31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9F5FF"/>
                  </a:solidFill>
                  <a:latin typeface="Source Code Pro" panose="020B0509030403020204" pitchFamily="49" charset="0"/>
                </a:rPr>
                <a:t>Encoder Layer</a:t>
              </a:r>
              <a:endParaRPr lang="zh-TW" altLang="en-US" sz="1800" dirty="0">
                <a:solidFill>
                  <a:srgbClr val="D9F5FF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8033581" y="11529560"/>
            <a:ext cx="3023618" cy="608976"/>
            <a:chOff x="4222767" y="13258800"/>
            <a:chExt cx="3023618" cy="608976"/>
          </a:xfrm>
        </p:grpSpPr>
        <p:sp>
          <p:nvSpPr>
            <p:cNvPr id="45" name="圓角矩形 44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8BC1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47" name="矩形 46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2E6C4"/>
                  </a:solidFill>
                  <a:latin typeface="Source Code Pro" panose="020B0509030403020204" pitchFamily="49" charset="0"/>
                </a:rPr>
                <a:t>Decoder Layer</a:t>
              </a:r>
              <a:endParaRPr lang="zh-TW" altLang="en-US" sz="1800" dirty="0">
                <a:solidFill>
                  <a:srgbClr val="D2E6C4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97" name="肘形接點 39"/>
          <p:cNvCxnSpPr>
            <a:stCxn id="32" idx="3"/>
            <a:endCxn id="67" idx="1"/>
          </p:cNvCxnSpPr>
          <p:nvPr/>
        </p:nvCxnSpPr>
        <p:spPr>
          <a:xfrm flipV="1">
            <a:off x="6229415" y="10025011"/>
            <a:ext cx="2681249" cy="4184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21C5FF"/>
                </a:gs>
                <a:gs pos="83000">
                  <a:srgbClr val="8BC167"/>
                </a:gs>
              </a:gsLst>
              <a:lin ang="0" scaled="1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肘形接點 86"/>
          <p:cNvCxnSpPr>
            <a:stCxn id="210" idx="2"/>
            <a:endCxn id="31" idx="0"/>
          </p:cNvCxnSpPr>
          <p:nvPr/>
        </p:nvCxnSpPr>
        <p:spPr>
          <a:xfrm>
            <a:off x="4717606" y="9279548"/>
            <a:ext cx="1" cy="445159"/>
          </a:xfrm>
          <a:prstGeom prst="straightConnector1">
            <a:avLst/>
          </a:prstGeom>
          <a:ln w="63500" cap="rnd">
            <a:gradFill flip="none" rotWithShape="1">
              <a:gsLst>
                <a:gs pos="96000">
                  <a:srgbClr val="21C5FF"/>
                </a:gs>
                <a:gs pos="0">
                  <a:schemeClr val="bg1">
                    <a:lumMod val="95000"/>
                  </a:schemeClr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矩形 209"/>
          <p:cNvSpPr/>
          <p:nvPr/>
        </p:nvSpPr>
        <p:spPr>
          <a:xfrm>
            <a:off x="3733982" y="8874229"/>
            <a:ext cx="1967247" cy="405319"/>
          </a:xfrm>
          <a:prstGeom prst="rect">
            <a:avLst/>
          </a:prstGeom>
          <a:solidFill>
            <a:srgbClr val="282828"/>
          </a:solidFill>
          <a:ln w="254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>
                <a:solidFill>
                  <a:schemeClr val="bg1"/>
                </a:solidFill>
                <a:latin typeface="Source Code Pro" panose="020B0509030403020204" pitchFamily="49" charset="0"/>
              </a:rPr>
              <a:t>In</a:t>
            </a:r>
            <a:endParaRPr lang="zh-TW" altLang="en-US" sz="1800" dirty="0">
              <a:solidFill>
                <a:schemeClr val="bg1"/>
              </a:solidFill>
              <a:latin typeface="Source Code Pro" panose="020B0509030403020204" pitchFamily="49" charset="0"/>
            </a:endParaRPr>
          </a:p>
        </p:txBody>
      </p:sp>
      <p:grpSp>
        <p:nvGrpSpPr>
          <p:cNvPr id="48" name="群組 47"/>
          <p:cNvGrpSpPr/>
          <p:nvPr/>
        </p:nvGrpSpPr>
        <p:grpSpPr>
          <a:xfrm>
            <a:off x="3498156" y="10323360"/>
            <a:ext cx="3023618" cy="608976"/>
            <a:chOff x="4222767" y="13258800"/>
            <a:chExt cx="3023618" cy="608976"/>
          </a:xfrm>
        </p:grpSpPr>
        <p:sp>
          <p:nvSpPr>
            <p:cNvPr id="49" name="圓角矩形 48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50" name="矩形 49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9F5FF"/>
                  </a:solidFill>
                  <a:latin typeface="Source Code Pro" panose="020B0509030403020204" pitchFamily="49" charset="0"/>
                </a:rPr>
                <a:t>Encoder Layer</a:t>
              </a:r>
              <a:endParaRPr lang="zh-TW" altLang="en-US" sz="1800" dirty="0">
                <a:solidFill>
                  <a:srgbClr val="D9F5FF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51" name="群組 50"/>
          <p:cNvGrpSpPr/>
          <p:nvPr/>
        </p:nvGrpSpPr>
        <p:grpSpPr>
          <a:xfrm>
            <a:off x="3790511" y="10920584"/>
            <a:ext cx="3023618" cy="608976"/>
            <a:chOff x="4222767" y="13258800"/>
            <a:chExt cx="3023618" cy="608976"/>
          </a:xfrm>
        </p:grpSpPr>
        <p:sp>
          <p:nvSpPr>
            <p:cNvPr id="52" name="圓角矩形 51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53" name="矩形 52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9F5FF"/>
                  </a:solidFill>
                  <a:latin typeface="Source Code Pro" panose="020B0509030403020204" pitchFamily="49" charset="0"/>
                </a:rPr>
                <a:t>Encoder Layer</a:t>
              </a:r>
              <a:endParaRPr lang="zh-TW" altLang="en-US" sz="1800" dirty="0">
                <a:solidFill>
                  <a:srgbClr val="D9F5FF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54" name="群組 53"/>
          <p:cNvGrpSpPr/>
          <p:nvPr/>
        </p:nvGrpSpPr>
        <p:grpSpPr>
          <a:xfrm>
            <a:off x="4082872" y="11519237"/>
            <a:ext cx="3023618" cy="608976"/>
            <a:chOff x="4222767" y="13258800"/>
            <a:chExt cx="3023618" cy="608976"/>
          </a:xfrm>
        </p:grpSpPr>
        <p:sp>
          <p:nvSpPr>
            <p:cNvPr id="55" name="圓角矩形 54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56" name="矩形 55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9F5FF"/>
                  </a:solidFill>
                  <a:latin typeface="Source Code Pro" panose="020B0509030403020204" pitchFamily="49" charset="0"/>
                </a:rPr>
                <a:t>Encoder Layer</a:t>
              </a:r>
              <a:endParaRPr lang="zh-TW" altLang="en-US" sz="1800" dirty="0">
                <a:solidFill>
                  <a:srgbClr val="D9F5FF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57" name="肘形接點 39"/>
          <p:cNvCxnSpPr>
            <a:stCxn id="55" idx="2"/>
            <a:endCxn id="45" idx="2"/>
          </p:cNvCxnSpPr>
          <p:nvPr/>
        </p:nvCxnSpPr>
        <p:spPr>
          <a:xfrm rot="16200000" flipH="1">
            <a:off x="7564875" y="10158019"/>
            <a:ext cx="10323" cy="3950709"/>
          </a:xfrm>
          <a:prstGeom prst="bentConnector3">
            <a:avLst>
              <a:gd name="adj1" fmla="val 2314473"/>
            </a:avLst>
          </a:prstGeom>
          <a:ln w="63500" cap="rnd">
            <a:gradFill flip="none" rotWithShape="1">
              <a:gsLst>
                <a:gs pos="0">
                  <a:srgbClr val="21C5FF"/>
                </a:gs>
                <a:gs pos="83000">
                  <a:srgbClr val="8BC167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群組 58"/>
          <p:cNvGrpSpPr/>
          <p:nvPr/>
        </p:nvGrpSpPr>
        <p:grpSpPr>
          <a:xfrm>
            <a:off x="8325942" y="10934595"/>
            <a:ext cx="3023618" cy="608976"/>
            <a:chOff x="4222767" y="13258800"/>
            <a:chExt cx="3023618" cy="608976"/>
          </a:xfrm>
        </p:grpSpPr>
        <p:sp>
          <p:nvSpPr>
            <p:cNvPr id="60" name="圓角矩形 59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8BC1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61" name="矩形 60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2E6C4"/>
                  </a:solidFill>
                  <a:latin typeface="Source Code Pro" panose="020B0509030403020204" pitchFamily="49" charset="0"/>
                </a:rPr>
                <a:t>Decoder Layer</a:t>
              </a:r>
              <a:endParaRPr lang="zh-TW" altLang="en-US" sz="1800" dirty="0">
                <a:solidFill>
                  <a:srgbClr val="D2E6C4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62" name="群組 61"/>
          <p:cNvGrpSpPr/>
          <p:nvPr/>
        </p:nvGrpSpPr>
        <p:grpSpPr>
          <a:xfrm>
            <a:off x="8618303" y="10329498"/>
            <a:ext cx="3023618" cy="608976"/>
            <a:chOff x="4222767" y="13258800"/>
            <a:chExt cx="3023618" cy="608976"/>
          </a:xfrm>
        </p:grpSpPr>
        <p:sp>
          <p:nvSpPr>
            <p:cNvPr id="63" name="圓角矩形 62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8BC1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64" name="矩形 63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2E6C4"/>
                  </a:solidFill>
                  <a:latin typeface="Source Code Pro" panose="020B0509030403020204" pitchFamily="49" charset="0"/>
                </a:rPr>
                <a:t>Decoder Layer</a:t>
              </a:r>
              <a:endParaRPr lang="zh-TW" altLang="en-US" sz="1800" dirty="0">
                <a:solidFill>
                  <a:srgbClr val="D2E6C4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65" name="群組 64"/>
          <p:cNvGrpSpPr/>
          <p:nvPr/>
        </p:nvGrpSpPr>
        <p:grpSpPr>
          <a:xfrm>
            <a:off x="8910664" y="9720523"/>
            <a:ext cx="3023618" cy="608976"/>
            <a:chOff x="4222767" y="13258800"/>
            <a:chExt cx="3023618" cy="608976"/>
          </a:xfrm>
        </p:grpSpPr>
        <p:sp>
          <p:nvSpPr>
            <p:cNvPr id="66" name="圓角矩形 65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8BC1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67" name="矩形 66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2E6C4"/>
                  </a:solidFill>
                  <a:latin typeface="Source Code Pro" panose="020B0509030403020204" pitchFamily="49" charset="0"/>
                </a:rPr>
                <a:t>Decoder</a:t>
              </a:r>
              <a:r>
                <a:rPr lang="zh-TW" altLang="en-US" sz="1800" dirty="0" smtClean="0">
                  <a:solidFill>
                    <a:srgbClr val="D2E6C4"/>
                  </a:solidFill>
                  <a:latin typeface="Source Code Pro" panose="020B0509030403020204" pitchFamily="49" charset="0"/>
                </a:rPr>
                <a:t> </a:t>
              </a:r>
              <a:r>
                <a:rPr lang="en-US" altLang="zh-TW" sz="1800" dirty="0" smtClean="0">
                  <a:solidFill>
                    <a:srgbClr val="D2E6C4"/>
                  </a:solidFill>
                  <a:latin typeface="Source Code Pro" panose="020B0509030403020204" pitchFamily="49" charset="0"/>
                </a:rPr>
                <a:t>Layer</a:t>
              </a:r>
              <a:endParaRPr lang="zh-TW" altLang="en-US" sz="1800" dirty="0">
                <a:solidFill>
                  <a:srgbClr val="D2E6C4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75" name="肘形接點 39"/>
          <p:cNvCxnSpPr>
            <a:stCxn id="50" idx="3"/>
            <a:endCxn id="64" idx="1"/>
          </p:cNvCxnSpPr>
          <p:nvPr/>
        </p:nvCxnSpPr>
        <p:spPr>
          <a:xfrm>
            <a:off x="6521774" y="10627848"/>
            <a:ext cx="2096529" cy="6138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21C5FF"/>
                </a:gs>
                <a:gs pos="83000">
                  <a:srgbClr val="8BC167"/>
                </a:gs>
              </a:gsLst>
              <a:lin ang="0" scaled="1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接點 39"/>
          <p:cNvCxnSpPr>
            <a:stCxn id="52" idx="3"/>
            <a:endCxn id="61" idx="1"/>
          </p:cNvCxnSpPr>
          <p:nvPr/>
        </p:nvCxnSpPr>
        <p:spPr>
          <a:xfrm>
            <a:off x="6814129" y="11225072"/>
            <a:ext cx="1511813" cy="14011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21C5FF"/>
                </a:gs>
                <a:gs pos="83000">
                  <a:srgbClr val="8BC167"/>
                </a:gs>
              </a:gsLst>
              <a:lin ang="0" scaled="1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9438849" y="8874229"/>
            <a:ext cx="1967247" cy="405319"/>
          </a:xfrm>
          <a:prstGeom prst="rect">
            <a:avLst/>
          </a:prstGeom>
          <a:solidFill>
            <a:srgbClr val="282828"/>
          </a:solidFill>
          <a:ln w="254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>
                <a:solidFill>
                  <a:schemeClr val="bg1"/>
                </a:solidFill>
                <a:latin typeface="Source Code Pro" panose="020B0509030403020204" pitchFamily="49" charset="0"/>
              </a:rPr>
              <a:t>Out</a:t>
            </a:r>
            <a:endParaRPr lang="zh-TW" altLang="en-US" sz="1800" dirty="0">
              <a:solidFill>
                <a:schemeClr val="bg1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83" name="肘形接點 86"/>
          <p:cNvCxnSpPr>
            <a:stCxn id="66" idx="0"/>
            <a:endCxn id="82" idx="2"/>
          </p:cNvCxnSpPr>
          <p:nvPr/>
        </p:nvCxnSpPr>
        <p:spPr>
          <a:xfrm flipH="1" flipV="1">
            <a:off x="10422473" y="9279548"/>
            <a:ext cx="1" cy="440975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8BC167"/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079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肘形接點 45"/>
          <p:cNvCxnSpPr>
            <a:stCxn id="194" idx="0"/>
            <a:endCxn id="35" idx="2"/>
          </p:cNvCxnSpPr>
          <p:nvPr/>
        </p:nvCxnSpPr>
        <p:spPr>
          <a:xfrm flipH="1" flipV="1">
            <a:off x="10665985" y="16088808"/>
            <a:ext cx="6350" cy="258216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FF0066"/>
                </a:gs>
                <a:gs pos="50000">
                  <a:srgbClr val="8BC167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肘形接點 92"/>
          <p:cNvCxnSpPr>
            <a:endCxn id="194" idx="2"/>
          </p:cNvCxnSpPr>
          <p:nvPr/>
        </p:nvCxnSpPr>
        <p:spPr>
          <a:xfrm rot="16200000" flipV="1">
            <a:off x="10351073" y="17249109"/>
            <a:ext cx="642526" cy="2"/>
          </a:xfrm>
          <a:prstGeom prst="bentConnector3">
            <a:avLst>
              <a:gd name="adj1" fmla="val 50000"/>
            </a:avLst>
          </a:prstGeom>
          <a:ln w="63500" cap="rnd">
            <a:gradFill>
              <a:gsLst>
                <a:gs pos="0">
                  <a:srgbClr val="21C5FF"/>
                </a:gs>
                <a:gs pos="83000">
                  <a:srgbClr val="FF0066"/>
                </a:gs>
              </a:gsLst>
              <a:lin ang="0" scaled="0"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群組 40"/>
          <p:cNvGrpSpPr/>
          <p:nvPr/>
        </p:nvGrpSpPr>
        <p:grpSpPr>
          <a:xfrm>
            <a:off x="9160525" y="12046653"/>
            <a:ext cx="3023618" cy="608976"/>
            <a:chOff x="4222767" y="13258800"/>
            <a:chExt cx="3023618" cy="608976"/>
          </a:xfrm>
        </p:grpSpPr>
        <p:sp>
          <p:nvSpPr>
            <p:cNvPr id="42" name="圓角矩形 41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8BC1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43" name="矩形 42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2E6C4"/>
                  </a:solidFill>
                  <a:latin typeface="Source Code Pro" panose="020B0509030403020204" pitchFamily="49" charset="0"/>
                </a:rPr>
                <a:t>Deconv1D(3,512</a:t>
              </a:r>
              <a:r>
                <a:rPr lang="en-US" altLang="zh-TW" sz="1800" dirty="0">
                  <a:solidFill>
                    <a:srgbClr val="D2E6C4"/>
                  </a:solidFill>
                  <a:latin typeface="Source Code Pro" panose="020B0509030403020204" pitchFamily="49" charset="0"/>
                </a:rPr>
                <a:t>)</a:t>
              </a:r>
              <a:endParaRPr lang="zh-TW" altLang="en-US" sz="1800" dirty="0">
                <a:solidFill>
                  <a:srgbClr val="D2E6C4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9154176" y="10319899"/>
            <a:ext cx="3023618" cy="608976"/>
            <a:chOff x="4222767" y="13258800"/>
            <a:chExt cx="3023618" cy="608976"/>
          </a:xfrm>
        </p:grpSpPr>
        <p:sp>
          <p:nvSpPr>
            <p:cNvPr id="45" name="圓角矩形 44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8BC1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47" name="矩形 46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2E6C4"/>
                  </a:solidFill>
                  <a:latin typeface="Source Code Pro" panose="020B0509030403020204" pitchFamily="49" charset="0"/>
                </a:rPr>
                <a:t>Deconv1D(3,512</a:t>
              </a:r>
              <a:r>
                <a:rPr lang="en-US" altLang="zh-TW" sz="1800" dirty="0">
                  <a:solidFill>
                    <a:srgbClr val="D2E6C4"/>
                  </a:solidFill>
                  <a:latin typeface="Source Code Pro" panose="020B0509030403020204" pitchFamily="49" charset="0"/>
                </a:rPr>
                <a:t>)</a:t>
              </a:r>
              <a:endParaRPr lang="zh-TW" altLang="en-US" sz="1800" dirty="0">
                <a:solidFill>
                  <a:srgbClr val="D2E6C4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71" name="肘形接點 70"/>
          <p:cNvCxnSpPr>
            <a:stCxn id="189" idx="0"/>
            <a:endCxn id="38" idx="2"/>
          </p:cNvCxnSpPr>
          <p:nvPr/>
        </p:nvCxnSpPr>
        <p:spPr>
          <a:xfrm flipV="1">
            <a:off x="10665985" y="14369514"/>
            <a:ext cx="7291" cy="275920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FF0066"/>
                </a:gs>
                <a:gs pos="50000">
                  <a:srgbClr val="8BC167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肘形接點 74"/>
          <p:cNvCxnSpPr>
            <a:stCxn id="35" idx="0"/>
            <a:endCxn id="189" idx="2"/>
          </p:cNvCxnSpPr>
          <p:nvPr/>
        </p:nvCxnSpPr>
        <p:spPr>
          <a:xfrm flipV="1">
            <a:off x="10665985" y="15226257"/>
            <a:ext cx="0" cy="253575"/>
          </a:xfrm>
          <a:prstGeom prst="straightConnector1">
            <a:avLst/>
          </a:prstGeom>
          <a:ln w="63500" cap="rnd">
            <a:gradFill flip="none" rotWithShape="1">
              <a:gsLst>
                <a:gs pos="76000">
                  <a:srgbClr val="FF0066"/>
                </a:gs>
                <a:gs pos="0">
                  <a:srgbClr val="8BC167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接點 77"/>
          <p:cNvCxnSpPr>
            <a:stCxn id="184" idx="0"/>
            <a:endCxn id="42" idx="2"/>
          </p:cNvCxnSpPr>
          <p:nvPr/>
        </p:nvCxnSpPr>
        <p:spPr>
          <a:xfrm flipV="1">
            <a:off x="10672335" y="12655629"/>
            <a:ext cx="0" cy="251418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FF0066"/>
                </a:gs>
                <a:gs pos="50000">
                  <a:srgbClr val="8BC167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接點 79"/>
          <p:cNvCxnSpPr>
            <a:stCxn id="38" idx="0"/>
            <a:endCxn id="184" idx="2"/>
          </p:cNvCxnSpPr>
          <p:nvPr/>
        </p:nvCxnSpPr>
        <p:spPr>
          <a:xfrm flipH="1" flipV="1">
            <a:off x="10672335" y="13487870"/>
            <a:ext cx="941" cy="272668"/>
          </a:xfrm>
          <a:prstGeom prst="straightConnector1">
            <a:avLst/>
          </a:prstGeom>
          <a:ln w="63500" cap="rnd">
            <a:gradFill flip="none" rotWithShape="1">
              <a:gsLst>
                <a:gs pos="83000">
                  <a:srgbClr val="FF0066"/>
                </a:gs>
                <a:gs pos="0">
                  <a:srgbClr val="8BC167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接點 86"/>
          <p:cNvCxnSpPr>
            <a:stCxn id="179" idx="0"/>
            <a:endCxn id="45" idx="2"/>
          </p:cNvCxnSpPr>
          <p:nvPr/>
        </p:nvCxnSpPr>
        <p:spPr>
          <a:xfrm flipH="1" flipV="1">
            <a:off x="10665986" y="10928875"/>
            <a:ext cx="6349" cy="282325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FF0066"/>
                </a:gs>
                <a:gs pos="50000">
                  <a:srgbClr val="8BC167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接點 88"/>
          <p:cNvCxnSpPr>
            <a:stCxn id="42" idx="0"/>
            <a:endCxn id="179" idx="2"/>
          </p:cNvCxnSpPr>
          <p:nvPr/>
        </p:nvCxnSpPr>
        <p:spPr>
          <a:xfrm flipV="1">
            <a:off x="10672335" y="11792023"/>
            <a:ext cx="0" cy="254630"/>
          </a:xfrm>
          <a:prstGeom prst="straightConnector1">
            <a:avLst/>
          </a:prstGeom>
          <a:ln w="63500" cap="rnd">
            <a:gradFill flip="none" rotWithShape="1">
              <a:gsLst>
                <a:gs pos="74000">
                  <a:srgbClr val="FF0066"/>
                </a:gs>
                <a:gs pos="0">
                  <a:srgbClr val="8BC167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接點 39"/>
          <p:cNvCxnSpPr>
            <a:endCxn id="43" idx="1"/>
          </p:cNvCxnSpPr>
          <p:nvPr/>
        </p:nvCxnSpPr>
        <p:spPr>
          <a:xfrm>
            <a:off x="7419372" y="12336780"/>
            <a:ext cx="1741153" cy="14361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21C5FF"/>
                </a:gs>
                <a:gs pos="83000">
                  <a:srgbClr val="8BC167"/>
                </a:gs>
              </a:gsLst>
              <a:lin ang="0" scaled="1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肘形接點 39"/>
          <p:cNvCxnSpPr>
            <a:endCxn id="47" idx="1"/>
          </p:cNvCxnSpPr>
          <p:nvPr/>
        </p:nvCxnSpPr>
        <p:spPr>
          <a:xfrm flipV="1">
            <a:off x="7419372" y="10624387"/>
            <a:ext cx="1734804" cy="12747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21C5FF"/>
                </a:gs>
                <a:gs pos="83000">
                  <a:srgbClr val="8BC167"/>
                </a:gs>
              </a:gsLst>
              <a:lin ang="0" scaled="1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群組 33"/>
          <p:cNvGrpSpPr/>
          <p:nvPr/>
        </p:nvGrpSpPr>
        <p:grpSpPr>
          <a:xfrm>
            <a:off x="9154175" y="15479832"/>
            <a:ext cx="3023618" cy="608976"/>
            <a:chOff x="4222767" y="13258800"/>
            <a:chExt cx="3023618" cy="608976"/>
          </a:xfrm>
        </p:grpSpPr>
        <p:sp>
          <p:nvSpPr>
            <p:cNvPr id="35" name="圓角矩形 34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8BC1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36" name="矩形 35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2E6C4"/>
                  </a:solidFill>
                  <a:latin typeface="Source Code Pro" panose="020B0509030403020204" pitchFamily="49" charset="0"/>
                </a:rPr>
                <a:t>Deconv1D(3,1024)</a:t>
              </a:r>
              <a:endParaRPr lang="zh-TW" altLang="en-US" sz="1800" dirty="0">
                <a:solidFill>
                  <a:srgbClr val="D2E6C4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9161466" y="13760538"/>
            <a:ext cx="3023618" cy="608976"/>
            <a:chOff x="4222767" y="13258800"/>
            <a:chExt cx="3023618" cy="608976"/>
          </a:xfrm>
        </p:grpSpPr>
        <p:sp>
          <p:nvSpPr>
            <p:cNvPr id="38" name="圓角矩形 37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8BC1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39" name="矩形 38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2E6C4"/>
                  </a:solidFill>
                  <a:latin typeface="Source Code Pro" panose="020B0509030403020204" pitchFamily="49" charset="0"/>
                </a:rPr>
                <a:t>Deconv1D(3,1024)</a:t>
              </a:r>
              <a:endParaRPr lang="zh-TW" altLang="en-US" sz="1800" dirty="0">
                <a:solidFill>
                  <a:srgbClr val="D2E6C4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155" name="肘形接點 86"/>
          <p:cNvCxnSpPr>
            <a:stCxn id="45" idx="0"/>
          </p:cNvCxnSpPr>
          <p:nvPr/>
        </p:nvCxnSpPr>
        <p:spPr>
          <a:xfrm flipH="1" flipV="1">
            <a:off x="10665985" y="9893691"/>
            <a:ext cx="1" cy="426208"/>
          </a:xfrm>
          <a:prstGeom prst="straightConnector1">
            <a:avLst/>
          </a:prstGeom>
          <a:ln w="63500" cap="rnd">
            <a:gradFill flip="none" rotWithShape="1">
              <a:gsLst>
                <a:gs pos="96000">
                  <a:schemeClr val="accent4"/>
                </a:gs>
                <a:gs pos="0">
                  <a:srgbClr val="8BC167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接點 39"/>
          <p:cNvCxnSpPr>
            <a:endCxn id="39" idx="1"/>
          </p:cNvCxnSpPr>
          <p:nvPr/>
        </p:nvCxnSpPr>
        <p:spPr>
          <a:xfrm>
            <a:off x="7419372" y="14065024"/>
            <a:ext cx="1742094" cy="2"/>
          </a:xfrm>
          <a:prstGeom prst="bentConnector3">
            <a:avLst>
              <a:gd name="adj1" fmla="val 50000"/>
            </a:avLst>
          </a:prstGeom>
          <a:ln w="63500" cap="rnd">
            <a:gradFill flip="none" rotWithShape="1">
              <a:gsLst>
                <a:gs pos="0">
                  <a:srgbClr val="21C5FF"/>
                </a:gs>
                <a:gs pos="83000">
                  <a:srgbClr val="8BC167"/>
                </a:gs>
              </a:gsLst>
              <a:lin ang="0" scaled="1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群組 177"/>
          <p:cNvGrpSpPr/>
          <p:nvPr/>
        </p:nvGrpSpPr>
        <p:grpSpPr>
          <a:xfrm>
            <a:off x="10279189" y="11211200"/>
            <a:ext cx="786290" cy="580823"/>
            <a:chOff x="4222767" y="13258800"/>
            <a:chExt cx="3023618" cy="608976"/>
          </a:xfrm>
        </p:grpSpPr>
        <p:sp>
          <p:nvSpPr>
            <p:cNvPr id="179" name="圓角矩形 178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80" name="矩形 179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FFABCD"/>
                  </a:solidFill>
                  <a:latin typeface="Source Code Pro" panose="020B0509030403020204" pitchFamily="49" charset="0"/>
                </a:rPr>
                <a:t>MHA</a:t>
              </a:r>
              <a:endParaRPr lang="zh-TW" altLang="en-US" sz="1800" dirty="0">
                <a:solidFill>
                  <a:srgbClr val="FFABCD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83" name="群組 182"/>
          <p:cNvGrpSpPr/>
          <p:nvPr/>
        </p:nvGrpSpPr>
        <p:grpSpPr>
          <a:xfrm>
            <a:off x="10279189" y="12907047"/>
            <a:ext cx="786290" cy="580823"/>
            <a:chOff x="4222767" y="13258800"/>
            <a:chExt cx="3023618" cy="608976"/>
          </a:xfrm>
        </p:grpSpPr>
        <p:sp>
          <p:nvSpPr>
            <p:cNvPr id="184" name="圓角矩形 183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85" name="矩形 184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FFABCD"/>
                  </a:solidFill>
                  <a:latin typeface="Source Code Pro" panose="020B0509030403020204" pitchFamily="49" charset="0"/>
                </a:rPr>
                <a:t>MHA</a:t>
              </a:r>
              <a:endParaRPr lang="zh-TW" altLang="en-US" sz="1800" dirty="0">
                <a:solidFill>
                  <a:srgbClr val="FFABCD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88" name="群組 187"/>
          <p:cNvGrpSpPr/>
          <p:nvPr/>
        </p:nvGrpSpPr>
        <p:grpSpPr>
          <a:xfrm>
            <a:off x="10272839" y="14645434"/>
            <a:ext cx="786290" cy="580823"/>
            <a:chOff x="4222767" y="13258800"/>
            <a:chExt cx="3023618" cy="608976"/>
          </a:xfrm>
        </p:grpSpPr>
        <p:sp>
          <p:nvSpPr>
            <p:cNvPr id="189" name="圓角矩形 188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90" name="矩形 189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FFABCD"/>
                  </a:solidFill>
                  <a:latin typeface="Source Code Pro" panose="020B0509030403020204" pitchFamily="49" charset="0"/>
                </a:rPr>
                <a:t>MHA</a:t>
              </a:r>
              <a:endParaRPr lang="zh-TW" altLang="en-US" sz="1800" dirty="0">
                <a:solidFill>
                  <a:srgbClr val="FFABCD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93" name="群組 192"/>
          <p:cNvGrpSpPr/>
          <p:nvPr/>
        </p:nvGrpSpPr>
        <p:grpSpPr>
          <a:xfrm>
            <a:off x="10279189" y="16347024"/>
            <a:ext cx="786290" cy="580823"/>
            <a:chOff x="4222767" y="13258800"/>
            <a:chExt cx="3023618" cy="608976"/>
          </a:xfrm>
        </p:grpSpPr>
        <p:sp>
          <p:nvSpPr>
            <p:cNvPr id="194" name="圓角矩形 193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95" name="矩形 194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FFABCD"/>
                  </a:solidFill>
                  <a:latin typeface="Source Code Pro" panose="020B0509030403020204" pitchFamily="49" charset="0"/>
                </a:rPr>
                <a:t>MHA</a:t>
              </a:r>
              <a:endParaRPr lang="zh-TW" altLang="en-US" sz="1800" dirty="0">
                <a:solidFill>
                  <a:srgbClr val="FFABCD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214" name="肘形接點 39"/>
          <p:cNvCxnSpPr>
            <a:endCxn id="179" idx="3"/>
          </p:cNvCxnSpPr>
          <p:nvPr/>
        </p:nvCxnSpPr>
        <p:spPr>
          <a:xfrm rot="10800000">
            <a:off x="11065479" y="11501612"/>
            <a:ext cx="3380230" cy="2563414"/>
          </a:xfrm>
          <a:prstGeom prst="bentConnector3">
            <a:avLst>
              <a:gd name="adj1" fmla="val 50000"/>
            </a:avLst>
          </a:prstGeom>
          <a:ln w="63500" cap="rnd">
            <a:gradFill flip="none" rotWithShape="1">
              <a:gsLst>
                <a:gs pos="0">
                  <a:schemeClr val="accent1"/>
                </a:gs>
                <a:gs pos="100000">
                  <a:srgbClr val="FF0066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肘形接點 39"/>
          <p:cNvCxnSpPr>
            <a:endCxn id="185" idx="3"/>
          </p:cNvCxnSpPr>
          <p:nvPr/>
        </p:nvCxnSpPr>
        <p:spPr>
          <a:xfrm rot="10800000">
            <a:off x="11065479" y="13197459"/>
            <a:ext cx="3380232" cy="867567"/>
          </a:xfrm>
          <a:prstGeom prst="bentConnector3">
            <a:avLst>
              <a:gd name="adj1" fmla="val 50000"/>
            </a:avLst>
          </a:prstGeom>
          <a:ln w="63500" cap="rnd">
            <a:gradFill flip="none" rotWithShape="1">
              <a:gsLst>
                <a:gs pos="0">
                  <a:schemeClr val="accent1"/>
                </a:gs>
                <a:gs pos="100000">
                  <a:srgbClr val="FF0066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肘形接點 39"/>
          <p:cNvCxnSpPr>
            <a:endCxn id="190" idx="3"/>
          </p:cNvCxnSpPr>
          <p:nvPr/>
        </p:nvCxnSpPr>
        <p:spPr>
          <a:xfrm rot="10800000" flipV="1">
            <a:off x="11059129" y="14065025"/>
            <a:ext cx="3386582" cy="870820"/>
          </a:xfrm>
          <a:prstGeom prst="bentConnector3">
            <a:avLst>
              <a:gd name="adj1" fmla="val 50000"/>
            </a:avLst>
          </a:prstGeom>
          <a:ln w="63500" cap="rnd">
            <a:gradFill flip="none" rotWithShape="1">
              <a:gsLst>
                <a:gs pos="0">
                  <a:schemeClr val="accent1"/>
                </a:gs>
                <a:gs pos="100000">
                  <a:srgbClr val="FF0066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肘形接點 39"/>
          <p:cNvCxnSpPr>
            <a:endCxn id="194" idx="3"/>
          </p:cNvCxnSpPr>
          <p:nvPr/>
        </p:nvCxnSpPr>
        <p:spPr>
          <a:xfrm rot="10800000" flipV="1">
            <a:off x="11065479" y="14065024"/>
            <a:ext cx="3380232" cy="2572411"/>
          </a:xfrm>
          <a:prstGeom prst="bentConnector3">
            <a:avLst>
              <a:gd name="adj1" fmla="val 50000"/>
            </a:avLst>
          </a:prstGeom>
          <a:ln w="63500" cap="rnd">
            <a:gradFill flip="none" rotWithShape="1">
              <a:gsLst>
                <a:gs pos="0">
                  <a:schemeClr val="accent1"/>
                </a:gs>
                <a:gs pos="100000">
                  <a:srgbClr val="FF0066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4766416" y="14609012"/>
            <a:ext cx="4387759" cy="751755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Upsample</a:t>
            </a:r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Rate = 2</a:t>
            </a:r>
          </a:p>
        </p:txBody>
      </p:sp>
    </p:spTree>
    <p:extLst>
      <p:ext uri="{BB962C8B-B14F-4D97-AF65-F5344CB8AC3E}">
        <p14:creationId xmlns:p14="http://schemas.microsoft.com/office/powerpoint/2010/main" val="945056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" name="肘形接點 39"/>
          <p:cNvCxnSpPr>
            <a:stCxn id="106" idx="2"/>
          </p:cNvCxnSpPr>
          <p:nvPr/>
        </p:nvCxnSpPr>
        <p:spPr>
          <a:xfrm rot="5400000">
            <a:off x="5750939" y="9630400"/>
            <a:ext cx="738998" cy="2626718"/>
          </a:xfrm>
          <a:prstGeom prst="bentConnector2">
            <a:avLst/>
          </a:prstGeom>
          <a:ln w="63500" cap="rnd">
            <a:gradFill flip="none" rotWithShape="1">
              <a:gsLst>
                <a:gs pos="0">
                  <a:schemeClr val="accent1"/>
                </a:gs>
                <a:gs pos="100000">
                  <a:srgbClr val="FF0066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肘形接點 39"/>
          <p:cNvCxnSpPr>
            <a:stCxn id="106" idx="2"/>
          </p:cNvCxnSpPr>
          <p:nvPr/>
        </p:nvCxnSpPr>
        <p:spPr>
          <a:xfrm rot="5400000">
            <a:off x="5516680" y="9864659"/>
            <a:ext cx="1207517" cy="2626718"/>
          </a:xfrm>
          <a:prstGeom prst="bentConnector2">
            <a:avLst/>
          </a:prstGeom>
          <a:ln w="63500" cap="rnd">
            <a:gradFill flip="none" rotWithShape="1">
              <a:gsLst>
                <a:gs pos="0">
                  <a:schemeClr val="accent1"/>
                </a:gs>
                <a:gs pos="100000">
                  <a:srgbClr val="FF0066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肘形接點 39"/>
          <p:cNvCxnSpPr>
            <a:stCxn id="106" idx="2"/>
          </p:cNvCxnSpPr>
          <p:nvPr/>
        </p:nvCxnSpPr>
        <p:spPr>
          <a:xfrm rot="5400000">
            <a:off x="6019283" y="9362056"/>
            <a:ext cx="202310" cy="2626718"/>
          </a:xfrm>
          <a:prstGeom prst="bentConnector2">
            <a:avLst/>
          </a:prstGeom>
          <a:ln w="63500" cap="rnd">
            <a:gradFill flip="none" rotWithShape="1">
              <a:gsLst>
                <a:gs pos="0">
                  <a:schemeClr val="accent1"/>
                </a:gs>
                <a:gs pos="100000">
                  <a:srgbClr val="FF0066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肘形接點 39"/>
          <p:cNvCxnSpPr>
            <a:stCxn id="106" idx="2"/>
          </p:cNvCxnSpPr>
          <p:nvPr/>
        </p:nvCxnSpPr>
        <p:spPr>
          <a:xfrm rot="5400000">
            <a:off x="5278414" y="10102925"/>
            <a:ext cx="1684049" cy="2626718"/>
          </a:xfrm>
          <a:prstGeom prst="bentConnector2">
            <a:avLst/>
          </a:prstGeom>
          <a:ln w="63500" cap="rnd">
            <a:gradFill flip="none" rotWithShape="1">
              <a:gsLst>
                <a:gs pos="0">
                  <a:schemeClr val="accent1"/>
                </a:gs>
                <a:gs pos="100000">
                  <a:srgbClr val="FF0066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肘形接點 86"/>
          <p:cNvCxnSpPr/>
          <p:nvPr/>
        </p:nvCxnSpPr>
        <p:spPr>
          <a:xfrm>
            <a:off x="12386671" y="7225694"/>
            <a:ext cx="0" cy="529134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0070C0"/>
                </a:gs>
                <a:gs pos="85000">
                  <a:schemeClr val="accent2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群組 50"/>
          <p:cNvGrpSpPr/>
          <p:nvPr/>
        </p:nvGrpSpPr>
        <p:grpSpPr>
          <a:xfrm>
            <a:off x="10881212" y="7752877"/>
            <a:ext cx="3023618" cy="608976"/>
            <a:chOff x="4222767" y="13258799"/>
            <a:chExt cx="3023618" cy="608976"/>
          </a:xfrm>
        </p:grpSpPr>
        <p:sp>
          <p:nvSpPr>
            <p:cNvPr id="52" name="圓角矩形 51"/>
            <p:cNvSpPr/>
            <p:nvPr/>
          </p:nvSpPr>
          <p:spPr>
            <a:xfrm>
              <a:off x="4222769" y="13258799"/>
              <a:ext cx="3023616" cy="60897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53" name="矩形 52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FC(512)</a:t>
              </a:r>
              <a:endParaRPr lang="zh-TW" alt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54" name="群組 53"/>
          <p:cNvGrpSpPr/>
          <p:nvPr/>
        </p:nvGrpSpPr>
        <p:grpSpPr>
          <a:xfrm>
            <a:off x="10881212" y="8359903"/>
            <a:ext cx="3023618" cy="608976"/>
            <a:chOff x="4222767" y="13258799"/>
            <a:chExt cx="3023618" cy="608976"/>
          </a:xfrm>
        </p:grpSpPr>
        <p:sp>
          <p:nvSpPr>
            <p:cNvPr id="55" name="圓角矩形 54"/>
            <p:cNvSpPr/>
            <p:nvPr/>
          </p:nvSpPr>
          <p:spPr>
            <a:xfrm>
              <a:off x="4222769" y="13258799"/>
              <a:ext cx="3023616" cy="60897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56" name="矩形 55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FC(512)</a:t>
              </a:r>
              <a:endParaRPr lang="zh-TW" alt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57" name="群組 56"/>
          <p:cNvGrpSpPr/>
          <p:nvPr/>
        </p:nvGrpSpPr>
        <p:grpSpPr>
          <a:xfrm>
            <a:off x="10881212" y="8955014"/>
            <a:ext cx="3023618" cy="608976"/>
            <a:chOff x="4222767" y="13258799"/>
            <a:chExt cx="3023618" cy="608976"/>
          </a:xfrm>
        </p:grpSpPr>
        <p:sp>
          <p:nvSpPr>
            <p:cNvPr id="58" name="圓角矩形 57"/>
            <p:cNvSpPr/>
            <p:nvPr/>
          </p:nvSpPr>
          <p:spPr>
            <a:xfrm>
              <a:off x="4222769" y="13258799"/>
              <a:ext cx="3023616" cy="60897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59" name="矩形 58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FC(1024)</a:t>
              </a:r>
              <a:endParaRPr lang="zh-TW" alt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10881212" y="9553365"/>
            <a:ext cx="3023618" cy="608976"/>
            <a:chOff x="4222767" y="13258799"/>
            <a:chExt cx="3023618" cy="608976"/>
          </a:xfrm>
        </p:grpSpPr>
        <p:sp>
          <p:nvSpPr>
            <p:cNvPr id="61" name="圓角矩形 60"/>
            <p:cNvSpPr/>
            <p:nvPr/>
          </p:nvSpPr>
          <p:spPr>
            <a:xfrm>
              <a:off x="4222769" y="13258799"/>
              <a:ext cx="3023616" cy="60897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62" name="矩形 61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FC(1024)</a:t>
              </a:r>
              <a:endParaRPr lang="zh-TW" alt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63" name="群組 62"/>
          <p:cNvGrpSpPr/>
          <p:nvPr/>
        </p:nvGrpSpPr>
        <p:grpSpPr>
          <a:xfrm>
            <a:off x="10874860" y="10162341"/>
            <a:ext cx="3023618" cy="608976"/>
            <a:chOff x="4222767" y="13258799"/>
            <a:chExt cx="3023618" cy="608976"/>
          </a:xfrm>
        </p:grpSpPr>
        <p:sp>
          <p:nvSpPr>
            <p:cNvPr id="64" name="圓角矩形 63"/>
            <p:cNvSpPr/>
            <p:nvPr/>
          </p:nvSpPr>
          <p:spPr>
            <a:xfrm>
              <a:off x="4222769" y="13258799"/>
              <a:ext cx="3023616" cy="60897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65" name="矩形 64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FC(64)</a:t>
              </a:r>
              <a:endParaRPr lang="zh-TW" alt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8371432" y="10941586"/>
            <a:ext cx="3023619" cy="1123071"/>
            <a:chOff x="8386539" y="16188678"/>
            <a:chExt cx="3023619" cy="1123071"/>
          </a:xfrm>
        </p:grpSpPr>
        <p:grpSp>
          <p:nvGrpSpPr>
            <p:cNvPr id="66" name="群組 65"/>
            <p:cNvGrpSpPr/>
            <p:nvPr/>
          </p:nvGrpSpPr>
          <p:grpSpPr>
            <a:xfrm>
              <a:off x="8386542" y="16231817"/>
              <a:ext cx="3023616" cy="1079932"/>
              <a:chOff x="4222769" y="13258799"/>
              <a:chExt cx="3023616" cy="608976"/>
            </a:xfrm>
          </p:grpSpPr>
          <p:sp>
            <p:nvSpPr>
              <p:cNvPr id="67" name="圓角矩形 66"/>
              <p:cNvSpPr/>
              <p:nvPr/>
            </p:nvSpPr>
            <p:spPr>
              <a:xfrm>
                <a:off x="4222769" y="13258799"/>
                <a:ext cx="3023616" cy="608976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8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4227053" y="13449700"/>
                <a:ext cx="3012980" cy="303992"/>
              </a:xfrm>
              <a:prstGeom prst="rect">
                <a:avLst/>
              </a:prstGeom>
              <a:solidFill>
                <a:srgbClr val="282828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800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endParaRPr>
              </a:p>
            </p:txBody>
          </p:sp>
        </p:grpSp>
        <p:sp>
          <p:nvSpPr>
            <p:cNvPr id="70" name="矩形 69"/>
            <p:cNvSpPr/>
            <p:nvPr/>
          </p:nvSpPr>
          <p:spPr>
            <a:xfrm>
              <a:off x="8386540" y="16188678"/>
              <a:ext cx="3023618" cy="452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282828"/>
                  </a:solidFill>
                  <a:latin typeface="Source Code Pro" panose="020B0509030403020204" pitchFamily="49" charset="0"/>
                </a:rPr>
                <a:t>Symbolic Book</a:t>
              </a:r>
              <a:endParaRPr lang="zh-TW" altLang="en-US" sz="1800" dirty="0">
                <a:solidFill>
                  <a:srgbClr val="282828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8386539" y="16570353"/>
              <a:ext cx="455581" cy="539086"/>
            </a:xfrm>
            <a:prstGeom prst="rect">
              <a:avLst/>
            </a:prstGeom>
            <a:solidFill>
              <a:srgbClr val="282828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e</a:t>
              </a:r>
              <a:r>
                <a:rPr lang="en-US" altLang="zh-TW" sz="1800" baseline="-250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1</a:t>
              </a:r>
              <a:endParaRPr lang="zh-TW" altLang="en-US" sz="1800" baseline="-25000" dirty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9297777" y="16570353"/>
              <a:ext cx="1644056" cy="539086"/>
            </a:xfrm>
            <a:prstGeom prst="rect">
              <a:avLst/>
            </a:prstGeom>
            <a:solidFill>
              <a:srgbClr val="282828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......</a:t>
              </a:r>
              <a:endParaRPr lang="zh-TW" alt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8837912" y="16570353"/>
              <a:ext cx="455581" cy="539086"/>
            </a:xfrm>
            <a:prstGeom prst="rect">
              <a:avLst/>
            </a:prstGeom>
            <a:solidFill>
              <a:srgbClr val="282828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e</a:t>
              </a:r>
              <a:r>
                <a:rPr lang="en-US" altLang="zh-TW" sz="1800" baseline="-2500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2</a:t>
              </a:r>
              <a:endParaRPr lang="zh-TW" altLang="en-US" sz="1800" baseline="-25000" dirty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10941833" y="16570353"/>
              <a:ext cx="455581" cy="535734"/>
            </a:xfrm>
            <a:prstGeom prst="rect">
              <a:avLst/>
            </a:prstGeom>
            <a:solidFill>
              <a:srgbClr val="282828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err="1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e</a:t>
              </a:r>
              <a:r>
                <a:rPr lang="en-US" altLang="zh-TW" sz="1800" baseline="-25000" dirty="0" err="1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M</a:t>
              </a:r>
              <a:endParaRPr lang="zh-TW" altLang="en-US" sz="1800" baseline="-25000" dirty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88" name="肘形接點 39"/>
          <p:cNvCxnSpPr>
            <a:stCxn id="64" idx="2"/>
            <a:endCxn id="67" idx="2"/>
          </p:cNvCxnSpPr>
          <p:nvPr/>
        </p:nvCxnSpPr>
        <p:spPr>
          <a:xfrm rot="5400000">
            <a:off x="10488287" y="10166274"/>
            <a:ext cx="1293340" cy="2503427"/>
          </a:xfrm>
          <a:prstGeom prst="bentConnector3">
            <a:avLst>
              <a:gd name="adj1" fmla="val 150669"/>
            </a:avLst>
          </a:prstGeom>
          <a:ln w="63500" cap="rnd">
            <a:gradFill flip="none" rotWithShape="1">
              <a:gsLst>
                <a:gs pos="0">
                  <a:schemeClr val="accent2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群組 90"/>
          <p:cNvGrpSpPr/>
          <p:nvPr/>
        </p:nvGrpSpPr>
        <p:grpSpPr>
          <a:xfrm>
            <a:off x="5928338" y="8842213"/>
            <a:ext cx="3023619" cy="1123071"/>
            <a:chOff x="8386539" y="16188678"/>
            <a:chExt cx="3023619" cy="1123071"/>
          </a:xfrm>
        </p:grpSpPr>
        <p:grpSp>
          <p:nvGrpSpPr>
            <p:cNvPr id="92" name="群組 91"/>
            <p:cNvGrpSpPr/>
            <p:nvPr/>
          </p:nvGrpSpPr>
          <p:grpSpPr>
            <a:xfrm>
              <a:off x="8386542" y="16231817"/>
              <a:ext cx="3023616" cy="1079932"/>
              <a:chOff x="4222769" y="13258799"/>
              <a:chExt cx="3023616" cy="608976"/>
            </a:xfrm>
          </p:grpSpPr>
          <p:sp>
            <p:nvSpPr>
              <p:cNvPr id="101" name="圓角矩形 100"/>
              <p:cNvSpPr/>
              <p:nvPr/>
            </p:nvSpPr>
            <p:spPr>
              <a:xfrm>
                <a:off x="4222769" y="13258799"/>
                <a:ext cx="3023616" cy="608976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8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4227053" y="13449700"/>
                <a:ext cx="3012980" cy="303992"/>
              </a:xfrm>
              <a:prstGeom prst="rect">
                <a:avLst/>
              </a:prstGeom>
              <a:solidFill>
                <a:srgbClr val="282828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800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endParaRPr>
              </a:p>
            </p:txBody>
          </p:sp>
        </p:grpSp>
        <p:sp>
          <p:nvSpPr>
            <p:cNvPr id="95" name="矩形 94"/>
            <p:cNvSpPr/>
            <p:nvPr/>
          </p:nvSpPr>
          <p:spPr>
            <a:xfrm>
              <a:off x="8386540" y="16188678"/>
              <a:ext cx="3023618" cy="452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1600" dirty="0" smtClean="0">
                  <a:solidFill>
                    <a:srgbClr val="282828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替換成相近的 </a:t>
              </a:r>
              <a:r>
                <a:rPr lang="en-US" altLang="zh-TW" sz="1800" dirty="0" smtClean="0">
                  <a:solidFill>
                    <a:srgbClr val="282828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e</a:t>
              </a:r>
              <a:endParaRPr lang="zh-TW" altLang="en-US" sz="1800" dirty="0">
                <a:solidFill>
                  <a:srgbClr val="282828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 95"/>
                <p:cNvSpPr/>
                <p:nvPr/>
              </p:nvSpPr>
              <p:spPr>
                <a:xfrm>
                  <a:off x="8386539" y="16570353"/>
                  <a:ext cx="455581" cy="539086"/>
                </a:xfrm>
                <a:prstGeom prst="rect">
                  <a:avLst/>
                </a:prstGeom>
                <a:solidFill>
                  <a:srgbClr val="282828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1800" i="1" smtClean="0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TW" sz="1800" i="1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sz="1800" i="1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1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Source Code Pro" panose="020B0509030403020204" pitchFamily="49" charset="0"/>
                  </a:endParaRPr>
                </a:p>
              </p:txBody>
            </p:sp>
          </mc:Choice>
          <mc:Fallback xmlns="">
            <p:sp>
              <p:nvSpPr>
                <p:cNvPr id="96" name="矩形 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6539" y="16570353"/>
                  <a:ext cx="455581" cy="53908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299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" name="矩形 97"/>
            <p:cNvSpPr/>
            <p:nvPr/>
          </p:nvSpPr>
          <p:spPr>
            <a:xfrm>
              <a:off x="9297777" y="16570353"/>
              <a:ext cx="1656800" cy="539086"/>
            </a:xfrm>
            <a:prstGeom prst="rect">
              <a:avLst/>
            </a:prstGeom>
            <a:solidFill>
              <a:srgbClr val="282828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......</a:t>
              </a:r>
              <a:endParaRPr lang="zh-TW" alt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矩形 98"/>
                <p:cNvSpPr/>
                <p:nvPr/>
              </p:nvSpPr>
              <p:spPr>
                <a:xfrm>
                  <a:off x="8837912" y="16570353"/>
                  <a:ext cx="455581" cy="539086"/>
                </a:xfrm>
                <a:prstGeom prst="rect">
                  <a:avLst/>
                </a:prstGeom>
                <a:solidFill>
                  <a:srgbClr val="282828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1800" i="1" smtClean="0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TW" sz="1800" i="1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sz="1800" i="1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1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Source Code Pro" panose="020B0509030403020204" pitchFamily="49" charset="0"/>
                  </a:endParaRPr>
                </a:p>
              </p:txBody>
            </p:sp>
          </mc:Choice>
          <mc:Fallback xmlns="">
            <p:sp>
              <p:nvSpPr>
                <p:cNvPr id="99" name="矩形 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7912" y="16570353"/>
                  <a:ext cx="455581" cy="53908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947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矩形 99"/>
                <p:cNvSpPr/>
                <p:nvPr/>
              </p:nvSpPr>
              <p:spPr>
                <a:xfrm>
                  <a:off x="10954577" y="16571759"/>
                  <a:ext cx="455581" cy="535734"/>
                </a:xfrm>
                <a:prstGeom prst="rect">
                  <a:avLst/>
                </a:prstGeom>
                <a:solidFill>
                  <a:srgbClr val="282828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1800" i="1" smtClean="0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TW" sz="1800" i="1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𝑇</m:t>
                            </m:r>
                          </m:sub>
                          <m:sup>
                            <m:r>
                              <a:rPr lang="en-US" altLang="zh-TW" sz="1800" i="1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1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Source Code Pro" panose="020B0509030403020204" pitchFamily="49" charset="0"/>
                  </a:endParaRPr>
                </a:p>
              </p:txBody>
            </p:sp>
          </mc:Choice>
          <mc:Fallback xmlns="">
            <p:sp>
              <p:nvSpPr>
                <p:cNvPr id="100" name="矩形 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54577" y="16571759"/>
                  <a:ext cx="455581" cy="53573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263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3" name="肘形接點 39"/>
          <p:cNvCxnSpPr>
            <a:stCxn id="67" idx="0"/>
            <a:endCxn id="95" idx="0"/>
          </p:cNvCxnSpPr>
          <p:nvPr/>
        </p:nvCxnSpPr>
        <p:spPr>
          <a:xfrm rot="16200000" flipV="1">
            <a:off x="7590440" y="8691921"/>
            <a:ext cx="2142512" cy="2443095"/>
          </a:xfrm>
          <a:prstGeom prst="bentConnector3">
            <a:avLst>
              <a:gd name="adj1" fmla="val 126793"/>
            </a:avLst>
          </a:prstGeom>
          <a:ln w="63500" cap="rnd">
            <a:gradFill flip="none" rotWithShape="1">
              <a:gsLst>
                <a:gs pos="100000">
                  <a:schemeClr val="accent1"/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0926726" y="12283366"/>
            <a:ext cx="991618" cy="367327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比較</a:t>
            </a:r>
          </a:p>
        </p:txBody>
      </p:sp>
      <p:grpSp>
        <p:nvGrpSpPr>
          <p:cNvPr id="105" name="群組 104"/>
          <p:cNvGrpSpPr/>
          <p:nvPr/>
        </p:nvGrpSpPr>
        <p:grpSpPr>
          <a:xfrm>
            <a:off x="5921987" y="9965284"/>
            <a:ext cx="3023618" cy="608976"/>
            <a:chOff x="4222767" y="13258799"/>
            <a:chExt cx="3023618" cy="608976"/>
          </a:xfrm>
        </p:grpSpPr>
        <p:sp>
          <p:nvSpPr>
            <p:cNvPr id="106" name="圓角矩形 105"/>
            <p:cNvSpPr/>
            <p:nvPr/>
          </p:nvSpPr>
          <p:spPr>
            <a:xfrm>
              <a:off x="4222769" y="13258799"/>
              <a:ext cx="3023616" cy="60897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Conv1D(3,128)</a:t>
              </a:r>
              <a:endParaRPr lang="zh-TW" alt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12491435" y="11012966"/>
                <a:ext cx="645445" cy="768811"/>
              </a:xfrm>
              <a:prstGeom prst="rect">
                <a:avLst/>
              </a:prstGeom>
              <a:solidFill>
                <a:srgbClr val="2828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dirty="0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</m:ctrlPr>
                        </m:sSubPr>
                        <m:e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latin typeface="Noto Sans CJK TC Regular" panose="020B0500000000000000" pitchFamily="34" charset="-120"/>
                  <a:ea typeface="Noto Sans CJK TC Regular" panose="020B0500000000000000" pitchFamily="34" charset="-120"/>
                </a:endParaRPr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1435" y="11012966"/>
                <a:ext cx="645445" cy="76881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6698941" y="7904134"/>
                <a:ext cx="645445" cy="768811"/>
              </a:xfrm>
              <a:prstGeom prst="rect">
                <a:avLst/>
              </a:prstGeom>
              <a:solidFill>
                <a:srgbClr val="2828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</m:ctrlPr>
                        </m:sSub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𝑡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800" dirty="0">
                  <a:latin typeface="Noto Sans CJK TC Regular" panose="020B0500000000000000" pitchFamily="34" charset="-120"/>
                  <a:ea typeface="Noto Sans CJK TC Regular" panose="020B0500000000000000" pitchFamily="34" charset="-120"/>
                </a:endParaRPr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941" y="7904134"/>
                <a:ext cx="645445" cy="76881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1813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肘形接點 45"/>
          <p:cNvCxnSpPr>
            <a:stCxn id="194" idx="0"/>
            <a:endCxn id="35" idx="2"/>
          </p:cNvCxnSpPr>
          <p:nvPr/>
        </p:nvCxnSpPr>
        <p:spPr>
          <a:xfrm flipH="1" flipV="1">
            <a:off x="10665985" y="16088808"/>
            <a:ext cx="6350" cy="258216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FF0066"/>
                </a:gs>
                <a:gs pos="50000">
                  <a:srgbClr val="8BC167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肘形接點 92"/>
          <p:cNvCxnSpPr>
            <a:stCxn id="20" idx="2"/>
            <a:endCxn id="194" idx="2"/>
          </p:cNvCxnSpPr>
          <p:nvPr/>
        </p:nvCxnSpPr>
        <p:spPr>
          <a:xfrm rot="16200000" flipH="1">
            <a:off x="6673421" y="12928932"/>
            <a:ext cx="3060071" cy="4937758"/>
          </a:xfrm>
          <a:prstGeom prst="bentConnector3">
            <a:avLst>
              <a:gd name="adj1" fmla="val 111703"/>
            </a:avLst>
          </a:prstGeom>
          <a:ln w="63500" cap="rnd">
            <a:gradFill>
              <a:gsLst>
                <a:gs pos="0">
                  <a:srgbClr val="21C5FF"/>
                </a:gs>
                <a:gs pos="83000">
                  <a:srgbClr val="FF0066"/>
                </a:gs>
              </a:gsLst>
              <a:lin ang="5400000" scaled="1"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13"/>
          <p:cNvGrpSpPr/>
          <p:nvPr/>
        </p:nvGrpSpPr>
        <p:grpSpPr>
          <a:xfrm>
            <a:off x="4222767" y="13258800"/>
            <a:ext cx="3023618" cy="608976"/>
            <a:chOff x="4222767" y="13258800"/>
            <a:chExt cx="3023618" cy="608976"/>
          </a:xfrm>
        </p:grpSpPr>
        <p:sp>
          <p:nvSpPr>
            <p:cNvPr id="20" name="圓角矩形 19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8" name="矩形 7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9F5FF"/>
                  </a:solidFill>
                  <a:latin typeface="Source Code Pro" panose="020B0509030403020204" pitchFamily="49" charset="0"/>
                </a:rPr>
                <a:t>Conv1D(3,1024)</a:t>
              </a:r>
              <a:endParaRPr lang="zh-TW" altLang="en-US" sz="1800" dirty="0">
                <a:solidFill>
                  <a:srgbClr val="D9F5FF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4222767" y="12649823"/>
            <a:ext cx="3023618" cy="608976"/>
            <a:chOff x="4222767" y="13258800"/>
            <a:chExt cx="3023618" cy="608976"/>
          </a:xfrm>
        </p:grpSpPr>
        <p:sp>
          <p:nvSpPr>
            <p:cNvPr id="25" name="圓角矩形 24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26" name="矩形 25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9F5FF"/>
                  </a:solidFill>
                  <a:latin typeface="Source Code Pro" panose="020B0509030403020204" pitchFamily="49" charset="0"/>
                </a:rPr>
                <a:t>Conv1D(3,1024)</a:t>
              </a:r>
              <a:endParaRPr lang="zh-TW" altLang="en-US" sz="1800" dirty="0">
                <a:solidFill>
                  <a:srgbClr val="D9F5FF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4222767" y="12040846"/>
            <a:ext cx="3023618" cy="608976"/>
            <a:chOff x="4222767" y="13258800"/>
            <a:chExt cx="3023618" cy="608976"/>
          </a:xfrm>
        </p:grpSpPr>
        <p:sp>
          <p:nvSpPr>
            <p:cNvPr id="28" name="圓角矩形 27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29" name="矩形 28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>
                  <a:solidFill>
                    <a:srgbClr val="D9F5FF"/>
                  </a:solidFill>
                  <a:latin typeface="Source Code Pro" panose="020B0509030403020204" pitchFamily="49" charset="0"/>
                </a:rPr>
                <a:t>Conv1D(3,512)</a:t>
              </a:r>
              <a:endParaRPr lang="zh-TW" altLang="en-US" sz="1800" dirty="0">
                <a:solidFill>
                  <a:srgbClr val="D9F5FF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4222767" y="11431868"/>
            <a:ext cx="3023618" cy="608976"/>
            <a:chOff x="4222767" y="13258800"/>
            <a:chExt cx="3023618" cy="608976"/>
          </a:xfrm>
        </p:grpSpPr>
        <p:sp>
          <p:nvSpPr>
            <p:cNvPr id="31" name="圓角矩形 30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32" name="矩形 31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>
                  <a:solidFill>
                    <a:srgbClr val="D9F5FF"/>
                  </a:solidFill>
                  <a:latin typeface="Source Code Pro" panose="020B0509030403020204" pitchFamily="49" charset="0"/>
                </a:rPr>
                <a:t>Conv1D(3,512)</a:t>
              </a:r>
              <a:endParaRPr lang="zh-TW" altLang="en-US" sz="1800" dirty="0">
                <a:solidFill>
                  <a:srgbClr val="D9F5FF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9160525" y="12046653"/>
            <a:ext cx="3023618" cy="608976"/>
            <a:chOff x="4222767" y="13258800"/>
            <a:chExt cx="3023618" cy="608976"/>
          </a:xfrm>
        </p:grpSpPr>
        <p:sp>
          <p:nvSpPr>
            <p:cNvPr id="42" name="圓角矩形 41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8BC1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43" name="矩形 42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2E6C4"/>
                  </a:solidFill>
                  <a:latin typeface="Source Code Pro" panose="020B0509030403020204" pitchFamily="49" charset="0"/>
                </a:rPr>
                <a:t>Deconv1D(3,512</a:t>
              </a:r>
              <a:r>
                <a:rPr lang="en-US" altLang="zh-TW" sz="1800" dirty="0">
                  <a:solidFill>
                    <a:srgbClr val="D2E6C4"/>
                  </a:solidFill>
                  <a:latin typeface="Source Code Pro" panose="020B0509030403020204" pitchFamily="49" charset="0"/>
                </a:rPr>
                <a:t>)</a:t>
              </a:r>
              <a:endParaRPr lang="zh-TW" altLang="en-US" sz="1800" dirty="0">
                <a:solidFill>
                  <a:srgbClr val="D2E6C4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9154176" y="10319899"/>
            <a:ext cx="3023618" cy="608976"/>
            <a:chOff x="4222767" y="13258800"/>
            <a:chExt cx="3023618" cy="608976"/>
          </a:xfrm>
        </p:grpSpPr>
        <p:sp>
          <p:nvSpPr>
            <p:cNvPr id="45" name="圓角矩形 44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8BC1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47" name="矩形 46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2E6C4"/>
                  </a:solidFill>
                  <a:latin typeface="Source Code Pro" panose="020B0509030403020204" pitchFamily="49" charset="0"/>
                </a:rPr>
                <a:t>Deconv1D(3,512</a:t>
              </a:r>
              <a:r>
                <a:rPr lang="en-US" altLang="zh-TW" sz="1800" dirty="0">
                  <a:solidFill>
                    <a:srgbClr val="D2E6C4"/>
                  </a:solidFill>
                  <a:latin typeface="Source Code Pro" panose="020B0509030403020204" pitchFamily="49" charset="0"/>
                </a:rPr>
                <a:t>)</a:t>
              </a:r>
              <a:endParaRPr lang="zh-TW" altLang="en-US" sz="1800" dirty="0">
                <a:solidFill>
                  <a:srgbClr val="D2E6C4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71" name="肘形接點 70"/>
          <p:cNvCxnSpPr>
            <a:stCxn id="189" idx="0"/>
            <a:endCxn id="38" idx="2"/>
          </p:cNvCxnSpPr>
          <p:nvPr/>
        </p:nvCxnSpPr>
        <p:spPr>
          <a:xfrm flipV="1">
            <a:off x="10665985" y="14369514"/>
            <a:ext cx="7291" cy="275920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FF0066"/>
                </a:gs>
                <a:gs pos="50000">
                  <a:srgbClr val="8BC167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肘形接點 74"/>
          <p:cNvCxnSpPr>
            <a:stCxn id="35" idx="0"/>
            <a:endCxn id="189" idx="2"/>
          </p:cNvCxnSpPr>
          <p:nvPr/>
        </p:nvCxnSpPr>
        <p:spPr>
          <a:xfrm flipV="1">
            <a:off x="10665985" y="15226257"/>
            <a:ext cx="0" cy="253575"/>
          </a:xfrm>
          <a:prstGeom prst="straightConnector1">
            <a:avLst/>
          </a:prstGeom>
          <a:ln w="63500" cap="rnd">
            <a:gradFill flip="none" rotWithShape="1">
              <a:gsLst>
                <a:gs pos="76000">
                  <a:srgbClr val="FF0066"/>
                </a:gs>
                <a:gs pos="0">
                  <a:srgbClr val="8BC167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接點 77"/>
          <p:cNvCxnSpPr>
            <a:stCxn id="184" idx="0"/>
            <a:endCxn id="42" idx="2"/>
          </p:cNvCxnSpPr>
          <p:nvPr/>
        </p:nvCxnSpPr>
        <p:spPr>
          <a:xfrm flipV="1">
            <a:off x="10672335" y="12655629"/>
            <a:ext cx="0" cy="251418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FF0066"/>
                </a:gs>
                <a:gs pos="50000">
                  <a:srgbClr val="8BC167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接點 79"/>
          <p:cNvCxnSpPr>
            <a:stCxn id="38" idx="0"/>
            <a:endCxn id="184" idx="2"/>
          </p:cNvCxnSpPr>
          <p:nvPr/>
        </p:nvCxnSpPr>
        <p:spPr>
          <a:xfrm flipH="1" flipV="1">
            <a:off x="10672335" y="13487870"/>
            <a:ext cx="941" cy="272668"/>
          </a:xfrm>
          <a:prstGeom prst="straightConnector1">
            <a:avLst/>
          </a:prstGeom>
          <a:ln w="63500" cap="rnd">
            <a:gradFill flip="none" rotWithShape="1">
              <a:gsLst>
                <a:gs pos="83000">
                  <a:srgbClr val="FF0066"/>
                </a:gs>
                <a:gs pos="0">
                  <a:srgbClr val="8BC167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接點 86"/>
          <p:cNvCxnSpPr>
            <a:stCxn id="179" idx="0"/>
            <a:endCxn id="45" idx="2"/>
          </p:cNvCxnSpPr>
          <p:nvPr/>
        </p:nvCxnSpPr>
        <p:spPr>
          <a:xfrm flipH="1" flipV="1">
            <a:off x="10665986" y="10928875"/>
            <a:ext cx="6349" cy="282325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FF0066"/>
                </a:gs>
                <a:gs pos="50000">
                  <a:srgbClr val="8BC167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接點 88"/>
          <p:cNvCxnSpPr>
            <a:stCxn id="42" idx="0"/>
            <a:endCxn id="179" idx="2"/>
          </p:cNvCxnSpPr>
          <p:nvPr/>
        </p:nvCxnSpPr>
        <p:spPr>
          <a:xfrm flipV="1">
            <a:off x="10672335" y="11792023"/>
            <a:ext cx="0" cy="254630"/>
          </a:xfrm>
          <a:prstGeom prst="straightConnector1">
            <a:avLst/>
          </a:prstGeom>
          <a:ln w="63500" cap="rnd">
            <a:gradFill flip="none" rotWithShape="1">
              <a:gsLst>
                <a:gs pos="74000">
                  <a:srgbClr val="FF0066"/>
                </a:gs>
                <a:gs pos="0">
                  <a:srgbClr val="8BC167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接點 39"/>
          <p:cNvCxnSpPr>
            <a:stCxn id="28" idx="3"/>
            <a:endCxn id="43" idx="1"/>
          </p:cNvCxnSpPr>
          <p:nvPr/>
        </p:nvCxnSpPr>
        <p:spPr>
          <a:xfrm>
            <a:off x="7246385" y="12345334"/>
            <a:ext cx="1914140" cy="5807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21C5FF"/>
                </a:gs>
                <a:gs pos="83000">
                  <a:srgbClr val="8BC167"/>
                </a:gs>
              </a:gsLst>
              <a:lin ang="0" scaled="1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肘形接點 39"/>
          <p:cNvCxnSpPr>
            <a:stCxn id="32" idx="3"/>
            <a:endCxn id="47" idx="1"/>
          </p:cNvCxnSpPr>
          <p:nvPr/>
        </p:nvCxnSpPr>
        <p:spPr>
          <a:xfrm flipV="1">
            <a:off x="7246385" y="10624387"/>
            <a:ext cx="1907791" cy="1111969"/>
          </a:xfrm>
          <a:prstGeom prst="bentConnector3">
            <a:avLst>
              <a:gd name="adj1" fmla="val 50000"/>
            </a:avLst>
          </a:prstGeom>
          <a:ln w="63500" cap="rnd">
            <a:gradFill flip="none" rotWithShape="1">
              <a:gsLst>
                <a:gs pos="0">
                  <a:srgbClr val="21C5FF"/>
                </a:gs>
                <a:gs pos="83000">
                  <a:srgbClr val="8BC167"/>
                </a:gs>
              </a:gsLst>
              <a:lin ang="0" scaled="1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群組 33"/>
          <p:cNvGrpSpPr/>
          <p:nvPr/>
        </p:nvGrpSpPr>
        <p:grpSpPr>
          <a:xfrm>
            <a:off x="9154175" y="15479832"/>
            <a:ext cx="3023618" cy="608976"/>
            <a:chOff x="4222767" y="13258800"/>
            <a:chExt cx="3023618" cy="608976"/>
          </a:xfrm>
        </p:grpSpPr>
        <p:sp>
          <p:nvSpPr>
            <p:cNvPr id="35" name="圓角矩形 34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8BC1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36" name="矩形 35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2E6C4"/>
                  </a:solidFill>
                  <a:latin typeface="Source Code Pro" panose="020B0509030403020204" pitchFamily="49" charset="0"/>
                </a:rPr>
                <a:t>Deconv1D(3,1024)</a:t>
              </a:r>
              <a:endParaRPr lang="zh-TW" altLang="en-US" sz="1800" dirty="0">
                <a:solidFill>
                  <a:srgbClr val="D2E6C4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9161466" y="13760538"/>
            <a:ext cx="3023618" cy="608976"/>
            <a:chOff x="4222767" y="13258800"/>
            <a:chExt cx="3023618" cy="608976"/>
          </a:xfrm>
        </p:grpSpPr>
        <p:sp>
          <p:nvSpPr>
            <p:cNvPr id="38" name="圓角矩形 37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8BC1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39" name="矩形 38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2E6C4"/>
                  </a:solidFill>
                  <a:latin typeface="Source Code Pro" panose="020B0509030403020204" pitchFamily="49" charset="0"/>
                </a:rPr>
                <a:t>Deconv1D(3,1024)</a:t>
              </a:r>
              <a:endParaRPr lang="zh-TW" altLang="en-US" sz="1800" dirty="0">
                <a:solidFill>
                  <a:srgbClr val="D2E6C4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49" name="群組 148"/>
          <p:cNvGrpSpPr/>
          <p:nvPr/>
        </p:nvGrpSpPr>
        <p:grpSpPr>
          <a:xfrm>
            <a:off x="9154175" y="9284715"/>
            <a:ext cx="3023618" cy="608976"/>
            <a:chOff x="4222767" y="13258800"/>
            <a:chExt cx="3023618" cy="608976"/>
          </a:xfrm>
        </p:grpSpPr>
        <p:sp>
          <p:nvSpPr>
            <p:cNvPr id="150" name="圓角矩形 149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51" name="矩形 150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>
                  <a:solidFill>
                    <a:srgbClr val="FFEBCD"/>
                  </a:solidFill>
                  <a:latin typeface="Source Code Pro" panose="020B0509030403020204" pitchFamily="49" charset="0"/>
                </a:rPr>
                <a:t>Conv1D(3,512)</a:t>
              </a:r>
              <a:endParaRPr lang="zh-TW" altLang="en-US" sz="1800" dirty="0">
                <a:solidFill>
                  <a:srgbClr val="FFEBCD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52" name="群組 151"/>
          <p:cNvGrpSpPr/>
          <p:nvPr/>
        </p:nvGrpSpPr>
        <p:grpSpPr>
          <a:xfrm>
            <a:off x="9154175" y="8677689"/>
            <a:ext cx="3023618" cy="608976"/>
            <a:chOff x="4222767" y="13258800"/>
            <a:chExt cx="3023618" cy="608976"/>
          </a:xfrm>
        </p:grpSpPr>
        <p:sp>
          <p:nvSpPr>
            <p:cNvPr id="153" name="圓角矩形 152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FFEBCD"/>
                  </a:solidFill>
                  <a:latin typeface="Source Code Pro" panose="020B0509030403020204" pitchFamily="49" charset="0"/>
                </a:rPr>
                <a:t>Conv1D(1,257)</a:t>
              </a:r>
              <a:endParaRPr lang="zh-TW" altLang="en-US" sz="1800" dirty="0">
                <a:solidFill>
                  <a:srgbClr val="FFEBCD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155" name="肘形接點 86"/>
          <p:cNvCxnSpPr>
            <a:stCxn id="45" idx="0"/>
            <a:endCxn id="150" idx="2"/>
          </p:cNvCxnSpPr>
          <p:nvPr/>
        </p:nvCxnSpPr>
        <p:spPr>
          <a:xfrm flipH="1" flipV="1">
            <a:off x="10665985" y="9893691"/>
            <a:ext cx="1" cy="426208"/>
          </a:xfrm>
          <a:prstGeom prst="straightConnector1">
            <a:avLst/>
          </a:prstGeom>
          <a:ln w="63500" cap="rnd">
            <a:gradFill flip="none" rotWithShape="1">
              <a:gsLst>
                <a:gs pos="96000">
                  <a:schemeClr val="accent4"/>
                </a:gs>
                <a:gs pos="0">
                  <a:srgbClr val="8BC167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群組 157"/>
          <p:cNvGrpSpPr/>
          <p:nvPr/>
        </p:nvGrpSpPr>
        <p:grpSpPr>
          <a:xfrm>
            <a:off x="4222767" y="10325705"/>
            <a:ext cx="3023618" cy="608976"/>
            <a:chOff x="4222767" y="13258800"/>
            <a:chExt cx="3023618" cy="608976"/>
          </a:xfrm>
        </p:grpSpPr>
        <p:sp>
          <p:nvSpPr>
            <p:cNvPr id="159" name="圓角矩形 158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B48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60" name="矩形 159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EADBF5"/>
                  </a:solidFill>
                  <a:latin typeface="Source Code Pro" panose="020B0509030403020204" pitchFamily="49" charset="0"/>
                </a:rPr>
                <a:t>STFT to LPS-257D</a:t>
              </a:r>
              <a:endParaRPr lang="zh-TW" altLang="en-US" sz="1800" dirty="0">
                <a:solidFill>
                  <a:srgbClr val="EADBF5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161" name="肘形接點 86"/>
          <p:cNvCxnSpPr>
            <a:stCxn id="159" idx="2"/>
            <a:endCxn id="31" idx="0"/>
          </p:cNvCxnSpPr>
          <p:nvPr/>
        </p:nvCxnSpPr>
        <p:spPr>
          <a:xfrm>
            <a:off x="5734577" y="10934681"/>
            <a:ext cx="0" cy="497187"/>
          </a:xfrm>
          <a:prstGeom prst="straightConnector1">
            <a:avLst/>
          </a:prstGeom>
          <a:ln w="63500" cap="rnd">
            <a:gradFill flip="none" rotWithShape="1">
              <a:gsLst>
                <a:gs pos="96000">
                  <a:srgbClr val="21C5FF"/>
                </a:gs>
                <a:gs pos="0">
                  <a:srgbClr val="B482DA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接點 39"/>
          <p:cNvCxnSpPr>
            <a:stCxn id="26" idx="3"/>
            <a:endCxn id="39" idx="1"/>
          </p:cNvCxnSpPr>
          <p:nvPr/>
        </p:nvCxnSpPr>
        <p:spPr>
          <a:xfrm>
            <a:off x="7246385" y="12954311"/>
            <a:ext cx="1915081" cy="1110715"/>
          </a:xfrm>
          <a:prstGeom prst="bentConnector3">
            <a:avLst>
              <a:gd name="adj1" fmla="val 50000"/>
            </a:avLst>
          </a:prstGeom>
          <a:ln w="63500" cap="rnd">
            <a:gradFill flip="none" rotWithShape="1">
              <a:gsLst>
                <a:gs pos="0">
                  <a:srgbClr val="21C5FF"/>
                </a:gs>
                <a:gs pos="83000">
                  <a:srgbClr val="8BC167"/>
                </a:gs>
              </a:gsLst>
              <a:lin ang="0" scaled="1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肘形接點 86"/>
          <p:cNvCxnSpPr>
            <a:stCxn id="210" idx="2"/>
            <a:endCxn id="159" idx="0"/>
          </p:cNvCxnSpPr>
          <p:nvPr/>
        </p:nvCxnSpPr>
        <p:spPr>
          <a:xfrm>
            <a:off x="5734576" y="9791862"/>
            <a:ext cx="1" cy="533843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85000">
                  <a:srgbClr val="B482DA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矩形 172"/>
          <p:cNvSpPr/>
          <p:nvPr/>
        </p:nvSpPr>
        <p:spPr>
          <a:xfrm>
            <a:off x="9682360" y="6935217"/>
            <a:ext cx="1967247" cy="405319"/>
          </a:xfrm>
          <a:prstGeom prst="rect">
            <a:avLst/>
          </a:prstGeom>
          <a:solidFill>
            <a:srgbClr val="282828"/>
          </a:solidFill>
          <a:ln w="254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>
                <a:solidFill>
                  <a:schemeClr val="bg1"/>
                </a:solidFill>
                <a:latin typeface="Source Code Pro" panose="020B0509030403020204" pitchFamily="49" charset="0"/>
              </a:rPr>
              <a:t>Out(Waveform)</a:t>
            </a:r>
            <a:endParaRPr lang="zh-TW" altLang="en-US" sz="1800" dirty="0">
              <a:solidFill>
                <a:schemeClr val="bg1"/>
              </a:solidFill>
              <a:latin typeface="Source Code Pro" panose="020B0509030403020204" pitchFamily="49" charset="0"/>
            </a:endParaRPr>
          </a:p>
        </p:txBody>
      </p:sp>
      <p:grpSp>
        <p:nvGrpSpPr>
          <p:cNvPr id="174" name="群組 173"/>
          <p:cNvGrpSpPr/>
          <p:nvPr/>
        </p:nvGrpSpPr>
        <p:grpSpPr>
          <a:xfrm>
            <a:off x="9154175" y="7693329"/>
            <a:ext cx="3023618" cy="608976"/>
            <a:chOff x="4222767" y="13258800"/>
            <a:chExt cx="3023618" cy="608976"/>
          </a:xfrm>
        </p:grpSpPr>
        <p:sp>
          <p:nvSpPr>
            <p:cNvPr id="175" name="圓角矩形 174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B48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76" name="矩形 175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EADBF5"/>
                  </a:solidFill>
                  <a:latin typeface="Source Code Pro" panose="020B0509030403020204" pitchFamily="49" charset="0"/>
                </a:rPr>
                <a:t>ISTFT to </a:t>
              </a:r>
              <a:r>
                <a:rPr lang="en-US" altLang="zh-TW" sz="1800" dirty="0">
                  <a:solidFill>
                    <a:srgbClr val="EADBF5"/>
                  </a:solidFill>
                  <a:latin typeface="Source Code Pro" panose="020B0509030403020204" pitchFamily="49" charset="0"/>
                </a:rPr>
                <a:t>Waveform</a:t>
              </a:r>
              <a:endParaRPr lang="zh-TW" altLang="en-US" sz="1800" dirty="0">
                <a:solidFill>
                  <a:srgbClr val="EADBF5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78" name="群組 177"/>
          <p:cNvGrpSpPr/>
          <p:nvPr/>
        </p:nvGrpSpPr>
        <p:grpSpPr>
          <a:xfrm>
            <a:off x="10279189" y="11211200"/>
            <a:ext cx="786290" cy="580823"/>
            <a:chOff x="4222767" y="13258800"/>
            <a:chExt cx="3023618" cy="608976"/>
          </a:xfrm>
        </p:grpSpPr>
        <p:sp>
          <p:nvSpPr>
            <p:cNvPr id="179" name="圓角矩形 178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80" name="矩形 179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FFABCD"/>
                  </a:solidFill>
                  <a:latin typeface="Source Code Pro" panose="020B0509030403020204" pitchFamily="49" charset="0"/>
                </a:rPr>
                <a:t>MHA</a:t>
              </a:r>
              <a:endParaRPr lang="zh-TW" altLang="en-US" sz="1800" dirty="0">
                <a:solidFill>
                  <a:srgbClr val="FFABCD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83" name="群組 182"/>
          <p:cNvGrpSpPr/>
          <p:nvPr/>
        </p:nvGrpSpPr>
        <p:grpSpPr>
          <a:xfrm>
            <a:off x="10279189" y="12907047"/>
            <a:ext cx="786290" cy="580823"/>
            <a:chOff x="4222767" y="13258800"/>
            <a:chExt cx="3023618" cy="608976"/>
          </a:xfrm>
        </p:grpSpPr>
        <p:sp>
          <p:nvSpPr>
            <p:cNvPr id="184" name="圓角矩形 183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85" name="矩形 184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FFABCD"/>
                  </a:solidFill>
                  <a:latin typeface="Source Code Pro" panose="020B0509030403020204" pitchFamily="49" charset="0"/>
                </a:rPr>
                <a:t>MHA</a:t>
              </a:r>
              <a:endParaRPr lang="zh-TW" altLang="en-US" sz="1800" dirty="0">
                <a:solidFill>
                  <a:srgbClr val="FFABCD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88" name="群組 187"/>
          <p:cNvGrpSpPr/>
          <p:nvPr/>
        </p:nvGrpSpPr>
        <p:grpSpPr>
          <a:xfrm>
            <a:off x="10272839" y="14645434"/>
            <a:ext cx="786290" cy="580823"/>
            <a:chOff x="4222767" y="13258800"/>
            <a:chExt cx="3023618" cy="608976"/>
          </a:xfrm>
        </p:grpSpPr>
        <p:sp>
          <p:nvSpPr>
            <p:cNvPr id="189" name="圓角矩形 188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90" name="矩形 189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FFABCD"/>
                  </a:solidFill>
                  <a:latin typeface="Source Code Pro" panose="020B0509030403020204" pitchFamily="49" charset="0"/>
                </a:rPr>
                <a:t>MHA</a:t>
              </a:r>
              <a:endParaRPr lang="zh-TW" altLang="en-US" sz="1800" dirty="0">
                <a:solidFill>
                  <a:srgbClr val="FFABCD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93" name="群組 192"/>
          <p:cNvGrpSpPr/>
          <p:nvPr/>
        </p:nvGrpSpPr>
        <p:grpSpPr>
          <a:xfrm>
            <a:off x="10279189" y="16347024"/>
            <a:ext cx="786290" cy="580823"/>
            <a:chOff x="4222767" y="13258800"/>
            <a:chExt cx="3023618" cy="608976"/>
          </a:xfrm>
        </p:grpSpPr>
        <p:sp>
          <p:nvSpPr>
            <p:cNvPr id="194" name="圓角矩形 193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95" name="矩形 194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FFABCD"/>
                  </a:solidFill>
                  <a:latin typeface="Source Code Pro" panose="020B0509030403020204" pitchFamily="49" charset="0"/>
                </a:rPr>
                <a:t>MHA</a:t>
              </a:r>
              <a:endParaRPr lang="zh-TW" altLang="en-US" sz="1800" dirty="0">
                <a:solidFill>
                  <a:srgbClr val="FFABCD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199" name="肘形接點 86"/>
          <p:cNvCxnSpPr>
            <a:stCxn id="175" idx="0"/>
            <a:endCxn id="173" idx="2"/>
          </p:cNvCxnSpPr>
          <p:nvPr/>
        </p:nvCxnSpPr>
        <p:spPr>
          <a:xfrm flipH="1" flipV="1">
            <a:off x="10665984" y="7340536"/>
            <a:ext cx="1" cy="352793"/>
          </a:xfrm>
          <a:prstGeom prst="straightConnector1">
            <a:avLst/>
          </a:prstGeom>
          <a:ln w="63500" cap="rnd">
            <a:gradFill flip="none" rotWithShape="1">
              <a:gsLst>
                <a:gs pos="62000">
                  <a:schemeClr val="bg1">
                    <a:lumMod val="95000"/>
                  </a:schemeClr>
                </a:gs>
                <a:gs pos="0">
                  <a:srgbClr val="B482DA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肘形接點 86"/>
          <p:cNvCxnSpPr>
            <a:stCxn id="153" idx="0"/>
            <a:endCxn id="175" idx="2"/>
          </p:cNvCxnSpPr>
          <p:nvPr/>
        </p:nvCxnSpPr>
        <p:spPr>
          <a:xfrm flipV="1">
            <a:off x="10665985" y="8302305"/>
            <a:ext cx="0" cy="375384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chemeClr val="accent4"/>
                </a:gs>
                <a:gs pos="59000">
                  <a:srgbClr val="B482DA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矩形 209"/>
          <p:cNvSpPr/>
          <p:nvPr/>
        </p:nvSpPr>
        <p:spPr>
          <a:xfrm>
            <a:off x="4750952" y="9386543"/>
            <a:ext cx="1967247" cy="405319"/>
          </a:xfrm>
          <a:prstGeom prst="rect">
            <a:avLst/>
          </a:prstGeom>
          <a:solidFill>
            <a:srgbClr val="282828"/>
          </a:solidFill>
          <a:ln w="254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>
                <a:solidFill>
                  <a:schemeClr val="bg1"/>
                </a:solidFill>
                <a:latin typeface="Source Code Pro" panose="020B0509030403020204" pitchFamily="49" charset="0"/>
              </a:rPr>
              <a:t>In(Waveform)</a:t>
            </a:r>
            <a:endParaRPr lang="zh-TW" altLang="en-US" sz="1800" dirty="0">
              <a:solidFill>
                <a:schemeClr val="bg1"/>
              </a:solidFill>
              <a:latin typeface="Source Code Pro" panose="020B0509030403020204" pitchFamily="49" charset="0"/>
            </a:endParaRPr>
          </a:p>
        </p:txBody>
      </p:sp>
      <p:grpSp>
        <p:nvGrpSpPr>
          <p:cNvPr id="226" name="群組 225"/>
          <p:cNvGrpSpPr/>
          <p:nvPr/>
        </p:nvGrpSpPr>
        <p:grpSpPr>
          <a:xfrm>
            <a:off x="14110988" y="8677689"/>
            <a:ext cx="3023618" cy="608976"/>
            <a:chOff x="4222767" y="13258800"/>
            <a:chExt cx="3023618" cy="608976"/>
          </a:xfrm>
        </p:grpSpPr>
        <p:sp>
          <p:nvSpPr>
            <p:cNvPr id="227" name="圓角矩形 226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228" name="矩形 227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21C5FF"/>
                  </a:solidFill>
                  <a:latin typeface="Source Code Pro" panose="020B0509030403020204" pitchFamily="49" charset="0"/>
                </a:rPr>
                <a:t>to MFCC-39D</a:t>
              </a:r>
              <a:endParaRPr lang="zh-TW" altLang="en-US" sz="1800" dirty="0">
                <a:solidFill>
                  <a:srgbClr val="21C5FF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229" name="肘形接點 86"/>
          <p:cNvCxnSpPr>
            <a:stCxn id="230" idx="2"/>
            <a:endCxn id="227" idx="0"/>
          </p:cNvCxnSpPr>
          <p:nvPr/>
        </p:nvCxnSpPr>
        <p:spPr>
          <a:xfrm>
            <a:off x="15622797" y="8330631"/>
            <a:ext cx="1" cy="347058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85000">
                  <a:srgbClr val="0070C0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矩形 229"/>
          <p:cNvSpPr/>
          <p:nvPr/>
        </p:nvSpPr>
        <p:spPr>
          <a:xfrm>
            <a:off x="14639173" y="7925312"/>
            <a:ext cx="1967247" cy="405319"/>
          </a:xfrm>
          <a:prstGeom prst="rect">
            <a:avLst/>
          </a:prstGeom>
          <a:solidFill>
            <a:srgbClr val="282828"/>
          </a:solidFill>
          <a:ln w="254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>
                <a:solidFill>
                  <a:schemeClr val="bg1"/>
                </a:solidFill>
                <a:latin typeface="Source Code Pro" panose="020B0509030403020204" pitchFamily="49" charset="0"/>
              </a:rPr>
              <a:t>In(Waveform)</a:t>
            </a:r>
            <a:endParaRPr lang="zh-TW" altLang="en-US" sz="1800" dirty="0">
              <a:solidFill>
                <a:schemeClr val="bg1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81" name="肘形接點 39"/>
          <p:cNvCxnSpPr>
            <a:stCxn id="128" idx="2"/>
            <a:endCxn id="184" idx="3"/>
          </p:cNvCxnSpPr>
          <p:nvPr/>
        </p:nvCxnSpPr>
        <p:spPr>
          <a:xfrm rot="5400000" flipH="1">
            <a:off x="11986198" y="12276741"/>
            <a:ext cx="2712187" cy="4553625"/>
          </a:xfrm>
          <a:prstGeom prst="bentConnector4">
            <a:avLst>
              <a:gd name="adj1" fmla="val -26410"/>
              <a:gd name="adj2" fmla="val 54328"/>
            </a:avLst>
          </a:prstGeom>
          <a:ln w="63500" cap="rnd">
            <a:gradFill flip="none" rotWithShape="1">
              <a:gsLst>
                <a:gs pos="0">
                  <a:schemeClr val="accent1"/>
                </a:gs>
                <a:gs pos="100000">
                  <a:srgbClr val="FF0066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肘形接點 39"/>
          <p:cNvCxnSpPr>
            <a:stCxn id="128" idx="2"/>
            <a:endCxn id="190" idx="3"/>
          </p:cNvCxnSpPr>
          <p:nvPr/>
        </p:nvCxnSpPr>
        <p:spPr>
          <a:xfrm rot="5400000" flipH="1">
            <a:off x="12852216" y="13142759"/>
            <a:ext cx="973801" cy="4559975"/>
          </a:xfrm>
          <a:prstGeom prst="bentConnector4">
            <a:avLst>
              <a:gd name="adj1" fmla="val -74598"/>
              <a:gd name="adj2" fmla="val 64349"/>
            </a:avLst>
          </a:prstGeom>
          <a:ln w="63500" cap="rnd">
            <a:gradFill flip="none" rotWithShape="1">
              <a:gsLst>
                <a:gs pos="0">
                  <a:schemeClr val="accent1"/>
                </a:gs>
                <a:gs pos="100000">
                  <a:srgbClr val="FF0066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接點 39"/>
          <p:cNvCxnSpPr>
            <a:stCxn id="128" idx="2"/>
            <a:endCxn id="179" idx="3"/>
          </p:cNvCxnSpPr>
          <p:nvPr/>
        </p:nvCxnSpPr>
        <p:spPr>
          <a:xfrm rot="5400000" flipH="1">
            <a:off x="11138275" y="11428817"/>
            <a:ext cx="4408034" cy="4553625"/>
          </a:xfrm>
          <a:prstGeom prst="bentConnector4">
            <a:avLst>
              <a:gd name="adj1" fmla="val -16480"/>
              <a:gd name="adj2" fmla="val 41611"/>
            </a:avLst>
          </a:prstGeom>
          <a:ln w="63500" cap="rnd">
            <a:gradFill flip="none" rotWithShape="1">
              <a:gsLst>
                <a:gs pos="0">
                  <a:schemeClr val="accent1"/>
                </a:gs>
                <a:gs pos="100000">
                  <a:srgbClr val="FF0066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接點 39"/>
          <p:cNvCxnSpPr>
            <a:stCxn id="128" idx="2"/>
            <a:endCxn id="194" idx="3"/>
          </p:cNvCxnSpPr>
          <p:nvPr/>
        </p:nvCxnSpPr>
        <p:spPr>
          <a:xfrm rot="5400000">
            <a:off x="12978397" y="13996729"/>
            <a:ext cx="727790" cy="4553625"/>
          </a:xfrm>
          <a:prstGeom prst="bentConnector2">
            <a:avLst/>
          </a:prstGeom>
          <a:ln w="63500" cap="rnd">
            <a:gradFill flip="none" rotWithShape="1">
              <a:gsLst>
                <a:gs pos="0">
                  <a:schemeClr val="accent1"/>
                </a:gs>
                <a:gs pos="100000">
                  <a:srgbClr val="FF0066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接點 86"/>
          <p:cNvCxnSpPr>
            <a:stCxn id="227" idx="2"/>
            <a:endCxn id="88" idx="0"/>
          </p:cNvCxnSpPr>
          <p:nvPr/>
        </p:nvCxnSpPr>
        <p:spPr>
          <a:xfrm>
            <a:off x="15622798" y="9286665"/>
            <a:ext cx="0" cy="369127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0070C0"/>
                </a:gs>
                <a:gs pos="85000">
                  <a:schemeClr val="accent2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群組 85"/>
          <p:cNvGrpSpPr/>
          <p:nvPr/>
        </p:nvGrpSpPr>
        <p:grpSpPr>
          <a:xfrm>
            <a:off x="14110988" y="9655792"/>
            <a:ext cx="3023618" cy="608976"/>
            <a:chOff x="4222767" y="13258799"/>
            <a:chExt cx="3023618" cy="608976"/>
          </a:xfrm>
        </p:grpSpPr>
        <p:sp>
          <p:nvSpPr>
            <p:cNvPr id="88" name="圓角矩形 87"/>
            <p:cNvSpPr/>
            <p:nvPr/>
          </p:nvSpPr>
          <p:spPr>
            <a:xfrm>
              <a:off x="4222769" y="13258799"/>
              <a:ext cx="3023616" cy="60897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90" name="矩形 89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FC(512)</a:t>
              </a:r>
              <a:endParaRPr lang="zh-TW" alt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91" name="群組 90"/>
          <p:cNvGrpSpPr/>
          <p:nvPr/>
        </p:nvGrpSpPr>
        <p:grpSpPr>
          <a:xfrm>
            <a:off x="14110988" y="10262818"/>
            <a:ext cx="3023618" cy="608976"/>
            <a:chOff x="4222767" y="13258799"/>
            <a:chExt cx="3023618" cy="608976"/>
          </a:xfrm>
        </p:grpSpPr>
        <p:sp>
          <p:nvSpPr>
            <p:cNvPr id="92" name="圓角矩形 91"/>
            <p:cNvSpPr/>
            <p:nvPr/>
          </p:nvSpPr>
          <p:spPr>
            <a:xfrm>
              <a:off x="4222769" y="13258799"/>
              <a:ext cx="3023616" cy="60897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95" name="矩形 94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FC(512)</a:t>
              </a:r>
              <a:endParaRPr lang="zh-TW" alt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96" name="群組 95"/>
          <p:cNvGrpSpPr/>
          <p:nvPr/>
        </p:nvGrpSpPr>
        <p:grpSpPr>
          <a:xfrm>
            <a:off x="14110988" y="10869845"/>
            <a:ext cx="3023618" cy="608976"/>
            <a:chOff x="4222767" y="13258799"/>
            <a:chExt cx="3023618" cy="608976"/>
          </a:xfrm>
        </p:grpSpPr>
        <p:sp>
          <p:nvSpPr>
            <p:cNvPr id="98" name="圓角矩形 97"/>
            <p:cNvSpPr/>
            <p:nvPr/>
          </p:nvSpPr>
          <p:spPr>
            <a:xfrm>
              <a:off x="4222769" y="13258799"/>
              <a:ext cx="3023616" cy="60897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99" name="矩形 98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FC(1024)</a:t>
              </a:r>
              <a:endParaRPr lang="zh-TW" alt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00" name="群組 99"/>
          <p:cNvGrpSpPr/>
          <p:nvPr/>
        </p:nvGrpSpPr>
        <p:grpSpPr>
          <a:xfrm>
            <a:off x="14110988" y="11475442"/>
            <a:ext cx="3023618" cy="608976"/>
            <a:chOff x="4222767" y="13258799"/>
            <a:chExt cx="3023618" cy="608976"/>
          </a:xfrm>
        </p:grpSpPr>
        <p:sp>
          <p:nvSpPr>
            <p:cNvPr id="101" name="圓角矩形 100"/>
            <p:cNvSpPr/>
            <p:nvPr/>
          </p:nvSpPr>
          <p:spPr>
            <a:xfrm>
              <a:off x="4222769" y="13258799"/>
              <a:ext cx="3023616" cy="60897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FC(1024)</a:t>
              </a:r>
              <a:endParaRPr lang="zh-TW" alt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03" name="群組 102"/>
          <p:cNvGrpSpPr/>
          <p:nvPr/>
        </p:nvGrpSpPr>
        <p:grpSpPr>
          <a:xfrm>
            <a:off x="14104637" y="12084715"/>
            <a:ext cx="3023618" cy="608976"/>
            <a:chOff x="4222767" y="13258799"/>
            <a:chExt cx="3023618" cy="608976"/>
          </a:xfrm>
        </p:grpSpPr>
        <p:sp>
          <p:nvSpPr>
            <p:cNvPr id="104" name="圓角矩形 103"/>
            <p:cNvSpPr/>
            <p:nvPr/>
          </p:nvSpPr>
          <p:spPr>
            <a:xfrm>
              <a:off x="4222769" y="13258799"/>
              <a:ext cx="3023616" cy="60897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FC(64)</a:t>
              </a:r>
              <a:endParaRPr lang="zh-TW" alt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06" name="群組 105"/>
          <p:cNvGrpSpPr/>
          <p:nvPr/>
        </p:nvGrpSpPr>
        <p:grpSpPr>
          <a:xfrm>
            <a:off x="17134606" y="13100957"/>
            <a:ext cx="3023619" cy="1123071"/>
            <a:chOff x="8386539" y="16188678"/>
            <a:chExt cx="3023619" cy="1123071"/>
          </a:xfrm>
        </p:grpSpPr>
        <p:grpSp>
          <p:nvGrpSpPr>
            <p:cNvPr id="107" name="群組 106"/>
            <p:cNvGrpSpPr/>
            <p:nvPr/>
          </p:nvGrpSpPr>
          <p:grpSpPr>
            <a:xfrm>
              <a:off x="8386542" y="16231817"/>
              <a:ext cx="3023616" cy="1079932"/>
              <a:chOff x="4222769" y="13258799"/>
              <a:chExt cx="3023616" cy="608976"/>
            </a:xfrm>
          </p:grpSpPr>
          <p:sp>
            <p:nvSpPr>
              <p:cNvPr id="113" name="圓角矩形 112"/>
              <p:cNvSpPr/>
              <p:nvPr/>
            </p:nvSpPr>
            <p:spPr>
              <a:xfrm>
                <a:off x="4222769" y="13258799"/>
                <a:ext cx="3023616" cy="608976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8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4" name="矩形 113"/>
              <p:cNvSpPr/>
              <p:nvPr/>
            </p:nvSpPr>
            <p:spPr>
              <a:xfrm>
                <a:off x="4227053" y="13449700"/>
                <a:ext cx="3012980" cy="303992"/>
              </a:xfrm>
              <a:prstGeom prst="rect">
                <a:avLst/>
              </a:prstGeom>
              <a:solidFill>
                <a:srgbClr val="282828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800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endParaRPr>
              </a:p>
            </p:txBody>
          </p:sp>
        </p:grpSp>
        <p:sp>
          <p:nvSpPr>
            <p:cNvPr id="108" name="矩形 107"/>
            <p:cNvSpPr/>
            <p:nvPr/>
          </p:nvSpPr>
          <p:spPr>
            <a:xfrm>
              <a:off x="8386540" y="16188678"/>
              <a:ext cx="3023618" cy="452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282828"/>
                  </a:solidFill>
                  <a:latin typeface="Source Code Pro" panose="020B0509030403020204" pitchFamily="49" charset="0"/>
                </a:rPr>
                <a:t>Symbolic Book</a:t>
              </a:r>
              <a:endParaRPr lang="zh-TW" altLang="en-US" sz="1800" dirty="0">
                <a:solidFill>
                  <a:srgbClr val="282828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8386539" y="16570353"/>
              <a:ext cx="455581" cy="539086"/>
            </a:xfrm>
            <a:prstGeom prst="rect">
              <a:avLst/>
            </a:prstGeom>
            <a:solidFill>
              <a:srgbClr val="282828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e</a:t>
              </a:r>
              <a:r>
                <a:rPr lang="en-US" altLang="zh-TW" sz="1800" baseline="-250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1</a:t>
              </a:r>
              <a:endParaRPr lang="zh-TW" altLang="en-US" sz="1800" baseline="-25000" dirty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9297777" y="16570353"/>
              <a:ext cx="1644056" cy="539086"/>
            </a:xfrm>
            <a:prstGeom prst="rect">
              <a:avLst/>
            </a:prstGeom>
            <a:solidFill>
              <a:srgbClr val="282828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......</a:t>
              </a:r>
              <a:endParaRPr lang="zh-TW" alt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8837912" y="16570353"/>
              <a:ext cx="455581" cy="539086"/>
            </a:xfrm>
            <a:prstGeom prst="rect">
              <a:avLst/>
            </a:prstGeom>
            <a:solidFill>
              <a:srgbClr val="282828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e</a:t>
              </a:r>
              <a:r>
                <a:rPr lang="en-US" altLang="zh-TW" sz="1800" baseline="-2500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2</a:t>
              </a:r>
              <a:endParaRPr lang="zh-TW" altLang="en-US" sz="1800" baseline="-25000" dirty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10941833" y="16570353"/>
              <a:ext cx="455581" cy="535734"/>
            </a:xfrm>
            <a:prstGeom prst="rect">
              <a:avLst/>
            </a:prstGeom>
            <a:solidFill>
              <a:srgbClr val="282828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err="1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e</a:t>
              </a:r>
              <a:r>
                <a:rPr lang="en-US" altLang="zh-TW" sz="1800" baseline="-25000" dirty="0" err="1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M</a:t>
              </a:r>
              <a:endParaRPr lang="zh-TW" altLang="en-US" sz="1800" baseline="-25000" dirty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115" name="肘形接點 39"/>
          <p:cNvCxnSpPr>
            <a:stCxn id="104" idx="2"/>
            <a:endCxn id="113" idx="0"/>
          </p:cNvCxnSpPr>
          <p:nvPr/>
        </p:nvCxnSpPr>
        <p:spPr>
          <a:xfrm rot="16200000" flipH="1">
            <a:off x="16906230" y="11403908"/>
            <a:ext cx="450405" cy="3029970"/>
          </a:xfrm>
          <a:prstGeom prst="bentConnector3">
            <a:avLst>
              <a:gd name="adj1" fmla="val 50000"/>
            </a:avLst>
          </a:prstGeom>
          <a:ln w="63500" cap="rnd">
            <a:gradFill flip="none" rotWithShape="1">
              <a:gsLst>
                <a:gs pos="0">
                  <a:schemeClr val="accent2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肘形接點 39"/>
          <p:cNvCxnSpPr>
            <a:stCxn id="113" idx="2"/>
            <a:endCxn id="138" idx="3"/>
          </p:cNvCxnSpPr>
          <p:nvPr/>
        </p:nvCxnSpPr>
        <p:spPr>
          <a:xfrm rot="5400000">
            <a:off x="17603823" y="13799386"/>
            <a:ext cx="617953" cy="1467237"/>
          </a:xfrm>
          <a:prstGeom prst="bentConnector2">
            <a:avLst/>
          </a:prstGeom>
          <a:ln w="63500" cap="rnd">
            <a:gradFill flip="none" rotWithShape="1">
              <a:gsLst>
                <a:gs pos="100000">
                  <a:schemeClr val="accent1"/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 125"/>
          <p:cNvSpPr/>
          <p:nvPr/>
        </p:nvSpPr>
        <p:spPr>
          <a:xfrm>
            <a:off x="15667371" y="12974903"/>
            <a:ext cx="1276955" cy="55674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比較</a:t>
            </a:r>
          </a:p>
        </p:txBody>
      </p:sp>
      <p:grpSp>
        <p:nvGrpSpPr>
          <p:cNvPr id="127" name="群組 126"/>
          <p:cNvGrpSpPr/>
          <p:nvPr/>
        </p:nvGrpSpPr>
        <p:grpSpPr>
          <a:xfrm>
            <a:off x="14107294" y="15300670"/>
            <a:ext cx="3023618" cy="608976"/>
            <a:chOff x="4222767" y="13258799"/>
            <a:chExt cx="3023618" cy="608976"/>
          </a:xfrm>
        </p:grpSpPr>
        <p:sp>
          <p:nvSpPr>
            <p:cNvPr id="128" name="圓角矩形 127"/>
            <p:cNvSpPr/>
            <p:nvPr/>
          </p:nvSpPr>
          <p:spPr>
            <a:xfrm>
              <a:off x="4222769" y="13258799"/>
              <a:ext cx="3023616" cy="60897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Conv1D(3,128)</a:t>
              </a:r>
              <a:endParaRPr lang="zh-TW" alt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矩形 129"/>
              <p:cNvSpPr/>
              <p:nvPr/>
            </p:nvSpPr>
            <p:spPr>
              <a:xfrm>
                <a:off x="17718837" y="12262691"/>
                <a:ext cx="645445" cy="535508"/>
              </a:xfrm>
              <a:prstGeom prst="rect">
                <a:avLst/>
              </a:prstGeom>
              <a:solidFill>
                <a:srgbClr val="2828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dirty="0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</m:ctrlPr>
                        </m:sSubPr>
                        <m:e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latin typeface="Noto Sans CJK TC Regular" panose="020B0500000000000000" pitchFamily="34" charset="-120"/>
                  <a:ea typeface="Noto Sans CJK TC Regular" panose="020B0500000000000000" pitchFamily="34" charset="-120"/>
                </a:endParaRPr>
              </a:p>
            </p:txBody>
          </p:sp>
        </mc:Choice>
        <mc:Fallback xmlns="">
          <p:sp>
            <p:nvSpPr>
              <p:cNvPr id="130" name="矩形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8837" y="12262691"/>
                <a:ext cx="645445" cy="53550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矩形 130"/>
              <p:cNvSpPr/>
              <p:nvPr/>
            </p:nvSpPr>
            <p:spPr>
              <a:xfrm>
                <a:off x="17289355" y="14965992"/>
                <a:ext cx="645445" cy="648192"/>
              </a:xfrm>
              <a:prstGeom prst="rect">
                <a:avLst/>
              </a:prstGeom>
              <a:solidFill>
                <a:srgbClr val="2828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</m:ctrlPr>
                        </m:sSub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𝑡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800" dirty="0">
                  <a:latin typeface="Noto Sans CJK TC Regular" panose="020B0500000000000000" pitchFamily="34" charset="-120"/>
                  <a:ea typeface="Noto Sans CJK TC Regular" panose="020B0500000000000000" pitchFamily="34" charset="-120"/>
                </a:endParaRPr>
              </a:p>
            </p:txBody>
          </p:sp>
        </mc:Choice>
        <mc:Fallback xmlns="">
          <p:sp>
            <p:nvSpPr>
              <p:cNvPr id="131" name="矩形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9355" y="14965992"/>
                <a:ext cx="645445" cy="64819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2" name="群組 131"/>
          <p:cNvGrpSpPr/>
          <p:nvPr/>
        </p:nvGrpSpPr>
        <p:grpSpPr>
          <a:xfrm>
            <a:off x="14155561" y="14191033"/>
            <a:ext cx="3023619" cy="1123071"/>
            <a:chOff x="8386539" y="16188678"/>
            <a:chExt cx="3023619" cy="1123071"/>
          </a:xfrm>
        </p:grpSpPr>
        <p:grpSp>
          <p:nvGrpSpPr>
            <p:cNvPr id="133" name="群組 132"/>
            <p:cNvGrpSpPr/>
            <p:nvPr/>
          </p:nvGrpSpPr>
          <p:grpSpPr>
            <a:xfrm>
              <a:off x="8386542" y="16231817"/>
              <a:ext cx="3023616" cy="1079932"/>
              <a:chOff x="4222769" y="13258799"/>
              <a:chExt cx="3023616" cy="608976"/>
            </a:xfrm>
          </p:grpSpPr>
          <p:sp>
            <p:nvSpPr>
              <p:cNvPr id="139" name="圓角矩形 138"/>
              <p:cNvSpPr/>
              <p:nvPr/>
            </p:nvSpPr>
            <p:spPr>
              <a:xfrm>
                <a:off x="4222769" y="13258799"/>
                <a:ext cx="3023616" cy="608976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8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0" name="矩形 139"/>
              <p:cNvSpPr/>
              <p:nvPr/>
            </p:nvSpPr>
            <p:spPr>
              <a:xfrm>
                <a:off x="4227053" y="13449700"/>
                <a:ext cx="3012980" cy="303992"/>
              </a:xfrm>
              <a:prstGeom prst="rect">
                <a:avLst/>
              </a:prstGeom>
              <a:solidFill>
                <a:srgbClr val="282828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800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endParaRPr>
              </a:p>
            </p:txBody>
          </p:sp>
        </p:grpSp>
        <p:sp>
          <p:nvSpPr>
            <p:cNvPr id="134" name="矩形 133"/>
            <p:cNvSpPr/>
            <p:nvPr/>
          </p:nvSpPr>
          <p:spPr>
            <a:xfrm>
              <a:off x="8386540" y="16188678"/>
              <a:ext cx="3023618" cy="452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1600" dirty="0" smtClean="0">
                  <a:solidFill>
                    <a:srgbClr val="282828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替換成相近的 </a:t>
              </a:r>
              <a:r>
                <a:rPr lang="en-US" altLang="zh-TW" sz="1800" dirty="0" smtClean="0">
                  <a:solidFill>
                    <a:srgbClr val="282828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e</a:t>
              </a:r>
              <a:endParaRPr lang="zh-TW" altLang="en-US" sz="1800" dirty="0">
                <a:solidFill>
                  <a:srgbClr val="282828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矩形 134"/>
                <p:cNvSpPr/>
                <p:nvPr/>
              </p:nvSpPr>
              <p:spPr>
                <a:xfrm>
                  <a:off x="8386539" y="16570353"/>
                  <a:ext cx="455581" cy="539086"/>
                </a:xfrm>
                <a:prstGeom prst="rect">
                  <a:avLst/>
                </a:prstGeom>
                <a:solidFill>
                  <a:srgbClr val="282828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1800" i="1" smtClean="0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TW" sz="1800" i="1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sz="1800" i="1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1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Source Code Pro" panose="020B0509030403020204" pitchFamily="49" charset="0"/>
                  </a:endParaRPr>
                </a:p>
              </p:txBody>
            </p:sp>
          </mc:Choice>
          <mc:Fallback xmlns="">
            <p:sp>
              <p:nvSpPr>
                <p:cNvPr id="135" name="矩形 1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6539" y="16570353"/>
                  <a:ext cx="455581" cy="53908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299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6" name="矩形 135"/>
            <p:cNvSpPr/>
            <p:nvPr/>
          </p:nvSpPr>
          <p:spPr>
            <a:xfrm>
              <a:off x="9297777" y="16570353"/>
              <a:ext cx="1656800" cy="539086"/>
            </a:xfrm>
            <a:prstGeom prst="rect">
              <a:avLst/>
            </a:prstGeom>
            <a:solidFill>
              <a:srgbClr val="282828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......</a:t>
              </a:r>
              <a:endParaRPr lang="zh-TW" alt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矩形 136"/>
                <p:cNvSpPr/>
                <p:nvPr/>
              </p:nvSpPr>
              <p:spPr>
                <a:xfrm>
                  <a:off x="8837912" y="16570353"/>
                  <a:ext cx="455581" cy="539086"/>
                </a:xfrm>
                <a:prstGeom prst="rect">
                  <a:avLst/>
                </a:prstGeom>
                <a:solidFill>
                  <a:srgbClr val="282828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1800" i="1" smtClean="0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TW" sz="1800" i="1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sz="1800" i="1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1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Source Code Pro" panose="020B0509030403020204" pitchFamily="49" charset="0"/>
                  </a:endParaRPr>
                </a:p>
              </p:txBody>
            </p:sp>
          </mc:Choice>
          <mc:Fallback xmlns="">
            <p:sp>
              <p:nvSpPr>
                <p:cNvPr id="137" name="矩形 1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7912" y="16570353"/>
                  <a:ext cx="455581" cy="53908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597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矩形 137"/>
                <p:cNvSpPr/>
                <p:nvPr/>
              </p:nvSpPr>
              <p:spPr>
                <a:xfrm>
                  <a:off x="10954577" y="16571759"/>
                  <a:ext cx="455581" cy="535734"/>
                </a:xfrm>
                <a:prstGeom prst="rect">
                  <a:avLst/>
                </a:prstGeom>
                <a:solidFill>
                  <a:srgbClr val="282828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1800" i="1" smtClean="0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TW" sz="1800" i="1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𝑇</m:t>
                            </m:r>
                          </m:sub>
                          <m:sup>
                            <m:r>
                              <a:rPr lang="en-US" altLang="zh-TW" sz="1800" i="1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1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Source Code Pro" panose="020B0509030403020204" pitchFamily="49" charset="0"/>
                  </a:endParaRPr>
                </a:p>
              </p:txBody>
            </p:sp>
          </mc:Choice>
          <mc:Fallback xmlns="">
            <p:sp>
              <p:nvSpPr>
                <p:cNvPr id="138" name="矩形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54577" y="16571759"/>
                  <a:ext cx="455581" cy="53573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896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7189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12659376" y="10421727"/>
            <a:ext cx="3616944" cy="1924641"/>
          </a:xfrm>
          <a:prstGeom prst="rect">
            <a:avLst/>
          </a:prstGeom>
          <a:solidFill>
            <a:srgbClr val="282828"/>
          </a:solidFill>
          <a:ln w="2540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12776488" y="10535920"/>
            <a:ext cx="3388072" cy="1696720"/>
          </a:xfrm>
          <a:prstGeom prst="rect">
            <a:avLst/>
          </a:prstGeom>
          <a:solidFill>
            <a:srgbClr val="282828"/>
          </a:solidFill>
          <a:ln w="2540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0" name="矩形 239"/>
          <p:cNvSpPr/>
          <p:nvPr/>
        </p:nvSpPr>
        <p:spPr>
          <a:xfrm>
            <a:off x="8892410" y="10169831"/>
            <a:ext cx="3505200" cy="2176537"/>
          </a:xfrm>
          <a:prstGeom prst="rect">
            <a:avLst/>
          </a:prstGeom>
          <a:solidFill>
            <a:srgbClr val="282828"/>
          </a:solidFill>
          <a:ln w="50800"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100000">
                  <a:srgbClr val="FFABCD"/>
                </a:gs>
              </a:gsLst>
              <a:lin ang="5400000" scaled="1"/>
            </a:gra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0" name="群組 29"/>
          <p:cNvGrpSpPr/>
          <p:nvPr/>
        </p:nvGrpSpPr>
        <p:grpSpPr>
          <a:xfrm>
            <a:off x="4618747" y="10319899"/>
            <a:ext cx="3023618" cy="608976"/>
            <a:chOff x="4222767" y="13258800"/>
            <a:chExt cx="3023618" cy="608976"/>
          </a:xfrm>
        </p:grpSpPr>
        <p:sp>
          <p:nvSpPr>
            <p:cNvPr id="31" name="圓角矩形 30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32" name="矩形 31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9F5FF"/>
                  </a:solidFill>
                  <a:latin typeface="Source Code Pro" panose="020B0509030403020204" pitchFamily="49" charset="0"/>
                </a:rPr>
                <a:t>Encoder</a:t>
              </a:r>
              <a:endParaRPr lang="zh-TW" altLang="en-US" sz="1800" dirty="0">
                <a:solidFill>
                  <a:srgbClr val="D9F5FF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9154176" y="10319899"/>
            <a:ext cx="3023618" cy="608976"/>
            <a:chOff x="4222767" y="13258800"/>
            <a:chExt cx="3023618" cy="608976"/>
          </a:xfrm>
        </p:grpSpPr>
        <p:sp>
          <p:nvSpPr>
            <p:cNvPr id="45" name="圓角矩形 44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8BC1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47" name="矩形 46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2E6C4"/>
                  </a:solidFill>
                  <a:latin typeface="Source Code Pro" panose="020B0509030403020204" pitchFamily="49" charset="0"/>
                </a:rPr>
                <a:t>Decoder</a:t>
              </a:r>
              <a:endParaRPr lang="zh-TW" altLang="en-US" sz="1800" dirty="0">
                <a:solidFill>
                  <a:srgbClr val="D2E6C4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97" name="肘形接點 39"/>
          <p:cNvCxnSpPr>
            <a:stCxn id="32" idx="3"/>
            <a:endCxn id="47" idx="1"/>
          </p:cNvCxnSpPr>
          <p:nvPr/>
        </p:nvCxnSpPr>
        <p:spPr>
          <a:xfrm>
            <a:off x="7642365" y="10624387"/>
            <a:ext cx="1511811" cy="0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21C5FF"/>
                </a:gs>
                <a:gs pos="83000">
                  <a:srgbClr val="8BC167"/>
                </a:gs>
              </a:gsLst>
              <a:lin ang="0" scaled="1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群組 148"/>
          <p:cNvGrpSpPr/>
          <p:nvPr/>
        </p:nvGrpSpPr>
        <p:grpSpPr>
          <a:xfrm>
            <a:off x="9154175" y="9284715"/>
            <a:ext cx="3023618" cy="608976"/>
            <a:chOff x="4222767" y="13258800"/>
            <a:chExt cx="3023618" cy="608976"/>
          </a:xfrm>
        </p:grpSpPr>
        <p:sp>
          <p:nvSpPr>
            <p:cNvPr id="150" name="圓角矩形 149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51" name="矩形 150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>
                  <a:solidFill>
                    <a:srgbClr val="FFEBCD"/>
                  </a:solidFill>
                  <a:latin typeface="Source Code Pro" panose="020B0509030403020204" pitchFamily="49" charset="0"/>
                </a:rPr>
                <a:t>Conv1D(3,512)</a:t>
              </a:r>
              <a:endParaRPr lang="zh-TW" altLang="en-US" sz="1800" dirty="0">
                <a:solidFill>
                  <a:srgbClr val="FFEBCD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52" name="群組 151"/>
          <p:cNvGrpSpPr/>
          <p:nvPr/>
        </p:nvGrpSpPr>
        <p:grpSpPr>
          <a:xfrm>
            <a:off x="9154175" y="8677689"/>
            <a:ext cx="3023618" cy="608976"/>
            <a:chOff x="4222767" y="13258800"/>
            <a:chExt cx="3023618" cy="608976"/>
          </a:xfrm>
        </p:grpSpPr>
        <p:sp>
          <p:nvSpPr>
            <p:cNvPr id="153" name="圓角矩形 152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FFEBCD"/>
                  </a:solidFill>
                  <a:latin typeface="Source Code Pro" panose="020B0509030403020204" pitchFamily="49" charset="0"/>
                </a:rPr>
                <a:t>Conv1D(1,257)</a:t>
              </a:r>
              <a:endParaRPr lang="zh-TW" altLang="en-US" sz="1800" dirty="0">
                <a:solidFill>
                  <a:srgbClr val="FFEBCD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155" name="肘形接點 86"/>
          <p:cNvCxnSpPr>
            <a:stCxn id="45" idx="0"/>
            <a:endCxn id="150" idx="2"/>
          </p:cNvCxnSpPr>
          <p:nvPr/>
        </p:nvCxnSpPr>
        <p:spPr>
          <a:xfrm flipH="1" flipV="1">
            <a:off x="10665985" y="9893691"/>
            <a:ext cx="1" cy="426208"/>
          </a:xfrm>
          <a:prstGeom prst="straightConnector1">
            <a:avLst/>
          </a:prstGeom>
          <a:ln w="63500" cap="rnd">
            <a:gradFill flip="none" rotWithShape="1">
              <a:gsLst>
                <a:gs pos="96000">
                  <a:schemeClr val="accent4"/>
                </a:gs>
                <a:gs pos="0">
                  <a:srgbClr val="8BC167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群組 157"/>
          <p:cNvGrpSpPr/>
          <p:nvPr/>
        </p:nvGrpSpPr>
        <p:grpSpPr>
          <a:xfrm>
            <a:off x="4618746" y="9284715"/>
            <a:ext cx="3023618" cy="608976"/>
            <a:chOff x="4222767" y="13258800"/>
            <a:chExt cx="3023618" cy="608976"/>
          </a:xfrm>
        </p:grpSpPr>
        <p:sp>
          <p:nvSpPr>
            <p:cNvPr id="159" name="圓角矩形 158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B48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60" name="矩形 159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EADBF5"/>
                  </a:solidFill>
                  <a:latin typeface="Source Code Pro" panose="020B0509030403020204" pitchFamily="49" charset="0"/>
                </a:rPr>
                <a:t>STFT to LPS-257D</a:t>
              </a:r>
              <a:endParaRPr lang="zh-TW" altLang="en-US" sz="1800" dirty="0">
                <a:solidFill>
                  <a:srgbClr val="EADBF5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161" name="肘形接點 86"/>
          <p:cNvCxnSpPr>
            <a:stCxn id="159" idx="2"/>
            <a:endCxn id="31" idx="0"/>
          </p:cNvCxnSpPr>
          <p:nvPr/>
        </p:nvCxnSpPr>
        <p:spPr>
          <a:xfrm>
            <a:off x="6130556" y="9893691"/>
            <a:ext cx="1" cy="426208"/>
          </a:xfrm>
          <a:prstGeom prst="straightConnector1">
            <a:avLst/>
          </a:prstGeom>
          <a:ln w="63500" cap="rnd">
            <a:gradFill flip="none" rotWithShape="1">
              <a:gsLst>
                <a:gs pos="96000">
                  <a:srgbClr val="21C5FF"/>
                </a:gs>
                <a:gs pos="0">
                  <a:srgbClr val="B482DA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肘形接點 86"/>
          <p:cNvCxnSpPr>
            <a:stCxn id="210" idx="2"/>
            <a:endCxn id="159" idx="0"/>
          </p:cNvCxnSpPr>
          <p:nvPr/>
        </p:nvCxnSpPr>
        <p:spPr>
          <a:xfrm>
            <a:off x="6130555" y="8857509"/>
            <a:ext cx="1" cy="427206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85000">
                  <a:srgbClr val="B482DA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矩形 172"/>
          <p:cNvSpPr/>
          <p:nvPr/>
        </p:nvSpPr>
        <p:spPr>
          <a:xfrm>
            <a:off x="9682360" y="6935217"/>
            <a:ext cx="1967247" cy="405319"/>
          </a:xfrm>
          <a:prstGeom prst="rect">
            <a:avLst/>
          </a:prstGeom>
          <a:solidFill>
            <a:srgbClr val="282828"/>
          </a:solidFill>
          <a:ln w="254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>
                <a:solidFill>
                  <a:schemeClr val="bg1"/>
                </a:solidFill>
                <a:latin typeface="Source Code Pro" panose="020B0509030403020204" pitchFamily="49" charset="0"/>
              </a:rPr>
              <a:t>Out(Waveform)</a:t>
            </a:r>
            <a:endParaRPr lang="zh-TW" altLang="en-US" sz="1800" dirty="0">
              <a:solidFill>
                <a:schemeClr val="bg1"/>
              </a:solidFill>
              <a:latin typeface="Source Code Pro" panose="020B0509030403020204" pitchFamily="49" charset="0"/>
            </a:endParaRPr>
          </a:p>
        </p:txBody>
      </p:sp>
      <p:grpSp>
        <p:nvGrpSpPr>
          <p:cNvPr id="174" name="群組 173"/>
          <p:cNvGrpSpPr/>
          <p:nvPr/>
        </p:nvGrpSpPr>
        <p:grpSpPr>
          <a:xfrm>
            <a:off x="9154175" y="7693329"/>
            <a:ext cx="3023618" cy="608976"/>
            <a:chOff x="4222767" y="13258800"/>
            <a:chExt cx="3023618" cy="608976"/>
          </a:xfrm>
        </p:grpSpPr>
        <p:sp>
          <p:nvSpPr>
            <p:cNvPr id="175" name="圓角矩形 174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B48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76" name="矩形 175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EADBF5"/>
                  </a:solidFill>
                  <a:latin typeface="Source Code Pro" panose="020B0509030403020204" pitchFamily="49" charset="0"/>
                </a:rPr>
                <a:t>ISTFT to </a:t>
              </a:r>
              <a:r>
                <a:rPr lang="en-US" altLang="zh-TW" sz="1800" dirty="0">
                  <a:solidFill>
                    <a:srgbClr val="EADBF5"/>
                  </a:solidFill>
                  <a:latin typeface="Source Code Pro" panose="020B0509030403020204" pitchFamily="49" charset="0"/>
                </a:rPr>
                <a:t>Waveform</a:t>
              </a:r>
              <a:endParaRPr lang="zh-TW" altLang="en-US" sz="1800" dirty="0">
                <a:solidFill>
                  <a:srgbClr val="EADBF5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78" name="群組 177"/>
          <p:cNvGrpSpPr/>
          <p:nvPr/>
        </p:nvGrpSpPr>
        <p:grpSpPr>
          <a:xfrm>
            <a:off x="10270001" y="11510083"/>
            <a:ext cx="786290" cy="580823"/>
            <a:chOff x="4222767" y="13258800"/>
            <a:chExt cx="3023618" cy="608976"/>
          </a:xfrm>
        </p:grpSpPr>
        <p:sp>
          <p:nvSpPr>
            <p:cNvPr id="179" name="圓角矩形 178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80" name="矩形 179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FFABCD"/>
                  </a:solidFill>
                  <a:latin typeface="Source Code Pro" panose="020B0509030403020204" pitchFamily="49" charset="0"/>
                </a:rPr>
                <a:t>MHA</a:t>
              </a:r>
              <a:endParaRPr lang="zh-TW" altLang="en-US" sz="1800" dirty="0">
                <a:solidFill>
                  <a:srgbClr val="FFABCD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199" name="肘形接點 86"/>
          <p:cNvCxnSpPr>
            <a:stCxn id="175" idx="0"/>
            <a:endCxn id="173" idx="2"/>
          </p:cNvCxnSpPr>
          <p:nvPr/>
        </p:nvCxnSpPr>
        <p:spPr>
          <a:xfrm flipH="1" flipV="1">
            <a:off x="10665984" y="7340536"/>
            <a:ext cx="1" cy="352793"/>
          </a:xfrm>
          <a:prstGeom prst="straightConnector1">
            <a:avLst/>
          </a:prstGeom>
          <a:ln w="63500" cap="rnd">
            <a:gradFill flip="none" rotWithShape="1">
              <a:gsLst>
                <a:gs pos="62000">
                  <a:schemeClr val="bg1">
                    <a:lumMod val="95000"/>
                  </a:schemeClr>
                </a:gs>
                <a:gs pos="0">
                  <a:srgbClr val="B482DA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肘形接點 86"/>
          <p:cNvCxnSpPr>
            <a:stCxn id="153" idx="0"/>
            <a:endCxn id="175" idx="2"/>
          </p:cNvCxnSpPr>
          <p:nvPr/>
        </p:nvCxnSpPr>
        <p:spPr>
          <a:xfrm flipV="1">
            <a:off x="10665985" y="8302305"/>
            <a:ext cx="0" cy="375384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chemeClr val="accent4"/>
                </a:gs>
                <a:gs pos="59000">
                  <a:srgbClr val="B482DA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矩形 209"/>
          <p:cNvSpPr/>
          <p:nvPr/>
        </p:nvSpPr>
        <p:spPr>
          <a:xfrm>
            <a:off x="5146931" y="8452190"/>
            <a:ext cx="1967247" cy="405319"/>
          </a:xfrm>
          <a:prstGeom prst="rect">
            <a:avLst/>
          </a:prstGeom>
          <a:solidFill>
            <a:srgbClr val="282828"/>
          </a:solidFill>
          <a:ln w="254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>
                <a:solidFill>
                  <a:schemeClr val="bg1"/>
                </a:solidFill>
                <a:latin typeface="Source Code Pro" panose="020B0509030403020204" pitchFamily="49" charset="0"/>
              </a:rPr>
              <a:t>In(Waveform)</a:t>
            </a:r>
            <a:endParaRPr lang="zh-TW" altLang="en-US" sz="1800" dirty="0">
              <a:solidFill>
                <a:schemeClr val="bg1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217" name="肘形接點 39"/>
          <p:cNvCxnSpPr>
            <a:stCxn id="52" idx="1"/>
            <a:endCxn id="179" idx="3"/>
          </p:cNvCxnSpPr>
          <p:nvPr/>
        </p:nvCxnSpPr>
        <p:spPr>
          <a:xfrm flipH="1">
            <a:off x="11056291" y="11786418"/>
            <a:ext cx="1897632" cy="14077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rgbClr val="FF0066"/>
                </a:gs>
              </a:gsLst>
              <a:lin ang="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文字方塊 234"/>
          <p:cNvSpPr txBox="1"/>
          <p:nvPr/>
        </p:nvSpPr>
        <p:spPr>
          <a:xfrm>
            <a:off x="10421524" y="10897657"/>
            <a:ext cx="488917" cy="720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&amp;</a:t>
            </a:r>
            <a:endParaRPr lang="zh-TW" altLang="en-US" dirty="0">
              <a:solidFill>
                <a:schemeClr val="bg1"/>
              </a:solidFill>
              <a:latin typeface="SauceCodePro Nerd Font" panose="020B0509030403020204" pitchFamily="49" charset="0"/>
            </a:endParaRPr>
          </a:p>
        </p:txBody>
      </p:sp>
      <p:grpSp>
        <p:nvGrpSpPr>
          <p:cNvPr id="50" name="群組 49"/>
          <p:cNvGrpSpPr/>
          <p:nvPr/>
        </p:nvGrpSpPr>
        <p:grpSpPr>
          <a:xfrm>
            <a:off x="12953923" y="11481930"/>
            <a:ext cx="3023618" cy="608976"/>
            <a:chOff x="4222767" y="13258800"/>
            <a:chExt cx="3023618" cy="608976"/>
          </a:xfrm>
        </p:grpSpPr>
        <p:sp>
          <p:nvSpPr>
            <p:cNvPr id="51" name="圓角矩形 50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52" name="矩形 51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bg1"/>
                  </a:solidFill>
                  <a:latin typeface="Source Code Pro" panose="020B0509030403020204" pitchFamily="49" charset="0"/>
                </a:rPr>
                <a:t>Phoneme Embedding</a:t>
              </a:r>
              <a:endParaRPr lang="zh-TW" altLang="en-US" sz="1800" dirty="0">
                <a:solidFill>
                  <a:srgbClr val="21C5FF"/>
                </a:solidFill>
                <a:latin typeface="Source Code Pro" panose="020B0509030403020204" pitchFamily="49" charset="0"/>
              </a:endParaRPr>
            </a:p>
          </p:txBody>
        </p:sp>
      </p:grpSp>
      <p:sp>
        <p:nvSpPr>
          <p:cNvPr id="53" name="矩形 52"/>
          <p:cNvSpPr/>
          <p:nvPr/>
        </p:nvSpPr>
        <p:spPr>
          <a:xfrm>
            <a:off x="13488458" y="10717261"/>
            <a:ext cx="1967247" cy="405319"/>
          </a:xfrm>
          <a:prstGeom prst="rect">
            <a:avLst/>
          </a:prstGeom>
          <a:solidFill>
            <a:srgbClr val="282828"/>
          </a:solidFill>
          <a:ln w="254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>
                <a:solidFill>
                  <a:schemeClr val="bg1"/>
                </a:solidFill>
                <a:latin typeface="Source Code Pro" panose="020B0509030403020204" pitchFamily="49" charset="0"/>
              </a:rPr>
              <a:t>Phoneme label</a:t>
            </a:r>
            <a:endParaRPr lang="zh-TW" altLang="en-US" sz="1800" dirty="0">
              <a:solidFill>
                <a:schemeClr val="bg1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54" name="肘形接點 39"/>
          <p:cNvCxnSpPr>
            <a:stCxn id="53" idx="2"/>
            <a:endCxn id="51" idx="0"/>
          </p:cNvCxnSpPr>
          <p:nvPr/>
        </p:nvCxnSpPr>
        <p:spPr>
          <a:xfrm flipH="1">
            <a:off x="14465733" y="11122580"/>
            <a:ext cx="6349" cy="359350"/>
          </a:xfrm>
          <a:prstGeom prst="straightConnector1">
            <a:avLst/>
          </a:prstGeom>
          <a:ln w="63500" cap="rnd">
            <a:solidFill>
              <a:schemeClr val="bg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8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平行四邊形 18"/>
          <p:cNvSpPr/>
          <p:nvPr/>
        </p:nvSpPr>
        <p:spPr>
          <a:xfrm>
            <a:off x="3667760" y="9560820"/>
            <a:ext cx="1526344" cy="1081848"/>
          </a:xfrm>
          <a:prstGeom prst="parallelogram">
            <a:avLst/>
          </a:prstGeom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5975359" y="6357823"/>
            <a:ext cx="958234" cy="822895"/>
            <a:chOff x="5745866" y="3677985"/>
            <a:chExt cx="958234" cy="822895"/>
          </a:xfrm>
        </p:grpSpPr>
        <p:sp>
          <p:nvSpPr>
            <p:cNvPr id="5" name="立方體 4"/>
            <p:cNvSpPr/>
            <p:nvPr/>
          </p:nvSpPr>
          <p:spPr>
            <a:xfrm>
              <a:off x="5745867" y="4226560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立方體 32"/>
            <p:cNvSpPr/>
            <p:nvPr/>
          </p:nvSpPr>
          <p:spPr>
            <a:xfrm>
              <a:off x="5745866" y="3952240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立方體 33"/>
            <p:cNvSpPr/>
            <p:nvPr/>
          </p:nvSpPr>
          <p:spPr>
            <a:xfrm>
              <a:off x="5753873" y="3677985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立方體 34"/>
            <p:cNvSpPr/>
            <p:nvPr/>
          </p:nvSpPr>
          <p:spPr>
            <a:xfrm>
              <a:off x="6069101" y="4226560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立方體 35"/>
            <p:cNvSpPr/>
            <p:nvPr/>
          </p:nvSpPr>
          <p:spPr>
            <a:xfrm>
              <a:off x="6069100" y="3952240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立方體 36"/>
            <p:cNvSpPr/>
            <p:nvPr/>
          </p:nvSpPr>
          <p:spPr>
            <a:xfrm>
              <a:off x="6077107" y="3677985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立方體 37"/>
            <p:cNvSpPr/>
            <p:nvPr/>
          </p:nvSpPr>
          <p:spPr>
            <a:xfrm>
              <a:off x="6386601" y="4226560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立方體 38"/>
            <p:cNvSpPr/>
            <p:nvPr/>
          </p:nvSpPr>
          <p:spPr>
            <a:xfrm>
              <a:off x="6386600" y="3952240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立方體 39"/>
            <p:cNvSpPr/>
            <p:nvPr/>
          </p:nvSpPr>
          <p:spPr>
            <a:xfrm>
              <a:off x="6394607" y="3677985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1" name="立方體 40"/>
          <p:cNvSpPr/>
          <p:nvPr/>
        </p:nvSpPr>
        <p:spPr>
          <a:xfrm>
            <a:off x="5986801" y="7802943"/>
            <a:ext cx="935350" cy="822895"/>
          </a:xfrm>
          <a:prstGeom prst="cube">
            <a:avLst>
              <a:gd name="adj" fmla="val 8702"/>
            </a:avLst>
          </a:prstGeom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立方體 41"/>
          <p:cNvSpPr/>
          <p:nvPr/>
        </p:nvSpPr>
        <p:spPr>
          <a:xfrm>
            <a:off x="5822005" y="9524474"/>
            <a:ext cx="1248929" cy="1098773"/>
          </a:xfrm>
          <a:prstGeom prst="cube">
            <a:avLst>
              <a:gd name="adj" fmla="val 5928"/>
            </a:avLst>
          </a:prstGeom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立方體 42"/>
          <p:cNvSpPr/>
          <p:nvPr/>
        </p:nvSpPr>
        <p:spPr>
          <a:xfrm>
            <a:off x="7794474" y="6219885"/>
            <a:ext cx="1248929" cy="1098773"/>
          </a:xfrm>
          <a:prstGeom prst="cube">
            <a:avLst>
              <a:gd name="adj" fmla="val 5928"/>
            </a:avLst>
          </a:prstGeom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4" name="直線單箭頭接點 43"/>
          <p:cNvCxnSpPr>
            <a:stCxn id="41" idx="1"/>
            <a:endCxn id="35" idx="3"/>
          </p:cNvCxnSpPr>
          <p:nvPr/>
        </p:nvCxnSpPr>
        <p:spPr>
          <a:xfrm flipV="1">
            <a:off x="6418672" y="7180718"/>
            <a:ext cx="379" cy="693833"/>
          </a:xfrm>
          <a:prstGeom prst="straightConnector1">
            <a:avLst/>
          </a:prstGeom>
          <a:ln w="57150">
            <a:gradFill>
              <a:gsLst>
                <a:gs pos="0">
                  <a:srgbClr val="7030A0"/>
                </a:gs>
                <a:gs pos="25000">
                  <a:srgbClr val="B482DA"/>
                </a:gs>
                <a:gs pos="63000">
                  <a:srgbClr val="B482DA"/>
                </a:gs>
                <a:gs pos="85000">
                  <a:srgbClr val="7030A0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39" idx="4"/>
            <a:endCxn id="43" idx="2"/>
          </p:cNvCxnSpPr>
          <p:nvPr/>
        </p:nvCxnSpPr>
        <p:spPr>
          <a:xfrm flipV="1">
            <a:off x="6857006" y="6801839"/>
            <a:ext cx="937468" cy="1689"/>
          </a:xfrm>
          <a:prstGeom prst="straightConnector1">
            <a:avLst/>
          </a:prstGeom>
          <a:ln w="57150">
            <a:solidFill>
              <a:srgbClr val="8BC1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42" idx="1"/>
            <a:endCxn id="41" idx="3"/>
          </p:cNvCxnSpPr>
          <p:nvPr/>
        </p:nvCxnSpPr>
        <p:spPr>
          <a:xfrm flipV="1">
            <a:off x="6413902" y="8625838"/>
            <a:ext cx="4770" cy="963771"/>
          </a:xfrm>
          <a:prstGeom prst="straightConnector1">
            <a:avLst/>
          </a:prstGeom>
          <a:ln w="57150">
            <a:gradFill>
              <a:gsLst>
                <a:gs pos="0">
                  <a:schemeClr val="accent2"/>
                </a:gs>
                <a:gs pos="28000">
                  <a:srgbClr val="21C5FF"/>
                </a:gs>
                <a:gs pos="61000">
                  <a:srgbClr val="21C5FF"/>
                </a:gs>
                <a:gs pos="83000">
                  <a:srgbClr val="7030A0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42" idx="4"/>
            <a:endCxn id="46" idx="2"/>
          </p:cNvCxnSpPr>
          <p:nvPr/>
        </p:nvCxnSpPr>
        <p:spPr>
          <a:xfrm>
            <a:off x="7005799" y="10106428"/>
            <a:ext cx="787970" cy="0"/>
          </a:xfrm>
          <a:prstGeom prst="straightConnector1">
            <a:avLst/>
          </a:prstGeom>
          <a:ln w="571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群組 67"/>
          <p:cNvGrpSpPr/>
          <p:nvPr/>
        </p:nvGrpSpPr>
        <p:grpSpPr>
          <a:xfrm>
            <a:off x="9945192" y="9670049"/>
            <a:ext cx="1267727" cy="1107688"/>
            <a:chOff x="9606008" y="7191626"/>
            <a:chExt cx="1267727" cy="1107688"/>
          </a:xfrm>
        </p:grpSpPr>
        <p:sp>
          <p:nvSpPr>
            <p:cNvPr id="73" name="立方體 72"/>
            <p:cNvSpPr/>
            <p:nvPr/>
          </p:nvSpPr>
          <p:spPr>
            <a:xfrm>
              <a:off x="9606009" y="7740266"/>
              <a:ext cx="309493" cy="274320"/>
            </a:xfrm>
            <a:prstGeom prst="cube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立方體 73"/>
            <p:cNvSpPr/>
            <p:nvPr/>
          </p:nvSpPr>
          <p:spPr>
            <a:xfrm>
              <a:off x="9606008" y="7465946"/>
              <a:ext cx="309493" cy="274320"/>
            </a:xfrm>
            <a:prstGeom prst="cube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立方體 74"/>
            <p:cNvSpPr/>
            <p:nvPr/>
          </p:nvSpPr>
          <p:spPr>
            <a:xfrm>
              <a:off x="9614015" y="7191691"/>
              <a:ext cx="309493" cy="274320"/>
            </a:xfrm>
            <a:prstGeom prst="cube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立方體 75"/>
            <p:cNvSpPr/>
            <p:nvPr/>
          </p:nvSpPr>
          <p:spPr>
            <a:xfrm>
              <a:off x="9929243" y="7740266"/>
              <a:ext cx="309493" cy="274320"/>
            </a:xfrm>
            <a:prstGeom prst="cube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立方體 76"/>
            <p:cNvSpPr/>
            <p:nvPr/>
          </p:nvSpPr>
          <p:spPr>
            <a:xfrm>
              <a:off x="9929242" y="7465946"/>
              <a:ext cx="309493" cy="274320"/>
            </a:xfrm>
            <a:prstGeom prst="cube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立方體 77"/>
            <p:cNvSpPr/>
            <p:nvPr/>
          </p:nvSpPr>
          <p:spPr>
            <a:xfrm>
              <a:off x="9937249" y="7191691"/>
              <a:ext cx="309493" cy="274320"/>
            </a:xfrm>
            <a:prstGeom prst="cube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立方體 78"/>
            <p:cNvSpPr/>
            <p:nvPr/>
          </p:nvSpPr>
          <p:spPr>
            <a:xfrm>
              <a:off x="10246743" y="7740266"/>
              <a:ext cx="309493" cy="274320"/>
            </a:xfrm>
            <a:prstGeom prst="cube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立方體 79"/>
            <p:cNvSpPr/>
            <p:nvPr/>
          </p:nvSpPr>
          <p:spPr>
            <a:xfrm>
              <a:off x="10246742" y="7465946"/>
              <a:ext cx="309493" cy="274320"/>
            </a:xfrm>
            <a:prstGeom prst="cube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立方體 80"/>
            <p:cNvSpPr/>
            <p:nvPr/>
          </p:nvSpPr>
          <p:spPr>
            <a:xfrm>
              <a:off x="10254749" y="7191691"/>
              <a:ext cx="309493" cy="274320"/>
            </a:xfrm>
            <a:prstGeom prst="cube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立方體 81"/>
            <p:cNvSpPr/>
            <p:nvPr/>
          </p:nvSpPr>
          <p:spPr>
            <a:xfrm>
              <a:off x="9606008" y="8024994"/>
              <a:ext cx="309493" cy="274320"/>
            </a:xfrm>
            <a:prstGeom prst="cube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立方體 82"/>
            <p:cNvSpPr/>
            <p:nvPr/>
          </p:nvSpPr>
          <p:spPr>
            <a:xfrm>
              <a:off x="9929242" y="8024994"/>
              <a:ext cx="309493" cy="274320"/>
            </a:xfrm>
            <a:prstGeom prst="cube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立方體 83"/>
            <p:cNvSpPr/>
            <p:nvPr/>
          </p:nvSpPr>
          <p:spPr>
            <a:xfrm>
              <a:off x="10246742" y="8024994"/>
              <a:ext cx="309493" cy="274320"/>
            </a:xfrm>
            <a:prstGeom prst="cube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立方體 84"/>
            <p:cNvSpPr/>
            <p:nvPr/>
          </p:nvSpPr>
          <p:spPr>
            <a:xfrm>
              <a:off x="10556236" y="7740201"/>
              <a:ext cx="309493" cy="274320"/>
            </a:xfrm>
            <a:prstGeom prst="cube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立方體 85"/>
            <p:cNvSpPr/>
            <p:nvPr/>
          </p:nvSpPr>
          <p:spPr>
            <a:xfrm>
              <a:off x="10556235" y="7465881"/>
              <a:ext cx="309493" cy="274320"/>
            </a:xfrm>
            <a:prstGeom prst="cube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立方體 86"/>
            <p:cNvSpPr/>
            <p:nvPr/>
          </p:nvSpPr>
          <p:spPr>
            <a:xfrm>
              <a:off x="10564242" y="7191626"/>
              <a:ext cx="309493" cy="274320"/>
            </a:xfrm>
            <a:prstGeom prst="cube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立方體 87"/>
            <p:cNvSpPr/>
            <p:nvPr/>
          </p:nvSpPr>
          <p:spPr>
            <a:xfrm>
              <a:off x="10556235" y="8024929"/>
              <a:ext cx="309493" cy="274320"/>
            </a:xfrm>
            <a:prstGeom prst="cube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0" name="群組 99"/>
          <p:cNvGrpSpPr/>
          <p:nvPr/>
        </p:nvGrpSpPr>
        <p:grpSpPr>
          <a:xfrm>
            <a:off x="10058778" y="6210970"/>
            <a:ext cx="1267727" cy="1107688"/>
            <a:chOff x="9606008" y="7191626"/>
            <a:chExt cx="1267727" cy="1107688"/>
          </a:xfrm>
        </p:grpSpPr>
        <p:sp>
          <p:nvSpPr>
            <p:cNvPr id="101" name="立方體 100"/>
            <p:cNvSpPr/>
            <p:nvPr/>
          </p:nvSpPr>
          <p:spPr>
            <a:xfrm>
              <a:off x="9606009" y="7740266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立方體 101"/>
            <p:cNvSpPr/>
            <p:nvPr/>
          </p:nvSpPr>
          <p:spPr>
            <a:xfrm>
              <a:off x="9606008" y="7465946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立方體 102"/>
            <p:cNvSpPr/>
            <p:nvPr/>
          </p:nvSpPr>
          <p:spPr>
            <a:xfrm>
              <a:off x="9614015" y="7191691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立方體 103"/>
            <p:cNvSpPr/>
            <p:nvPr/>
          </p:nvSpPr>
          <p:spPr>
            <a:xfrm>
              <a:off x="9929243" y="7740266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立方體 104"/>
            <p:cNvSpPr/>
            <p:nvPr/>
          </p:nvSpPr>
          <p:spPr>
            <a:xfrm>
              <a:off x="9929242" y="7465946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立方體 105"/>
            <p:cNvSpPr/>
            <p:nvPr/>
          </p:nvSpPr>
          <p:spPr>
            <a:xfrm>
              <a:off x="9937249" y="7191691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立方體 106"/>
            <p:cNvSpPr/>
            <p:nvPr/>
          </p:nvSpPr>
          <p:spPr>
            <a:xfrm>
              <a:off x="10246743" y="7740266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立方體 107"/>
            <p:cNvSpPr/>
            <p:nvPr/>
          </p:nvSpPr>
          <p:spPr>
            <a:xfrm>
              <a:off x="10246742" y="7465946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立方體 108"/>
            <p:cNvSpPr/>
            <p:nvPr/>
          </p:nvSpPr>
          <p:spPr>
            <a:xfrm>
              <a:off x="10254749" y="7191691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立方體 109"/>
            <p:cNvSpPr/>
            <p:nvPr/>
          </p:nvSpPr>
          <p:spPr>
            <a:xfrm>
              <a:off x="9606008" y="8024994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立方體 110"/>
            <p:cNvSpPr/>
            <p:nvPr/>
          </p:nvSpPr>
          <p:spPr>
            <a:xfrm>
              <a:off x="9929242" y="8024994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立方體 111"/>
            <p:cNvSpPr/>
            <p:nvPr/>
          </p:nvSpPr>
          <p:spPr>
            <a:xfrm>
              <a:off x="10246742" y="8024994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立方體 112"/>
            <p:cNvSpPr/>
            <p:nvPr/>
          </p:nvSpPr>
          <p:spPr>
            <a:xfrm>
              <a:off x="10556236" y="7740201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立方體 113"/>
            <p:cNvSpPr/>
            <p:nvPr/>
          </p:nvSpPr>
          <p:spPr>
            <a:xfrm>
              <a:off x="10556235" y="7465881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立方體 114"/>
            <p:cNvSpPr/>
            <p:nvPr/>
          </p:nvSpPr>
          <p:spPr>
            <a:xfrm>
              <a:off x="10564242" y="7191626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立方體 115"/>
            <p:cNvSpPr/>
            <p:nvPr/>
          </p:nvSpPr>
          <p:spPr>
            <a:xfrm>
              <a:off x="10556235" y="8024929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18" name="直線單箭頭接點 117"/>
          <p:cNvCxnSpPr>
            <a:stCxn id="81" idx="1"/>
            <a:endCxn id="166" idx="3"/>
          </p:cNvCxnSpPr>
          <p:nvPr/>
        </p:nvCxnSpPr>
        <p:spPr>
          <a:xfrm flipV="1">
            <a:off x="10714390" y="9037088"/>
            <a:ext cx="24764" cy="701606"/>
          </a:xfrm>
          <a:prstGeom prst="straightConnector1">
            <a:avLst/>
          </a:prstGeom>
          <a:ln w="571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群組 170"/>
          <p:cNvGrpSpPr/>
          <p:nvPr/>
        </p:nvGrpSpPr>
        <p:grpSpPr>
          <a:xfrm>
            <a:off x="9977963" y="7858784"/>
            <a:ext cx="1340535" cy="1178304"/>
            <a:chOff x="14193375" y="7300465"/>
            <a:chExt cx="1340535" cy="1178304"/>
          </a:xfrm>
        </p:grpSpPr>
        <p:grpSp>
          <p:nvGrpSpPr>
            <p:cNvPr id="137" name="群組 136"/>
            <p:cNvGrpSpPr/>
            <p:nvPr/>
          </p:nvGrpSpPr>
          <p:grpSpPr>
            <a:xfrm>
              <a:off x="14266183" y="7300465"/>
              <a:ext cx="1267727" cy="1107688"/>
              <a:chOff x="9606008" y="7191626"/>
              <a:chExt cx="1267727" cy="1107688"/>
            </a:xfrm>
          </p:grpSpPr>
          <p:sp>
            <p:nvSpPr>
              <p:cNvPr id="138" name="立方體 137"/>
              <p:cNvSpPr/>
              <p:nvPr/>
            </p:nvSpPr>
            <p:spPr>
              <a:xfrm>
                <a:off x="9606009" y="7740266"/>
                <a:ext cx="309493" cy="274320"/>
              </a:xfrm>
              <a:prstGeom prst="cub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9" name="立方體 138"/>
              <p:cNvSpPr/>
              <p:nvPr/>
            </p:nvSpPr>
            <p:spPr>
              <a:xfrm>
                <a:off x="9606008" y="7465946"/>
                <a:ext cx="309493" cy="274320"/>
              </a:xfrm>
              <a:prstGeom prst="cub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0" name="立方體 139"/>
              <p:cNvSpPr/>
              <p:nvPr/>
            </p:nvSpPr>
            <p:spPr>
              <a:xfrm>
                <a:off x="9614015" y="7191691"/>
                <a:ext cx="309493" cy="274320"/>
              </a:xfrm>
              <a:prstGeom prst="cub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1" name="立方體 140"/>
              <p:cNvSpPr/>
              <p:nvPr/>
            </p:nvSpPr>
            <p:spPr>
              <a:xfrm>
                <a:off x="9929243" y="7740266"/>
                <a:ext cx="309493" cy="274320"/>
              </a:xfrm>
              <a:prstGeom prst="cub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2" name="立方體 141"/>
              <p:cNvSpPr/>
              <p:nvPr/>
            </p:nvSpPr>
            <p:spPr>
              <a:xfrm>
                <a:off x="9929242" y="7465946"/>
                <a:ext cx="309493" cy="274320"/>
              </a:xfrm>
              <a:prstGeom prst="cub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3" name="立方體 142"/>
              <p:cNvSpPr/>
              <p:nvPr/>
            </p:nvSpPr>
            <p:spPr>
              <a:xfrm>
                <a:off x="9937249" y="7191691"/>
                <a:ext cx="309493" cy="274320"/>
              </a:xfrm>
              <a:prstGeom prst="cub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4" name="立方體 143"/>
              <p:cNvSpPr/>
              <p:nvPr/>
            </p:nvSpPr>
            <p:spPr>
              <a:xfrm>
                <a:off x="10246743" y="7740266"/>
                <a:ext cx="309493" cy="274320"/>
              </a:xfrm>
              <a:prstGeom prst="cub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5" name="立方體 144"/>
              <p:cNvSpPr/>
              <p:nvPr/>
            </p:nvSpPr>
            <p:spPr>
              <a:xfrm>
                <a:off x="10246742" y="7465946"/>
                <a:ext cx="309493" cy="274320"/>
              </a:xfrm>
              <a:prstGeom prst="cub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6" name="立方體 145"/>
              <p:cNvSpPr/>
              <p:nvPr/>
            </p:nvSpPr>
            <p:spPr>
              <a:xfrm>
                <a:off x="10254749" y="7191691"/>
                <a:ext cx="309493" cy="274320"/>
              </a:xfrm>
              <a:prstGeom prst="cub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7" name="立方體 146"/>
              <p:cNvSpPr/>
              <p:nvPr/>
            </p:nvSpPr>
            <p:spPr>
              <a:xfrm>
                <a:off x="9606008" y="8024994"/>
                <a:ext cx="309493" cy="274320"/>
              </a:xfrm>
              <a:prstGeom prst="cub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8" name="立方體 147"/>
              <p:cNvSpPr/>
              <p:nvPr/>
            </p:nvSpPr>
            <p:spPr>
              <a:xfrm>
                <a:off x="9929242" y="8024994"/>
                <a:ext cx="309493" cy="274320"/>
              </a:xfrm>
              <a:prstGeom prst="cub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9" name="立方體 148"/>
              <p:cNvSpPr/>
              <p:nvPr/>
            </p:nvSpPr>
            <p:spPr>
              <a:xfrm>
                <a:off x="10246742" y="8024994"/>
                <a:ext cx="309493" cy="274320"/>
              </a:xfrm>
              <a:prstGeom prst="cub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0" name="立方體 149"/>
              <p:cNvSpPr/>
              <p:nvPr/>
            </p:nvSpPr>
            <p:spPr>
              <a:xfrm>
                <a:off x="10556236" y="7740201"/>
                <a:ext cx="309493" cy="274320"/>
              </a:xfrm>
              <a:prstGeom prst="cub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1" name="立方體 150"/>
              <p:cNvSpPr/>
              <p:nvPr/>
            </p:nvSpPr>
            <p:spPr>
              <a:xfrm>
                <a:off x="10556235" y="7465881"/>
                <a:ext cx="309493" cy="274320"/>
              </a:xfrm>
              <a:prstGeom prst="cub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2" name="立方體 151"/>
              <p:cNvSpPr/>
              <p:nvPr/>
            </p:nvSpPr>
            <p:spPr>
              <a:xfrm>
                <a:off x="10564242" y="7191626"/>
                <a:ext cx="309493" cy="274320"/>
              </a:xfrm>
              <a:prstGeom prst="cub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3" name="立方體 152"/>
              <p:cNvSpPr/>
              <p:nvPr/>
            </p:nvSpPr>
            <p:spPr>
              <a:xfrm>
                <a:off x="10556235" y="8024929"/>
                <a:ext cx="309493" cy="274320"/>
              </a:xfrm>
              <a:prstGeom prst="cub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54" name="群組 153"/>
            <p:cNvGrpSpPr/>
            <p:nvPr/>
          </p:nvGrpSpPr>
          <p:grpSpPr>
            <a:xfrm>
              <a:off x="14193375" y="7371081"/>
              <a:ext cx="1267727" cy="1107688"/>
              <a:chOff x="9606008" y="7191626"/>
              <a:chExt cx="1267727" cy="1107688"/>
            </a:xfrm>
          </p:grpSpPr>
          <p:sp>
            <p:nvSpPr>
              <p:cNvPr id="155" name="立方體 154"/>
              <p:cNvSpPr/>
              <p:nvPr/>
            </p:nvSpPr>
            <p:spPr>
              <a:xfrm>
                <a:off x="9606009" y="7740266"/>
                <a:ext cx="309493" cy="274320"/>
              </a:xfrm>
              <a:prstGeom prst="cub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6" name="立方體 155"/>
              <p:cNvSpPr/>
              <p:nvPr/>
            </p:nvSpPr>
            <p:spPr>
              <a:xfrm>
                <a:off x="9606008" y="7465946"/>
                <a:ext cx="309493" cy="274320"/>
              </a:xfrm>
              <a:prstGeom prst="cub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7" name="立方體 156"/>
              <p:cNvSpPr/>
              <p:nvPr/>
            </p:nvSpPr>
            <p:spPr>
              <a:xfrm>
                <a:off x="9614015" y="7191691"/>
                <a:ext cx="309493" cy="274320"/>
              </a:xfrm>
              <a:prstGeom prst="cub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8" name="立方體 157"/>
              <p:cNvSpPr/>
              <p:nvPr/>
            </p:nvSpPr>
            <p:spPr>
              <a:xfrm>
                <a:off x="9929243" y="7740266"/>
                <a:ext cx="309493" cy="274320"/>
              </a:xfrm>
              <a:prstGeom prst="cub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9" name="立方體 158"/>
              <p:cNvSpPr/>
              <p:nvPr/>
            </p:nvSpPr>
            <p:spPr>
              <a:xfrm>
                <a:off x="9929242" y="7465946"/>
                <a:ext cx="309493" cy="274320"/>
              </a:xfrm>
              <a:prstGeom prst="cub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0" name="立方體 159"/>
              <p:cNvSpPr/>
              <p:nvPr/>
            </p:nvSpPr>
            <p:spPr>
              <a:xfrm>
                <a:off x="9937249" y="7191691"/>
                <a:ext cx="309493" cy="274320"/>
              </a:xfrm>
              <a:prstGeom prst="cub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1" name="立方體 160"/>
              <p:cNvSpPr/>
              <p:nvPr/>
            </p:nvSpPr>
            <p:spPr>
              <a:xfrm>
                <a:off x="10246743" y="7740266"/>
                <a:ext cx="309493" cy="274320"/>
              </a:xfrm>
              <a:prstGeom prst="cub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2" name="立方體 161"/>
              <p:cNvSpPr/>
              <p:nvPr/>
            </p:nvSpPr>
            <p:spPr>
              <a:xfrm>
                <a:off x="10246742" y="7465946"/>
                <a:ext cx="309493" cy="274320"/>
              </a:xfrm>
              <a:prstGeom prst="cub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3" name="立方體 162"/>
              <p:cNvSpPr/>
              <p:nvPr/>
            </p:nvSpPr>
            <p:spPr>
              <a:xfrm>
                <a:off x="10254749" y="7191691"/>
                <a:ext cx="309493" cy="274320"/>
              </a:xfrm>
              <a:prstGeom prst="cub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4" name="立方體 163"/>
              <p:cNvSpPr/>
              <p:nvPr/>
            </p:nvSpPr>
            <p:spPr>
              <a:xfrm>
                <a:off x="9606008" y="8024994"/>
                <a:ext cx="309493" cy="274320"/>
              </a:xfrm>
              <a:prstGeom prst="cub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5" name="立方體 164"/>
              <p:cNvSpPr/>
              <p:nvPr/>
            </p:nvSpPr>
            <p:spPr>
              <a:xfrm>
                <a:off x="9929242" y="8024994"/>
                <a:ext cx="309493" cy="274320"/>
              </a:xfrm>
              <a:prstGeom prst="cub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6" name="立方體 165"/>
              <p:cNvSpPr/>
              <p:nvPr/>
            </p:nvSpPr>
            <p:spPr>
              <a:xfrm>
                <a:off x="10246742" y="8024994"/>
                <a:ext cx="309493" cy="274320"/>
              </a:xfrm>
              <a:prstGeom prst="cub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7" name="立方體 166"/>
              <p:cNvSpPr/>
              <p:nvPr/>
            </p:nvSpPr>
            <p:spPr>
              <a:xfrm>
                <a:off x="10556236" y="7740201"/>
                <a:ext cx="309493" cy="274320"/>
              </a:xfrm>
              <a:prstGeom prst="cub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8" name="立方體 167"/>
              <p:cNvSpPr/>
              <p:nvPr/>
            </p:nvSpPr>
            <p:spPr>
              <a:xfrm>
                <a:off x="10556235" y="7465881"/>
                <a:ext cx="309493" cy="274320"/>
              </a:xfrm>
              <a:prstGeom prst="cub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9" name="立方體 168"/>
              <p:cNvSpPr/>
              <p:nvPr/>
            </p:nvSpPr>
            <p:spPr>
              <a:xfrm>
                <a:off x="10564242" y="7191626"/>
                <a:ext cx="309493" cy="274320"/>
              </a:xfrm>
              <a:prstGeom prst="cub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0" name="立方體 169"/>
              <p:cNvSpPr/>
              <p:nvPr/>
            </p:nvSpPr>
            <p:spPr>
              <a:xfrm>
                <a:off x="10556235" y="8024929"/>
                <a:ext cx="309493" cy="274320"/>
              </a:xfrm>
              <a:prstGeom prst="cub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cxnSp>
        <p:nvCxnSpPr>
          <p:cNvPr id="172" name="直線單箭頭接點 171"/>
          <p:cNvCxnSpPr>
            <a:stCxn id="112" idx="3"/>
            <a:endCxn id="146" idx="1"/>
          </p:cNvCxnSpPr>
          <p:nvPr/>
        </p:nvCxnSpPr>
        <p:spPr>
          <a:xfrm>
            <a:off x="10819969" y="7318658"/>
            <a:ext cx="0" cy="608771"/>
          </a:xfrm>
          <a:prstGeom prst="straightConnector1">
            <a:avLst/>
          </a:prstGeom>
          <a:ln w="571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肘形接點 188"/>
          <p:cNvCxnSpPr>
            <a:stCxn id="37" idx="0"/>
            <a:endCxn id="106" idx="0"/>
          </p:cNvCxnSpPr>
          <p:nvPr/>
        </p:nvCxnSpPr>
        <p:spPr>
          <a:xfrm rot="5400000" flipH="1" flipV="1">
            <a:off x="8463952" y="4242720"/>
            <a:ext cx="146788" cy="4083419"/>
          </a:xfrm>
          <a:prstGeom prst="bentConnector3">
            <a:avLst>
              <a:gd name="adj1" fmla="val 255735"/>
            </a:avLst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單箭頭接點 135"/>
          <p:cNvCxnSpPr>
            <a:stCxn id="167" idx="5"/>
            <a:endCxn id="230" idx="5"/>
          </p:cNvCxnSpPr>
          <p:nvPr/>
        </p:nvCxnSpPr>
        <p:spPr>
          <a:xfrm>
            <a:off x="11237684" y="8580845"/>
            <a:ext cx="938225" cy="21518"/>
          </a:xfrm>
          <a:prstGeom prst="straightConnector1">
            <a:avLst/>
          </a:prstGeom>
          <a:ln w="57150">
            <a:gradFill>
              <a:gsLst>
                <a:gs pos="6000">
                  <a:schemeClr val="accent2"/>
                </a:gs>
                <a:gs pos="29000">
                  <a:srgbClr val="8BC167"/>
                </a:gs>
                <a:gs pos="60000">
                  <a:srgbClr val="8BC167"/>
                </a:gs>
                <a:gs pos="78000">
                  <a:schemeClr val="accent4"/>
                </a:gs>
              </a:gsLst>
              <a:lin ang="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單箭頭接點 218"/>
          <p:cNvCxnSpPr>
            <a:stCxn id="19" idx="2"/>
            <a:endCxn id="42" idx="2"/>
          </p:cNvCxnSpPr>
          <p:nvPr/>
        </p:nvCxnSpPr>
        <p:spPr>
          <a:xfrm>
            <a:off x="5058873" y="10101744"/>
            <a:ext cx="763132" cy="4684"/>
          </a:xfrm>
          <a:prstGeom prst="straightConnector1">
            <a:avLst/>
          </a:prstGeom>
          <a:ln w="57150">
            <a:gradFill>
              <a:gsLst>
                <a:gs pos="0">
                  <a:schemeClr val="accent4"/>
                </a:gs>
                <a:gs pos="28000">
                  <a:srgbClr val="21C5FF"/>
                </a:gs>
                <a:gs pos="46000">
                  <a:srgbClr val="21C5FF"/>
                </a:gs>
                <a:gs pos="76000">
                  <a:schemeClr val="accent2"/>
                </a:gs>
              </a:gsLst>
              <a:lin ang="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5" name="群組 224"/>
          <p:cNvGrpSpPr/>
          <p:nvPr/>
        </p:nvGrpSpPr>
        <p:grpSpPr>
          <a:xfrm>
            <a:off x="7726521" y="9524474"/>
            <a:ext cx="1316177" cy="1164841"/>
            <a:chOff x="4723009" y="9223129"/>
            <a:chExt cx="1316177" cy="1164841"/>
          </a:xfrm>
        </p:grpSpPr>
        <p:sp>
          <p:nvSpPr>
            <p:cNvPr id="46" name="立方體 45"/>
            <p:cNvSpPr/>
            <p:nvPr/>
          </p:nvSpPr>
          <p:spPr>
            <a:xfrm>
              <a:off x="4790257" y="9223129"/>
              <a:ext cx="1248929" cy="1098773"/>
            </a:xfrm>
            <a:prstGeom prst="cube">
              <a:avLst>
                <a:gd name="adj" fmla="val 5928"/>
              </a:avLst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立方體 46"/>
            <p:cNvSpPr/>
            <p:nvPr/>
          </p:nvSpPr>
          <p:spPr>
            <a:xfrm>
              <a:off x="4723009" y="9289197"/>
              <a:ext cx="1248929" cy="1098773"/>
            </a:xfrm>
            <a:prstGeom prst="cube">
              <a:avLst>
                <a:gd name="adj" fmla="val 5928"/>
              </a:avLst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64" name="直線單箭頭接點 63"/>
          <p:cNvCxnSpPr>
            <a:stCxn id="43" idx="3"/>
            <a:endCxn id="46" idx="1"/>
          </p:cNvCxnSpPr>
          <p:nvPr/>
        </p:nvCxnSpPr>
        <p:spPr>
          <a:xfrm flipH="1">
            <a:off x="8385666" y="7318658"/>
            <a:ext cx="705" cy="2270951"/>
          </a:xfrm>
          <a:prstGeom prst="straightConnector1">
            <a:avLst/>
          </a:prstGeom>
          <a:ln w="571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stCxn id="46" idx="4"/>
            <a:endCxn id="74" idx="2"/>
          </p:cNvCxnSpPr>
          <p:nvPr/>
        </p:nvCxnSpPr>
        <p:spPr>
          <a:xfrm>
            <a:off x="8977563" y="10106428"/>
            <a:ext cx="967629" cy="9391"/>
          </a:xfrm>
          <a:prstGeom prst="straightConnector1">
            <a:avLst/>
          </a:prstGeom>
          <a:ln w="57150">
            <a:solidFill>
              <a:srgbClr val="B482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平行四邊形 229"/>
          <p:cNvSpPr/>
          <p:nvPr/>
        </p:nvSpPr>
        <p:spPr>
          <a:xfrm>
            <a:off x="12040678" y="8061439"/>
            <a:ext cx="1526344" cy="1081848"/>
          </a:xfrm>
          <a:prstGeom prst="parallelogram">
            <a:avLst/>
          </a:prstGeom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12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平行四邊形 18"/>
          <p:cNvSpPr/>
          <p:nvPr/>
        </p:nvSpPr>
        <p:spPr>
          <a:xfrm>
            <a:off x="6446353" y="5933983"/>
            <a:ext cx="1506695" cy="1506695"/>
          </a:xfrm>
          <a:prstGeom prst="parallelogram">
            <a:avLst>
              <a:gd name="adj" fmla="val 0"/>
            </a:avLst>
          </a:prstGeom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 smtClean="0">
                <a:latin typeface="Source Code Pro" panose="020B0509030403020204" pitchFamily="49" charset="0"/>
              </a:rPr>
              <a:t>Frame</a:t>
            </a:r>
            <a:r>
              <a:rPr lang="en-US" altLang="zh-TW" sz="2000" baseline="-25000" dirty="0" err="1" smtClean="0">
                <a:latin typeface="Source Code Pro" panose="020B0509030403020204" pitchFamily="49" charset="0"/>
              </a:rPr>
              <a:t>n</a:t>
            </a:r>
            <a:r>
              <a:rPr lang="en-US" altLang="zh-TW" sz="2000" baseline="-25000" dirty="0" smtClean="0">
                <a:latin typeface="Source Code Pro" panose="020B0509030403020204" pitchFamily="49" charset="0"/>
              </a:rPr>
              <a:t>-t</a:t>
            </a:r>
            <a:endParaRPr lang="zh-TW" altLang="en-US" sz="2000" baseline="-25000" dirty="0">
              <a:latin typeface="Source Code Pro" panose="020B0509030403020204" pitchFamily="49" charset="0"/>
            </a:endParaRPr>
          </a:p>
        </p:txBody>
      </p:sp>
      <p:cxnSp>
        <p:nvCxnSpPr>
          <p:cNvPr id="219" name="直線單箭頭接點 218"/>
          <p:cNvCxnSpPr>
            <a:stCxn id="19" idx="3"/>
          </p:cNvCxnSpPr>
          <p:nvPr/>
        </p:nvCxnSpPr>
        <p:spPr>
          <a:xfrm>
            <a:off x="7199701" y="7440678"/>
            <a:ext cx="0" cy="638582"/>
          </a:xfrm>
          <a:prstGeom prst="straightConnector1">
            <a:avLst/>
          </a:prstGeom>
          <a:ln w="57150">
            <a:gradFill>
              <a:gsLst>
                <a:gs pos="0">
                  <a:schemeClr val="accent4"/>
                </a:gs>
                <a:gs pos="46000">
                  <a:srgbClr val="21C5FF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單箭頭接點 185"/>
          <p:cNvCxnSpPr/>
          <p:nvPr/>
        </p:nvCxnSpPr>
        <p:spPr>
          <a:xfrm>
            <a:off x="7199701" y="9496638"/>
            <a:ext cx="0" cy="652816"/>
          </a:xfrm>
          <a:prstGeom prst="straightConnector1">
            <a:avLst/>
          </a:prstGeom>
          <a:ln w="57150">
            <a:gradFill>
              <a:gsLst>
                <a:gs pos="46000">
                  <a:srgbClr val="21C5FF"/>
                </a:gs>
                <a:gs pos="76000">
                  <a:schemeClr val="accent2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立方體 125"/>
          <p:cNvSpPr/>
          <p:nvPr/>
        </p:nvSpPr>
        <p:spPr>
          <a:xfrm>
            <a:off x="6580364" y="9685426"/>
            <a:ext cx="1506695" cy="1506695"/>
          </a:xfrm>
          <a:prstGeom prst="cube">
            <a:avLst>
              <a:gd name="adj" fmla="val 78342"/>
            </a:avLst>
          </a:prstGeom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7" name="直線單箭頭接點 186"/>
          <p:cNvCxnSpPr/>
          <p:nvPr/>
        </p:nvCxnSpPr>
        <p:spPr>
          <a:xfrm>
            <a:off x="7199700" y="10914016"/>
            <a:ext cx="1" cy="839609"/>
          </a:xfrm>
          <a:prstGeom prst="straightConnector1">
            <a:avLst/>
          </a:prstGeom>
          <a:ln w="57150">
            <a:gradFill>
              <a:gsLst>
                <a:gs pos="0">
                  <a:schemeClr val="accent2"/>
                </a:gs>
                <a:gs pos="46000">
                  <a:srgbClr val="21C5FF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平行四邊形 187"/>
          <p:cNvSpPr/>
          <p:nvPr/>
        </p:nvSpPr>
        <p:spPr>
          <a:xfrm>
            <a:off x="6446352" y="13931677"/>
            <a:ext cx="1506695" cy="1506695"/>
          </a:xfrm>
          <a:prstGeom prst="parallelogram">
            <a:avLst>
              <a:gd name="adj" fmla="val 0"/>
            </a:avLst>
          </a:prstGeom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 smtClean="0">
                <a:latin typeface="Source Code Pro" panose="020B0509030403020204" pitchFamily="49" charset="0"/>
              </a:rPr>
              <a:t>Frame</a:t>
            </a:r>
            <a:r>
              <a:rPr lang="en-US" altLang="zh-TW" sz="2000" baseline="-25000" dirty="0" err="1" smtClean="0">
                <a:latin typeface="Source Code Pro" panose="020B0509030403020204" pitchFamily="49" charset="0"/>
              </a:rPr>
              <a:t>n</a:t>
            </a:r>
            <a:r>
              <a:rPr lang="en-US" altLang="zh-TW" sz="2000" baseline="-25000" dirty="0" smtClean="0">
                <a:latin typeface="Source Code Pro" panose="020B0509030403020204" pitchFamily="49" charset="0"/>
              </a:rPr>
              <a:t>-t</a:t>
            </a:r>
            <a:endParaRPr lang="zh-TW" altLang="en-US" sz="2000" baseline="-25000" dirty="0">
              <a:latin typeface="Source Code Pro" panose="020B0509030403020204" pitchFamily="49" charset="0"/>
            </a:endParaRPr>
          </a:p>
        </p:txBody>
      </p:sp>
      <p:cxnSp>
        <p:nvCxnSpPr>
          <p:cNvPr id="190" name="直線單箭頭接點 189"/>
          <p:cNvCxnSpPr>
            <a:endCxn id="188" idx="0"/>
          </p:cNvCxnSpPr>
          <p:nvPr/>
        </p:nvCxnSpPr>
        <p:spPr>
          <a:xfrm flipH="1">
            <a:off x="7199700" y="13171003"/>
            <a:ext cx="1" cy="760674"/>
          </a:xfrm>
          <a:prstGeom prst="straightConnector1">
            <a:avLst/>
          </a:prstGeom>
          <a:ln w="57150">
            <a:gradFill>
              <a:gsLst>
                <a:gs pos="76000">
                  <a:schemeClr val="accent4"/>
                </a:gs>
                <a:gs pos="46000">
                  <a:srgbClr val="21C5FF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平行四邊形 190"/>
          <p:cNvSpPr/>
          <p:nvPr/>
        </p:nvSpPr>
        <p:spPr>
          <a:xfrm>
            <a:off x="9848021" y="5933983"/>
            <a:ext cx="1506695" cy="1506695"/>
          </a:xfrm>
          <a:prstGeom prst="parallelogram">
            <a:avLst>
              <a:gd name="adj" fmla="val 0"/>
            </a:avLst>
          </a:prstGeom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latin typeface="Source Code Pro" panose="020B0509030403020204" pitchFamily="49" charset="0"/>
              </a:rPr>
              <a:t>Frame</a:t>
            </a:r>
            <a:r>
              <a:rPr lang="en-US" altLang="zh-TW" sz="2000" baseline="-25000" dirty="0" smtClean="0">
                <a:latin typeface="Source Code Pro" panose="020B0509030403020204" pitchFamily="49" charset="0"/>
              </a:rPr>
              <a:t>n-2</a:t>
            </a:r>
            <a:endParaRPr lang="zh-TW" altLang="en-US" sz="2000" baseline="-25000" dirty="0">
              <a:latin typeface="Source Code Pro" panose="020B0509030403020204" pitchFamily="49" charset="0"/>
            </a:endParaRPr>
          </a:p>
        </p:txBody>
      </p:sp>
      <p:cxnSp>
        <p:nvCxnSpPr>
          <p:cNvPr id="193" name="直線單箭頭接點 192"/>
          <p:cNvCxnSpPr>
            <a:stCxn id="191" idx="3"/>
          </p:cNvCxnSpPr>
          <p:nvPr/>
        </p:nvCxnSpPr>
        <p:spPr>
          <a:xfrm>
            <a:off x="10601369" y="7440678"/>
            <a:ext cx="0" cy="638582"/>
          </a:xfrm>
          <a:prstGeom prst="straightConnector1">
            <a:avLst/>
          </a:prstGeom>
          <a:ln w="57150">
            <a:gradFill>
              <a:gsLst>
                <a:gs pos="0">
                  <a:schemeClr val="accent4"/>
                </a:gs>
                <a:gs pos="46000">
                  <a:srgbClr val="21C5FF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單箭頭接點 194"/>
          <p:cNvCxnSpPr/>
          <p:nvPr/>
        </p:nvCxnSpPr>
        <p:spPr>
          <a:xfrm flipH="1">
            <a:off x="10601368" y="9496638"/>
            <a:ext cx="1" cy="652816"/>
          </a:xfrm>
          <a:prstGeom prst="straightConnector1">
            <a:avLst/>
          </a:prstGeom>
          <a:ln w="57150">
            <a:gradFill>
              <a:gsLst>
                <a:gs pos="46000">
                  <a:srgbClr val="21C5FF"/>
                </a:gs>
                <a:gs pos="76000">
                  <a:schemeClr val="accent2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立方體 195"/>
          <p:cNvSpPr/>
          <p:nvPr/>
        </p:nvSpPr>
        <p:spPr>
          <a:xfrm>
            <a:off x="9982032" y="9685426"/>
            <a:ext cx="1506695" cy="1506695"/>
          </a:xfrm>
          <a:prstGeom prst="cube">
            <a:avLst>
              <a:gd name="adj" fmla="val 78342"/>
            </a:avLst>
          </a:prstGeom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7" name="直線單箭頭接點 196"/>
          <p:cNvCxnSpPr/>
          <p:nvPr/>
        </p:nvCxnSpPr>
        <p:spPr>
          <a:xfrm>
            <a:off x="10601368" y="10914016"/>
            <a:ext cx="1" cy="839609"/>
          </a:xfrm>
          <a:prstGeom prst="straightConnector1">
            <a:avLst/>
          </a:prstGeom>
          <a:ln w="57150">
            <a:gradFill>
              <a:gsLst>
                <a:gs pos="0">
                  <a:schemeClr val="accent2"/>
                </a:gs>
                <a:gs pos="46000">
                  <a:srgbClr val="21C5FF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平行四邊形 197"/>
          <p:cNvSpPr/>
          <p:nvPr/>
        </p:nvSpPr>
        <p:spPr>
          <a:xfrm>
            <a:off x="9848020" y="13931677"/>
            <a:ext cx="1506695" cy="1506695"/>
          </a:xfrm>
          <a:prstGeom prst="parallelogram">
            <a:avLst>
              <a:gd name="adj" fmla="val 0"/>
            </a:avLst>
          </a:prstGeom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 smtClean="0">
                <a:latin typeface="Source Code Pro" panose="020B0509030403020204" pitchFamily="49" charset="0"/>
              </a:rPr>
              <a:t>Frame</a:t>
            </a:r>
            <a:r>
              <a:rPr lang="en-US" altLang="zh-TW" sz="2000" baseline="-25000" dirty="0" err="1" smtClean="0">
                <a:latin typeface="Source Code Pro" panose="020B0509030403020204" pitchFamily="49" charset="0"/>
              </a:rPr>
              <a:t>n</a:t>
            </a:r>
            <a:r>
              <a:rPr lang="en-US" altLang="zh-TW" sz="2000" baseline="-25000" dirty="0" smtClean="0">
                <a:latin typeface="Source Code Pro" panose="020B0509030403020204" pitchFamily="49" charset="0"/>
              </a:rPr>
              <a:t>-t</a:t>
            </a:r>
            <a:endParaRPr lang="zh-TW" altLang="en-US" sz="2000" baseline="-25000" dirty="0">
              <a:latin typeface="Source Code Pro" panose="020B0509030403020204" pitchFamily="49" charset="0"/>
            </a:endParaRPr>
          </a:p>
        </p:txBody>
      </p:sp>
      <p:cxnSp>
        <p:nvCxnSpPr>
          <p:cNvPr id="199" name="直線單箭頭接點 198"/>
          <p:cNvCxnSpPr>
            <a:endCxn id="198" idx="0"/>
          </p:cNvCxnSpPr>
          <p:nvPr/>
        </p:nvCxnSpPr>
        <p:spPr>
          <a:xfrm flipH="1">
            <a:off x="10601368" y="13171003"/>
            <a:ext cx="1" cy="760674"/>
          </a:xfrm>
          <a:prstGeom prst="straightConnector1">
            <a:avLst/>
          </a:prstGeom>
          <a:ln w="57150">
            <a:gradFill>
              <a:gsLst>
                <a:gs pos="76000">
                  <a:schemeClr val="accent4"/>
                </a:gs>
                <a:gs pos="46000">
                  <a:srgbClr val="21C5FF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平行四邊形 199"/>
          <p:cNvSpPr/>
          <p:nvPr/>
        </p:nvSpPr>
        <p:spPr>
          <a:xfrm>
            <a:off x="12260256" y="5933983"/>
            <a:ext cx="1506695" cy="1506695"/>
          </a:xfrm>
          <a:prstGeom prst="parallelogram">
            <a:avLst>
              <a:gd name="adj" fmla="val 0"/>
            </a:avLst>
          </a:prstGeom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latin typeface="Source Code Pro" panose="020B0509030403020204" pitchFamily="49" charset="0"/>
              </a:rPr>
              <a:t>Frame</a:t>
            </a:r>
            <a:r>
              <a:rPr lang="en-US" altLang="zh-TW" sz="2000" baseline="-25000" dirty="0" smtClean="0">
                <a:latin typeface="Source Code Pro" panose="020B0509030403020204" pitchFamily="49" charset="0"/>
              </a:rPr>
              <a:t>n-1</a:t>
            </a:r>
            <a:endParaRPr lang="zh-TW" altLang="en-US" sz="2000" baseline="-25000" dirty="0">
              <a:latin typeface="Source Code Pro" panose="020B0509030403020204" pitchFamily="49" charset="0"/>
            </a:endParaRPr>
          </a:p>
        </p:txBody>
      </p:sp>
      <p:cxnSp>
        <p:nvCxnSpPr>
          <p:cNvPr id="202" name="直線單箭頭接點 201"/>
          <p:cNvCxnSpPr>
            <a:stCxn id="200" idx="3"/>
          </p:cNvCxnSpPr>
          <p:nvPr/>
        </p:nvCxnSpPr>
        <p:spPr>
          <a:xfrm>
            <a:off x="13013604" y="7440678"/>
            <a:ext cx="0" cy="638582"/>
          </a:xfrm>
          <a:prstGeom prst="straightConnector1">
            <a:avLst/>
          </a:prstGeom>
          <a:ln w="57150">
            <a:gradFill>
              <a:gsLst>
                <a:gs pos="0">
                  <a:schemeClr val="accent4"/>
                </a:gs>
                <a:gs pos="46000">
                  <a:srgbClr val="21C5FF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單箭頭接點 203"/>
          <p:cNvCxnSpPr/>
          <p:nvPr/>
        </p:nvCxnSpPr>
        <p:spPr>
          <a:xfrm flipH="1">
            <a:off x="13013603" y="9496638"/>
            <a:ext cx="1" cy="652816"/>
          </a:xfrm>
          <a:prstGeom prst="straightConnector1">
            <a:avLst/>
          </a:prstGeom>
          <a:ln w="57150">
            <a:gradFill>
              <a:gsLst>
                <a:gs pos="46000">
                  <a:srgbClr val="21C5FF"/>
                </a:gs>
                <a:gs pos="76000">
                  <a:schemeClr val="accent2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立方體 204"/>
          <p:cNvSpPr/>
          <p:nvPr/>
        </p:nvSpPr>
        <p:spPr>
          <a:xfrm>
            <a:off x="12394267" y="9685426"/>
            <a:ext cx="1506695" cy="1506695"/>
          </a:xfrm>
          <a:prstGeom prst="cube">
            <a:avLst>
              <a:gd name="adj" fmla="val 78342"/>
            </a:avLst>
          </a:prstGeom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6" name="直線單箭頭接點 205"/>
          <p:cNvCxnSpPr/>
          <p:nvPr/>
        </p:nvCxnSpPr>
        <p:spPr>
          <a:xfrm>
            <a:off x="13013603" y="10914016"/>
            <a:ext cx="1" cy="839609"/>
          </a:xfrm>
          <a:prstGeom prst="straightConnector1">
            <a:avLst/>
          </a:prstGeom>
          <a:ln w="57150">
            <a:gradFill>
              <a:gsLst>
                <a:gs pos="0">
                  <a:schemeClr val="accent2"/>
                </a:gs>
                <a:gs pos="46000">
                  <a:srgbClr val="21C5FF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平行四邊形 206"/>
          <p:cNvSpPr/>
          <p:nvPr/>
        </p:nvSpPr>
        <p:spPr>
          <a:xfrm>
            <a:off x="12260255" y="13931677"/>
            <a:ext cx="1506695" cy="1506695"/>
          </a:xfrm>
          <a:prstGeom prst="parallelogram">
            <a:avLst>
              <a:gd name="adj" fmla="val 0"/>
            </a:avLst>
          </a:prstGeom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 smtClean="0">
                <a:latin typeface="Source Code Pro" panose="020B0509030403020204" pitchFamily="49" charset="0"/>
              </a:rPr>
              <a:t>Frame</a:t>
            </a:r>
            <a:r>
              <a:rPr lang="en-US" altLang="zh-TW" sz="2000" baseline="-25000" dirty="0" err="1" smtClean="0">
                <a:latin typeface="Source Code Pro" panose="020B0509030403020204" pitchFamily="49" charset="0"/>
              </a:rPr>
              <a:t>n</a:t>
            </a:r>
            <a:r>
              <a:rPr lang="en-US" altLang="zh-TW" sz="2000" baseline="-25000" dirty="0" smtClean="0">
                <a:latin typeface="Source Code Pro" panose="020B0509030403020204" pitchFamily="49" charset="0"/>
              </a:rPr>
              <a:t>-t</a:t>
            </a:r>
            <a:endParaRPr lang="zh-TW" altLang="en-US" sz="2000" baseline="-25000" dirty="0">
              <a:latin typeface="Source Code Pro" panose="020B0509030403020204" pitchFamily="49" charset="0"/>
            </a:endParaRPr>
          </a:p>
        </p:txBody>
      </p:sp>
      <p:cxnSp>
        <p:nvCxnSpPr>
          <p:cNvPr id="208" name="直線單箭頭接點 207"/>
          <p:cNvCxnSpPr>
            <a:endCxn id="207" idx="0"/>
          </p:cNvCxnSpPr>
          <p:nvPr/>
        </p:nvCxnSpPr>
        <p:spPr>
          <a:xfrm flipH="1">
            <a:off x="13013603" y="13171003"/>
            <a:ext cx="1" cy="760674"/>
          </a:xfrm>
          <a:prstGeom prst="straightConnector1">
            <a:avLst/>
          </a:prstGeom>
          <a:ln w="57150">
            <a:gradFill>
              <a:gsLst>
                <a:gs pos="76000">
                  <a:schemeClr val="accent4"/>
                </a:gs>
                <a:gs pos="46000">
                  <a:srgbClr val="21C5FF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平行四邊形 208"/>
          <p:cNvSpPr/>
          <p:nvPr/>
        </p:nvSpPr>
        <p:spPr>
          <a:xfrm>
            <a:off x="14672489" y="5933983"/>
            <a:ext cx="1506695" cy="1506695"/>
          </a:xfrm>
          <a:prstGeom prst="parallelogram">
            <a:avLst>
              <a:gd name="adj" fmla="val 0"/>
            </a:avLst>
          </a:prstGeom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 smtClean="0">
                <a:latin typeface="Source Code Pro" panose="020B0509030403020204" pitchFamily="49" charset="0"/>
              </a:rPr>
              <a:t>Frame</a:t>
            </a:r>
            <a:r>
              <a:rPr lang="en-US" altLang="zh-TW" sz="2000" baseline="-25000" dirty="0" err="1" smtClean="0">
                <a:latin typeface="Source Code Pro" panose="020B0509030403020204" pitchFamily="49" charset="0"/>
              </a:rPr>
              <a:t>n</a:t>
            </a:r>
            <a:endParaRPr lang="zh-TW" altLang="en-US" sz="2000" baseline="-25000" dirty="0">
              <a:latin typeface="Source Code Pro" panose="020B0509030403020204" pitchFamily="49" charset="0"/>
            </a:endParaRPr>
          </a:p>
        </p:txBody>
      </p:sp>
      <p:cxnSp>
        <p:nvCxnSpPr>
          <p:cNvPr id="211" name="直線單箭頭接點 210"/>
          <p:cNvCxnSpPr>
            <a:stCxn id="209" idx="3"/>
          </p:cNvCxnSpPr>
          <p:nvPr/>
        </p:nvCxnSpPr>
        <p:spPr>
          <a:xfrm>
            <a:off x="15425837" y="7440678"/>
            <a:ext cx="0" cy="638582"/>
          </a:xfrm>
          <a:prstGeom prst="straightConnector1">
            <a:avLst/>
          </a:prstGeom>
          <a:ln w="57150">
            <a:gradFill>
              <a:gsLst>
                <a:gs pos="0">
                  <a:schemeClr val="accent4"/>
                </a:gs>
                <a:gs pos="46000">
                  <a:srgbClr val="21C5FF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單箭頭接點 212"/>
          <p:cNvCxnSpPr/>
          <p:nvPr/>
        </p:nvCxnSpPr>
        <p:spPr>
          <a:xfrm flipH="1">
            <a:off x="15425836" y="9496638"/>
            <a:ext cx="1" cy="652816"/>
          </a:xfrm>
          <a:prstGeom prst="straightConnector1">
            <a:avLst/>
          </a:prstGeom>
          <a:ln w="57150">
            <a:gradFill>
              <a:gsLst>
                <a:gs pos="46000">
                  <a:srgbClr val="21C5FF"/>
                </a:gs>
                <a:gs pos="76000">
                  <a:schemeClr val="accent2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立方體 213"/>
          <p:cNvSpPr/>
          <p:nvPr/>
        </p:nvSpPr>
        <p:spPr>
          <a:xfrm>
            <a:off x="14806500" y="9685426"/>
            <a:ext cx="1506695" cy="1506695"/>
          </a:xfrm>
          <a:prstGeom prst="cube">
            <a:avLst>
              <a:gd name="adj" fmla="val 78342"/>
            </a:avLst>
          </a:prstGeom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5" name="直線單箭頭接點 214"/>
          <p:cNvCxnSpPr>
            <a:endCxn id="233" idx="0"/>
          </p:cNvCxnSpPr>
          <p:nvPr/>
        </p:nvCxnSpPr>
        <p:spPr>
          <a:xfrm>
            <a:off x="15425836" y="10914016"/>
            <a:ext cx="533" cy="839609"/>
          </a:xfrm>
          <a:prstGeom prst="straightConnector1">
            <a:avLst/>
          </a:prstGeom>
          <a:ln w="57150">
            <a:gradFill>
              <a:gsLst>
                <a:gs pos="0">
                  <a:schemeClr val="accent2"/>
                </a:gs>
                <a:gs pos="46000">
                  <a:srgbClr val="21C5FF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平行四邊形 215"/>
          <p:cNvSpPr/>
          <p:nvPr/>
        </p:nvSpPr>
        <p:spPr>
          <a:xfrm>
            <a:off x="14672488" y="13931677"/>
            <a:ext cx="1506695" cy="1506695"/>
          </a:xfrm>
          <a:prstGeom prst="parallelogram">
            <a:avLst>
              <a:gd name="adj" fmla="val 0"/>
            </a:avLst>
          </a:prstGeom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 smtClean="0">
                <a:latin typeface="Source Code Pro" panose="020B0509030403020204" pitchFamily="49" charset="0"/>
              </a:rPr>
              <a:t>Frame</a:t>
            </a:r>
            <a:r>
              <a:rPr lang="en-US" altLang="zh-TW" sz="2000" baseline="-25000" dirty="0" err="1" smtClean="0">
                <a:latin typeface="Source Code Pro" panose="020B0509030403020204" pitchFamily="49" charset="0"/>
              </a:rPr>
              <a:t>n</a:t>
            </a:r>
            <a:r>
              <a:rPr lang="en-US" altLang="zh-TW" sz="2000" baseline="-25000" dirty="0" smtClean="0">
                <a:latin typeface="Source Code Pro" panose="020B0509030403020204" pitchFamily="49" charset="0"/>
              </a:rPr>
              <a:t>-t</a:t>
            </a:r>
            <a:endParaRPr lang="zh-TW" altLang="en-US" sz="2000" baseline="-25000" dirty="0">
              <a:latin typeface="Source Code Pro" panose="020B0509030403020204" pitchFamily="49" charset="0"/>
            </a:endParaRPr>
          </a:p>
        </p:txBody>
      </p:sp>
      <p:cxnSp>
        <p:nvCxnSpPr>
          <p:cNvPr id="217" name="直線單箭頭接點 216"/>
          <p:cNvCxnSpPr>
            <a:stCxn id="233" idx="2"/>
            <a:endCxn id="216" idx="0"/>
          </p:cNvCxnSpPr>
          <p:nvPr/>
        </p:nvCxnSpPr>
        <p:spPr>
          <a:xfrm flipH="1">
            <a:off x="15425836" y="13171003"/>
            <a:ext cx="533" cy="760674"/>
          </a:xfrm>
          <a:prstGeom prst="straightConnector1">
            <a:avLst/>
          </a:prstGeom>
          <a:ln w="57150">
            <a:gradFill>
              <a:gsLst>
                <a:gs pos="76000">
                  <a:schemeClr val="accent4"/>
                </a:gs>
                <a:gs pos="46000">
                  <a:srgbClr val="21C5FF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矩形 217"/>
          <p:cNvSpPr/>
          <p:nvPr/>
        </p:nvSpPr>
        <p:spPr>
          <a:xfrm>
            <a:off x="8154417" y="10045903"/>
            <a:ext cx="1760961" cy="751755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......</a:t>
            </a:r>
          </a:p>
        </p:txBody>
      </p:sp>
      <p:sp>
        <p:nvSpPr>
          <p:cNvPr id="233" name="梯形 232"/>
          <p:cNvSpPr/>
          <p:nvPr/>
        </p:nvSpPr>
        <p:spPr>
          <a:xfrm>
            <a:off x="14430946" y="11753625"/>
            <a:ext cx="1990846" cy="1417378"/>
          </a:xfrm>
          <a:prstGeom prst="trapezoid">
            <a:avLst>
              <a:gd name="adj" fmla="val 36433"/>
            </a:avLst>
          </a:prstGeom>
          <a:solidFill>
            <a:schemeClr val="accent4"/>
          </a:solidFill>
          <a:ln w="19050">
            <a:solidFill>
              <a:srgbClr val="21C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6" name="梯形 235"/>
          <p:cNvSpPr/>
          <p:nvPr/>
        </p:nvSpPr>
        <p:spPr>
          <a:xfrm>
            <a:off x="12012190" y="11753625"/>
            <a:ext cx="1990846" cy="1417378"/>
          </a:xfrm>
          <a:prstGeom prst="trapezoid">
            <a:avLst>
              <a:gd name="adj" fmla="val 36433"/>
            </a:avLst>
          </a:prstGeom>
          <a:solidFill>
            <a:schemeClr val="accent4"/>
          </a:solidFill>
          <a:ln w="19050">
            <a:solidFill>
              <a:srgbClr val="21C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7" name="梯形 236"/>
          <p:cNvSpPr/>
          <p:nvPr/>
        </p:nvSpPr>
        <p:spPr>
          <a:xfrm>
            <a:off x="9599958" y="11753625"/>
            <a:ext cx="1990846" cy="1417378"/>
          </a:xfrm>
          <a:prstGeom prst="trapezoid">
            <a:avLst>
              <a:gd name="adj" fmla="val 36433"/>
            </a:avLst>
          </a:prstGeom>
          <a:solidFill>
            <a:schemeClr val="accent4"/>
          </a:solidFill>
          <a:ln w="19050">
            <a:solidFill>
              <a:srgbClr val="21C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8" name="梯形 237"/>
          <p:cNvSpPr/>
          <p:nvPr/>
        </p:nvSpPr>
        <p:spPr>
          <a:xfrm>
            <a:off x="6198288" y="11753625"/>
            <a:ext cx="1990846" cy="1417378"/>
          </a:xfrm>
          <a:prstGeom prst="trapezoid">
            <a:avLst>
              <a:gd name="adj" fmla="val 36433"/>
            </a:avLst>
          </a:prstGeom>
          <a:solidFill>
            <a:schemeClr val="accent4"/>
          </a:solidFill>
          <a:ln w="19050">
            <a:solidFill>
              <a:srgbClr val="21C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9" name="梯形 238"/>
          <p:cNvSpPr/>
          <p:nvPr/>
        </p:nvSpPr>
        <p:spPr>
          <a:xfrm rot="10800000">
            <a:off x="14436936" y="8079260"/>
            <a:ext cx="1990846" cy="1417378"/>
          </a:xfrm>
          <a:prstGeom prst="trapezoid">
            <a:avLst>
              <a:gd name="adj" fmla="val 36433"/>
            </a:avLst>
          </a:prstGeom>
          <a:solidFill>
            <a:srgbClr val="B482DA"/>
          </a:solidFill>
          <a:ln w="19050">
            <a:solidFill>
              <a:srgbClr val="21C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0" name="梯形 239"/>
          <p:cNvSpPr/>
          <p:nvPr/>
        </p:nvSpPr>
        <p:spPr>
          <a:xfrm rot="10800000">
            <a:off x="12018180" y="8079260"/>
            <a:ext cx="1990846" cy="1417378"/>
          </a:xfrm>
          <a:prstGeom prst="trapezoid">
            <a:avLst>
              <a:gd name="adj" fmla="val 36433"/>
            </a:avLst>
          </a:prstGeom>
          <a:solidFill>
            <a:srgbClr val="B482DA"/>
          </a:solidFill>
          <a:ln w="19050">
            <a:solidFill>
              <a:srgbClr val="21C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1" name="梯形 240"/>
          <p:cNvSpPr/>
          <p:nvPr/>
        </p:nvSpPr>
        <p:spPr>
          <a:xfrm rot="10800000">
            <a:off x="9605948" y="8079260"/>
            <a:ext cx="1990846" cy="1417378"/>
          </a:xfrm>
          <a:prstGeom prst="trapezoid">
            <a:avLst>
              <a:gd name="adj" fmla="val 36433"/>
            </a:avLst>
          </a:prstGeom>
          <a:solidFill>
            <a:srgbClr val="B482DA"/>
          </a:solidFill>
          <a:ln w="19050">
            <a:solidFill>
              <a:srgbClr val="21C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2" name="梯形 241"/>
          <p:cNvSpPr/>
          <p:nvPr/>
        </p:nvSpPr>
        <p:spPr>
          <a:xfrm rot="10800000">
            <a:off x="6204278" y="8079260"/>
            <a:ext cx="1990846" cy="1417378"/>
          </a:xfrm>
          <a:prstGeom prst="trapezoid">
            <a:avLst>
              <a:gd name="adj" fmla="val 36433"/>
            </a:avLst>
          </a:prstGeom>
          <a:solidFill>
            <a:srgbClr val="B482DA"/>
          </a:solidFill>
          <a:ln w="19050">
            <a:solidFill>
              <a:srgbClr val="21C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49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立方體 125"/>
          <p:cNvSpPr/>
          <p:nvPr/>
        </p:nvSpPr>
        <p:spPr>
          <a:xfrm>
            <a:off x="7898913" y="9618872"/>
            <a:ext cx="1506695" cy="1506695"/>
          </a:xfrm>
          <a:prstGeom prst="cube">
            <a:avLst>
              <a:gd name="adj" fmla="val 78342"/>
            </a:avLst>
          </a:prstGeom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6" name="立方體 195"/>
          <p:cNvSpPr/>
          <p:nvPr/>
        </p:nvSpPr>
        <p:spPr>
          <a:xfrm>
            <a:off x="11300581" y="9618872"/>
            <a:ext cx="1506695" cy="1506695"/>
          </a:xfrm>
          <a:prstGeom prst="cube">
            <a:avLst>
              <a:gd name="adj" fmla="val 78342"/>
            </a:avLst>
          </a:prstGeom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5" name="立方體 204"/>
          <p:cNvSpPr/>
          <p:nvPr/>
        </p:nvSpPr>
        <p:spPr>
          <a:xfrm>
            <a:off x="12807275" y="9618872"/>
            <a:ext cx="1506695" cy="1506695"/>
          </a:xfrm>
          <a:prstGeom prst="cube">
            <a:avLst>
              <a:gd name="adj" fmla="val 78342"/>
            </a:avLst>
          </a:prstGeom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4" name="立方體 213"/>
          <p:cNvSpPr/>
          <p:nvPr/>
        </p:nvSpPr>
        <p:spPr>
          <a:xfrm>
            <a:off x="14325340" y="9618872"/>
            <a:ext cx="1506695" cy="1506695"/>
          </a:xfrm>
          <a:prstGeom prst="cube">
            <a:avLst>
              <a:gd name="adj" fmla="val 78342"/>
            </a:avLst>
          </a:prstGeom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8" name="矩形 217"/>
          <p:cNvSpPr/>
          <p:nvPr/>
        </p:nvSpPr>
        <p:spPr>
          <a:xfrm>
            <a:off x="9472966" y="9979349"/>
            <a:ext cx="1760961" cy="751755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......</a:t>
            </a:r>
          </a:p>
        </p:txBody>
      </p:sp>
      <p:sp>
        <p:nvSpPr>
          <p:cNvPr id="39" name="立方體 38"/>
          <p:cNvSpPr/>
          <p:nvPr/>
        </p:nvSpPr>
        <p:spPr>
          <a:xfrm>
            <a:off x="7898913" y="8112177"/>
            <a:ext cx="1506695" cy="1506695"/>
          </a:xfrm>
          <a:prstGeom prst="cube">
            <a:avLst>
              <a:gd name="adj" fmla="val 78342"/>
            </a:avLst>
          </a:prstGeom>
          <a:solidFill>
            <a:srgbClr val="FF006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立方體 39"/>
          <p:cNvSpPr/>
          <p:nvPr/>
        </p:nvSpPr>
        <p:spPr>
          <a:xfrm>
            <a:off x="11300581" y="8112177"/>
            <a:ext cx="1506695" cy="1506695"/>
          </a:xfrm>
          <a:prstGeom prst="cube">
            <a:avLst>
              <a:gd name="adj" fmla="val 78342"/>
            </a:avLst>
          </a:prstGeom>
          <a:solidFill>
            <a:srgbClr val="FF006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立方體 40"/>
          <p:cNvSpPr/>
          <p:nvPr/>
        </p:nvSpPr>
        <p:spPr>
          <a:xfrm>
            <a:off x="12807275" y="8112177"/>
            <a:ext cx="1506695" cy="1506695"/>
          </a:xfrm>
          <a:prstGeom prst="cube">
            <a:avLst>
              <a:gd name="adj" fmla="val 78342"/>
            </a:avLst>
          </a:prstGeom>
          <a:solidFill>
            <a:srgbClr val="FF006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立方體 41"/>
          <p:cNvSpPr/>
          <p:nvPr/>
        </p:nvSpPr>
        <p:spPr>
          <a:xfrm>
            <a:off x="14325340" y="8112177"/>
            <a:ext cx="1506695" cy="1506695"/>
          </a:xfrm>
          <a:prstGeom prst="cube">
            <a:avLst>
              <a:gd name="adj" fmla="val 78342"/>
            </a:avLst>
          </a:prstGeom>
          <a:solidFill>
            <a:srgbClr val="FF006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9472966" y="8472654"/>
            <a:ext cx="1760961" cy="751755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......</a:t>
            </a:r>
          </a:p>
        </p:txBody>
      </p:sp>
      <p:sp>
        <p:nvSpPr>
          <p:cNvPr id="44" name="矩形 43"/>
          <p:cNvSpPr/>
          <p:nvPr/>
        </p:nvSpPr>
        <p:spPr>
          <a:xfrm>
            <a:off x="8426486" y="9439719"/>
            <a:ext cx="460800" cy="358305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+</a:t>
            </a:r>
          </a:p>
        </p:txBody>
      </p:sp>
      <p:sp>
        <p:nvSpPr>
          <p:cNvPr id="45" name="矩形 44"/>
          <p:cNvSpPr/>
          <p:nvPr/>
        </p:nvSpPr>
        <p:spPr>
          <a:xfrm>
            <a:off x="11823528" y="9445991"/>
            <a:ext cx="460800" cy="358305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+</a:t>
            </a:r>
          </a:p>
        </p:txBody>
      </p:sp>
      <p:sp>
        <p:nvSpPr>
          <p:cNvPr id="46" name="矩形 45"/>
          <p:cNvSpPr/>
          <p:nvPr/>
        </p:nvSpPr>
        <p:spPr>
          <a:xfrm>
            <a:off x="13335908" y="9439719"/>
            <a:ext cx="460800" cy="358305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+</a:t>
            </a:r>
          </a:p>
        </p:txBody>
      </p:sp>
      <p:sp>
        <p:nvSpPr>
          <p:cNvPr id="47" name="矩形 46"/>
          <p:cNvSpPr/>
          <p:nvPr/>
        </p:nvSpPr>
        <p:spPr>
          <a:xfrm>
            <a:off x="14848287" y="9439718"/>
            <a:ext cx="460800" cy="358305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+</a:t>
            </a:r>
          </a:p>
        </p:txBody>
      </p:sp>
      <p:sp>
        <p:nvSpPr>
          <p:cNvPr id="49" name="矩形 48"/>
          <p:cNvSpPr/>
          <p:nvPr/>
        </p:nvSpPr>
        <p:spPr>
          <a:xfrm>
            <a:off x="5391005" y="8381992"/>
            <a:ext cx="2419461" cy="96706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Act Embedding</a:t>
            </a:r>
          </a:p>
        </p:txBody>
      </p:sp>
      <p:sp>
        <p:nvSpPr>
          <p:cNvPr id="50" name="矩形 49"/>
          <p:cNvSpPr/>
          <p:nvPr/>
        </p:nvSpPr>
        <p:spPr>
          <a:xfrm>
            <a:off x="5391004" y="9888687"/>
            <a:ext cx="2419461" cy="96706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State Embedding</a:t>
            </a:r>
          </a:p>
        </p:txBody>
      </p:sp>
      <p:sp>
        <p:nvSpPr>
          <p:cNvPr id="51" name="矩形 50"/>
          <p:cNvSpPr/>
          <p:nvPr/>
        </p:nvSpPr>
        <p:spPr>
          <a:xfrm>
            <a:off x="8158073" y="7568447"/>
            <a:ext cx="988373" cy="364577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n</a:t>
            </a:r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-t</a:t>
            </a:r>
          </a:p>
        </p:txBody>
      </p:sp>
      <p:sp>
        <p:nvSpPr>
          <p:cNvPr id="53" name="矩形 52"/>
          <p:cNvSpPr/>
          <p:nvPr/>
        </p:nvSpPr>
        <p:spPr>
          <a:xfrm>
            <a:off x="11559741" y="7568447"/>
            <a:ext cx="988373" cy="364577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n-2</a:t>
            </a:r>
          </a:p>
        </p:txBody>
      </p:sp>
      <p:sp>
        <p:nvSpPr>
          <p:cNvPr id="54" name="矩形 53"/>
          <p:cNvSpPr/>
          <p:nvPr/>
        </p:nvSpPr>
        <p:spPr>
          <a:xfrm>
            <a:off x="13067495" y="7568447"/>
            <a:ext cx="988373" cy="364577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n-1</a:t>
            </a:r>
          </a:p>
        </p:txBody>
      </p:sp>
      <p:sp>
        <p:nvSpPr>
          <p:cNvPr id="55" name="矩形 54"/>
          <p:cNvSpPr/>
          <p:nvPr/>
        </p:nvSpPr>
        <p:spPr>
          <a:xfrm>
            <a:off x="14848287" y="7574719"/>
            <a:ext cx="460800" cy="358305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n</a:t>
            </a:r>
            <a:endParaRPr lang="en-US" altLang="zh-TW" sz="3200" dirty="0" smtClean="0">
              <a:latin typeface="SauceCodePro Nerd Font" panose="020B0509030403020204" pitchFamily="49" charset="0"/>
              <a:ea typeface="SauceCodePro Nerd Font" panose="020B0509030403020204" pitchFamily="49" charset="0"/>
            </a:endParaRPr>
          </a:p>
        </p:txBody>
      </p:sp>
      <p:grpSp>
        <p:nvGrpSpPr>
          <p:cNvPr id="58" name="群組 57"/>
          <p:cNvGrpSpPr/>
          <p:nvPr/>
        </p:nvGrpSpPr>
        <p:grpSpPr>
          <a:xfrm>
            <a:off x="8158073" y="11880507"/>
            <a:ext cx="6552669" cy="2146035"/>
            <a:chOff x="4222767" y="13258800"/>
            <a:chExt cx="3023618" cy="608976"/>
          </a:xfrm>
        </p:grpSpPr>
        <p:sp>
          <p:nvSpPr>
            <p:cNvPr id="59" name="圓角矩形 58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8BC1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60" name="矩形 59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3200" dirty="0" smtClean="0">
                  <a:solidFill>
                    <a:srgbClr val="D2E6C4"/>
                  </a:solidFill>
                  <a:latin typeface="Source Code Pro" panose="020B0509030403020204" pitchFamily="49" charset="0"/>
                </a:rPr>
                <a:t>Transformer Decoder</a:t>
              </a:r>
              <a:endParaRPr lang="zh-TW" altLang="en-US" sz="3200" dirty="0">
                <a:solidFill>
                  <a:srgbClr val="D2E6C4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63" name="直線單箭頭接點 62"/>
          <p:cNvCxnSpPr>
            <a:stCxn id="126" idx="3"/>
            <a:endCxn id="59" idx="0"/>
          </p:cNvCxnSpPr>
          <p:nvPr/>
        </p:nvCxnSpPr>
        <p:spPr>
          <a:xfrm rot="16200000" flipH="1">
            <a:off x="9370771" y="9816868"/>
            <a:ext cx="754940" cy="3372337"/>
          </a:xfrm>
          <a:prstGeom prst="bentConnector3">
            <a:avLst>
              <a:gd name="adj1" fmla="val 50000"/>
            </a:avLst>
          </a:prstGeom>
          <a:ln w="57150">
            <a:gradFill>
              <a:gsLst>
                <a:gs pos="100000">
                  <a:srgbClr val="8BC167"/>
                </a:gs>
                <a:gs pos="0">
                  <a:schemeClr val="accent2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62"/>
          <p:cNvCxnSpPr>
            <a:stCxn id="196" idx="3"/>
            <a:endCxn id="59" idx="0"/>
          </p:cNvCxnSpPr>
          <p:nvPr/>
        </p:nvCxnSpPr>
        <p:spPr>
          <a:xfrm rot="5400000">
            <a:off x="11071606" y="11488372"/>
            <a:ext cx="754940" cy="29331"/>
          </a:xfrm>
          <a:prstGeom prst="bentConnector3">
            <a:avLst>
              <a:gd name="adj1" fmla="val 50000"/>
            </a:avLst>
          </a:prstGeom>
          <a:ln w="57150">
            <a:gradFill>
              <a:gsLst>
                <a:gs pos="100000">
                  <a:srgbClr val="8BC167"/>
                </a:gs>
                <a:gs pos="0">
                  <a:schemeClr val="accent2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62"/>
          <p:cNvCxnSpPr>
            <a:stCxn id="205" idx="3"/>
            <a:endCxn id="59" idx="0"/>
          </p:cNvCxnSpPr>
          <p:nvPr/>
        </p:nvCxnSpPr>
        <p:spPr>
          <a:xfrm rot="5400000">
            <a:off x="11824953" y="10735025"/>
            <a:ext cx="754940" cy="1536025"/>
          </a:xfrm>
          <a:prstGeom prst="bentConnector3">
            <a:avLst>
              <a:gd name="adj1" fmla="val 50000"/>
            </a:avLst>
          </a:prstGeom>
          <a:ln w="57150">
            <a:gradFill>
              <a:gsLst>
                <a:gs pos="100000">
                  <a:srgbClr val="8BC167"/>
                </a:gs>
                <a:gs pos="0">
                  <a:schemeClr val="accent2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62"/>
          <p:cNvCxnSpPr>
            <a:stCxn id="214" idx="3"/>
            <a:endCxn id="59" idx="0"/>
          </p:cNvCxnSpPr>
          <p:nvPr/>
        </p:nvCxnSpPr>
        <p:spPr>
          <a:xfrm rot="5400000">
            <a:off x="12583985" y="9975992"/>
            <a:ext cx="754940" cy="3054090"/>
          </a:xfrm>
          <a:prstGeom prst="bentConnector3">
            <a:avLst>
              <a:gd name="adj1" fmla="val 50000"/>
            </a:avLst>
          </a:prstGeom>
          <a:ln w="57150">
            <a:gradFill>
              <a:gsLst>
                <a:gs pos="100000">
                  <a:srgbClr val="8BC167"/>
                </a:gs>
                <a:gs pos="0">
                  <a:schemeClr val="accent2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立方體 84"/>
          <p:cNvSpPr/>
          <p:nvPr/>
        </p:nvSpPr>
        <p:spPr>
          <a:xfrm>
            <a:off x="7898912" y="14781482"/>
            <a:ext cx="1506695" cy="1506695"/>
          </a:xfrm>
          <a:prstGeom prst="cube">
            <a:avLst>
              <a:gd name="adj" fmla="val 78342"/>
            </a:avLst>
          </a:prstGeom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立方體 85"/>
          <p:cNvSpPr/>
          <p:nvPr/>
        </p:nvSpPr>
        <p:spPr>
          <a:xfrm>
            <a:off x="11300580" y="14781482"/>
            <a:ext cx="1506695" cy="1506695"/>
          </a:xfrm>
          <a:prstGeom prst="cube">
            <a:avLst>
              <a:gd name="adj" fmla="val 78342"/>
            </a:avLst>
          </a:prstGeom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立方體 86"/>
          <p:cNvSpPr/>
          <p:nvPr/>
        </p:nvSpPr>
        <p:spPr>
          <a:xfrm>
            <a:off x="12807274" y="14781482"/>
            <a:ext cx="1506695" cy="1506695"/>
          </a:xfrm>
          <a:prstGeom prst="cube">
            <a:avLst>
              <a:gd name="adj" fmla="val 78342"/>
            </a:avLst>
          </a:prstGeom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立方體 87"/>
          <p:cNvSpPr/>
          <p:nvPr/>
        </p:nvSpPr>
        <p:spPr>
          <a:xfrm>
            <a:off x="14325339" y="14781482"/>
            <a:ext cx="1506695" cy="1506695"/>
          </a:xfrm>
          <a:prstGeom prst="cube">
            <a:avLst>
              <a:gd name="adj" fmla="val 78342"/>
            </a:avLst>
          </a:prstGeom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矩形 88"/>
          <p:cNvSpPr/>
          <p:nvPr/>
        </p:nvSpPr>
        <p:spPr>
          <a:xfrm>
            <a:off x="7898912" y="16435826"/>
            <a:ext cx="1464849" cy="364577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n-t+1</a:t>
            </a:r>
          </a:p>
        </p:txBody>
      </p:sp>
      <p:sp>
        <p:nvSpPr>
          <p:cNvPr id="90" name="矩形 89"/>
          <p:cNvSpPr/>
          <p:nvPr/>
        </p:nvSpPr>
        <p:spPr>
          <a:xfrm>
            <a:off x="11559740" y="16434788"/>
            <a:ext cx="988373" cy="364577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n-1</a:t>
            </a:r>
          </a:p>
        </p:txBody>
      </p:sp>
      <p:sp>
        <p:nvSpPr>
          <p:cNvPr id="91" name="矩形 90"/>
          <p:cNvSpPr/>
          <p:nvPr/>
        </p:nvSpPr>
        <p:spPr>
          <a:xfrm>
            <a:off x="13067494" y="16434788"/>
            <a:ext cx="988373" cy="364577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n</a:t>
            </a:r>
          </a:p>
        </p:txBody>
      </p:sp>
      <p:sp>
        <p:nvSpPr>
          <p:cNvPr id="93" name="矩形 92"/>
          <p:cNvSpPr/>
          <p:nvPr/>
        </p:nvSpPr>
        <p:spPr>
          <a:xfrm>
            <a:off x="14575248" y="16434787"/>
            <a:ext cx="988373" cy="364577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n+1</a:t>
            </a:r>
          </a:p>
        </p:txBody>
      </p:sp>
      <p:sp>
        <p:nvSpPr>
          <p:cNvPr id="94" name="矩形 93"/>
          <p:cNvSpPr/>
          <p:nvPr/>
        </p:nvSpPr>
        <p:spPr>
          <a:xfrm>
            <a:off x="9472262" y="15158951"/>
            <a:ext cx="1760961" cy="751755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......</a:t>
            </a:r>
          </a:p>
        </p:txBody>
      </p:sp>
      <p:cxnSp>
        <p:nvCxnSpPr>
          <p:cNvPr id="95" name="直線單箭頭接點 62"/>
          <p:cNvCxnSpPr>
            <a:stCxn id="59" idx="2"/>
            <a:endCxn id="85" idx="0"/>
          </p:cNvCxnSpPr>
          <p:nvPr/>
        </p:nvCxnSpPr>
        <p:spPr>
          <a:xfrm rot="5400000">
            <a:off x="9960959" y="13308031"/>
            <a:ext cx="754940" cy="2191963"/>
          </a:xfrm>
          <a:prstGeom prst="bentConnector3">
            <a:avLst>
              <a:gd name="adj1" fmla="val 50000"/>
            </a:avLst>
          </a:prstGeom>
          <a:ln w="57150">
            <a:gradFill>
              <a:gsLst>
                <a:gs pos="0">
                  <a:srgbClr val="8BC167"/>
                </a:gs>
                <a:gs pos="100000">
                  <a:schemeClr val="accent2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62"/>
          <p:cNvCxnSpPr>
            <a:stCxn id="59" idx="2"/>
            <a:endCxn id="86" idx="0"/>
          </p:cNvCxnSpPr>
          <p:nvPr/>
        </p:nvCxnSpPr>
        <p:spPr>
          <a:xfrm rot="16200000" flipH="1">
            <a:off x="11661792" y="13799159"/>
            <a:ext cx="754940" cy="1209705"/>
          </a:xfrm>
          <a:prstGeom prst="bentConnector3">
            <a:avLst>
              <a:gd name="adj1" fmla="val 50000"/>
            </a:avLst>
          </a:prstGeom>
          <a:ln w="57150">
            <a:gradFill>
              <a:gsLst>
                <a:gs pos="0">
                  <a:srgbClr val="8BC167"/>
                </a:gs>
                <a:gs pos="100000">
                  <a:schemeClr val="accent2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62"/>
          <p:cNvCxnSpPr>
            <a:stCxn id="59" idx="2"/>
            <a:endCxn id="87" idx="0"/>
          </p:cNvCxnSpPr>
          <p:nvPr/>
        </p:nvCxnSpPr>
        <p:spPr>
          <a:xfrm rot="16200000" flipH="1">
            <a:off x="12415139" y="13045812"/>
            <a:ext cx="754940" cy="2716399"/>
          </a:xfrm>
          <a:prstGeom prst="bentConnector3">
            <a:avLst>
              <a:gd name="adj1" fmla="val 50000"/>
            </a:avLst>
          </a:prstGeom>
          <a:ln w="57150">
            <a:gradFill>
              <a:gsLst>
                <a:gs pos="0">
                  <a:srgbClr val="8BC167"/>
                </a:gs>
                <a:gs pos="100000">
                  <a:schemeClr val="accent2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62"/>
          <p:cNvCxnSpPr>
            <a:stCxn id="59" idx="2"/>
            <a:endCxn id="88" idx="0"/>
          </p:cNvCxnSpPr>
          <p:nvPr/>
        </p:nvCxnSpPr>
        <p:spPr>
          <a:xfrm rot="16200000" flipH="1">
            <a:off x="13174172" y="12286780"/>
            <a:ext cx="754940" cy="4234464"/>
          </a:xfrm>
          <a:prstGeom prst="bentConnector3">
            <a:avLst>
              <a:gd name="adj1" fmla="val 50000"/>
            </a:avLst>
          </a:prstGeom>
          <a:ln w="57150">
            <a:gradFill>
              <a:gsLst>
                <a:gs pos="0">
                  <a:srgbClr val="8BC167"/>
                </a:gs>
                <a:gs pos="100000">
                  <a:schemeClr val="accent2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群組 60"/>
          <p:cNvGrpSpPr/>
          <p:nvPr/>
        </p:nvGrpSpPr>
        <p:grpSpPr>
          <a:xfrm>
            <a:off x="15309086" y="14626231"/>
            <a:ext cx="4963978" cy="1990846"/>
            <a:chOff x="13917538" y="11427427"/>
            <a:chExt cx="4963978" cy="1990846"/>
          </a:xfrm>
        </p:grpSpPr>
        <p:sp>
          <p:nvSpPr>
            <p:cNvPr id="113" name="平行四邊形 112"/>
            <p:cNvSpPr/>
            <p:nvPr/>
          </p:nvSpPr>
          <p:spPr>
            <a:xfrm>
              <a:off x="17374821" y="11669498"/>
              <a:ext cx="1506695" cy="1506695"/>
            </a:xfrm>
            <a:prstGeom prst="parallelogram">
              <a:avLst>
                <a:gd name="adj" fmla="val 0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err="1" smtClean="0">
                  <a:latin typeface="Source Code Pro" panose="020B0509030403020204" pitchFamily="49" charset="0"/>
                </a:rPr>
                <a:t>Frame</a:t>
              </a:r>
              <a:r>
                <a:rPr lang="en-US" altLang="zh-TW" sz="2400" baseline="-25000" dirty="0" err="1" smtClean="0">
                  <a:latin typeface="Source Code Pro" panose="020B0509030403020204" pitchFamily="49" charset="0"/>
                </a:rPr>
                <a:t>n</a:t>
              </a:r>
              <a:endParaRPr lang="zh-TW" altLang="en-US" sz="2400" baseline="-25000" dirty="0">
                <a:latin typeface="Source Code Pro" panose="020B0509030403020204" pitchFamily="49" charset="0"/>
              </a:endParaRPr>
            </a:p>
          </p:txBody>
        </p:sp>
        <p:grpSp>
          <p:nvGrpSpPr>
            <p:cNvPr id="35" name="群組 34"/>
            <p:cNvGrpSpPr/>
            <p:nvPr/>
          </p:nvGrpSpPr>
          <p:grpSpPr>
            <a:xfrm rot="16200000">
              <a:off x="14650757" y="10694208"/>
              <a:ext cx="1990846" cy="3457283"/>
              <a:chOff x="14430948" y="10914012"/>
              <a:chExt cx="1990846" cy="3457283"/>
            </a:xfrm>
          </p:grpSpPr>
          <p:cxnSp>
            <p:nvCxnSpPr>
              <p:cNvPr id="112" name="直線單箭頭接點 111"/>
              <p:cNvCxnSpPr>
                <a:endCxn id="115" idx="0"/>
              </p:cNvCxnSpPr>
              <p:nvPr/>
            </p:nvCxnSpPr>
            <p:spPr>
              <a:xfrm rot="5400000">
                <a:off x="14916006" y="11424377"/>
                <a:ext cx="1020729" cy="0"/>
              </a:xfrm>
              <a:prstGeom prst="straightConnector1">
                <a:avLst/>
              </a:prstGeom>
              <a:ln w="57150">
                <a:gradFill>
                  <a:gsLst>
                    <a:gs pos="0">
                      <a:schemeClr val="accent2"/>
                    </a:gs>
                    <a:gs pos="92000">
                      <a:srgbClr val="21C5FF"/>
                    </a:gs>
                  </a:gsLst>
                  <a:lin ang="0" scaled="0"/>
                </a:gra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線單箭頭接點 113"/>
              <p:cNvCxnSpPr>
                <a:stCxn id="115" idx="2"/>
                <a:endCxn id="113" idx="5"/>
              </p:cNvCxnSpPr>
              <p:nvPr/>
            </p:nvCxnSpPr>
            <p:spPr>
              <a:xfrm rot="5400000" flipV="1">
                <a:off x="14916785" y="13861707"/>
                <a:ext cx="1019175" cy="2"/>
              </a:xfrm>
              <a:prstGeom prst="straightConnector1">
                <a:avLst/>
              </a:prstGeom>
              <a:ln w="57150">
                <a:gradFill>
                  <a:gsLst>
                    <a:gs pos="66000">
                      <a:schemeClr val="accent4"/>
                    </a:gs>
                    <a:gs pos="35000">
                      <a:srgbClr val="21C5FF"/>
                    </a:gs>
                  </a:gsLst>
                  <a:lin ang="0" scaled="0"/>
                </a:gra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梯形 114"/>
              <p:cNvSpPr/>
              <p:nvPr/>
            </p:nvSpPr>
            <p:spPr>
              <a:xfrm>
                <a:off x="14430948" y="11934742"/>
                <a:ext cx="1990846" cy="1417378"/>
              </a:xfrm>
              <a:prstGeom prst="trapezoid">
                <a:avLst>
                  <a:gd name="adj" fmla="val 36433"/>
                </a:avLst>
              </a:prstGeom>
              <a:solidFill>
                <a:schemeClr val="accent4"/>
              </a:solidFill>
              <a:ln w="19050">
                <a:solidFill>
                  <a:srgbClr val="21C5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68" name="矩形 67"/>
          <p:cNvSpPr/>
          <p:nvPr/>
        </p:nvSpPr>
        <p:spPr>
          <a:xfrm>
            <a:off x="16076664" y="9439718"/>
            <a:ext cx="460800" cy="358305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+</a:t>
            </a:r>
          </a:p>
        </p:txBody>
      </p:sp>
      <p:sp>
        <p:nvSpPr>
          <p:cNvPr id="69" name="矩形 68"/>
          <p:cNvSpPr/>
          <p:nvPr/>
        </p:nvSpPr>
        <p:spPr>
          <a:xfrm>
            <a:off x="16537464" y="9135338"/>
            <a:ext cx="2419461" cy="96706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Position Encoding</a:t>
            </a:r>
            <a:endParaRPr lang="en-US" altLang="zh-TW" sz="3200" dirty="0" smtClean="0">
              <a:latin typeface="SauceCodePro Nerd Font" panose="020B0509030403020204" pitchFamily="49" charset="0"/>
              <a:ea typeface="SauceCodePro Nerd Font" panose="020B0509030403020204" pitchFamily="49" charset="0"/>
            </a:endParaRPr>
          </a:p>
        </p:txBody>
      </p:sp>
      <p:sp>
        <p:nvSpPr>
          <p:cNvPr id="70" name="立方體 69"/>
          <p:cNvSpPr/>
          <p:nvPr/>
        </p:nvSpPr>
        <p:spPr>
          <a:xfrm>
            <a:off x="4284543" y="11566250"/>
            <a:ext cx="2460291" cy="2460291"/>
          </a:xfrm>
          <a:prstGeom prst="cube">
            <a:avLst>
              <a:gd name="adj" fmla="val 11850"/>
            </a:avLst>
          </a:prstGeom>
          <a:solidFill>
            <a:schemeClr val="bg1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rgbClr val="282828"/>
                </a:solidFill>
                <a:latin typeface="Source Code Pro" panose="020B0509030403020204" pitchFamily="49" charset="0"/>
              </a:rPr>
              <a:t>External </a:t>
            </a:r>
            <a:r>
              <a:rPr lang="en-US" altLang="zh-TW" sz="3200" dirty="0" smtClean="0">
                <a:solidFill>
                  <a:srgbClr val="282828"/>
                </a:solidFill>
                <a:latin typeface="Source Code Pro" panose="020B0509030403020204" pitchFamily="49" charset="0"/>
              </a:rPr>
              <a:t>Memory</a:t>
            </a:r>
            <a:endParaRPr lang="zh-TW" altLang="en-US" sz="3200" dirty="0">
              <a:solidFill>
                <a:srgbClr val="282828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71" name="直線單箭頭接點 70"/>
          <p:cNvCxnSpPr>
            <a:stCxn id="70" idx="4"/>
            <a:endCxn id="60" idx="1"/>
          </p:cNvCxnSpPr>
          <p:nvPr/>
        </p:nvCxnSpPr>
        <p:spPr>
          <a:xfrm>
            <a:off x="6453290" y="12942168"/>
            <a:ext cx="1704783" cy="11355"/>
          </a:xfrm>
          <a:prstGeom prst="straightConnector1">
            <a:avLst/>
          </a:prstGeom>
          <a:ln w="127000">
            <a:gradFill>
              <a:gsLst>
                <a:gs pos="0">
                  <a:srgbClr val="7030A0"/>
                </a:gs>
                <a:gs pos="46000">
                  <a:srgbClr val="8BC167"/>
                </a:gs>
              </a:gsLst>
              <a:lin ang="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07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84"/>
          <a:stretch/>
        </p:blipFill>
        <p:spPr>
          <a:xfrm>
            <a:off x="8291780" y="7978282"/>
            <a:ext cx="5015965" cy="2822400"/>
          </a:xfrm>
          <a:prstGeom prst="rect">
            <a:avLst/>
          </a:prstGeom>
        </p:spPr>
      </p:pic>
      <p:pic>
        <p:nvPicPr>
          <p:cNvPr id="52" name="圖片 5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14" b="-30"/>
          <a:stretch/>
        </p:blipFill>
        <p:spPr>
          <a:xfrm>
            <a:off x="10799762" y="9936960"/>
            <a:ext cx="5015965" cy="28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81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1205093" y="9368247"/>
            <a:ext cx="3477491" cy="1366982"/>
          </a:xfrm>
          <a:prstGeom prst="roundRect">
            <a:avLst/>
          </a:prstGeom>
          <a:solidFill>
            <a:schemeClr val="accent4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" dirty="0" smtClean="0">
                <a:solidFill>
                  <a:srgbClr val="282828"/>
                </a:solidFill>
                <a:latin typeface="Source Code Pro" panose="020B0509030403020204" pitchFamily="49" charset="0"/>
                <a:ea typeface="Noto Sans CJK TC Regular" panose="020B0500000000000000" pitchFamily="34" charset="-120"/>
              </a:rPr>
              <a:t>控制網路</a:t>
            </a:r>
            <a:endParaRPr lang="zh-TW" altLang="en-US" sz="3000" dirty="0">
              <a:solidFill>
                <a:srgbClr val="282828"/>
              </a:solidFill>
              <a:latin typeface="Source Code Pro" panose="020B0509030403020204" pitchFamily="49" charset="0"/>
              <a:ea typeface="Noto Sans CJK TC Regular" panose="020B0500000000000000" pitchFamily="34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16178009" y="10857032"/>
            <a:ext cx="1922032" cy="2735869"/>
          </a:xfrm>
          <a:prstGeom prst="roundRect">
            <a:avLst/>
          </a:prstGeom>
          <a:solidFill>
            <a:srgbClr val="00B0F0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" dirty="0" smtClean="0">
                <a:latin typeface="Source Code Pro" panose="020B0509030403020204" pitchFamily="49" charset="0"/>
                <a:ea typeface="Noto Sans CJK TC Regular" panose="020B0500000000000000" pitchFamily="34" charset="-120"/>
              </a:rPr>
              <a:t>記憶池</a:t>
            </a:r>
            <a:endParaRPr lang="zh-TW" altLang="en-US" sz="3000" dirty="0">
              <a:latin typeface="Source Code Pro" panose="020B0509030403020204" pitchFamily="49" charset="0"/>
              <a:ea typeface="Noto Sans CJK TC Regular" panose="020B0500000000000000" pitchFamily="34" charset="-120"/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>
            <a:off x="12313638" y="10735229"/>
            <a:ext cx="10607" cy="1978807"/>
          </a:xfrm>
          <a:prstGeom prst="straightConnector1">
            <a:avLst/>
          </a:prstGeom>
          <a:ln w="127000">
            <a:solidFill>
              <a:srgbClr val="21C5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12832425" y="11329040"/>
            <a:ext cx="1200727" cy="553998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000" dirty="0" smtClean="0">
                <a:solidFill>
                  <a:schemeClr val="bg1"/>
                </a:solidFill>
                <a:latin typeface="Source Code Pro" panose="020B0509030403020204" pitchFamily="49" charset="0"/>
                <a:ea typeface="Noto Sans CJK TC Regular" panose="020B0500000000000000" pitchFamily="34" charset="-120"/>
              </a:rPr>
              <a:t>狀態</a:t>
            </a:r>
            <a:endParaRPr lang="zh-TW" altLang="en-US" sz="3000" dirty="0">
              <a:solidFill>
                <a:schemeClr val="bg1"/>
              </a:solidFill>
              <a:latin typeface="Source Code Pro" panose="020B0509030403020204" pitchFamily="49" charset="0"/>
              <a:ea typeface="Noto Sans CJK TC Regular" panose="020B0500000000000000" pitchFamily="34" charset="-120"/>
            </a:endParaRPr>
          </a:p>
        </p:txBody>
      </p:sp>
      <p:cxnSp>
        <p:nvCxnSpPr>
          <p:cNvPr id="8" name="直線單箭頭接點 7"/>
          <p:cNvCxnSpPr>
            <a:stCxn id="9" idx="2"/>
          </p:cNvCxnSpPr>
          <p:nvPr/>
        </p:nvCxnSpPr>
        <p:spPr>
          <a:xfrm flipH="1">
            <a:off x="12313639" y="13268034"/>
            <a:ext cx="5302" cy="870810"/>
          </a:xfrm>
          <a:prstGeom prst="straightConnector1">
            <a:avLst/>
          </a:prstGeom>
          <a:ln w="127000">
            <a:gradFill>
              <a:gsLst>
                <a:gs pos="0">
                  <a:srgbClr val="21C5FF"/>
                </a:gs>
                <a:gs pos="67000">
                  <a:schemeClr val="accent2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11718577" y="12714036"/>
            <a:ext cx="1200727" cy="553998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000" dirty="0" smtClean="0">
                <a:solidFill>
                  <a:schemeClr val="bg1"/>
                </a:solidFill>
                <a:latin typeface="Source Code Pro" panose="020B0509030403020204" pitchFamily="49" charset="0"/>
                <a:ea typeface="Noto Sans CJK TC Regular" panose="020B0500000000000000" pitchFamily="34" charset="-120"/>
              </a:rPr>
              <a:t>動作</a:t>
            </a:r>
            <a:endParaRPr lang="zh-TW" altLang="en-US" sz="3000" dirty="0">
              <a:solidFill>
                <a:schemeClr val="bg1"/>
              </a:solidFill>
              <a:latin typeface="Source Code Pro" panose="020B0509030403020204" pitchFamily="49" charset="0"/>
              <a:ea typeface="Noto Sans CJK TC Regular" panose="020B0500000000000000" pitchFamily="34" charset="-120"/>
            </a:endParaRPr>
          </a:p>
        </p:txBody>
      </p:sp>
      <p:cxnSp>
        <p:nvCxnSpPr>
          <p:cNvPr id="10" name="直線單箭頭接點 9"/>
          <p:cNvCxnSpPr>
            <a:endCxn id="7" idx="2"/>
          </p:cNvCxnSpPr>
          <p:nvPr/>
        </p:nvCxnSpPr>
        <p:spPr>
          <a:xfrm flipV="1">
            <a:off x="13432788" y="11883038"/>
            <a:ext cx="1" cy="2255806"/>
          </a:xfrm>
          <a:prstGeom prst="straightConnector1">
            <a:avLst/>
          </a:prstGeom>
          <a:ln w="127000">
            <a:gradFill>
              <a:gsLst>
                <a:gs pos="0">
                  <a:schemeClr val="accent2"/>
                </a:gs>
                <a:gs pos="53000">
                  <a:srgbClr val="21C5FF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矩形 10"/>
          <p:cNvSpPr/>
          <p:nvPr/>
        </p:nvSpPr>
        <p:spPr>
          <a:xfrm>
            <a:off x="11205092" y="14138844"/>
            <a:ext cx="3477492" cy="1366982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" dirty="0" smtClean="0">
                <a:latin typeface="Source Code Pro" panose="020B0509030403020204" pitchFamily="49" charset="0"/>
                <a:ea typeface="Noto Sans CJK TC Regular" panose="020B0500000000000000" pitchFamily="34" charset="-120"/>
              </a:rPr>
              <a:t>環境</a:t>
            </a:r>
            <a:endParaRPr lang="zh-TW" altLang="en-US" sz="3000" dirty="0">
              <a:latin typeface="Source Code Pro" panose="020B0509030403020204" pitchFamily="49" charset="0"/>
              <a:ea typeface="Noto Sans CJK TC Regular" panose="020B0500000000000000" pitchFamily="34" charset="-120"/>
            </a:endParaRPr>
          </a:p>
        </p:txBody>
      </p:sp>
      <p:cxnSp>
        <p:nvCxnSpPr>
          <p:cNvPr id="12" name="直線單箭頭接點 11"/>
          <p:cNvCxnSpPr>
            <a:stCxn id="7" idx="0"/>
          </p:cNvCxnSpPr>
          <p:nvPr/>
        </p:nvCxnSpPr>
        <p:spPr>
          <a:xfrm flipV="1">
            <a:off x="13432789" y="10735230"/>
            <a:ext cx="1" cy="593810"/>
          </a:xfrm>
          <a:prstGeom prst="straightConnector1">
            <a:avLst/>
          </a:prstGeom>
          <a:ln w="127000">
            <a:solidFill>
              <a:srgbClr val="21C5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7" idx="3"/>
          </p:cNvCxnSpPr>
          <p:nvPr/>
        </p:nvCxnSpPr>
        <p:spPr>
          <a:xfrm>
            <a:off x="14033152" y="11606039"/>
            <a:ext cx="2144857" cy="0"/>
          </a:xfrm>
          <a:prstGeom prst="straightConnector1">
            <a:avLst/>
          </a:prstGeom>
          <a:ln w="127000">
            <a:solidFill>
              <a:schemeClr val="accent2">
                <a:lumMod val="7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9" idx="3"/>
          </p:cNvCxnSpPr>
          <p:nvPr/>
        </p:nvCxnSpPr>
        <p:spPr>
          <a:xfrm>
            <a:off x="12919304" y="12991035"/>
            <a:ext cx="3258705" cy="0"/>
          </a:xfrm>
          <a:prstGeom prst="straightConnector1">
            <a:avLst/>
          </a:prstGeom>
          <a:ln w="127000">
            <a:solidFill>
              <a:schemeClr val="accent2">
                <a:lumMod val="7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11" idx="3"/>
            <a:endCxn id="16" idx="1"/>
          </p:cNvCxnSpPr>
          <p:nvPr/>
        </p:nvCxnSpPr>
        <p:spPr>
          <a:xfrm>
            <a:off x="14682584" y="14822335"/>
            <a:ext cx="1856077" cy="0"/>
          </a:xfrm>
          <a:prstGeom prst="straightConnector1">
            <a:avLst/>
          </a:prstGeom>
          <a:ln w="1270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16538661" y="14545336"/>
            <a:ext cx="1200727" cy="553998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000" dirty="0" smtClean="0">
                <a:solidFill>
                  <a:schemeClr val="bg1"/>
                </a:solidFill>
                <a:latin typeface="Source Code Pro" panose="020B0509030403020204" pitchFamily="49" charset="0"/>
                <a:ea typeface="Noto Sans CJK TC Regular" panose="020B0500000000000000" pitchFamily="34" charset="-120"/>
              </a:rPr>
              <a:t>獎勵</a:t>
            </a:r>
            <a:endParaRPr lang="zh-TW" altLang="en-US" sz="3000" dirty="0">
              <a:solidFill>
                <a:schemeClr val="bg1"/>
              </a:solidFill>
              <a:latin typeface="Source Code Pro" panose="020B0509030403020204" pitchFamily="49" charset="0"/>
              <a:ea typeface="Noto Sans CJK TC Regular" panose="020B0500000000000000" pitchFamily="34" charset="-120"/>
            </a:endParaRPr>
          </a:p>
        </p:txBody>
      </p:sp>
      <p:cxnSp>
        <p:nvCxnSpPr>
          <p:cNvPr id="17" name="直線單箭頭接點 16"/>
          <p:cNvCxnSpPr>
            <a:stCxn id="16" idx="0"/>
            <a:endCxn id="5" idx="2"/>
          </p:cNvCxnSpPr>
          <p:nvPr/>
        </p:nvCxnSpPr>
        <p:spPr>
          <a:xfrm flipV="1">
            <a:off x="17139025" y="13592901"/>
            <a:ext cx="0" cy="952435"/>
          </a:xfrm>
          <a:prstGeom prst="straightConnector1">
            <a:avLst/>
          </a:prstGeom>
          <a:ln w="127000">
            <a:solidFill>
              <a:schemeClr val="accent2">
                <a:lumMod val="7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字方塊 17"/>
              <p:cNvSpPr txBox="1"/>
              <p:nvPr/>
            </p:nvSpPr>
            <p:spPr>
              <a:xfrm>
                <a:off x="14225563" y="11108499"/>
                <a:ext cx="1758462" cy="490199"/>
              </a:xfrm>
              <a:prstGeom prst="rect">
                <a:avLst/>
              </a:prstGeom>
              <a:noFill/>
              <a:ln w="38100"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TW" sz="2400" dirty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  <a:ea typeface="Noto Sans CJK TC Regular" panose="020B0500000000000000" pitchFamily="34" charset="-120"/>
                            </a:rPr>
                            <m:t>S</m:t>
                          </m:r>
                        </m:e>
                        <m:sub>
                          <m:r>
                            <a:rPr lang="en-US" altLang="zh-TW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𝑝𝑟𝑒𝑣</m:t>
                          </m:r>
                        </m:sub>
                      </m:sSub>
                      <m:r>
                        <a:rPr lang="en-US" altLang="zh-TW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Noto Sans CJK TC Regular" panose="020B0500000000000000" pitchFamily="34" charset="-120"/>
                        </a:rPr>
                        <m:t> ,</m:t>
                      </m:r>
                      <m:sSub>
                        <m:sSubPr>
                          <m:ctrlPr>
                            <a:rPr lang="en-US" altLang="zh-TW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TW" sz="2400" dirty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  <a:ea typeface="Noto Sans CJK TC Regular" panose="020B0500000000000000" pitchFamily="34" charset="-120"/>
                            </a:rPr>
                            <m:t>S</m:t>
                          </m:r>
                        </m:e>
                        <m:sub>
                          <m:r>
                            <a:rPr lang="en-US" altLang="zh-TW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𝑛𝑒𝑥𝑡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chemeClr val="bg1"/>
                  </a:solidFill>
                  <a:latin typeface="Source Code Pro" panose="020B0509030403020204" pitchFamily="49" charset="0"/>
                  <a:ea typeface="Noto Sans CJK TC Regular" panose="020B0500000000000000" pitchFamily="34" charset="-120"/>
                </a:endParaRPr>
              </a:p>
            </p:txBody>
          </p:sp>
        </mc:Choice>
        <mc:Fallback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5563" y="11108499"/>
                <a:ext cx="1758462" cy="490199"/>
              </a:xfrm>
              <a:prstGeom prst="rect">
                <a:avLst/>
              </a:prstGeom>
              <a:blipFill rotWithShape="0">
                <a:blip r:embed="rId2"/>
                <a:stretch>
                  <a:fillRect b="-2299"/>
                </a:stretch>
              </a:blip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字方塊 18"/>
              <p:cNvSpPr txBox="1"/>
              <p:nvPr/>
            </p:nvSpPr>
            <p:spPr>
              <a:xfrm>
                <a:off x="14863117" y="12483203"/>
                <a:ext cx="1120908" cy="461665"/>
              </a:xfrm>
              <a:prstGeom prst="rect">
                <a:avLst/>
              </a:prstGeom>
              <a:noFill/>
              <a:ln w="38100"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TW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Noto Sans CJK TC Regular" panose="020B0500000000000000" pitchFamily="34" charset="-120"/>
                        </a:rPr>
                        <m:t>𝐴</m:t>
                      </m:r>
                      <m:r>
                        <a:rPr lang="en-US" altLang="zh-TW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Noto Sans CJK TC Regular" panose="020B0500000000000000" pitchFamily="34" charset="-120"/>
                        </a:rPr>
                        <m:t>𝑐𝑡𝑖𝑜𝑛</m:t>
                      </m:r>
                    </m:oMath>
                  </m:oMathPara>
                </a14:m>
                <a:endParaRPr lang="zh-TW" altLang="en-US" sz="2400" dirty="0">
                  <a:solidFill>
                    <a:schemeClr val="bg1"/>
                  </a:solidFill>
                  <a:latin typeface="Source Code Pro" panose="020B0509030403020204" pitchFamily="49" charset="0"/>
                  <a:ea typeface="Noto Sans CJK TC Regular" panose="020B0500000000000000" pitchFamily="34" charset="-120"/>
                </a:endParaRPr>
              </a:p>
            </p:txBody>
          </p:sp>
        </mc:Choice>
        <mc:Fallback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3117" y="12483203"/>
                <a:ext cx="1120908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字方塊 19"/>
              <p:cNvSpPr txBox="1"/>
              <p:nvPr/>
            </p:nvSpPr>
            <p:spPr>
              <a:xfrm>
                <a:off x="15889229" y="13838286"/>
                <a:ext cx="1220487" cy="461665"/>
              </a:xfrm>
              <a:prstGeom prst="rect">
                <a:avLst/>
              </a:prstGeom>
              <a:noFill/>
              <a:ln w="38100"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TW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Noto Sans CJK TC Regular" panose="020B0500000000000000" pitchFamily="34" charset="-120"/>
                        </a:rPr>
                        <m:t>𝑅𝑒𝑤𝑎𝑟𝑑</m:t>
                      </m:r>
                    </m:oMath>
                  </m:oMathPara>
                </a14:m>
                <a:endParaRPr lang="zh-TW" altLang="en-US" sz="2400" dirty="0">
                  <a:solidFill>
                    <a:schemeClr val="bg1"/>
                  </a:solidFill>
                  <a:latin typeface="Source Code Pro" panose="020B0509030403020204" pitchFamily="49" charset="0"/>
                  <a:ea typeface="Noto Sans CJK TC Regular" panose="020B0500000000000000" pitchFamily="34" charset="-120"/>
                </a:endParaRPr>
              </a:p>
            </p:txBody>
          </p:sp>
        </mc:Choice>
        <mc:Fallback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9229" y="13838286"/>
                <a:ext cx="1220487" cy="461665"/>
              </a:xfrm>
              <a:prstGeom prst="rect">
                <a:avLst/>
              </a:prstGeom>
              <a:blipFill rotWithShape="0">
                <a:blip r:embed="rId4"/>
                <a:stretch>
                  <a:fillRect r="-1942"/>
                </a:stretch>
              </a:blip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603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圓角矩形 33"/>
          <p:cNvSpPr/>
          <p:nvPr/>
        </p:nvSpPr>
        <p:spPr>
          <a:xfrm>
            <a:off x="7415245" y="6204365"/>
            <a:ext cx="1967326" cy="714947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35" name="直線單箭頭接點 34"/>
          <p:cNvCxnSpPr>
            <a:stCxn id="69" idx="3"/>
            <a:endCxn id="34" idx="1"/>
          </p:cNvCxnSpPr>
          <p:nvPr/>
        </p:nvCxnSpPr>
        <p:spPr>
          <a:xfrm>
            <a:off x="6480338" y="6495947"/>
            <a:ext cx="934907" cy="65892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34" idx="3"/>
            <a:endCxn id="46" idx="1"/>
          </p:cNvCxnSpPr>
          <p:nvPr/>
        </p:nvCxnSpPr>
        <p:spPr>
          <a:xfrm>
            <a:off x="9382571" y="6561835"/>
            <a:ext cx="702986" cy="2526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圓角矩形 36"/>
          <p:cNvSpPr/>
          <p:nvPr/>
        </p:nvSpPr>
        <p:spPr>
          <a:xfrm>
            <a:off x="7415245" y="6929414"/>
            <a:ext cx="1967326" cy="720000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38" name="直線單箭頭接點 37"/>
          <p:cNvCxnSpPr>
            <a:stCxn id="101" idx="3"/>
            <a:endCxn id="37" idx="1"/>
          </p:cNvCxnSpPr>
          <p:nvPr/>
        </p:nvCxnSpPr>
        <p:spPr>
          <a:xfrm flipV="1">
            <a:off x="6494413" y="7289414"/>
            <a:ext cx="920832" cy="155515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37" idx="3"/>
            <a:endCxn id="58" idx="1"/>
          </p:cNvCxnSpPr>
          <p:nvPr/>
        </p:nvCxnSpPr>
        <p:spPr>
          <a:xfrm flipV="1">
            <a:off x="9382571" y="7284365"/>
            <a:ext cx="702986" cy="5053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圓角矩形 39"/>
          <p:cNvSpPr/>
          <p:nvPr/>
        </p:nvSpPr>
        <p:spPr>
          <a:xfrm>
            <a:off x="7423531" y="7659524"/>
            <a:ext cx="1967326" cy="709893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1" name="直線單箭頭接點 40"/>
          <p:cNvCxnSpPr>
            <a:stCxn id="102" idx="3"/>
            <a:endCxn id="40" idx="1"/>
          </p:cNvCxnSpPr>
          <p:nvPr/>
        </p:nvCxnSpPr>
        <p:spPr>
          <a:xfrm flipV="1">
            <a:off x="6480338" y="8014471"/>
            <a:ext cx="943193" cy="379440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40" idx="3"/>
            <a:endCxn id="68" idx="1"/>
          </p:cNvCxnSpPr>
          <p:nvPr/>
        </p:nvCxnSpPr>
        <p:spPr>
          <a:xfrm flipV="1">
            <a:off x="9390857" y="8004365"/>
            <a:ext cx="694700" cy="10107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圓角矩形 42"/>
          <p:cNvSpPr/>
          <p:nvPr/>
        </p:nvSpPr>
        <p:spPr>
          <a:xfrm>
            <a:off x="10497218" y="5733267"/>
            <a:ext cx="3444681" cy="2998805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3200" dirty="0"/>
              <a:t>Scaled 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Dot-Product </a:t>
            </a:r>
            <a:r>
              <a:rPr lang="en-US" altLang="zh-TW" sz="3200" dirty="0"/>
              <a:t>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46" name="圓角矩形 45"/>
          <p:cNvSpPr/>
          <p:nvPr/>
        </p:nvSpPr>
        <p:spPr>
          <a:xfrm>
            <a:off x="10085557" y="6204361"/>
            <a:ext cx="720000" cy="720000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V</a:t>
            </a:r>
          </a:p>
        </p:txBody>
      </p:sp>
      <p:sp>
        <p:nvSpPr>
          <p:cNvPr id="58" name="圓角矩形 57"/>
          <p:cNvSpPr/>
          <p:nvPr/>
        </p:nvSpPr>
        <p:spPr>
          <a:xfrm>
            <a:off x="10085557" y="6924361"/>
            <a:ext cx="720000" cy="720000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K</a:t>
            </a:r>
          </a:p>
        </p:txBody>
      </p:sp>
      <p:sp>
        <p:nvSpPr>
          <p:cNvPr id="68" name="圓角矩形 67"/>
          <p:cNvSpPr/>
          <p:nvPr/>
        </p:nvSpPr>
        <p:spPr>
          <a:xfrm>
            <a:off x="10085557" y="7644361"/>
            <a:ext cx="720000" cy="720000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Q</a:t>
            </a:r>
          </a:p>
        </p:txBody>
      </p:sp>
      <p:sp>
        <p:nvSpPr>
          <p:cNvPr id="69" name="圓角矩形 68"/>
          <p:cNvSpPr/>
          <p:nvPr/>
        </p:nvSpPr>
        <p:spPr>
          <a:xfrm>
            <a:off x="5531356" y="6021456"/>
            <a:ext cx="948982" cy="948982"/>
          </a:xfrm>
          <a:prstGeom prst="roundRect">
            <a:avLst/>
          </a:prstGeom>
          <a:solidFill>
            <a:srgbClr val="282828"/>
          </a:solidFill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latin typeface="Source Code Pro" panose="020B0509030403020204" pitchFamily="49" charset="0"/>
              </a:rPr>
              <a:t>V</a:t>
            </a:r>
            <a:r>
              <a:rPr lang="en-US" altLang="zh-TW" sz="2400" dirty="0" smtClean="0">
                <a:latin typeface="Source Code Pro" panose="020B0509030403020204" pitchFamily="49" charset="0"/>
              </a:rPr>
              <a:t>in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7560908" y="6394467"/>
            <a:ext cx="1967326" cy="714947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1" name="直線單箭頭接點 70"/>
          <p:cNvCxnSpPr>
            <a:stCxn id="69" idx="3"/>
            <a:endCxn id="70" idx="1"/>
          </p:cNvCxnSpPr>
          <p:nvPr/>
        </p:nvCxnSpPr>
        <p:spPr>
          <a:xfrm>
            <a:off x="6480338" y="6495947"/>
            <a:ext cx="1080570" cy="255994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圓角矩形 71"/>
          <p:cNvSpPr/>
          <p:nvPr/>
        </p:nvSpPr>
        <p:spPr>
          <a:xfrm>
            <a:off x="7560908" y="7119516"/>
            <a:ext cx="1967326" cy="720000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3" name="直線單箭頭接點 72"/>
          <p:cNvCxnSpPr>
            <a:stCxn id="101" idx="3"/>
            <a:endCxn id="72" idx="1"/>
          </p:cNvCxnSpPr>
          <p:nvPr/>
        </p:nvCxnSpPr>
        <p:spPr>
          <a:xfrm>
            <a:off x="6494413" y="7444929"/>
            <a:ext cx="1066495" cy="34587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圓角矩形 73"/>
          <p:cNvSpPr/>
          <p:nvPr/>
        </p:nvSpPr>
        <p:spPr>
          <a:xfrm>
            <a:off x="7569194" y="7849626"/>
            <a:ext cx="1967326" cy="709893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6" name="直線單箭頭接點 75"/>
          <p:cNvCxnSpPr>
            <a:stCxn id="102" idx="3"/>
            <a:endCxn id="74" idx="1"/>
          </p:cNvCxnSpPr>
          <p:nvPr/>
        </p:nvCxnSpPr>
        <p:spPr>
          <a:xfrm flipV="1">
            <a:off x="6480338" y="8204573"/>
            <a:ext cx="1088856" cy="189338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>
            <a:stCxn id="69" idx="3"/>
            <a:endCxn id="98" idx="1"/>
          </p:cNvCxnSpPr>
          <p:nvPr/>
        </p:nvCxnSpPr>
        <p:spPr>
          <a:xfrm>
            <a:off x="6480338" y="6495947"/>
            <a:ext cx="1232970" cy="408394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>
            <a:stCxn id="101" idx="3"/>
            <a:endCxn id="99" idx="1"/>
          </p:cNvCxnSpPr>
          <p:nvPr/>
        </p:nvCxnSpPr>
        <p:spPr>
          <a:xfrm>
            <a:off x="6494413" y="7444929"/>
            <a:ext cx="1218895" cy="18698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102" idx="3"/>
            <a:endCxn id="100" idx="1"/>
          </p:cNvCxnSpPr>
          <p:nvPr/>
        </p:nvCxnSpPr>
        <p:spPr>
          <a:xfrm flipV="1">
            <a:off x="6480338" y="8356973"/>
            <a:ext cx="1241256" cy="36938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endCxn id="87" idx="1"/>
          </p:cNvCxnSpPr>
          <p:nvPr/>
        </p:nvCxnSpPr>
        <p:spPr>
          <a:xfrm>
            <a:off x="9534971" y="6714235"/>
            <a:ext cx="702986" cy="2526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endCxn id="88" idx="1"/>
          </p:cNvCxnSpPr>
          <p:nvPr/>
        </p:nvCxnSpPr>
        <p:spPr>
          <a:xfrm flipV="1">
            <a:off x="9534971" y="7436765"/>
            <a:ext cx="702986" cy="5053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>
            <a:endCxn id="89" idx="1"/>
          </p:cNvCxnSpPr>
          <p:nvPr/>
        </p:nvCxnSpPr>
        <p:spPr>
          <a:xfrm flipV="1">
            <a:off x="9543257" y="8156765"/>
            <a:ext cx="694700" cy="10107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圓角矩形 85"/>
          <p:cNvSpPr/>
          <p:nvPr/>
        </p:nvSpPr>
        <p:spPr>
          <a:xfrm>
            <a:off x="10649618" y="5885667"/>
            <a:ext cx="3444681" cy="2998805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3200" dirty="0"/>
              <a:t>Scaled 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Dot-Product </a:t>
            </a:r>
            <a:r>
              <a:rPr lang="en-US" altLang="zh-TW" sz="3200" dirty="0"/>
              <a:t>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87" name="圓角矩形 86"/>
          <p:cNvSpPr/>
          <p:nvPr/>
        </p:nvSpPr>
        <p:spPr>
          <a:xfrm>
            <a:off x="10237957" y="6356761"/>
            <a:ext cx="720000" cy="720000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V</a:t>
            </a:r>
          </a:p>
        </p:txBody>
      </p:sp>
      <p:sp>
        <p:nvSpPr>
          <p:cNvPr id="88" name="圓角矩形 87"/>
          <p:cNvSpPr/>
          <p:nvPr/>
        </p:nvSpPr>
        <p:spPr>
          <a:xfrm>
            <a:off x="10237957" y="7076761"/>
            <a:ext cx="720000" cy="720000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K</a:t>
            </a:r>
          </a:p>
        </p:txBody>
      </p:sp>
      <p:sp>
        <p:nvSpPr>
          <p:cNvPr id="89" name="圓角矩形 88"/>
          <p:cNvSpPr/>
          <p:nvPr/>
        </p:nvSpPr>
        <p:spPr>
          <a:xfrm>
            <a:off x="10237957" y="7796761"/>
            <a:ext cx="720000" cy="720000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Q</a:t>
            </a:r>
          </a:p>
        </p:txBody>
      </p:sp>
      <p:cxnSp>
        <p:nvCxnSpPr>
          <p:cNvPr id="90" name="直線單箭頭接點 89"/>
          <p:cNvCxnSpPr>
            <a:endCxn id="94" idx="1"/>
          </p:cNvCxnSpPr>
          <p:nvPr/>
        </p:nvCxnSpPr>
        <p:spPr>
          <a:xfrm>
            <a:off x="9687371" y="6866635"/>
            <a:ext cx="702986" cy="2526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>
            <a:endCxn id="95" idx="1"/>
          </p:cNvCxnSpPr>
          <p:nvPr/>
        </p:nvCxnSpPr>
        <p:spPr>
          <a:xfrm flipV="1">
            <a:off x="9687371" y="7589165"/>
            <a:ext cx="702986" cy="5053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>
            <a:endCxn id="96" idx="1"/>
          </p:cNvCxnSpPr>
          <p:nvPr/>
        </p:nvCxnSpPr>
        <p:spPr>
          <a:xfrm flipV="1">
            <a:off x="9695657" y="8309165"/>
            <a:ext cx="694700" cy="1010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圓角矩形 92"/>
          <p:cNvSpPr/>
          <p:nvPr/>
        </p:nvSpPr>
        <p:spPr>
          <a:xfrm>
            <a:off x="10802018" y="6038067"/>
            <a:ext cx="3444681" cy="2998805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3200" dirty="0"/>
              <a:t>Scaled 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Dot-Product </a:t>
            </a:r>
            <a:r>
              <a:rPr lang="en-US" altLang="zh-TW" sz="3200" dirty="0"/>
              <a:t>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94" name="圓角矩形 93"/>
          <p:cNvSpPr/>
          <p:nvPr/>
        </p:nvSpPr>
        <p:spPr>
          <a:xfrm>
            <a:off x="10390357" y="6509161"/>
            <a:ext cx="720000" cy="720000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V</a:t>
            </a:r>
          </a:p>
        </p:txBody>
      </p:sp>
      <p:sp>
        <p:nvSpPr>
          <p:cNvPr id="95" name="圓角矩形 94"/>
          <p:cNvSpPr/>
          <p:nvPr/>
        </p:nvSpPr>
        <p:spPr>
          <a:xfrm>
            <a:off x="10390357" y="7229161"/>
            <a:ext cx="720000" cy="720000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K</a:t>
            </a:r>
          </a:p>
        </p:txBody>
      </p:sp>
      <p:sp>
        <p:nvSpPr>
          <p:cNvPr id="96" name="圓角矩形 95"/>
          <p:cNvSpPr/>
          <p:nvPr/>
        </p:nvSpPr>
        <p:spPr>
          <a:xfrm>
            <a:off x="10390357" y="7949161"/>
            <a:ext cx="720000" cy="720000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Q</a:t>
            </a:r>
          </a:p>
        </p:txBody>
      </p:sp>
      <p:sp>
        <p:nvSpPr>
          <p:cNvPr id="98" name="圓角矩形 97"/>
          <p:cNvSpPr/>
          <p:nvPr/>
        </p:nvSpPr>
        <p:spPr>
          <a:xfrm>
            <a:off x="7713308" y="6546867"/>
            <a:ext cx="1967326" cy="714947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99" name="圓角矩形 98"/>
          <p:cNvSpPr/>
          <p:nvPr/>
        </p:nvSpPr>
        <p:spPr>
          <a:xfrm>
            <a:off x="7713308" y="7271916"/>
            <a:ext cx="1967326" cy="720000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00" name="圓角矩形 99"/>
          <p:cNvSpPr/>
          <p:nvPr/>
        </p:nvSpPr>
        <p:spPr>
          <a:xfrm>
            <a:off x="7721594" y="8002026"/>
            <a:ext cx="1967326" cy="709893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01" name="圓角矩形 100"/>
          <p:cNvSpPr/>
          <p:nvPr/>
        </p:nvSpPr>
        <p:spPr>
          <a:xfrm>
            <a:off x="5545431" y="6970438"/>
            <a:ext cx="948982" cy="948982"/>
          </a:xfrm>
          <a:prstGeom prst="roundRect">
            <a:avLst/>
          </a:prstGeom>
          <a:solidFill>
            <a:srgbClr val="282828"/>
          </a:solidFill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Source Code Pro" panose="020B0509030403020204" pitchFamily="49" charset="0"/>
              </a:rPr>
              <a:t>K</a:t>
            </a:r>
            <a:r>
              <a:rPr lang="en-US" altLang="zh-TW" sz="2400" dirty="0" smtClean="0">
                <a:latin typeface="Source Code Pro" panose="020B0509030403020204" pitchFamily="49" charset="0"/>
              </a:rPr>
              <a:t>in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  <p:sp>
        <p:nvSpPr>
          <p:cNvPr id="102" name="圓角矩形 101"/>
          <p:cNvSpPr/>
          <p:nvPr/>
        </p:nvSpPr>
        <p:spPr>
          <a:xfrm>
            <a:off x="5531356" y="7919420"/>
            <a:ext cx="948982" cy="948982"/>
          </a:xfrm>
          <a:prstGeom prst="roundRect">
            <a:avLst/>
          </a:prstGeom>
          <a:solidFill>
            <a:srgbClr val="282828"/>
          </a:solidFill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Source Code Pro" panose="020B0509030403020204" pitchFamily="49" charset="0"/>
              </a:rPr>
              <a:t>Q</a:t>
            </a:r>
            <a:r>
              <a:rPr lang="en-US" altLang="zh-TW" sz="2400" dirty="0" smtClean="0">
                <a:latin typeface="Source Code Pro" panose="020B0509030403020204" pitchFamily="49" charset="0"/>
              </a:rPr>
              <a:t>in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  <p:cxnSp>
        <p:nvCxnSpPr>
          <p:cNvPr id="103" name="直線單箭頭接點 152"/>
          <p:cNvCxnSpPr>
            <a:stCxn id="43" idx="0"/>
            <a:endCxn id="106" idx="2"/>
          </p:cNvCxnSpPr>
          <p:nvPr/>
        </p:nvCxnSpPr>
        <p:spPr>
          <a:xfrm rot="5400000" flipH="1" flipV="1">
            <a:off x="11893247" y="5254557"/>
            <a:ext cx="805023" cy="152399"/>
          </a:xfrm>
          <a:prstGeom prst="bentConnector3">
            <a:avLst>
              <a:gd name="adj1" fmla="val 39935"/>
            </a:avLst>
          </a:prstGeom>
          <a:ln w="101600">
            <a:solidFill>
              <a:schemeClr val="accent2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>
            <a:stCxn id="86" idx="0"/>
            <a:endCxn id="106" idx="2"/>
          </p:cNvCxnSpPr>
          <p:nvPr/>
        </p:nvCxnSpPr>
        <p:spPr>
          <a:xfrm flipH="1" flipV="1">
            <a:off x="12371958" y="4928244"/>
            <a:ext cx="1" cy="957423"/>
          </a:xfrm>
          <a:prstGeom prst="straightConnector1">
            <a:avLst/>
          </a:prstGeom>
          <a:ln w="1016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54"/>
          <p:cNvCxnSpPr>
            <a:stCxn id="93" idx="0"/>
            <a:endCxn id="106" idx="2"/>
          </p:cNvCxnSpPr>
          <p:nvPr/>
        </p:nvCxnSpPr>
        <p:spPr>
          <a:xfrm rot="16200000" flipV="1">
            <a:off x="11893248" y="5406955"/>
            <a:ext cx="1109823" cy="152401"/>
          </a:xfrm>
          <a:prstGeom prst="bentConnector3">
            <a:avLst>
              <a:gd name="adj1" fmla="val 50000"/>
            </a:avLst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圓角矩形 105"/>
          <p:cNvSpPr/>
          <p:nvPr/>
        </p:nvSpPr>
        <p:spPr>
          <a:xfrm>
            <a:off x="11388295" y="4213297"/>
            <a:ext cx="1967326" cy="714947"/>
          </a:xfrm>
          <a:prstGeom prst="roundRect">
            <a:avLst/>
          </a:prstGeom>
          <a:solidFill>
            <a:srgbClr val="282828"/>
          </a:solidFill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Concat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07" name="圓角矩形 106"/>
          <p:cNvSpPr/>
          <p:nvPr/>
        </p:nvSpPr>
        <p:spPr>
          <a:xfrm>
            <a:off x="7575931" y="4213296"/>
            <a:ext cx="1967326" cy="714947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08" name="直線單箭頭接點 154"/>
          <p:cNvCxnSpPr>
            <a:stCxn id="106" idx="1"/>
            <a:endCxn id="107" idx="3"/>
          </p:cNvCxnSpPr>
          <p:nvPr/>
        </p:nvCxnSpPr>
        <p:spPr>
          <a:xfrm flipH="1" flipV="1">
            <a:off x="9543257" y="4570770"/>
            <a:ext cx="1845038" cy="1"/>
          </a:xfrm>
          <a:prstGeom prst="straightConnector1">
            <a:avLst/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圓角矩形 108"/>
          <p:cNvSpPr/>
          <p:nvPr/>
        </p:nvSpPr>
        <p:spPr>
          <a:xfrm>
            <a:off x="5416633" y="4096278"/>
            <a:ext cx="1206577" cy="948982"/>
          </a:xfrm>
          <a:prstGeom prst="roundRect">
            <a:avLst/>
          </a:prstGeom>
          <a:solidFill>
            <a:srgbClr val="282828"/>
          </a:solidFill>
          <a:ln w="508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latin typeface="Source Code Pro" panose="020B0509030403020204" pitchFamily="49" charset="0"/>
              </a:rPr>
              <a:t>Out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  <p:cxnSp>
        <p:nvCxnSpPr>
          <p:cNvPr id="110" name="直線單箭頭接點 154"/>
          <p:cNvCxnSpPr>
            <a:stCxn id="107" idx="1"/>
            <a:endCxn id="109" idx="3"/>
          </p:cNvCxnSpPr>
          <p:nvPr/>
        </p:nvCxnSpPr>
        <p:spPr>
          <a:xfrm flipH="1" flipV="1">
            <a:off x="6623210" y="4570769"/>
            <a:ext cx="952721" cy="1"/>
          </a:xfrm>
          <a:prstGeom prst="straightConnector1">
            <a:avLst/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093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4411981" y="7904134"/>
                <a:ext cx="5859780" cy="1316066"/>
              </a:xfrm>
              <a:prstGeom prst="rect">
                <a:avLst/>
              </a:prstGeom>
              <a:solidFill>
                <a:srgbClr val="2828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𝑚𝑠𝑒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Noto Sans CJK TC Regular" panose="020B0500000000000000" pitchFamily="34" charset="-12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Noto Sans CJK TC Regular" panose="020B0500000000000000" pitchFamily="34" charset="-12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  <a:ea typeface="Noto Sans CJK TC Regular" panose="020B0500000000000000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Noto Sans CJK TC Regular" panose="020B0500000000000000" pitchFamily="34" charset="-120"/>
                                    </a:rPr>
                                    <m:t>𝐷𝑒𝑐</m:t>
                                  </m:r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Noto Sans CJK TC Regular" panose="020B0500000000000000" pitchFamily="34" charset="-12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Noto Sans CJK TC Regular" panose="020B0500000000000000" pitchFamily="34" charset="-120"/>
                                        </a:rPr>
                                        <m:t>𝐸𝑛𝑐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  <a:ea typeface="Noto Sans CJK TC Regular" panose="020B0500000000000000" pitchFamily="34" charset="-12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  <a:ea typeface="Noto Sans CJK TC Regular" panose="020B0500000000000000" pitchFamily="34" charset="-12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  <a:ea typeface="Noto Sans CJK TC Regular" panose="020B0500000000000000" pitchFamily="34" charset="-12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  <a:ea typeface="Noto Sans CJK TC Regular" panose="020B0500000000000000" pitchFamily="34" charset="-12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  <a:ea typeface="Noto Sans CJK TC Regular" panose="020B0500000000000000" pitchFamily="34" charset="-12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  <a:ea typeface="Noto Sans CJK TC Regular" panose="020B0500000000000000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  <a:ea typeface="Noto Sans CJK TC Regular" panose="020B0500000000000000" pitchFamily="34" charset="-12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  <a:ea typeface="Noto Sans CJK TC Regular" panose="020B0500000000000000" pitchFamily="34" charset="-12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Noto Sans CJK TC Regular" panose="020B0500000000000000" pitchFamily="34" charset="-12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Noto Sans CJK TC Regular" panose="020B0500000000000000" pitchFamily="34" charset="-12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sz="2800" dirty="0">
                  <a:latin typeface="Noto Sans CJK TC Regular" panose="020B0500000000000000" pitchFamily="34" charset="-120"/>
                  <a:ea typeface="Noto Sans CJK TC Regular" panose="020B0500000000000000" pitchFamily="34" charset="-120"/>
                </a:endParaRP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981" y="7904134"/>
                <a:ext cx="5859780" cy="131606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3326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群組 29"/>
          <p:cNvGrpSpPr/>
          <p:nvPr/>
        </p:nvGrpSpPr>
        <p:grpSpPr>
          <a:xfrm>
            <a:off x="3205797" y="9724707"/>
            <a:ext cx="3023618" cy="608976"/>
            <a:chOff x="4222767" y="13258800"/>
            <a:chExt cx="3023618" cy="608976"/>
          </a:xfrm>
        </p:grpSpPr>
        <p:sp>
          <p:nvSpPr>
            <p:cNvPr id="31" name="圓角矩形 30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32" name="矩形 31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Symbolic </a:t>
              </a:r>
              <a:r>
                <a:rPr lang="en-US" altLang="zh-TW" sz="1800" dirty="0" err="1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Enc</a:t>
              </a:r>
              <a:r>
                <a:rPr lang="en-US" altLang="zh-TW" sz="18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 Layer</a:t>
              </a:r>
              <a:endParaRPr lang="zh-TW" alt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161" name="肘形接點 86"/>
          <p:cNvCxnSpPr>
            <a:stCxn id="210" idx="2"/>
            <a:endCxn id="31" idx="0"/>
          </p:cNvCxnSpPr>
          <p:nvPr/>
        </p:nvCxnSpPr>
        <p:spPr>
          <a:xfrm>
            <a:off x="4717606" y="9279548"/>
            <a:ext cx="1" cy="445159"/>
          </a:xfrm>
          <a:prstGeom prst="straightConnector1">
            <a:avLst/>
          </a:prstGeom>
          <a:ln w="63500" cap="rnd">
            <a:gradFill flip="none" rotWithShape="1">
              <a:gsLst>
                <a:gs pos="96000">
                  <a:schemeClr val="accent2"/>
                </a:gs>
                <a:gs pos="0">
                  <a:schemeClr val="bg1">
                    <a:lumMod val="95000"/>
                  </a:schemeClr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矩形 209"/>
          <p:cNvSpPr/>
          <p:nvPr/>
        </p:nvSpPr>
        <p:spPr>
          <a:xfrm>
            <a:off x="3733982" y="8874229"/>
            <a:ext cx="1967247" cy="405319"/>
          </a:xfrm>
          <a:prstGeom prst="rect">
            <a:avLst/>
          </a:prstGeom>
          <a:solidFill>
            <a:srgbClr val="282828"/>
          </a:solidFill>
          <a:ln w="254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>
                <a:solidFill>
                  <a:schemeClr val="bg1"/>
                </a:solidFill>
                <a:latin typeface="Source Code Pro" panose="020B0509030403020204" pitchFamily="49" charset="0"/>
              </a:rPr>
              <a:t>In</a:t>
            </a:r>
            <a:endParaRPr lang="zh-TW" altLang="en-US" sz="1800" dirty="0">
              <a:solidFill>
                <a:schemeClr val="bg1"/>
              </a:solidFill>
              <a:latin typeface="Source Code Pro" panose="020B0509030403020204" pitchFamily="49" charset="0"/>
            </a:endParaRPr>
          </a:p>
        </p:txBody>
      </p:sp>
      <p:grpSp>
        <p:nvGrpSpPr>
          <p:cNvPr id="48" name="群組 47"/>
          <p:cNvGrpSpPr/>
          <p:nvPr/>
        </p:nvGrpSpPr>
        <p:grpSpPr>
          <a:xfrm>
            <a:off x="3205796" y="10312835"/>
            <a:ext cx="3023618" cy="608976"/>
            <a:chOff x="4222767" y="13258800"/>
            <a:chExt cx="3023618" cy="608976"/>
          </a:xfrm>
        </p:grpSpPr>
        <p:sp>
          <p:nvSpPr>
            <p:cNvPr id="49" name="圓角矩形 48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50" name="矩形 49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Symbolic </a:t>
              </a:r>
              <a:r>
                <a:rPr lang="en-US" altLang="zh-TW" sz="1800" dirty="0" err="1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Enc</a:t>
              </a:r>
              <a:r>
                <a:rPr lang="en-US" altLang="zh-TW" sz="1800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 Layer</a:t>
              </a:r>
              <a:endParaRPr lang="zh-TW" alt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51" name="群組 50"/>
          <p:cNvGrpSpPr/>
          <p:nvPr/>
        </p:nvGrpSpPr>
        <p:grpSpPr>
          <a:xfrm>
            <a:off x="3205796" y="10900139"/>
            <a:ext cx="3023618" cy="608976"/>
            <a:chOff x="4222767" y="13258800"/>
            <a:chExt cx="3023618" cy="608976"/>
          </a:xfrm>
        </p:grpSpPr>
        <p:sp>
          <p:nvSpPr>
            <p:cNvPr id="52" name="圓角矩形 51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53" name="矩形 52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Symbolic </a:t>
              </a:r>
              <a:r>
                <a:rPr lang="en-US" altLang="zh-TW" sz="1800" dirty="0" err="1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Enc</a:t>
              </a:r>
              <a:r>
                <a:rPr lang="en-US" altLang="zh-TW" sz="1800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 Layer</a:t>
              </a:r>
              <a:endParaRPr lang="zh-TW" alt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54" name="群組 53"/>
          <p:cNvGrpSpPr/>
          <p:nvPr/>
        </p:nvGrpSpPr>
        <p:grpSpPr>
          <a:xfrm>
            <a:off x="3205796" y="11487442"/>
            <a:ext cx="3023618" cy="608976"/>
            <a:chOff x="4222767" y="13258800"/>
            <a:chExt cx="3023618" cy="608976"/>
          </a:xfrm>
        </p:grpSpPr>
        <p:sp>
          <p:nvSpPr>
            <p:cNvPr id="55" name="圓角矩形 54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56" name="矩形 55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Symbolic </a:t>
              </a:r>
              <a:r>
                <a:rPr lang="en-US" altLang="zh-TW" sz="1800" dirty="0" err="1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Enc</a:t>
              </a:r>
              <a:r>
                <a:rPr lang="en-US" altLang="zh-TW" sz="1800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 Layer</a:t>
              </a:r>
              <a:endParaRPr lang="zh-TW" alt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6714130" y="10616992"/>
            <a:ext cx="3023619" cy="1123071"/>
            <a:chOff x="8386539" y="16188678"/>
            <a:chExt cx="3023619" cy="1123071"/>
          </a:xfrm>
        </p:grpSpPr>
        <p:grpSp>
          <p:nvGrpSpPr>
            <p:cNvPr id="38" name="群組 37"/>
            <p:cNvGrpSpPr/>
            <p:nvPr/>
          </p:nvGrpSpPr>
          <p:grpSpPr>
            <a:xfrm>
              <a:off x="8386542" y="16231817"/>
              <a:ext cx="3023616" cy="1079932"/>
              <a:chOff x="4222769" y="13258799"/>
              <a:chExt cx="3023616" cy="608976"/>
            </a:xfrm>
          </p:grpSpPr>
          <p:sp>
            <p:nvSpPr>
              <p:cNvPr id="46" name="圓角矩形 45"/>
              <p:cNvSpPr/>
              <p:nvPr/>
            </p:nvSpPr>
            <p:spPr>
              <a:xfrm>
                <a:off x="4222769" y="13258799"/>
                <a:ext cx="3023616" cy="608976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8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4227053" y="13449700"/>
                <a:ext cx="3012980" cy="303992"/>
              </a:xfrm>
              <a:prstGeom prst="rect">
                <a:avLst/>
              </a:prstGeom>
              <a:solidFill>
                <a:srgbClr val="282828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800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endParaRPr>
              </a:p>
            </p:txBody>
          </p:sp>
        </p:grpSp>
        <p:sp>
          <p:nvSpPr>
            <p:cNvPr id="39" name="矩形 38"/>
            <p:cNvSpPr/>
            <p:nvPr/>
          </p:nvSpPr>
          <p:spPr>
            <a:xfrm>
              <a:off x="8386540" y="16188678"/>
              <a:ext cx="3023618" cy="452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282828"/>
                  </a:solidFill>
                  <a:latin typeface="Source Code Pro" panose="020B0509030403020204" pitchFamily="49" charset="0"/>
                </a:rPr>
                <a:t>Symbolic Book</a:t>
              </a:r>
              <a:endParaRPr lang="zh-TW" altLang="en-US" sz="1800" dirty="0">
                <a:solidFill>
                  <a:srgbClr val="282828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8386539" y="16570353"/>
              <a:ext cx="455581" cy="539086"/>
            </a:xfrm>
            <a:prstGeom prst="rect">
              <a:avLst/>
            </a:prstGeom>
            <a:solidFill>
              <a:srgbClr val="282828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e</a:t>
              </a:r>
              <a:r>
                <a:rPr lang="en-US" altLang="zh-TW" sz="1800" baseline="-250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1</a:t>
              </a:r>
              <a:endParaRPr lang="zh-TW" altLang="en-US" sz="1800" baseline="-25000" dirty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9297777" y="16570353"/>
              <a:ext cx="1644056" cy="539086"/>
            </a:xfrm>
            <a:prstGeom prst="rect">
              <a:avLst/>
            </a:prstGeom>
            <a:solidFill>
              <a:srgbClr val="282828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......</a:t>
              </a:r>
              <a:endParaRPr lang="zh-TW" alt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8837912" y="16570353"/>
              <a:ext cx="455581" cy="539086"/>
            </a:xfrm>
            <a:prstGeom prst="rect">
              <a:avLst/>
            </a:prstGeom>
            <a:solidFill>
              <a:srgbClr val="282828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e</a:t>
              </a:r>
              <a:r>
                <a:rPr lang="en-US" altLang="zh-TW" sz="1800" baseline="-2500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2</a:t>
              </a:r>
              <a:endParaRPr lang="zh-TW" altLang="en-US" sz="1800" baseline="-25000" dirty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0941833" y="16570353"/>
              <a:ext cx="461973" cy="539086"/>
            </a:xfrm>
            <a:prstGeom prst="rect">
              <a:avLst/>
            </a:prstGeom>
            <a:solidFill>
              <a:srgbClr val="282828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err="1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e</a:t>
              </a:r>
              <a:r>
                <a:rPr lang="en-US" altLang="zh-TW" sz="1800" baseline="-25000" dirty="0" err="1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M</a:t>
              </a:r>
              <a:endParaRPr lang="zh-TW" altLang="en-US" sz="1800" baseline="-25000" dirty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68" name="群組 67"/>
          <p:cNvGrpSpPr/>
          <p:nvPr/>
        </p:nvGrpSpPr>
        <p:grpSpPr>
          <a:xfrm>
            <a:off x="3205796" y="12854862"/>
            <a:ext cx="3017267" cy="539105"/>
            <a:chOff x="8386539" y="16570334"/>
            <a:chExt cx="3017267" cy="539105"/>
          </a:xfrm>
        </p:grpSpPr>
        <p:sp>
          <p:nvSpPr>
            <p:cNvPr id="77" name="矩形 76"/>
            <p:cNvSpPr/>
            <p:nvPr/>
          </p:nvSpPr>
          <p:spPr>
            <a:xfrm>
              <a:off x="8390826" y="16570334"/>
              <a:ext cx="3012980" cy="539086"/>
            </a:xfrm>
            <a:prstGeom prst="rect">
              <a:avLst/>
            </a:prstGeom>
            <a:solidFill>
              <a:srgbClr val="282828"/>
            </a:solidFill>
            <a:ln>
              <a:solidFill>
                <a:srgbClr val="21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矩形 70"/>
                <p:cNvSpPr/>
                <p:nvPr/>
              </p:nvSpPr>
              <p:spPr>
                <a:xfrm>
                  <a:off x="8386539" y="16570353"/>
                  <a:ext cx="455581" cy="539086"/>
                </a:xfrm>
                <a:prstGeom prst="rect">
                  <a:avLst/>
                </a:prstGeom>
                <a:solidFill>
                  <a:srgbClr val="282828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800" i="1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1800" b="0" i="1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1800" baseline="-250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  <a:latin typeface="Source Code Pro" panose="020B0509030403020204" pitchFamily="49" charset="0"/>
                  </a:endParaRPr>
                </a:p>
              </p:txBody>
            </p:sp>
          </mc:Choice>
          <mc:Fallback xmlns="">
            <p:sp>
              <p:nvSpPr>
                <p:cNvPr id="71" name="矩形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6539" y="16570353"/>
                  <a:ext cx="455581" cy="53908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597"/>
                  </a:stretch>
                </a:blipFill>
                <a:ln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矩形 71"/>
            <p:cNvSpPr/>
            <p:nvPr/>
          </p:nvSpPr>
          <p:spPr>
            <a:xfrm>
              <a:off x="9297777" y="16570353"/>
              <a:ext cx="1644056" cy="539086"/>
            </a:xfrm>
            <a:prstGeom prst="rect">
              <a:avLst/>
            </a:prstGeom>
            <a:solidFill>
              <a:srgbClr val="282828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......</a:t>
              </a:r>
              <a:endParaRPr lang="zh-TW" alt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/>
                <p:cNvSpPr/>
                <p:nvPr/>
              </p:nvSpPr>
              <p:spPr>
                <a:xfrm>
                  <a:off x="8837912" y="16570353"/>
                  <a:ext cx="455581" cy="539086"/>
                </a:xfrm>
                <a:prstGeom prst="rect">
                  <a:avLst/>
                </a:prstGeom>
                <a:solidFill>
                  <a:srgbClr val="282828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800" i="1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1800" baseline="-250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  <a:latin typeface="Source Code Pro" panose="020B0509030403020204" pitchFamily="49" charset="0"/>
                  </a:endParaRPr>
                </a:p>
              </p:txBody>
            </p:sp>
          </mc:Choice>
          <mc:Fallback xmlns="">
            <p:sp>
              <p:nvSpPr>
                <p:cNvPr id="73" name="矩形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7912" y="16570353"/>
                  <a:ext cx="455581" cy="53908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896"/>
                  </a:stretch>
                </a:blipFill>
                <a:ln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矩形 73"/>
                <p:cNvSpPr/>
                <p:nvPr/>
              </p:nvSpPr>
              <p:spPr>
                <a:xfrm>
                  <a:off x="10941833" y="16570352"/>
                  <a:ext cx="461973" cy="539067"/>
                </a:xfrm>
                <a:prstGeom prst="rect">
                  <a:avLst/>
                </a:prstGeom>
                <a:solidFill>
                  <a:srgbClr val="282828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800" i="1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zh-TW" altLang="en-US" sz="1800" baseline="-250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  <a:latin typeface="Source Code Pro" panose="020B0509030403020204" pitchFamily="49" charset="0"/>
                  </a:endParaRPr>
                </a:p>
              </p:txBody>
            </p:sp>
          </mc:Choice>
          <mc:Fallback xmlns="">
            <p:sp>
              <p:nvSpPr>
                <p:cNvPr id="74" name="矩形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41833" y="16570352"/>
                  <a:ext cx="461973" cy="53906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846"/>
                  </a:stretch>
                </a:blipFill>
                <a:ln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8" name="肘形接點 86"/>
          <p:cNvCxnSpPr>
            <a:stCxn id="55" idx="2"/>
            <a:endCxn id="77" idx="0"/>
          </p:cNvCxnSpPr>
          <p:nvPr/>
        </p:nvCxnSpPr>
        <p:spPr>
          <a:xfrm flipH="1">
            <a:off x="4716573" y="12096418"/>
            <a:ext cx="1033" cy="758444"/>
          </a:xfrm>
          <a:prstGeom prst="straightConnector1">
            <a:avLst/>
          </a:prstGeom>
          <a:ln w="63500" cap="rnd">
            <a:gradFill flip="none" rotWithShape="1">
              <a:gsLst>
                <a:gs pos="96000">
                  <a:schemeClr val="accent2"/>
                </a:gs>
                <a:gs pos="0">
                  <a:schemeClr val="accent2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接點 86"/>
          <p:cNvCxnSpPr>
            <a:stCxn id="46" idx="2"/>
            <a:endCxn id="77" idx="3"/>
          </p:cNvCxnSpPr>
          <p:nvPr/>
        </p:nvCxnSpPr>
        <p:spPr>
          <a:xfrm rot="5400000">
            <a:off x="6532331" y="11430795"/>
            <a:ext cx="1384342" cy="2002878"/>
          </a:xfrm>
          <a:prstGeom prst="bentConnector2">
            <a:avLst/>
          </a:prstGeom>
          <a:ln w="63500" cap="rnd">
            <a:gradFill flip="none" rotWithShape="1">
              <a:gsLst>
                <a:gs pos="96000">
                  <a:schemeClr val="accent2"/>
                </a:gs>
                <a:gs pos="0">
                  <a:srgbClr val="9DC3E6"/>
                </a:gs>
              </a:gsLst>
              <a:lin ang="5400000" scaled="0"/>
              <a:tileRect/>
            </a:gradFill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肘形接點 86"/>
          <p:cNvCxnSpPr>
            <a:endCxn id="59" idx="1"/>
          </p:cNvCxnSpPr>
          <p:nvPr/>
        </p:nvCxnSpPr>
        <p:spPr>
          <a:xfrm>
            <a:off x="8331200" y="12822067"/>
            <a:ext cx="1169210" cy="9"/>
          </a:xfrm>
          <a:prstGeom prst="straightConnector1">
            <a:avLst/>
          </a:prstGeom>
          <a:ln w="190500" cap="sq">
            <a:gradFill flip="none" rotWithShape="1">
              <a:gsLst>
                <a:gs pos="60000">
                  <a:schemeClr val="accent1"/>
                </a:gs>
                <a:gs pos="0">
                  <a:srgbClr val="9DC3E6"/>
                </a:gs>
              </a:gsLst>
              <a:lin ang="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矩形 89"/>
              <p:cNvSpPr/>
              <p:nvPr/>
            </p:nvSpPr>
            <p:spPr>
              <a:xfrm>
                <a:off x="6684853" y="9086181"/>
                <a:ext cx="5399636" cy="1462561"/>
              </a:xfrm>
              <a:prstGeom prst="rect">
                <a:avLst/>
              </a:prstGeom>
              <a:solidFill>
                <a:srgbClr val="2828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</m:ctrlPr>
                        </m:sSubSupPr>
                        <m:e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h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𝑡</m:t>
                          </m:r>
                        </m:sub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′</m:t>
                          </m:r>
                        </m:sup>
                      </m:sSubSup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Noto Sans CJK TC Regular" panose="020B0500000000000000" pitchFamily="34" charset="-120"/>
                        </a:rPr>
                        <m:t>=</m:t>
                      </m:r>
                      <m:sSub>
                        <m:sSubPr>
                          <m:ctrlPr>
                            <a:rPr lang="en-US" altLang="zh-TW" sz="360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</m:ctrlPr>
                        </m:sSubPr>
                        <m:e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𝑘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  <a:ea typeface="Noto Sans CJK TC Regular" panose="020B0500000000000000" pitchFamily="34" charset="-120"/>
                        </a:rPr>
                        <m:t>𝑘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  <a:ea typeface="Noto Sans CJK TC Regular" panose="020B0500000000000000" pitchFamily="34" charset="-120"/>
                        </a:rPr>
                        <m:t>=</m:t>
                      </m:r>
                      <m:sSub>
                        <m:sSub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</m:ctrlPr>
                        </m:sSub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𝑎𝑟𝑔𝑚𝑖𝑛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𝑗</m:t>
                          </m:r>
                        </m:sub>
                      </m:sSub>
                      <m:sSubSup>
                        <m:sSubSup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3600" b="0" i="1" smtClean="0">
                                  <a:latin typeface="Cambria Math" panose="02040503050406030204" pitchFamily="18" charset="0"/>
                                  <a:ea typeface="Noto Sans CJK TC Regular" panose="020B0500000000000000" pitchFamily="34" charset="-12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3600" b="0" i="1" smtClean="0">
                                      <a:latin typeface="Cambria Math" panose="02040503050406030204" pitchFamily="18" charset="0"/>
                                      <a:ea typeface="Noto Sans CJK TC Regular" panose="020B0500000000000000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600" b="0" i="1" smtClean="0">
                                      <a:latin typeface="Cambria Math" panose="02040503050406030204" pitchFamily="18" charset="0"/>
                                      <a:ea typeface="Noto Sans CJK TC Regular" panose="020B0500000000000000" pitchFamily="34" charset="-12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TW" sz="3600" b="0" i="1" smtClean="0">
                                      <a:latin typeface="Cambria Math" panose="02040503050406030204" pitchFamily="18" charset="0"/>
                                      <a:ea typeface="Noto Sans CJK TC Regular" panose="020B0500000000000000" pitchFamily="34" charset="-12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TW" sz="3600" b="0" i="1" smtClean="0">
                                  <a:latin typeface="Cambria Math" panose="02040503050406030204" pitchFamily="18" charset="0"/>
                                  <a:ea typeface="Noto Sans CJK TC Regular" panose="020B0500000000000000" pitchFamily="34" charset="-12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3600" b="0" i="1" smtClean="0">
                                      <a:latin typeface="Cambria Math" panose="02040503050406030204" pitchFamily="18" charset="0"/>
                                      <a:ea typeface="Noto Sans CJK TC Regular" panose="020B0500000000000000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600" b="0" i="1" smtClean="0">
                                      <a:latin typeface="Cambria Math" panose="02040503050406030204" pitchFamily="18" charset="0"/>
                                      <a:ea typeface="Noto Sans CJK TC Regular" panose="020B0500000000000000" pitchFamily="34" charset="-12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TW" sz="3600" b="0" i="1" smtClean="0">
                                      <a:latin typeface="Cambria Math" panose="02040503050406030204" pitchFamily="18" charset="0"/>
                                      <a:ea typeface="Noto Sans CJK TC Regular" panose="020B0500000000000000" pitchFamily="34" charset="-12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TW" sz="3600" dirty="0" smtClean="0">
                  <a:latin typeface="Noto Sans CJK TC Regular" panose="020B0500000000000000" pitchFamily="34" charset="-120"/>
                  <a:ea typeface="Noto Sans CJK TC Regular" panose="020B0500000000000000" pitchFamily="34" charset="-120"/>
                </a:endParaRPr>
              </a:p>
            </p:txBody>
          </p:sp>
        </mc:Choice>
        <mc:Fallback xmlns="">
          <p:sp>
            <p:nvSpPr>
              <p:cNvPr id="90" name="矩形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853" y="9086181"/>
                <a:ext cx="5399636" cy="146256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群組 46"/>
          <p:cNvGrpSpPr/>
          <p:nvPr/>
        </p:nvGrpSpPr>
        <p:grpSpPr>
          <a:xfrm>
            <a:off x="9500410" y="12552514"/>
            <a:ext cx="3017267" cy="539105"/>
            <a:chOff x="8386539" y="16570334"/>
            <a:chExt cx="3017267" cy="539105"/>
          </a:xfrm>
        </p:grpSpPr>
        <p:sp>
          <p:nvSpPr>
            <p:cNvPr id="57" name="矩形 56"/>
            <p:cNvSpPr/>
            <p:nvPr/>
          </p:nvSpPr>
          <p:spPr>
            <a:xfrm>
              <a:off x="8390826" y="16570334"/>
              <a:ext cx="3012980" cy="539086"/>
            </a:xfrm>
            <a:prstGeom prst="rect">
              <a:avLst/>
            </a:prstGeom>
            <a:solidFill>
              <a:srgbClr val="282828"/>
            </a:solidFill>
            <a:ln>
              <a:solidFill>
                <a:srgbClr val="21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矩形 58"/>
                <p:cNvSpPr/>
                <p:nvPr/>
              </p:nvSpPr>
              <p:spPr>
                <a:xfrm>
                  <a:off x="8386539" y="16570353"/>
                  <a:ext cx="455581" cy="539086"/>
                </a:xfrm>
                <a:prstGeom prst="rect">
                  <a:avLst/>
                </a:prstGeom>
                <a:solidFill>
                  <a:srgbClr val="282828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1800" i="1" smtClean="0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TW" sz="1800" b="0" i="1" smtClean="0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sz="1800" b="0" i="1" smtClean="0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1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Source Code Pro" panose="020B0509030403020204" pitchFamily="49" charset="0"/>
                  </a:endParaRPr>
                </a:p>
              </p:txBody>
            </p:sp>
          </mc:Choice>
          <mc:Fallback xmlns="">
            <p:sp>
              <p:nvSpPr>
                <p:cNvPr id="59" name="矩形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6539" y="16570353"/>
                  <a:ext cx="455581" cy="53908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299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矩形 59"/>
            <p:cNvSpPr/>
            <p:nvPr/>
          </p:nvSpPr>
          <p:spPr>
            <a:xfrm>
              <a:off x="9297777" y="16570353"/>
              <a:ext cx="1644056" cy="539086"/>
            </a:xfrm>
            <a:prstGeom prst="rect">
              <a:avLst/>
            </a:prstGeom>
            <a:solidFill>
              <a:srgbClr val="282828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......</a:t>
              </a:r>
              <a:endParaRPr lang="zh-TW" alt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矩形 60"/>
                <p:cNvSpPr/>
                <p:nvPr/>
              </p:nvSpPr>
              <p:spPr>
                <a:xfrm>
                  <a:off x="8837912" y="16570353"/>
                  <a:ext cx="455581" cy="539086"/>
                </a:xfrm>
                <a:prstGeom prst="rect">
                  <a:avLst/>
                </a:prstGeom>
                <a:solidFill>
                  <a:srgbClr val="282828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1800" i="1" smtClean="0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TW" sz="1800" i="1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sz="1800" i="1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1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Source Code Pro" panose="020B0509030403020204" pitchFamily="49" charset="0"/>
                  </a:endParaRPr>
                </a:p>
              </p:txBody>
            </p:sp>
          </mc:Choice>
          <mc:Fallback xmlns="">
            <p:sp>
              <p:nvSpPr>
                <p:cNvPr id="61" name="矩形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7912" y="16570353"/>
                  <a:ext cx="455581" cy="53908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947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矩形 61"/>
                <p:cNvSpPr/>
                <p:nvPr/>
              </p:nvSpPr>
              <p:spPr>
                <a:xfrm>
                  <a:off x="10941833" y="16570352"/>
                  <a:ext cx="461973" cy="539067"/>
                </a:xfrm>
                <a:prstGeom prst="rect">
                  <a:avLst/>
                </a:prstGeom>
                <a:solidFill>
                  <a:srgbClr val="282828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1800" i="1" smtClean="0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TW" sz="1800" i="1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𝑇</m:t>
                            </m:r>
                          </m:sub>
                          <m:sup>
                            <m:r>
                              <a:rPr lang="en-US" altLang="zh-TW" sz="1800" i="1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1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Source Code Pro" panose="020B0509030403020204" pitchFamily="49" charset="0"/>
                  </a:endParaRPr>
                </a:p>
              </p:txBody>
            </p:sp>
          </mc:Choice>
          <mc:Fallback xmlns="">
            <p:sp>
              <p:nvSpPr>
                <p:cNvPr id="62" name="矩形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41833" y="16570352"/>
                  <a:ext cx="461973" cy="53906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5195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45375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3787140" y="8663940"/>
                <a:ext cx="6385561" cy="556260"/>
              </a:xfrm>
              <a:prstGeom prst="rect">
                <a:avLst/>
              </a:prstGeom>
              <a:solidFill>
                <a:srgbClr val="2828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𝑠𝑦𝑚𝑏𝑜𝑙𝑖𝑐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Noto Sans CJK TC Regular" panose="020B0500000000000000" pitchFamily="34" charset="-120"/>
                        </a:rPr>
                        <m:t>=</m:t>
                      </m:r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Noto Sans CJK TC Regular" panose="020B0500000000000000" pitchFamily="34" charset="-12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  <a:ea typeface="Noto Sans CJK TC Regular" panose="020B0500000000000000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Noto Sans CJK TC Regular" panose="020B0500000000000000" pitchFamily="34" charset="-12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Noto Sans CJK TC Regular" panose="020B0500000000000000" pitchFamily="34" charset="-12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Noto Sans CJK TC Regular" panose="020B0500000000000000" pitchFamily="34" charset="-120"/>
                                </a:rPr>
                                <m:t>−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Noto Sans CJK TC Regular" panose="020B0500000000000000" pitchFamily="34" charset="-120"/>
                                </a:rPr>
                                <m:t>𝑠𝑡𝑜𝑝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Noto Sans CJK TC Regular" panose="020B0500000000000000" pitchFamily="34" charset="-120"/>
                                </a:rPr>
                                <m:t> 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Noto Sans CJK TC Regular" panose="020B0500000000000000" pitchFamily="34" charset="-120"/>
                                </a:rPr>
                                <m:t>𝑔𝑟𝑎𝑑𝑖𝑒𝑛𝑡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Noto Sans CJK TC Regular" panose="020B0500000000000000" pitchFamily="34" charset="-12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  <a:ea typeface="Noto Sans CJK TC Regular" panose="020B0500000000000000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  <a:ea typeface="Noto Sans CJK TC Regular" panose="020B0500000000000000" pitchFamily="34" charset="-12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  <a:ea typeface="Noto Sans CJK TC Regular" panose="020B0500000000000000" pitchFamily="34" charset="-12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Noto Sans CJK TC Regular" panose="020B0500000000000000" pitchFamily="34" charset="-12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800" dirty="0">
                  <a:latin typeface="Noto Sans CJK TC Regular" panose="020B0500000000000000" pitchFamily="34" charset="-120"/>
                  <a:ea typeface="Noto Sans CJK TC Regular" panose="020B0500000000000000" pitchFamily="34" charset="-120"/>
                </a:endParaRP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140" y="8663940"/>
                <a:ext cx="6385561" cy="55626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9335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肘形接點 45"/>
          <p:cNvCxnSpPr>
            <a:stCxn id="194" idx="0"/>
          </p:cNvCxnSpPr>
          <p:nvPr/>
        </p:nvCxnSpPr>
        <p:spPr>
          <a:xfrm flipV="1">
            <a:off x="9586485" y="9284208"/>
            <a:ext cx="0" cy="519141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FF0066"/>
                </a:gs>
                <a:gs pos="50000">
                  <a:srgbClr val="8BC167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肘形接點 92"/>
          <p:cNvCxnSpPr>
            <a:stCxn id="49" idx="0"/>
            <a:endCxn id="194" idx="2"/>
          </p:cNvCxnSpPr>
          <p:nvPr/>
        </p:nvCxnSpPr>
        <p:spPr>
          <a:xfrm rot="5400000" flipH="1" flipV="1">
            <a:off x="9396285" y="10574371"/>
            <a:ext cx="380398" cy="1"/>
          </a:xfrm>
          <a:prstGeom prst="bentConnector3">
            <a:avLst>
              <a:gd name="adj1" fmla="val 50000"/>
            </a:avLst>
          </a:prstGeom>
          <a:ln w="63500" cap="rnd">
            <a:gradFill>
              <a:gsLst>
                <a:gs pos="0">
                  <a:srgbClr val="21C5FF"/>
                </a:gs>
                <a:gs pos="83000">
                  <a:srgbClr val="FF0066"/>
                </a:gs>
              </a:gsLst>
              <a:lin ang="0" scaled="0"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群組 192"/>
          <p:cNvGrpSpPr/>
          <p:nvPr/>
        </p:nvGrpSpPr>
        <p:grpSpPr>
          <a:xfrm>
            <a:off x="9193339" y="9803349"/>
            <a:ext cx="786290" cy="580823"/>
            <a:chOff x="4222767" y="13258800"/>
            <a:chExt cx="3023618" cy="608976"/>
          </a:xfrm>
        </p:grpSpPr>
        <p:sp>
          <p:nvSpPr>
            <p:cNvPr id="194" name="圓角矩形 193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95" name="矩形 194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FFABCD"/>
                  </a:solidFill>
                  <a:latin typeface="Source Code Pro" panose="020B0509030403020204" pitchFamily="49" charset="0"/>
                </a:rPr>
                <a:t>MHA</a:t>
              </a:r>
              <a:endParaRPr lang="zh-TW" altLang="en-US" sz="1800" dirty="0">
                <a:solidFill>
                  <a:srgbClr val="FFABCD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223" name="肘形接點 39"/>
          <p:cNvCxnSpPr>
            <a:stCxn id="50" idx="1"/>
            <a:endCxn id="194" idx="3"/>
          </p:cNvCxnSpPr>
          <p:nvPr/>
        </p:nvCxnSpPr>
        <p:spPr>
          <a:xfrm flipH="1">
            <a:off x="9979629" y="10093760"/>
            <a:ext cx="585215" cy="1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chemeClr val="accent1"/>
                </a:gs>
                <a:gs pos="78000">
                  <a:srgbClr val="FF0066"/>
                </a:gs>
              </a:gsLst>
              <a:lin ang="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9193339" y="10764570"/>
            <a:ext cx="786290" cy="386581"/>
          </a:xfrm>
          <a:prstGeom prst="rect">
            <a:avLst/>
          </a:prstGeom>
          <a:solidFill>
            <a:srgbClr val="282828"/>
          </a:solidFill>
          <a:ln>
            <a:solidFill>
              <a:srgbClr val="21C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rPr>
              <a:t>Q</a:t>
            </a:r>
            <a:r>
              <a:rPr lang="en-US" altLang="zh-TW" sz="1800" baseline="-25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rPr>
              <a:t>in</a:t>
            </a:r>
            <a:endParaRPr lang="zh-TW" altLang="en-US" sz="1800" baseline="-25000" dirty="0">
              <a:solidFill>
                <a:schemeClr val="accent1">
                  <a:lumMod val="20000"/>
                  <a:lumOff val="80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0564844" y="9900469"/>
            <a:ext cx="1127284" cy="386581"/>
          </a:xfrm>
          <a:prstGeom prst="rect">
            <a:avLst/>
          </a:prstGeom>
          <a:solidFill>
            <a:srgbClr val="282828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rPr>
              <a:t>K</a:t>
            </a:r>
            <a:r>
              <a:rPr lang="en-US" altLang="zh-TW" sz="1800" baseline="-25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rPr>
              <a:t>in</a:t>
            </a:r>
            <a:r>
              <a:rPr lang="zh-TW" altLang="en-US" sz="18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rPr>
              <a:t>、</a:t>
            </a:r>
            <a:r>
              <a:rPr lang="en-US" altLang="zh-TW" sz="18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rPr>
              <a:t>V</a:t>
            </a:r>
            <a:r>
              <a:rPr lang="en-US" altLang="zh-TW" sz="1800" baseline="-25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rPr>
              <a:t>in</a:t>
            </a:r>
            <a:endParaRPr lang="zh-TW" altLang="en-US" sz="1800" baseline="-25000" dirty="0">
              <a:solidFill>
                <a:schemeClr val="accent1">
                  <a:lumMod val="20000"/>
                  <a:lumOff val="80000"/>
                </a:schemeClr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801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5445760" y="8663940"/>
                <a:ext cx="4726941" cy="556260"/>
              </a:xfrm>
              <a:prstGeom prst="rect">
                <a:avLst/>
              </a:prstGeom>
              <a:solidFill>
                <a:srgbClr val="2828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𝑚𝑠𝑒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𝑠𝑦𝑚𝑏𝑜𝑙𝑖𝑐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latin typeface="Noto Sans CJK TC Regular" panose="020B0500000000000000" pitchFamily="34" charset="-120"/>
                  <a:ea typeface="Noto Sans CJK TC Regular" panose="020B0500000000000000" pitchFamily="34" charset="-120"/>
                </a:endParaRP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760" y="8663940"/>
                <a:ext cx="4726941" cy="55626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0236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矩形 239"/>
          <p:cNvSpPr/>
          <p:nvPr/>
        </p:nvSpPr>
        <p:spPr>
          <a:xfrm>
            <a:off x="8892410" y="10169831"/>
            <a:ext cx="3505200" cy="2176537"/>
          </a:xfrm>
          <a:prstGeom prst="rect">
            <a:avLst/>
          </a:prstGeom>
          <a:solidFill>
            <a:srgbClr val="282828"/>
          </a:solidFill>
          <a:ln w="50800"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100000">
                  <a:srgbClr val="FFABCD"/>
                </a:gs>
              </a:gsLst>
              <a:lin ang="5400000" scaled="1"/>
            </a:gra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0" name="群組 29"/>
          <p:cNvGrpSpPr/>
          <p:nvPr/>
        </p:nvGrpSpPr>
        <p:grpSpPr>
          <a:xfrm>
            <a:off x="4618747" y="10319899"/>
            <a:ext cx="3023618" cy="608976"/>
            <a:chOff x="4222767" y="13258800"/>
            <a:chExt cx="3023618" cy="608976"/>
          </a:xfrm>
        </p:grpSpPr>
        <p:sp>
          <p:nvSpPr>
            <p:cNvPr id="31" name="圓角矩形 30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32" name="矩形 31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9F5FF"/>
                  </a:solidFill>
                  <a:latin typeface="Source Code Pro" panose="020B0509030403020204" pitchFamily="49" charset="0"/>
                </a:rPr>
                <a:t>Encoder</a:t>
              </a:r>
              <a:endParaRPr lang="zh-TW" altLang="en-US" sz="1800" dirty="0">
                <a:solidFill>
                  <a:srgbClr val="D9F5FF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9154176" y="10319899"/>
            <a:ext cx="3023618" cy="608976"/>
            <a:chOff x="4222767" y="13258800"/>
            <a:chExt cx="3023618" cy="608976"/>
          </a:xfrm>
        </p:grpSpPr>
        <p:sp>
          <p:nvSpPr>
            <p:cNvPr id="45" name="圓角矩形 44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8BC1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47" name="矩形 46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2E6C4"/>
                  </a:solidFill>
                  <a:latin typeface="Source Code Pro" panose="020B0509030403020204" pitchFamily="49" charset="0"/>
                </a:rPr>
                <a:t>Decoder</a:t>
              </a:r>
              <a:endParaRPr lang="zh-TW" altLang="en-US" sz="1800" dirty="0">
                <a:solidFill>
                  <a:srgbClr val="D2E6C4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97" name="肘形接點 39"/>
          <p:cNvCxnSpPr>
            <a:stCxn id="32" idx="3"/>
            <a:endCxn id="47" idx="1"/>
          </p:cNvCxnSpPr>
          <p:nvPr/>
        </p:nvCxnSpPr>
        <p:spPr>
          <a:xfrm>
            <a:off x="7642365" y="10624387"/>
            <a:ext cx="1511811" cy="0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21C5FF"/>
                </a:gs>
                <a:gs pos="83000">
                  <a:srgbClr val="8BC167"/>
                </a:gs>
              </a:gsLst>
              <a:lin ang="0" scaled="1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群組 148"/>
          <p:cNvGrpSpPr/>
          <p:nvPr/>
        </p:nvGrpSpPr>
        <p:grpSpPr>
          <a:xfrm>
            <a:off x="9154175" y="9284715"/>
            <a:ext cx="3023618" cy="608976"/>
            <a:chOff x="4222767" y="13258800"/>
            <a:chExt cx="3023618" cy="608976"/>
          </a:xfrm>
        </p:grpSpPr>
        <p:sp>
          <p:nvSpPr>
            <p:cNvPr id="150" name="圓角矩形 149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51" name="矩形 150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>
                  <a:solidFill>
                    <a:srgbClr val="FFEBCD"/>
                  </a:solidFill>
                  <a:latin typeface="Source Code Pro" panose="020B0509030403020204" pitchFamily="49" charset="0"/>
                </a:rPr>
                <a:t>Conv1D(3,512)</a:t>
              </a:r>
              <a:endParaRPr lang="zh-TW" altLang="en-US" sz="1800" dirty="0">
                <a:solidFill>
                  <a:srgbClr val="FFEBCD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52" name="群組 151"/>
          <p:cNvGrpSpPr/>
          <p:nvPr/>
        </p:nvGrpSpPr>
        <p:grpSpPr>
          <a:xfrm>
            <a:off x="9154175" y="8677689"/>
            <a:ext cx="3023618" cy="608976"/>
            <a:chOff x="4222767" y="13258800"/>
            <a:chExt cx="3023618" cy="608976"/>
          </a:xfrm>
        </p:grpSpPr>
        <p:sp>
          <p:nvSpPr>
            <p:cNvPr id="153" name="圓角矩形 152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FFEBCD"/>
                  </a:solidFill>
                  <a:latin typeface="Source Code Pro" panose="020B0509030403020204" pitchFamily="49" charset="0"/>
                </a:rPr>
                <a:t>Conv1D(1,257)</a:t>
              </a:r>
              <a:endParaRPr lang="zh-TW" altLang="en-US" sz="1800" dirty="0">
                <a:solidFill>
                  <a:srgbClr val="FFEBCD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155" name="肘形接點 86"/>
          <p:cNvCxnSpPr>
            <a:stCxn id="45" idx="0"/>
            <a:endCxn id="150" idx="2"/>
          </p:cNvCxnSpPr>
          <p:nvPr/>
        </p:nvCxnSpPr>
        <p:spPr>
          <a:xfrm flipH="1" flipV="1">
            <a:off x="10665985" y="9893691"/>
            <a:ext cx="1" cy="426208"/>
          </a:xfrm>
          <a:prstGeom prst="straightConnector1">
            <a:avLst/>
          </a:prstGeom>
          <a:ln w="63500" cap="rnd">
            <a:gradFill flip="none" rotWithShape="1">
              <a:gsLst>
                <a:gs pos="96000">
                  <a:schemeClr val="accent4"/>
                </a:gs>
                <a:gs pos="0">
                  <a:srgbClr val="8BC167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群組 157"/>
          <p:cNvGrpSpPr/>
          <p:nvPr/>
        </p:nvGrpSpPr>
        <p:grpSpPr>
          <a:xfrm>
            <a:off x="4618746" y="9284715"/>
            <a:ext cx="3023618" cy="608976"/>
            <a:chOff x="4222767" y="13258800"/>
            <a:chExt cx="3023618" cy="608976"/>
          </a:xfrm>
        </p:grpSpPr>
        <p:sp>
          <p:nvSpPr>
            <p:cNvPr id="159" name="圓角矩形 158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B48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60" name="矩形 159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EADBF5"/>
                  </a:solidFill>
                  <a:latin typeface="Source Code Pro" panose="020B0509030403020204" pitchFamily="49" charset="0"/>
                </a:rPr>
                <a:t>STFT to LPS-257D</a:t>
              </a:r>
              <a:endParaRPr lang="zh-TW" altLang="en-US" sz="1800" dirty="0">
                <a:solidFill>
                  <a:srgbClr val="EADBF5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161" name="肘形接點 86"/>
          <p:cNvCxnSpPr>
            <a:stCxn id="159" idx="2"/>
            <a:endCxn id="31" idx="0"/>
          </p:cNvCxnSpPr>
          <p:nvPr/>
        </p:nvCxnSpPr>
        <p:spPr>
          <a:xfrm>
            <a:off x="6130556" y="9893691"/>
            <a:ext cx="1" cy="426208"/>
          </a:xfrm>
          <a:prstGeom prst="straightConnector1">
            <a:avLst/>
          </a:prstGeom>
          <a:ln w="63500" cap="rnd">
            <a:gradFill flip="none" rotWithShape="1">
              <a:gsLst>
                <a:gs pos="96000">
                  <a:srgbClr val="21C5FF"/>
                </a:gs>
                <a:gs pos="0">
                  <a:srgbClr val="B482DA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肘形接點 86"/>
          <p:cNvCxnSpPr>
            <a:stCxn id="210" idx="2"/>
            <a:endCxn id="159" idx="0"/>
          </p:cNvCxnSpPr>
          <p:nvPr/>
        </p:nvCxnSpPr>
        <p:spPr>
          <a:xfrm>
            <a:off x="6130555" y="8857509"/>
            <a:ext cx="1" cy="427206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85000">
                  <a:srgbClr val="B482DA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矩形 172"/>
          <p:cNvSpPr/>
          <p:nvPr/>
        </p:nvSpPr>
        <p:spPr>
          <a:xfrm>
            <a:off x="9682360" y="6935217"/>
            <a:ext cx="1967247" cy="405319"/>
          </a:xfrm>
          <a:prstGeom prst="rect">
            <a:avLst/>
          </a:prstGeom>
          <a:solidFill>
            <a:srgbClr val="282828"/>
          </a:solidFill>
          <a:ln w="254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>
                <a:solidFill>
                  <a:schemeClr val="bg1"/>
                </a:solidFill>
                <a:latin typeface="Source Code Pro" panose="020B0509030403020204" pitchFamily="49" charset="0"/>
              </a:rPr>
              <a:t>Out(Waveform)</a:t>
            </a:r>
            <a:endParaRPr lang="zh-TW" altLang="en-US" sz="1800" dirty="0">
              <a:solidFill>
                <a:schemeClr val="bg1"/>
              </a:solidFill>
              <a:latin typeface="Source Code Pro" panose="020B0509030403020204" pitchFamily="49" charset="0"/>
            </a:endParaRPr>
          </a:p>
        </p:txBody>
      </p:sp>
      <p:grpSp>
        <p:nvGrpSpPr>
          <p:cNvPr id="174" name="群組 173"/>
          <p:cNvGrpSpPr/>
          <p:nvPr/>
        </p:nvGrpSpPr>
        <p:grpSpPr>
          <a:xfrm>
            <a:off x="9154175" y="7693329"/>
            <a:ext cx="3023618" cy="608976"/>
            <a:chOff x="4222767" y="13258800"/>
            <a:chExt cx="3023618" cy="608976"/>
          </a:xfrm>
        </p:grpSpPr>
        <p:sp>
          <p:nvSpPr>
            <p:cNvPr id="175" name="圓角矩形 174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B48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76" name="矩形 175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EADBF5"/>
                  </a:solidFill>
                  <a:latin typeface="Source Code Pro" panose="020B0509030403020204" pitchFamily="49" charset="0"/>
                </a:rPr>
                <a:t>ISTFT to </a:t>
              </a:r>
              <a:r>
                <a:rPr lang="en-US" altLang="zh-TW" sz="1800" dirty="0">
                  <a:solidFill>
                    <a:srgbClr val="EADBF5"/>
                  </a:solidFill>
                  <a:latin typeface="Source Code Pro" panose="020B0509030403020204" pitchFamily="49" charset="0"/>
                </a:rPr>
                <a:t>Waveform</a:t>
              </a:r>
              <a:endParaRPr lang="zh-TW" altLang="en-US" sz="1800" dirty="0">
                <a:solidFill>
                  <a:srgbClr val="EADBF5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78" name="群組 177"/>
          <p:cNvGrpSpPr/>
          <p:nvPr/>
        </p:nvGrpSpPr>
        <p:grpSpPr>
          <a:xfrm>
            <a:off x="10270001" y="11510083"/>
            <a:ext cx="786290" cy="580823"/>
            <a:chOff x="4222767" y="13258800"/>
            <a:chExt cx="3023618" cy="608976"/>
          </a:xfrm>
        </p:grpSpPr>
        <p:sp>
          <p:nvSpPr>
            <p:cNvPr id="179" name="圓角矩形 178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80" name="矩形 179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FFABCD"/>
                  </a:solidFill>
                  <a:latin typeface="Source Code Pro" panose="020B0509030403020204" pitchFamily="49" charset="0"/>
                </a:rPr>
                <a:t>MHA</a:t>
              </a:r>
              <a:endParaRPr lang="zh-TW" altLang="en-US" sz="1800" dirty="0">
                <a:solidFill>
                  <a:srgbClr val="FFABCD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199" name="肘形接點 86"/>
          <p:cNvCxnSpPr>
            <a:stCxn id="175" idx="0"/>
            <a:endCxn id="173" idx="2"/>
          </p:cNvCxnSpPr>
          <p:nvPr/>
        </p:nvCxnSpPr>
        <p:spPr>
          <a:xfrm flipH="1" flipV="1">
            <a:off x="10665984" y="7340536"/>
            <a:ext cx="1" cy="352793"/>
          </a:xfrm>
          <a:prstGeom prst="straightConnector1">
            <a:avLst/>
          </a:prstGeom>
          <a:ln w="63500" cap="rnd">
            <a:gradFill flip="none" rotWithShape="1">
              <a:gsLst>
                <a:gs pos="62000">
                  <a:schemeClr val="bg1">
                    <a:lumMod val="95000"/>
                  </a:schemeClr>
                </a:gs>
                <a:gs pos="0">
                  <a:srgbClr val="B482DA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肘形接點 86"/>
          <p:cNvCxnSpPr>
            <a:stCxn id="153" idx="0"/>
            <a:endCxn id="175" idx="2"/>
          </p:cNvCxnSpPr>
          <p:nvPr/>
        </p:nvCxnSpPr>
        <p:spPr>
          <a:xfrm flipV="1">
            <a:off x="10665985" y="8302305"/>
            <a:ext cx="0" cy="375384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chemeClr val="accent4"/>
                </a:gs>
                <a:gs pos="59000">
                  <a:srgbClr val="B482DA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" name="群組 204"/>
          <p:cNvGrpSpPr/>
          <p:nvPr/>
        </p:nvGrpSpPr>
        <p:grpSpPr>
          <a:xfrm>
            <a:off x="12964081" y="11289618"/>
            <a:ext cx="3023618" cy="1056750"/>
            <a:chOff x="4222767" y="13258799"/>
            <a:chExt cx="3023618" cy="608976"/>
          </a:xfrm>
        </p:grpSpPr>
        <p:sp>
          <p:nvSpPr>
            <p:cNvPr id="206" name="圓角矩形 205"/>
            <p:cNvSpPr/>
            <p:nvPr/>
          </p:nvSpPr>
          <p:spPr>
            <a:xfrm>
              <a:off x="4222769" y="13258799"/>
              <a:ext cx="3023616" cy="60897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207" name="矩形 206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Symbolic</a:t>
              </a:r>
            </a:p>
            <a:p>
              <a:pPr algn="ctr"/>
              <a:r>
                <a:rPr lang="en-US" altLang="zh-TW" sz="18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Encoder</a:t>
              </a:r>
              <a:endParaRPr lang="zh-TW" alt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</p:grpSp>
      <p:sp>
        <p:nvSpPr>
          <p:cNvPr id="210" name="矩形 209"/>
          <p:cNvSpPr/>
          <p:nvPr/>
        </p:nvSpPr>
        <p:spPr>
          <a:xfrm>
            <a:off x="5146931" y="8452190"/>
            <a:ext cx="1967247" cy="405319"/>
          </a:xfrm>
          <a:prstGeom prst="rect">
            <a:avLst/>
          </a:prstGeom>
          <a:solidFill>
            <a:srgbClr val="282828"/>
          </a:solidFill>
          <a:ln w="254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>
                <a:solidFill>
                  <a:schemeClr val="bg1"/>
                </a:solidFill>
                <a:latin typeface="Source Code Pro" panose="020B0509030403020204" pitchFamily="49" charset="0"/>
              </a:rPr>
              <a:t>In(Waveform)</a:t>
            </a:r>
            <a:endParaRPr lang="zh-TW" altLang="en-US" sz="1800" dirty="0">
              <a:solidFill>
                <a:schemeClr val="bg1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217" name="肘形接點 39"/>
          <p:cNvCxnSpPr>
            <a:stCxn id="206" idx="1"/>
            <a:endCxn id="179" idx="3"/>
          </p:cNvCxnSpPr>
          <p:nvPr/>
        </p:nvCxnSpPr>
        <p:spPr>
          <a:xfrm flipH="1" flipV="1">
            <a:off x="11056291" y="11800495"/>
            <a:ext cx="1907792" cy="17498"/>
          </a:xfrm>
          <a:prstGeom prst="straightConnector1">
            <a:avLst/>
          </a:prstGeom>
          <a:ln w="63500" cap="rnd">
            <a:gradFill flip="none" rotWithShape="1">
              <a:gsLst>
                <a:gs pos="71000">
                  <a:schemeClr val="accent1"/>
                </a:gs>
                <a:gs pos="37000">
                  <a:schemeClr val="accent1"/>
                </a:gs>
                <a:gs pos="0">
                  <a:schemeClr val="accent2"/>
                </a:gs>
                <a:gs pos="100000">
                  <a:srgbClr val="FF0066"/>
                </a:gs>
              </a:gsLst>
              <a:lin ang="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群組 225"/>
          <p:cNvGrpSpPr/>
          <p:nvPr/>
        </p:nvGrpSpPr>
        <p:grpSpPr>
          <a:xfrm>
            <a:off x="12964081" y="10287803"/>
            <a:ext cx="3023618" cy="608976"/>
            <a:chOff x="4222767" y="13258800"/>
            <a:chExt cx="3023618" cy="608976"/>
          </a:xfrm>
        </p:grpSpPr>
        <p:sp>
          <p:nvSpPr>
            <p:cNvPr id="227" name="圓角矩形 226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228" name="矩形 227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21C5FF"/>
                  </a:solidFill>
                  <a:latin typeface="Source Code Pro" panose="020B0509030403020204" pitchFamily="49" charset="0"/>
                </a:rPr>
                <a:t>to MFCC-39D</a:t>
              </a:r>
              <a:endParaRPr lang="zh-TW" altLang="en-US" sz="1800" dirty="0">
                <a:solidFill>
                  <a:srgbClr val="21C5FF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229" name="肘形接點 86"/>
          <p:cNvCxnSpPr>
            <a:stCxn id="230" idx="2"/>
            <a:endCxn id="227" idx="0"/>
          </p:cNvCxnSpPr>
          <p:nvPr/>
        </p:nvCxnSpPr>
        <p:spPr>
          <a:xfrm>
            <a:off x="14475890" y="9791861"/>
            <a:ext cx="1" cy="495942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85000">
                  <a:srgbClr val="0070C0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矩形 229"/>
          <p:cNvSpPr/>
          <p:nvPr/>
        </p:nvSpPr>
        <p:spPr>
          <a:xfrm>
            <a:off x="13492266" y="9386542"/>
            <a:ext cx="1967247" cy="405319"/>
          </a:xfrm>
          <a:prstGeom prst="rect">
            <a:avLst/>
          </a:prstGeom>
          <a:solidFill>
            <a:srgbClr val="282828"/>
          </a:solidFill>
          <a:ln w="254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>
                <a:solidFill>
                  <a:schemeClr val="bg1"/>
                </a:solidFill>
                <a:latin typeface="Source Code Pro" panose="020B0509030403020204" pitchFamily="49" charset="0"/>
              </a:rPr>
              <a:t>In(Waveform)</a:t>
            </a:r>
            <a:endParaRPr lang="zh-TW" altLang="en-US" sz="1800" dirty="0">
              <a:solidFill>
                <a:schemeClr val="bg1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231" name="肘形接點 86"/>
          <p:cNvCxnSpPr>
            <a:stCxn id="227" idx="2"/>
            <a:endCxn id="206" idx="0"/>
          </p:cNvCxnSpPr>
          <p:nvPr/>
        </p:nvCxnSpPr>
        <p:spPr>
          <a:xfrm>
            <a:off x="14475891" y="10896779"/>
            <a:ext cx="0" cy="392839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0070C0"/>
                </a:gs>
                <a:gs pos="85000">
                  <a:schemeClr val="accent2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文字方塊 234"/>
          <p:cNvSpPr txBox="1"/>
          <p:nvPr/>
        </p:nvSpPr>
        <p:spPr>
          <a:xfrm>
            <a:off x="10421524" y="10897657"/>
            <a:ext cx="488917" cy="720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&amp;</a:t>
            </a:r>
            <a:endParaRPr lang="zh-TW" altLang="en-US" dirty="0">
              <a:solidFill>
                <a:schemeClr val="bg1"/>
              </a:solidFill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049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肘形接點 92"/>
          <p:cNvCxnSpPr>
            <a:stCxn id="20" idx="2"/>
          </p:cNvCxnSpPr>
          <p:nvPr/>
        </p:nvCxnSpPr>
        <p:spPr>
          <a:xfrm rot="16200000" flipH="1">
            <a:off x="7508199" y="9579554"/>
            <a:ext cx="274947" cy="3425950"/>
          </a:xfrm>
          <a:prstGeom prst="bentConnector2">
            <a:avLst/>
          </a:prstGeom>
          <a:ln w="63500" cap="rnd">
            <a:gradFill>
              <a:gsLst>
                <a:gs pos="0">
                  <a:srgbClr val="21C5FF"/>
                </a:gs>
                <a:gs pos="83000">
                  <a:srgbClr val="FF0066"/>
                </a:gs>
              </a:gsLst>
              <a:lin ang="5400000" scaled="1"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13"/>
          <p:cNvGrpSpPr/>
          <p:nvPr/>
        </p:nvGrpSpPr>
        <p:grpSpPr>
          <a:xfrm>
            <a:off x="4420887" y="10546080"/>
            <a:ext cx="3023618" cy="608976"/>
            <a:chOff x="4222767" y="13258800"/>
            <a:chExt cx="3023618" cy="608976"/>
          </a:xfrm>
        </p:grpSpPr>
        <p:sp>
          <p:nvSpPr>
            <p:cNvPr id="20" name="圓角矩形 19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8" name="矩形 7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9F5FF"/>
                  </a:solidFill>
                  <a:latin typeface="Source Code Pro" panose="020B0509030403020204" pitchFamily="49" charset="0"/>
                </a:rPr>
                <a:t>Conv1D(3,1024)</a:t>
              </a:r>
              <a:endParaRPr lang="zh-TW" altLang="en-US" sz="1800" dirty="0">
                <a:solidFill>
                  <a:srgbClr val="D9F5FF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4420887" y="9937103"/>
            <a:ext cx="3023618" cy="608976"/>
            <a:chOff x="4222767" y="13258800"/>
            <a:chExt cx="3023618" cy="608976"/>
          </a:xfrm>
        </p:grpSpPr>
        <p:sp>
          <p:nvSpPr>
            <p:cNvPr id="25" name="圓角矩形 24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26" name="矩形 25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9F5FF"/>
                  </a:solidFill>
                  <a:latin typeface="Source Code Pro" panose="020B0509030403020204" pitchFamily="49" charset="0"/>
                </a:rPr>
                <a:t>Conv1D(3,1024)</a:t>
              </a:r>
              <a:endParaRPr lang="zh-TW" altLang="en-US" sz="1800" dirty="0">
                <a:solidFill>
                  <a:srgbClr val="D9F5FF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4420887" y="9328126"/>
            <a:ext cx="3023618" cy="608976"/>
            <a:chOff x="4222767" y="13258800"/>
            <a:chExt cx="3023618" cy="608976"/>
          </a:xfrm>
        </p:grpSpPr>
        <p:sp>
          <p:nvSpPr>
            <p:cNvPr id="28" name="圓角矩形 27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29" name="矩形 28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>
                  <a:solidFill>
                    <a:srgbClr val="D9F5FF"/>
                  </a:solidFill>
                  <a:latin typeface="Source Code Pro" panose="020B0509030403020204" pitchFamily="49" charset="0"/>
                </a:rPr>
                <a:t>Conv1D(3,512)</a:t>
              </a:r>
              <a:endParaRPr lang="zh-TW" altLang="en-US" sz="1800" dirty="0">
                <a:solidFill>
                  <a:srgbClr val="D9F5FF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4420887" y="8719148"/>
            <a:ext cx="3023618" cy="608976"/>
            <a:chOff x="4222767" y="13258800"/>
            <a:chExt cx="3023618" cy="608976"/>
          </a:xfrm>
        </p:grpSpPr>
        <p:sp>
          <p:nvSpPr>
            <p:cNvPr id="31" name="圓角矩形 30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32" name="矩形 31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9F5FF"/>
                  </a:solidFill>
                  <a:latin typeface="Source Code Pro" panose="020B0509030403020204" pitchFamily="49" charset="0"/>
                </a:rPr>
                <a:t>Conv1D(3,512</a:t>
              </a:r>
              <a:r>
                <a:rPr lang="en-US" altLang="zh-TW" sz="1800" dirty="0">
                  <a:solidFill>
                    <a:srgbClr val="D9F5FF"/>
                  </a:solidFill>
                  <a:latin typeface="Source Code Pro" panose="020B0509030403020204" pitchFamily="49" charset="0"/>
                </a:rPr>
                <a:t>)</a:t>
              </a:r>
              <a:endParaRPr lang="zh-TW" altLang="en-US" sz="1800" dirty="0">
                <a:solidFill>
                  <a:srgbClr val="D9F5FF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94" name="肘形接點 39"/>
          <p:cNvCxnSpPr>
            <a:stCxn id="28" idx="3"/>
          </p:cNvCxnSpPr>
          <p:nvPr/>
        </p:nvCxnSpPr>
        <p:spPr>
          <a:xfrm>
            <a:off x="7444505" y="9632614"/>
            <a:ext cx="1914140" cy="5807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21C5FF"/>
                </a:gs>
                <a:gs pos="83000">
                  <a:srgbClr val="8BC167"/>
                </a:gs>
              </a:gsLst>
              <a:lin ang="0" scaled="1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肘形接點 39"/>
          <p:cNvCxnSpPr>
            <a:stCxn id="32" idx="3"/>
          </p:cNvCxnSpPr>
          <p:nvPr/>
        </p:nvCxnSpPr>
        <p:spPr>
          <a:xfrm flipV="1">
            <a:off x="7444505" y="9014460"/>
            <a:ext cx="1914140" cy="9176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21C5FF"/>
                </a:gs>
                <a:gs pos="83000">
                  <a:srgbClr val="8BC167"/>
                </a:gs>
              </a:gsLst>
              <a:lin ang="0" scaled="1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肘形接點 86"/>
          <p:cNvCxnSpPr>
            <a:endCxn id="31" idx="0"/>
          </p:cNvCxnSpPr>
          <p:nvPr/>
        </p:nvCxnSpPr>
        <p:spPr>
          <a:xfrm>
            <a:off x="5932697" y="8221961"/>
            <a:ext cx="0" cy="497187"/>
          </a:xfrm>
          <a:prstGeom prst="straightConnector1">
            <a:avLst/>
          </a:prstGeom>
          <a:ln w="63500" cap="rnd">
            <a:gradFill flip="none" rotWithShape="1">
              <a:gsLst>
                <a:gs pos="96000">
                  <a:srgbClr val="21C5FF"/>
                </a:gs>
                <a:gs pos="0">
                  <a:srgbClr val="B482DA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接點 39"/>
          <p:cNvCxnSpPr>
            <a:stCxn id="26" idx="3"/>
          </p:cNvCxnSpPr>
          <p:nvPr/>
        </p:nvCxnSpPr>
        <p:spPr>
          <a:xfrm flipV="1">
            <a:off x="7444505" y="10227179"/>
            <a:ext cx="1914140" cy="14412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21C5FF"/>
                </a:gs>
                <a:gs pos="83000">
                  <a:srgbClr val="8BC167"/>
                </a:gs>
              </a:gsLst>
              <a:lin ang="0" scaled="1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559178" y="11621255"/>
            <a:ext cx="3739870" cy="751755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Downsample</a:t>
            </a:r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Rate = 2</a:t>
            </a:r>
          </a:p>
        </p:txBody>
      </p:sp>
    </p:spTree>
    <p:extLst>
      <p:ext uri="{BB962C8B-B14F-4D97-AF65-F5344CB8AC3E}">
        <p14:creationId xmlns:p14="http://schemas.microsoft.com/office/powerpoint/2010/main" val="3062676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1451</TotalTime>
  <Words>279</Words>
  <Application>Microsoft Office PowerPoint</Application>
  <PresentationFormat>自訂</PresentationFormat>
  <Paragraphs>200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7" baseType="lpstr">
      <vt:lpstr>Noto Sans CJK TC Regular</vt:lpstr>
      <vt:lpstr>新細明體</vt:lpstr>
      <vt:lpstr>Arial</vt:lpstr>
      <vt:lpstr>Calibri</vt:lpstr>
      <vt:lpstr>Calibri Light</vt:lpstr>
      <vt:lpstr>Cambria Math</vt:lpstr>
      <vt:lpstr>SauceCodePro Nerd Font</vt:lpstr>
      <vt:lpstr>Source Code Pro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仁鴻 黃</dc:creator>
  <cp:lastModifiedBy>仁鴻 黃</cp:lastModifiedBy>
  <cp:revision>86</cp:revision>
  <dcterms:created xsi:type="dcterms:W3CDTF">2020-09-17T15:20:03Z</dcterms:created>
  <dcterms:modified xsi:type="dcterms:W3CDTF">2020-11-01T17:16:23Z</dcterms:modified>
</cp:coreProperties>
</file>