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49" r:id="rId2"/>
    <p:sldId id="357" r:id="rId3"/>
    <p:sldId id="360" r:id="rId4"/>
    <p:sldId id="350" r:id="rId5"/>
    <p:sldId id="358" r:id="rId6"/>
    <p:sldId id="359" r:id="rId7"/>
    <p:sldId id="351" r:id="rId8"/>
    <p:sldId id="352" r:id="rId9"/>
    <p:sldId id="354" r:id="rId10"/>
    <p:sldId id="355" r:id="rId11"/>
    <p:sldId id="356" r:id="rId12"/>
  </p:sldIdLst>
  <p:sldSz cx="21599525" cy="21599525"/>
  <p:notesSz cx="6858000" cy="9144000"/>
  <p:defaultTextStyle>
    <a:defPPr>
      <a:defRPr lang="zh-TW"/>
    </a:defPPr>
    <a:lvl1pPr marL="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1pPr>
    <a:lvl2pPr marL="10363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2pPr>
    <a:lvl3pPr marL="20726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3pPr>
    <a:lvl4pPr marL="31089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4pPr>
    <a:lvl5pPr marL="41452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5pPr>
    <a:lvl6pPr marL="51815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6pPr>
    <a:lvl7pPr marL="62178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7pPr>
    <a:lvl8pPr marL="72541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8pPr>
    <a:lvl9pPr marL="82904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CD"/>
    <a:srgbClr val="282828"/>
    <a:srgbClr val="FF0066"/>
    <a:srgbClr val="21C5FF"/>
    <a:srgbClr val="F9F9F9"/>
    <a:srgbClr val="D8BEEC"/>
    <a:srgbClr val="FF5B9D"/>
    <a:srgbClr val="B482DA"/>
    <a:srgbClr val="FFE89F"/>
    <a:srgbClr val="8BC1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94046" autoAdjust="0"/>
  </p:normalViewPr>
  <p:slideViewPr>
    <p:cSldViewPr snapToGrid="0">
      <p:cViewPr>
        <p:scale>
          <a:sx n="66" d="100"/>
          <a:sy n="66" d="100"/>
        </p:scale>
        <p:origin x="-1200" y="-24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3E262-87A9-4FD0-801D-11C30F528353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C9CAC-9358-49DD-9977-4B7D28AC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98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295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864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84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476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283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296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150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157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986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391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43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99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0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82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1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42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05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28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62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28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63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35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6AA8-AB23-40FA-BFDB-6A33FBF1CFF0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06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4766042" y="5310287"/>
            <a:ext cx="11626694" cy="7492212"/>
            <a:chOff x="4766042" y="5310287"/>
            <a:chExt cx="11626694" cy="7492212"/>
          </a:xfrm>
        </p:grpSpPr>
        <p:cxnSp>
          <p:nvCxnSpPr>
            <p:cNvPr id="117" name="直線單箭頭接點 26"/>
            <p:cNvCxnSpPr>
              <a:stCxn id="104" idx="0"/>
              <a:endCxn id="116" idx="2"/>
            </p:cNvCxnSpPr>
            <p:nvPr/>
          </p:nvCxnSpPr>
          <p:spPr>
            <a:xfrm flipH="1" flipV="1">
              <a:off x="7113004" y="7725279"/>
              <a:ext cx="6449" cy="952683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單箭頭接點 26"/>
            <p:cNvCxnSpPr>
              <a:stCxn id="60" idx="2"/>
              <a:endCxn id="104" idx="2"/>
            </p:cNvCxnSpPr>
            <p:nvPr/>
          </p:nvCxnSpPr>
          <p:spPr>
            <a:xfrm flipV="1">
              <a:off x="7119453" y="10126756"/>
              <a:ext cx="0" cy="577518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圓角矩形 103"/>
            <p:cNvSpPr/>
            <p:nvPr/>
          </p:nvSpPr>
          <p:spPr>
            <a:xfrm>
              <a:off x="5094129" y="8677962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16" name="圓角矩形 115"/>
            <p:cNvSpPr/>
            <p:nvPr/>
          </p:nvSpPr>
          <p:spPr>
            <a:xfrm>
              <a:off x="5183821" y="6325458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Predict Net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34" name="直線單箭頭接點 26"/>
            <p:cNvCxnSpPr>
              <a:stCxn id="136" idx="0"/>
              <a:endCxn id="141" idx="2"/>
            </p:cNvCxnSpPr>
            <p:nvPr/>
          </p:nvCxnSpPr>
          <p:spPr>
            <a:xfrm flipH="1" flipV="1">
              <a:off x="13337614" y="7719063"/>
              <a:ext cx="4790" cy="958899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26"/>
            <p:cNvCxnSpPr>
              <a:stCxn id="60" idx="0"/>
              <a:endCxn id="136" idx="2"/>
            </p:cNvCxnSpPr>
            <p:nvPr/>
          </p:nvCxnSpPr>
          <p:spPr>
            <a:xfrm flipV="1">
              <a:off x="13342403" y="10126756"/>
              <a:ext cx="1" cy="577518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圓角矩形 135"/>
            <p:cNvSpPr/>
            <p:nvPr/>
          </p:nvSpPr>
          <p:spPr>
            <a:xfrm>
              <a:off x="11317080" y="8677962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r>
                <a:rPr lang="en-US" altLang="zh-TW" sz="3600" baseline="300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'</a:t>
              </a:r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39" name="直線單箭頭接點 26"/>
            <p:cNvCxnSpPr>
              <a:stCxn id="104" idx="3"/>
              <a:endCxn id="136" idx="1"/>
            </p:cNvCxnSpPr>
            <p:nvPr/>
          </p:nvCxnSpPr>
          <p:spPr>
            <a:xfrm>
              <a:off x="9144777" y="9402359"/>
              <a:ext cx="2172303" cy="0"/>
            </a:xfrm>
            <a:prstGeom prst="straightConnector1">
              <a:avLst/>
            </a:prstGeom>
            <a:ln w="63500">
              <a:solidFill>
                <a:srgbClr val="FFEBCD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圓角矩形 140"/>
            <p:cNvSpPr/>
            <p:nvPr/>
          </p:nvSpPr>
          <p:spPr>
            <a:xfrm>
              <a:off x="11519163" y="6319243"/>
              <a:ext cx="3636902" cy="1399820"/>
            </a:xfrm>
            <a:prstGeom prst="roundRect">
              <a:avLst>
                <a:gd name="adj" fmla="val 7652"/>
              </a:avLst>
            </a:prstGeom>
            <a:solidFill>
              <a:srgbClr val="282828"/>
            </a:solidFill>
            <a:ln w="6350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Similarity</a:t>
              </a:r>
              <a:endParaRPr lang="zh-TW" altLang="en-US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42" name="直線單箭頭接點 26"/>
            <p:cNvCxnSpPr>
              <a:stCxn id="116" idx="3"/>
              <a:endCxn id="141" idx="1"/>
            </p:cNvCxnSpPr>
            <p:nvPr/>
          </p:nvCxnSpPr>
          <p:spPr>
            <a:xfrm flipV="1">
              <a:off x="9042187" y="7019153"/>
              <a:ext cx="2476976" cy="6216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圓角矩形 145"/>
            <p:cNvSpPr/>
            <p:nvPr/>
          </p:nvSpPr>
          <p:spPr>
            <a:xfrm>
              <a:off x="9677694" y="11633164"/>
              <a:ext cx="110002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S</a:t>
              </a:r>
              <a:endParaRPr lang="zh-TW" altLang="en-US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47" name="圓角矩形 146"/>
            <p:cNvSpPr/>
            <p:nvPr/>
          </p:nvSpPr>
          <p:spPr>
            <a:xfrm>
              <a:off x="8779301" y="8055260"/>
              <a:ext cx="2903253" cy="65660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Momentum</a:t>
              </a:r>
              <a:endParaRPr lang="zh-TW" altLang="en-US" sz="36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9" name="圓角矩形 168"/>
            <p:cNvSpPr/>
            <p:nvPr/>
          </p:nvSpPr>
          <p:spPr>
            <a:xfrm>
              <a:off x="8827573" y="5310287"/>
              <a:ext cx="2903253" cy="65660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0066"/>
                  </a:solidFill>
                  <a:latin typeface="SauceCodePro Nerd Font" panose="020B0509030403020204" pitchFamily="49" charset="0"/>
                </a:rPr>
                <a:t>Backward</a:t>
              </a:r>
              <a:endParaRPr lang="zh-TW" altLang="en-US" sz="3600" dirty="0">
                <a:solidFill>
                  <a:srgbClr val="FF0066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52" name="弧形 51"/>
            <p:cNvSpPr/>
            <p:nvPr/>
          </p:nvSpPr>
          <p:spPr>
            <a:xfrm rot="16200000">
              <a:off x="4766042" y="5995476"/>
              <a:ext cx="656174" cy="656174"/>
            </a:xfrm>
            <a:prstGeom prst="arc">
              <a:avLst/>
            </a:prstGeom>
            <a:ln w="44450">
              <a:solidFill>
                <a:srgbClr val="FF0066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4" name="直線接點 53"/>
            <p:cNvCxnSpPr>
              <a:stCxn id="52" idx="2"/>
            </p:cNvCxnSpPr>
            <p:nvPr/>
          </p:nvCxnSpPr>
          <p:spPr>
            <a:xfrm>
              <a:off x="5094129" y="5995476"/>
              <a:ext cx="6903268" cy="0"/>
            </a:xfrm>
            <a:prstGeom prst="line">
              <a:avLst/>
            </a:prstGeom>
            <a:ln w="44450">
              <a:solidFill>
                <a:srgbClr val="FF0066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>
              <a:stCxn id="52" idx="0"/>
            </p:cNvCxnSpPr>
            <p:nvPr/>
          </p:nvCxnSpPr>
          <p:spPr>
            <a:xfrm>
              <a:off x="4766042" y="6323563"/>
              <a:ext cx="0" cy="3803193"/>
            </a:xfrm>
            <a:prstGeom prst="line">
              <a:avLst/>
            </a:prstGeom>
            <a:ln w="4445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圓角矩形 191"/>
            <p:cNvSpPr/>
            <p:nvPr/>
          </p:nvSpPr>
          <p:spPr>
            <a:xfrm>
              <a:off x="13342403" y="10016231"/>
              <a:ext cx="129361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+N</a:t>
              </a:r>
              <a:r>
                <a:rPr lang="en-US" altLang="zh-TW" sz="4400" baseline="-250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2</a:t>
              </a:r>
              <a:endParaRPr lang="en-US" altLang="zh-TW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60" name="右大括弧 59"/>
            <p:cNvSpPr/>
            <p:nvPr/>
          </p:nvSpPr>
          <p:spPr>
            <a:xfrm rot="5400000">
              <a:off x="9812078" y="8011649"/>
              <a:ext cx="837700" cy="6222950"/>
            </a:xfrm>
            <a:prstGeom prst="rightBrace">
              <a:avLst>
                <a:gd name="adj1" fmla="val 53815"/>
                <a:gd name="adj2" fmla="val 50000"/>
              </a:avLst>
            </a:prstGeom>
            <a:ln w="63500">
              <a:solidFill>
                <a:srgbClr val="FFEB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5" name="圓角矩形 194"/>
            <p:cNvSpPr/>
            <p:nvPr/>
          </p:nvSpPr>
          <p:spPr>
            <a:xfrm>
              <a:off x="7113003" y="10016231"/>
              <a:ext cx="129361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+N</a:t>
              </a:r>
              <a:r>
                <a:rPr lang="en-US" altLang="zh-TW" sz="4400" baseline="-250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1</a:t>
              </a:r>
              <a:endParaRPr lang="en-US" altLang="zh-TW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31" name="直線接點 230"/>
            <p:cNvCxnSpPr/>
            <p:nvPr/>
          </p:nvCxnSpPr>
          <p:spPr>
            <a:xfrm>
              <a:off x="15830282" y="6323563"/>
              <a:ext cx="0" cy="1843009"/>
            </a:xfrm>
            <a:prstGeom prst="line">
              <a:avLst/>
            </a:prstGeom>
            <a:ln w="44450">
              <a:solidFill>
                <a:srgbClr val="FF0066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十字形 64"/>
            <p:cNvSpPr/>
            <p:nvPr/>
          </p:nvSpPr>
          <p:spPr>
            <a:xfrm rot="18900000">
              <a:off x="15267828" y="7858673"/>
              <a:ext cx="1124908" cy="1124908"/>
            </a:xfrm>
            <a:prstGeom prst="plus">
              <a:avLst>
                <a:gd name="adj" fmla="val 47704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圓角矩形 23"/>
            <p:cNvSpPr/>
            <p:nvPr/>
          </p:nvSpPr>
          <p:spPr>
            <a:xfrm>
              <a:off x="7119454" y="7719063"/>
              <a:ext cx="998886" cy="958899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z</a:t>
              </a:r>
              <a:endParaRPr lang="en-US" altLang="zh-TW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" name="圓角矩形 24"/>
            <p:cNvSpPr/>
            <p:nvPr/>
          </p:nvSpPr>
          <p:spPr>
            <a:xfrm>
              <a:off x="13337614" y="7742014"/>
              <a:ext cx="998886" cy="958899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z</a:t>
              </a:r>
              <a:r>
                <a:rPr lang="en-US" altLang="zh-TW" sz="4400" baseline="300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'</a:t>
              </a:r>
              <a:endParaRPr lang="en-US" altLang="zh-TW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" name="圓角矩形 25"/>
            <p:cNvSpPr/>
            <p:nvPr/>
          </p:nvSpPr>
          <p:spPr>
            <a:xfrm>
              <a:off x="9781232" y="6057543"/>
              <a:ext cx="998886" cy="958899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p</a:t>
              </a:r>
              <a:endParaRPr lang="en-US" altLang="zh-TW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715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455403"/>
              </p:ext>
            </p:extLst>
          </p:nvPr>
        </p:nvGraphicFramePr>
        <p:xfrm>
          <a:off x="6697261" y="14105363"/>
          <a:ext cx="6643844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3844"/>
              </a:tblGrid>
              <a:tr h="653162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Conlv1d(128,64,3)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D8B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B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653162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bz,64,l-&gt;bz,1,(l</a:t>
                      </a:r>
                      <a:r>
                        <a:rPr lang="en-US" altLang="zh-TW" sz="4000" b="0" baseline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 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64)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D8B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B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208328"/>
              </p:ext>
            </p:extLst>
          </p:nvPr>
        </p:nvGraphicFramePr>
        <p:xfrm>
          <a:off x="10120449" y="11484083"/>
          <a:ext cx="662544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544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Block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(128,256,9,16,8)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5B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5B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Block(128,256,9,16,8)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5B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5B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274743"/>
              </p:ext>
            </p:extLst>
          </p:nvPr>
        </p:nvGraphicFramePr>
        <p:xfrm>
          <a:off x="6697261" y="2736323"/>
          <a:ext cx="363358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80"/>
              </a:tblGrid>
              <a:tr h="609419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DSB(1,32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609419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DSB(32,64)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609419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DSB(64,128)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69885"/>
              </p:ext>
            </p:extLst>
          </p:nvPr>
        </p:nvGraphicFramePr>
        <p:xfrm>
          <a:off x="10321640" y="2736260"/>
          <a:ext cx="6424249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4249"/>
              </a:tblGrid>
              <a:tr h="1067347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bz,1,(l</a:t>
                      </a:r>
                      <a:r>
                        <a:rPr lang="en-US" altLang="zh-TW" sz="4000" b="0" baseline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 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64)-&gt;bz,64,l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1035773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Conv1d(64,128,3)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897200"/>
              </p:ext>
            </p:extLst>
          </p:nvPr>
        </p:nvGraphicFramePr>
        <p:xfrm>
          <a:off x="6688060" y="4839443"/>
          <a:ext cx="10057829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7829"/>
              </a:tblGrid>
              <a:tr h="448137">
                <a:tc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 Concatenate()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092069"/>
              </p:ext>
            </p:extLst>
          </p:nvPr>
        </p:nvGraphicFramePr>
        <p:xfrm>
          <a:off x="6688060" y="5540483"/>
          <a:ext cx="662544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5440"/>
              </a:tblGrid>
              <a:tr h="448137">
                <a:tc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Conv1d(256,128,1)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448137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Block(128,256,9,16,8)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448137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Block(128,256,9,16,8)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448137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Block(128,256,9,16,8)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448137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Block(128,256,9,16,8)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sp>
        <p:nvSpPr>
          <p:cNvPr id="33" name="圓角矩形 32"/>
          <p:cNvSpPr/>
          <p:nvPr/>
        </p:nvSpPr>
        <p:spPr>
          <a:xfrm>
            <a:off x="13674750" y="7787886"/>
            <a:ext cx="3071139" cy="1448794"/>
          </a:xfrm>
          <a:prstGeom prst="roundRect">
            <a:avLst>
              <a:gd name="adj" fmla="val 12899"/>
            </a:avLst>
          </a:prstGeom>
          <a:solidFill>
            <a:schemeClr val="accent4"/>
          </a:solidFill>
          <a:ln w="31750">
            <a:solidFill>
              <a:srgbClr val="FFE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Encoder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6688060" y="12094812"/>
            <a:ext cx="3071139" cy="1399821"/>
          </a:xfrm>
          <a:prstGeom prst="roundRect">
            <a:avLst>
              <a:gd name="adj" fmla="val 12899"/>
            </a:avLst>
          </a:prstGeom>
          <a:solidFill>
            <a:srgbClr val="FF5B9D"/>
          </a:solidFill>
          <a:ln w="31750">
            <a:solidFill>
              <a:srgbClr val="FFEBC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Predict Net</a:t>
            </a:r>
            <a:endParaRPr lang="zh-TW" altLang="en-US" sz="3600" dirty="0">
              <a:solidFill>
                <a:schemeClr val="tx1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3674749" y="14282086"/>
            <a:ext cx="3071139" cy="1448794"/>
          </a:xfrm>
          <a:prstGeom prst="roundRect">
            <a:avLst>
              <a:gd name="adj" fmla="val 12899"/>
            </a:avLst>
          </a:prstGeom>
          <a:solidFill>
            <a:srgbClr val="D8BEEC"/>
          </a:solidFill>
          <a:ln w="31750">
            <a:solidFill>
              <a:srgbClr val="FFE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Decoder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0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001703"/>
              </p:ext>
            </p:extLst>
          </p:nvPr>
        </p:nvGraphicFramePr>
        <p:xfrm>
          <a:off x="8033775" y="9030286"/>
          <a:ext cx="6643844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3844"/>
              </a:tblGrid>
              <a:tr h="653162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Conlv1d(128,64,3)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D8B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B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653162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bz,64,l-&gt;bz,1,(l</a:t>
                      </a:r>
                      <a:r>
                        <a:rPr lang="en-US" altLang="zh-TW" sz="4000" b="0" baseline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 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64)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D8B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B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155976"/>
              </p:ext>
            </p:extLst>
          </p:nvPr>
        </p:nvGraphicFramePr>
        <p:xfrm>
          <a:off x="8052179" y="5448949"/>
          <a:ext cx="662544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544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Block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(128,256,9,16,8)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5B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5B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Block(128,256,9,16,8)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5B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5B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030975"/>
              </p:ext>
            </p:extLst>
          </p:nvPr>
        </p:nvGraphicFramePr>
        <p:xfrm>
          <a:off x="410761" y="1684732"/>
          <a:ext cx="363358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80"/>
              </a:tblGrid>
              <a:tr h="609419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DSB(1,32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609419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DSB(32,64)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609419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DSB(64,128)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672308"/>
              </p:ext>
            </p:extLst>
          </p:nvPr>
        </p:nvGraphicFramePr>
        <p:xfrm>
          <a:off x="4035140" y="1684669"/>
          <a:ext cx="6424249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4249"/>
              </a:tblGrid>
              <a:tr h="1067347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bz,1,(l</a:t>
                      </a:r>
                      <a:r>
                        <a:rPr lang="en-US" altLang="zh-TW" sz="4000" b="0" baseline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 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64)-&gt;bz,64,l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1035773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Conv1d(64,128,3)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169005"/>
              </p:ext>
            </p:extLst>
          </p:nvPr>
        </p:nvGraphicFramePr>
        <p:xfrm>
          <a:off x="401560" y="3787852"/>
          <a:ext cx="10057829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7829"/>
              </a:tblGrid>
              <a:tr h="448137">
                <a:tc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 Concatenate()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262689"/>
              </p:ext>
            </p:extLst>
          </p:nvPr>
        </p:nvGraphicFramePr>
        <p:xfrm>
          <a:off x="401560" y="4488892"/>
          <a:ext cx="662544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5440"/>
              </a:tblGrid>
              <a:tr h="448137">
                <a:tc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Conv1d(256,128,1)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448137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Block(128,256,9,16,8)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448137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Block(128,256,9,16,8)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448137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Block(128,256,9,16,8)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448137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Block(128,256,9,16,8)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96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3368233" y="9191959"/>
                <a:ext cx="6863787" cy="8367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TW" altLang="en-US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sSub>
                        <m:sSubPr>
                          <m:ctrlP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zh-TW" sz="5400" i="1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5400" i="1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zh-TW" altLang="en-US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altLang="zh-TW" sz="5400" i="1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altLang="zh-TW" sz="5400" b="0" dirty="0" smtClean="0">
                  <a:solidFill>
                    <a:srgbClr val="FFEBCD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233" y="9191959"/>
                <a:ext cx="6863787" cy="8367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47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3102016" y="2199479"/>
                <a:ext cx="8316261" cy="1786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540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𝑆𝑖𝑚</m:t>
                      </m:r>
                      <m:d>
                        <m:dPr>
                          <m:ctrlP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⃑"/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5400" b="0" i="1" smtClean="0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540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⃑"/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𝑆𝐺</m:t>
                          </m:r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⃑"/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TW" altLang="en-US" sz="5400" dirty="0">
                              <a:solidFill>
                                <a:srgbClr val="FFEBCD"/>
                              </a:solidFill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5400" i="1" smtClean="0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5400" i="1" smtClean="0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altLang="zh-TW" sz="5400" i="1">
                                          <a:solidFill>
                                            <a:srgbClr val="FFEBC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5400" i="1">
                                          <a:solidFill>
                                            <a:srgbClr val="FFEBC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altLang="zh-TW" sz="5400" b="0" i="1" smtClean="0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𝑆𝐺</m:t>
                                  </m:r>
                                  <m: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US" altLang="zh-TW" sz="5400" i="1">
                                          <a:solidFill>
                                            <a:srgbClr val="FFEBC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5400" i="1">
                                          <a:solidFill>
                                            <a:srgbClr val="FFEBC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acc>
                                  <m: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5400" dirty="0">
                  <a:solidFill>
                    <a:srgbClr val="FFEBCD"/>
                  </a:solidFill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016" y="2199479"/>
                <a:ext cx="8316261" cy="17867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368233" y="9191959"/>
                <a:ext cx="9190299" cy="50290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5400" b="0" i="0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TW" sz="5400" b="0" i="0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 sz="5400" b="0" i="0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</m:d>
                    </m:oMath>
                  </m:oMathPara>
                </a14:m>
                <a:endParaRPr lang="en-US" altLang="zh-TW" sz="5400" b="0" dirty="0" smtClean="0">
                  <a:solidFill>
                    <a:srgbClr val="FFEBCD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5400" i="1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sz="5400" i="1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5400" i="1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5400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altLang="zh-TW" sz="5400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5400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sz="5400" dirty="0" smtClean="0">
                  <a:solidFill>
                    <a:srgbClr val="FFEBCD"/>
                  </a:solidFill>
                  <a:ea typeface="Cambria Math" panose="02040503050406030204" pitchFamily="18" charset="0"/>
                </a:endParaRPr>
              </a:p>
              <a:p>
                <a:endParaRPr lang="zh-TW" altLang="en-US" sz="5400" dirty="0" smtClean="0">
                  <a:solidFill>
                    <a:srgbClr val="FFEBCD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𝐶𝐿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𝑆𝑖𝑚</m:t>
                          </m:r>
                          <m:d>
                            <m:dPr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𝑆𝑖𝑚</m:t>
                          </m:r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TW" altLang="en-US" sz="5400" dirty="0">
                              <a:solidFill>
                                <a:srgbClr val="FFEBCD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5400" dirty="0" smtClean="0">
                  <a:solidFill>
                    <a:srgbClr val="FFEBCD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233" y="9191959"/>
                <a:ext cx="9190299" cy="50290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83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5121668" y="8357840"/>
            <a:ext cx="10812491" cy="9091121"/>
            <a:chOff x="5121668" y="8357840"/>
            <a:chExt cx="10812491" cy="9091121"/>
          </a:xfrm>
        </p:grpSpPr>
        <p:cxnSp>
          <p:nvCxnSpPr>
            <p:cNvPr id="72" name="直線單箭頭接點 26"/>
            <p:cNvCxnSpPr>
              <a:stCxn id="74" idx="0"/>
              <a:endCxn id="76" idx="2"/>
            </p:cNvCxnSpPr>
            <p:nvPr/>
          </p:nvCxnSpPr>
          <p:spPr>
            <a:xfrm flipH="1" flipV="1">
              <a:off x="7429527" y="12569254"/>
              <a:ext cx="6449" cy="755170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26"/>
            <p:cNvCxnSpPr>
              <a:stCxn id="94" idx="2"/>
              <a:endCxn id="74" idx="2"/>
            </p:cNvCxnSpPr>
            <p:nvPr/>
          </p:nvCxnSpPr>
          <p:spPr>
            <a:xfrm flipV="1">
              <a:off x="7435976" y="14773218"/>
              <a:ext cx="0" cy="571426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圓角矩形 73"/>
            <p:cNvSpPr/>
            <p:nvPr/>
          </p:nvSpPr>
          <p:spPr>
            <a:xfrm>
              <a:off x="5410652" y="13324424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76" name="圓角矩形 75"/>
            <p:cNvSpPr/>
            <p:nvPr/>
          </p:nvSpPr>
          <p:spPr>
            <a:xfrm>
              <a:off x="5500344" y="11169433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Predict Net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78" name="直線單箭頭接點 26"/>
            <p:cNvCxnSpPr>
              <a:stCxn id="80" idx="0"/>
              <a:endCxn id="98" idx="2"/>
            </p:cNvCxnSpPr>
            <p:nvPr/>
          </p:nvCxnSpPr>
          <p:spPr>
            <a:xfrm flipH="1" flipV="1">
              <a:off x="13658926" y="12569253"/>
              <a:ext cx="1" cy="755171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26"/>
            <p:cNvCxnSpPr>
              <a:stCxn id="94" idx="0"/>
              <a:endCxn id="80" idx="2"/>
            </p:cNvCxnSpPr>
            <p:nvPr/>
          </p:nvCxnSpPr>
          <p:spPr>
            <a:xfrm flipV="1">
              <a:off x="13658926" y="14773218"/>
              <a:ext cx="1" cy="571426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圓角矩形 79"/>
            <p:cNvSpPr/>
            <p:nvPr/>
          </p:nvSpPr>
          <p:spPr>
            <a:xfrm>
              <a:off x="11633603" y="13324424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86" name="直線單箭頭接點 26"/>
            <p:cNvCxnSpPr>
              <a:stCxn id="76" idx="0"/>
              <a:endCxn id="32" idx="2"/>
            </p:cNvCxnSpPr>
            <p:nvPr/>
          </p:nvCxnSpPr>
          <p:spPr>
            <a:xfrm flipH="1" flipV="1">
              <a:off x="7424321" y="10408028"/>
              <a:ext cx="5206" cy="761405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圓角矩形 86"/>
            <p:cNvSpPr/>
            <p:nvPr/>
          </p:nvSpPr>
          <p:spPr>
            <a:xfrm>
              <a:off x="9994217" y="16279626"/>
              <a:ext cx="110002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S</a:t>
              </a:r>
              <a:endParaRPr lang="zh-TW" altLang="en-US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89" name="圓角矩形 88"/>
            <p:cNvSpPr/>
            <p:nvPr/>
          </p:nvSpPr>
          <p:spPr>
            <a:xfrm>
              <a:off x="5121668" y="8357840"/>
              <a:ext cx="2781334" cy="65660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0066"/>
                  </a:solidFill>
                  <a:latin typeface="SauceCodePro Nerd Font" panose="020B0509030403020204" pitchFamily="49" charset="0"/>
                </a:rPr>
                <a:t>Backward</a:t>
              </a:r>
              <a:endParaRPr lang="zh-TW" altLang="en-US" sz="3600" dirty="0">
                <a:solidFill>
                  <a:srgbClr val="FF0066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92" name="直線接點 91"/>
            <p:cNvCxnSpPr/>
            <p:nvPr/>
          </p:nvCxnSpPr>
          <p:spPr>
            <a:xfrm>
              <a:off x="5121669" y="8686140"/>
              <a:ext cx="0" cy="6087078"/>
            </a:xfrm>
            <a:prstGeom prst="line">
              <a:avLst/>
            </a:prstGeom>
            <a:ln w="4445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圓角矩形 92"/>
            <p:cNvSpPr/>
            <p:nvPr/>
          </p:nvSpPr>
          <p:spPr>
            <a:xfrm>
              <a:off x="13658926" y="14662693"/>
              <a:ext cx="129361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+N</a:t>
              </a:r>
              <a:r>
                <a:rPr lang="en-US" altLang="zh-TW" sz="4400" baseline="-250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2</a:t>
              </a:r>
              <a:endParaRPr lang="en-US" altLang="zh-TW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4" name="右大括弧 93"/>
            <p:cNvSpPr/>
            <p:nvPr/>
          </p:nvSpPr>
          <p:spPr>
            <a:xfrm rot="5400000">
              <a:off x="10128601" y="12652019"/>
              <a:ext cx="837700" cy="6222950"/>
            </a:xfrm>
            <a:prstGeom prst="rightBrace">
              <a:avLst>
                <a:gd name="adj1" fmla="val 53815"/>
                <a:gd name="adj2" fmla="val 50000"/>
              </a:avLst>
            </a:prstGeom>
            <a:ln w="63500">
              <a:solidFill>
                <a:srgbClr val="FFEB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圓角矩形 94"/>
            <p:cNvSpPr/>
            <p:nvPr/>
          </p:nvSpPr>
          <p:spPr>
            <a:xfrm>
              <a:off x="7429526" y="14662693"/>
              <a:ext cx="129361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+N</a:t>
              </a:r>
              <a:r>
                <a:rPr lang="en-US" altLang="zh-TW" sz="4400" baseline="-250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1</a:t>
              </a:r>
              <a:endParaRPr lang="en-US" altLang="zh-TW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8" name="圓角矩形 97"/>
            <p:cNvSpPr/>
            <p:nvPr/>
          </p:nvSpPr>
          <p:spPr>
            <a:xfrm>
              <a:off x="11729743" y="11169432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Predict Net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05" name="直線單箭頭接點 26"/>
            <p:cNvCxnSpPr>
              <a:stCxn id="80" idx="1"/>
              <a:endCxn id="32" idx="3"/>
            </p:cNvCxnSpPr>
            <p:nvPr/>
          </p:nvCxnSpPr>
          <p:spPr>
            <a:xfrm rot="10800000">
              <a:off x="9242773" y="9708119"/>
              <a:ext cx="2390831" cy="4340703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單箭頭接點 26"/>
            <p:cNvCxnSpPr>
              <a:stCxn id="74" idx="3"/>
              <a:endCxn id="29" idx="1"/>
            </p:cNvCxnSpPr>
            <p:nvPr/>
          </p:nvCxnSpPr>
          <p:spPr>
            <a:xfrm flipV="1">
              <a:off x="9461300" y="9709019"/>
              <a:ext cx="2379176" cy="4339802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單箭頭接點 26"/>
            <p:cNvCxnSpPr>
              <a:stCxn id="98" idx="0"/>
              <a:endCxn id="29" idx="2"/>
            </p:cNvCxnSpPr>
            <p:nvPr/>
          </p:nvCxnSpPr>
          <p:spPr>
            <a:xfrm flipV="1">
              <a:off x="13658926" y="10408929"/>
              <a:ext cx="1" cy="760503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/>
            <p:cNvCxnSpPr/>
            <p:nvPr/>
          </p:nvCxnSpPr>
          <p:spPr>
            <a:xfrm flipH="1">
              <a:off x="11270615" y="10088374"/>
              <a:ext cx="300325" cy="1128017"/>
            </a:xfrm>
            <a:prstGeom prst="line">
              <a:avLst/>
            </a:prstGeom>
            <a:ln w="44450">
              <a:solidFill>
                <a:srgbClr val="FF0066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十字形 119"/>
            <p:cNvSpPr/>
            <p:nvPr/>
          </p:nvSpPr>
          <p:spPr>
            <a:xfrm rot="19794520">
              <a:off x="10729655" y="10947352"/>
              <a:ext cx="979370" cy="979370"/>
            </a:xfrm>
            <a:prstGeom prst="plus">
              <a:avLst>
                <a:gd name="adj" fmla="val 47704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1" name="直線接點 120"/>
            <p:cNvCxnSpPr/>
            <p:nvPr/>
          </p:nvCxnSpPr>
          <p:spPr>
            <a:xfrm rot="19800000" flipH="1">
              <a:off x="9555954" y="10087536"/>
              <a:ext cx="300325" cy="1128017"/>
            </a:xfrm>
            <a:prstGeom prst="line">
              <a:avLst/>
            </a:prstGeom>
            <a:ln w="44450">
              <a:solidFill>
                <a:srgbClr val="FF0066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十字形 121"/>
            <p:cNvSpPr/>
            <p:nvPr/>
          </p:nvSpPr>
          <p:spPr>
            <a:xfrm rot="17994520">
              <a:off x="9391812" y="10945879"/>
              <a:ext cx="979370" cy="979370"/>
            </a:xfrm>
            <a:prstGeom prst="plus">
              <a:avLst>
                <a:gd name="adj" fmla="val 47704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7" name="直線接點 126"/>
            <p:cNvCxnSpPr/>
            <p:nvPr/>
          </p:nvCxnSpPr>
          <p:spPr>
            <a:xfrm>
              <a:off x="15934159" y="8686140"/>
              <a:ext cx="0" cy="6087078"/>
            </a:xfrm>
            <a:prstGeom prst="line">
              <a:avLst/>
            </a:prstGeom>
            <a:ln w="4445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圓角矩形 127"/>
            <p:cNvSpPr/>
            <p:nvPr/>
          </p:nvSpPr>
          <p:spPr>
            <a:xfrm>
              <a:off x="13198546" y="8357840"/>
              <a:ext cx="2735613" cy="65660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0066"/>
                  </a:solidFill>
                  <a:latin typeface="SauceCodePro Nerd Font" panose="020B0509030403020204" pitchFamily="49" charset="0"/>
                </a:rPr>
                <a:t>Backward</a:t>
              </a:r>
              <a:endParaRPr lang="zh-TW" altLang="en-US" sz="3600" dirty="0">
                <a:solidFill>
                  <a:srgbClr val="FF0066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" name="圓角矩形 28"/>
            <p:cNvSpPr/>
            <p:nvPr/>
          </p:nvSpPr>
          <p:spPr>
            <a:xfrm>
              <a:off x="11840476" y="9009109"/>
              <a:ext cx="3636902" cy="1399820"/>
            </a:xfrm>
            <a:prstGeom prst="roundRect">
              <a:avLst>
                <a:gd name="adj" fmla="val 7652"/>
              </a:avLst>
            </a:prstGeom>
            <a:solidFill>
              <a:srgbClr val="282828"/>
            </a:solidFill>
            <a:ln w="6350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Similarity</a:t>
              </a:r>
              <a:endParaRPr lang="zh-TW" altLang="en-US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2" name="圓角矩形 31"/>
            <p:cNvSpPr/>
            <p:nvPr/>
          </p:nvSpPr>
          <p:spPr>
            <a:xfrm>
              <a:off x="5605870" y="9008208"/>
              <a:ext cx="3636902" cy="1399820"/>
            </a:xfrm>
            <a:prstGeom prst="roundRect">
              <a:avLst>
                <a:gd name="adj" fmla="val 7652"/>
              </a:avLst>
            </a:prstGeom>
            <a:solidFill>
              <a:srgbClr val="282828"/>
            </a:solidFill>
            <a:ln w="6350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Similarity</a:t>
              </a:r>
              <a:endParaRPr lang="zh-TW" altLang="en-US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0" name="圓角矩形 29"/>
            <p:cNvSpPr/>
            <p:nvPr/>
          </p:nvSpPr>
          <p:spPr>
            <a:xfrm>
              <a:off x="7465887" y="12563021"/>
              <a:ext cx="998886" cy="76140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z</a:t>
              </a:r>
              <a:r>
                <a:rPr lang="en-US" altLang="zh-TW" sz="4400" baseline="-250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1</a:t>
              </a:r>
              <a:endParaRPr lang="en-US" altLang="zh-TW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13672703" y="12563021"/>
              <a:ext cx="998886" cy="76140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z</a:t>
              </a:r>
              <a:r>
                <a:rPr lang="en-US" altLang="zh-TW" sz="4400" baseline="-250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2</a:t>
              </a:r>
              <a:endParaRPr lang="en-US" altLang="zh-TW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3" name="圓角矩形 32"/>
            <p:cNvSpPr/>
            <p:nvPr/>
          </p:nvSpPr>
          <p:spPr>
            <a:xfrm>
              <a:off x="13664337" y="10409857"/>
              <a:ext cx="998886" cy="76140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p</a:t>
              </a:r>
              <a:r>
                <a:rPr lang="en-US" altLang="zh-TW" sz="4400" baseline="-250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2</a:t>
              </a:r>
              <a:endParaRPr lang="en-US" altLang="zh-TW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4" name="圓角矩形 33"/>
            <p:cNvSpPr/>
            <p:nvPr/>
          </p:nvSpPr>
          <p:spPr>
            <a:xfrm>
              <a:off x="7429731" y="10414261"/>
              <a:ext cx="998886" cy="76140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p</a:t>
              </a:r>
              <a:r>
                <a:rPr lang="en-US" altLang="zh-TW" sz="4400" baseline="-250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1</a:t>
              </a:r>
              <a:endParaRPr lang="en-US" altLang="zh-TW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385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069273" y="7454599"/>
                <a:ext cx="9190299" cy="49122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5400" b="0" i="0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TW" sz="5400" b="0" i="0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 sz="5400" b="0" i="0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</m:d>
                    </m:oMath>
                  </m:oMathPara>
                </a14:m>
                <a:endParaRPr lang="en-US" altLang="zh-TW" sz="5400" b="0" dirty="0" smtClean="0">
                  <a:solidFill>
                    <a:srgbClr val="FFEBCD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5400" i="1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TW" sz="5400" i="1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5400" i="1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5400" i="1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5400" i="1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5400" dirty="0" smtClean="0">
                  <a:solidFill>
                    <a:srgbClr val="FFEBCD"/>
                  </a:solidFill>
                </a:endParaRPr>
              </a:p>
              <a:p>
                <a:endParaRPr lang="zh-TW" altLang="en-US" sz="5400" dirty="0" smtClean="0">
                  <a:solidFill>
                    <a:srgbClr val="FFEBCD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𝐶𝐿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𝑆𝑖𝑚</m:t>
                          </m:r>
                          <m:d>
                            <m:dPr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5400" b="0" i="1" smtClean="0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5400" b="0" i="1" smtClean="0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𝑆𝑖𝑚</m:t>
                          </m:r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5400" b="0" i="1" smtClean="0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5400" b="0" i="1" smtClean="0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TW" altLang="en-US" sz="5400" dirty="0">
                              <a:solidFill>
                                <a:srgbClr val="FFEBCD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5400" dirty="0" smtClean="0">
                  <a:solidFill>
                    <a:srgbClr val="FFEBCD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273" y="7454599"/>
                <a:ext cx="9190299" cy="49122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39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069273" y="7454599"/>
                <a:ext cx="10848346" cy="58734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altLang="zh-TW" sz="5400" i="1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TW" sz="5400" i="1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5400" dirty="0">
                  <a:solidFill>
                    <a:srgbClr val="FFEBCD"/>
                  </a:solidFill>
                </a:endParaRPr>
              </a:p>
              <a:p>
                <a:endParaRPr lang="en-US" altLang="zh-TW" sz="5400" dirty="0" smtClean="0">
                  <a:solidFill>
                    <a:srgbClr val="FFEBCD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5400" i="1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𝐼𝑆𝑁𝑅</m:t>
                          </m:r>
                          <m:d>
                            <m:dPr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5400" i="1">
                                          <a:solidFill>
                                            <a:srgbClr val="FFEBCD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5400" i="1">
                                          <a:solidFill>
                                            <a:srgbClr val="FFEBCD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5400" b="0" i="1" smtClean="0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𝑆𝐼𝑆𝑁𝑅</m:t>
                          </m:r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5400" b="0" i="1" smtClean="0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sz="5400" b="0" i="1" smtClean="0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TW" altLang="en-US" sz="5400" dirty="0">
                              <a:solidFill>
                                <a:srgbClr val="FFEBCD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5400" dirty="0" smtClean="0">
                  <a:solidFill>
                    <a:srgbClr val="FFEBCD"/>
                  </a:solidFill>
                </a:endParaRPr>
              </a:p>
              <a:p>
                <a:endParaRPr lang="en-US" altLang="zh-TW" sz="5400" dirty="0" smtClean="0">
                  <a:solidFill>
                    <a:srgbClr val="FFEBCD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5400" b="0" i="1" dirty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TW" sz="5400" b="0" i="1" dirty="0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𝑖𝑥</m:t>
                      </m:r>
                      <m:r>
                        <a:rPr lang="en-US" altLang="zh-TW" sz="5400" b="0" i="1" dirty="0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𝐶𝐿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+0.1∗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𝑆𝐸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𝐿𝑜𝑠𝑠</m:t>
                      </m:r>
                    </m:oMath>
                  </m:oMathPara>
                </a14:m>
                <a:endParaRPr lang="zh-TW" altLang="en-US" sz="5400" dirty="0">
                  <a:solidFill>
                    <a:srgbClr val="FFEBCD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273" y="7454599"/>
                <a:ext cx="10848346" cy="587346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81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9039489" y="3784077"/>
            <a:ext cx="4050648" cy="11310320"/>
            <a:chOff x="9039489" y="3784077"/>
            <a:chExt cx="4050648" cy="11310320"/>
          </a:xfrm>
        </p:grpSpPr>
        <p:sp>
          <p:nvSpPr>
            <p:cNvPr id="17" name="圓角矩形 16"/>
            <p:cNvSpPr/>
            <p:nvPr/>
          </p:nvSpPr>
          <p:spPr>
            <a:xfrm>
              <a:off x="9612941" y="3784077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Noisy</a:t>
              </a:r>
            </a:p>
            <a:p>
              <a:pPr algn="ctr"/>
              <a:r>
                <a:rPr lang="en-US" altLang="zh-TW" sz="36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9613186" y="13925062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Enhanced</a:t>
              </a:r>
            </a:p>
            <a:p>
              <a:pPr algn="ctr"/>
              <a:r>
                <a:rPr lang="en-US" altLang="zh-TW" sz="3600" dirty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9" name="手繪多邊形 18"/>
            <p:cNvSpPr/>
            <p:nvPr/>
          </p:nvSpPr>
          <p:spPr>
            <a:xfrm>
              <a:off x="9189469" y="4977490"/>
              <a:ext cx="3900668" cy="1432052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32052">
                  <a:moveTo>
                    <a:pt x="0" y="595471"/>
                  </a:moveTo>
                  <a:cubicBezTo>
                    <a:pt x="7716" y="635982"/>
                    <a:pt x="15433" y="676494"/>
                    <a:pt x="81023" y="595471"/>
                  </a:cubicBezTo>
                  <a:cubicBezTo>
                    <a:pt x="146613" y="514448"/>
                    <a:pt x="304800" y="-25704"/>
                    <a:pt x="393539" y="109334"/>
                  </a:cubicBezTo>
                  <a:cubicBezTo>
                    <a:pt x="482278" y="244372"/>
                    <a:pt x="544010" y="1257157"/>
                    <a:pt x="613458" y="1405699"/>
                  </a:cubicBezTo>
                  <a:cubicBezTo>
                    <a:pt x="682906" y="1554241"/>
                    <a:pt x="758142" y="1027593"/>
                    <a:pt x="810228" y="1000585"/>
                  </a:cubicBezTo>
                  <a:cubicBezTo>
                    <a:pt x="862314" y="973577"/>
                    <a:pt x="858456" y="1316959"/>
                    <a:pt x="925975" y="1243653"/>
                  </a:cubicBezTo>
                  <a:cubicBezTo>
                    <a:pt x="993494" y="1170347"/>
                    <a:pt x="1140107" y="622478"/>
                    <a:pt x="1215342" y="560747"/>
                  </a:cubicBezTo>
                  <a:cubicBezTo>
                    <a:pt x="1290577" y="499016"/>
                    <a:pt x="1313726" y="965861"/>
                    <a:pt x="1377387" y="873264"/>
                  </a:cubicBezTo>
                  <a:cubicBezTo>
                    <a:pt x="1441048" y="780667"/>
                    <a:pt x="1514354" y="-73932"/>
                    <a:pt x="1597306" y="5162"/>
                  </a:cubicBezTo>
                  <a:cubicBezTo>
                    <a:pt x="1680258" y="84256"/>
                    <a:pt x="1780572" y="1328535"/>
                    <a:pt x="1875099" y="1347826"/>
                  </a:cubicBezTo>
                  <a:cubicBezTo>
                    <a:pt x="1969626" y="1367117"/>
                    <a:pt x="2095018" y="198073"/>
                    <a:pt x="2164466" y="120909"/>
                  </a:cubicBezTo>
                  <a:cubicBezTo>
                    <a:pt x="2233914" y="43745"/>
                    <a:pt x="2224268" y="807673"/>
                    <a:pt x="2291787" y="884838"/>
                  </a:cubicBezTo>
                  <a:cubicBezTo>
                    <a:pt x="2359306" y="962003"/>
                    <a:pt x="2482770" y="522165"/>
                    <a:pt x="2569580" y="583897"/>
                  </a:cubicBezTo>
                  <a:cubicBezTo>
                    <a:pt x="2656390" y="645629"/>
                    <a:pt x="2754775" y="1187709"/>
                    <a:pt x="2812648" y="1255228"/>
                  </a:cubicBezTo>
                  <a:cubicBezTo>
                    <a:pt x="2870521" y="1322747"/>
                    <a:pt x="2878238" y="998656"/>
                    <a:pt x="2916820" y="989010"/>
                  </a:cubicBezTo>
                  <a:cubicBezTo>
                    <a:pt x="2955402" y="979365"/>
                    <a:pt x="2968907" y="1255228"/>
                    <a:pt x="3044142" y="1197355"/>
                  </a:cubicBezTo>
                  <a:cubicBezTo>
                    <a:pt x="3119377" y="1139482"/>
                    <a:pt x="3292998" y="691927"/>
                    <a:pt x="3368233" y="641770"/>
                  </a:cubicBezTo>
                  <a:cubicBezTo>
                    <a:pt x="3443468" y="591613"/>
                    <a:pt x="3428035" y="923421"/>
                    <a:pt x="3495554" y="896413"/>
                  </a:cubicBezTo>
                  <a:cubicBezTo>
                    <a:pt x="3563073" y="869405"/>
                    <a:pt x="3705828" y="473937"/>
                    <a:pt x="3773347" y="479724"/>
                  </a:cubicBezTo>
                  <a:cubicBezTo>
                    <a:pt x="3840866" y="485511"/>
                    <a:pt x="3870767" y="708324"/>
                    <a:pt x="3900668" y="931137"/>
                  </a:cubicBezTo>
                </a:path>
              </a:pathLst>
            </a:custGeom>
            <a:noFill/>
            <a:ln w="317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" name="直線單箭頭接點 26"/>
            <p:cNvCxnSpPr>
              <a:stCxn id="32" idx="2"/>
              <a:endCxn id="30" idx="0"/>
            </p:cNvCxnSpPr>
            <p:nvPr/>
          </p:nvCxnSpPr>
          <p:spPr>
            <a:xfrm>
              <a:off x="11064813" y="10186186"/>
              <a:ext cx="0" cy="435965"/>
            </a:xfrm>
            <a:prstGeom prst="straightConnector1">
              <a:avLst/>
            </a:prstGeom>
            <a:ln w="8255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6"/>
            <p:cNvCxnSpPr>
              <a:stCxn id="19" idx="9"/>
              <a:endCxn id="31" idx="0"/>
            </p:cNvCxnSpPr>
            <p:nvPr/>
          </p:nvCxnSpPr>
          <p:spPr>
            <a:xfrm>
              <a:off x="11064568" y="6325316"/>
              <a:ext cx="245" cy="576291"/>
            </a:xfrm>
            <a:prstGeom prst="straightConnector1">
              <a:avLst/>
            </a:prstGeom>
            <a:ln w="8255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手繪多邊形 23"/>
            <p:cNvSpPr/>
            <p:nvPr/>
          </p:nvSpPr>
          <p:spPr>
            <a:xfrm>
              <a:off x="9039489" y="12696783"/>
              <a:ext cx="3900668" cy="1187109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78549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62293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480029 h 1302319"/>
                <a:gd name="connsiteX1" fmla="*/ 81023 w 3900668"/>
                <a:gd name="connsiteY1" fmla="*/ 480029 h 1302319"/>
                <a:gd name="connsiteX2" fmla="*/ 434179 w 3900668"/>
                <a:gd name="connsiteY2" fmla="*/ 329172 h 1302319"/>
                <a:gd name="connsiteX3" fmla="*/ 613458 w 3900668"/>
                <a:gd name="connsiteY3" fmla="*/ 1290257 h 1302319"/>
                <a:gd name="connsiteX4" fmla="*/ 810228 w 3900668"/>
                <a:gd name="connsiteY4" fmla="*/ 885143 h 1302319"/>
                <a:gd name="connsiteX5" fmla="*/ 925975 w 3900668"/>
                <a:gd name="connsiteY5" fmla="*/ 1128211 h 1302319"/>
                <a:gd name="connsiteX6" fmla="*/ 1215342 w 3900668"/>
                <a:gd name="connsiteY6" fmla="*/ 445305 h 1302319"/>
                <a:gd name="connsiteX7" fmla="*/ 1377387 w 3900668"/>
                <a:gd name="connsiteY7" fmla="*/ 595262 h 1302319"/>
                <a:gd name="connsiteX8" fmla="*/ 1597306 w 3900668"/>
                <a:gd name="connsiteY8" fmla="*/ 479000 h 1302319"/>
                <a:gd name="connsiteX9" fmla="*/ 1875099 w 3900668"/>
                <a:gd name="connsiteY9" fmla="*/ 1232384 h 1302319"/>
                <a:gd name="connsiteX10" fmla="*/ 2164466 w 3900668"/>
                <a:gd name="connsiteY10" fmla="*/ 5467 h 1302319"/>
                <a:gd name="connsiteX11" fmla="*/ 2291787 w 3900668"/>
                <a:gd name="connsiteY11" fmla="*/ 769396 h 1302319"/>
                <a:gd name="connsiteX12" fmla="*/ 2569580 w 3900668"/>
                <a:gd name="connsiteY12" fmla="*/ 468455 h 1302319"/>
                <a:gd name="connsiteX13" fmla="*/ 2812648 w 3900668"/>
                <a:gd name="connsiteY13" fmla="*/ 1139786 h 1302319"/>
                <a:gd name="connsiteX14" fmla="*/ 2916820 w 3900668"/>
                <a:gd name="connsiteY14" fmla="*/ 873568 h 1302319"/>
                <a:gd name="connsiteX15" fmla="*/ 3044142 w 3900668"/>
                <a:gd name="connsiteY15" fmla="*/ 1081913 h 1302319"/>
                <a:gd name="connsiteX16" fmla="*/ 3368233 w 3900668"/>
                <a:gd name="connsiteY16" fmla="*/ 526328 h 1302319"/>
                <a:gd name="connsiteX17" fmla="*/ 3495554 w 3900668"/>
                <a:gd name="connsiteY17" fmla="*/ 780971 h 1302319"/>
                <a:gd name="connsiteX18" fmla="*/ 3773347 w 3900668"/>
                <a:gd name="connsiteY18" fmla="*/ 364282 h 1302319"/>
                <a:gd name="connsiteX19" fmla="*/ 3900668 w 3900668"/>
                <a:gd name="connsiteY19" fmla="*/ 815695 h 1302319"/>
                <a:gd name="connsiteX0" fmla="*/ 0 w 3900668"/>
                <a:gd name="connsiteY0" fmla="*/ 704456 h 1462793"/>
                <a:gd name="connsiteX1" fmla="*/ 81023 w 3900668"/>
                <a:gd name="connsiteY1" fmla="*/ 704456 h 1462793"/>
                <a:gd name="connsiteX2" fmla="*/ 434179 w 3900668"/>
                <a:gd name="connsiteY2" fmla="*/ 553599 h 1462793"/>
                <a:gd name="connsiteX3" fmla="*/ 704898 w 3900668"/>
                <a:gd name="connsiteY3" fmla="*/ 11004 h 1462793"/>
                <a:gd name="connsiteX4" fmla="*/ 810228 w 3900668"/>
                <a:gd name="connsiteY4" fmla="*/ 1109570 h 1462793"/>
                <a:gd name="connsiteX5" fmla="*/ 925975 w 3900668"/>
                <a:gd name="connsiteY5" fmla="*/ 1352638 h 1462793"/>
                <a:gd name="connsiteX6" fmla="*/ 1215342 w 3900668"/>
                <a:gd name="connsiteY6" fmla="*/ 669732 h 1462793"/>
                <a:gd name="connsiteX7" fmla="*/ 1377387 w 3900668"/>
                <a:gd name="connsiteY7" fmla="*/ 819689 h 1462793"/>
                <a:gd name="connsiteX8" fmla="*/ 1597306 w 3900668"/>
                <a:gd name="connsiteY8" fmla="*/ 703427 h 1462793"/>
                <a:gd name="connsiteX9" fmla="*/ 1875099 w 3900668"/>
                <a:gd name="connsiteY9" fmla="*/ 1456811 h 1462793"/>
                <a:gd name="connsiteX10" fmla="*/ 2164466 w 3900668"/>
                <a:gd name="connsiteY10" fmla="*/ 229894 h 1462793"/>
                <a:gd name="connsiteX11" fmla="*/ 2291787 w 3900668"/>
                <a:gd name="connsiteY11" fmla="*/ 993823 h 1462793"/>
                <a:gd name="connsiteX12" fmla="*/ 2569580 w 3900668"/>
                <a:gd name="connsiteY12" fmla="*/ 692882 h 1462793"/>
                <a:gd name="connsiteX13" fmla="*/ 2812648 w 3900668"/>
                <a:gd name="connsiteY13" fmla="*/ 1364213 h 1462793"/>
                <a:gd name="connsiteX14" fmla="*/ 2916820 w 3900668"/>
                <a:gd name="connsiteY14" fmla="*/ 1097995 h 1462793"/>
                <a:gd name="connsiteX15" fmla="*/ 3044142 w 3900668"/>
                <a:gd name="connsiteY15" fmla="*/ 1306340 h 1462793"/>
                <a:gd name="connsiteX16" fmla="*/ 3368233 w 3900668"/>
                <a:gd name="connsiteY16" fmla="*/ 750755 h 1462793"/>
                <a:gd name="connsiteX17" fmla="*/ 3495554 w 3900668"/>
                <a:gd name="connsiteY17" fmla="*/ 1005398 h 1462793"/>
                <a:gd name="connsiteX18" fmla="*/ 3773347 w 3900668"/>
                <a:gd name="connsiteY18" fmla="*/ 588709 h 1462793"/>
                <a:gd name="connsiteX19" fmla="*/ 3900668 w 3900668"/>
                <a:gd name="connsiteY19" fmla="*/ 1040122 h 146279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135298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97095 w 3900668"/>
                <a:gd name="connsiteY5" fmla="*/ 72306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63143">
                  <a:moveTo>
                    <a:pt x="0" y="704806"/>
                  </a:moveTo>
                  <a:cubicBezTo>
                    <a:pt x="7716" y="745317"/>
                    <a:pt x="8660" y="729949"/>
                    <a:pt x="81023" y="704806"/>
                  </a:cubicBezTo>
                  <a:cubicBezTo>
                    <a:pt x="153386" y="679663"/>
                    <a:pt x="330200" y="669524"/>
                    <a:pt x="434179" y="553949"/>
                  </a:cubicBezTo>
                  <a:cubicBezTo>
                    <a:pt x="538158" y="438374"/>
                    <a:pt x="645610" y="-83001"/>
                    <a:pt x="704898" y="11354"/>
                  </a:cubicBezTo>
                  <a:cubicBezTo>
                    <a:pt x="764186" y="105709"/>
                    <a:pt x="741209" y="1001461"/>
                    <a:pt x="789908" y="1120080"/>
                  </a:cubicBezTo>
                  <a:cubicBezTo>
                    <a:pt x="838607" y="1238699"/>
                    <a:pt x="927883" y="748961"/>
                    <a:pt x="997095" y="723068"/>
                  </a:cubicBezTo>
                  <a:cubicBezTo>
                    <a:pt x="1066307" y="697175"/>
                    <a:pt x="1141800" y="948560"/>
                    <a:pt x="1205182" y="964722"/>
                  </a:cubicBezTo>
                  <a:cubicBezTo>
                    <a:pt x="1268564" y="980884"/>
                    <a:pt x="1312033" y="863530"/>
                    <a:pt x="1377387" y="820039"/>
                  </a:cubicBezTo>
                  <a:cubicBezTo>
                    <a:pt x="1442741" y="776548"/>
                    <a:pt x="1514354" y="597590"/>
                    <a:pt x="1597306" y="703777"/>
                  </a:cubicBezTo>
                  <a:cubicBezTo>
                    <a:pt x="1680258" y="809964"/>
                    <a:pt x="1780572" y="1536083"/>
                    <a:pt x="1875099" y="1457161"/>
                  </a:cubicBezTo>
                  <a:cubicBezTo>
                    <a:pt x="1969626" y="1378239"/>
                    <a:pt x="2079778" y="353129"/>
                    <a:pt x="2164466" y="230244"/>
                  </a:cubicBezTo>
                  <a:cubicBezTo>
                    <a:pt x="2249154" y="107359"/>
                    <a:pt x="2319095" y="561409"/>
                    <a:pt x="2383227" y="719853"/>
                  </a:cubicBezTo>
                  <a:cubicBezTo>
                    <a:pt x="2447359" y="878297"/>
                    <a:pt x="2484463" y="1154740"/>
                    <a:pt x="2549260" y="1180912"/>
                  </a:cubicBezTo>
                  <a:cubicBezTo>
                    <a:pt x="2614057" y="1207084"/>
                    <a:pt x="2710748" y="890644"/>
                    <a:pt x="2772008" y="876883"/>
                  </a:cubicBezTo>
                  <a:cubicBezTo>
                    <a:pt x="2833268" y="863122"/>
                    <a:pt x="2862998" y="1079204"/>
                    <a:pt x="2916820" y="1098345"/>
                  </a:cubicBezTo>
                  <a:cubicBezTo>
                    <a:pt x="2970642" y="1117486"/>
                    <a:pt x="3019707" y="1007270"/>
                    <a:pt x="3094942" y="991730"/>
                  </a:cubicBezTo>
                  <a:cubicBezTo>
                    <a:pt x="3170178" y="976190"/>
                    <a:pt x="3298078" y="1107755"/>
                    <a:pt x="3368233" y="1005105"/>
                  </a:cubicBezTo>
                  <a:cubicBezTo>
                    <a:pt x="3438388" y="902455"/>
                    <a:pt x="3456822" y="352036"/>
                    <a:pt x="3515874" y="375828"/>
                  </a:cubicBezTo>
                  <a:cubicBezTo>
                    <a:pt x="3574926" y="399620"/>
                    <a:pt x="3658415" y="1037085"/>
                    <a:pt x="3722547" y="1147859"/>
                  </a:cubicBezTo>
                  <a:cubicBezTo>
                    <a:pt x="3786679" y="1258633"/>
                    <a:pt x="3870767" y="817659"/>
                    <a:pt x="3900668" y="1040472"/>
                  </a:cubicBezTo>
                </a:path>
              </a:pathLst>
            </a:custGeom>
            <a:noFill/>
            <a:ln w="317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單箭頭接點 26"/>
            <p:cNvCxnSpPr>
              <a:stCxn id="30" idx="2"/>
            </p:cNvCxnSpPr>
            <p:nvPr/>
          </p:nvCxnSpPr>
          <p:spPr>
            <a:xfrm flipH="1">
              <a:off x="11064811" y="12070945"/>
              <a:ext cx="2" cy="625838"/>
            </a:xfrm>
            <a:prstGeom prst="straightConnector1">
              <a:avLst/>
            </a:prstGeom>
            <a:ln w="8255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6"/>
            <p:cNvCxnSpPr>
              <a:stCxn id="31" idx="2"/>
              <a:endCxn id="32" idx="0"/>
            </p:cNvCxnSpPr>
            <p:nvPr/>
          </p:nvCxnSpPr>
          <p:spPr>
            <a:xfrm>
              <a:off x="11064813" y="8350401"/>
              <a:ext cx="0" cy="435964"/>
            </a:xfrm>
            <a:prstGeom prst="straightConnector1">
              <a:avLst/>
            </a:prstGeom>
            <a:ln w="8255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圓角矩形 29"/>
            <p:cNvSpPr/>
            <p:nvPr/>
          </p:nvSpPr>
          <p:spPr>
            <a:xfrm>
              <a:off x="9039489" y="10622151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rgbClr val="D8BEEC"/>
            </a:solidFill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Decoder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9039489" y="6901607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2" name="圓角矩形 31"/>
            <p:cNvSpPr/>
            <p:nvPr/>
          </p:nvSpPr>
          <p:spPr>
            <a:xfrm>
              <a:off x="9135630" y="8786365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rgbClr val="FFEBCD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chemeClr val="tx1"/>
                  </a:solidFill>
                  <a:latin typeface="SauceCodePro Nerd Font" panose="020B0509030403020204" pitchFamily="49" charset="0"/>
                </a:rPr>
                <a:t>Predict Net</a:t>
              </a:r>
              <a:endParaRPr lang="zh-TW" altLang="en-US" sz="3600" dirty="0">
                <a:solidFill>
                  <a:schemeClr val="tx1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911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887958"/>
              </p:ext>
            </p:extLst>
          </p:nvPr>
        </p:nvGraphicFramePr>
        <p:xfrm>
          <a:off x="1835881" y="2935968"/>
          <a:ext cx="7186199" cy="2849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6199"/>
              </a:tblGrid>
              <a:tr h="746016">
                <a:tc>
                  <a:txBody>
                    <a:bodyPr/>
                    <a:lstStyle/>
                    <a:p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Conv1d(C</a:t>
                      </a:r>
                      <a:r>
                        <a:rPr lang="en-US" altLang="zh-TW" sz="4000" b="0" baseline="-2500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i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,C</a:t>
                      </a:r>
                      <a:r>
                        <a:rPr lang="en-US" altLang="zh-TW" sz="4000" b="0" baseline="-2500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o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,5,group=g)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118607">
                <a:tc>
                  <a:txBody>
                    <a:bodyPr/>
                    <a:lstStyle/>
                    <a:p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GELU()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118607">
                <a:tc>
                  <a:txBody>
                    <a:bodyPr/>
                    <a:lstStyle/>
                    <a:p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Maxpool1d(4,4)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118607">
                <a:tc>
                  <a:txBody>
                    <a:bodyPr/>
                    <a:lstStyle/>
                    <a:p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BatchNorm1d()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800578"/>
              </p:ext>
            </p:extLst>
          </p:nvPr>
        </p:nvGraphicFramePr>
        <p:xfrm>
          <a:off x="10388645" y="3417141"/>
          <a:ext cx="4211275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275"/>
              </a:tblGrid>
              <a:tr h="1115787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Down Sample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Block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(</a:t>
                      </a:r>
                      <a:r>
                        <a:rPr lang="en-US" altLang="zh-TW" sz="4000" b="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</a:t>
                      </a:r>
                      <a:r>
                        <a:rPr lang="en-US" altLang="zh-TW" sz="4000" b="0" baseline="-2500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i</a:t>
                      </a:r>
                      <a:r>
                        <a:rPr lang="en-US" altLang="zh-TW" sz="4000" b="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,C</a:t>
                      </a:r>
                      <a:r>
                        <a:rPr lang="en-US" altLang="zh-TW" sz="4000" b="0" baseline="-2500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o</a:t>
                      </a:r>
                      <a:r>
                        <a:rPr lang="en-US" altLang="zh-TW" sz="4000" b="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,g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cxnSp>
        <p:nvCxnSpPr>
          <p:cNvPr id="27" name="直線接點 26"/>
          <p:cNvCxnSpPr/>
          <p:nvPr/>
        </p:nvCxnSpPr>
        <p:spPr>
          <a:xfrm>
            <a:off x="9022080" y="2935968"/>
            <a:ext cx="1366565" cy="481173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V="1">
            <a:off x="9022080" y="4727782"/>
            <a:ext cx="1366565" cy="1057322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53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053146"/>
              </p:ext>
            </p:extLst>
          </p:nvPr>
        </p:nvGraphicFramePr>
        <p:xfrm>
          <a:off x="5074895" y="4428674"/>
          <a:ext cx="7252352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2352"/>
              </a:tblGrid>
              <a:tr h="4826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BatchNorm1d()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453550">
                <a:tc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Conv1d(</a:t>
                      </a:r>
                      <a:r>
                        <a:rPr lang="en-US" altLang="zh-TW" sz="4000" b="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</a:t>
                      </a:r>
                      <a:r>
                        <a:rPr lang="en-US" altLang="zh-TW" sz="4000" b="0" baseline="-2500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i</a:t>
                      </a:r>
                      <a:r>
                        <a:rPr lang="en-US" altLang="zh-TW" sz="4000" b="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,N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*2,5)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4535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GELU()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453550">
                <a:tc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Chunk(2)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8978"/>
              </p:ext>
            </p:extLst>
          </p:nvPr>
        </p:nvGraphicFramePr>
        <p:xfrm>
          <a:off x="13704275" y="4691583"/>
          <a:ext cx="534572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5724"/>
              </a:tblGrid>
              <a:tr h="1052725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Block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(</a:t>
                      </a:r>
                      <a:r>
                        <a:rPr lang="en-US" altLang="zh-TW" sz="4000" b="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</a:t>
                      </a:r>
                      <a:r>
                        <a:rPr lang="en-US" altLang="zh-TW" sz="4000" b="0" baseline="-2500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i</a:t>
                      </a:r>
                      <a:r>
                        <a:rPr lang="en-US" altLang="zh-TW" sz="4000" b="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,N,k,d,g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cxnSp>
        <p:nvCxnSpPr>
          <p:cNvPr id="61" name="直線接點 60"/>
          <p:cNvCxnSpPr/>
          <p:nvPr/>
        </p:nvCxnSpPr>
        <p:spPr>
          <a:xfrm flipV="1">
            <a:off x="12319481" y="6002223"/>
            <a:ext cx="1391396" cy="9444231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12319481" y="4428674"/>
            <a:ext cx="1384794" cy="262909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129846"/>
              </p:ext>
            </p:extLst>
          </p:nvPr>
        </p:nvGraphicFramePr>
        <p:xfrm>
          <a:off x="6767938" y="7235918"/>
          <a:ext cx="5551543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543"/>
              </a:tblGrid>
              <a:tr h="5698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BatchNorm1d()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1001135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Conv1d(</a:t>
                      </a:r>
                      <a:r>
                        <a:rPr lang="en-US" altLang="zh-TW" sz="4000" b="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N,N,d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*2-1,</a:t>
                      </a:r>
                    </a:p>
                    <a:p>
                      <a:pPr marL="0" marR="0" lvl="0" indent="0" algn="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group=g)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53549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GELU()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1001135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Conv1d(</a:t>
                      </a:r>
                      <a:r>
                        <a:rPr lang="en-US" altLang="zh-TW" sz="4000" b="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N,N,k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,</a:t>
                      </a:r>
                    </a:p>
                    <a:p>
                      <a:pPr marL="0" marR="0" lvl="0" indent="0" algn="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dila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=</a:t>
                      </a:r>
                      <a:r>
                        <a:rPr lang="en-US" altLang="zh-TW" sz="4000" b="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d,group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=g)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535491">
                <a:tc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GELU()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719358"/>
              </p:ext>
            </p:extLst>
          </p:nvPr>
        </p:nvGraphicFramePr>
        <p:xfrm>
          <a:off x="5081497" y="7232834"/>
          <a:ext cx="1678676" cy="4705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676"/>
              </a:tblGrid>
              <a:tr h="4705336">
                <a:tc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cxnSp>
        <p:nvCxnSpPr>
          <p:cNvPr id="15" name="直線接點 14"/>
          <p:cNvCxnSpPr>
            <a:stCxn id="19" idx="0"/>
            <a:endCxn id="19" idx="2"/>
          </p:cNvCxnSpPr>
          <p:nvPr/>
        </p:nvCxnSpPr>
        <p:spPr>
          <a:xfrm>
            <a:off x="5920835" y="7232834"/>
            <a:ext cx="0" cy="4705336"/>
          </a:xfrm>
          <a:prstGeom prst="line">
            <a:avLst/>
          </a:prstGeom>
          <a:ln w="63500">
            <a:solidFill>
              <a:srgbClr val="FF00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489113"/>
              </p:ext>
            </p:extLst>
          </p:nvPr>
        </p:nvGraphicFramePr>
        <p:xfrm>
          <a:off x="4007827" y="4428674"/>
          <a:ext cx="1073670" cy="10316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670"/>
              </a:tblGrid>
              <a:tr h="10316740">
                <a:tc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cxnSp>
        <p:nvCxnSpPr>
          <p:cNvPr id="36" name="直線接點 35"/>
          <p:cNvCxnSpPr>
            <a:stCxn id="34" idx="0"/>
            <a:endCxn id="34" idx="2"/>
          </p:cNvCxnSpPr>
          <p:nvPr/>
        </p:nvCxnSpPr>
        <p:spPr>
          <a:xfrm>
            <a:off x="4544662" y="4428674"/>
            <a:ext cx="0" cy="10316740"/>
          </a:xfrm>
          <a:prstGeom prst="line">
            <a:avLst/>
          </a:prstGeom>
          <a:ln w="63500">
            <a:solidFill>
              <a:srgbClr val="FF00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025624"/>
              </p:ext>
            </p:extLst>
          </p:nvPr>
        </p:nvGraphicFramePr>
        <p:xfrm>
          <a:off x="5074895" y="11941254"/>
          <a:ext cx="7252352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2352"/>
              </a:tblGrid>
              <a:tr h="304799">
                <a:tc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Add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233572"/>
              </p:ext>
            </p:extLst>
          </p:nvPr>
        </p:nvGraphicFramePr>
        <p:xfrm>
          <a:off x="5081497" y="12642294"/>
          <a:ext cx="725235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2352"/>
              </a:tblGrid>
              <a:tr h="6245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BatchNorm1d()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586889">
                <a:tc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Conv1d(N,C</a:t>
                      </a:r>
                      <a:r>
                        <a:rPr lang="en-US" altLang="zh-TW" sz="4000" b="0" baseline="-2500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i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,5)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5868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GELU()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938419"/>
              </p:ext>
            </p:extLst>
          </p:nvPr>
        </p:nvGraphicFramePr>
        <p:xfrm>
          <a:off x="4007827" y="14745414"/>
          <a:ext cx="831942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9420"/>
              </a:tblGrid>
              <a:tr h="323566">
                <a:tc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Add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53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6658</TotalTime>
  <Words>200</Words>
  <Application>Microsoft Office PowerPoint</Application>
  <PresentationFormat>自訂</PresentationFormat>
  <Paragraphs>129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Cambria Math</vt:lpstr>
      <vt:lpstr>SauceCodePro Nerd Font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417</cp:revision>
  <dcterms:created xsi:type="dcterms:W3CDTF">2020-09-17T15:20:03Z</dcterms:created>
  <dcterms:modified xsi:type="dcterms:W3CDTF">2021-06-10T13:12:06Z</dcterms:modified>
</cp:coreProperties>
</file>