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70" r:id="rId8"/>
    <p:sldId id="261" r:id="rId9"/>
    <p:sldId id="272" r:id="rId10"/>
    <p:sldId id="262" r:id="rId11"/>
    <p:sldId id="263" r:id="rId12"/>
    <p:sldId id="268" r:id="rId13"/>
    <p:sldId id="266" r:id="rId14"/>
    <p:sldId id="275" r:id="rId15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C5FF"/>
    <a:srgbClr val="B482DA"/>
    <a:srgbClr val="FF0066"/>
    <a:srgbClr val="8BC167"/>
    <a:srgbClr val="51C3BA"/>
    <a:srgbClr val="6BC294"/>
    <a:srgbClr val="D2E6C4"/>
    <a:srgbClr val="9DC3E6"/>
    <a:srgbClr val="282828"/>
    <a:srgbClr val="FFA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97" y="-3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d</a:t>
              </a:r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im=256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33581" y="11529560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67" idx="1"/>
          </p:cNvCxnSpPr>
          <p:nvPr/>
        </p:nvCxnSpPr>
        <p:spPr>
          <a:xfrm flipV="1">
            <a:off x="6229415" y="10025011"/>
            <a:ext cx="2681249" cy="41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498156" y="10323360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0511" y="10920584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082872" y="11519237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7" name="肘形接點 39"/>
          <p:cNvCxnSpPr>
            <a:stCxn id="55" idx="2"/>
            <a:endCxn id="45" idx="2"/>
          </p:cNvCxnSpPr>
          <p:nvPr/>
        </p:nvCxnSpPr>
        <p:spPr>
          <a:xfrm rot="16200000" flipH="1">
            <a:off x="7564875" y="10158019"/>
            <a:ext cx="10323" cy="3950709"/>
          </a:xfrm>
          <a:prstGeom prst="bentConnector3">
            <a:avLst>
              <a:gd name="adj1" fmla="val 2314473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8325942" y="10934595"/>
            <a:ext cx="3023618" cy="608976"/>
            <a:chOff x="4222767" y="13258800"/>
            <a:chExt cx="3023618" cy="608976"/>
          </a:xfrm>
        </p:grpSpPr>
        <p:sp>
          <p:nvSpPr>
            <p:cNvPr id="60" name="圓角矩形 5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8618303" y="10329498"/>
            <a:ext cx="3023618" cy="608976"/>
            <a:chOff x="4222767" y="13258800"/>
            <a:chExt cx="3023618" cy="608976"/>
          </a:xfrm>
        </p:grpSpPr>
        <p:sp>
          <p:nvSpPr>
            <p:cNvPr id="63" name="圓角矩形 6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10664" y="9720523"/>
            <a:ext cx="3023618" cy="608976"/>
            <a:chOff x="4222767" y="13258800"/>
            <a:chExt cx="3023618" cy="608976"/>
          </a:xfrm>
        </p:grpSpPr>
        <p:sp>
          <p:nvSpPr>
            <p:cNvPr id="66" name="圓角矩形 65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5" name="肘形接點 39"/>
          <p:cNvCxnSpPr>
            <a:stCxn id="50" idx="3"/>
            <a:endCxn id="64" idx="1"/>
          </p:cNvCxnSpPr>
          <p:nvPr/>
        </p:nvCxnSpPr>
        <p:spPr>
          <a:xfrm>
            <a:off x="6521774" y="10627848"/>
            <a:ext cx="2096529" cy="613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39"/>
          <p:cNvCxnSpPr>
            <a:stCxn id="52" idx="3"/>
            <a:endCxn id="61" idx="1"/>
          </p:cNvCxnSpPr>
          <p:nvPr/>
        </p:nvCxnSpPr>
        <p:spPr>
          <a:xfrm>
            <a:off x="6814129" y="11225072"/>
            <a:ext cx="1511813" cy="1401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9438849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3" name="肘形接點 86"/>
          <p:cNvCxnSpPr>
            <a:stCxn id="66" idx="0"/>
            <a:endCxn id="82" idx="2"/>
          </p:cNvCxnSpPr>
          <p:nvPr/>
        </p:nvCxnSpPr>
        <p:spPr>
          <a:xfrm flipH="1" flipV="1">
            <a:off x="10422473" y="9279548"/>
            <a:ext cx="1" cy="44097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8BC167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3733982" y="12635358"/>
            <a:ext cx="3023618" cy="1579094"/>
            <a:chOff x="4222767" y="13258798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798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Conv1d(3,dim,s=1)</a:t>
              </a:r>
            </a:p>
            <a:p>
              <a:pPr algn="ctr"/>
              <a:r>
                <a:rPr lang="en-US" altLang="zh-TW" sz="1800" dirty="0" err="1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MaxPool</a:t>
              </a:r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(3,s=1)</a:t>
              </a:r>
            </a:p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Conv1d(3,dim,s=2)</a:t>
              </a:r>
              <a:endParaRPr lang="en-US" altLang="zh-TW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8382478" y="12631904"/>
            <a:ext cx="3023618" cy="1579094"/>
            <a:chOff x="4222767" y="13258798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798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Conv1d(3,dim*2,s=1)</a:t>
              </a:r>
            </a:p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Conv1d(3,dim*2,s=1)</a:t>
              </a:r>
            </a:p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PixelShuffle1d(2)</a:t>
              </a:r>
              <a:endParaRPr lang="en-US" altLang="zh-TW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05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肘形接點 39"/>
          <p:cNvCxnSpPr>
            <a:stCxn id="106" idx="2"/>
          </p:cNvCxnSpPr>
          <p:nvPr/>
        </p:nvCxnSpPr>
        <p:spPr>
          <a:xfrm rot="5400000">
            <a:off x="5750939" y="9630400"/>
            <a:ext cx="738998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stCxn id="106" idx="2"/>
          </p:cNvCxnSpPr>
          <p:nvPr/>
        </p:nvCxnSpPr>
        <p:spPr>
          <a:xfrm rot="5400000">
            <a:off x="5516680" y="9864659"/>
            <a:ext cx="1207517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stCxn id="106" idx="2"/>
          </p:cNvCxnSpPr>
          <p:nvPr/>
        </p:nvCxnSpPr>
        <p:spPr>
          <a:xfrm rot="5400000">
            <a:off x="6019283" y="9362056"/>
            <a:ext cx="202310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stCxn id="106" idx="2"/>
          </p:cNvCxnSpPr>
          <p:nvPr/>
        </p:nvCxnSpPr>
        <p:spPr>
          <a:xfrm rot="5400000">
            <a:off x="5278414" y="10102925"/>
            <a:ext cx="1684049" cy="2626718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接點 86"/>
          <p:cNvCxnSpPr/>
          <p:nvPr/>
        </p:nvCxnSpPr>
        <p:spPr>
          <a:xfrm>
            <a:off x="12386671" y="7225694"/>
            <a:ext cx="0" cy="52913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/>
          <p:cNvGrpSpPr/>
          <p:nvPr/>
        </p:nvGrpSpPr>
        <p:grpSpPr>
          <a:xfrm>
            <a:off x="10881212" y="7752877"/>
            <a:ext cx="3023618" cy="608976"/>
            <a:chOff x="4222767" y="13258799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0881212" y="8359903"/>
            <a:ext cx="3023618" cy="608976"/>
            <a:chOff x="4222767" y="13258799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10881212" y="8955014"/>
            <a:ext cx="3023618" cy="608976"/>
            <a:chOff x="4222767" y="13258799"/>
            <a:chExt cx="3023618" cy="608976"/>
          </a:xfrm>
        </p:grpSpPr>
        <p:sp>
          <p:nvSpPr>
            <p:cNvPr id="58" name="圓角矩形 5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9" name="矩形 5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10881212" y="9553365"/>
            <a:ext cx="3023618" cy="608976"/>
            <a:chOff x="4222767" y="13258799"/>
            <a:chExt cx="3023618" cy="608976"/>
          </a:xfrm>
        </p:grpSpPr>
        <p:sp>
          <p:nvSpPr>
            <p:cNvPr id="61" name="圓角矩形 6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2" name="矩形 6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0874860" y="10162341"/>
            <a:ext cx="3023618" cy="608976"/>
            <a:chOff x="4222767" y="13258799"/>
            <a:chExt cx="3023618" cy="608976"/>
          </a:xfrm>
        </p:grpSpPr>
        <p:sp>
          <p:nvSpPr>
            <p:cNvPr id="64" name="圓角矩形 6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371432" y="10941586"/>
            <a:ext cx="3023619" cy="1123071"/>
            <a:chOff x="8386539" y="16188678"/>
            <a:chExt cx="3023619" cy="1123071"/>
          </a:xfrm>
        </p:grpSpPr>
        <p:grpSp>
          <p:nvGrpSpPr>
            <p:cNvPr id="66" name="群組 65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67" name="圓角矩形 66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88" name="肘形接點 39"/>
          <p:cNvCxnSpPr>
            <a:stCxn id="64" idx="2"/>
            <a:endCxn id="67" idx="2"/>
          </p:cNvCxnSpPr>
          <p:nvPr/>
        </p:nvCxnSpPr>
        <p:spPr>
          <a:xfrm rot="5400000">
            <a:off x="10488287" y="10166274"/>
            <a:ext cx="1293340" cy="2503427"/>
          </a:xfrm>
          <a:prstGeom prst="bentConnector3">
            <a:avLst>
              <a:gd name="adj1" fmla="val 150669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5928338" y="8842213"/>
            <a:ext cx="3023619" cy="1123071"/>
            <a:chOff x="8386539" y="16188678"/>
            <a:chExt cx="3023619" cy="1123071"/>
          </a:xfrm>
        </p:grpSpPr>
        <p:grpSp>
          <p:nvGrpSpPr>
            <p:cNvPr id="92" name="群組 91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01" name="圓角矩形 100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矩形 97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99" name="矩形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94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00" name="矩形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63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肘形接點 39"/>
          <p:cNvCxnSpPr>
            <a:stCxn id="67" idx="0"/>
            <a:endCxn id="95" idx="0"/>
          </p:cNvCxnSpPr>
          <p:nvPr/>
        </p:nvCxnSpPr>
        <p:spPr>
          <a:xfrm rot="16200000" flipV="1">
            <a:off x="7590440" y="8691921"/>
            <a:ext cx="2142512" cy="2443095"/>
          </a:xfrm>
          <a:prstGeom prst="bentConnector3">
            <a:avLst>
              <a:gd name="adj1" fmla="val 126793"/>
            </a:avLst>
          </a:prstGeom>
          <a:ln w="63500" cap="rnd"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926726" y="12283366"/>
            <a:ext cx="991618" cy="36732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05" name="群組 104"/>
          <p:cNvGrpSpPr/>
          <p:nvPr/>
        </p:nvGrpSpPr>
        <p:grpSpPr>
          <a:xfrm>
            <a:off x="5921987" y="9965284"/>
            <a:ext cx="3023618" cy="608976"/>
            <a:chOff x="4222767" y="13258799"/>
            <a:chExt cx="3023618" cy="608976"/>
          </a:xfrm>
        </p:grpSpPr>
        <p:sp>
          <p:nvSpPr>
            <p:cNvPr id="106" name="圓角矩形 105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435" y="11012966"/>
                <a:ext cx="645445" cy="7688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41" y="7904134"/>
                <a:ext cx="645445" cy="7688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1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20" idx="2"/>
            <a:endCxn id="194" idx="2"/>
          </p:cNvCxnSpPr>
          <p:nvPr/>
        </p:nvCxnSpPr>
        <p:spPr>
          <a:xfrm rot="16200000" flipH="1">
            <a:off x="6673421" y="12928932"/>
            <a:ext cx="3060071" cy="4937758"/>
          </a:xfrm>
          <a:prstGeom prst="bentConnector3">
            <a:avLst>
              <a:gd name="adj1" fmla="val 111703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222767" y="1325880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22767" y="1264982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222767" y="1204084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222767" y="1143186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stCxn id="28" idx="3"/>
            <a:endCxn id="43" idx="1"/>
          </p:cNvCxnSpPr>
          <p:nvPr/>
        </p:nvCxnSpPr>
        <p:spPr>
          <a:xfrm>
            <a:off x="7246385" y="1234533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 flipV="1">
            <a:off x="7246385" y="10624387"/>
            <a:ext cx="1907791" cy="1111969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222767" y="1032570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5734577" y="1093468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  <a:endCxn id="39" idx="1"/>
          </p:cNvCxnSpPr>
          <p:nvPr/>
        </p:nvCxnSpPr>
        <p:spPr>
          <a:xfrm>
            <a:off x="7246385" y="12954311"/>
            <a:ext cx="1915081" cy="1110715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5734576" y="9791862"/>
            <a:ext cx="1" cy="533843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4750952" y="9386543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226" name="群組 225"/>
          <p:cNvGrpSpPr/>
          <p:nvPr/>
        </p:nvGrpSpPr>
        <p:grpSpPr>
          <a:xfrm>
            <a:off x="14110988" y="8677689"/>
            <a:ext cx="3023618" cy="608976"/>
            <a:chOff x="4222767" y="13258800"/>
            <a:chExt cx="3023618" cy="608976"/>
          </a:xfrm>
        </p:grpSpPr>
        <p:sp>
          <p:nvSpPr>
            <p:cNvPr id="227" name="圓角矩形 22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1C5FF"/>
                  </a:solidFill>
                  <a:latin typeface="Source Code Pro" panose="020B0509030403020204" pitchFamily="49" charset="0"/>
                </a:rPr>
                <a:t>to MFCC-39D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29" name="肘形接點 86"/>
          <p:cNvCxnSpPr>
            <a:stCxn id="230" idx="2"/>
            <a:endCxn id="227" idx="0"/>
          </p:cNvCxnSpPr>
          <p:nvPr/>
        </p:nvCxnSpPr>
        <p:spPr>
          <a:xfrm>
            <a:off x="15622797" y="8330631"/>
            <a:ext cx="1" cy="34705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0070C0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4639173" y="7925312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1" name="肘形接點 39"/>
          <p:cNvCxnSpPr>
            <a:stCxn id="128" idx="2"/>
            <a:endCxn id="184" idx="3"/>
          </p:cNvCxnSpPr>
          <p:nvPr/>
        </p:nvCxnSpPr>
        <p:spPr>
          <a:xfrm rot="5400000" flipH="1">
            <a:off x="11986198" y="12276741"/>
            <a:ext cx="2712187" cy="4553625"/>
          </a:xfrm>
          <a:prstGeom prst="bentConnector4">
            <a:avLst>
              <a:gd name="adj1" fmla="val -26410"/>
              <a:gd name="adj2" fmla="val 54328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39"/>
          <p:cNvCxnSpPr>
            <a:stCxn id="128" idx="2"/>
            <a:endCxn id="190" idx="3"/>
          </p:cNvCxnSpPr>
          <p:nvPr/>
        </p:nvCxnSpPr>
        <p:spPr>
          <a:xfrm rot="5400000" flipH="1">
            <a:off x="12852216" y="13142759"/>
            <a:ext cx="973801" cy="4559975"/>
          </a:xfrm>
          <a:prstGeom prst="bentConnector4">
            <a:avLst>
              <a:gd name="adj1" fmla="val -74598"/>
              <a:gd name="adj2" fmla="val 64349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39"/>
          <p:cNvCxnSpPr>
            <a:stCxn id="128" idx="2"/>
            <a:endCxn id="179" idx="3"/>
          </p:cNvCxnSpPr>
          <p:nvPr/>
        </p:nvCxnSpPr>
        <p:spPr>
          <a:xfrm rot="5400000" flipH="1">
            <a:off x="11138275" y="11428817"/>
            <a:ext cx="4408034" cy="4553625"/>
          </a:xfrm>
          <a:prstGeom prst="bentConnector4">
            <a:avLst>
              <a:gd name="adj1" fmla="val -16480"/>
              <a:gd name="adj2" fmla="val 41611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39"/>
          <p:cNvCxnSpPr>
            <a:stCxn id="128" idx="2"/>
            <a:endCxn id="194" idx="3"/>
          </p:cNvCxnSpPr>
          <p:nvPr/>
        </p:nvCxnSpPr>
        <p:spPr>
          <a:xfrm rot="5400000">
            <a:off x="12978397" y="13996729"/>
            <a:ext cx="727790" cy="4553625"/>
          </a:xfrm>
          <a:prstGeom prst="bentConnector2">
            <a:avLst/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6"/>
          <p:cNvCxnSpPr>
            <a:stCxn id="227" idx="2"/>
            <a:endCxn id="88" idx="0"/>
          </p:cNvCxnSpPr>
          <p:nvPr/>
        </p:nvCxnSpPr>
        <p:spPr>
          <a:xfrm>
            <a:off x="15622798" y="9286665"/>
            <a:ext cx="0" cy="36912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0070C0"/>
                </a:gs>
                <a:gs pos="85000">
                  <a:schemeClr val="accent2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/>
          <p:cNvGrpSpPr/>
          <p:nvPr/>
        </p:nvGrpSpPr>
        <p:grpSpPr>
          <a:xfrm>
            <a:off x="14110988" y="9655792"/>
            <a:ext cx="3023618" cy="608976"/>
            <a:chOff x="4222767" y="13258799"/>
            <a:chExt cx="3023618" cy="608976"/>
          </a:xfrm>
        </p:grpSpPr>
        <p:sp>
          <p:nvSpPr>
            <p:cNvPr id="88" name="圓角矩形 8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4110988" y="10262818"/>
            <a:ext cx="3023618" cy="608976"/>
            <a:chOff x="4222767" y="13258799"/>
            <a:chExt cx="3023618" cy="608976"/>
          </a:xfrm>
        </p:grpSpPr>
        <p:sp>
          <p:nvSpPr>
            <p:cNvPr id="92" name="圓角矩形 91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FC(512)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14110988" y="10869845"/>
            <a:ext cx="3023618" cy="608976"/>
            <a:chOff x="4222767" y="13258799"/>
            <a:chExt cx="3023618" cy="608976"/>
          </a:xfrm>
        </p:grpSpPr>
        <p:sp>
          <p:nvSpPr>
            <p:cNvPr id="98" name="圓角矩形 9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99" name="矩形 9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4110988" y="11475442"/>
            <a:ext cx="3023618" cy="608976"/>
            <a:chOff x="4222767" y="13258799"/>
            <a:chExt cx="3023618" cy="608976"/>
          </a:xfrm>
        </p:grpSpPr>
        <p:sp>
          <p:nvSpPr>
            <p:cNvPr id="101" name="圓角矩形 100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FC(1024)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14104637" y="12084715"/>
            <a:ext cx="3023618" cy="608976"/>
            <a:chOff x="4222767" y="13258799"/>
            <a:chExt cx="3023618" cy="608976"/>
          </a:xfrm>
        </p:grpSpPr>
        <p:sp>
          <p:nvSpPr>
            <p:cNvPr id="104" name="圓角矩形 103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FC(64)</a:t>
              </a:r>
              <a:endParaRPr lang="zh-TW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17134606" y="13100957"/>
            <a:ext cx="3023619" cy="1123071"/>
            <a:chOff x="8386539" y="16188678"/>
            <a:chExt cx="3023619" cy="1123071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13" name="圓角矩形 112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Symbolic 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386539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0941833" y="16570353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15" name="肘形接點 39"/>
          <p:cNvCxnSpPr>
            <a:stCxn id="104" idx="2"/>
            <a:endCxn id="113" idx="0"/>
          </p:cNvCxnSpPr>
          <p:nvPr/>
        </p:nvCxnSpPr>
        <p:spPr>
          <a:xfrm rot="16200000" flipH="1">
            <a:off x="16906230" y="11403908"/>
            <a:ext cx="450405" cy="302997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39"/>
          <p:cNvCxnSpPr>
            <a:stCxn id="113" idx="2"/>
            <a:endCxn id="138" idx="3"/>
          </p:cNvCxnSpPr>
          <p:nvPr/>
        </p:nvCxnSpPr>
        <p:spPr>
          <a:xfrm rot="5400000">
            <a:off x="17603823" y="13799386"/>
            <a:ext cx="617953" cy="1467237"/>
          </a:xfrm>
          <a:prstGeom prst="bentConnector2">
            <a:avLst/>
          </a:prstGeom>
          <a:ln w="63500" cap="rnd">
            <a:gradFill flip="none" rotWithShape="1"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15667371" y="12974903"/>
            <a:ext cx="1276955" cy="55674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比較</a:t>
            </a:r>
          </a:p>
        </p:txBody>
      </p:sp>
      <p:grpSp>
        <p:nvGrpSpPr>
          <p:cNvPr id="127" name="群組 126"/>
          <p:cNvGrpSpPr/>
          <p:nvPr/>
        </p:nvGrpSpPr>
        <p:grpSpPr>
          <a:xfrm>
            <a:off x="14107294" y="15300670"/>
            <a:ext cx="3023618" cy="608976"/>
            <a:chOff x="4222767" y="13258799"/>
            <a:chExt cx="3023618" cy="608976"/>
          </a:xfrm>
        </p:grpSpPr>
        <p:sp>
          <p:nvSpPr>
            <p:cNvPr id="128" name="圓角矩形 127"/>
            <p:cNvSpPr/>
            <p:nvPr/>
          </p:nvSpPr>
          <p:spPr>
            <a:xfrm>
              <a:off x="4222769" y="13258799"/>
              <a:ext cx="3023616" cy="60897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Conv1D(3,128)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/>
              <p:cNvSpPr/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8837" y="12262691"/>
                <a:ext cx="645445" cy="5355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/>
              <p:cNvSpPr/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355" y="14965992"/>
                <a:ext cx="645445" cy="6481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群組 131"/>
          <p:cNvGrpSpPr/>
          <p:nvPr/>
        </p:nvGrpSpPr>
        <p:grpSpPr>
          <a:xfrm>
            <a:off x="14155561" y="14191033"/>
            <a:ext cx="3023619" cy="1123071"/>
            <a:chOff x="8386539" y="16188678"/>
            <a:chExt cx="3023619" cy="1123071"/>
          </a:xfrm>
        </p:grpSpPr>
        <p:grpSp>
          <p:nvGrpSpPr>
            <p:cNvPr id="133" name="群組 132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39" name="圓角矩形 138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替換成相近的 </a:t>
              </a:r>
              <a:r>
                <a:rPr lang="en-US" altLang="zh-TW" sz="1800" dirty="0" smtClean="0">
                  <a:solidFill>
                    <a:srgbClr val="282828"/>
                  </a:solidFill>
                  <a:latin typeface="Noto Sans CJK TC Regular" panose="020B0500000000000000" pitchFamily="34" charset="-120"/>
                  <a:ea typeface="Noto Sans CJK TC Regular" panose="020B0500000000000000" pitchFamily="34" charset="-120"/>
                </a:rPr>
                <a:t>e</a:t>
              </a:r>
              <a:endParaRPr lang="zh-TW" altLang="en-US" sz="1800" dirty="0">
                <a:solidFill>
                  <a:srgbClr val="282828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/>
                <p:cNvSpPr/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5" name="矩形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539" y="16570353"/>
                  <a:ext cx="455581" cy="539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9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/>
            <p:cNvSpPr/>
            <p:nvPr/>
          </p:nvSpPr>
          <p:spPr>
            <a:xfrm>
              <a:off x="9297777" y="16570353"/>
              <a:ext cx="1656800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/>
                <p:cNvSpPr/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7" name="矩形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912" y="16570353"/>
                  <a:ext cx="455581" cy="5390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9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/>
                <p:cNvSpPr/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solidFill>
                  <a:srgbClr val="282828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80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1800" baseline="-25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77" y="16571759"/>
                  <a:ext cx="455581" cy="5357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9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18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2659376" y="10421727"/>
            <a:ext cx="3616944" cy="1924641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2776488" y="10535920"/>
            <a:ext cx="3388072" cy="1696720"/>
          </a:xfrm>
          <a:prstGeom prst="rect">
            <a:avLst/>
          </a:prstGeom>
          <a:solidFill>
            <a:srgbClr val="282828"/>
          </a:solidFill>
          <a:ln w="254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8892410" y="10169831"/>
            <a:ext cx="3505200" cy="2176537"/>
          </a:xfrm>
          <a:prstGeom prst="rect">
            <a:avLst/>
          </a:prstGeom>
          <a:solidFill>
            <a:srgbClr val="282828"/>
          </a:solidFill>
          <a:ln w="508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rgbClr val="FFABCD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4618747" y="10319899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Encoder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Decoder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47" idx="1"/>
          </p:cNvCxnSpPr>
          <p:nvPr/>
        </p:nvCxnSpPr>
        <p:spPr>
          <a:xfrm>
            <a:off x="7642365" y="10624387"/>
            <a:ext cx="1511811" cy="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/>
          <p:cNvGrpSpPr/>
          <p:nvPr/>
        </p:nvGrpSpPr>
        <p:grpSpPr>
          <a:xfrm>
            <a:off x="9154175" y="9284715"/>
            <a:ext cx="3023618" cy="608976"/>
            <a:chOff x="4222767" y="13258800"/>
            <a:chExt cx="3023618" cy="608976"/>
          </a:xfrm>
        </p:grpSpPr>
        <p:sp>
          <p:nvSpPr>
            <p:cNvPr id="150" name="圓角矩形 14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9154175" y="8677689"/>
            <a:ext cx="3023618" cy="608976"/>
            <a:chOff x="4222767" y="13258800"/>
            <a:chExt cx="3023618" cy="608976"/>
          </a:xfrm>
        </p:grpSpPr>
        <p:sp>
          <p:nvSpPr>
            <p:cNvPr id="153" name="圓角矩形 15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EBCD"/>
                  </a:solidFill>
                  <a:latin typeface="Source Code Pro" panose="020B0509030403020204" pitchFamily="49" charset="0"/>
                </a:rPr>
                <a:t>Conv1D(1,257)</a:t>
              </a:r>
              <a:endParaRPr lang="zh-TW" altLang="en-US" sz="1800" dirty="0">
                <a:solidFill>
                  <a:srgbClr val="FFE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  <a:endCxn id="150" idx="2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群組 157"/>
          <p:cNvGrpSpPr/>
          <p:nvPr/>
        </p:nvGrpSpPr>
        <p:grpSpPr>
          <a:xfrm>
            <a:off x="4618746" y="9284715"/>
            <a:ext cx="3023618" cy="608976"/>
            <a:chOff x="4222767" y="13258800"/>
            <a:chExt cx="3023618" cy="608976"/>
          </a:xfrm>
        </p:grpSpPr>
        <p:sp>
          <p:nvSpPr>
            <p:cNvPr id="159" name="圓角矩形 1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STFT to LPS-257D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1" name="肘形接點 86"/>
          <p:cNvCxnSpPr>
            <a:stCxn id="159" idx="2"/>
            <a:endCxn id="31" idx="0"/>
          </p:cNvCxnSpPr>
          <p:nvPr/>
        </p:nvCxnSpPr>
        <p:spPr>
          <a:xfrm>
            <a:off x="6130556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86"/>
          <p:cNvCxnSpPr>
            <a:stCxn id="210" idx="2"/>
            <a:endCxn id="159" idx="0"/>
          </p:cNvCxnSpPr>
          <p:nvPr/>
        </p:nvCxnSpPr>
        <p:spPr>
          <a:xfrm>
            <a:off x="6130555" y="8857509"/>
            <a:ext cx="1" cy="42720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85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9682360" y="6935217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74" name="群組 173"/>
          <p:cNvGrpSpPr/>
          <p:nvPr/>
        </p:nvGrpSpPr>
        <p:grpSpPr>
          <a:xfrm>
            <a:off x="9154175" y="7693329"/>
            <a:ext cx="3023618" cy="608976"/>
            <a:chOff x="4222767" y="13258800"/>
            <a:chExt cx="3023618" cy="608976"/>
          </a:xfrm>
        </p:grpSpPr>
        <p:sp>
          <p:nvSpPr>
            <p:cNvPr id="175" name="圓角矩形 17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B48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EADBF5"/>
                  </a:solidFill>
                  <a:latin typeface="Source Code Pro" panose="020B0509030403020204" pitchFamily="49" charset="0"/>
                </a:rPr>
                <a:t>ISTFT to </a:t>
              </a:r>
              <a:r>
                <a:rPr lang="en-US" altLang="zh-TW" sz="1800" dirty="0">
                  <a:solidFill>
                    <a:srgbClr val="EADBF5"/>
                  </a:solidFill>
                  <a:latin typeface="Source Code Pro" panose="020B0509030403020204" pitchFamily="49" charset="0"/>
                </a:rPr>
                <a:t>Waveform</a:t>
              </a:r>
              <a:endParaRPr lang="zh-TW" altLang="en-US" sz="1800" dirty="0">
                <a:solidFill>
                  <a:srgbClr val="EADBF5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8" name="群組 177"/>
          <p:cNvGrpSpPr/>
          <p:nvPr/>
        </p:nvGrpSpPr>
        <p:grpSpPr>
          <a:xfrm>
            <a:off x="10270001" y="11510083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99" name="肘形接點 86"/>
          <p:cNvCxnSpPr>
            <a:stCxn id="175" idx="0"/>
            <a:endCxn id="173" idx="2"/>
          </p:cNvCxnSpPr>
          <p:nvPr/>
        </p:nvCxnSpPr>
        <p:spPr>
          <a:xfrm flipH="1" flipV="1">
            <a:off x="10665984" y="7340536"/>
            <a:ext cx="1" cy="352793"/>
          </a:xfrm>
          <a:prstGeom prst="straightConnector1">
            <a:avLst/>
          </a:prstGeom>
          <a:ln w="63500" cap="rnd">
            <a:gradFill flip="none" rotWithShape="1">
              <a:gsLst>
                <a:gs pos="62000">
                  <a:schemeClr val="bg1">
                    <a:lumMod val="95000"/>
                  </a:schemeClr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接點 86"/>
          <p:cNvCxnSpPr>
            <a:stCxn id="153" idx="0"/>
            <a:endCxn id="175" idx="2"/>
          </p:cNvCxnSpPr>
          <p:nvPr/>
        </p:nvCxnSpPr>
        <p:spPr>
          <a:xfrm flipV="1">
            <a:off x="10665985" y="8302305"/>
            <a:ext cx="0" cy="3753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accent4"/>
                </a:gs>
                <a:gs pos="5900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5146931" y="8452190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In(Waveform)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17" name="肘形接點 39"/>
          <p:cNvCxnSpPr>
            <a:stCxn id="52" idx="1"/>
            <a:endCxn id="179" idx="3"/>
          </p:cNvCxnSpPr>
          <p:nvPr/>
        </p:nvCxnSpPr>
        <p:spPr>
          <a:xfrm flipH="1">
            <a:off x="11056291" y="11786418"/>
            <a:ext cx="1897632" cy="1407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rgbClr val="FF0066"/>
                </a:gs>
              </a:gsLst>
              <a:lin ang="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10421524" y="10897657"/>
            <a:ext cx="488917" cy="72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&amp;</a:t>
            </a:r>
            <a:endParaRPr lang="zh-TW" altLang="en-US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2953923" y="11481930"/>
            <a:ext cx="3023618" cy="608976"/>
            <a:chOff x="4222767" y="13258800"/>
            <a:chExt cx="3023618" cy="608976"/>
          </a:xfrm>
        </p:grpSpPr>
        <p:sp>
          <p:nvSpPr>
            <p:cNvPr id="51" name="圓角矩形 5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Phoneme Embedding</a:t>
              </a:r>
              <a:endParaRPr lang="zh-TW" altLang="en-US" sz="1800" dirty="0">
                <a:solidFill>
                  <a:srgbClr val="21C5FF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13488458" y="10717261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Phoneme label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54" name="肘形接點 39"/>
          <p:cNvCxnSpPr>
            <a:stCxn id="53" idx="2"/>
            <a:endCxn id="51" idx="0"/>
          </p:cNvCxnSpPr>
          <p:nvPr/>
        </p:nvCxnSpPr>
        <p:spPr>
          <a:xfrm flipH="1">
            <a:off x="14465733" y="11122580"/>
            <a:ext cx="6349" cy="359350"/>
          </a:xfrm>
          <a:prstGeom prst="straightConnector1">
            <a:avLst/>
          </a:prstGeom>
          <a:ln w="63500" cap="rnd">
            <a:solidFill>
              <a:schemeClr val="bg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邊形 18"/>
          <p:cNvSpPr/>
          <p:nvPr/>
        </p:nvSpPr>
        <p:spPr>
          <a:xfrm>
            <a:off x="3667760" y="9560820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5975359" y="6357823"/>
            <a:ext cx="958234" cy="822895"/>
            <a:chOff x="5745866" y="3677985"/>
            <a:chExt cx="958234" cy="822895"/>
          </a:xfrm>
        </p:grpSpPr>
        <p:sp>
          <p:nvSpPr>
            <p:cNvPr id="5" name="立方體 4"/>
            <p:cNvSpPr/>
            <p:nvPr/>
          </p:nvSpPr>
          <p:spPr>
            <a:xfrm>
              <a:off x="5745867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立方體 32"/>
            <p:cNvSpPr/>
            <p:nvPr/>
          </p:nvSpPr>
          <p:spPr>
            <a:xfrm>
              <a:off x="5745866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立方體 33"/>
            <p:cNvSpPr/>
            <p:nvPr/>
          </p:nvSpPr>
          <p:spPr>
            <a:xfrm>
              <a:off x="5753873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立方體 34"/>
            <p:cNvSpPr/>
            <p:nvPr/>
          </p:nvSpPr>
          <p:spPr>
            <a:xfrm>
              <a:off x="60691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立方體 35"/>
            <p:cNvSpPr/>
            <p:nvPr/>
          </p:nvSpPr>
          <p:spPr>
            <a:xfrm>
              <a:off x="60691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立方體 36"/>
            <p:cNvSpPr/>
            <p:nvPr/>
          </p:nvSpPr>
          <p:spPr>
            <a:xfrm>
              <a:off x="60771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/>
            <p:nvPr/>
          </p:nvSpPr>
          <p:spPr>
            <a:xfrm>
              <a:off x="6386601" y="422656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386600" y="3952240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6394607" y="3677985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立方體 40"/>
          <p:cNvSpPr/>
          <p:nvPr/>
        </p:nvSpPr>
        <p:spPr>
          <a:xfrm>
            <a:off x="5986801" y="7802943"/>
            <a:ext cx="935350" cy="822895"/>
          </a:xfrm>
          <a:prstGeom prst="cube">
            <a:avLst>
              <a:gd name="adj" fmla="val 8702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5822005" y="9524474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/>
          <p:cNvSpPr/>
          <p:nvPr/>
        </p:nvSpPr>
        <p:spPr>
          <a:xfrm>
            <a:off x="7794474" y="6219885"/>
            <a:ext cx="1248929" cy="1098773"/>
          </a:xfrm>
          <a:prstGeom prst="cube">
            <a:avLst>
              <a:gd name="adj" fmla="val 5928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41" idx="1"/>
            <a:endCxn id="35" idx="3"/>
          </p:cNvCxnSpPr>
          <p:nvPr/>
        </p:nvCxnSpPr>
        <p:spPr>
          <a:xfrm flipV="1">
            <a:off x="6418672" y="7180718"/>
            <a:ext cx="379" cy="693833"/>
          </a:xfrm>
          <a:prstGeom prst="straightConnector1">
            <a:avLst/>
          </a:prstGeom>
          <a:ln w="57150">
            <a:gradFill>
              <a:gsLst>
                <a:gs pos="0">
                  <a:srgbClr val="7030A0"/>
                </a:gs>
                <a:gs pos="25000">
                  <a:srgbClr val="B482DA"/>
                </a:gs>
                <a:gs pos="63000">
                  <a:srgbClr val="B482DA"/>
                </a:gs>
                <a:gs pos="85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9" idx="4"/>
            <a:endCxn id="43" idx="2"/>
          </p:cNvCxnSpPr>
          <p:nvPr/>
        </p:nvCxnSpPr>
        <p:spPr>
          <a:xfrm flipV="1">
            <a:off x="6857006" y="6801839"/>
            <a:ext cx="937468" cy="1689"/>
          </a:xfrm>
          <a:prstGeom prst="straightConnector1">
            <a:avLst/>
          </a:prstGeom>
          <a:ln w="57150">
            <a:solidFill>
              <a:srgbClr val="8BC1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1"/>
            <a:endCxn id="41" idx="3"/>
          </p:cNvCxnSpPr>
          <p:nvPr/>
        </p:nvCxnSpPr>
        <p:spPr>
          <a:xfrm flipV="1">
            <a:off x="6413902" y="8625838"/>
            <a:ext cx="4770" cy="96377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28000">
                  <a:srgbClr val="21C5FF"/>
                </a:gs>
                <a:gs pos="61000">
                  <a:srgbClr val="21C5FF"/>
                </a:gs>
                <a:gs pos="83000">
                  <a:srgbClr val="7030A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2" idx="4"/>
            <a:endCxn id="46" idx="2"/>
          </p:cNvCxnSpPr>
          <p:nvPr/>
        </p:nvCxnSpPr>
        <p:spPr>
          <a:xfrm>
            <a:off x="7005799" y="10106428"/>
            <a:ext cx="787970" cy="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9945192" y="9670049"/>
            <a:ext cx="1267727" cy="1107688"/>
            <a:chOff x="9606008" y="7191626"/>
            <a:chExt cx="1267727" cy="1107688"/>
          </a:xfrm>
        </p:grpSpPr>
        <p:sp>
          <p:nvSpPr>
            <p:cNvPr id="73" name="立方體 72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立方體 75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立方體 76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立方體 77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立方體 78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立方體 79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立方體 81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立方體 82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立方體 83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0058778" y="6210970"/>
            <a:ext cx="1267727" cy="1107688"/>
            <a:chOff x="9606008" y="7191626"/>
            <a:chExt cx="1267727" cy="1107688"/>
          </a:xfrm>
        </p:grpSpPr>
        <p:sp>
          <p:nvSpPr>
            <p:cNvPr id="101" name="立方體 100"/>
            <p:cNvSpPr/>
            <p:nvPr/>
          </p:nvSpPr>
          <p:spPr>
            <a:xfrm>
              <a:off x="9606009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立方體 101"/>
            <p:cNvSpPr/>
            <p:nvPr/>
          </p:nvSpPr>
          <p:spPr>
            <a:xfrm>
              <a:off x="9606008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立方體 102"/>
            <p:cNvSpPr/>
            <p:nvPr/>
          </p:nvSpPr>
          <p:spPr>
            <a:xfrm>
              <a:off x="9614015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立方體 103"/>
            <p:cNvSpPr/>
            <p:nvPr/>
          </p:nvSpPr>
          <p:spPr>
            <a:xfrm>
              <a:off x="99292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立方體 104"/>
            <p:cNvSpPr/>
            <p:nvPr/>
          </p:nvSpPr>
          <p:spPr>
            <a:xfrm>
              <a:off x="99292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立方體 105"/>
            <p:cNvSpPr/>
            <p:nvPr/>
          </p:nvSpPr>
          <p:spPr>
            <a:xfrm>
              <a:off x="99372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立方體 106"/>
            <p:cNvSpPr/>
            <p:nvPr/>
          </p:nvSpPr>
          <p:spPr>
            <a:xfrm>
              <a:off x="10246743" y="774026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立方體 107"/>
            <p:cNvSpPr/>
            <p:nvPr/>
          </p:nvSpPr>
          <p:spPr>
            <a:xfrm>
              <a:off x="10246742" y="746594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立方體 108"/>
            <p:cNvSpPr/>
            <p:nvPr/>
          </p:nvSpPr>
          <p:spPr>
            <a:xfrm>
              <a:off x="10254749" y="719169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立方體 109"/>
            <p:cNvSpPr/>
            <p:nvPr/>
          </p:nvSpPr>
          <p:spPr>
            <a:xfrm>
              <a:off x="9606008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立方體 110"/>
            <p:cNvSpPr/>
            <p:nvPr/>
          </p:nvSpPr>
          <p:spPr>
            <a:xfrm>
              <a:off x="99292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立方體 111"/>
            <p:cNvSpPr/>
            <p:nvPr/>
          </p:nvSpPr>
          <p:spPr>
            <a:xfrm>
              <a:off x="10246742" y="8024994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立方體 112"/>
            <p:cNvSpPr/>
            <p:nvPr/>
          </p:nvSpPr>
          <p:spPr>
            <a:xfrm>
              <a:off x="10556236" y="774020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立方體 113"/>
            <p:cNvSpPr/>
            <p:nvPr/>
          </p:nvSpPr>
          <p:spPr>
            <a:xfrm>
              <a:off x="10556235" y="7465881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立方體 114"/>
            <p:cNvSpPr/>
            <p:nvPr/>
          </p:nvSpPr>
          <p:spPr>
            <a:xfrm>
              <a:off x="10564242" y="7191626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立方體 115"/>
            <p:cNvSpPr/>
            <p:nvPr/>
          </p:nvSpPr>
          <p:spPr>
            <a:xfrm>
              <a:off x="10556235" y="8024929"/>
              <a:ext cx="309493" cy="274320"/>
            </a:xfrm>
            <a:prstGeom prst="cube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8" name="直線單箭頭接點 117"/>
          <p:cNvCxnSpPr>
            <a:stCxn id="81" idx="1"/>
            <a:endCxn id="166" idx="3"/>
          </p:cNvCxnSpPr>
          <p:nvPr/>
        </p:nvCxnSpPr>
        <p:spPr>
          <a:xfrm flipV="1">
            <a:off x="10714390" y="9037088"/>
            <a:ext cx="24764" cy="701606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群組 170"/>
          <p:cNvGrpSpPr/>
          <p:nvPr/>
        </p:nvGrpSpPr>
        <p:grpSpPr>
          <a:xfrm>
            <a:off x="9977963" y="7858784"/>
            <a:ext cx="1340535" cy="1178304"/>
            <a:chOff x="14193375" y="7300465"/>
            <a:chExt cx="1340535" cy="1178304"/>
          </a:xfrm>
        </p:grpSpPr>
        <p:grpSp>
          <p:nvGrpSpPr>
            <p:cNvPr id="137" name="群組 136"/>
            <p:cNvGrpSpPr/>
            <p:nvPr/>
          </p:nvGrpSpPr>
          <p:grpSpPr>
            <a:xfrm>
              <a:off x="14266183" y="7300465"/>
              <a:ext cx="1267727" cy="1107688"/>
              <a:chOff x="9606008" y="7191626"/>
              <a:chExt cx="1267727" cy="1107688"/>
            </a:xfrm>
          </p:grpSpPr>
          <p:sp>
            <p:nvSpPr>
              <p:cNvPr id="138" name="立方體 137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立方體 138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立方體 139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立方體 140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立方體 141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立方體 142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立方體 143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立方體 144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立方體 145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立方體 146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立方體 147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立方體 148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立方體 149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立方體 150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立方體 151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立方體 152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4" name="群組 153"/>
            <p:cNvGrpSpPr/>
            <p:nvPr/>
          </p:nvGrpSpPr>
          <p:grpSpPr>
            <a:xfrm>
              <a:off x="14193375" y="7371081"/>
              <a:ext cx="1267727" cy="1107688"/>
              <a:chOff x="9606008" y="7191626"/>
              <a:chExt cx="1267727" cy="1107688"/>
            </a:xfrm>
          </p:grpSpPr>
          <p:sp>
            <p:nvSpPr>
              <p:cNvPr id="155" name="立方體 154"/>
              <p:cNvSpPr/>
              <p:nvPr/>
            </p:nvSpPr>
            <p:spPr>
              <a:xfrm>
                <a:off x="9606009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立方體 155"/>
              <p:cNvSpPr/>
              <p:nvPr/>
            </p:nvSpPr>
            <p:spPr>
              <a:xfrm>
                <a:off x="9606008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立方體 156"/>
              <p:cNvSpPr/>
              <p:nvPr/>
            </p:nvSpPr>
            <p:spPr>
              <a:xfrm>
                <a:off x="9614015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立方體 157"/>
              <p:cNvSpPr/>
              <p:nvPr/>
            </p:nvSpPr>
            <p:spPr>
              <a:xfrm>
                <a:off x="99292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立方體 158"/>
              <p:cNvSpPr/>
              <p:nvPr/>
            </p:nvSpPr>
            <p:spPr>
              <a:xfrm>
                <a:off x="99292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立方體 159"/>
              <p:cNvSpPr/>
              <p:nvPr/>
            </p:nvSpPr>
            <p:spPr>
              <a:xfrm>
                <a:off x="99372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立方體 160"/>
              <p:cNvSpPr/>
              <p:nvPr/>
            </p:nvSpPr>
            <p:spPr>
              <a:xfrm>
                <a:off x="10246743" y="774026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立方體 161"/>
              <p:cNvSpPr/>
              <p:nvPr/>
            </p:nvSpPr>
            <p:spPr>
              <a:xfrm>
                <a:off x="10246742" y="746594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立方體 162"/>
              <p:cNvSpPr/>
              <p:nvPr/>
            </p:nvSpPr>
            <p:spPr>
              <a:xfrm>
                <a:off x="10254749" y="719169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立方體 163"/>
              <p:cNvSpPr/>
              <p:nvPr/>
            </p:nvSpPr>
            <p:spPr>
              <a:xfrm>
                <a:off x="9606008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立方體 164"/>
              <p:cNvSpPr/>
              <p:nvPr/>
            </p:nvSpPr>
            <p:spPr>
              <a:xfrm>
                <a:off x="99292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立方體 165"/>
              <p:cNvSpPr/>
              <p:nvPr/>
            </p:nvSpPr>
            <p:spPr>
              <a:xfrm>
                <a:off x="10246742" y="8024994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立方體 166"/>
              <p:cNvSpPr/>
              <p:nvPr/>
            </p:nvSpPr>
            <p:spPr>
              <a:xfrm>
                <a:off x="10556236" y="774020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立方體 167"/>
              <p:cNvSpPr/>
              <p:nvPr/>
            </p:nvSpPr>
            <p:spPr>
              <a:xfrm>
                <a:off x="10556235" y="7465881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立方體 168"/>
              <p:cNvSpPr/>
              <p:nvPr/>
            </p:nvSpPr>
            <p:spPr>
              <a:xfrm>
                <a:off x="10564242" y="7191626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立方體 169"/>
              <p:cNvSpPr/>
              <p:nvPr/>
            </p:nvSpPr>
            <p:spPr>
              <a:xfrm>
                <a:off x="10556235" y="8024929"/>
                <a:ext cx="309493" cy="27432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單箭頭接點 171"/>
          <p:cNvCxnSpPr>
            <a:stCxn id="112" idx="3"/>
            <a:endCxn id="146" idx="1"/>
          </p:cNvCxnSpPr>
          <p:nvPr/>
        </p:nvCxnSpPr>
        <p:spPr>
          <a:xfrm>
            <a:off x="10819969" y="7318658"/>
            <a:ext cx="0" cy="60877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接點 188"/>
          <p:cNvCxnSpPr>
            <a:stCxn id="37" idx="0"/>
            <a:endCxn id="106" idx="0"/>
          </p:cNvCxnSpPr>
          <p:nvPr/>
        </p:nvCxnSpPr>
        <p:spPr>
          <a:xfrm rot="5400000" flipH="1" flipV="1">
            <a:off x="8463952" y="4242720"/>
            <a:ext cx="146788" cy="4083419"/>
          </a:xfrm>
          <a:prstGeom prst="bentConnector3">
            <a:avLst>
              <a:gd name="adj1" fmla="val 255735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stCxn id="167" idx="5"/>
            <a:endCxn id="230" idx="5"/>
          </p:cNvCxnSpPr>
          <p:nvPr/>
        </p:nvCxnSpPr>
        <p:spPr>
          <a:xfrm>
            <a:off x="11237684" y="8580845"/>
            <a:ext cx="938225" cy="21518"/>
          </a:xfrm>
          <a:prstGeom prst="straightConnector1">
            <a:avLst/>
          </a:prstGeom>
          <a:ln w="57150">
            <a:gradFill>
              <a:gsLst>
                <a:gs pos="6000">
                  <a:schemeClr val="accent2"/>
                </a:gs>
                <a:gs pos="29000">
                  <a:srgbClr val="8BC167"/>
                </a:gs>
                <a:gs pos="60000">
                  <a:srgbClr val="8BC167"/>
                </a:gs>
                <a:gs pos="78000">
                  <a:schemeClr val="accent4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>
            <a:stCxn id="19" idx="2"/>
            <a:endCxn id="42" idx="2"/>
          </p:cNvCxnSpPr>
          <p:nvPr/>
        </p:nvCxnSpPr>
        <p:spPr>
          <a:xfrm>
            <a:off x="5058873" y="10101744"/>
            <a:ext cx="763132" cy="4684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28000">
                  <a:srgbClr val="21C5FF"/>
                </a:gs>
                <a:gs pos="46000">
                  <a:srgbClr val="21C5FF"/>
                </a:gs>
                <a:gs pos="76000">
                  <a:schemeClr val="accent2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群組 224"/>
          <p:cNvGrpSpPr/>
          <p:nvPr/>
        </p:nvGrpSpPr>
        <p:grpSpPr>
          <a:xfrm>
            <a:off x="7726521" y="9524474"/>
            <a:ext cx="1316177" cy="1164841"/>
            <a:chOff x="4723009" y="9223129"/>
            <a:chExt cx="1316177" cy="1164841"/>
          </a:xfrm>
        </p:grpSpPr>
        <p:sp>
          <p:nvSpPr>
            <p:cNvPr id="46" name="立方體 45"/>
            <p:cNvSpPr/>
            <p:nvPr/>
          </p:nvSpPr>
          <p:spPr>
            <a:xfrm>
              <a:off x="4790257" y="9223129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4723009" y="9289197"/>
              <a:ext cx="1248929" cy="1098773"/>
            </a:xfrm>
            <a:prstGeom prst="cube">
              <a:avLst>
                <a:gd name="adj" fmla="val 5928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4" name="直線單箭頭接點 63"/>
          <p:cNvCxnSpPr>
            <a:stCxn id="43" idx="3"/>
            <a:endCxn id="46" idx="1"/>
          </p:cNvCxnSpPr>
          <p:nvPr/>
        </p:nvCxnSpPr>
        <p:spPr>
          <a:xfrm flipH="1">
            <a:off x="8385666" y="7318658"/>
            <a:ext cx="705" cy="227095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6" idx="4"/>
            <a:endCxn id="74" idx="2"/>
          </p:cNvCxnSpPr>
          <p:nvPr/>
        </p:nvCxnSpPr>
        <p:spPr>
          <a:xfrm>
            <a:off x="8977563" y="10106428"/>
            <a:ext cx="967629" cy="9391"/>
          </a:xfrm>
          <a:prstGeom prst="straightConnector1">
            <a:avLst/>
          </a:prstGeom>
          <a:ln w="57150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平行四邊形 229"/>
          <p:cNvSpPr/>
          <p:nvPr/>
        </p:nvSpPr>
        <p:spPr>
          <a:xfrm>
            <a:off x="12040678" y="8061439"/>
            <a:ext cx="1526344" cy="1081848"/>
          </a:xfrm>
          <a:prstGeom prst="parallelogram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2809"/>
              </p:ext>
            </p:extLst>
          </p:nvPr>
        </p:nvGraphicFramePr>
        <p:xfrm>
          <a:off x="797169" y="3141784"/>
          <a:ext cx="19483755" cy="693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  <a:gridCol w="2738511"/>
                <a:gridCol w="2738511"/>
                <a:gridCol w="2738511"/>
                <a:gridCol w="2738511"/>
                <a:gridCol w="2738511"/>
              </a:tblGrid>
              <a:tr h="1176997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SNR</a:t>
                      </a:r>
                    </a:p>
                    <a:p>
                      <a:pPr algn="l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PESQ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-6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-3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0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3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6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</a:tr>
              <a:tr h="1176997">
                <a:tc>
                  <a:txBody>
                    <a:bodyPr/>
                    <a:lstStyle/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U-Net</a:t>
                      </a:r>
                      <a:endParaRPr lang="zh-TW" altLang="en-US" dirty="0" smtClean="0">
                        <a:latin typeface="Source Code Pro" panose="020B0509030403020204" pitchFamily="49" charset="0"/>
                      </a:endParaRPr>
                    </a:p>
                    <a:p>
                      <a:pPr algn="r"/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1.563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1.790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2.019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2.233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2.390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6997">
                <a:tc>
                  <a:txBody>
                    <a:bodyPr/>
                    <a:lstStyle/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Source Code Pro" panose="020B0509030403020204" pitchFamily="49" charset="0"/>
                        </a:rPr>
                        <a:t>VoV</a:t>
                      </a:r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-U-Net</a:t>
                      </a:r>
                      <a:endParaRPr lang="zh-TW" altLang="en-US" dirty="0" smtClean="0">
                        <a:latin typeface="Source Code Pro" panose="020B0509030403020204" pitchFamily="49" charset="0"/>
                      </a:endParaRPr>
                    </a:p>
                    <a:p>
                      <a:pPr algn="r"/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1.556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1.817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2.037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2.272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2.455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6997">
                <a:tc>
                  <a:txBody>
                    <a:bodyPr/>
                    <a:lstStyle/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Complex-</a:t>
                      </a:r>
                      <a:r>
                        <a:rPr lang="en-US" altLang="zh-TW" dirty="0" err="1" smtClean="0">
                          <a:latin typeface="Source Code Pro" panose="020B0509030403020204" pitchFamily="49" charset="0"/>
                        </a:rPr>
                        <a:t>VoV</a:t>
                      </a:r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-U-Net</a:t>
                      </a:r>
                      <a:endParaRPr lang="zh-TW" altLang="en-US" dirty="0" smtClean="0">
                        <a:latin typeface="Source Code Pro" panose="020B0509030403020204" pitchFamily="49" charset="0"/>
                      </a:endParaRPr>
                    </a:p>
                    <a:p>
                      <a:pPr algn="r"/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1.501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1.730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1.882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2.031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kern="1200" dirty="0" smtClean="0">
                          <a:effectLst/>
                          <a:latin typeface="Source Code Pro" panose="020B0509030403020204" pitchFamily="49" charset="0"/>
                        </a:rPr>
                        <a:t>2.187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6997">
                <a:tc>
                  <a:txBody>
                    <a:bodyPr/>
                    <a:lstStyle/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Fragment-VQ-U-Net</a:t>
                      </a:r>
                      <a:endParaRPr lang="zh-TW" altLang="en-US" dirty="0" smtClean="0">
                        <a:latin typeface="Source Code Pro" panose="020B0509030403020204" pitchFamily="49" charset="0"/>
                      </a:endParaRPr>
                    </a:p>
                    <a:p>
                      <a:pPr algn="r"/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1.364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Source Code Pro" panose="020B0509030403020204" pitchFamily="49" charset="0"/>
                        </a:rPr>
                        <a:t>1.551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b="0" i="0" kern="1200" dirty="0" smtClean="0">
                          <a:solidFill>
                            <a:schemeClr val="tx1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1.721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b="0" i="0" kern="1200" dirty="0" smtClean="0">
                          <a:solidFill>
                            <a:schemeClr val="tx1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1.837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252" b="0" i="0" kern="1200" dirty="0" smtClean="0">
                          <a:solidFill>
                            <a:schemeClr val="tx1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1.960</a:t>
                      </a:r>
                      <a:endParaRPr lang="zh-TW" altLang="en-US" dirty="0">
                        <a:latin typeface="Source Code Pro" panose="020B05090304030202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d</a:t>
              </a:r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im=256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33581" y="11529560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67" idx="1"/>
          </p:cNvCxnSpPr>
          <p:nvPr/>
        </p:nvCxnSpPr>
        <p:spPr>
          <a:xfrm flipV="1">
            <a:off x="6229415" y="10025011"/>
            <a:ext cx="2681249" cy="41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498156" y="10323360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0511" y="10920584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082872" y="11519237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7" name="肘形接點 39"/>
          <p:cNvCxnSpPr>
            <a:stCxn id="55" idx="2"/>
            <a:endCxn id="45" idx="2"/>
          </p:cNvCxnSpPr>
          <p:nvPr/>
        </p:nvCxnSpPr>
        <p:spPr>
          <a:xfrm rot="16200000" flipH="1">
            <a:off x="7564875" y="10158019"/>
            <a:ext cx="10323" cy="3950709"/>
          </a:xfrm>
          <a:prstGeom prst="bentConnector3">
            <a:avLst>
              <a:gd name="adj1" fmla="val 2314473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8325942" y="10934595"/>
            <a:ext cx="3023618" cy="608976"/>
            <a:chOff x="4222767" y="13258800"/>
            <a:chExt cx="3023618" cy="608976"/>
          </a:xfrm>
        </p:grpSpPr>
        <p:sp>
          <p:nvSpPr>
            <p:cNvPr id="60" name="圓角矩形 5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8618303" y="10329498"/>
            <a:ext cx="3023618" cy="608976"/>
            <a:chOff x="4222767" y="13258800"/>
            <a:chExt cx="3023618" cy="608976"/>
          </a:xfrm>
        </p:grpSpPr>
        <p:sp>
          <p:nvSpPr>
            <p:cNvPr id="63" name="圓角矩形 6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10664" y="9720523"/>
            <a:ext cx="3023618" cy="608976"/>
            <a:chOff x="4222767" y="13258800"/>
            <a:chExt cx="3023618" cy="608976"/>
          </a:xfrm>
        </p:grpSpPr>
        <p:sp>
          <p:nvSpPr>
            <p:cNvPr id="66" name="圓角矩形 65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5" name="肘形接點 39"/>
          <p:cNvCxnSpPr>
            <a:stCxn id="50" idx="3"/>
            <a:endCxn id="64" idx="1"/>
          </p:cNvCxnSpPr>
          <p:nvPr/>
        </p:nvCxnSpPr>
        <p:spPr>
          <a:xfrm>
            <a:off x="6521774" y="10627848"/>
            <a:ext cx="2096529" cy="613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39"/>
          <p:cNvCxnSpPr>
            <a:stCxn id="52" idx="3"/>
            <a:endCxn id="61" idx="1"/>
          </p:cNvCxnSpPr>
          <p:nvPr/>
        </p:nvCxnSpPr>
        <p:spPr>
          <a:xfrm>
            <a:off x="6814129" y="11225072"/>
            <a:ext cx="1511813" cy="1401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9438849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3" name="肘形接點 86"/>
          <p:cNvCxnSpPr>
            <a:stCxn id="66" idx="0"/>
            <a:endCxn id="82" idx="2"/>
          </p:cNvCxnSpPr>
          <p:nvPr/>
        </p:nvCxnSpPr>
        <p:spPr>
          <a:xfrm flipH="1" flipV="1">
            <a:off x="10422473" y="9279548"/>
            <a:ext cx="1" cy="44097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8BC167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3733982" y="12635358"/>
            <a:ext cx="3023618" cy="1579094"/>
            <a:chOff x="4222767" y="13258798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798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VoVBlock</a:t>
              </a:r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(dim)</a:t>
              </a:r>
            </a:p>
            <a:p>
              <a:pPr algn="ctr"/>
              <a:r>
                <a:rPr lang="en-US" altLang="zh-TW" sz="1800" dirty="0" err="1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MaxPool</a:t>
              </a:r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(3,s=1)</a:t>
              </a:r>
            </a:p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Conv1d(3,dim,s=2)</a:t>
              </a:r>
              <a:endParaRPr lang="en-US" altLang="zh-TW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8382478" y="12631904"/>
            <a:ext cx="3023618" cy="1579094"/>
            <a:chOff x="4222767" y="13258798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798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VoVBlock</a:t>
              </a:r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(dim</a:t>
              </a:r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</a:p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Conv1d(3,dim*2,s=1)</a:t>
              </a:r>
            </a:p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PixelShuffle1d(2)</a:t>
              </a:r>
              <a:endParaRPr lang="en-US" altLang="zh-TW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9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立方體 39"/>
          <p:cNvSpPr/>
          <p:nvPr/>
        </p:nvSpPr>
        <p:spPr>
          <a:xfrm>
            <a:off x="5881290" y="7625671"/>
            <a:ext cx="1089891" cy="692727"/>
          </a:xfrm>
          <a:prstGeom prst="cub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/>
          <p:cNvSpPr/>
          <p:nvPr/>
        </p:nvSpPr>
        <p:spPr>
          <a:xfrm>
            <a:off x="6971181" y="8318398"/>
            <a:ext cx="1089891" cy="692727"/>
          </a:xfrm>
          <a:prstGeom prst="cube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8061072" y="9011125"/>
            <a:ext cx="1089891" cy="692727"/>
          </a:xfrm>
          <a:prstGeom prst="cube">
            <a:avLst/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立方體 42"/>
          <p:cNvSpPr/>
          <p:nvPr/>
        </p:nvSpPr>
        <p:spPr>
          <a:xfrm>
            <a:off x="9150963" y="9703852"/>
            <a:ext cx="1089891" cy="692727"/>
          </a:xfrm>
          <a:prstGeom prst="cub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51"/>
          <p:cNvCxnSpPr>
            <a:stCxn id="40" idx="4"/>
            <a:endCxn id="41" idx="0"/>
          </p:cNvCxnSpPr>
          <p:nvPr/>
        </p:nvCxnSpPr>
        <p:spPr>
          <a:xfrm>
            <a:off x="6797999" y="8058625"/>
            <a:ext cx="804718" cy="25977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1"/>
          <p:cNvCxnSpPr>
            <a:stCxn id="41" idx="4"/>
            <a:endCxn id="42" idx="0"/>
          </p:cNvCxnSpPr>
          <p:nvPr/>
        </p:nvCxnSpPr>
        <p:spPr>
          <a:xfrm>
            <a:off x="7887890" y="8751352"/>
            <a:ext cx="804718" cy="25977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51"/>
          <p:cNvCxnSpPr>
            <a:stCxn id="42" idx="4"/>
            <a:endCxn id="43" idx="0"/>
          </p:cNvCxnSpPr>
          <p:nvPr/>
        </p:nvCxnSpPr>
        <p:spPr>
          <a:xfrm>
            <a:off x="8977781" y="9444079"/>
            <a:ext cx="804718" cy="259773"/>
          </a:xfrm>
          <a:prstGeom prst="bentConnector2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立方體 68"/>
          <p:cNvSpPr/>
          <p:nvPr/>
        </p:nvSpPr>
        <p:spPr>
          <a:xfrm>
            <a:off x="6400833" y="10637306"/>
            <a:ext cx="1089891" cy="692727"/>
          </a:xfrm>
          <a:prstGeom prst="cub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立方體 69"/>
          <p:cNvSpPr/>
          <p:nvPr/>
        </p:nvSpPr>
        <p:spPr>
          <a:xfrm>
            <a:off x="7317543" y="10637305"/>
            <a:ext cx="1089891" cy="692727"/>
          </a:xfrm>
          <a:prstGeom prst="cube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立方體 70"/>
          <p:cNvSpPr/>
          <p:nvPr/>
        </p:nvSpPr>
        <p:spPr>
          <a:xfrm>
            <a:off x="8234253" y="10637304"/>
            <a:ext cx="1089891" cy="692727"/>
          </a:xfrm>
          <a:prstGeom prst="cube">
            <a:avLst/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立方體 71"/>
          <p:cNvSpPr/>
          <p:nvPr/>
        </p:nvSpPr>
        <p:spPr>
          <a:xfrm>
            <a:off x="9150963" y="10637304"/>
            <a:ext cx="1089891" cy="692727"/>
          </a:xfrm>
          <a:prstGeom prst="cub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51"/>
          <p:cNvCxnSpPr>
            <a:stCxn id="40" idx="3"/>
            <a:endCxn id="69" idx="1"/>
          </p:cNvCxnSpPr>
          <p:nvPr/>
        </p:nvCxnSpPr>
        <p:spPr>
          <a:xfrm rot="16200000" flipH="1">
            <a:off x="5353371" y="9304671"/>
            <a:ext cx="2492090" cy="519543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51"/>
          <p:cNvCxnSpPr>
            <a:stCxn id="41" idx="3"/>
            <a:endCxn id="70" idx="1"/>
          </p:cNvCxnSpPr>
          <p:nvPr/>
        </p:nvCxnSpPr>
        <p:spPr>
          <a:xfrm rot="16200000" flipH="1">
            <a:off x="6703036" y="9737625"/>
            <a:ext cx="1799362" cy="346362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51"/>
          <p:cNvCxnSpPr>
            <a:stCxn id="42" idx="3"/>
            <a:endCxn id="71" idx="1"/>
          </p:cNvCxnSpPr>
          <p:nvPr/>
        </p:nvCxnSpPr>
        <p:spPr>
          <a:xfrm rot="16200000" flipH="1">
            <a:off x="8052700" y="10170578"/>
            <a:ext cx="1106634" cy="17318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51"/>
          <p:cNvCxnSpPr>
            <a:stCxn id="43" idx="3"/>
            <a:endCxn id="72" idx="1"/>
          </p:cNvCxnSpPr>
          <p:nvPr/>
        </p:nvCxnSpPr>
        <p:spPr>
          <a:xfrm>
            <a:off x="9609318" y="10396579"/>
            <a:ext cx="0" cy="41390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立方體 77"/>
          <p:cNvSpPr/>
          <p:nvPr/>
        </p:nvSpPr>
        <p:spPr>
          <a:xfrm>
            <a:off x="10895482" y="10637304"/>
            <a:ext cx="1089891" cy="692727"/>
          </a:xfrm>
          <a:prstGeom prst="cube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51"/>
          <p:cNvCxnSpPr>
            <a:stCxn id="72" idx="4"/>
            <a:endCxn id="78" idx="2"/>
          </p:cNvCxnSpPr>
          <p:nvPr/>
        </p:nvCxnSpPr>
        <p:spPr>
          <a:xfrm>
            <a:off x="10067672" y="11070258"/>
            <a:ext cx="827810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5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3205797" y="9724707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d</a:t>
              </a:r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im=256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33581" y="11529560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7" name="肘形接點 39"/>
          <p:cNvCxnSpPr>
            <a:stCxn id="32" idx="3"/>
            <a:endCxn id="67" idx="1"/>
          </p:cNvCxnSpPr>
          <p:nvPr/>
        </p:nvCxnSpPr>
        <p:spPr>
          <a:xfrm flipV="1">
            <a:off x="6229415" y="10025011"/>
            <a:ext cx="2681249" cy="4184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stCxn id="210" idx="2"/>
            <a:endCxn id="31" idx="0"/>
          </p:cNvCxnSpPr>
          <p:nvPr/>
        </p:nvCxnSpPr>
        <p:spPr>
          <a:xfrm>
            <a:off x="4717606" y="9279548"/>
            <a:ext cx="1" cy="445159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3733982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In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3498156" y="10323360"/>
            <a:ext cx="3023618" cy="608976"/>
            <a:chOff x="4222767" y="13258800"/>
            <a:chExt cx="3023618" cy="608976"/>
          </a:xfrm>
        </p:grpSpPr>
        <p:sp>
          <p:nvSpPr>
            <p:cNvPr id="49" name="圓角矩形 4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790511" y="10920584"/>
            <a:ext cx="3023618" cy="608976"/>
            <a:chOff x="4222767" y="13258800"/>
            <a:chExt cx="3023618" cy="608976"/>
          </a:xfrm>
        </p:grpSpPr>
        <p:sp>
          <p:nvSpPr>
            <p:cNvPr id="52" name="圓角矩形 5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082872" y="11519237"/>
            <a:ext cx="3023618" cy="608976"/>
            <a:chOff x="4222767" y="13258800"/>
            <a:chExt cx="3023618" cy="608976"/>
          </a:xfrm>
        </p:grpSpPr>
        <p:sp>
          <p:nvSpPr>
            <p:cNvPr id="55" name="圓角矩形 5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57" name="肘形接點 39"/>
          <p:cNvCxnSpPr>
            <a:stCxn id="55" idx="2"/>
            <a:endCxn id="45" idx="2"/>
          </p:cNvCxnSpPr>
          <p:nvPr/>
        </p:nvCxnSpPr>
        <p:spPr>
          <a:xfrm rot="16200000" flipH="1">
            <a:off x="7564875" y="10158019"/>
            <a:ext cx="10323" cy="3950709"/>
          </a:xfrm>
          <a:prstGeom prst="bentConnector3">
            <a:avLst>
              <a:gd name="adj1" fmla="val 10699942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8325942" y="10934595"/>
            <a:ext cx="3023618" cy="608976"/>
            <a:chOff x="4222767" y="13258800"/>
            <a:chExt cx="3023618" cy="608976"/>
          </a:xfrm>
        </p:grpSpPr>
        <p:sp>
          <p:nvSpPr>
            <p:cNvPr id="60" name="圓角矩形 5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dim=512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8618303" y="10329498"/>
            <a:ext cx="3023618" cy="608976"/>
            <a:chOff x="4222767" y="13258800"/>
            <a:chExt cx="3023618" cy="608976"/>
          </a:xfrm>
        </p:grpSpPr>
        <p:sp>
          <p:nvSpPr>
            <p:cNvPr id="63" name="圓角矩形 62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10664" y="9720523"/>
            <a:ext cx="3023618" cy="608976"/>
            <a:chOff x="4222767" y="13258800"/>
            <a:chExt cx="3023618" cy="608976"/>
          </a:xfrm>
        </p:grpSpPr>
        <p:sp>
          <p:nvSpPr>
            <p:cNvPr id="66" name="圓角矩形 65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dim=256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5" name="肘形接點 39"/>
          <p:cNvCxnSpPr>
            <a:stCxn id="50" idx="3"/>
            <a:endCxn id="64" idx="1"/>
          </p:cNvCxnSpPr>
          <p:nvPr/>
        </p:nvCxnSpPr>
        <p:spPr>
          <a:xfrm>
            <a:off x="6521774" y="10627848"/>
            <a:ext cx="2096529" cy="613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39"/>
          <p:cNvCxnSpPr>
            <a:stCxn id="52" idx="3"/>
            <a:endCxn id="61" idx="1"/>
          </p:cNvCxnSpPr>
          <p:nvPr/>
        </p:nvCxnSpPr>
        <p:spPr>
          <a:xfrm>
            <a:off x="6814129" y="11225072"/>
            <a:ext cx="1511813" cy="1401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9438849" y="8874229"/>
            <a:ext cx="1967247" cy="405319"/>
          </a:xfrm>
          <a:prstGeom prst="rect">
            <a:avLst/>
          </a:prstGeom>
          <a:solidFill>
            <a:srgbClr val="282828"/>
          </a:solidFill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Out</a:t>
            </a:r>
            <a:endParaRPr lang="zh-TW" altLang="en-US" sz="1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3" name="肘形接點 86"/>
          <p:cNvCxnSpPr>
            <a:stCxn id="66" idx="0"/>
            <a:endCxn id="82" idx="2"/>
          </p:cNvCxnSpPr>
          <p:nvPr/>
        </p:nvCxnSpPr>
        <p:spPr>
          <a:xfrm flipH="1" flipV="1">
            <a:off x="10422473" y="9279548"/>
            <a:ext cx="1" cy="44097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8BC167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/>
          <p:cNvSpPr/>
          <p:nvPr/>
        </p:nvSpPr>
        <p:spPr>
          <a:xfrm>
            <a:off x="6799816" y="12429012"/>
            <a:ext cx="1540437" cy="1540437"/>
          </a:xfrm>
          <a:prstGeom prst="ellipse">
            <a:avLst/>
          </a:prstGeom>
          <a:solidFill>
            <a:schemeClr val="accent2"/>
          </a:solidFill>
          <a:ln w="28575">
            <a:gradFill>
              <a:gsLst>
                <a:gs pos="0">
                  <a:srgbClr val="51C3BA"/>
                </a:gs>
                <a:gs pos="100000">
                  <a:srgbClr val="6BC294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SauceCodePro Nerd Font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99816" y="12876064"/>
            <a:ext cx="154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Quant</a:t>
            </a:r>
            <a:endParaRPr lang="zh-TW" altLang="en-US" sz="3200" dirty="0">
              <a:solidFill>
                <a:schemeClr val="bg1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肘形接點 39"/>
          <p:cNvCxnSpPr>
            <a:stCxn id="74" idx="3"/>
            <a:endCxn id="39" idx="2"/>
          </p:cNvCxnSpPr>
          <p:nvPr/>
        </p:nvCxnSpPr>
        <p:spPr>
          <a:xfrm flipV="1">
            <a:off x="8659052" y="10525437"/>
            <a:ext cx="1715543" cy="585526"/>
          </a:xfrm>
          <a:prstGeom prst="bentConnector3">
            <a:avLst>
              <a:gd name="adj1" fmla="val 29085"/>
            </a:avLst>
          </a:prstGeom>
          <a:ln w="63500" cap="rnd">
            <a:solidFill>
              <a:schemeClr val="accent4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接點 39"/>
          <p:cNvCxnSpPr>
            <a:stCxn id="112" idx="3"/>
            <a:endCxn id="38" idx="2"/>
          </p:cNvCxnSpPr>
          <p:nvPr/>
        </p:nvCxnSpPr>
        <p:spPr>
          <a:xfrm>
            <a:off x="9552808" y="9787499"/>
            <a:ext cx="1240651" cy="31667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39"/>
          <p:cNvCxnSpPr>
            <a:stCxn id="122" idx="3"/>
            <a:endCxn id="37" idx="2"/>
          </p:cNvCxnSpPr>
          <p:nvPr/>
        </p:nvCxnSpPr>
        <p:spPr>
          <a:xfrm>
            <a:off x="10178328" y="8513492"/>
            <a:ext cx="1036392" cy="116942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B482DA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9950937" y="9064154"/>
            <a:ext cx="2106305" cy="2106305"/>
            <a:chOff x="8861332" y="9170583"/>
            <a:chExt cx="2106305" cy="2106305"/>
          </a:xfrm>
        </p:grpSpPr>
        <p:sp>
          <p:nvSpPr>
            <p:cNvPr id="37" name="立方體 36"/>
            <p:cNvSpPr>
              <a:spLocks noChangeAspect="1"/>
            </p:cNvSpPr>
            <p:nvPr/>
          </p:nvSpPr>
          <p:spPr>
            <a:xfrm>
              <a:off x="10125115" y="9170583"/>
              <a:ext cx="842522" cy="842522"/>
            </a:xfrm>
            <a:prstGeom prst="cube">
              <a:avLst>
                <a:gd name="adj" fmla="val 46883"/>
              </a:avLst>
            </a:prstGeom>
            <a:solidFill>
              <a:srgbClr val="8BC167"/>
            </a:solidFill>
            <a:ln w="19050"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立方體 37"/>
            <p:cNvSpPr>
              <a:spLocks noChangeAspect="1"/>
            </p:cNvSpPr>
            <p:nvPr/>
          </p:nvSpPr>
          <p:spPr>
            <a:xfrm>
              <a:off x="9703854" y="9591844"/>
              <a:ext cx="842522" cy="842522"/>
            </a:xfrm>
            <a:prstGeom prst="cube">
              <a:avLst>
                <a:gd name="adj" fmla="val 46883"/>
              </a:avLst>
            </a:prstGeom>
            <a:solidFill>
              <a:srgbClr val="8BC167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立方體 38"/>
            <p:cNvSpPr>
              <a:spLocks noChangeAspect="1"/>
            </p:cNvSpPr>
            <p:nvPr/>
          </p:nvSpPr>
          <p:spPr>
            <a:xfrm>
              <a:off x="9284990" y="10013105"/>
              <a:ext cx="842522" cy="842522"/>
            </a:xfrm>
            <a:prstGeom prst="cube">
              <a:avLst>
                <a:gd name="adj" fmla="val 46883"/>
              </a:avLst>
            </a:prstGeom>
            <a:solidFill>
              <a:srgbClr val="8BC167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>
              <a:spLocks noChangeAspect="1"/>
            </p:cNvSpPr>
            <p:nvPr/>
          </p:nvSpPr>
          <p:spPr>
            <a:xfrm>
              <a:off x="8861332" y="10434366"/>
              <a:ext cx="842522" cy="842522"/>
            </a:xfrm>
            <a:prstGeom prst="cube">
              <a:avLst>
                <a:gd name="adj" fmla="val 46883"/>
              </a:avLst>
            </a:prstGeom>
            <a:solidFill>
              <a:srgbClr val="8BC167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立方體 40"/>
          <p:cNvSpPr>
            <a:spLocks noChangeAspect="1"/>
          </p:cNvSpPr>
          <p:nvPr/>
        </p:nvSpPr>
        <p:spPr>
          <a:xfrm>
            <a:off x="2275897" y="9004658"/>
            <a:ext cx="2106305" cy="2106305"/>
          </a:xfrm>
          <a:prstGeom prst="cube">
            <a:avLst>
              <a:gd name="adj" fmla="val 79442"/>
            </a:avLst>
          </a:prstGeom>
          <a:solidFill>
            <a:srgbClr val="21C5FF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肘形接點 39"/>
          <p:cNvCxnSpPr>
            <a:stCxn id="41" idx="4"/>
            <a:endCxn id="86" idx="2"/>
          </p:cNvCxnSpPr>
          <p:nvPr/>
        </p:nvCxnSpPr>
        <p:spPr>
          <a:xfrm>
            <a:off x="2708911" y="10894456"/>
            <a:ext cx="845220" cy="52242"/>
          </a:xfrm>
          <a:prstGeom prst="straightConnector1">
            <a:avLst/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5648220" y="10460504"/>
            <a:ext cx="3023618" cy="1123071"/>
            <a:chOff x="8386540" y="16188678"/>
            <a:chExt cx="3023618" cy="1123071"/>
          </a:xfrm>
        </p:grpSpPr>
        <p:grpSp>
          <p:nvGrpSpPr>
            <p:cNvPr id="69" name="群組 68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76" name="圓角矩形 75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CodeBook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396708" y="16569594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0941791" y="16569594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bg1"/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3554131" y="9064154"/>
            <a:ext cx="2106305" cy="2106305"/>
            <a:chOff x="8861332" y="9170583"/>
            <a:chExt cx="2106305" cy="2106305"/>
          </a:xfrm>
        </p:grpSpPr>
        <p:sp>
          <p:nvSpPr>
            <p:cNvPr id="81" name="立方體 80"/>
            <p:cNvSpPr>
              <a:spLocks noChangeAspect="1"/>
            </p:cNvSpPr>
            <p:nvPr/>
          </p:nvSpPr>
          <p:spPr>
            <a:xfrm>
              <a:off x="10125115" y="9170583"/>
              <a:ext cx="842522" cy="842522"/>
            </a:xfrm>
            <a:prstGeom prst="cube">
              <a:avLst>
                <a:gd name="adj" fmla="val 46883"/>
              </a:avLst>
            </a:prstGeom>
            <a:solidFill>
              <a:srgbClr val="21C5FF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立方體 83"/>
            <p:cNvSpPr>
              <a:spLocks noChangeAspect="1"/>
            </p:cNvSpPr>
            <p:nvPr/>
          </p:nvSpPr>
          <p:spPr>
            <a:xfrm>
              <a:off x="9703854" y="9591844"/>
              <a:ext cx="842522" cy="842522"/>
            </a:xfrm>
            <a:prstGeom prst="cube">
              <a:avLst>
                <a:gd name="adj" fmla="val 46883"/>
              </a:avLst>
            </a:prstGeom>
            <a:solidFill>
              <a:srgbClr val="21C5FF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立方體 84"/>
            <p:cNvSpPr>
              <a:spLocks noChangeAspect="1"/>
            </p:cNvSpPr>
            <p:nvPr/>
          </p:nvSpPr>
          <p:spPr>
            <a:xfrm>
              <a:off x="9284990" y="10013105"/>
              <a:ext cx="842522" cy="842522"/>
            </a:xfrm>
            <a:prstGeom prst="cube">
              <a:avLst>
                <a:gd name="adj" fmla="val 46883"/>
              </a:avLst>
            </a:prstGeom>
            <a:solidFill>
              <a:srgbClr val="21C5FF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>
              <a:spLocks noChangeAspect="1"/>
            </p:cNvSpPr>
            <p:nvPr/>
          </p:nvSpPr>
          <p:spPr>
            <a:xfrm>
              <a:off x="8861332" y="10434366"/>
              <a:ext cx="842522" cy="842522"/>
            </a:xfrm>
            <a:prstGeom prst="cube">
              <a:avLst>
                <a:gd name="adj" fmla="val 46883"/>
              </a:avLst>
            </a:prstGeom>
            <a:solidFill>
              <a:srgbClr val="21C5FF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肘形接點 39"/>
          <p:cNvCxnSpPr>
            <a:stCxn id="85" idx="4"/>
            <a:endCxn id="76" idx="1"/>
          </p:cNvCxnSpPr>
          <p:nvPr/>
        </p:nvCxnSpPr>
        <p:spPr>
          <a:xfrm>
            <a:off x="4425311" y="10525437"/>
            <a:ext cx="1222911" cy="51817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5233140" y="11683593"/>
            <a:ext cx="3023618" cy="1123071"/>
            <a:chOff x="8386540" y="16188678"/>
            <a:chExt cx="3023618" cy="1123071"/>
          </a:xfrm>
        </p:grpSpPr>
        <p:grpSp>
          <p:nvGrpSpPr>
            <p:cNvPr id="92" name="群組 91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227053" y="13449700"/>
                <a:ext cx="3019332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CodeBook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8396708" y="16569594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0946117" y="16569594"/>
              <a:ext cx="46404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bg1"/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01" name="肘形接點 39"/>
          <p:cNvCxnSpPr>
            <a:stCxn id="86" idx="4"/>
            <a:endCxn id="94" idx="1"/>
          </p:cNvCxnSpPr>
          <p:nvPr/>
        </p:nvCxnSpPr>
        <p:spPr>
          <a:xfrm>
            <a:off x="4001653" y="10946698"/>
            <a:ext cx="1241655" cy="138735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39"/>
          <p:cNvCxnSpPr>
            <a:stCxn id="100" idx="3"/>
            <a:endCxn id="40" idx="2"/>
          </p:cNvCxnSpPr>
          <p:nvPr/>
        </p:nvCxnSpPr>
        <p:spPr>
          <a:xfrm flipV="1">
            <a:off x="8256758" y="10946698"/>
            <a:ext cx="1694179" cy="1388113"/>
          </a:xfrm>
          <a:prstGeom prst="bentConnector3">
            <a:avLst>
              <a:gd name="adj1" fmla="val 69130"/>
            </a:avLst>
          </a:prstGeom>
          <a:ln w="635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/>
          <p:cNvGrpSpPr/>
          <p:nvPr/>
        </p:nvGrpSpPr>
        <p:grpSpPr>
          <a:xfrm>
            <a:off x="6535542" y="9136281"/>
            <a:ext cx="3023618" cy="1123071"/>
            <a:chOff x="8386540" y="16188678"/>
            <a:chExt cx="3023618" cy="1123071"/>
          </a:xfrm>
        </p:grpSpPr>
        <p:grpSp>
          <p:nvGrpSpPr>
            <p:cNvPr id="105" name="群組 104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11" name="圓角矩形 110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CodeBook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8396708" y="16569594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0943179" y="16575824"/>
              <a:ext cx="455581" cy="535734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bg1"/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13" name="肘形接點 39"/>
          <p:cNvCxnSpPr>
            <a:stCxn id="84" idx="4"/>
            <a:endCxn id="107" idx="1"/>
          </p:cNvCxnSpPr>
          <p:nvPr/>
        </p:nvCxnSpPr>
        <p:spPr>
          <a:xfrm flipV="1">
            <a:off x="4844175" y="9786740"/>
            <a:ext cx="1701535" cy="317436"/>
          </a:xfrm>
          <a:prstGeom prst="bentConnector3">
            <a:avLst>
              <a:gd name="adj1" fmla="val 71088"/>
            </a:avLst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群組 115"/>
          <p:cNvGrpSpPr/>
          <p:nvPr/>
        </p:nvGrpSpPr>
        <p:grpSpPr>
          <a:xfrm>
            <a:off x="7161062" y="7862785"/>
            <a:ext cx="3023618" cy="1123071"/>
            <a:chOff x="8386540" y="16188678"/>
            <a:chExt cx="3023618" cy="1123071"/>
          </a:xfrm>
        </p:grpSpPr>
        <p:grpSp>
          <p:nvGrpSpPr>
            <p:cNvPr id="117" name="群組 116"/>
            <p:cNvGrpSpPr/>
            <p:nvPr/>
          </p:nvGrpSpPr>
          <p:grpSpPr>
            <a:xfrm>
              <a:off x="8386542" y="16231817"/>
              <a:ext cx="3023616" cy="1079932"/>
              <a:chOff x="4222769" y="13258799"/>
              <a:chExt cx="3023616" cy="608976"/>
            </a:xfrm>
          </p:grpSpPr>
          <p:sp>
            <p:nvSpPr>
              <p:cNvPr id="123" name="圓角矩形 122"/>
              <p:cNvSpPr/>
              <p:nvPr/>
            </p:nvSpPr>
            <p:spPr>
              <a:xfrm>
                <a:off x="4222769" y="13258799"/>
                <a:ext cx="3023616" cy="608976"/>
              </a:xfrm>
              <a:prstGeom prst="roundRect">
                <a:avLst/>
              </a:prstGeom>
              <a:solidFill>
                <a:srgbClr val="B482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4227053" y="13449700"/>
                <a:ext cx="3012980" cy="30399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8386540" y="16188678"/>
              <a:ext cx="3023618" cy="452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rgbClr val="282828"/>
                  </a:solidFill>
                  <a:latin typeface="Source Code Pro" panose="020B0509030403020204" pitchFamily="49" charset="0"/>
                </a:rPr>
                <a:t>CodeBook</a:t>
              </a:r>
              <a:endParaRPr lang="zh-TW" altLang="en-US" sz="1800" dirty="0">
                <a:solidFill>
                  <a:srgbClr val="28282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390826" y="16569594"/>
              <a:ext cx="461463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1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9297777" y="16570353"/>
              <a:ext cx="1644056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......</a:t>
              </a:r>
              <a:endParaRPr lang="zh-TW" altLang="en-US" sz="1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8837912" y="16570353"/>
              <a:ext cx="455581" cy="539086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2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0947389" y="16569594"/>
              <a:ext cx="456417" cy="539582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B48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e</a:t>
              </a:r>
              <a:r>
                <a:rPr lang="en-US" altLang="zh-TW" sz="1800" baseline="-25000" dirty="0" err="1">
                  <a:solidFill>
                    <a:schemeClr val="bg1"/>
                  </a:solidFill>
                  <a:latin typeface="Source Code Pro" panose="020B0509030403020204" pitchFamily="49" charset="0"/>
                </a:rPr>
                <a:t>M</a:t>
              </a:r>
              <a:endParaRPr lang="zh-TW" altLang="en-US" sz="1800" baseline="-25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25" name="肘形接點 39"/>
          <p:cNvCxnSpPr>
            <a:stCxn id="81" idx="4"/>
            <a:endCxn id="119" idx="1"/>
          </p:cNvCxnSpPr>
          <p:nvPr/>
        </p:nvCxnSpPr>
        <p:spPr>
          <a:xfrm flipV="1">
            <a:off x="5265436" y="8513244"/>
            <a:ext cx="1899912" cy="1169671"/>
          </a:xfrm>
          <a:prstGeom prst="bentConnector3">
            <a:avLst>
              <a:gd name="adj1" fmla="val 29286"/>
            </a:avLst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8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8249454" y="7448001"/>
            <a:ext cx="1650490" cy="608976"/>
            <a:chOff x="4222767" y="13258800"/>
            <a:chExt cx="3023618" cy="608976"/>
          </a:xfrm>
        </p:grpSpPr>
        <p:sp>
          <p:nvSpPr>
            <p:cNvPr id="37" name="圓角矩形 36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Conv</a:t>
              </a:r>
              <a:r>
                <a:rPr lang="en-US" altLang="zh-TW" sz="1800" baseline="-250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real</a:t>
              </a:r>
              <a:endParaRPr lang="zh-TW" altLang="en-US" sz="1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249454" y="8413821"/>
            <a:ext cx="1650490" cy="608976"/>
            <a:chOff x="4222767" y="13258800"/>
            <a:chExt cx="3023618" cy="608976"/>
          </a:xfrm>
        </p:grpSpPr>
        <p:sp>
          <p:nvSpPr>
            <p:cNvPr id="40" name="圓角矩形 3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Conv</a:t>
              </a:r>
              <a:r>
                <a:rPr lang="en-US" altLang="zh-TW" sz="1800" baseline="-250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imag</a:t>
              </a:r>
              <a:endParaRPr lang="zh-TW" altLang="en-US" sz="1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  <p:sp>
        <p:nvSpPr>
          <p:cNvPr id="58" name="立方體 57"/>
          <p:cNvSpPr>
            <a:spLocks noChangeAspect="1"/>
          </p:cNvSpPr>
          <p:nvPr/>
        </p:nvSpPr>
        <p:spPr>
          <a:xfrm>
            <a:off x="7049279" y="8515649"/>
            <a:ext cx="842522" cy="842522"/>
          </a:xfrm>
          <a:prstGeom prst="cube">
            <a:avLst>
              <a:gd name="adj" fmla="val 46883"/>
            </a:avLst>
          </a:prstGeom>
          <a:solidFill>
            <a:srgbClr val="FFC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B</a:t>
            </a:r>
            <a:endParaRPr lang="zh-TW" altLang="en-US" dirty="0">
              <a:latin typeface="SauceCodePro Nerd Font" panose="020B0509030403020204" pitchFamily="49" charset="0"/>
            </a:endParaRPr>
          </a:p>
        </p:txBody>
      </p:sp>
      <p:sp>
        <p:nvSpPr>
          <p:cNvPr id="68" name="立方體 67"/>
          <p:cNvSpPr>
            <a:spLocks noChangeAspect="1"/>
          </p:cNvSpPr>
          <p:nvPr/>
        </p:nvSpPr>
        <p:spPr>
          <a:xfrm>
            <a:off x="7049279" y="7533887"/>
            <a:ext cx="842522" cy="842522"/>
          </a:xfrm>
          <a:prstGeom prst="cube">
            <a:avLst>
              <a:gd name="adj" fmla="val 46883"/>
            </a:avLst>
          </a:prstGeom>
          <a:solidFill>
            <a:srgbClr val="21C5FF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</a:t>
            </a:r>
            <a:endParaRPr lang="zh-TW" altLang="en-US" dirty="0">
              <a:latin typeface="SauceCodePro Nerd Font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6933416" y="9327035"/>
                <a:ext cx="4161303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16" y="9327035"/>
                <a:ext cx="4161303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肘形接點 39"/>
          <p:cNvCxnSpPr>
            <a:stCxn id="68" idx="5"/>
            <a:endCxn id="38" idx="1"/>
          </p:cNvCxnSpPr>
          <p:nvPr/>
        </p:nvCxnSpPr>
        <p:spPr>
          <a:xfrm flipV="1">
            <a:off x="7891801" y="7752489"/>
            <a:ext cx="357653" cy="515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39"/>
          <p:cNvCxnSpPr>
            <a:stCxn id="58" idx="5"/>
            <a:endCxn id="41" idx="1"/>
          </p:cNvCxnSpPr>
          <p:nvPr/>
        </p:nvCxnSpPr>
        <p:spPr>
          <a:xfrm flipV="1">
            <a:off x="7891801" y="8718309"/>
            <a:ext cx="357653" cy="2110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立方體 84"/>
          <p:cNvSpPr>
            <a:spLocks noChangeAspect="1"/>
          </p:cNvSpPr>
          <p:nvPr/>
        </p:nvSpPr>
        <p:spPr>
          <a:xfrm>
            <a:off x="11065565" y="7673127"/>
            <a:ext cx="842522" cy="842522"/>
          </a:xfrm>
          <a:prstGeom prst="cube">
            <a:avLst>
              <a:gd name="adj" fmla="val 46883"/>
            </a:avLst>
          </a:prstGeom>
          <a:solidFill>
            <a:srgbClr val="21C5FF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</a:t>
            </a:r>
            <a:r>
              <a:rPr lang="en-US" altLang="zh-TW" sz="3200" baseline="30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10133116" y="8087810"/>
            <a:ext cx="394715" cy="405319"/>
          </a:xfrm>
          <a:prstGeom prst="roundRect">
            <a:avLst/>
          </a:prstGeom>
          <a:solidFill>
            <a:srgbClr val="282828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-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87" name="肘形接點 39"/>
          <p:cNvCxnSpPr>
            <a:stCxn id="38" idx="3"/>
            <a:endCxn id="86" idx="0"/>
          </p:cNvCxnSpPr>
          <p:nvPr/>
        </p:nvCxnSpPr>
        <p:spPr>
          <a:xfrm>
            <a:off x="9899944" y="7752489"/>
            <a:ext cx="430530" cy="335321"/>
          </a:xfrm>
          <a:prstGeom prst="bentConnector2">
            <a:avLst/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39"/>
          <p:cNvCxnSpPr>
            <a:stCxn id="40" idx="3"/>
            <a:endCxn id="86" idx="2"/>
          </p:cNvCxnSpPr>
          <p:nvPr/>
        </p:nvCxnSpPr>
        <p:spPr>
          <a:xfrm flipV="1">
            <a:off x="9899944" y="8493129"/>
            <a:ext cx="430530" cy="225180"/>
          </a:xfrm>
          <a:prstGeom prst="bentConnector2">
            <a:avLst/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39"/>
          <p:cNvCxnSpPr>
            <a:stCxn id="86" idx="3"/>
            <a:endCxn id="85" idx="2"/>
          </p:cNvCxnSpPr>
          <p:nvPr/>
        </p:nvCxnSpPr>
        <p:spPr>
          <a:xfrm>
            <a:off x="10527831" y="8290470"/>
            <a:ext cx="537734" cy="1418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立方體 95"/>
          <p:cNvSpPr>
            <a:spLocks noChangeAspect="1"/>
          </p:cNvSpPr>
          <p:nvPr/>
        </p:nvSpPr>
        <p:spPr>
          <a:xfrm>
            <a:off x="10107180" y="10872315"/>
            <a:ext cx="842522" cy="842522"/>
          </a:xfrm>
          <a:prstGeom prst="cube">
            <a:avLst>
              <a:gd name="adj" fmla="val 46883"/>
            </a:avLst>
          </a:prstGeom>
          <a:solidFill>
            <a:srgbClr val="FFC00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B</a:t>
            </a:r>
            <a:endParaRPr lang="zh-TW" altLang="en-US" dirty="0">
              <a:latin typeface="SauceCodePro Nerd Font" panose="020B0509030403020204" pitchFamily="49" charset="0"/>
            </a:endParaRPr>
          </a:p>
        </p:txBody>
      </p:sp>
      <p:sp>
        <p:nvSpPr>
          <p:cNvPr id="98" name="立方體 97"/>
          <p:cNvSpPr>
            <a:spLocks noChangeAspect="1"/>
          </p:cNvSpPr>
          <p:nvPr/>
        </p:nvSpPr>
        <p:spPr>
          <a:xfrm>
            <a:off x="10107180" y="9890553"/>
            <a:ext cx="842522" cy="842522"/>
          </a:xfrm>
          <a:prstGeom prst="cube">
            <a:avLst>
              <a:gd name="adj" fmla="val 46883"/>
            </a:avLst>
          </a:prstGeom>
          <a:solidFill>
            <a:srgbClr val="21C5FF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</a:t>
            </a:r>
            <a:endParaRPr lang="zh-TW" altLang="en-US" dirty="0">
              <a:latin typeface="SauceCodePro Nerd Font" panose="020B0509030403020204" pitchFamily="49" charset="0"/>
            </a:endParaRPr>
          </a:p>
        </p:txBody>
      </p:sp>
      <p:cxnSp>
        <p:nvCxnSpPr>
          <p:cNvPr id="99" name="肘形接點 39"/>
          <p:cNvCxnSpPr>
            <a:stCxn id="98" idx="2"/>
            <a:endCxn id="140" idx="3"/>
          </p:cNvCxnSpPr>
          <p:nvPr/>
        </p:nvCxnSpPr>
        <p:spPr>
          <a:xfrm flipH="1">
            <a:off x="9473702" y="10509314"/>
            <a:ext cx="633478" cy="6602"/>
          </a:xfrm>
          <a:prstGeom prst="straightConnector1">
            <a:avLst/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接點 39"/>
          <p:cNvCxnSpPr>
            <a:stCxn id="96" idx="2"/>
            <a:endCxn id="137" idx="3"/>
          </p:cNvCxnSpPr>
          <p:nvPr/>
        </p:nvCxnSpPr>
        <p:spPr>
          <a:xfrm flipH="1">
            <a:off x="9473702" y="11491076"/>
            <a:ext cx="633478" cy="0"/>
          </a:xfrm>
          <a:prstGeom prst="straightConnector1">
            <a:avLst/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立方體 100"/>
          <p:cNvSpPr>
            <a:spLocks noChangeAspect="1"/>
          </p:cNvSpPr>
          <p:nvPr/>
        </p:nvSpPr>
        <p:spPr>
          <a:xfrm>
            <a:off x="6073008" y="10435112"/>
            <a:ext cx="842522" cy="842522"/>
          </a:xfrm>
          <a:prstGeom prst="cube">
            <a:avLst>
              <a:gd name="adj" fmla="val 46883"/>
            </a:avLst>
          </a:prstGeom>
          <a:solidFill>
            <a:schemeClr val="accent4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B</a:t>
            </a:r>
            <a:r>
              <a:rPr lang="en-US" altLang="zh-TW" sz="3200" baseline="30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02" name="圓角矩形 101"/>
          <p:cNvSpPr/>
          <p:nvPr/>
        </p:nvSpPr>
        <p:spPr>
          <a:xfrm>
            <a:off x="7075825" y="10849795"/>
            <a:ext cx="394715" cy="405319"/>
          </a:xfrm>
          <a:prstGeom prst="roundRect">
            <a:avLst/>
          </a:prstGeom>
          <a:solidFill>
            <a:srgbClr val="282828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Source Code Pro" panose="020B0509030403020204" pitchFamily="49" charset="0"/>
              </a:rPr>
              <a:t>+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03" name="肘形接點 39"/>
          <p:cNvCxnSpPr>
            <a:stCxn id="140" idx="1"/>
            <a:endCxn id="102" idx="0"/>
          </p:cNvCxnSpPr>
          <p:nvPr/>
        </p:nvCxnSpPr>
        <p:spPr>
          <a:xfrm rot="10800000" flipV="1">
            <a:off x="7273184" y="10515915"/>
            <a:ext cx="550029" cy="333879"/>
          </a:xfrm>
          <a:prstGeom prst="bentConnector2">
            <a:avLst/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39"/>
          <p:cNvCxnSpPr>
            <a:stCxn id="137" idx="1"/>
            <a:endCxn id="102" idx="2"/>
          </p:cNvCxnSpPr>
          <p:nvPr/>
        </p:nvCxnSpPr>
        <p:spPr>
          <a:xfrm rot="10800000">
            <a:off x="7273184" y="11255114"/>
            <a:ext cx="550029" cy="235962"/>
          </a:xfrm>
          <a:prstGeom prst="bentConnector2">
            <a:avLst/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39"/>
          <p:cNvCxnSpPr>
            <a:stCxn id="102" idx="1"/>
            <a:endCxn id="101" idx="4"/>
          </p:cNvCxnSpPr>
          <p:nvPr/>
        </p:nvCxnSpPr>
        <p:spPr>
          <a:xfrm rot="10800000" flipV="1">
            <a:off x="6520531" y="11052455"/>
            <a:ext cx="555295" cy="1418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群組 134"/>
          <p:cNvGrpSpPr/>
          <p:nvPr/>
        </p:nvGrpSpPr>
        <p:grpSpPr>
          <a:xfrm>
            <a:off x="7823212" y="11186588"/>
            <a:ext cx="1650490" cy="608976"/>
            <a:chOff x="4222767" y="13258800"/>
            <a:chExt cx="3023618" cy="608976"/>
          </a:xfrm>
        </p:grpSpPr>
        <p:sp>
          <p:nvSpPr>
            <p:cNvPr id="136" name="圓角矩形 135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Conv</a:t>
              </a:r>
              <a:r>
                <a:rPr lang="en-US" altLang="zh-TW" sz="1800" baseline="-250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real</a:t>
              </a:r>
              <a:endParaRPr lang="zh-TW" altLang="en-US" sz="1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8" name="群組 137"/>
          <p:cNvGrpSpPr/>
          <p:nvPr/>
        </p:nvGrpSpPr>
        <p:grpSpPr>
          <a:xfrm>
            <a:off x="7823212" y="10211428"/>
            <a:ext cx="1650490" cy="608976"/>
            <a:chOff x="4222767" y="13258800"/>
            <a:chExt cx="3023618" cy="608976"/>
          </a:xfrm>
        </p:grpSpPr>
        <p:sp>
          <p:nvSpPr>
            <p:cNvPr id="139" name="圓角矩形 13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Conv</a:t>
              </a:r>
              <a:r>
                <a:rPr lang="en-US" altLang="zh-TW" sz="1800" baseline="-25000" dirty="0" err="1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imag</a:t>
              </a:r>
              <a:endParaRPr lang="zh-TW" altLang="en-US" sz="1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6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100320" y="8663940"/>
                <a:ext cx="5072381" cy="556260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>
                  <a:latin typeface="Noto Sans CJK TC Regular" panose="020B0500000000000000" pitchFamily="34" charset="-12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20" y="8663940"/>
                <a:ext cx="5072381" cy="556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3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肘形接點 92"/>
          <p:cNvCxnSpPr>
            <a:stCxn id="20" idx="2"/>
          </p:cNvCxnSpPr>
          <p:nvPr/>
        </p:nvCxnSpPr>
        <p:spPr>
          <a:xfrm rot="16200000" flipH="1">
            <a:off x="7508199" y="9579554"/>
            <a:ext cx="274947" cy="3425950"/>
          </a:xfrm>
          <a:prstGeom prst="bentConnector2">
            <a:avLst/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5400000" scaled="1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420887" y="10546080"/>
            <a:ext cx="3023618" cy="608976"/>
            <a:chOff x="4222767" y="13258800"/>
            <a:chExt cx="3023618" cy="608976"/>
          </a:xfrm>
        </p:grpSpPr>
        <p:sp>
          <p:nvSpPr>
            <p:cNvPr id="20" name="圓角矩形 19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8" name="矩形 7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20887" y="9937103"/>
            <a:ext cx="3023618" cy="608976"/>
            <a:chOff x="4222767" y="13258800"/>
            <a:chExt cx="3023618" cy="608976"/>
          </a:xfrm>
        </p:grpSpPr>
        <p:sp>
          <p:nvSpPr>
            <p:cNvPr id="25" name="圓角矩形 2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Conv1D(3,1024)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20887" y="9328126"/>
            <a:ext cx="3023618" cy="608976"/>
            <a:chOff x="4222767" y="13258800"/>
            <a:chExt cx="3023618" cy="608976"/>
          </a:xfrm>
        </p:grpSpPr>
        <p:sp>
          <p:nvSpPr>
            <p:cNvPr id="28" name="圓角矩形 2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420887" y="8719148"/>
            <a:ext cx="3023618" cy="608976"/>
            <a:chOff x="4222767" y="13258800"/>
            <a:chExt cx="3023618" cy="608976"/>
          </a:xfrm>
        </p:grpSpPr>
        <p:sp>
          <p:nvSpPr>
            <p:cNvPr id="31" name="圓角矩形 30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9F5FF"/>
                  </a:solidFill>
                  <a:latin typeface="Source Code Pro" panose="020B0509030403020204" pitchFamily="49" charset="0"/>
                </a:rPr>
                <a:t>Conv1D(3,512</a:t>
              </a:r>
              <a:r>
                <a:rPr lang="en-US" altLang="zh-TW" sz="1800" dirty="0">
                  <a:solidFill>
                    <a:srgbClr val="D9F5FF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9F5FF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94" name="肘形接點 39"/>
          <p:cNvCxnSpPr>
            <a:stCxn id="28" idx="3"/>
          </p:cNvCxnSpPr>
          <p:nvPr/>
        </p:nvCxnSpPr>
        <p:spPr>
          <a:xfrm>
            <a:off x="7444505" y="9632614"/>
            <a:ext cx="1914140" cy="580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stCxn id="32" idx="3"/>
          </p:cNvCxnSpPr>
          <p:nvPr/>
        </p:nvCxnSpPr>
        <p:spPr>
          <a:xfrm flipV="1">
            <a:off x="7444505" y="9014460"/>
            <a:ext cx="1914140" cy="917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86"/>
          <p:cNvCxnSpPr>
            <a:endCxn id="31" idx="0"/>
          </p:cNvCxnSpPr>
          <p:nvPr/>
        </p:nvCxnSpPr>
        <p:spPr>
          <a:xfrm>
            <a:off x="5932697" y="8221961"/>
            <a:ext cx="0" cy="497187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rgbClr val="21C5FF"/>
                </a:gs>
                <a:gs pos="0">
                  <a:srgbClr val="B482DA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26" idx="3"/>
          </p:cNvCxnSpPr>
          <p:nvPr/>
        </p:nvCxnSpPr>
        <p:spPr>
          <a:xfrm flipV="1">
            <a:off x="7444505" y="10227179"/>
            <a:ext cx="1914140" cy="14412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59178" y="11621255"/>
            <a:ext cx="3739870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Downsample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306267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肘形接點 45"/>
          <p:cNvCxnSpPr>
            <a:stCxn id="194" idx="0"/>
            <a:endCxn id="35" idx="2"/>
          </p:cNvCxnSpPr>
          <p:nvPr/>
        </p:nvCxnSpPr>
        <p:spPr>
          <a:xfrm flipH="1" flipV="1">
            <a:off x="10665985" y="16088808"/>
            <a:ext cx="6350" cy="258216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endCxn id="194" idx="2"/>
          </p:cNvCxnSpPr>
          <p:nvPr/>
        </p:nvCxnSpPr>
        <p:spPr>
          <a:xfrm rot="16200000" flipV="1">
            <a:off x="10351073" y="17249109"/>
            <a:ext cx="642526" cy="2"/>
          </a:xfrm>
          <a:prstGeom prst="bentConnector3">
            <a:avLst>
              <a:gd name="adj1" fmla="val 50000"/>
            </a:avLst>
          </a:prstGeom>
          <a:ln w="63500" cap="rnd">
            <a:gradFill>
              <a:gsLst>
                <a:gs pos="0">
                  <a:srgbClr val="21C5FF"/>
                </a:gs>
                <a:gs pos="83000">
                  <a:srgbClr val="FF0066"/>
                </a:gs>
              </a:gsLst>
              <a:lin ang="0" scaled="0"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9160525" y="12046653"/>
            <a:ext cx="3023618" cy="608976"/>
            <a:chOff x="4222767" y="13258800"/>
            <a:chExt cx="3023618" cy="608976"/>
          </a:xfrm>
        </p:grpSpPr>
        <p:sp>
          <p:nvSpPr>
            <p:cNvPr id="42" name="圓角矩形 41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154176" y="10319899"/>
            <a:ext cx="3023618" cy="608976"/>
            <a:chOff x="4222767" y="13258800"/>
            <a:chExt cx="3023618" cy="608976"/>
          </a:xfrm>
        </p:grpSpPr>
        <p:sp>
          <p:nvSpPr>
            <p:cNvPr id="45" name="圓角矩形 4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Deconv1D(3,512</a:t>
              </a:r>
              <a:r>
                <a:rPr lang="en-US" altLang="zh-TW" sz="1800" dirty="0">
                  <a:solidFill>
                    <a:srgbClr val="D2E6C4"/>
                  </a:solidFill>
                  <a:latin typeface="Source Code Pro" panose="020B0509030403020204" pitchFamily="49" charset="0"/>
                </a:rPr>
                <a:t>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1" name="肘形接點 70"/>
          <p:cNvCxnSpPr>
            <a:stCxn id="189" idx="0"/>
            <a:endCxn id="38" idx="2"/>
          </p:cNvCxnSpPr>
          <p:nvPr/>
        </p:nvCxnSpPr>
        <p:spPr>
          <a:xfrm flipV="1">
            <a:off x="10665985" y="14369514"/>
            <a:ext cx="7291" cy="275920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35" idx="0"/>
            <a:endCxn id="189" idx="2"/>
          </p:cNvCxnSpPr>
          <p:nvPr/>
        </p:nvCxnSpPr>
        <p:spPr>
          <a:xfrm flipV="1">
            <a:off x="10665985" y="15226257"/>
            <a:ext cx="0" cy="253575"/>
          </a:xfrm>
          <a:prstGeom prst="straightConnector1">
            <a:avLst/>
          </a:prstGeom>
          <a:ln w="63500" cap="rnd">
            <a:gradFill flip="none" rotWithShape="1">
              <a:gsLst>
                <a:gs pos="76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接點 77"/>
          <p:cNvCxnSpPr>
            <a:stCxn id="184" idx="0"/>
            <a:endCxn id="42" idx="2"/>
          </p:cNvCxnSpPr>
          <p:nvPr/>
        </p:nvCxnSpPr>
        <p:spPr>
          <a:xfrm flipV="1">
            <a:off x="10672335" y="12655629"/>
            <a:ext cx="0" cy="251418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38" idx="0"/>
            <a:endCxn id="184" idx="2"/>
          </p:cNvCxnSpPr>
          <p:nvPr/>
        </p:nvCxnSpPr>
        <p:spPr>
          <a:xfrm flipH="1" flipV="1">
            <a:off x="10672335" y="13487870"/>
            <a:ext cx="941" cy="272668"/>
          </a:xfrm>
          <a:prstGeom prst="straightConnector1">
            <a:avLst/>
          </a:prstGeom>
          <a:ln w="63500" cap="rnd">
            <a:gradFill flip="none" rotWithShape="1">
              <a:gsLst>
                <a:gs pos="83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179" idx="0"/>
            <a:endCxn id="45" idx="2"/>
          </p:cNvCxnSpPr>
          <p:nvPr/>
        </p:nvCxnSpPr>
        <p:spPr>
          <a:xfrm flipH="1" flipV="1">
            <a:off x="10665986" y="10928875"/>
            <a:ext cx="6349" cy="282325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FF0066"/>
                </a:gs>
                <a:gs pos="5000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>
            <a:stCxn id="42" idx="0"/>
            <a:endCxn id="179" idx="2"/>
          </p:cNvCxnSpPr>
          <p:nvPr/>
        </p:nvCxnSpPr>
        <p:spPr>
          <a:xfrm flipV="1">
            <a:off x="10672335" y="11792023"/>
            <a:ext cx="0" cy="254630"/>
          </a:xfrm>
          <a:prstGeom prst="straightConnector1">
            <a:avLst/>
          </a:prstGeom>
          <a:ln w="63500" cap="rnd">
            <a:gradFill flip="none" rotWithShape="1">
              <a:gsLst>
                <a:gs pos="74000">
                  <a:srgbClr val="FF0066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39"/>
          <p:cNvCxnSpPr>
            <a:endCxn id="43" idx="1"/>
          </p:cNvCxnSpPr>
          <p:nvPr/>
        </p:nvCxnSpPr>
        <p:spPr>
          <a:xfrm>
            <a:off x="7419372" y="12336780"/>
            <a:ext cx="1741153" cy="14361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39"/>
          <p:cNvCxnSpPr>
            <a:endCxn id="47" idx="1"/>
          </p:cNvCxnSpPr>
          <p:nvPr/>
        </p:nvCxnSpPr>
        <p:spPr>
          <a:xfrm flipV="1">
            <a:off x="7419372" y="10624387"/>
            <a:ext cx="1734804" cy="12747"/>
          </a:xfrm>
          <a:prstGeom prst="straightConnector1">
            <a:avLst/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9154175" y="15479832"/>
            <a:ext cx="3023618" cy="608976"/>
            <a:chOff x="4222767" y="13258800"/>
            <a:chExt cx="3023618" cy="608976"/>
          </a:xfrm>
        </p:grpSpPr>
        <p:sp>
          <p:nvSpPr>
            <p:cNvPr id="35" name="圓角矩形 34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9161466" y="13760538"/>
            <a:ext cx="3023618" cy="608976"/>
            <a:chOff x="4222767" y="13258800"/>
            <a:chExt cx="3023618" cy="608976"/>
          </a:xfrm>
        </p:grpSpPr>
        <p:sp>
          <p:nvSpPr>
            <p:cNvPr id="38" name="圓角矩形 37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Deconv1D(3,1024)</a:t>
              </a:r>
              <a:endParaRPr lang="zh-TW" altLang="en-US" sz="18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5" name="肘形接點 86"/>
          <p:cNvCxnSpPr>
            <a:stCxn id="45" idx="0"/>
          </p:cNvCxnSpPr>
          <p:nvPr/>
        </p:nvCxnSpPr>
        <p:spPr>
          <a:xfrm flipH="1" flipV="1">
            <a:off x="10665985" y="9893691"/>
            <a:ext cx="1" cy="426208"/>
          </a:xfrm>
          <a:prstGeom prst="straightConnector1">
            <a:avLst/>
          </a:prstGeom>
          <a:ln w="63500" cap="rnd">
            <a:gradFill flip="none" rotWithShape="1">
              <a:gsLst>
                <a:gs pos="96000">
                  <a:schemeClr val="accent4"/>
                </a:gs>
                <a:gs pos="0">
                  <a:srgbClr val="8BC167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endCxn id="39" idx="1"/>
          </p:cNvCxnSpPr>
          <p:nvPr/>
        </p:nvCxnSpPr>
        <p:spPr>
          <a:xfrm>
            <a:off x="7419372" y="14065024"/>
            <a:ext cx="1742094" cy="2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rgbClr val="21C5FF"/>
                </a:gs>
                <a:gs pos="83000">
                  <a:srgbClr val="8BC167"/>
                </a:gs>
              </a:gsLst>
              <a:lin ang="0" scaled="1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群組 177"/>
          <p:cNvGrpSpPr/>
          <p:nvPr/>
        </p:nvGrpSpPr>
        <p:grpSpPr>
          <a:xfrm>
            <a:off x="10279189" y="11211200"/>
            <a:ext cx="786290" cy="580823"/>
            <a:chOff x="4222767" y="13258800"/>
            <a:chExt cx="3023618" cy="608976"/>
          </a:xfrm>
        </p:grpSpPr>
        <p:sp>
          <p:nvSpPr>
            <p:cNvPr id="179" name="圓角矩形 17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3" name="群組 182"/>
          <p:cNvGrpSpPr/>
          <p:nvPr/>
        </p:nvGrpSpPr>
        <p:grpSpPr>
          <a:xfrm>
            <a:off x="10279189" y="12907047"/>
            <a:ext cx="786290" cy="580823"/>
            <a:chOff x="4222767" y="13258800"/>
            <a:chExt cx="3023618" cy="608976"/>
          </a:xfrm>
        </p:grpSpPr>
        <p:sp>
          <p:nvSpPr>
            <p:cNvPr id="184" name="圓角矩形 18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0272839" y="14645434"/>
            <a:ext cx="786290" cy="580823"/>
            <a:chOff x="4222767" y="13258800"/>
            <a:chExt cx="3023618" cy="608976"/>
          </a:xfrm>
        </p:grpSpPr>
        <p:sp>
          <p:nvSpPr>
            <p:cNvPr id="189" name="圓角矩形 18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93" name="群組 192"/>
          <p:cNvGrpSpPr/>
          <p:nvPr/>
        </p:nvGrpSpPr>
        <p:grpSpPr>
          <a:xfrm>
            <a:off x="10279189" y="16347024"/>
            <a:ext cx="786290" cy="580823"/>
            <a:chOff x="4222767" y="13258800"/>
            <a:chExt cx="3023618" cy="608976"/>
          </a:xfrm>
        </p:grpSpPr>
        <p:sp>
          <p:nvSpPr>
            <p:cNvPr id="194" name="圓角矩形 193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0" dirty="0" smtClean="0">
                  <a:solidFill>
                    <a:srgbClr val="FFABCD"/>
                  </a:solidFill>
                  <a:latin typeface="Source Code Pro" panose="020B0509030403020204" pitchFamily="49" charset="0"/>
                </a:rPr>
                <a:t>MHA</a:t>
              </a:r>
              <a:endParaRPr lang="zh-TW" altLang="en-US" sz="1800" dirty="0">
                <a:solidFill>
                  <a:srgbClr val="FFABCD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14" name="肘形接點 39"/>
          <p:cNvCxnSpPr>
            <a:endCxn id="179" idx="3"/>
          </p:cNvCxnSpPr>
          <p:nvPr/>
        </p:nvCxnSpPr>
        <p:spPr>
          <a:xfrm rot="10800000">
            <a:off x="11065479" y="11501612"/>
            <a:ext cx="3380230" cy="2563414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肘形接點 39"/>
          <p:cNvCxnSpPr>
            <a:endCxn id="185" idx="3"/>
          </p:cNvCxnSpPr>
          <p:nvPr/>
        </p:nvCxnSpPr>
        <p:spPr>
          <a:xfrm rot="10800000">
            <a:off x="11065479" y="13197459"/>
            <a:ext cx="3380232" cy="867567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39"/>
          <p:cNvCxnSpPr>
            <a:endCxn id="190" idx="3"/>
          </p:cNvCxnSpPr>
          <p:nvPr/>
        </p:nvCxnSpPr>
        <p:spPr>
          <a:xfrm rot="10800000" flipV="1">
            <a:off x="11059129" y="14065025"/>
            <a:ext cx="3386582" cy="870820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接點 39"/>
          <p:cNvCxnSpPr>
            <a:endCxn id="194" idx="3"/>
          </p:cNvCxnSpPr>
          <p:nvPr/>
        </p:nvCxnSpPr>
        <p:spPr>
          <a:xfrm rot="10800000" flipV="1">
            <a:off x="11065479" y="14065024"/>
            <a:ext cx="3380232" cy="2572411"/>
          </a:xfrm>
          <a:prstGeom prst="bentConnector3">
            <a:avLst>
              <a:gd name="adj1" fmla="val 50000"/>
            </a:avLst>
          </a:prstGeom>
          <a:ln w="63500" cap="rnd">
            <a:gradFill flip="none" rotWithShape="1">
              <a:gsLst>
                <a:gs pos="0">
                  <a:schemeClr val="accent1"/>
                </a:gs>
                <a:gs pos="100000">
                  <a:srgbClr val="FF0066"/>
                </a:gs>
              </a:gsLst>
              <a:lin ang="5400000" scaled="0"/>
              <a:tileRect/>
            </a:gra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766416" y="14609012"/>
            <a:ext cx="4387759" cy="75175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Upsample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Rate = 2</a:t>
            </a:r>
          </a:p>
        </p:txBody>
      </p:sp>
    </p:spTree>
    <p:extLst>
      <p:ext uri="{BB962C8B-B14F-4D97-AF65-F5344CB8AC3E}">
        <p14:creationId xmlns:p14="http://schemas.microsoft.com/office/powerpoint/2010/main" val="94505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264</Words>
  <Application>Microsoft Office PowerPoint</Application>
  <PresentationFormat>自訂</PresentationFormat>
  <Paragraphs>192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84</cp:revision>
  <dcterms:created xsi:type="dcterms:W3CDTF">2020-09-17T15:20:03Z</dcterms:created>
  <dcterms:modified xsi:type="dcterms:W3CDTF">2021-01-19T05:05:44Z</dcterms:modified>
</cp:coreProperties>
</file>