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1"/>
  </p:notesMasterIdLst>
  <p:sldIdLst>
    <p:sldId id="256" r:id="rId2"/>
    <p:sldId id="286" r:id="rId3"/>
    <p:sldId id="279" r:id="rId4"/>
    <p:sldId id="283" r:id="rId5"/>
    <p:sldId id="290" r:id="rId6"/>
    <p:sldId id="289" r:id="rId7"/>
    <p:sldId id="288" r:id="rId8"/>
    <p:sldId id="284" r:id="rId9"/>
    <p:sldId id="299" r:id="rId10"/>
    <p:sldId id="282" r:id="rId11"/>
    <p:sldId id="278" r:id="rId12"/>
    <p:sldId id="293" r:id="rId13"/>
    <p:sldId id="294" r:id="rId14"/>
    <p:sldId id="295" r:id="rId15"/>
    <p:sldId id="296" r:id="rId16"/>
    <p:sldId id="291" r:id="rId17"/>
    <p:sldId id="298" r:id="rId18"/>
    <p:sldId id="257" r:id="rId19"/>
    <p:sldId id="258" r:id="rId20"/>
    <p:sldId id="297" r:id="rId21"/>
    <p:sldId id="259" r:id="rId22"/>
    <p:sldId id="260" r:id="rId23"/>
    <p:sldId id="261" r:id="rId24"/>
    <p:sldId id="262" r:id="rId25"/>
    <p:sldId id="264" r:id="rId26"/>
    <p:sldId id="300" r:id="rId27"/>
    <p:sldId id="265" r:id="rId28"/>
    <p:sldId id="266" r:id="rId29"/>
    <p:sldId id="267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276" r:id="rId38"/>
    <p:sldId id="277" r:id="rId39"/>
    <p:sldId id="292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43"/>
  </p:normalViewPr>
  <p:slideViewPr>
    <p:cSldViewPr snapToGrid="0" snapToObjects="1">
      <p:cViewPr varScale="1">
        <p:scale>
          <a:sx n="96" d="100"/>
          <a:sy n="96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https://d.docs.live.net/ea96e85ec626d57f/Econ/Thesis/Latest/simulati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1"/>
          <c:order val="0"/>
          <c:tx>
            <c:strRef>
              <c:f>Subsidy!$Z$2</c:f>
              <c:strCache>
                <c:ptCount val="1"/>
                <c:pt idx="0">
                  <c:v>Yt</c:v>
                </c:pt>
              </c:strCache>
            </c:strRef>
          </c:tx>
          <c:spPr>
            <a:ln w="28575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ysClr val="windowText" lastClr="000000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yVal>
            <c:numRef>
              <c:f>Subsidy!$Z$3:$Z$16</c:f>
              <c:numCache>
                <c:formatCode>General</c:formatCode>
                <c:ptCount val="14"/>
                <c:pt idx="0">
                  <c:v>243.6809619099726</c:v>
                </c:pt>
                <c:pt idx="1">
                  <c:v>581.1419678806973</c:v>
                </c:pt>
                <c:pt idx="2">
                  <c:v>307.2741922243812</c:v>
                </c:pt>
                <c:pt idx="3">
                  <c:v>1.711938061403811</c:v>
                </c:pt>
                <c:pt idx="4">
                  <c:v>189.2127453270541</c:v>
                </c:pt>
                <c:pt idx="5">
                  <c:v>4.324651911724946</c:v>
                </c:pt>
                <c:pt idx="6">
                  <c:v>153.855723361292</c:v>
                </c:pt>
                <c:pt idx="7">
                  <c:v>10.26748850106813</c:v>
                </c:pt>
                <c:pt idx="8">
                  <c:v>162.1556011948852</c:v>
                </c:pt>
                <c:pt idx="9">
                  <c:v>24.76554232862888</c:v>
                </c:pt>
                <c:pt idx="10">
                  <c:v>222.6057814137303</c:v>
                </c:pt>
                <c:pt idx="11">
                  <c:v>65.9925242733785</c:v>
                </c:pt>
                <c:pt idx="12">
                  <c:v>424.3605537700759</c:v>
                </c:pt>
                <c:pt idx="13">
                  <c:v>659.5729046807908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4A1C-4C32-A6D7-DC94EF32AA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6360816"/>
        <c:axId val="696369680"/>
      </c:scatterChart>
      <c:valAx>
        <c:axId val="6963608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6369680"/>
        <c:crosses val="autoZero"/>
        <c:crossBetween val="midCat"/>
      </c:valAx>
      <c:valAx>
        <c:axId val="696369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Production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63608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CECB1A-7B50-4191-826E-9B631A6986E2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665076-A2F5-42AB-9B68-0DF1BA68DBD5}">
      <dgm:prSet phldrT="[Text]"/>
      <dgm:spPr/>
      <dgm:t>
        <a:bodyPr/>
        <a:lstStyle/>
        <a:p>
          <a:r>
            <a:rPr lang="en-US" dirty="0" smtClean="0"/>
            <a:t>Growth</a:t>
          </a:r>
          <a:endParaRPr lang="en-US" dirty="0"/>
        </a:p>
      </dgm:t>
    </dgm:pt>
    <dgm:pt modelId="{2ECBEF5B-7E40-45DD-BD2E-596B199975C8}" type="parTrans" cxnId="{9B9FD1FA-A874-4541-AA89-DE0E2B40D25F}">
      <dgm:prSet/>
      <dgm:spPr/>
      <dgm:t>
        <a:bodyPr/>
        <a:lstStyle/>
        <a:p>
          <a:endParaRPr lang="en-US"/>
        </a:p>
      </dgm:t>
    </dgm:pt>
    <dgm:pt modelId="{E6D8CB6F-371A-4AB7-8763-44ED475D61FD}" type="sibTrans" cxnId="{9B9FD1FA-A874-4541-AA89-DE0E2B40D25F}">
      <dgm:prSet/>
      <dgm:spPr/>
      <dgm:t>
        <a:bodyPr/>
        <a:lstStyle/>
        <a:p>
          <a:endParaRPr lang="en-US"/>
        </a:p>
      </dgm:t>
    </dgm:pt>
    <dgm:pt modelId="{9B0A88BE-E17D-48C8-90F3-F70E04F68ADC}">
      <dgm:prSet phldrT="[Text]"/>
      <dgm:spPr/>
      <dgm:t>
        <a:bodyPr/>
        <a:lstStyle/>
        <a:p>
          <a:pPr algn="l"/>
          <a:r>
            <a:rPr lang="en-US" dirty="0" smtClean="0"/>
            <a:t>1. Endogenous innovation in the theory of growth (Grossman, 93)</a:t>
          </a:r>
        </a:p>
        <a:p>
          <a:pPr algn="l"/>
          <a:r>
            <a:rPr lang="en-US" dirty="0" smtClean="0"/>
            <a:t>2. Endogenous Technological Change (Romer, 90)</a:t>
          </a:r>
        </a:p>
        <a:p>
          <a:pPr algn="l"/>
          <a:r>
            <a:rPr lang="en-US" dirty="0" smtClean="0"/>
            <a:t>3. Frankel Lucas’s Human Capital Model (1988)</a:t>
          </a:r>
          <a:endParaRPr lang="en-US" dirty="0"/>
        </a:p>
      </dgm:t>
    </dgm:pt>
    <dgm:pt modelId="{34931ECA-BF00-4AF6-A4F6-566AFC43194E}" type="parTrans" cxnId="{0E1CB29A-E960-45F1-A0C4-527F81C41887}">
      <dgm:prSet/>
      <dgm:spPr/>
      <dgm:t>
        <a:bodyPr/>
        <a:lstStyle/>
        <a:p>
          <a:endParaRPr lang="en-US"/>
        </a:p>
      </dgm:t>
    </dgm:pt>
    <dgm:pt modelId="{CF73C748-1A29-4513-A4F1-B78DF3DCA2B3}" type="sibTrans" cxnId="{0E1CB29A-E960-45F1-A0C4-527F81C41887}">
      <dgm:prSet/>
      <dgm:spPr/>
      <dgm:t>
        <a:bodyPr/>
        <a:lstStyle/>
        <a:p>
          <a:endParaRPr lang="en-US"/>
        </a:p>
      </dgm:t>
    </dgm:pt>
    <dgm:pt modelId="{4EED3AF6-BD17-44E1-A910-F0805E770A9F}">
      <dgm:prSet phldrT="[Text]"/>
      <dgm:spPr/>
      <dgm:t>
        <a:bodyPr/>
        <a:lstStyle/>
        <a:p>
          <a:r>
            <a:rPr lang="en-US" dirty="0" smtClean="0"/>
            <a:t>Debt</a:t>
          </a:r>
          <a:endParaRPr lang="en-US" dirty="0"/>
        </a:p>
      </dgm:t>
    </dgm:pt>
    <dgm:pt modelId="{3706D4E1-247B-4EFC-84DB-7376389B4B7A}" type="parTrans" cxnId="{847DEE1A-C95B-48D1-977A-DE98CF31DDE2}">
      <dgm:prSet/>
      <dgm:spPr/>
      <dgm:t>
        <a:bodyPr/>
        <a:lstStyle/>
        <a:p>
          <a:endParaRPr lang="en-US"/>
        </a:p>
      </dgm:t>
    </dgm:pt>
    <dgm:pt modelId="{31A06995-0611-4E93-914D-ABCCCD2253DE}" type="sibTrans" cxnId="{847DEE1A-C95B-48D1-977A-DE98CF31DDE2}">
      <dgm:prSet/>
      <dgm:spPr/>
      <dgm:t>
        <a:bodyPr/>
        <a:lstStyle/>
        <a:p>
          <a:endParaRPr lang="en-US"/>
        </a:p>
      </dgm:t>
    </dgm:pt>
    <dgm:pt modelId="{B1AB69C9-E4E1-43C5-AD29-A749879AA9B6}">
      <dgm:prSet phldrT="[Text]"/>
      <dgm:spPr/>
      <dgm:t>
        <a:bodyPr/>
        <a:lstStyle/>
        <a:p>
          <a:r>
            <a:rPr lang="en-US" dirty="0" smtClean="0"/>
            <a:t>Debt Dynamics and Default</a:t>
          </a:r>
          <a:endParaRPr lang="en-US" dirty="0"/>
        </a:p>
      </dgm:t>
    </dgm:pt>
    <dgm:pt modelId="{47781ECB-6B96-4CF5-8EAA-DDB49580BBAA}" type="parTrans" cxnId="{60C9B2D4-966B-4AF5-A26A-29E34D60C44A}">
      <dgm:prSet/>
      <dgm:spPr/>
      <dgm:t>
        <a:bodyPr/>
        <a:lstStyle/>
        <a:p>
          <a:endParaRPr lang="en-US"/>
        </a:p>
      </dgm:t>
    </dgm:pt>
    <dgm:pt modelId="{EB1264F6-78EF-47D2-A8BF-64CE6E55AF80}" type="sibTrans" cxnId="{60C9B2D4-966B-4AF5-A26A-29E34D60C44A}">
      <dgm:prSet/>
      <dgm:spPr/>
      <dgm:t>
        <a:bodyPr/>
        <a:lstStyle/>
        <a:p>
          <a:endParaRPr lang="en-US"/>
        </a:p>
      </dgm:t>
    </dgm:pt>
    <dgm:pt modelId="{F0E8375C-2B95-42CE-94C4-2B58A2F6CE1E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Impact of Foreign Borrowing on Growth</a:t>
          </a:r>
          <a:endParaRPr lang="en-US" dirty="0"/>
        </a:p>
      </dgm:t>
    </dgm:pt>
    <dgm:pt modelId="{E4F30640-EECA-4D53-8C93-90F52839066A}" type="parTrans" cxnId="{05C78578-9281-4D33-B993-093380E2D0C2}">
      <dgm:prSet/>
      <dgm:spPr/>
      <dgm:t>
        <a:bodyPr/>
        <a:lstStyle/>
        <a:p>
          <a:endParaRPr lang="en-US"/>
        </a:p>
      </dgm:t>
    </dgm:pt>
    <dgm:pt modelId="{9AC0DFFE-8690-4329-B12A-F32793A836FC}" type="sibTrans" cxnId="{05C78578-9281-4D33-B993-093380E2D0C2}">
      <dgm:prSet/>
      <dgm:spPr/>
      <dgm:t>
        <a:bodyPr/>
        <a:lstStyle/>
        <a:p>
          <a:endParaRPr lang="en-US"/>
        </a:p>
      </dgm:t>
    </dgm:pt>
    <dgm:pt modelId="{B8C98A5F-8EF8-4A93-82E4-6D55C4EAD0A8}">
      <dgm:prSet phldrT="[Text]"/>
      <dgm:spPr/>
      <dgm:t>
        <a:bodyPr/>
        <a:lstStyle/>
        <a:p>
          <a:pPr algn="l"/>
          <a:r>
            <a:rPr lang="en-US" dirty="0" smtClean="0"/>
            <a:t>1. Debt path determined by the course   of overall fiscal balances (Escolano, 2010)</a:t>
          </a:r>
        </a:p>
        <a:p>
          <a:pPr algn="l"/>
          <a:r>
            <a:rPr lang="en-US" dirty="0" smtClean="0"/>
            <a:t>2. General equilibrium model of sovereign default and business cycles (Mendoza 2011)</a:t>
          </a:r>
        </a:p>
        <a:p>
          <a:pPr algn="l"/>
          <a:r>
            <a:rPr lang="en-US" dirty="0" smtClean="0"/>
            <a:t>3. Debt Overhang (Krugman, et al 2010)</a:t>
          </a:r>
        </a:p>
      </dgm:t>
    </dgm:pt>
    <dgm:pt modelId="{C38992AB-0089-484F-8670-EC65CAAB1C3A}" type="parTrans" cxnId="{6929160C-00F9-4283-A09B-082437165F6C}">
      <dgm:prSet/>
      <dgm:spPr/>
      <dgm:t>
        <a:bodyPr/>
        <a:lstStyle/>
        <a:p>
          <a:endParaRPr lang="en-US"/>
        </a:p>
      </dgm:t>
    </dgm:pt>
    <dgm:pt modelId="{9108E5C1-940A-4019-975D-05760968E086}" type="sibTrans" cxnId="{6929160C-00F9-4283-A09B-082437165F6C}">
      <dgm:prSet/>
      <dgm:spPr/>
      <dgm:t>
        <a:bodyPr/>
        <a:lstStyle/>
        <a:p>
          <a:endParaRPr lang="en-US"/>
        </a:p>
      </dgm:t>
    </dgm:pt>
    <dgm:pt modelId="{D6C2EA53-BA95-424B-BC39-0FCD38F9B4FF}">
      <dgm:prSet phldrT="[Text]"/>
      <dgm:spPr/>
      <dgm:t>
        <a:bodyPr/>
        <a:lstStyle/>
        <a:p>
          <a:pPr algn="l"/>
          <a:r>
            <a:rPr lang="en-US" dirty="0" smtClean="0"/>
            <a:t>1. Growth, debt and economic transformation: The capital flight problem (</a:t>
          </a:r>
          <a:r>
            <a:rPr lang="en-US" dirty="0" err="1" smtClean="0"/>
            <a:t>Calvo</a:t>
          </a:r>
          <a:r>
            <a:rPr lang="en-US" dirty="0" smtClean="0"/>
            <a:t> 98)</a:t>
          </a:r>
        </a:p>
        <a:p>
          <a:pPr algn="l"/>
          <a:r>
            <a:rPr lang="en-US" dirty="0" smtClean="0"/>
            <a:t>2. Sovereign Debt: A premier (Eaton 93)</a:t>
          </a:r>
        </a:p>
        <a:p>
          <a:pPr algn="l"/>
          <a:r>
            <a:rPr lang="en-US" dirty="0" smtClean="0"/>
            <a:t>3. External Debt and Growth (</a:t>
          </a:r>
          <a:r>
            <a:rPr lang="en-US" dirty="0" err="1" smtClean="0"/>
            <a:t>Patitillo</a:t>
          </a:r>
          <a:r>
            <a:rPr lang="en-US" dirty="0" smtClean="0"/>
            <a:t>, et al 02)</a:t>
          </a:r>
          <a:endParaRPr lang="en-US" dirty="0"/>
        </a:p>
      </dgm:t>
    </dgm:pt>
    <dgm:pt modelId="{854E89D8-7F7C-446A-8B0E-B1DE7D203532}" type="parTrans" cxnId="{AD85AB97-8FF7-49BB-A48B-171FCBF2F0A6}">
      <dgm:prSet/>
      <dgm:spPr/>
      <dgm:t>
        <a:bodyPr/>
        <a:lstStyle/>
        <a:p>
          <a:endParaRPr lang="en-US"/>
        </a:p>
      </dgm:t>
    </dgm:pt>
    <dgm:pt modelId="{E45B5719-604F-4FF7-A4ED-40950DBEC50A}" type="sibTrans" cxnId="{AD85AB97-8FF7-49BB-A48B-171FCBF2F0A6}">
      <dgm:prSet/>
      <dgm:spPr/>
      <dgm:t>
        <a:bodyPr/>
        <a:lstStyle/>
        <a:p>
          <a:endParaRPr lang="en-US"/>
        </a:p>
      </dgm:t>
    </dgm:pt>
    <dgm:pt modelId="{63BF7538-F701-4616-9C64-89E06BCFF54C}" type="pres">
      <dgm:prSet presAssocID="{E0CECB1A-7B50-4191-826E-9B631A6986E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1265A55-DE5F-43C5-BE22-27B16456BFB3}" type="pres">
      <dgm:prSet presAssocID="{B1665076-A2F5-42AB-9B68-0DF1BA68DBD5}" presName="vertOne" presStyleCnt="0"/>
      <dgm:spPr/>
    </dgm:pt>
    <dgm:pt modelId="{73A751F8-9135-4E09-87EA-6556B5E676AE}" type="pres">
      <dgm:prSet presAssocID="{B1665076-A2F5-42AB-9B68-0DF1BA68DBD5}" presName="txOne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6B77E2-9733-4181-9A36-CA1C4A3C0712}" type="pres">
      <dgm:prSet presAssocID="{B1665076-A2F5-42AB-9B68-0DF1BA68DBD5}" presName="parTransOne" presStyleCnt="0"/>
      <dgm:spPr/>
    </dgm:pt>
    <dgm:pt modelId="{DC2F7409-68FB-4FE9-9C62-7C7076EE2AB3}" type="pres">
      <dgm:prSet presAssocID="{B1665076-A2F5-42AB-9B68-0DF1BA68DBD5}" presName="horzOne" presStyleCnt="0"/>
      <dgm:spPr/>
    </dgm:pt>
    <dgm:pt modelId="{25F5CA7F-3125-42A5-9263-8D19E8588FF7}" type="pres">
      <dgm:prSet presAssocID="{9B0A88BE-E17D-48C8-90F3-F70E04F68ADC}" presName="vertTwo" presStyleCnt="0"/>
      <dgm:spPr/>
    </dgm:pt>
    <dgm:pt modelId="{5781D69B-5443-4378-A476-3279F6BD6B90}" type="pres">
      <dgm:prSet presAssocID="{9B0A88BE-E17D-48C8-90F3-F70E04F68ADC}" presName="txTwo" presStyleLbl="node2" presStyleIdx="0" presStyleCnt="3" custScaleX="11565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41F618-E249-4325-BE3D-D2BE8564AA95}" type="pres">
      <dgm:prSet presAssocID="{9B0A88BE-E17D-48C8-90F3-F70E04F68ADC}" presName="horzTwo" presStyleCnt="0"/>
      <dgm:spPr/>
    </dgm:pt>
    <dgm:pt modelId="{94BB6A2D-6E14-4F74-B15E-93BEA54AA713}" type="pres">
      <dgm:prSet presAssocID="{E6D8CB6F-371A-4AB7-8763-44ED475D61FD}" presName="sibSpaceOne" presStyleCnt="0"/>
      <dgm:spPr/>
    </dgm:pt>
    <dgm:pt modelId="{C70B820E-FC25-44C7-98D5-B4E60196E944}" type="pres">
      <dgm:prSet presAssocID="{4EED3AF6-BD17-44E1-A910-F0805E770A9F}" presName="vertOne" presStyleCnt="0"/>
      <dgm:spPr/>
    </dgm:pt>
    <dgm:pt modelId="{49AA6190-1BA2-4A9C-8CD7-3019607C3AC2}" type="pres">
      <dgm:prSet presAssocID="{4EED3AF6-BD17-44E1-A910-F0805E770A9F}" presName="txOne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1585A4-9F1F-4E66-B4CD-8A5BA84E0410}" type="pres">
      <dgm:prSet presAssocID="{4EED3AF6-BD17-44E1-A910-F0805E770A9F}" presName="parTransOne" presStyleCnt="0"/>
      <dgm:spPr/>
    </dgm:pt>
    <dgm:pt modelId="{7A25C01A-4E24-4BAA-BCF2-3DDD5EE37275}" type="pres">
      <dgm:prSet presAssocID="{4EED3AF6-BD17-44E1-A910-F0805E770A9F}" presName="horzOne" presStyleCnt="0"/>
      <dgm:spPr/>
    </dgm:pt>
    <dgm:pt modelId="{43DA034D-9355-49CF-9610-0F8032A17CD6}" type="pres">
      <dgm:prSet presAssocID="{B1AB69C9-E4E1-43C5-AD29-A749879AA9B6}" presName="vertTwo" presStyleCnt="0"/>
      <dgm:spPr/>
    </dgm:pt>
    <dgm:pt modelId="{0B17EEA5-7169-42F5-A672-7CE43DDB7CE6}" type="pres">
      <dgm:prSet presAssocID="{B1AB69C9-E4E1-43C5-AD29-A749879AA9B6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584245-A57D-4183-BF3D-C8DB69D6CB6D}" type="pres">
      <dgm:prSet presAssocID="{B1AB69C9-E4E1-43C5-AD29-A749879AA9B6}" presName="parTransTwo" presStyleCnt="0"/>
      <dgm:spPr/>
    </dgm:pt>
    <dgm:pt modelId="{11FC0248-DEB9-4C81-BF7E-814409B715AA}" type="pres">
      <dgm:prSet presAssocID="{B1AB69C9-E4E1-43C5-AD29-A749879AA9B6}" presName="horzTwo" presStyleCnt="0"/>
      <dgm:spPr/>
    </dgm:pt>
    <dgm:pt modelId="{0D3C9695-7DF9-47D7-9D2D-7A29A1B4DDDD}" type="pres">
      <dgm:prSet presAssocID="{B8C98A5F-8EF8-4A93-82E4-6D55C4EAD0A8}" presName="vertThree" presStyleCnt="0"/>
      <dgm:spPr/>
    </dgm:pt>
    <dgm:pt modelId="{7136BE9F-7474-46C8-A210-D30507365298}" type="pres">
      <dgm:prSet presAssocID="{B8C98A5F-8EF8-4A93-82E4-6D55C4EAD0A8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C21026-B99E-4B7A-9A52-FD38BE594DB6}" type="pres">
      <dgm:prSet presAssocID="{B8C98A5F-8EF8-4A93-82E4-6D55C4EAD0A8}" presName="horzThree" presStyleCnt="0"/>
      <dgm:spPr/>
    </dgm:pt>
    <dgm:pt modelId="{BDE2E019-3BF2-4E91-92D6-BABB54823C0D}" type="pres">
      <dgm:prSet presAssocID="{EB1264F6-78EF-47D2-A8BF-64CE6E55AF80}" presName="sibSpaceTwo" presStyleCnt="0"/>
      <dgm:spPr/>
    </dgm:pt>
    <dgm:pt modelId="{3B8D498A-DEEB-4F25-AA42-D363BD06B071}" type="pres">
      <dgm:prSet presAssocID="{F0E8375C-2B95-42CE-94C4-2B58A2F6CE1E}" presName="vertTwo" presStyleCnt="0"/>
      <dgm:spPr/>
    </dgm:pt>
    <dgm:pt modelId="{EA3001A8-3507-4E80-A526-81B48834FABA}" type="pres">
      <dgm:prSet presAssocID="{F0E8375C-2B95-42CE-94C4-2B58A2F6CE1E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6EF478-3CFF-469E-9945-0591E427FC14}" type="pres">
      <dgm:prSet presAssocID="{F0E8375C-2B95-42CE-94C4-2B58A2F6CE1E}" presName="parTransTwo" presStyleCnt="0"/>
      <dgm:spPr/>
    </dgm:pt>
    <dgm:pt modelId="{51C625F3-01E4-4510-B70E-E9C2B0C29CF4}" type="pres">
      <dgm:prSet presAssocID="{F0E8375C-2B95-42CE-94C4-2B58A2F6CE1E}" presName="horzTwo" presStyleCnt="0"/>
      <dgm:spPr/>
    </dgm:pt>
    <dgm:pt modelId="{31237566-F244-41AF-B687-12E3B7323FD1}" type="pres">
      <dgm:prSet presAssocID="{D6C2EA53-BA95-424B-BC39-0FCD38F9B4FF}" presName="vertThree" presStyleCnt="0"/>
      <dgm:spPr/>
    </dgm:pt>
    <dgm:pt modelId="{21F9CFCC-5BAC-46F5-84BE-19362767DEA0}" type="pres">
      <dgm:prSet presAssocID="{D6C2EA53-BA95-424B-BC39-0FCD38F9B4FF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33ACAF-874B-4BC5-9A74-D1BE306FA53B}" type="pres">
      <dgm:prSet presAssocID="{D6C2EA53-BA95-424B-BC39-0FCD38F9B4FF}" presName="horzThree" presStyleCnt="0"/>
      <dgm:spPr/>
    </dgm:pt>
  </dgm:ptLst>
  <dgm:cxnLst>
    <dgm:cxn modelId="{6929160C-00F9-4283-A09B-082437165F6C}" srcId="{B1AB69C9-E4E1-43C5-AD29-A749879AA9B6}" destId="{B8C98A5F-8EF8-4A93-82E4-6D55C4EAD0A8}" srcOrd="0" destOrd="0" parTransId="{C38992AB-0089-484F-8670-EC65CAAB1C3A}" sibTransId="{9108E5C1-940A-4019-975D-05760968E086}"/>
    <dgm:cxn modelId="{2398DA08-4A9F-DD46-9A1E-F47BA32555BF}" type="presOf" srcId="{E0CECB1A-7B50-4191-826E-9B631A6986E2}" destId="{63BF7538-F701-4616-9C64-89E06BCFF54C}" srcOrd="0" destOrd="0" presId="urn:microsoft.com/office/officeart/2005/8/layout/hierarchy4"/>
    <dgm:cxn modelId="{AB455BFB-65A9-1046-99D6-E9DB93698326}" type="presOf" srcId="{F0E8375C-2B95-42CE-94C4-2B58A2F6CE1E}" destId="{EA3001A8-3507-4E80-A526-81B48834FABA}" srcOrd="0" destOrd="0" presId="urn:microsoft.com/office/officeart/2005/8/layout/hierarchy4"/>
    <dgm:cxn modelId="{FB7CAE7B-BE96-F94D-A4DE-918923838FBA}" type="presOf" srcId="{B1665076-A2F5-42AB-9B68-0DF1BA68DBD5}" destId="{73A751F8-9135-4E09-87EA-6556B5E676AE}" srcOrd="0" destOrd="0" presId="urn:microsoft.com/office/officeart/2005/8/layout/hierarchy4"/>
    <dgm:cxn modelId="{C6BBADD5-69C1-BD49-BDA3-F832806F412B}" type="presOf" srcId="{B8C98A5F-8EF8-4A93-82E4-6D55C4EAD0A8}" destId="{7136BE9F-7474-46C8-A210-D30507365298}" srcOrd="0" destOrd="0" presId="urn:microsoft.com/office/officeart/2005/8/layout/hierarchy4"/>
    <dgm:cxn modelId="{9B9FD1FA-A874-4541-AA89-DE0E2B40D25F}" srcId="{E0CECB1A-7B50-4191-826E-9B631A6986E2}" destId="{B1665076-A2F5-42AB-9B68-0DF1BA68DBD5}" srcOrd="0" destOrd="0" parTransId="{2ECBEF5B-7E40-45DD-BD2E-596B199975C8}" sibTransId="{E6D8CB6F-371A-4AB7-8763-44ED475D61FD}"/>
    <dgm:cxn modelId="{CBA93A65-7D8E-8B49-BC2F-1C588D820E3A}" type="presOf" srcId="{4EED3AF6-BD17-44E1-A910-F0805E770A9F}" destId="{49AA6190-1BA2-4A9C-8CD7-3019607C3AC2}" srcOrd="0" destOrd="0" presId="urn:microsoft.com/office/officeart/2005/8/layout/hierarchy4"/>
    <dgm:cxn modelId="{0E1CB29A-E960-45F1-A0C4-527F81C41887}" srcId="{B1665076-A2F5-42AB-9B68-0DF1BA68DBD5}" destId="{9B0A88BE-E17D-48C8-90F3-F70E04F68ADC}" srcOrd="0" destOrd="0" parTransId="{34931ECA-BF00-4AF6-A4F6-566AFC43194E}" sibTransId="{CF73C748-1A29-4513-A4F1-B78DF3DCA2B3}"/>
    <dgm:cxn modelId="{847DEE1A-C95B-48D1-977A-DE98CF31DDE2}" srcId="{E0CECB1A-7B50-4191-826E-9B631A6986E2}" destId="{4EED3AF6-BD17-44E1-A910-F0805E770A9F}" srcOrd="1" destOrd="0" parTransId="{3706D4E1-247B-4EFC-84DB-7376389B4B7A}" sibTransId="{31A06995-0611-4E93-914D-ABCCCD2253DE}"/>
    <dgm:cxn modelId="{AD85AB97-8FF7-49BB-A48B-171FCBF2F0A6}" srcId="{F0E8375C-2B95-42CE-94C4-2B58A2F6CE1E}" destId="{D6C2EA53-BA95-424B-BC39-0FCD38F9B4FF}" srcOrd="0" destOrd="0" parTransId="{854E89D8-7F7C-446A-8B0E-B1DE7D203532}" sibTransId="{E45B5719-604F-4FF7-A4ED-40950DBEC50A}"/>
    <dgm:cxn modelId="{0BC68961-B6BE-1E4F-8F5D-7F88C1043C28}" type="presOf" srcId="{D6C2EA53-BA95-424B-BC39-0FCD38F9B4FF}" destId="{21F9CFCC-5BAC-46F5-84BE-19362767DEA0}" srcOrd="0" destOrd="0" presId="urn:microsoft.com/office/officeart/2005/8/layout/hierarchy4"/>
    <dgm:cxn modelId="{60C9B2D4-966B-4AF5-A26A-29E34D60C44A}" srcId="{4EED3AF6-BD17-44E1-A910-F0805E770A9F}" destId="{B1AB69C9-E4E1-43C5-AD29-A749879AA9B6}" srcOrd="0" destOrd="0" parTransId="{47781ECB-6B96-4CF5-8EAA-DDB49580BBAA}" sibTransId="{EB1264F6-78EF-47D2-A8BF-64CE6E55AF80}"/>
    <dgm:cxn modelId="{6813CDC7-CF5B-6548-9FA9-4EF38DCCF642}" type="presOf" srcId="{B1AB69C9-E4E1-43C5-AD29-A749879AA9B6}" destId="{0B17EEA5-7169-42F5-A672-7CE43DDB7CE6}" srcOrd="0" destOrd="0" presId="urn:microsoft.com/office/officeart/2005/8/layout/hierarchy4"/>
    <dgm:cxn modelId="{05C78578-9281-4D33-B993-093380E2D0C2}" srcId="{4EED3AF6-BD17-44E1-A910-F0805E770A9F}" destId="{F0E8375C-2B95-42CE-94C4-2B58A2F6CE1E}" srcOrd="1" destOrd="0" parTransId="{E4F30640-EECA-4D53-8C93-90F52839066A}" sibTransId="{9AC0DFFE-8690-4329-B12A-F32793A836FC}"/>
    <dgm:cxn modelId="{FB2D6CFF-4DBD-D045-9038-DE05B2ECF9FD}" type="presOf" srcId="{9B0A88BE-E17D-48C8-90F3-F70E04F68ADC}" destId="{5781D69B-5443-4378-A476-3279F6BD6B90}" srcOrd="0" destOrd="0" presId="urn:microsoft.com/office/officeart/2005/8/layout/hierarchy4"/>
    <dgm:cxn modelId="{9C94DA51-1858-824C-826E-8CB858D488A6}" type="presParOf" srcId="{63BF7538-F701-4616-9C64-89E06BCFF54C}" destId="{91265A55-DE5F-43C5-BE22-27B16456BFB3}" srcOrd="0" destOrd="0" presId="urn:microsoft.com/office/officeart/2005/8/layout/hierarchy4"/>
    <dgm:cxn modelId="{B9F856CC-E1E8-754F-877B-DDE40F8F0D73}" type="presParOf" srcId="{91265A55-DE5F-43C5-BE22-27B16456BFB3}" destId="{73A751F8-9135-4E09-87EA-6556B5E676AE}" srcOrd="0" destOrd="0" presId="urn:microsoft.com/office/officeart/2005/8/layout/hierarchy4"/>
    <dgm:cxn modelId="{3FD44F6C-C75B-0F43-AEEF-27E071073D70}" type="presParOf" srcId="{91265A55-DE5F-43C5-BE22-27B16456BFB3}" destId="{746B77E2-9733-4181-9A36-CA1C4A3C0712}" srcOrd="1" destOrd="0" presId="urn:microsoft.com/office/officeart/2005/8/layout/hierarchy4"/>
    <dgm:cxn modelId="{0D2B92C0-300D-3D4E-A0FC-4C11974E2C77}" type="presParOf" srcId="{91265A55-DE5F-43C5-BE22-27B16456BFB3}" destId="{DC2F7409-68FB-4FE9-9C62-7C7076EE2AB3}" srcOrd="2" destOrd="0" presId="urn:microsoft.com/office/officeart/2005/8/layout/hierarchy4"/>
    <dgm:cxn modelId="{5AA78079-A7F8-0944-BA91-6BF02D2059E4}" type="presParOf" srcId="{DC2F7409-68FB-4FE9-9C62-7C7076EE2AB3}" destId="{25F5CA7F-3125-42A5-9263-8D19E8588FF7}" srcOrd="0" destOrd="0" presId="urn:microsoft.com/office/officeart/2005/8/layout/hierarchy4"/>
    <dgm:cxn modelId="{38AE277E-071E-704B-B0F8-BBB0D9D6A7E6}" type="presParOf" srcId="{25F5CA7F-3125-42A5-9263-8D19E8588FF7}" destId="{5781D69B-5443-4378-A476-3279F6BD6B90}" srcOrd="0" destOrd="0" presId="urn:microsoft.com/office/officeart/2005/8/layout/hierarchy4"/>
    <dgm:cxn modelId="{025DC9B2-41C8-5042-961C-6B4EFA6465E2}" type="presParOf" srcId="{25F5CA7F-3125-42A5-9263-8D19E8588FF7}" destId="{6D41F618-E249-4325-BE3D-D2BE8564AA95}" srcOrd="1" destOrd="0" presId="urn:microsoft.com/office/officeart/2005/8/layout/hierarchy4"/>
    <dgm:cxn modelId="{D50F05E9-5E58-CB4F-A2D7-F2F09F9B00AD}" type="presParOf" srcId="{63BF7538-F701-4616-9C64-89E06BCFF54C}" destId="{94BB6A2D-6E14-4F74-B15E-93BEA54AA713}" srcOrd="1" destOrd="0" presId="urn:microsoft.com/office/officeart/2005/8/layout/hierarchy4"/>
    <dgm:cxn modelId="{8F04FE18-BBF1-CF40-A14C-259E93149B2E}" type="presParOf" srcId="{63BF7538-F701-4616-9C64-89E06BCFF54C}" destId="{C70B820E-FC25-44C7-98D5-B4E60196E944}" srcOrd="2" destOrd="0" presId="urn:microsoft.com/office/officeart/2005/8/layout/hierarchy4"/>
    <dgm:cxn modelId="{0690EA36-0C73-234E-9DE3-4E719361012E}" type="presParOf" srcId="{C70B820E-FC25-44C7-98D5-B4E60196E944}" destId="{49AA6190-1BA2-4A9C-8CD7-3019607C3AC2}" srcOrd="0" destOrd="0" presId="urn:microsoft.com/office/officeart/2005/8/layout/hierarchy4"/>
    <dgm:cxn modelId="{9216EDB2-9355-994F-8C3F-BE25C05D6A1A}" type="presParOf" srcId="{C70B820E-FC25-44C7-98D5-B4E60196E944}" destId="{971585A4-9F1F-4E66-B4CD-8A5BA84E0410}" srcOrd="1" destOrd="0" presId="urn:microsoft.com/office/officeart/2005/8/layout/hierarchy4"/>
    <dgm:cxn modelId="{9BC3BD8B-29E7-C149-951A-FC214E66D2DC}" type="presParOf" srcId="{C70B820E-FC25-44C7-98D5-B4E60196E944}" destId="{7A25C01A-4E24-4BAA-BCF2-3DDD5EE37275}" srcOrd="2" destOrd="0" presId="urn:microsoft.com/office/officeart/2005/8/layout/hierarchy4"/>
    <dgm:cxn modelId="{8C6FDA85-89B7-7A42-B342-5AB0775F750E}" type="presParOf" srcId="{7A25C01A-4E24-4BAA-BCF2-3DDD5EE37275}" destId="{43DA034D-9355-49CF-9610-0F8032A17CD6}" srcOrd="0" destOrd="0" presId="urn:microsoft.com/office/officeart/2005/8/layout/hierarchy4"/>
    <dgm:cxn modelId="{248EF988-1068-0E45-8AE3-778337EB9172}" type="presParOf" srcId="{43DA034D-9355-49CF-9610-0F8032A17CD6}" destId="{0B17EEA5-7169-42F5-A672-7CE43DDB7CE6}" srcOrd="0" destOrd="0" presId="urn:microsoft.com/office/officeart/2005/8/layout/hierarchy4"/>
    <dgm:cxn modelId="{C1D3E790-B6D7-FF4F-BB7B-A096C0C29209}" type="presParOf" srcId="{43DA034D-9355-49CF-9610-0F8032A17CD6}" destId="{41584245-A57D-4183-BF3D-C8DB69D6CB6D}" srcOrd="1" destOrd="0" presId="urn:microsoft.com/office/officeart/2005/8/layout/hierarchy4"/>
    <dgm:cxn modelId="{E87CE455-41E2-E84D-90A7-2CFA905C9FC3}" type="presParOf" srcId="{43DA034D-9355-49CF-9610-0F8032A17CD6}" destId="{11FC0248-DEB9-4C81-BF7E-814409B715AA}" srcOrd="2" destOrd="0" presId="urn:microsoft.com/office/officeart/2005/8/layout/hierarchy4"/>
    <dgm:cxn modelId="{9EC86D17-8B9E-F341-A79B-3E84B89F894F}" type="presParOf" srcId="{11FC0248-DEB9-4C81-BF7E-814409B715AA}" destId="{0D3C9695-7DF9-47D7-9D2D-7A29A1B4DDDD}" srcOrd="0" destOrd="0" presId="urn:microsoft.com/office/officeart/2005/8/layout/hierarchy4"/>
    <dgm:cxn modelId="{793FC0B7-2EA2-8047-8CE0-D9F40938FF6D}" type="presParOf" srcId="{0D3C9695-7DF9-47D7-9D2D-7A29A1B4DDDD}" destId="{7136BE9F-7474-46C8-A210-D30507365298}" srcOrd="0" destOrd="0" presId="urn:microsoft.com/office/officeart/2005/8/layout/hierarchy4"/>
    <dgm:cxn modelId="{38849E67-D7F4-EB4F-A314-0BAFE88B9D49}" type="presParOf" srcId="{0D3C9695-7DF9-47D7-9D2D-7A29A1B4DDDD}" destId="{D2C21026-B99E-4B7A-9A52-FD38BE594DB6}" srcOrd="1" destOrd="0" presId="urn:microsoft.com/office/officeart/2005/8/layout/hierarchy4"/>
    <dgm:cxn modelId="{D49DCF81-CD30-3542-8AC2-B4A51B81F5C4}" type="presParOf" srcId="{7A25C01A-4E24-4BAA-BCF2-3DDD5EE37275}" destId="{BDE2E019-3BF2-4E91-92D6-BABB54823C0D}" srcOrd="1" destOrd="0" presId="urn:microsoft.com/office/officeart/2005/8/layout/hierarchy4"/>
    <dgm:cxn modelId="{7DA911E3-0DA2-5B43-911B-C99EEF24ED1B}" type="presParOf" srcId="{7A25C01A-4E24-4BAA-BCF2-3DDD5EE37275}" destId="{3B8D498A-DEEB-4F25-AA42-D363BD06B071}" srcOrd="2" destOrd="0" presId="urn:microsoft.com/office/officeart/2005/8/layout/hierarchy4"/>
    <dgm:cxn modelId="{4CCB7066-B4E5-0047-BC00-171DD6952B07}" type="presParOf" srcId="{3B8D498A-DEEB-4F25-AA42-D363BD06B071}" destId="{EA3001A8-3507-4E80-A526-81B48834FABA}" srcOrd="0" destOrd="0" presId="urn:microsoft.com/office/officeart/2005/8/layout/hierarchy4"/>
    <dgm:cxn modelId="{35F872E1-3EE8-F044-AFCD-BED0342463A2}" type="presParOf" srcId="{3B8D498A-DEEB-4F25-AA42-D363BD06B071}" destId="{686EF478-3CFF-469E-9945-0591E427FC14}" srcOrd="1" destOrd="0" presId="urn:microsoft.com/office/officeart/2005/8/layout/hierarchy4"/>
    <dgm:cxn modelId="{DDBED0BF-4EF8-1A4B-9070-E046D55D865B}" type="presParOf" srcId="{3B8D498A-DEEB-4F25-AA42-D363BD06B071}" destId="{51C625F3-01E4-4510-B70E-E9C2B0C29CF4}" srcOrd="2" destOrd="0" presId="urn:microsoft.com/office/officeart/2005/8/layout/hierarchy4"/>
    <dgm:cxn modelId="{DA07CCBA-FEFF-8D48-92FE-F1EF69079231}" type="presParOf" srcId="{51C625F3-01E4-4510-B70E-E9C2B0C29CF4}" destId="{31237566-F244-41AF-B687-12E3B7323FD1}" srcOrd="0" destOrd="0" presId="urn:microsoft.com/office/officeart/2005/8/layout/hierarchy4"/>
    <dgm:cxn modelId="{CCCEA62D-352D-6C4C-812D-226A11A2DB79}" type="presParOf" srcId="{31237566-F244-41AF-B687-12E3B7323FD1}" destId="{21F9CFCC-5BAC-46F5-84BE-19362767DEA0}" srcOrd="0" destOrd="0" presId="urn:microsoft.com/office/officeart/2005/8/layout/hierarchy4"/>
    <dgm:cxn modelId="{F9E882E8-9B83-C143-BFD1-76C2271F4186}" type="presParOf" srcId="{31237566-F244-41AF-B687-12E3B7323FD1}" destId="{EE33ACAF-874B-4BC5-9A74-D1BE306FA53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A751F8-9135-4E09-87EA-6556B5E676AE}">
      <dsp:nvSpPr>
        <dsp:cNvPr id="0" name=""/>
        <dsp:cNvSpPr/>
      </dsp:nvSpPr>
      <dsp:spPr>
        <a:xfrm>
          <a:off x="7519" y="243"/>
          <a:ext cx="3644041" cy="1276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Growth</a:t>
          </a:r>
          <a:endParaRPr lang="en-US" sz="5500" kern="1200" dirty="0"/>
        </a:p>
      </dsp:txBody>
      <dsp:txXfrm>
        <a:off x="44912" y="37636"/>
        <a:ext cx="3569255" cy="1201888"/>
      </dsp:txXfrm>
    </dsp:sp>
    <dsp:sp modelId="{5781D69B-5443-4378-A476-3279F6BD6B90}">
      <dsp:nvSpPr>
        <dsp:cNvPr id="0" name=""/>
        <dsp:cNvSpPr/>
      </dsp:nvSpPr>
      <dsp:spPr>
        <a:xfrm>
          <a:off x="7519" y="1460121"/>
          <a:ext cx="3644041" cy="1276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1. Endogenous innovation in the theory of growth (Grossman, 93)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2. Endogenous Technological Change (Romer, 90)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3. Frankel Lucas’s Human Capital Model (1988)</a:t>
          </a:r>
          <a:endParaRPr lang="en-US" sz="1300" kern="1200" dirty="0"/>
        </a:p>
      </dsp:txBody>
      <dsp:txXfrm>
        <a:off x="44912" y="1497514"/>
        <a:ext cx="3569255" cy="1201888"/>
      </dsp:txXfrm>
    </dsp:sp>
    <dsp:sp modelId="{49AA6190-1BA2-4A9C-8CD7-3019607C3AC2}">
      <dsp:nvSpPr>
        <dsp:cNvPr id="0" name=""/>
        <dsp:cNvSpPr/>
      </dsp:nvSpPr>
      <dsp:spPr>
        <a:xfrm>
          <a:off x="4180888" y="243"/>
          <a:ext cx="6566181" cy="1276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Debt</a:t>
          </a:r>
          <a:endParaRPr lang="en-US" sz="5500" kern="1200" dirty="0"/>
        </a:p>
      </dsp:txBody>
      <dsp:txXfrm>
        <a:off x="4218281" y="37636"/>
        <a:ext cx="6491395" cy="1201888"/>
      </dsp:txXfrm>
    </dsp:sp>
    <dsp:sp modelId="{0B17EEA5-7169-42F5-A672-7CE43DDB7CE6}">
      <dsp:nvSpPr>
        <dsp:cNvPr id="0" name=""/>
        <dsp:cNvSpPr/>
      </dsp:nvSpPr>
      <dsp:spPr>
        <a:xfrm>
          <a:off x="4180888" y="1460121"/>
          <a:ext cx="3150758" cy="1276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Debt Dynamics and Default</a:t>
          </a:r>
          <a:endParaRPr lang="en-US" sz="1300" kern="1200" dirty="0"/>
        </a:p>
      </dsp:txBody>
      <dsp:txXfrm>
        <a:off x="4218281" y="1497514"/>
        <a:ext cx="3075972" cy="1201888"/>
      </dsp:txXfrm>
    </dsp:sp>
    <dsp:sp modelId="{7136BE9F-7474-46C8-A210-D30507365298}">
      <dsp:nvSpPr>
        <dsp:cNvPr id="0" name=""/>
        <dsp:cNvSpPr/>
      </dsp:nvSpPr>
      <dsp:spPr>
        <a:xfrm>
          <a:off x="4180888" y="2919998"/>
          <a:ext cx="3150758" cy="1276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1. Debt path determined by the course   of overall fiscal balances (Escolano, 2010)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2. General equilibrium model of sovereign default and business cycles (Mendoza 2011)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3. Debt Overhang (Krugman, et al 2010)</a:t>
          </a:r>
        </a:p>
      </dsp:txBody>
      <dsp:txXfrm>
        <a:off x="4218281" y="2957391"/>
        <a:ext cx="3075972" cy="1201888"/>
      </dsp:txXfrm>
    </dsp:sp>
    <dsp:sp modelId="{EA3001A8-3507-4E80-A526-81B48834FABA}">
      <dsp:nvSpPr>
        <dsp:cNvPr id="0" name=""/>
        <dsp:cNvSpPr/>
      </dsp:nvSpPr>
      <dsp:spPr>
        <a:xfrm>
          <a:off x="7596311" y="1460121"/>
          <a:ext cx="3150758" cy="1276674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Impact of Foreign Borrowing on Growth</a:t>
          </a:r>
          <a:endParaRPr lang="en-US" sz="1300" kern="1200" dirty="0"/>
        </a:p>
      </dsp:txBody>
      <dsp:txXfrm>
        <a:off x="7633704" y="1497514"/>
        <a:ext cx="3075972" cy="1201888"/>
      </dsp:txXfrm>
    </dsp:sp>
    <dsp:sp modelId="{21F9CFCC-5BAC-46F5-84BE-19362767DEA0}">
      <dsp:nvSpPr>
        <dsp:cNvPr id="0" name=""/>
        <dsp:cNvSpPr/>
      </dsp:nvSpPr>
      <dsp:spPr>
        <a:xfrm>
          <a:off x="7596311" y="2919998"/>
          <a:ext cx="3150758" cy="1276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1. Growth, debt and economic transformation: The capital flight problem (</a:t>
          </a:r>
          <a:r>
            <a:rPr lang="en-US" sz="1200" kern="1200" dirty="0" err="1" smtClean="0"/>
            <a:t>Calvo</a:t>
          </a:r>
          <a:r>
            <a:rPr lang="en-US" sz="1200" kern="1200" dirty="0" smtClean="0"/>
            <a:t> 98)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2. Sovereign Debt: A premier (Eaton 93)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3. External Debt and Growth (</a:t>
          </a:r>
          <a:r>
            <a:rPr lang="en-US" sz="1200" kern="1200" dirty="0" err="1" smtClean="0"/>
            <a:t>Patitillo</a:t>
          </a:r>
          <a:r>
            <a:rPr lang="en-US" sz="1200" kern="1200" dirty="0" smtClean="0"/>
            <a:t>, et al 02)</a:t>
          </a:r>
          <a:endParaRPr lang="en-US" sz="1200" kern="1200" dirty="0"/>
        </a:p>
      </dsp:txBody>
      <dsp:txXfrm>
        <a:off x="7633704" y="2957391"/>
        <a:ext cx="3075972" cy="12018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43652-FCBD-274D-8A4B-6868CB0980A3}" type="datetimeFigureOut">
              <a:rPr lang="en-US" smtClean="0"/>
              <a:t>4/23/17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395869-8743-F541-8265-CEE1E87F8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0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ED5E-3EBC-5941-B281-827CBD2581FA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EE94-8048-424D-9C00-D4B6BD8F8DD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ED5E-3EBC-5941-B281-827CBD2581FA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EE94-8048-424D-9C00-D4B6BD8F8D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ED5E-3EBC-5941-B281-827CBD2581FA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EE94-8048-424D-9C00-D4B6BD8F8D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ED5E-3EBC-5941-B281-827CBD2581FA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EE94-8048-424D-9C00-D4B6BD8F8D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ED5E-3EBC-5941-B281-827CBD2581FA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EE94-8048-424D-9C00-D4B6BD8F8DD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ED5E-3EBC-5941-B281-827CBD2581FA}" type="datetimeFigureOut">
              <a:rPr lang="en-US" smtClean="0"/>
              <a:t>4/23/17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EE94-8048-424D-9C00-D4B6BD8F8D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ED5E-3EBC-5941-B281-827CBD2581FA}" type="datetimeFigureOut">
              <a:rPr lang="en-US" smtClean="0"/>
              <a:t>4/23/17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EE94-8048-424D-9C00-D4B6BD8F8D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ED5E-3EBC-5941-B281-827CBD2581FA}" type="datetimeFigureOut">
              <a:rPr lang="en-US" smtClean="0"/>
              <a:t>4/23/17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EE94-8048-424D-9C00-D4B6BD8F8D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ED5E-3EBC-5941-B281-827CBD2581FA}" type="datetimeFigureOut">
              <a:rPr lang="en-US" smtClean="0"/>
              <a:t>4/23/17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EE94-8048-424D-9C00-D4B6BD8F8D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E1FED5E-3EBC-5941-B281-827CBD2581FA}" type="datetimeFigureOut">
              <a:rPr lang="en-US" smtClean="0"/>
              <a:t>4/23/17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AEEE94-8048-424D-9C00-D4B6BD8F8D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ED5E-3EBC-5941-B281-827CBD2581FA}" type="datetimeFigureOut">
              <a:rPr lang="en-US" smtClean="0"/>
              <a:t>4/23/17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EE94-8048-424D-9C00-D4B6BD8F8D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E1FED5E-3EBC-5941-B281-827CBD2581FA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5AEEE94-8048-424D-9C00-D4B6BD8F8DD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422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package" Target="../embeddings/Microsoft_Word_Document1.docx"/><Relationship Id="rId5" Type="http://schemas.openxmlformats.org/officeDocument/2006/relationships/image" Target="../media/image15.emf"/><Relationship Id="rId6" Type="http://schemas.openxmlformats.org/officeDocument/2006/relationships/image" Target="../media/image1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Relationship Id="rId3" Type="http://schemas.openxmlformats.org/officeDocument/2006/relationships/image" Target="../media/image18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package" Target="../embeddings/Microsoft_Word_Document2.docx"/><Relationship Id="rId5" Type="http://schemas.openxmlformats.org/officeDocument/2006/relationships/image" Target="../media/image19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package" Target="../embeddings/Microsoft_Word_Document3.docx"/><Relationship Id="rId5" Type="http://schemas.openxmlformats.org/officeDocument/2006/relationships/image" Target="../media/image20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package" Target="../embeddings/Microsoft_Word_Document4.docx"/><Relationship Id="rId5" Type="http://schemas.openxmlformats.org/officeDocument/2006/relationships/image" Target="../media/image21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package" Target="../embeddings/Microsoft_Word_Document5.docx"/><Relationship Id="rId5" Type="http://schemas.openxmlformats.org/officeDocument/2006/relationships/image" Target="../media/image22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oleObject" Target="../embeddings/oleObject6.bin"/><Relationship Id="rId5" Type="http://schemas.openxmlformats.org/officeDocument/2006/relationships/package" Target="../embeddings/Microsoft_Word_Document6.docx"/><Relationship Id="rId6" Type="http://schemas.openxmlformats.org/officeDocument/2006/relationships/image" Target="../media/image23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package" Target="../embeddings/Microsoft_Word_Document7.docx"/><Relationship Id="rId5" Type="http://schemas.openxmlformats.org/officeDocument/2006/relationships/image" Target="../media/image24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oleObject" Target="../embeddings/oleObject8.bin"/><Relationship Id="rId5" Type="http://schemas.openxmlformats.org/officeDocument/2006/relationships/package" Target="../embeddings/Microsoft_Word_Document8.docx"/><Relationship Id="rId6" Type="http://schemas.openxmlformats.org/officeDocument/2006/relationships/image" Target="../media/image25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0"/>
            <a:ext cx="10058400" cy="3566160"/>
          </a:xfrm>
        </p:spPr>
        <p:txBody>
          <a:bodyPr/>
          <a:lstStyle/>
          <a:p>
            <a:pPr algn="ctr"/>
            <a:r>
              <a:rPr lang="en-US" b="1" cap="small" dirty="0" smtClean="0"/>
              <a:t>Industrialized Growth In Developing Economies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600623"/>
          </a:xfrm>
        </p:spPr>
        <p:txBody>
          <a:bodyPr>
            <a:normAutofit fontScale="40000" lnSpcReduction="20000"/>
          </a:bodyPr>
          <a:lstStyle/>
          <a:p>
            <a:pPr algn="ctr"/>
            <a:r>
              <a:rPr lang="en-US" sz="14400" cap="none" dirty="0" smtClean="0"/>
              <a:t>PhD</a:t>
            </a:r>
            <a:r>
              <a:rPr lang="en-US" sz="14400" dirty="0" smtClean="0"/>
              <a:t> </a:t>
            </a:r>
            <a:r>
              <a:rPr lang="en-US" sz="14400" cap="none" dirty="0" smtClean="0"/>
              <a:t>Dissertation Defense</a:t>
            </a:r>
          </a:p>
          <a:p>
            <a:pPr algn="ctr"/>
            <a:r>
              <a:rPr lang="en-US" dirty="0" smtClean="0"/>
              <a:t>TOORAJ HELMI</a:t>
            </a:r>
          </a:p>
          <a:p>
            <a:pPr algn="ctr"/>
            <a:r>
              <a:rPr lang="en-US" dirty="0"/>
              <a:t>BOSTON, </a:t>
            </a:r>
            <a:r>
              <a:rPr lang="en-US" dirty="0" smtClean="0"/>
              <a:t>MASSACHUSETTS</a:t>
            </a:r>
            <a:endParaRPr lang="en-US" dirty="0"/>
          </a:p>
          <a:p>
            <a:pPr algn="ctr"/>
            <a:r>
              <a:rPr lang="en-US" dirty="0" smtClean="0"/>
              <a:t>APRIL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2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the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82" y="2027583"/>
            <a:ext cx="10347297" cy="399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66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Each </a:t>
            </a:r>
            <a:r>
              <a:rPr lang="en-US" dirty="0"/>
              <a:t>firm maximizes the profits for each period </a:t>
            </a:r>
            <a:r>
              <a:rPr lang="en-US" dirty="0" smtClean="0"/>
              <a:t>separately. 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tax rate remains fixed for the duration of </a:t>
            </a:r>
            <a:r>
              <a:rPr lang="en-US" dirty="0" smtClean="0"/>
              <a:t>industrialization.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Government maximizes output for the entire period of industrialization.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Justification for assumptions 1 and 3: Private firms also consider long term in their strategies, however, their plans are not as long as gov’t specific policies to overhaul the economy which can span decades.</a:t>
            </a:r>
          </a:p>
        </p:txBody>
      </p:sp>
    </p:spTree>
    <p:extLst>
      <p:ext uri="{BB962C8B-B14F-4D97-AF65-F5344CB8AC3E}">
        <p14:creationId xmlns:p14="http://schemas.microsoft.com/office/powerpoint/2010/main" val="149362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R&amp;D Sector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706" y="1737360"/>
            <a:ext cx="5943600" cy="5194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17" y="1948903"/>
            <a:ext cx="7159389" cy="14379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7662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Primary Sectors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046" y="3099352"/>
            <a:ext cx="5943600" cy="2857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8756" y="2223053"/>
            <a:ext cx="5943600" cy="304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634" y="2087880"/>
            <a:ext cx="5943600" cy="1562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079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Government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245" y="2228574"/>
            <a:ext cx="8759324" cy="18903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724" y="4118941"/>
            <a:ext cx="9442574" cy="15132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4401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for Special Form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751" y="2051050"/>
            <a:ext cx="7751457" cy="20041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407" y="3670300"/>
            <a:ext cx="7178465" cy="2147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4435" y="5196758"/>
            <a:ext cx="7211095" cy="9553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8629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Closed Economy Solution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119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 Equilibrium Growth in Closed Economies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485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Supply Side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 &amp; D Sector: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  <m:r>
                          <a:rPr lang="en-US" i="1">
                            <a:latin typeface="Cambria Math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θ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𝜑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dirty="0" smtClean="0">
                  <a:effectLst/>
                </a:endParaRPr>
              </a:p>
              <a:p>
                <a:r>
                  <a:rPr lang="en-US" dirty="0" smtClean="0"/>
                  <a:t>Manufacturing Sector: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𝑌</m:t>
                    </m:r>
                    <m:r>
                      <a:rPr lang="en-US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𝛽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𝛼</m:t>
                        </m:r>
                      </m:sup>
                    </m:sSup>
                    <m:nary>
                      <m:naryPr>
                        <m:chr m:val="∑"/>
                        <m:grow m:val="on"/>
                        <m:ctrlPr>
                          <a:rPr lang="en-US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=0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dirty="0" smtClean="0">
                  <a:effectLst/>
                </a:endParaRPr>
              </a:p>
              <a:p>
                <a:r>
                  <a:rPr lang="en-US" dirty="0" smtClean="0"/>
                  <a:t>Product Maximizing Firms: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𝑌</m:t>
                        </m:r>
                        <m:r>
                          <a:rPr lang="en-US" sz="2000" i="1">
                            <a:latin typeface="Cambria Math" charset="0"/>
                          </a:rPr>
                          <m:t>,</m:t>
                        </m:r>
                        <m:r>
                          <a:rPr lang="en-US" sz="2000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charset="0"/>
                      </a:rPr>
                      <m:t>=(1−</m:t>
                    </m:r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𝜏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charset="0"/>
                      </a:rPr>
                      <m:t>)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latin typeface="Cambria Math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charset="0"/>
                                  </a:rPr>
                                  <m:t>𝑌</m:t>
                                </m:r>
                                <m:r>
                                  <a:rPr lang="en-US" sz="2000" i="1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i="1">
                                <a:latin typeface="Cambria Math" charset="0"/>
                              </a:rPr>
                              <m:t>𝛽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charset="0"/>
                                  </a:rPr>
                                  <m:t>𝑌</m:t>
                                </m:r>
                                <m:r>
                                  <a:rPr lang="en-US" sz="2000" i="1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i="1">
                                <a:latin typeface="Cambria Math" charset="0"/>
                              </a:rPr>
                              <m:t>𝛼</m:t>
                            </m:r>
                          </m:sup>
                        </m:sSup>
                        <m:nary>
                          <m:naryPr>
                            <m:chr m:val="∑"/>
                            <m:grow m:val="on"/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charset="0"/>
                              </a:rPr>
                              <m:t>=0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0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2000" i="1">
                                    <a:latin typeface="Cambria Math" charset="0"/>
                                  </a:rPr>
                                  <m:t>𝛾</m:t>
                                </m:r>
                              </m:sup>
                            </m:sSup>
                          </m:e>
                        </m:nary>
                        <m:r>
                          <a:rPr lang="en-US" sz="2000" i="1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i="1">
                                <a:latin typeface="Cambria Math" charset="0"/>
                              </a:rPr>
                              <m:t>𝑌</m:t>
                            </m:r>
                            <m:r>
                              <a:rPr lang="en-US" sz="20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i="1">
                                <a:latin typeface="Cambria Math" charset="0"/>
                              </a:rPr>
                              <m:t>𝑌</m:t>
                            </m:r>
                            <m:r>
                              <a:rPr lang="en-US" sz="20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latin typeface="Cambria Math" charset="0"/>
                          </a:rPr>
                          <m:t>−</m:t>
                        </m:r>
                        <m:nary>
                          <m:naryPr>
                            <m:chr m:val="∑"/>
                            <m:grow m:val="on"/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charset="0"/>
                              </a:rPr>
                              <m:t>=0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0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charset="0"/>
                                      </a:rPr>
                                      <m:t>𝑖</m:t>
                                    </m:r>
                                    <m:r>
                                      <a:rPr lang="en-US" sz="2000" i="1">
                                        <a:latin typeface="Cambria Math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2000" i="1">
                            <a:latin typeface="Cambria Math" charset="0"/>
                          </a:rPr>
                          <m:t>+</m:t>
                        </m:r>
                        <m:nary>
                          <m:naryPr>
                            <m:chr m:val="∑"/>
                            <m:grow m:val="on"/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charset="0"/>
                              </a:rPr>
                              <m:t>=0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0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charset="0"/>
                                      </a:rPr>
                                      <m:t>𝑖</m:t>
                                    </m:r>
                                    <m:r>
                                      <a:rPr lang="en-US" sz="2000" i="1">
                                        <a:latin typeface="Cambria Math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857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Effective Subsidy Level Propositions</a:t>
            </a:r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5768119"/>
              </p:ext>
            </p:extLst>
          </p:nvPr>
        </p:nvGraphicFramePr>
        <p:xfrm>
          <a:off x="5212080" y="2152595"/>
          <a:ext cx="59436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6" name="Document" r:id="rId4" imgW="5943600" imgH="1625600" progId="Word.Document.12">
                  <p:embed/>
                </p:oleObj>
              </mc:Choice>
              <mc:Fallback>
                <p:oleObj name="Document" r:id="rId4" imgW="5943600" imgH="1625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12080" y="2152595"/>
                        <a:ext cx="5943600" cy="162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97280" y="2152595"/>
            <a:ext cx="3978303" cy="1560075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Effective Subsidy Level</a:t>
            </a:r>
          </a:p>
          <a:p>
            <a:pPr marL="0" indent="0">
              <a:buNone/>
            </a:pPr>
            <a:r>
              <a:rPr lang="en-US" dirty="0" smtClean="0"/>
              <a:t>A level of subsidy that equates the marginal revenue of innovation to its cost.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2080" y="3778195"/>
            <a:ext cx="59436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61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4827"/>
            <a:ext cx="9692640" cy="1325562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Chapter </a:t>
            </a:r>
            <a:r>
              <a:rPr lang="en-US" dirty="0"/>
              <a:t>1: Supply Side Dynamics in Closed Developing Economies</a:t>
            </a:r>
          </a:p>
          <a:p>
            <a:pPr lvl="1"/>
            <a:r>
              <a:rPr lang="en-US" dirty="0"/>
              <a:t>DSGE Equations</a:t>
            </a:r>
          </a:p>
          <a:p>
            <a:r>
              <a:rPr lang="en-US" dirty="0"/>
              <a:t>Chapter 2: General Equilibrium Growth in Closed Economies</a:t>
            </a:r>
          </a:p>
          <a:p>
            <a:pPr lvl="1"/>
            <a:r>
              <a:rPr lang="en-US" dirty="0"/>
              <a:t>Growth at General Equilibrium</a:t>
            </a:r>
          </a:p>
          <a:p>
            <a:pPr lvl="1"/>
            <a:r>
              <a:rPr lang="en-US" dirty="0"/>
              <a:t>Steady State Analysis </a:t>
            </a:r>
          </a:p>
          <a:p>
            <a:pPr lvl="1"/>
            <a:r>
              <a:rPr lang="en-US" dirty="0"/>
              <a:t>Impact of Government Intervention on Growth</a:t>
            </a:r>
          </a:p>
          <a:p>
            <a:pPr lvl="1"/>
            <a:r>
              <a:rPr lang="en-US" dirty="0"/>
              <a:t>Optimum Subsidy and Growth Speed</a:t>
            </a:r>
          </a:p>
          <a:p>
            <a:r>
              <a:rPr lang="en-US" dirty="0"/>
              <a:t>Chapter 3: Sovereign Debt and Growth in Open Economies </a:t>
            </a:r>
          </a:p>
          <a:p>
            <a:pPr lvl="1"/>
            <a:r>
              <a:rPr lang="en-US" dirty="0"/>
              <a:t>Growth Limitation in a Closed Economy</a:t>
            </a:r>
          </a:p>
          <a:p>
            <a:pPr lvl="1"/>
            <a:r>
              <a:rPr lang="en-US" dirty="0"/>
              <a:t>Expanding Growth Using Sovereign Debt</a:t>
            </a:r>
          </a:p>
          <a:p>
            <a:pPr lvl="1"/>
            <a:r>
              <a:rPr lang="en-US" dirty="0"/>
              <a:t>Borrowing Policies</a:t>
            </a:r>
          </a:p>
          <a:p>
            <a:pPr lvl="1"/>
            <a:r>
              <a:rPr lang="en-US" dirty="0"/>
              <a:t>Modeling Default</a:t>
            </a:r>
          </a:p>
          <a:p>
            <a:pPr lvl="1"/>
            <a:r>
              <a:rPr lang="en-US" dirty="0"/>
              <a:t>Production Quality Impact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91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Supply Side Model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924603"/>
            <a:ext cx="6117465" cy="12417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295" y="2709241"/>
            <a:ext cx="6161559" cy="39102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7491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Supply Side Solution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Division of Labor:</a:t>
                </a: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i="1">
                            <a:latin typeface="Cambria Math" charset="0"/>
                          </a:rPr>
                          <m:t>𝑄𝐿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𝜑</m:t>
                        </m:r>
                        <m:r>
                          <a:rPr lang="en-US" i="1">
                            <a:latin typeface="Cambria Math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dirty="0">
                    <a:effectLst/>
                  </a:rPr>
                  <a:t> </a:t>
                </a:r>
                <a:r>
                  <a:rPr lang="en-US" dirty="0"/>
                  <a:t> </a:t>
                </a: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𝑄</m:t>
                    </m:r>
                    <m:r>
                      <a:rPr lang="en-US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𝐵𝑟</m:t>
                        </m:r>
                        <m:r>
                          <a:rPr lang="en-US" i="1">
                            <a:latin typeface="Cambria Math" charset="0"/>
                          </a:rPr>
                          <m:t>(1−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𝛾</m:t>
                        </m:r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1−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𝛾</m:t>
                            </m:r>
                          </m:e>
                        </m:d>
                        <m:r>
                          <a:rPr lang="en-US" i="1">
                            <a:latin typeface="Cambria Math" charset="0"/>
                          </a:rPr>
                          <m:t>𝜃𝜑</m:t>
                        </m:r>
                      </m:den>
                    </m:f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dirty="0" smtClean="0">
                  <a:effectLst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charset="0"/>
                      </a:rPr>
                      <m:t>𝑊h𝑒𝑛</m:t>
                    </m:r>
                    <m:r>
                      <a:rPr lang="en-US" sz="1400" b="0" i="1" smtClean="0">
                        <a:latin typeface="Cambria Math" charset="0"/>
                      </a:rPr>
                      <m:t> </m:t>
                    </m:r>
                    <m:r>
                      <a:rPr lang="en-US" sz="1400" b="0" i="1" smtClean="0">
                        <a:latin typeface="Cambria Math" charset="0"/>
                      </a:rPr>
                      <m:t>𝜙</m:t>
                    </m:r>
                    <m:r>
                      <a:rPr lang="en-US" sz="1400" b="0" i="1" smtClean="0">
                        <a:latin typeface="Cambria Math" charset="0"/>
                      </a:rPr>
                      <m:t>=0.5: </m:t>
                    </m:r>
                    <m:sSub>
                      <m:sSubPr>
                        <m:ctrlPr>
                          <a:rPr lang="en-US" sz="1400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charset="0"/>
                          </a:rPr>
                          <m:t>L</m:t>
                        </m:r>
                      </m:e>
                      <m:sub>
                        <m:r>
                          <a:rPr lang="en-US" sz="1400" i="1">
                            <a:latin typeface="Cambria Math" charset="0"/>
                          </a:rPr>
                          <m:t>𝐴</m:t>
                        </m:r>
                        <m:r>
                          <a:rPr lang="en-US" sz="1400" i="1">
                            <a:latin typeface="Cambria Math" charset="0"/>
                          </a:rPr>
                          <m:t>,</m:t>
                        </m:r>
                        <m:r>
                          <a:rPr lang="en-US" sz="1400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sz="1400">
                        <a:latin typeface="Cambria Math" charset="0"/>
                      </a:rPr>
                      <m:t>= </m:t>
                    </m:r>
                    <m:sSup>
                      <m:sSupPr>
                        <m:ctrlPr>
                          <a:rPr lang="en-US" sz="1400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sz="1400" i="1">
                                        <a:latin typeface="Cambria Math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sz="1400" i="1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i="1">
                                            <a:latin typeface="Cambria Math" charset="0"/>
                                          </a:rPr>
                                          <m:t>𝑄</m:t>
                                        </m:r>
                                      </m:e>
                                      <m:sup>
                                        <m:r>
                                          <a:rPr lang="en-US" sz="1400" i="1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400" i="1">
                                        <a:latin typeface="Cambria Math" charset="0"/>
                                      </a:rPr>
                                      <m:t>+4</m:t>
                                    </m:r>
                                    <m:r>
                                      <a:rPr lang="en-US" sz="1400" i="1">
                                        <a:latin typeface="Cambria Math" charset="0"/>
                                      </a:rPr>
                                      <m:t>𝐿</m:t>
                                    </m:r>
                                  </m:e>
                                </m:rad>
                                <m:r>
                                  <a:rPr lang="en-US" sz="1400" i="1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sz="1400" i="1">
                                    <a:latin typeface="Cambria Math" charset="0"/>
                                  </a:rPr>
                                  <m:t>𝑄</m:t>
                                </m:r>
                              </m:num>
                              <m:den>
                                <m:r>
                                  <a:rPr lang="en-US" sz="1400" i="1"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400" i="1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400" dirty="0" smtClean="0">
                  <a:effectLst/>
                </a:endParaRPr>
              </a:p>
              <a:p>
                <a:pPr algn="ctr"/>
                <a:endParaRPr lang="en-US" sz="1400" dirty="0" smtClean="0">
                  <a:effectLst/>
                </a:endParaRPr>
              </a:p>
              <a:p>
                <a:r>
                  <a:rPr lang="en-US" dirty="0" smtClean="0"/>
                  <a:t>Firm Output: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Y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𝛾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Β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Λ</m:t>
                        </m:r>
                      </m:sup>
                    </m:sSup>
                  </m:oMath>
                </a14:m>
                <a:r>
                  <a:rPr lang="en-US" dirty="0">
                    <a:effectLst/>
                  </a:rPr>
                  <a:t> </a:t>
                </a:r>
                <a:r>
                  <a:rPr lang="en-US" dirty="0" smtClean="0">
                    <a:effectLst/>
                  </a:rPr>
                  <a:t> </a:t>
                </a:r>
                <a:endParaRPr lang="en-US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Λ</m:t>
                    </m:r>
                    <m:r>
                      <a:rPr lang="en-US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𝛼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1−</m:t>
                        </m:r>
                        <m:r>
                          <a:rPr lang="en-US" i="1">
                            <a:latin typeface="Cambria Math" charset="0"/>
                          </a:rPr>
                          <m:t>𝛾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𝐵</m:t>
                    </m:r>
                    <m:r>
                      <a:rPr lang="en-US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𝛽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1−</m:t>
                        </m:r>
                        <m:r>
                          <a:rPr lang="en-US" i="1">
                            <a:latin typeface="Cambria Math" charset="0"/>
                          </a:rPr>
                          <m:t>𝛾</m:t>
                        </m:r>
                      </m:den>
                    </m:f>
                  </m:oMath>
                </a14:m>
                <a:r>
                  <a:rPr lang="en-US" dirty="0"/>
                  <a:t> 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>
                                    <a:latin typeface="Cambria Math" charset="0"/>
                                  </a:rPr>
                                  <m:t>(1−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charset="0"/>
                                  </a:rPr>
                                  <m:t>)(1+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𝑟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1−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𝛾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>
                    <a:effectLst/>
                  </a:rPr>
                  <a:t> </a:t>
                </a:r>
                <a:r>
                  <a:rPr lang="en-US" dirty="0" smtClean="0">
                    <a:effectLst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 smtClean="0">
                    <a:effectLst/>
                  </a:rPr>
                  <a:t>Supply Side Growth: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g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𝑠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1+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𝜃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𝐴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𝜑</m:t>
                                </m:r>
                              </m:sup>
                            </m:sSup>
                          </m:e>
                        </m:d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1−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𝛬</m:t>
                            </m:r>
                          </m:den>
                        </m:f>
                      </m:sup>
                    </m:sSup>
                    <m:r>
                      <a:rPr lang="en-US" i="1">
                        <a:latin typeface="Cambria Math" charset="0"/>
                      </a:rPr>
                      <m:t>−1</m:t>
                    </m:r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55"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156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 at Equilibrium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Demand side utility: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𝑈</m:t>
                        </m:r>
                        <m:r>
                          <a:rPr lang="en-US" i="1">
                            <a:latin typeface="Cambria Math" charset="0"/>
                          </a:rPr>
                          <m:t>(</m:t>
                        </m:r>
                        <m:r>
                          <a:rPr lang="en-US" i="1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>
                        <a:latin typeface="Cambria Math" charset="0"/>
                      </a:rPr>
                      <m:t>)= 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charset="0"/>
                          </a:rPr>
                          <m:t>𝑠</m:t>
                        </m:r>
                        <m:r>
                          <a:rPr lang="en-US" i="1">
                            <a:latin typeface="Cambria Math" charset="0"/>
                          </a:rPr>
                          <m:t>=</m:t>
                        </m:r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sup>
                        </m:sSup>
                        <m:f>
                          <m:f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𝑠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𝜌</m:t>
                                </m:r>
                              </m:sup>
                            </m:sSubSup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1−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𝜌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dirty="0" smtClean="0">
                  <a:effectLst/>
                </a:endParaRPr>
              </a:p>
              <a:p>
                <a:r>
                  <a:rPr lang="en-US" dirty="0" smtClean="0"/>
                  <a:t>Demand side growth: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𝑑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1+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charset="0"/>
                              </a:rPr>
                              <m:t>𝑑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𝜌</m:t>
                            </m:r>
                          </m:den>
                        </m:f>
                      </m:sup>
                    </m:sSup>
                    <m:r>
                      <a:rPr lang="en-US" i="1">
                        <a:latin typeface="Cambria Math" charset="0"/>
                      </a:rPr>
                      <m:t>−1</m:t>
                    </m:r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dirty="0" smtClean="0">
                  <a:effectLst/>
                </a:endParaRP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𝑑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i="1">
                            <a:latin typeface="Cambria Math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𝑠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i="1">
                            <a:latin typeface="Cambria Math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⟹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1+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𝜃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𝐴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𝜑</m:t>
                                </m:r>
                              </m:sup>
                            </m:sSup>
                          </m:e>
                        </m:d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1−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𝛬</m:t>
                            </m:r>
                          </m:den>
                        </m:f>
                      </m:sup>
                    </m:sSup>
                    <m:r>
                      <a:rPr lang="en-US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1+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charset="0"/>
                              </a:rPr>
                              <m:t>𝑑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𝜌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216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 vs Interest Rate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6996076"/>
              </p:ext>
            </p:extLst>
          </p:nvPr>
        </p:nvGraphicFramePr>
        <p:xfrm>
          <a:off x="1987826" y="1825565"/>
          <a:ext cx="8110331" cy="5008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" name="Document" r:id="rId4" imgW="5943600" imgH="3670300" progId="Word.Document.12">
                  <p:embed/>
                </p:oleObj>
              </mc:Choice>
              <mc:Fallback>
                <p:oleObj name="Document" r:id="rId4" imgW="5943600" imgH="3670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7826" y="1825565"/>
                        <a:ext cx="8110331" cy="50083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849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Economy Output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1955170"/>
              </p:ext>
            </p:extLst>
          </p:nvPr>
        </p:nvGraphicFramePr>
        <p:xfrm>
          <a:off x="2226365" y="1791270"/>
          <a:ext cx="7884050" cy="5070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7" name="Document" r:id="rId4" imgW="5943600" imgH="3822700" progId="Word.Document.12">
                  <p:embed/>
                </p:oleObj>
              </mc:Choice>
              <mc:Fallback>
                <p:oleObj name="Document" r:id="rId4" imgW="5943600" imgH="3822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26365" y="1791270"/>
                        <a:ext cx="7884050" cy="50707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21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Income Per Capita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6436582"/>
              </p:ext>
            </p:extLst>
          </p:nvPr>
        </p:nvGraphicFramePr>
        <p:xfrm>
          <a:off x="2355408" y="1857030"/>
          <a:ext cx="7542144" cy="4837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" name="Document" r:id="rId4" imgW="6019800" imgH="3860800" progId="Word.Document.12">
                  <p:embed/>
                </p:oleObj>
              </mc:Choice>
              <mc:Fallback>
                <p:oleObj name="Document" r:id="rId4" imgW="6019800" imgH="3860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55408" y="1857030"/>
                        <a:ext cx="7542144" cy="48371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64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Sovereign Debt and Growth in </a:t>
            </a:r>
            <a:r>
              <a:rPr lang="en-US"/>
              <a:t>Open </a:t>
            </a:r>
            <a:r>
              <a:rPr lang="en-US" smtClean="0"/>
              <a:t>Economies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972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Growth Limitation in a Closed </a:t>
            </a:r>
            <a:r>
              <a:rPr lang="en-US" dirty="0" smtClean="0"/>
              <a:t>Economy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336065"/>
                <a:ext cx="10058400" cy="3468387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grow m:val="on"/>
                        <m:ctrlPr>
                          <a:rPr lang="en-US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=0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dirty="0" smtClean="0">
                  <a:effectLst/>
                </a:endParaRPr>
              </a:p>
              <a:p>
                <a:endParaRPr lang="en-US" dirty="0" smtClean="0">
                  <a:effectLst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T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𝑌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𝛽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𝑌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𝛼</m:t>
                            </m:r>
                          </m:sup>
                        </m:sSup>
                        <m:nary>
                          <m:naryPr>
                            <m:chr m:val="∑"/>
                            <m:grow m:val="on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=0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𝛾</m:t>
                                </m:r>
                              </m:sup>
                            </m:sSup>
                          </m:e>
                        </m:nary>
                        <m:r>
                          <a:rPr lang="en-US" i="1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−</m:t>
                        </m:r>
                        <m:nary>
                          <m:naryPr>
                            <m:chr m:val="∑"/>
                            <m:grow m:val="on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=0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i="1">
                            <a:latin typeface="Cambria Math" charset="0"/>
                          </a:rPr>
                          <m:t>+</m:t>
                        </m:r>
                        <m:nary>
                          <m:naryPr>
                            <m:chr m:val="∑"/>
                            <m:grow m:val="on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=0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dirty="0" smtClean="0">
                  <a:effectLst/>
                </a:endParaRPr>
              </a:p>
              <a:p>
                <a:pPr algn="ctr"/>
                <a:endParaRPr lang="en-US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(1−</m:t>
                        </m:r>
                        <m:r>
                          <a:rPr lang="en-US" i="1">
                            <a:latin typeface="Cambria Math" charset="0"/>
                          </a:rPr>
                          <m:t>𝛾</m:t>
                        </m:r>
                        <m:r>
                          <a:rPr lang="en-US" i="1">
                            <a:latin typeface="Cambria Math" charset="0"/>
                          </a:rPr>
                          <m:t>)(1−</m:t>
                        </m:r>
                        <m:r>
                          <a:rPr lang="en-US" i="1">
                            <a:latin typeface="Cambria Math" charset="0"/>
                          </a:rPr>
                          <m:t>𝐵</m:t>
                        </m:r>
                        <m:r>
                          <a:rPr lang="en-US" i="1">
                            <a:latin typeface="Cambria Math" charset="0"/>
                          </a:rPr>
                          <m:t>)(1−</m:t>
                        </m:r>
                        <m:r>
                          <a:rPr lang="en-US" i="1">
                            <a:latin typeface="Cambria Math" charset="0"/>
                          </a:rPr>
                          <m:t>𝛬</m:t>
                        </m:r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𝛾</m:t>
                        </m:r>
                        <m:r>
                          <a:rPr lang="en-US" i="1">
                            <a:latin typeface="Cambria Math" charset="0"/>
                          </a:rPr>
                          <m:t>+(1−</m:t>
                        </m:r>
                        <m:r>
                          <a:rPr lang="en-US" i="1">
                            <a:latin typeface="Cambria Math" charset="0"/>
                          </a:rPr>
                          <m:t>𝛾</m:t>
                        </m:r>
                        <m:r>
                          <a:rPr lang="en-US" i="1">
                            <a:latin typeface="Cambria Math" charset="0"/>
                          </a:rPr>
                          <m:t>)(1−</m:t>
                        </m:r>
                        <m:r>
                          <a:rPr lang="en-US" i="1">
                            <a:latin typeface="Cambria Math" charset="0"/>
                          </a:rPr>
                          <m:t>𝐵</m:t>
                        </m:r>
                        <m:r>
                          <a:rPr lang="en-US" i="1">
                            <a:latin typeface="Cambria Math" charset="0"/>
                          </a:rPr>
                          <m:t>)(1−</m:t>
                        </m:r>
                        <m:r>
                          <a:rPr lang="en-US" i="1">
                            <a:latin typeface="Cambria Math" charset="0"/>
                          </a:rPr>
                          <m:t>𝛬</m:t>
                        </m:r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>
                        <a:latin typeface="Cambria Math" charset="0"/>
                      </a:rPr>
                      <m:t> 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336065"/>
                <a:ext cx="10058400" cy="3468387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72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Attainable Subsidy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3806024" cy="4023360"/>
          </a:xfrm>
        </p:spPr>
        <p:txBody>
          <a:bodyPr/>
          <a:lstStyle/>
          <a:p>
            <a:r>
              <a:rPr lang="en-US" dirty="0" smtClean="0"/>
              <a:t>This is for a  tax rate 0f 100%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For a tax rate of 50% the max attainable subsidy rate is 25%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2152742"/>
              </p:ext>
            </p:extLst>
          </p:nvPr>
        </p:nvGraphicFramePr>
        <p:xfrm>
          <a:off x="212034" y="1737360"/>
          <a:ext cx="9077740" cy="4410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1" name="Document" r:id="rId4" imgW="6299200" imgH="3060700" progId="Word.Document.12">
                  <p:embed/>
                </p:oleObj>
              </mc:Choice>
              <mc:Fallback>
                <p:oleObj name="Document" r:id="rId4" imgW="6299200" imgH="3060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2034" y="1737360"/>
                        <a:ext cx="9077740" cy="44107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070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Expanding Growth Using Sovereign Debt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Government Objective Function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𝜒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𝑇</m:t>
                            </m:r>
                          </m:sup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i="1">
                                                <a:latin typeface="Cambria Math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i="1">
                                                <a:latin typeface="Cambria Math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i="1">
                                                <a:latin typeface="Cambria Math" charset="0"/>
                                              </a:rPr>
                                              <m:t>1+</m:t>
                                            </m:r>
                                            <m:r>
                                              <a:rPr lang="en-US" i="1">
                                                <a:latin typeface="Cambria Math" charset="0"/>
                                              </a:rPr>
                                              <m:t>𝑟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func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dirty="0" smtClean="0">
                  <a:effectLst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  <m:r>
                          <a:rPr lang="en-US" i="1">
                            <a:latin typeface="Cambria Math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−</m:t>
                    </m:r>
                    <m:r>
                      <a:rPr lang="en-US" i="1">
                        <a:latin typeface="Cambria Math" charset="0"/>
                      </a:rPr>
                      <m:t>𝑟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dirty="0" smtClean="0">
                  <a:effectLst/>
                </a:endParaRPr>
              </a:p>
              <a:p>
                <a:pPr algn="ctr"/>
                <a:endParaRPr lang="en-US" dirty="0"/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=</m:t>
                        </m:r>
                        <m:limLow>
                          <m:limLow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𝑇</m:t>
                            </m:r>
                          </m:sup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i="1">
                                                <a:latin typeface="Cambria Math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i="1">
                                                <a:latin typeface="Cambria Math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i="1">
                                                <a:latin typeface="Cambria Math" charset="0"/>
                                              </a:rPr>
                                              <m:t>1+</m:t>
                                            </m:r>
                                            <m:r>
                                              <a:rPr lang="en-US" i="1">
                                                <a:latin typeface="Cambria Math" charset="0"/>
                                              </a:rPr>
                                              <m:t>𝑟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f>
                                  <m:f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𝑟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(1−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𝛾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)(1−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𝐵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)(1−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𝛬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)−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𝛾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den>
                                </m:f>
                              </m:e>
                            </m:d>
                          </m:e>
                        </m:nary>
                      </m:e>
                    </m:func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dirty="0" smtClean="0">
                  <a:effectLst/>
                </a:endParaRPr>
              </a:p>
              <a:p>
                <a:pPr algn="ctr"/>
                <a:endParaRPr lang="en-US" dirty="0"/>
              </a:p>
              <a:p>
                <a:r>
                  <a:rPr lang="en-US" sz="2400" u="sng" dirty="0" smtClean="0"/>
                  <a:t>This is an increasing function of subsidy, therefore set the subsidy to the maximum attainable subsidy rate in the early stages of growth.</a:t>
                </a:r>
                <a:endParaRPr lang="en-US" sz="2400" u="sn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9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090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Primary Goal: To derive </a:t>
            </a:r>
            <a:r>
              <a:rPr lang="en-US" dirty="0">
                <a:solidFill>
                  <a:schemeClr val="tx1"/>
                </a:solidFill>
              </a:rPr>
              <a:t>a dynamic model </a:t>
            </a:r>
            <a:r>
              <a:rPr lang="en-US" dirty="0"/>
              <a:t>to explain industrialized growth for developing countries.</a:t>
            </a:r>
          </a:p>
          <a:p>
            <a:pPr lvl="0"/>
            <a:r>
              <a:rPr lang="en-US" dirty="0"/>
              <a:t>Secondary Goals: Use my model to analyze the following: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Government’s role to trigger and speed up the development.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Taxation and subsidization impact.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Impact of sovereign debt on growth.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Farewell and societal impacts.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Possibility of default.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Quality of manufacturing production.</a:t>
            </a:r>
          </a:p>
          <a:p>
            <a:r>
              <a:rPr lang="en-US" dirty="0"/>
              <a:t>Policy Recommendations: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Domestic polices: taxation and subsidies.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Foreign polices: borrowing.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71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Short-Term Borrowing </a:t>
            </a:r>
            <a:r>
              <a:rPr lang="en-US" dirty="0" smtClean="0"/>
              <a:t>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309362"/>
          </a:xfrm>
        </p:spPr>
        <p:txBody>
          <a:bodyPr/>
          <a:lstStyle/>
          <a:p>
            <a:r>
              <a:rPr lang="en-US" b="1" dirty="0"/>
              <a:t>The </a:t>
            </a:r>
            <a:r>
              <a:rPr lang="en-US" b="1" dirty="0" smtClean="0"/>
              <a:t>Growth-First </a:t>
            </a:r>
            <a:r>
              <a:rPr lang="en-US" b="1" dirty="0"/>
              <a:t>Policy:</a:t>
            </a:r>
            <a:r>
              <a:rPr lang="en-US" i="1" dirty="0"/>
              <a:t> </a:t>
            </a:r>
            <a:endParaRPr lang="en-US" i="1" dirty="0" smtClean="0"/>
          </a:p>
          <a:p>
            <a:r>
              <a:rPr lang="en-US" dirty="0" smtClean="0"/>
              <a:t>In </a:t>
            </a:r>
            <a:r>
              <a:rPr lang="en-US" dirty="0"/>
              <a:t>the early stages of growth, government </a:t>
            </a:r>
            <a:r>
              <a:rPr lang="en-US" dirty="0" smtClean="0"/>
              <a:t>borrows to be able to subsidize above the attainable rate. </a:t>
            </a:r>
          </a:p>
          <a:p>
            <a:r>
              <a:rPr lang="en-US" b="1" dirty="0"/>
              <a:t>The </a:t>
            </a:r>
            <a:r>
              <a:rPr lang="en-US" b="1" dirty="0" smtClean="0"/>
              <a:t>Growth-and-Distribution Policy</a:t>
            </a:r>
            <a:r>
              <a:rPr lang="en-US" dirty="0"/>
              <a:t>: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the early stages of growth, government borrow </a:t>
            </a:r>
            <a:r>
              <a:rPr lang="en-US" dirty="0" smtClean="0"/>
              <a:t>to </a:t>
            </a:r>
            <a:r>
              <a:rPr lang="en-US" dirty="0"/>
              <a:t>be able to subsidize </a:t>
            </a:r>
            <a:r>
              <a:rPr lang="en-US" dirty="0" smtClean="0"/>
              <a:t>above </a:t>
            </a:r>
            <a:r>
              <a:rPr lang="en-US" dirty="0"/>
              <a:t>the attainable </a:t>
            </a:r>
            <a:r>
              <a:rPr lang="en-US" dirty="0" smtClean="0"/>
              <a:t>rate and also provide a minimum level of income per capita</a:t>
            </a:r>
            <a:r>
              <a:rPr lang="en-US" i="1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0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Mid-to-Long-Term Borrowing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Government can borrow only if it can show it can avoid a default on its debt. </a:t>
                </a:r>
                <a:endParaRPr lang="en-US" dirty="0" smtClean="0"/>
              </a:p>
              <a:p>
                <a:r>
                  <a:rPr lang="en-US" dirty="0" smtClean="0"/>
                  <a:t>One </a:t>
                </a:r>
                <a:r>
                  <a:rPr lang="en-US" dirty="0"/>
                  <a:t>of the measures used to assess government’s ability to pay its debt is the ratio of debt to output. </a:t>
                </a:r>
                <a:endParaRPr lang="en-US" dirty="0" smtClean="0"/>
              </a:p>
              <a:p>
                <a:endParaRPr lang="en-US" dirty="0"/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1+</m:t>
                                        </m:r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𝑑</m:t>
                                    </m:r>
                                  </m:e>
                                </m:d>
                              </m:e>
                              <m:sup>
                                <m:f>
                                  <m:f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𝜌</m:t>
                                    </m:r>
                                  </m:den>
                                </m:f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d>
                    <m:f>
                      <m:fPr>
                        <m:ctrlPr>
                          <a:rPr lang="en-US" i="1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1+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1+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charset="0"/>
                                  </a:rPr>
                                  <m:t>𝑑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charset="0"/>
                                  </a:rPr>
                                  <m:t>𝜌</m:t>
                                </m:r>
                              </m:den>
                            </m:f>
                          </m:sup>
                        </m:sSup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(1+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)(</m:t>
                        </m:r>
                        <m:r>
                          <a:rPr lang="en-US" i="1">
                            <a:latin typeface="Cambria Math" charset="0"/>
                          </a:rPr>
                          <m:t>𝑟</m:t>
                        </m:r>
                        <m:r>
                          <a:rPr lang="en-US" i="1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1+</m:t>
                        </m:r>
                        <m:f>
                          <m:f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</a:rPr>
                              <m:t>𝛬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𝑦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𝛾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𝛣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𝑟</m:t>
                            </m:r>
                          </m:den>
                        </m:f>
                        <m:r>
                          <a:rPr lang="en-US" i="1">
                            <a:latin typeface="Cambria Math" charset="0"/>
                          </a:rPr>
                          <m:t>−</m:t>
                        </m:r>
                        <m:r>
                          <a:rPr lang="en-US" i="1">
                            <a:latin typeface="Cambria Math" charset="0"/>
                          </a:rPr>
                          <m:t>𝛾</m:t>
                        </m:r>
                      </m:e>
                    </m:d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dirty="0" smtClean="0">
                  <a:effectLst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+1=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1+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𝜃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𝜑</m:t>
                                </m:r>
                              </m:sup>
                            </m:sSup>
                          </m:e>
                        </m:d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1−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𝛬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dirty="0" smtClean="0">
                  <a:effectLst/>
                </a:endParaRP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+1=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1+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d>
                            <m:r>
                              <a:rPr lang="en-US" i="1">
                                <a:latin typeface="Cambria Math" charset="0"/>
                              </a:rPr>
                              <m:t>𝑑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𝜌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08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Steady-State Analysis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Case 1. Stable Debt to Output Ratio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4442129" cy="402336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dirty="0" smtClean="0">
                  <a:effectLst/>
                </a:endParaRPr>
              </a:p>
              <a:p>
                <a:endParaRPr lang="en-US" dirty="0"/>
              </a:p>
              <a:p>
                <a:r>
                  <a:rPr lang="en-US" dirty="0"/>
                  <a:t>debt to output ratio will be stable and converges to the steady state </a:t>
                </a:r>
                <a:r>
                  <a:rPr lang="en-US" i="1" dirty="0" err="1" smtClean="0"/>
                  <a:t>ξ</a:t>
                </a:r>
                <a:r>
                  <a:rPr lang="en-US" i="1" dirty="0" smtClean="0"/>
                  <a:t>:</a:t>
                </a:r>
                <a:r>
                  <a:rPr lang="en-US" dirty="0" smtClean="0"/>
                  <a:t> </a:t>
                </a:r>
                <a:endParaRPr lang="en-US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𝜉</m:t>
                    </m:r>
                    <m:r>
                      <a:rPr lang="en-US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1+</m:t>
                        </m:r>
                        <m:f>
                          <m:f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</a:rPr>
                              <m:t>𝛬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𝑦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𝛾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𝛣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𝑟</m:t>
                            </m:r>
                          </m:den>
                        </m:f>
                        <m:r>
                          <a:rPr lang="en-US" i="1">
                            <a:latin typeface="Cambria Math" charset="0"/>
                          </a:rPr>
                          <m:t> −</m:t>
                        </m:r>
                        <m:r>
                          <a:rPr lang="en-US" i="1">
                            <a:latin typeface="Cambria Math" charset="0"/>
                          </a:rPr>
                          <m:t>𝛾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𝑟</m:t>
                        </m:r>
                        <m:r>
                          <a:rPr lang="en-US" i="1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dirty="0" smtClean="0">
                  <a:effectLst/>
                </a:endParaRPr>
              </a:p>
              <a:p>
                <a:r>
                  <a:rPr lang="en-US" dirty="0" smtClean="0"/>
                  <a:t>Capped Growth: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𝑔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1−</m:t>
                        </m:r>
                        <m:r>
                          <a:rPr lang="en-US" i="1">
                            <a:latin typeface="Cambria Math" charset="0"/>
                          </a:rPr>
                          <m:t>𝛾</m:t>
                        </m:r>
                        <m:r>
                          <a:rPr lang="en-US" i="1">
                            <a:latin typeface="Cambria Math" charset="0"/>
                          </a:rPr>
                          <m:t>−</m:t>
                        </m:r>
                        <m:r>
                          <a:rPr lang="en-US" i="1">
                            <a:latin typeface="Cambria Math" charset="0"/>
                          </a:rPr>
                          <m:t>𝜂</m:t>
                        </m:r>
                        <m:r>
                          <a:rPr lang="en-US" i="1">
                            <a:latin typeface="Cambria Math" charset="0"/>
                          </a:rPr>
                          <m:t>𝑟</m:t>
                        </m:r>
                      </m:num>
                      <m:den>
                        <m:f>
                          <m:f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</a:rPr>
                              <m:t>𝛬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𝑦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𝛾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𝛣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𝑟</m:t>
                            </m:r>
                          </m:den>
                        </m:f>
                        <m:r>
                          <a:rPr lang="en-US" i="1">
                            <a:latin typeface="Cambria Math" charset="0"/>
                          </a:rPr>
                          <m:t> −</m:t>
                        </m:r>
                        <m:r>
                          <a:rPr lang="en-US" i="1">
                            <a:latin typeface="Cambria Math" charset="0"/>
                          </a:rPr>
                          <m:t>𝜂</m:t>
                        </m:r>
                      </m:den>
                    </m:f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4442129" cy="4023360"/>
              </a:xfrm>
              <a:blipFill rotWithShape="0">
                <a:blip r:embed="rId3"/>
                <a:stretch>
                  <a:fillRect l="-1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2676001"/>
              </p:ext>
            </p:extLst>
          </p:nvPr>
        </p:nvGraphicFramePr>
        <p:xfrm>
          <a:off x="1959389" y="117623"/>
          <a:ext cx="7847219" cy="5952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5" name="Document" r:id="rId5" imgW="6311900" imgH="4787900" progId="Word.Document.12">
                  <p:embed/>
                </p:oleObj>
              </mc:Choice>
              <mc:Fallback>
                <p:oleObj name="Document" r:id="rId5" imgW="6311900" imgH="4787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59389" y="117623"/>
                        <a:ext cx="7847219" cy="59525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520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Case 2. Romer’s </a:t>
            </a:r>
            <a:r>
              <a:rPr lang="en-US" dirty="0" smtClean="0"/>
              <a:t>Case and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Case 3. Transient Unstable </a:t>
            </a:r>
            <a:r>
              <a:rPr lang="en-US" dirty="0" smtClean="0"/>
              <a:t>Case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𝑠</m:t>
                        </m:r>
                        <m:r>
                          <a:rPr lang="en-US" i="1">
                            <a:latin typeface="Cambria Math" charset="0"/>
                          </a:rPr>
                          <m:t>, </m:t>
                        </m:r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𝑑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𝑔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dirty="0" smtClean="0">
                  <a:effectLst/>
                </a:endParaRPr>
              </a:p>
              <a:p>
                <a:r>
                  <a:rPr lang="en-US" dirty="0" smtClean="0"/>
                  <a:t>Discussed in [Romer 1990]</a:t>
                </a:r>
              </a:p>
              <a:p>
                <a:r>
                  <a:rPr lang="en-US" dirty="0" smtClean="0"/>
                  <a:t>Transition </a:t>
                </a:r>
                <a:r>
                  <a:rPr lang="en-US" dirty="0"/>
                  <a:t>to steady state is instantaneous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𝜂</m:t>
                        </m:r>
                        <m:r>
                          <a:rPr lang="en-US" i="1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𝑠</m:t>
                        </m:r>
                        <m:r>
                          <a:rPr lang="en-US" i="1">
                            <a:latin typeface="Cambria Math" charset="0"/>
                          </a:rPr>
                          <m:t>, </m:t>
                        </m:r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𝑑</m:t>
                        </m:r>
                        <m:r>
                          <a:rPr lang="en-US" i="1">
                            <a:latin typeface="Cambria Math" charset="0"/>
                          </a:rPr>
                          <m:t>, </m:t>
                        </m:r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dirty="0" smtClean="0">
                  <a:effectLst/>
                </a:endParaRPr>
              </a:p>
              <a:p>
                <a:r>
                  <a:rPr lang="en-US" dirty="0"/>
                  <a:t>D</a:t>
                </a:r>
                <a:r>
                  <a:rPr lang="en-US" dirty="0" smtClean="0"/>
                  <a:t>ebt </a:t>
                </a:r>
                <a:r>
                  <a:rPr lang="en-US" dirty="0"/>
                  <a:t>to output ratio will be transiently </a:t>
                </a:r>
                <a:r>
                  <a:rPr lang="en-US" dirty="0" smtClean="0"/>
                  <a:t>unstable.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071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4428878" cy="3137083"/>
          </a:xfrm>
        </p:spPr>
        <p:txBody>
          <a:bodyPr>
            <a:normAutofit/>
          </a:bodyPr>
          <a:lstStyle/>
          <a:p>
            <a:r>
              <a:rPr lang="en-US" dirty="0"/>
              <a:t>β=0.3, α=0.4, </a:t>
            </a:r>
            <a:r>
              <a:rPr lang="en-US" dirty="0" err="1"/>
              <a:t>γ</a:t>
            </a:r>
            <a:r>
              <a:rPr lang="en-US" dirty="0"/>
              <a:t>=0.3, r=2%, </a:t>
            </a:r>
            <a:r>
              <a:rPr lang="en-US" dirty="0" err="1"/>
              <a:t>θ</a:t>
            </a:r>
            <a:r>
              <a:rPr lang="en-US" dirty="0"/>
              <a:t>=0.01, </a:t>
            </a:r>
            <a:r>
              <a:rPr lang="en-US" dirty="0" err="1"/>
              <a:t>ϕ</a:t>
            </a:r>
            <a:r>
              <a:rPr lang="en-US" dirty="0"/>
              <a:t>=0.5, d=0.93, </a:t>
            </a:r>
            <a:r>
              <a:rPr lang="en-US" dirty="0" err="1"/>
              <a:t>P</a:t>
            </a:r>
            <a:r>
              <a:rPr lang="en-US" baseline="-25000" dirty="0" err="1"/>
              <a:t>Y,t</a:t>
            </a:r>
            <a:r>
              <a:rPr lang="en-US" dirty="0"/>
              <a:t>=1, </a:t>
            </a:r>
            <a:r>
              <a:rPr lang="en-US" dirty="0" err="1"/>
              <a:t>ρ</a:t>
            </a:r>
            <a:r>
              <a:rPr lang="en-US" dirty="0"/>
              <a:t>=1, and population </a:t>
            </a:r>
            <a:r>
              <a:rPr lang="en-US" dirty="0" smtClean="0"/>
              <a:t>growth=0</a:t>
            </a:r>
            <a:r>
              <a:rPr lang="en-US" dirty="0"/>
              <a:t>%. </a:t>
            </a:r>
            <a:r>
              <a:rPr lang="en-US" dirty="0" err="1" smtClean="0"/>
              <a:t>τ</a:t>
            </a:r>
            <a:r>
              <a:rPr lang="en-US" dirty="0" smtClean="0"/>
              <a:t>=50%</a:t>
            </a:r>
          </a:p>
          <a:p>
            <a:r>
              <a:rPr lang="en-US" dirty="0" smtClean="0"/>
              <a:t>Maximum </a:t>
            </a:r>
            <a:r>
              <a:rPr lang="en-US" dirty="0"/>
              <a:t>attainable subsidy is 13</a:t>
            </a:r>
            <a:r>
              <a:rPr lang="en-US" dirty="0" smtClean="0"/>
              <a:t>%</a:t>
            </a:r>
          </a:p>
          <a:p>
            <a:r>
              <a:rPr lang="en-US" dirty="0" smtClean="0"/>
              <a:t>Income-per-capita </a:t>
            </a:r>
            <a:r>
              <a:rPr lang="en-US" dirty="0"/>
              <a:t>has reduced from 3.19 to 1.87 </a:t>
            </a:r>
            <a:endParaRPr lang="en-US" dirty="0" smtClean="0"/>
          </a:p>
          <a:p>
            <a:r>
              <a:rPr lang="en-US" dirty="0"/>
              <a:t>Assume that government decides to keep income-per-capita at least at 75% of its original level.</a:t>
            </a:r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6029049"/>
              </p:ext>
            </p:extLst>
          </p:nvPr>
        </p:nvGraphicFramePr>
        <p:xfrm>
          <a:off x="4718050" y="2290763"/>
          <a:ext cx="7712075" cy="237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8" name="Document" r:id="rId4" imgW="5943600" imgH="1524000" progId="Word.Document.12">
                  <p:embed/>
                </p:oleObj>
              </mc:Choice>
              <mc:Fallback>
                <p:oleObj name="Document" r:id="rId4" imgW="5943600" imgH="1524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18050" y="2290763"/>
                        <a:ext cx="7712075" cy="2374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979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Modeling Default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4813190" cy="4023360"/>
              </a:xfrm>
            </p:spPr>
            <p:txBody>
              <a:bodyPr/>
              <a:lstStyle/>
              <a:p>
                <a:r>
                  <a:rPr lang="en-US" dirty="0" smtClean="0"/>
                  <a:t>Lending country’s interest rate </a:t>
                </a:r>
                <a:r>
                  <a:rPr lang="en-US" dirty="0"/>
                  <a:t>is raised from its original level </a:t>
                </a:r>
                <a:r>
                  <a:rPr lang="en-US" i="1" dirty="0"/>
                  <a:t>r</a:t>
                </a:r>
                <a:r>
                  <a:rPr lang="en-US" i="1" baseline="-25000" dirty="0"/>
                  <a:t>1</a:t>
                </a:r>
                <a:r>
                  <a:rPr lang="en-US" dirty="0"/>
                  <a:t> to </a:t>
                </a:r>
                <a:r>
                  <a:rPr lang="en-US" i="1" dirty="0"/>
                  <a:t>r</a:t>
                </a:r>
                <a:r>
                  <a:rPr lang="en-US" i="1" baseline="-25000" dirty="0"/>
                  <a:t>2</a:t>
                </a:r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1+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𝑠</m:t>
                        </m:r>
                        <m:r>
                          <a:rPr lang="en-US" i="1">
                            <a:latin typeface="Cambria Math" charset="0"/>
                          </a:rPr>
                          <m:t>, </m:t>
                        </m:r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&gt; 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1+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charset="0"/>
                              </a:rPr>
                              <m:t>𝑑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𝜌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 </a:t>
                </a:r>
              </a:p>
              <a:p>
                <a:r>
                  <a:rPr lang="en-US" dirty="0"/>
                  <a:t>T</a:t>
                </a:r>
                <a:r>
                  <a:rPr lang="en-US" dirty="0" smtClean="0"/>
                  <a:t>his </a:t>
                </a:r>
                <a:r>
                  <a:rPr lang="en-US" dirty="0"/>
                  <a:t>will reduce the steady state DOR.</a:t>
                </a:r>
                <a:r>
                  <a:rPr lang="en-US" dirty="0">
                    <a:effectLst/>
                  </a:rPr>
                  <a:t> </a:t>
                </a:r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𝛥</m:t>
                    </m:r>
                    <m:r>
                      <a:rPr lang="en-US" i="1">
                        <a:latin typeface="Cambria Math" charset="0"/>
                      </a:rPr>
                      <m:t>𝐷𝑂𝑅</m:t>
                    </m:r>
                    <m:r>
                      <a:rPr lang="en-US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1−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𝛾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𝑔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i="1">
                                <a:latin typeface="Cambria Math" charset="0"/>
                              </a:rPr>
                              <m:t>𝑉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−</m:t>
                        </m:r>
                        <m:r>
                          <a:rPr lang="en-US" i="1">
                            <a:latin typeface="Cambria Math" charset="0"/>
                          </a:rPr>
                          <m:t>𝑔</m:t>
                        </m:r>
                        <m:r>
                          <a:rPr lang="en-US" i="1">
                            <a:latin typeface="Cambria Math" charset="0"/>
                          </a:rPr>
                          <m:t>)(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−</m:t>
                        </m:r>
                        <m:r>
                          <a:rPr lang="en-US" i="1">
                            <a:latin typeface="Cambria Math" charset="0"/>
                          </a:rPr>
                          <m:t>𝑔</m:t>
                        </m:r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4813190" cy="4023360"/>
              </a:xfrm>
              <a:blipFill rotWithShape="0">
                <a:blip r:embed="rId3"/>
                <a:stretch>
                  <a:fillRect l="-1266" t="-1667" r="-1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948765"/>
              </p:ext>
            </p:extLst>
          </p:nvPr>
        </p:nvGraphicFramePr>
        <p:xfrm>
          <a:off x="3313320" y="1914314"/>
          <a:ext cx="7049880" cy="4271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9" name="Document" r:id="rId5" imgW="6413500" imgH="3886200" progId="Word.Document.12">
                  <p:embed/>
                </p:oleObj>
              </mc:Choice>
              <mc:Fallback>
                <p:oleObj name="Document" r:id="rId5" imgW="6413500" imgH="3886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13320" y="1914314"/>
                        <a:ext cx="7049880" cy="42718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849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Quality Impact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</a:t>
                </a:r>
                <a:r>
                  <a:rPr lang="en-US" dirty="0" smtClean="0"/>
                  <a:t>hange </a:t>
                </a:r>
                <a:r>
                  <a:rPr lang="en-US" dirty="0"/>
                  <a:t>in net foreign assets when interest rate rises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given by</a:t>
                </a:r>
                <a:r>
                  <a:rPr lang="en-US" dirty="0">
                    <a:effectLst/>
                  </a:rPr>
                  <a:t> </a:t>
                </a:r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𝛥</m:t>
                        </m:r>
                        <m:r>
                          <a:rPr lang="en-US" i="1">
                            <a:latin typeface="Cambria Math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𝑢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𝜓𝜖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1−</m:t>
                        </m:r>
                        <m:r>
                          <a:rPr lang="en-US" i="1">
                            <a:latin typeface="Cambria Math" charset="0"/>
                          </a:rPr>
                          <m:t>𝜆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𝜓𝜖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1−</m:t>
                        </m:r>
                        <m:r>
                          <a:rPr lang="en-US" i="1">
                            <a:latin typeface="Cambria Math" charset="0"/>
                          </a:rPr>
                          <m:t>𝜆</m:t>
                        </m:r>
                      </m:sup>
                    </m:sSup>
                  </m:oMath>
                </a14:m>
                <a:endParaRPr lang="en-US" dirty="0" smtClean="0">
                  <a:effectLst/>
                </a:endParaRPr>
              </a:p>
              <a:p>
                <a:endParaRPr lang="en-US" dirty="0"/>
              </a:p>
              <a:p>
                <a:pPr marL="292608" lvl="1" indent="0">
                  <a:buNone/>
                </a:pPr>
                <a:r>
                  <a:rPr lang="en-US" dirty="0" smtClean="0"/>
                  <a:t>Exchange rate </a:t>
                </a:r>
                <a:r>
                  <a:rPr lang="en-US" dirty="0"/>
                  <a:t>pass </a:t>
                </a:r>
                <a:r>
                  <a:rPr lang="en-US" dirty="0" smtClean="0"/>
                  <a:t>through: </a:t>
                </a:r>
                <a:r>
                  <a:rPr lang="en-US" i="1" dirty="0" err="1" smtClean="0"/>
                  <a:t>ψ</a:t>
                </a:r>
                <a:endParaRPr lang="en-US" dirty="0"/>
              </a:p>
              <a:p>
                <a:pPr marL="292608" lvl="1" indent="0">
                  <a:buNone/>
                </a:pPr>
                <a:r>
                  <a:rPr lang="en-US" dirty="0"/>
                  <a:t>E</a:t>
                </a:r>
                <a:r>
                  <a:rPr lang="en-US" dirty="0" smtClean="0"/>
                  <a:t>lasticity </a:t>
                </a:r>
                <a:r>
                  <a:rPr lang="en-US" dirty="0"/>
                  <a:t>of demand for manufactured goods in the importing country with </a:t>
                </a:r>
                <a:r>
                  <a:rPr lang="en-US" i="1" dirty="0" err="1" smtClean="0"/>
                  <a:t>λ</a:t>
                </a:r>
                <a:endParaRPr lang="en-US" dirty="0"/>
              </a:p>
              <a:p>
                <a:pPr marL="292608" lvl="1" indent="0">
                  <a:buNone/>
                </a:pPr>
                <a:r>
                  <a:rPr lang="en-US" dirty="0" smtClean="0"/>
                  <a:t>Exchange </a:t>
                </a:r>
                <a:r>
                  <a:rPr lang="en-US" dirty="0"/>
                  <a:t>rate at a given interest rate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𝜖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effectLst/>
                  </a:rPr>
                  <a:t> </a:t>
                </a:r>
                <a:r>
                  <a:rPr lang="en-US" dirty="0" smtClean="0">
                    <a:effectLst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123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If the goods have high quality, their demand will be elastic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𝜆</m:t>
                    </m:r>
                    <m:r>
                      <a:rPr lang="en-US" i="1">
                        <a:latin typeface="Cambria Math" charset="0"/>
                      </a:rPr>
                      <m:t>&gt;1)</m:t>
                    </m:r>
                  </m:oMath>
                </a14:m>
                <a:r>
                  <a:rPr lang="en-US" dirty="0"/>
                  <a:t> and therefore a decrease in prices </a:t>
                </a:r>
                <a:r>
                  <a:rPr lang="en-US" dirty="0" smtClean="0"/>
                  <a:t>will </a:t>
                </a:r>
                <a:r>
                  <a:rPr lang="en-US" dirty="0"/>
                  <a:t>provide a positive net foreign assets. </a:t>
                </a:r>
                <a:endParaRPr lang="en-US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For </a:t>
                </a:r>
                <a:r>
                  <a:rPr lang="en-US" dirty="0"/>
                  <a:t>unit-elastic goods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𝜆</m:t>
                    </m:r>
                    <m:r>
                      <a:rPr lang="en-US" i="1">
                        <a:latin typeface="Cambria Math" charset="0"/>
                      </a:rPr>
                      <m:t>=1)</m:t>
                    </m:r>
                  </m:oMath>
                </a14:m>
                <a:r>
                  <a:rPr lang="en-US" dirty="0"/>
                  <a:t>, net foreign assets do not </a:t>
                </a:r>
                <a:r>
                  <a:rPr lang="en-US" dirty="0" smtClean="0"/>
                  <a:t>change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F</a:t>
                </a:r>
                <a:r>
                  <a:rPr lang="en-US" dirty="0" smtClean="0"/>
                  <a:t>or </a:t>
                </a:r>
                <a:r>
                  <a:rPr lang="en-US" dirty="0"/>
                  <a:t>low quality inelastic goods, net foreign assets </a:t>
                </a:r>
                <a:r>
                  <a:rPr lang="en-US" dirty="0" smtClean="0"/>
                  <a:t>decreases </a:t>
                </a:r>
                <a:r>
                  <a:rPr lang="en-US" dirty="0"/>
                  <a:t>when </a:t>
                </a:r>
                <a:r>
                  <a:rPr lang="en-US" dirty="0" smtClean="0"/>
                  <a:t>price are reduced.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3210" t="-1818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655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The </a:t>
            </a:r>
            <a:r>
              <a:rPr lang="en-US" dirty="0"/>
              <a:t>b</a:t>
            </a:r>
            <a:r>
              <a:rPr lang="en-US" dirty="0" smtClean="0"/>
              <a:t>orrower </a:t>
            </a:r>
            <a:r>
              <a:rPr lang="en-US" dirty="0"/>
              <a:t>should use the funds to increase its long-term capacity to produce at world-level quality, increase its domestic growth, and guarantee its debt obligations.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borrower not only must consider growth but also welfare effects of its borrowing policy.</a:t>
            </a: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92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</a:t>
            </a:r>
            <a:r>
              <a:rPr lang="en-US" dirty="0" smtClean="0"/>
              <a:t>Research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his </a:t>
            </a:r>
            <a:r>
              <a:rPr lang="en-US" dirty="0"/>
              <a:t>study does not consider other important economic factors that have considerable impact on growth including </a:t>
            </a:r>
            <a:endParaRPr lang="en-US" dirty="0" smtClean="0"/>
          </a:p>
          <a:p>
            <a:pPr lvl="1"/>
            <a:r>
              <a:rPr lang="en-US" dirty="0" smtClean="0"/>
              <a:t>Inflation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istributional effects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urrency destabilization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ecessionary </a:t>
            </a:r>
            <a:r>
              <a:rPr lang="en-US" dirty="0"/>
              <a:t>periods caused by external </a:t>
            </a:r>
            <a:r>
              <a:rPr lang="en-US" dirty="0" smtClean="0"/>
              <a:t>shocks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thesis considers a positive scenario in which the industrializing economy can execute per its plan, there are always chances of facing unforeseen shocks </a:t>
            </a:r>
          </a:p>
        </p:txBody>
      </p:sp>
    </p:spTree>
    <p:extLst>
      <p:ext uri="{BB962C8B-B14F-4D97-AF65-F5344CB8AC3E}">
        <p14:creationId xmlns:p14="http://schemas.microsoft.com/office/powerpoint/2010/main" val="156380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841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Research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8588686"/>
              </p:ext>
            </p:extLst>
          </p:nvPr>
        </p:nvGraphicFramePr>
        <p:xfrm>
          <a:off x="749185" y="1940239"/>
          <a:ext cx="10754590" cy="4196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4068417" y="2046257"/>
            <a:ext cx="1075384" cy="10494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182678" y="4207565"/>
            <a:ext cx="762001" cy="37561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49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 Research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3958718"/>
              </a:xfrm>
            </p:spPr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𝑌</m:t>
                    </m:r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𝐿</m:t>
                        </m:r>
                      </m:e>
                    </m:d>
                    <m:r>
                      <a:rPr lang="en-US" b="0" i="0" smtClean="0">
                        <a:latin typeface="Cambria Math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charset="0"/>
                          </a:rPr>
                          <m:t>2</m:t>
                        </m:r>
                      </m:e>
                    </m:d>
                    <m:acc>
                      <m:accPr>
                        <m:chr m:val="̇"/>
                        <m:ctrlPr>
                          <a:rPr lang="en-US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𝐾</m:t>
                        </m:r>
                      </m:e>
                    </m:acc>
                    <m:r>
                      <a:rPr lang="en-US" b="0" i="0" smtClean="0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G</m:t>
                    </m:r>
                    <m:r>
                      <a:rPr lang="en-US" b="0" i="0" smtClean="0">
                        <a:latin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Y</m:t>
                    </m:r>
                    <m:r>
                      <a:rPr lang="en-US" b="0" i="0" smtClean="0">
                        <a:latin typeface="Cambria Math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K</m:t>
                    </m:r>
                    <m:r>
                      <a:rPr lang="en-US" b="0" i="0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Exogenous Models:</a:t>
                </a:r>
              </a:p>
              <a:p>
                <a:pPr lvl="1"/>
                <a:r>
                  <a:rPr lang="en-US" dirty="0" smtClean="0"/>
                  <a:t>Solow/Swan (1956): Long </a:t>
                </a:r>
                <a:r>
                  <a:rPr lang="en-US" dirty="0"/>
                  <a:t>term growth is achieved through technological </a:t>
                </a:r>
                <a:r>
                  <a:rPr lang="en-US" dirty="0" smtClean="0"/>
                  <a:t>progress and short term through saving rate </a:t>
                </a:r>
                <a:r>
                  <a:rPr lang="en-US" dirty="0"/>
                  <a:t>which is not explained by the </a:t>
                </a:r>
                <a:r>
                  <a:rPr lang="en-US" dirty="0" smtClean="0"/>
                  <a:t>model</a:t>
                </a:r>
              </a:p>
              <a:p>
                <a:pPr lvl="1"/>
                <a:endParaRPr lang="en-US" dirty="0" smtClean="0"/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r>
                            <a:rPr lang="en-US" i="1">
                              <a:latin typeface="Cambria Math" charset="0"/>
                            </a:rPr>
                            <m:t>𝐾</m:t>
                          </m:r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r>
                            <a:rPr lang="en-US" i="1">
                              <a:latin typeface="Cambria Math" charset="0"/>
                            </a:rPr>
                            <m:t>𝐿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𝐾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𝛼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𝐴𝐿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𝛼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201168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𝐾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𝑠𝑌</m:t>
                      </m:r>
                      <m:r>
                        <a:rPr lang="en-US" b="0" i="1" smtClean="0">
                          <a:latin typeface="Cambria Math" charset="0"/>
                        </a:rPr>
                        <m:t>−</m:t>
                      </m:r>
                      <m:r>
                        <a:rPr lang="en-US" b="0" i="1" smtClean="0">
                          <a:latin typeface="Cambria Math" charset="0"/>
                        </a:rPr>
                        <m:t>𝛿</m:t>
                      </m:r>
                      <m:r>
                        <a:rPr lang="en-US" b="0" i="1" smtClean="0">
                          <a:latin typeface="Cambria Math" charset="0"/>
                        </a:rPr>
                        <m:t>𝐾</m:t>
                      </m:r>
                    </m:oMath>
                  </m:oMathPara>
                </a14:m>
                <a:endParaRPr lang="en-US" dirty="0" smtClean="0"/>
              </a:p>
              <a:p>
                <a:pPr marL="201168" lvl="1" indent="0">
                  <a:buNone/>
                </a:pPr>
                <a:r>
                  <a:rPr lang="en-US" b="1" dirty="0" smtClean="0"/>
                  <a:t>Limitations:</a:t>
                </a:r>
              </a:p>
              <a:p>
                <a:pPr marL="544068" lvl="1" indent="-342900">
                  <a:buFont typeface="+mj-lt"/>
                  <a:buAutoNum type="arabicPeriod"/>
                </a:pPr>
                <a:r>
                  <a:rPr lang="en-US" dirty="0" smtClean="0"/>
                  <a:t>Growth rate of of world economic leaders has been rising over time (not converging to a balanced growth path predicted by Solow/Swan)</a:t>
                </a:r>
              </a:p>
              <a:p>
                <a:pPr marL="544068" lvl="1" indent="-342900">
                  <a:buFont typeface="+mj-lt"/>
                  <a:buAutoNum type="arabicPeriod"/>
                </a:pPr>
                <a:r>
                  <a:rPr lang="en-US" dirty="0" smtClean="0"/>
                  <a:t>Income per capita is not similar across countries which should have been given similar saving rate and technology diffusion across countries over time.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3958718"/>
              </a:xfrm>
              <a:blipFill rotWithShape="0">
                <a:blip r:embed="rId2"/>
                <a:stretch>
                  <a:fillRect l="-606" t="-10632" r="-1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291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 Research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104492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Endogenous Models:</a:t>
                </a:r>
              </a:p>
              <a:p>
                <a:pPr lvl="1"/>
                <a:r>
                  <a:rPr lang="en-US" dirty="0" smtClean="0"/>
                  <a:t>Endogenous saving rate: Ramsey/Cass/</a:t>
                </a:r>
                <a:r>
                  <a:rPr lang="en-US" dirty="0" err="1" smtClean="0"/>
                  <a:t>Coopman</a:t>
                </a:r>
                <a:r>
                  <a:rPr lang="en-US" dirty="0" smtClean="0"/>
                  <a:t> (1965):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 smtClean="0">
                            <a:latin typeface="Cambria Math" charset="0"/>
                          </a:rPr>
                        </m:ctrlPr>
                      </m:fPr>
                      <m:num>
                        <m:acc>
                          <m:accPr>
                            <m:chr m:val="̇"/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𝑐</m:t>
                            </m:r>
                          </m:e>
                        </m:acc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𝑐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bg-BG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𝜃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𝜌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Endogenous technology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pPr marL="201168" lvl="1" indent="0">
                  <a:buNone/>
                </a:pPr>
                <a:r>
                  <a:rPr lang="en-US" b="1" dirty="0" smtClean="0"/>
                  <a:t>Limitations:</a:t>
                </a:r>
              </a:p>
              <a:p>
                <a:pPr marL="201168" lvl="1" indent="0">
                  <a:buNone/>
                </a:pPr>
                <a:r>
                  <a:rPr lang="en-US" dirty="0" smtClean="0"/>
                  <a:t>Do not fully combine internal and external factors in growth, e.g. government subsidy or foreign borrowing.</a:t>
                </a:r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104492"/>
              </a:xfrm>
              <a:blipFill rotWithShape="0">
                <a:blip r:embed="rId2"/>
                <a:stretch>
                  <a:fillRect l="-606" t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710219"/>
                  </p:ext>
                </p:extLst>
              </p:nvPr>
            </p:nvGraphicFramePr>
            <p:xfrm>
              <a:off x="1693633" y="2968487"/>
              <a:ext cx="8165986" cy="1345946"/>
            </p:xfrm>
            <a:graphic>
              <a:graphicData uri="http://schemas.openxmlformats.org/drawingml/2006/table">
                <a:tbl>
                  <a:tblPr firstRow="1" bandRow="1" bandCol="1">
                    <a:tableStyleId>{69012ECD-51FC-41F1-AA8D-1B2483CD663E}</a:tableStyleId>
                  </a:tblPr>
                  <a:tblGrid>
                    <a:gridCol w="1937463"/>
                    <a:gridCol w="2146852"/>
                    <a:gridCol w="2133600"/>
                    <a:gridCol w="1948071"/>
                  </a:tblGrid>
                  <a:tr h="3228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Frankel (1962)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Romer</a:t>
                          </a:r>
                          <a:r>
                            <a:rPr lang="en-US" sz="1600" baseline="0" dirty="0" smtClean="0"/>
                            <a:t> (1986)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Lucas</a:t>
                          </a:r>
                          <a:r>
                            <a:rPr lang="en-US" sz="1600" baseline="0" dirty="0" smtClean="0"/>
                            <a:t> (1988)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Grossman (1991)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Capital</a:t>
                          </a:r>
                          <a:r>
                            <a:rPr lang="en-US" sz="1600" baseline="0" dirty="0" smtClean="0"/>
                            <a:t> Variation</a:t>
                          </a:r>
                          <a:endParaRPr lang="en-US" sz="16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smtClean="0">
                                    <a:latin typeface="Cambria Math" charset="0"/>
                                  </a:rPr>
                                  <m:t>𝐴</m:t>
                                </m:r>
                                <m:r>
                                  <a:rPr lang="en-US" sz="1600" smtClean="0">
                                    <a:latin typeface="Cambria Math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smtClean="0">
                                        <a:latin typeface="Cambria Math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600" smtClean="0">
                                        <a:latin typeface="Cambria Math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is-IS" sz="1600" i="1" smtClean="0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nary>
                                          <m:naryPr>
                                            <m:chr m:val="∑"/>
                                            <m:subHide m:val="on"/>
                                            <m:supHide m:val="on"/>
                                            <m:ctrlPr>
                                              <a:rPr lang="en-US" sz="1600" i="1" smtClean="0">
                                                <a:latin typeface="Cambria Math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600" i="1" smtClean="0">
                                                    <a:latin typeface="Cambria Math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smtClean="0">
                                                    <a:latin typeface="Cambria Math" charset="0"/>
                                                  </a:rPr>
                                                  <m:t>𝐾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smtClean="0">
                                                    <a:latin typeface="Cambria Math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nary>
                                      </m:e>
                                    </m:d>
                                  </m:e>
                                  <m:sup>
                                    <m:r>
                                      <a:rPr lang="en-US" sz="1600" smtClean="0">
                                        <a:latin typeface="Cambria Math" charset="0"/>
                                      </a:rPr>
                                      <m:t>𝜂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Innovation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latin typeface="Cambria Math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sz="1600">
                                        <a:latin typeface="Cambria Math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sz="1600"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latin typeface="Cambria Math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600"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 charset="0"/>
                                  </a:rPr>
                                  <m:t>θ</m:t>
                                </m:r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>
                                            <a:latin typeface="Cambria Math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sz="1600">
                                            <a:latin typeface="Cambria Math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sz="1600">
                                            <a:latin typeface="Cambria Math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600">
                                            <a:latin typeface="Cambria Math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1600">
                                        <a:latin typeface="Cambria Math" charset="0"/>
                                      </a:rPr>
                                      <m:t>𝜑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latin typeface="Cambria Math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Human Capital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smtClean="0">
                                    <a:latin typeface="Cambria Math" charset="0"/>
                                  </a:rPr>
                                  <m:t>𝑌</m:t>
                                </m:r>
                                <m:r>
                                  <a:rPr lang="en-US" sz="1600" smtClean="0"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sz="1600" smtClean="0">
                                    <a:latin typeface="Cambria Math" charset="0"/>
                                  </a:rPr>
                                  <m:t>𝐴</m:t>
                                </m:r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smtClean="0">
                                        <a:latin typeface="Cambria Math" charset="0"/>
                                      </a:rPr>
                                      <m:t>𝐾</m:t>
                                    </m:r>
                                  </m:e>
                                  <m:sup>
                                    <m:r>
                                      <a:rPr lang="en-US" sz="1600" smtClean="0">
                                        <a:latin typeface="Cambria Math" charset="0"/>
                                      </a:rPr>
                                      <m:t>𝛼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smtClean="0">
                                        <a:latin typeface="Cambria Math" charset="0"/>
                                      </a:rPr>
                                      <m:t>(</m:t>
                                    </m:r>
                                    <m:r>
                                      <a:rPr lang="en-US" sz="1600" smtClean="0">
                                        <a:latin typeface="Cambria Math" charset="0"/>
                                      </a:rPr>
                                      <m:t>𝐿𝐻</m:t>
                                    </m:r>
                                    <m:r>
                                      <a:rPr lang="en-US" sz="1600" smtClean="0">
                                        <a:latin typeface="Cambria Math" charset="0"/>
                                      </a:rPr>
                                      <m:t>)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600" dirty="0" smtClean="0"/>
                                      <m:t> </m:t>
                                    </m:r>
                                  </m:e>
                                  <m:sup>
                                    <m:r>
                                      <a:rPr lang="en-US" sz="1600" smtClean="0">
                                        <a:latin typeface="Cambria Math" charset="0"/>
                                      </a:rPr>
                                      <m:t>1−</m:t>
                                    </m:r>
                                    <m:r>
                                      <a:rPr lang="en-US" sz="1600" smtClean="0">
                                        <a:latin typeface="Cambria Math" charset="0"/>
                                      </a:rPr>
                                      <m:t>𝛼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600" i="1" smtClean="0">
                                            <a:latin typeface="Cambria Math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smtClean="0">
                                            <a:latin typeface="Cambria Math" charset="0"/>
                                          </a:rPr>
                                          <m:t>𝐻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1600" smtClean="0">
                                        <a:latin typeface="Cambria Math" charset="0"/>
                                      </a:rPr>
                                      <m:t>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Trade 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60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acc>
                                      <m:accPr>
                                        <m:chr m:val="̇"/>
                                        <m:ctrlPr>
                                          <a:rPr lang="en-US" sz="1600" i="1" smtClean="0">
                                            <a:latin typeface="Cambria Math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smtClean="0">
                                            <a:latin typeface="Cambria Math" charset="0"/>
                                          </a:rPr>
                                          <m:t>𝑇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en-US" sz="1600" smtClean="0">
                                        <a:latin typeface="Cambria Math" charset="0"/>
                                      </a:rPr>
                                      <m:t>𝑇</m:t>
                                    </m:r>
                                  </m:den>
                                </m:f>
                                <m:r>
                                  <a:rPr lang="en-US" sz="1600" smtClean="0">
                                    <a:latin typeface="Cambria Math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bg-BG" sz="160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smtClean="0">
                                        <a:latin typeface="Cambria Math" charset="0"/>
                                      </a:rPr>
                                      <m:t>𝑔</m:t>
                                    </m:r>
                                    <m:r>
                                      <a:rPr lang="en-US" sz="1600" smtClean="0">
                                        <a:latin typeface="Cambria Math" charset="0"/>
                                      </a:rPr>
                                      <m:t>𝛽</m:t>
                                    </m:r>
                                    <m:r>
                                      <a:rPr lang="en-US" sz="1600" smtClean="0">
                                        <a:latin typeface="Cambria Math" charset="0"/>
                                      </a:rPr>
                                      <m:t>(1−</m:t>
                                    </m:r>
                                    <m:r>
                                      <a:rPr lang="en-US" sz="1600" smtClean="0">
                                        <a:latin typeface="Cambria Math" charset="0"/>
                                      </a:rPr>
                                      <m:t>𝛼</m:t>
                                    </m:r>
                                    <m:r>
                                      <a:rPr lang="en-US" sz="1600" smtClean="0">
                                        <a:latin typeface="Cambria Math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sz="1600" smtClean="0">
                                        <a:latin typeface="Cambria Math" charset="0"/>
                                      </a:rPr>
                                      <m:t>𝛼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710219"/>
                  </p:ext>
                </p:extLst>
              </p:nvPr>
            </p:nvGraphicFramePr>
            <p:xfrm>
              <a:off x="1693633" y="2968487"/>
              <a:ext cx="8165986" cy="1342390"/>
            </p:xfrm>
            <a:graphic>
              <a:graphicData uri="http://schemas.openxmlformats.org/drawingml/2006/table">
                <a:tbl>
                  <a:tblPr firstRow="1" bandRow="1" bandCol="1">
                    <a:tableStyleId>{69012ECD-51FC-41F1-AA8D-1B2483CD663E}</a:tableStyleId>
                  </a:tblPr>
                  <a:tblGrid>
                    <a:gridCol w="1937463"/>
                    <a:gridCol w="2146852"/>
                    <a:gridCol w="2133600"/>
                    <a:gridCol w="1948071"/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Frankel (1962)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Romer</a:t>
                          </a:r>
                          <a:r>
                            <a:rPr lang="en-US" sz="1600" baseline="0" dirty="0" smtClean="0"/>
                            <a:t> (1986)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Lucas</a:t>
                          </a:r>
                          <a:r>
                            <a:rPr lang="en-US" sz="1600" baseline="0" dirty="0" smtClean="0"/>
                            <a:t> (1988)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Grossman (1991)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10071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14" t="-34132" r="-322327" b="-1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90368" t="-34132" r="-190368" b="-1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92000" t="-34132" r="-92000" b="-1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19375" t="-34132" r="-625" b="-119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1947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Debt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Only focus on the borrowing separate from the internal dynamics of growth: </a:t>
            </a:r>
            <a:r>
              <a:rPr lang="en-US" u="sng" dirty="0" smtClean="0"/>
              <a:t>A BLACK BOX</a:t>
            </a:r>
          </a:p>
          <a:p>
            <a:pPr lvl="1"/>
            <a:r>
              <a:rPr lang="en-US" dirty="0" err="1" smtClean="0"/>
              <a:t>Calvo</a:t>
            </a:r>
            <a:r>
              <a:rPr lang="en-US" dirty="0" smtClean="0"/>
              <a:t> (1998) identifies traps the might defeat he growth endeavor.</a:t>
            </a:r>
          </a:p>
          <a:p>
            <a:pPr lvl="1"/>
            <a:r>
              <a:rPr lang="en-US" dirty="0" err="1" smtClean="0"/>
              <a:t>Patitillo</a:t>
            </a:r>
            <a:r>
              <a:rPr lang="en-US" dirty="0" smtClean="0"/>
              <a:t> (2002) applies a regression analysis on HIPC countries to find what level of debt is optimum.</a:t>
            </a:r>
          </a:p>
          <a:p>
            <a:pPr lvl="1"/>
            <a:r>
              <a:rPr lang="en-US" dirty="0"/>
              <a:t>Krugman(2010} focuses on inability of countries to borrow due to debt overhang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Mendoza(2011) derives a model for default but look the economy as a black box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My study is differentiated because it is </a:t>
            </a:r>
            <a:r>
              <a:rPr lang="en-US" u="sng" dirty="0" smtClean="0"/>
              <a:t>A WHITE BOX</a:t>
            </a:r>
          </a:p>
          <a:p>
            <a:pPr lvl="1"/>
            <a:r>
              <a:rPr lang="en-US" dirty="0" smtClean="0"/>
              <a:t>Interaction </a:t>
            </a:r>
            <a:r>
              <a:rPr lang="en-US" dirty="0"/>
              <a:t>of internal growth and external debt and possibly default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Provides a comprehensive model including government domestic and foreign policies.</a:t>
            </a:r>
          </a:p>
          <a:p>
            <a:pPr lvl="1"/>
            <a:r>
              <a:rPr lang="en-US" dirty="0" smtClean="0"/>
              <a:t>Explains how industrializations takes place beyond Romer’s model.</a:t>
            </a:r>
          </a:p>
          <a:p>
            <a:pPr lvl="1"/>
            <a:r>
              <a:rPr lang="en-US" dirty="0" smtClean="0"/>
              <a:t>Generalizes Romer’s general equilibrium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7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5495" y="213833"/>
            <a:ext cx="9232034" cy="1325562"/>
          </a:xfrm>
        </p:spPr>
        <p:txBody>
          <a:bodyPr>
            <a:normAutofit/>
          </a:bodyPr>
          <a:lstStyle/>
          <a:p>
            <a:r>
              <a:rPr lang="en-US" dirty="0" smtClean="0"/>
              <a:t>Industrialization </a:t>
            </a:r>
            <a:r>
              <a:rPr lang="en-US" smtClean="0"/>
              <a:t>Stylized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39395"/>
            <a:ext cx="10131425" cy="364913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389884"/>
              </p:ext>
            </p:extLst>
          </p:nvPr>
        </p:nvGraphicFramePr>
        <p:xfrm>
          <a:off x="1135495" y="2075039"/>
          <a:ext cx="5344942" cy="36271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72471"/>
                <a:gridCol w="2672471"/>
              </a:tblGrid>
              <a:tr h="32227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Fact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How I Have Used it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Requires</a:t>
                      </a:r>
                      <a:r>
                        <a:rPr lang="en-US" sz="1600" baseline="0" dirty="0" smtClean="0"/>
                        <a:t> s</a:t>
                      </a:r>
                      <a:r>
                        <a:rPr lang="en-US" sz="1600" dirty="0" smtClean="0"/>
                        <a:t>ignificant amount of investment in the 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initial stages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Effect of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Gov’t domestic</a:t>
                      </a:r>
                      <a:r>
                        <a:rPr lang="en-US" sz="1600" baseline="0" dirty="0" smtClean="0"/>
                        <a:t> policies on growth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Funded by bank 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loans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Effect of</a:t>
                      </a:r>
                      <a:r>
                        <a:rPr lang="en-US" sz="1600" baseline="0" dirty="0" smtClean="0"/>
                        <a:t> sovereign debt on growth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Established 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domestically controlled </a:t>
                      </a:r>
                      <a:r>
                        <a:rPr lang="en-US" sz="1600" dirty="0" smtClean="0"/>
                        <a:t>public or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publically supported enterprises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600" dirty="0" smtClean="0"/>
                        <a:t>Domestic subsidized innovation</a:t>
                      </a:r>
                      <a:r>
                        <a:rPr lang="en-US" sz="1600" baseline="0" dirty="0" smtClean="0"/>
                        <a:t> and manufacturing sectors </a:t>
                      </a:r>
                      <a:endParaRPr 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Home-grown research and technology </a:t>
                      </a:r>
                      <a:r>
                        <a:rPr lang="en-US" sz="1600" dirty="0" smtClean="0"/>
                        <a:t>generation is very important in achieving high quality in production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089515"/>
              </p:ext>
            </p:extLst>
          </p:nvPr>
        </p:nvGraphicFramePr>
        <p:xfrm>
          <a:off x="6810863" y="2075039"/>
          <a:ext cx="4336788" cy="28397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68394"/>
                <a:gridCol w="21683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Fact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How I Have</a:t>
                      </a:r>
                      <a:r>
                        <a:rPr lang="en-US" sz="1600" baseline="0" dirty="0" smtClean="0"/>
                        <a:t> Used it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International markets </a:t>
                      </a:r>
                      <a:r>
                        <a:rPr lang="en-US" sz="1600" kern="1200" dirty="0" smtClean="0">
                          <a:effectLst/>
                        </a:rPr>
                        <a:t>significantly </a:t>
                      </a:r>
                      <a:r>
                        <a:rPr lang="en-US" sz="1600" kern="1200" dirty="0" smtClean="0">
                          <a:solidFill>
                            <a:srgbClr val="FF0000"/>
                          </a:solidFill>
                          <a:effectLst/>
                        </a:rPr>
                        <a:t>increase demand </a:t>
                      </a:r>
                      <a:r>
                        <a:rPr lang="en-US" sz="1600" dirty="0" smtClean="0"/>
                        <a:t>but also increase the risk</a:t>
                      </a:r>
                      <a:r>
                        <a:rPr lang="en-US" sz="1600" baseline="0" dirty="0" smtClean="0"/>
                        <a:t> of default</a:t>
                      </a:r>
                      <a:endParaRPr lang="en-US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effectLst/>
                        </a:rPr>
                        <a:t>Steady</a:t>
                      </a:r>
                      <a:r>
                        <a:rPr lang="en-US" sz="1600" kern="1200" baseline="0" dirty="0" smtClean="0">
                          <a:effectLst/>
                        </a:rPr>
                        <a:t> state level of debt/output ratio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1600" dirty="0" smtClean="0"/>
                        <a:t>Pushes for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higher quality </a:t>
                      </a:r>
                      <a:r>
                        <a:rPr lang="en-US" sz="1600" baseline="0" dirty="0" smtClean="0"/>
                        <a:t>to c</a:t>
                      </a:r>
                      <a:r>
                        <a:rPr lang="en-US" sz="1600" dirty="0" smtClean="0"/>
                        <a:t>ompete in International markets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ym typeface="Wingdings" panose="05000000000000000000" pitchFamily="2" charset="2"/>
                        </a:rPr>
                        <a:t>Quantifying the</a:t>
                      </a:r>
                      <a:r>
                        <a:rPr lang="en-US" sz="1600" baseline="0" dirty="0" smtClean="0">
                          <a:sym typeface="Wingdings" panose="05000000000000000000" pitchFamily="2" charset="2"/>
                        </a:rPr>
                        <a:t> impact of quality on default possibility</a:t>
                      </a:r>
                      <a:endParaRPr lang="en-US" sz="16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4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SUPPLY SIDE DYNAMICS IN CLOSED DEVELOPING ECONOMIES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8837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522</TotalTime>
  <Words>2605</Words>
  <Application>Microsoft Macintosh PowerPoint</Application>
  <PresentationFormat>Widescreen</PresentationFormat>
  <Paragraphs>242</Paragraphs>
  <Slides>39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Calibri</vt:lpstr>
      <vt:lpstr>Calibri Light</vt:lpstr>
      <vt:lpstr>Cambria Math</vt:lpstr>
      <vt:lpstr>Wingdings</vt:lpstr>
      <vt:lpstr>Retrospect</vt:lpstr>
      <vt:lpstr>Document</vt:lpstr>
      <vt:lpstr>Industrialized Growth In Developing Economies</vt:lpstr>
      <vt:lpstr>Outline</vt:lpstr>
      <vt:lpstr>Goals</vt:lpstr>
      <vt:lpstr>Related Research</vt:lpstr>
      <vt:lpstr>Growth Research</vt:lpstr>
      <vt:lpstr>Growth Research</vt:lpstr>
      <vt:lpstr>Debt Research</vt:lpstr>
      <vt:lpstr>Industrialization Stylized Facts</vt:lpstr>
      <vt:lpstr>Chapter 1</vt:lpstr>
      <vt:lpstr>Components of the Model</vt:lpstr>
      <vt:lpstr>Assumptions</vt:lpstr>
      <vt:lpstr>R&amp;D Sector</vt:lpstr>
      <vt:lpstr>Primary Sectors</vt:lpstr>
      <vt:lpstr>Government</vt:lpstr>
      <vt:lpstr>Solution for Special Form</vt:lpstr>
      <vt:lpstr>Closed Economy Solution</vt:lpstr>
      <vt:lpstr>Chapter 2</vt:lpstr>
      <vt:lpstr>Supply Side</vt:lpstr>
      <vt:lpstr>Two Effective Subsidy Level Propositions</vt:lpstr>
      <vt:lpstr>Supply Side Model</vt:lpstr>
      <vt:lpstr>Supply Side Solution</vt:lpstr>
      <vt:lpstr>Growth at Equilibrium</vt:lpstr>
      <vt:lpstr>Growth vs Interest Rate</vt:lpstr>
      <vt:lpstr>Economy Output</vt:lpstr>
      <vt:lpstr>Income Per Capita</vt:lpstr>
      <vt:lpstr>Chapter 3</vt:lpstr>
      <vt:lpstr>Growth Limitation in a Closed Economy</vt:lpstr>
      <vt:lpstr>Maximum Attainable Subsidy</vt:lpstr>
      <vt:lpstr>Expanding Growth Using Sovereign Debt</vt:lpstr>
      <vt:lpstr>Short-Term Borrowing Policies</vt:lpstr>
      <vt:lpstr>Mid-to-Long-Term Borrowing </vt:lpstr>
      <vt:lpstr>Steady-State Analysis Case 1. Stable Debt to Output Ratio </vt:lpstr>
      <vt:lpstr>Case 2. Romer’s Case and Case 3. Transient Unstable Case</vt:lpstr>
      <vt:lpstr>One Example</vt:lpstr>
      <vt:lpstr>Modeling Default</vt:lpstr>
      <vt:lpstr>Production Quality Impact</vt:lpstr>
      <vt:lpstr>Conclusion</vt:lpstr>
      <vt:lpstr>Future Research</vt:lpstr>
      <vt:lpstr>THANK YOU!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Tooraj Helmi</dc:creator>
  <cp:lastModifiedBy>Tooraj Helmi (DATA GLOVE INCORPORATED DBA TR)</cp:lastModifiedBy>
  <cp:revision>74</cp:revision>
  <cp:lastPrinted>2017-04-23T16:18:48Z</cp:lastPrinted>
  <dcterms:created xsi:type="dcterms:W3CDTF">2016-12-07T02:03:08Z</dcterms:created>
  <dcterms:modified xsi:type="dcterms:W3CDTF">2017-04-24T03:08:56Z</dcterms:modified>
</cp:coreProperties>
</file>