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7" r:id="rId6"/>
    <p:sldId id="260" r:id="rId7"/>
    <p:sldId id="261" r:id="rId8"/>
    <p:sldId id="262" r:id="rId9"/>
    <p:sldId id="263" r:id="rId10"/>
    <p:sldId id="264" r:id="rId11"/>
    <p:sldId id="265" r:id="rId12"/>
    <p:sldId id="268" r:id="rId13"/>
    <p:sldId id="269" r:id="rId14"/>
    <p:sldId id="266" r:id="rId15"/>
    <p:sldId id="271" r:id="rId16"/>
    <p:sldId id="270" r:id="rId17"/>
  </p:sldIdLst>
  <p:sldSz cx="9144000" cy="5143500" type="screen16x9"/>
  <p:notesSz cx="6858000" cy="9144000"/>
  <p:embeddedFontLst>
    <p:embeddedFont>
      <p:font typeface="Open Sans" panose="020B0606030504020204" pitchFamily="34" charset="0"/>
      <p:regular r:id="rId19"/>
      <p:bold r:id="rId20"/>
      <p:italic r:id="rId21"/>
      <p:boldItalic r:id="rId22"/>
    </p:embeddedFont>
    <p:embeddedFont>
      <p:font typeface="PT Sans Narrow" panose="020B0604020202020204" pitchFamily="34" charset="0"/>
      <p:regular r:id="rId23"/>
      <p:bold r:id="rId24"/>
    </p:embeddedFont>
    <p:embeddedFont>
      <p:font typeface="Roboto Mono" panose="00000009000000000000"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2609bc375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2609bc375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2609bc37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2609bc37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e2609bc375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e2609bc37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e2609bc375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e2609bc375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e2609bc37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e2609bc37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2609bc375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2609bc375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e2609bc375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e2609bc375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2609bc375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2609bc375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2609bc375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2609bc375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2609bc375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2609bc375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t>Fidelidad de tarjetas de créditos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Santiago Tooru Oshiro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Análisis bivariado de variables categóricas</a:t>
            </a:r>
            <a:endParaRPr/>
          </a:p>
        </p:txBody>
      </p:sp>
      <p:sp>
        <p:nvSpPr>
          <p:cNvPr id="116" name="Google Shape;116;p21"/>
          <p:cNvSpPr txBox="1">
            <a:spLocks noGrp="1"/>
          </p:cNvSpPr>
          <p:nvPr>
            <p:ph type="body" idx="1"/>
          </p:nvPr>
        </p:nvSpPr>
        <p:spPr>
          <a:xfrm>
            <a:off x="311700" y="1266325"/>
            <a:ext cx="2119800" cy="33027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
              <a:t>Para conocer los comportamientos que llevan al abandono de una tarjeta de crédito primero es importante conocer la distribución del abandono de los clientes.</a:t>
            </a:r>
            <a:endParaRPr/>
          </a:p>
          <a:p>
            <a:pPr marL="0" lvl="0" indent="0" algn="l" rtl="0">
              <a:spcBef>
                <a:spcPts val="1200"/>
              </a:spcBef>
              <a:spcAft>
                <a:spcPts val="1200"/>
              </a:spcAft>
              <a:buNone/>
            </a:pPr>
            <a:r>
              <a:rPr lang="es"/>
              <a:t>Como se puede observar la proporción de clientes que se mantienen utilizando la tarjeta de crédito es similar sin tener cuenta la distribución de las clases por lo que se podría deducir que </a:t>
            </a:r>
            <a:r>
              <a:rPr lang="es" b="1"/>
              <a:t>ninguna de estas clasificaciones son significativas al analizar la retención del cliente</a:t>
            </a:r>
            <a:endParaRPr b="1"/>
          </a:p>
        </p:txBody>
      </p:sp>
      <p:pic>
        <p:nvPicPr>
          <p:cNvPr id="117" name="Google Shape;117;p21"/>
          <p:cNvPicPr preferRelativeResize="0"/>
          <p:nvPr/>
        </p:nvPicPr>
        <p:blipFill>
          <a:blip r:embed="rId3">
            <a:alphaModFix/>
          </a:blip>
          <a:stretch>
            <a:fillRect/>
          </a:stretch>
        </p:blipFill>
        <p:spPr>
          <a:xfrm>
            <a:off x="2431350" y="663050"/>
            <a:ext cx="6712658" cy="4436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Análisis bivariado de variables numéricas</a:t>
            </a:r>
            <a:endParaRPr/>
          </a:p>
        </p:txBody>
      </p:sp>
      <p:sp>
        <p:nvSpPr>
          <p:cNvPr id="123" name="Google Shape;123;p22"/>
          <p:cNvSpPr txBox="1">
            <a:spLocks noGrp="1"/>
          </p:cNvSpPr>
          <p:nvPr>
            <p:ph type="body" idx="1"/>
          </p:nvPr>
        </p:nvSpPr>
        <p:spPr>
          <a:xfrm>
            <a:off x="311700" y="909225"/>
            <a:ext cx="2741100" cy="3659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s"/>
              <a:t>Existen algunas variables que no parece determinar la fidelidad del cliente como lo son la edad del clientes y los meses usando la tarjeta como también existen variables en donde parecen haber una diferencia evidente en las distribuciones. </a:t>
            </a:r>
            <a:endParaRPr/>
          </a:p>
        </p:txBody>
      </p:sp>
      <p:pic>
        <p:nvPicPr>
          <p:cNvPr id="124" name="Google Shape;124;p22"/>
          <p:cNvPicPr preferRelativeResize="0"/>
          <p:nvPr/>
        </p:nvPicPr>
        <p:blipFill>
          <a:blip r:embed="rId3">
            <a:alphaModFix/>
          </a:blip>
          <a:stretch>
            <a:fillRect/>
          </a:stretch>
        </p:blipFill>
        <p:spPr>
          <a:xfrm>
            <a:off x="3205200" y="572350"/>
            <a:ext cx="5938799" cy="4418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EE080-68F3-08E3-6639-705B46B036F0}"/>
              </a:ext>
            </a:extLst>
          </p:cNvPr>
          <p:cNvSpPr>
            <a:spLocks noGrp="1"/>
          </p:cNvSpPr>
          <p:nvPr>
            <p:ph type="title"/>
          </p:nvPr>
        </p:nvSpPr>
        <p:spPr>
          <a:xfrm>
            <a:off x="184886" y="318705"/>
            <a:ext cx="8520600" cy="707400"/>
          </a:xfrm>
        </p:spPr>
        <p:txBody>
          <a:bodyPr>
            <a:normAutofit fontScale="90000"/>
          </a:bodyPr>
          <a:lstStyle/>
          <a:p>
            <a:r>
              <a:rPr lang="es-ES" dirty="0"/>
              <a:t>Regresión lineal</a:t>
            </a:r>
            <a:endParaRPr lang="es-AR" dirty="0"/>
          </a:p>
        </p:txBody>
      </p:sp>
      <p:sp>
        <p:nvSpPr>
          <p:cNvPr id="3" name="Marcador de texto 2">
            <a:extLst>
              <a:ext uri="{FF2B5EF4-FFF2-40B4-BE49-F238E27FC236}">
                <a16:creationId xmlns:a16="http://schemas.microsoft.com/office/drawing/2014/main" id="{961F019C-513C-B86A-4A9D-97FA0EECE2F4}"/>
              </a:ext>
            </a:extLst>
          </p:cNvPr>
          <p:cNvSpPr>
            <a:spLocks noGrp="1"/>
          </p:cNvSpPr>
          <p:nvPr>
            <p:ph type="body" idx="1"/>
          </p:nvPr>
        </p:nvSpPr>
        <p:spPr>
          <a:xfrm>
            <a:off x="5032536" y="1117665"/>
            <a:ext cx="2858665" cy="3302700"/>
          </a:xfrm>
        </p:spPr>
        <p:txBody>
          <a:bodyPr>
            <a:normAutofit fontScale="85000" lnSpcReduction="20000"/>
          </a:bodyPr>
          <a:lstStyle/>
          <a:p>
            <a:r>
              <a:rPr lang="es-ES" dirty="0"/>
              <a:t>Para este análisis se usaron las 5 variables más significativas según k. El R2 tiene un nivel de significancia muy bajo por lo que este modelo no es de utilidad para cumplir con el objetivo</a:t>
            </a:r>
          </a:p>
          <a:p>
            <a:r>
              <a:rPr lang="es-AR" dirty="0"/>
              <a:t>Utilizando todas las variables tiene un aumento muy poco significativo siendo el R2= 0,373. </a:t>
            </a:r>
          </a:p>
        </p:txBody>
      </p:sp>
      <p:sp>
        <p:nvSpPr>
          <p:cNvPr id="5" name="Rectangle 2">
            <a:extLst>
              <a:ext uri="{FF2B5EF4-FFF2-40B4-BE49-F238E27FC236}">
                <a16:creationId xmlns:a16="http://schemas.microsoft.com/office/drawing/2014/main" id="{1C6D378A-41A0-5EEF-4727-B7D94A4A66B1}"/>
              </a:ext>
            </a:extLst>
          </p:cNvPr>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s-AR"/>
          </a:p>
        </p:txBody>
      </p:sp>
      <p:pic>
        <p:nvPicPr>
          <p:cNvPr id="9" name="Imagen 8">
            <a:extLst>
              <a:ext uri="{FF2B5EF4-FFF2-40B4-BE49-F238E27FC236}">
                <a16:creationId xmlns:a16="http://schemas.microsoft.com/office/drawing/2014/main" id="{EF57898F-B01B-DC11-C7F6-5BCD54E3A8D1}"/>
              </a:ext>
            </a:extLst>
          </p:cNvPr>
          <p:cNvPicPr>
            <a:picLocks noChangeAspect="1"/>
          </p:cNvPicPr>
          <p:nvPr/>
        </p:nvPicPr>
        <p:blipFill>
          <a:blip r:embed="rId2"/>
          <a:stretch>
            <a:fillRect/>
          </a:stretch>
        </p:blipFill>
        <p:spPr>
          <a:xfrm>
            <a:off x="427487" y="1099463"/>
            <a:ext cx="4017699" cy="3877175"/>
          </a:xfrm>
          <a:prstGeom prst="rect">
            <a:avLst/>
          </a:prstGeom>
        </p:spPr>
      </p:pic>
    </p:spTree>
    <p:extLst>
      <p:ext uri="{BB962C8B-B14F-4D97-AF65-F5344CB8AC3E}">
        <p14:creationId xmlns:p14="http://schemas.microsoft.com/office/powerpoint/2010/main" val="17248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AFD8F-7BDB-6838-FC7F-DB1DA71D62F2}"/>
              </a:ext>
            </a:extLst>
          </p:cNvPr>
          <p:cNvSpPr>
            <a:spLocks noGrp="1"/>
          </p:cNvSpPr>
          <p:nvPr>
            <p:ph type="title"/>
          </p:nvPr>
        </p:nvSpPr>
        <p:spPr/>
        <p:txBody>
          <a:bodyPr>
            <a:normAutofit fontScale="90000"/>
          </a:bodyPr>
          <a:lstStyle/>
          <a:p>
            <a:r>
              <a:rPr lang="es-ES" dirty="0" err="1"/>
              <a:t>K_means</a:t>
            </a:r>
            <a:endParaRPr lang="es-AR" dirty="0"/>
          </a:p>
        </p:txBody>
      </p:sp>
      <p:sp>
        <p:nvSpPr>
          <p:cNvPr id="3" name="Marcador de texto 2">
            <a:extLst>
              <a:ext uri="{FF2B5EF4-FFF2-40B4-BE49-F238E27FC236}">
                <a16:creationId xmlns:a16="http://schemas.microsoft.com/office/drawing/2014/main" id="{02310D68-2164-05F8-4A0E-C9FB4803891A}"/>
              </a:ext>
            </a:extLst>
          </p:cNvPr>
          <p:cNvSpPr>
            <a:spLocks noGrp="1"/>
          </p:cNvSpPr>
          <p:nvPr>
            <p:ph type="body" idx="1"/>
          </p:nvPr>
        </p:nvSpPr>
        <p:spPr>
          <a:xfrm>
            <a:off x="6414148" y="1266325"/>
            <a:ext cx="2418151" cy="3302700"/>
          </a:xfrm>
        </p:spPr>
        <p:txBody>
          <a:bodyPr>
            <a:normAutofit fontScale="55000" lnSpcReduction="20000"/>
          </a:bodyPr>
          <a:lstStyle/>
          <a:p>
            <a:pPr marL="114300" indent="0">
              <a:buNone/>
            </a:pPr>
            <a:r>
              <a:rPr lang="es-ES" dirty="0"/>
              <a:t>Usando como ejes las dos variables más significativas observamos:</a:t>
            </a:r>
          </a:p>
          <a:p>
            <a:pPr marL="114300" indent="0">
              <a:buNone/>
            </a:pPr>
            <a:endParaRPr lang="es-ES" dirty="0"/>
          </a:p>
          <a:p>
            <a:r>
              <a:rPr lang="es-ES" dirty="0"/>
              <a:t>El total de transacciones en los últimos 12 meses (</a:t>
            </a:r>
            <a:r>
              <a:rPr lang="es-AR" b="0" i="0" dirty="0" err="1">
                <a:solidFill>
                  <a:srgbClr val="000000"/>
                </a:solidFill>
                <a:effectLst/>
                <a:latin typeface="Helvetica Neue"/>
              </a:rPr>
              <a:t>Total_Trans_Ct</a:t>
            </a:r>
            <a:r>
              <a:rPr lang="es-AR" b="0" i="0" dirty="0">
                <a:solidFill>
                  <a:srgbClr val="000000"/>
                </a:solidFill>
                <a:effectLst/>
                <a:latin typeface="Helvetica Neue"/>
              </a:rPr>
              <a:t>)</a:t>
            </a:r>
            <a:r>
              <a:rPr lang="es-ES" dirty="0"/>
              <a:t> de los que abandonaron son menores de 90 siendo entre 40 y 60 donde se encuentran la mayoría.</a:t>
            </a:r>
          </a:p>
          <a:p>
            <a:r>
              <a:rPr lang="es-ES" dirty="0"/>
              <a:t>Por otro lado El saldo rotatorio de la tarjeta de crédito (</a:t>
            </a:r>
            <a:r>
              <a:rPr lang="es-AR" b="0" i="0" dirty="0" err="1">
                <a:solidFill>
                  <a:srgbClr val="000000"/>
                </a:solidFill>
                <a:effectLst/>
                <a:latin typeface="Helvetica Neue"/>
              </a:rPr>
              <a:t>Total_Revolving_Bal</a:t>
            </a:r>
            <a:r>
              <a:rPr lang="es-AR" b="0" i="0" dirty="0">
                <a:solidFill>
                  <a:srgbClr val="000000"/>
                </a:solidFill>
                <a:effectLst/>
                <a:latin typeface="Helvetica Neue"/>
              </a:rPr>
              <a:t>) </a:t>
            </a:r>
            <a:r>
              <a:rPr lang="es-AR" dirty="0"/>
              <a:t>únicamente en los valores extremos se suelen encontrar la mayoría de los casos mientras que el resto de los valores están distribuidos de manera uniforme</a:t>
            </a:r>
            <a:endParaRPr lang="es-ES" dirty="0"/>
          </a:p>
          <a:p>
            <a:endParaRPr lang="es-AR" dirty="0"/>
          </a:p>
        </p:txBody>
      </p:sp>
      <p:pic>
        <p:nvPicPr>
          <p:cNvPr id="5" name="Imagen 4">
            <a:extLst>
              <a:ext uri="{FF2B5EF4-FFF2-40B4-BE49-F238E27FC236}">
                <a16:creationId xmlns:a16="http://schemas.microsoft.com/office/drawing/2014/main" id="{7216689A-9CE7-B1E3-BC53-76EA242BABD7}"/>
              </a:ext>
            </a:extLst>
          </p:cNvPr>
          <p:cNvPicPr>
            <a:picLocks noChangeAspect="1"/>
          </p:cNvPicPr>
          <p:nvPr/>
        </p:nvPicPr>
        <p:blipFill>
          <a:blip r:embed="rId2"/>
          <a:stretch>
            <a:fillRect/>
          </a:stretch>
        </p:blipFill>
        <p:spPr>
          <a:xfrm>
            <a:off x="0" y="1266325"/>
            <a:ext cx="5839640" cy="3124636"/>
          </a:xfrm>
          <a:prstGeom prst="rect">
            <a:avLst/>
          </a:prstGeom>
        </p:spPr>
      </p:pic>
    </p:spTree>
    <p:extLst>
      <p:ext uri="{BB962C8B-B14F-4D97-AF65-F5344CB8AC3E}">
        <p14:creationId xmlns:p14="http://schemas.microsoft.com/office/powerpoint/2010/main" val="215730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0"/>
            <a:ext cx="8520600" cy="665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
              <a:t>INSIGHTS &amp; RECOMENDACIONES</a:t>
            </a:r>
            <a:endParaRPr/>
          </a:p>
        </p:txBody>
      </p:sp>
      <p:sp>
        <p:nvSpPr>
          <p:cNvPr id="130" name="Google Shape;130;p23"/>
          <p:cNvSpPr txBox="1">
            <a:spLocks noGrp="1"/>
          </p:cNvSpPr>
          <p:nvPr>
            <p:ph type="body" idx="1"/>
          </p:nvPr>
        </p:nvSpPr>
        <p:spPr>
          <a:xfrm>
            <a:off x="311700" y="1182725"/>
            <a:ext cx="8520600" cy="338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s"/>
              <a:t>Insights</a:t>
            </a:r>
            <a:endParaRPr/>
          </a:p>
          <a:p>
            <a:pPr marL="0" lvl="0" indent="0" algn="l" rtl="0">
              <a:spcBef>
                <a:spcPts val="1200"/>
              </a:spcBef>
              <a:spcAft>
                <a:spcPts val="0"/>
              </a:spcAft>
              <a:buNone/>
            </a:pPr>
            <a:r>
              <a:rPr lang="es"/>
              <a:t>Se descarta la hipótesis propuesta. Siendo los factores más importantes el número total de tarjetas de créditos por cliente, meses de inactividad, saldo rotatorio total en las tarjetas de créditos, recuento total de transacciones y cambio en el recuento de transacciones con respecto del trimestre anterior.</a:t>
            </a:r>
            <a:endParaRPr/>
          </a:p>
          <a:p>
            <a:pPr marL="0" lvl="0" indent="0" algn="l" rtl="0">
              <a:spcBef>
                <a:spcPts val="1200"/>
              </a:spcBef>
              <a:spcAft>
                <a:spcPts val="0"/>
              </a:spcAft>
              <a:buNone/>
            </a:pPr>
            <a:r>
              <a:rPr lang="es"/>
              <a:t>Recomendaciones</a:t>
            </a:r>
            <a:endParaRPr/>
          </a:p>
          <a:p>
            <a:pPr marL="457200" lvl="0" indent="-308610" algn="l" rtl="0">
              <a:spcBef>
                <a:spcPts val="1200"/>
              </a:spcBef>
              <a:spcAft>
                <a:spcPts val="0"/>
              </a:spcAft>
              <a:buSzPct val="100000"/>
              <a:buChar char="●"/>
            </a:pPr>
            <a:r>
              <a:rPr lang="es"/>
              <a:t> Centrarse en estos valores para saber en qué momento actuar para revertir la intención de abandono</a:t>
            </a:r>
            <a:endParaRPr b="1">
              <a:solidFill>
                <a:schemeClr val="accent5"/>
              </a:solidFill>
            </a:endParaRPr>
          </a:p>
          <a:p>
            <a:pPr marL="457200" lvl="0" indent="-308610" algn="l" rtl="0">
              <a:spcBef>
                <a:spcPts val="0"/>
              </a:spcBef>
              <a:spcAft>
                <a:spcPts val="0"/>
              </a:spcAft>
              <a:buClr>
                <a:srgbClr val="383838"/>
              </a:buClr>
              <a:buSzPct val="100000"/>
              <a:buChar char="●"/>
            </a:pPr>
            <a:r>
              <a:rPr lang="es">
                <a:solidFill>
                  <a:srgbClr val="383838"/>
                </a:solidFill>
              </a:rPr>
              <a:t> Promociones en formato de descuentos en compras determinadas</a:t>
            </a:r>
            <a:endParaRPr>
              <a:solidFill>
                <a:srgbClr val="383838"/>
              </a:solidFill>
            </a:endParaRPr>
          </a:p>
          <a:p>
            <a:pPr marL="457200" lvl="0" indent="-308610" algn="l" rtl="0">
              <a:spcBef>
                <a:spcPts val="0"/>
              </a:spcBef>
              <a:spcAft>
                <a:spcPts val="0"/>
              </a:spcAft>
              <a:buClr>
                <a:srgbClr val="383838"/>
              </a:buClr>
              <a:buSzPct val="100000"/>
              <a:buChar char="●"/>
            </a:pPr>
            <a:r>
              <a:rPr lang="es">
                <a:solidFill>
                  <a:srgbClr val="383838"/>
                </a:solidFill>
              </a:rPr>
              <a:t> Sistema de puntos que sea atractivo para el cliente</a:t>
            </a:r>
            <a:endParaRPr>
              <a:solidFill>
                <a:srgbClr val="383838"/>
              </a:solidFill>
            </a:endParaRPr>
          </a:p>
          <a:p>
            <a:pPr marL="457200" lvl="0" indent="-308610" algn="l" rtl="0">
              <a:spcBef>
                <a:spcPts val="0"/>
              </a:spcBef>
              <a:spcAft>
                <a:spcPts val="0"/>
              </a:spcAft>
              <a:buClr>
                <a:srgbClr val="383838"/>
              </a:buClr>
              <a:buSzPct val="100000"/>
              <a:buChar char="●"/>
            </a:pPr>
            <a:r>
              <a:rPr lang="es">
                <a:solidFill>
                  <a:srgbClr val="383838"/>
                </a:solidFill>
              </a:rPr>
              <a:t> Beneficios si se posee varias tarjetas de créditos del mismo banco </a:t>
            </a:r>
            <a:endParaRPr>
              <a:solidFill>
                <a:srgbClr val="383838"/>
              </a:solidFill>
            </a:endParaRPr>
          </a:p>
          <a:p>
            <a:pPr marL="0" lvl="0" indent="0" algn="l" rtl="0">
              <a:spcBef>
                <a:spcPts val="1200"/>
              </a:spcBef>
              <a:spcAft>
                <a:spcPts val="0"/>
              </a:spcAft>
              <a:buNone/>
            </a:pPr>
            <a:endParaRPr/>
          </a:p>
          <a:p>
            <a:pPr marL="0" lvl="0" indent="0" algn="l" rtl="0">
              <a:spcBef>
                <a:spcPts val="1200"/>
              </a:spcBef>
              <a:spcAft>
                <a:spcPts val="1200"/>
              </a:spcAft>
              <a:buNone/>
            </a:pPr>
            <a:r>
              <a:rPr lang="e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19E8B-09C4-30F8-9D74-D165A41277CA}"/>
              </a:ext>
            </a:extLst>
          </p:cNvPr>
          <p:cNvSpPr>
            <a:spLocks noGrp="1"/>
          </p:cNvSpPr>
          <p:nvPr>
            <p:ph type="title"/>
          </p:nvPr>
        </p:nvSpPr>
        <p:spPr/>
        <p:txBody>
          <a:bodyPr>
            <a:normAutofit fontScale="90000"/>
          </a:bodyPr>
          <a:lstStyle/>
          <a:p>
            <a:r>
              <a:rPr lang="es-ES" dirty="0"/>
              <a:t>Competencia en el mercado crediticio</a:t>
            </a:r>
            <a:endParaRPr lang="es-AR" dirty="0"/>
          </a:p>
        </p:txBody>
      </p:sp>
      <p:sp>
        <p:nvSpPr>
          <p:cNvPr id="3" name="Marcador de texto 2">
            <a:extLst>
              <a:ext uri="{FF2B5EF4-FFF2-40B4-BE49-F238E27FC236}">
                <a16:creationId xmlns:a16="http://schemas.microsoft.com/office/drawing/2014/main" id="{046E4205-1722-B049-8412-301BA34E5928}"/>
              </a:ext>
            </a:extLst>
          </p:cNvPr>
          <p:cNvSpPr>
            <a:spLocks noGrp="1"/>
          </p:cNvSpPr>
          <p:nvPr>
            <p:ph type="body" idx="1"/>
          </p:nvPr>
        </p:nvSpPr>
        <p:spPr>
          <a:xfrm>
            <a:off x="311700" y="4363032"/>
            <a:ext cx="8520600" cy="364120"/>
          </a:xfrm>
        </p:spPr>
        <p:txBody>
          <a:bodyPr>
            <a:noAutofit/>
          </a:bodyPr>
          <a:lstStyle/>
          <a:p>
            <a:pPr marL="114300" indent="0" algn="ctr">
              <a:buNone/>
            </a:pPr>
            <a:r>
              <a:rPr lang="es-ES" dirty="0">
                <a:solidFill>
                  <a:srgbClr val="0070C0"/>
                </a:solidFill>
              </a:rPr>
              <a:t>Cada vez existe una mayor competencia entre las tarjetas de créditos</a:t>
            </a:r>
            <a:endParaRPr lang="es-AR" dirty="0">
              <a:solidFill>
                <a:srgbClr val="0070C0"/>
              </a:solidFill>
            </a:endParaRPr>
          </a:p>
        </p:txBody>
      </p:sp>
      <p:pic>
        <p:nvPicPr>
          <p:cNvPr id="2050" name="Picture 2">
            <a:extLst>
              <a:ext uri="{FF2B5EF4-FFF2-40B4-BE49-F238E27FC236}">
                <a16:creationId xmlns:a16="http://schemas.microsoft.com/office/drawing/2014/main" id="{53B73881-3CBC-196C-1EDD-E4AD8E275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152425"/>
            <a:ext cx="2967373" cy="23222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4B9D4B3-2756-03CA-036D-479DF7D38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907" y="1152425"/>
            <a:ext cx="2967373" cy="232229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75104C3B-4271-1ED4-0939-88ABF73A6BEA}"/>
              </a:ext>
            </a:extLst>
          </p:cNvPr>
          <p:cNvSpPr txBox="1"/>
          <p:nvPr/>
        </p:nvSpPr>
        <p:spPr>
          <a:xfrm>
            <a:off x="429082" y="3532033"/>
            <a:ext cx="2849991" cy="307777"/>
          </a:xfrm>
          <a:prstGeom prst="rect">
            <a:avLst/>
          </a:prstGeom>
          <a:noFill/>
        </p:spPr>
        <p:txBody>
          <a:bodyPr wrap="square" rtlCol="0">
            <a:spAutoFit/>
          </a:bodyPr>
          <a:lstStyle/>
          <a:p>
            <a:pPr algn="ctr"/>
            <a:r>
              <a:rPr lang="es-ES" dirty="0"/>
              <a:t>Búsqueda de bancos </a:t>
            </a:r>
            <a:endParaRPr lang="es-AR" dirty="0"/>
          </a:p>
        </p:txBody>
      </p:sp>
      <p:sp>
        <p:nvSpPr>
          <p:cNvPr id="5" name="CuadroTexto 4">
            <a:extLst>
              <a:ext uri="{FF2B5EF4-FFF2-40B4-BE49-F238E27FC236}">
                <a16:creationId xmlns:a16="http://schemas.microsoft.com/office/drawing/2014/main" id="{EE0E998C-116B-3CD8-4A79-830D3219D579}"/>
              </a:ext>
            </a:extLst>
          </p:cNvPr>
          <p:cNvSpPr txBox="1"/>
          <p:nvPr/>
        </p:nvSpPr>
        <p:spPr>
          <a:xfrm>
            <a:off x="5479726" y="3474717"/>
            <a:ext cx="2694554" cy="523220"/>
          </a:xfrm>
          <a:prstGeom prst="rect">
            <a:avLst/>
          </a:prstGeom>
          <a:noFill/>
        </p:spPr>
        <p:txBody>
          <a:bodyPr wrap="square" rtlCol="0">
            <a:spAutoFit/>
          </a:bodyPr>
          <a:lstStyle/>
          <a:p>
            <a:pPr algn="ctr"/>
            <a:r>
              <a:rPr lang="es-ES" dirty="0"/>
              <a:t>Búsqueda de proveedores de tarjetas de crédito</a:t>
            </a:r>
            <a:endParaRPr lang="es-AR" dirty="0"/>
          </a:p>
        </p:txBody>
      </p:sp>
    </p:spTree>
    <p:extLst>
      <p:ext uri="{BB962C8B-B14F-4D97-AF65-F5344CB8AC3E}">
        <p14:creationId xmlns:p14="http://schemas.microsoft.com/office/powerpoint/2010/main" val="216093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4691F-38D0-6749-CB1D-B1C8A134B4C4}"/>
              </a:ext>
            </a:extLst>
          </p:cNvPr>
          <p:cNvSpPr>
            <a:spLocks noGrp="1"/>
          </p:cNvSpPr>
          <p:nvPr>
            <p:ph type="title"/>
          </p:nvPr>
        </p:nvSpPr>
        <p:spPr/>
        <p:txBody>
          <a:bodyPr>
            <a:normAutofit fontScale="90000"/>
          </a:bodyPr>
          <a:lstStyle/>
          <a:p>
            <a:r>
              <a:rPr lang="es-ES" dirty="0"/>
              <a:t>Conclusiones</a:t>
            </a:r>
            <a:endParaRPr lang="es-AR" dirty="0"/>
          </a:p>
        </p:txBody>
      </p:sp>
      <p:sp>
        <p:nvSpPr>
          <p:cNvPr id="3" name="Marcador de texto 2">
            <a:extLst>
              <a:ext uri="{FF2B5EF4-FFF2-40B4-BE49-F238E27FC236}">
                <a16:creationId xmlns:a16="http://schemas.microsoft.com/office/drawing/2014/main" id="{BA2A9361-2973-A77E-C01F-BD0837E40085}"/>
              </a:ext>
            </a:extLst>
          </p:cNvPr>
          <p:cNvSpPr>
            <a:spLocks noGrp="1"/>
          </p:cNvSpPr>
          <p:nvPr>
            <p:ph type="body" idx="1"/>
          </p:nvPr>
        </p:nvSpPr>
        <p:spPr/>
        <p:txBody>
          <a:bodyPr/>
          <a:lstStyle/>
          <a:p>
            <a:r>
              <a:rPr lang="es-ES" dirty="0"/>
              <a:t>El método de regresión lineal no es el adecuado para poder determinar si un cliente permanece utilizando la tarjeta de crédito</a:t>
            </a:r>
          </a:p>
          <a:p>
            <a:endParaRPr lang="es-ES" dirty="0"/>
          </a:p>
          <a:p>
            <a:r>
              <a:rPr lang="es-ES" dirty="0"/>
              <a:t>La variable total de transacciones en los últimos 12 meses es la más importante para determinar si un cliente abandona el servicio. Si es menor a 90 habría que empezar a tomar medidas para mantener su fidelización y menor a 50 hay que realizar medidas más agresivas.</a:t>
            </a:r>
          </a:p>
        </p:txBody>
      </p:sp>
    </p:spTree>
    <p:extLst>
      <p:ext uri="{BB962C8B-B14F-4D97-AF65-F5344CB8AC3E}">
        <p14:creationId xmlns:p14="http://schemas.microsoft.com/office/powerpoint/2010/main" val="149161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a:t>
            </a:r>
            <a:endParaRPr/>
          </a:p>
        </p:txBody>
      </p:sp>
      <p:sp>
        <p:nvSpPr>
          <p:cNvPr id="73" name="Google Shape;73;p14"/>
          <p:cNvSpPr txBox="1">
            <a:spLocks noGrp="1"/>
          </p:cNvSpPr>
          <p:nvPr>
            <p:ph type="body" idx="1"/>
          </p:nvPr>
        </p:nvSpPr>
        <p:spPr>
          <a:xfrm>
            <a:off x="311700" y="1273725"/>
            <a:ext cx="4204800" cy="2259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s"/>
              <a:t>OBJETIVOS, CONTEXTO Y AUDIENCIA</a:t>
            </a:r>
            <a:endParaRPr/>
          </a:p>
          <a:p>
            <a:pPr marL="457200" lvl="0" indent="-342900" algn="l" rtl="0">
              <a:spcBef>
                <a:spcPts val="0"/>
              </a:spcBef>
              <a:spcAft>
                <a:spcPts val="0"/>
              </a:spcAft>
              <a:buSzPts val="1800"/>
              <a:buAutoNum type="arabicPeriod"/>
            </a:pPr>
            <a:r>
              <a:rPr lang="es"/>
              <a:t>PROBLEMA E HIPÓTESIS</a:t>
            </a:r>
            <a:endParaRPr/>
          </a:p>
          <a:p>
            <a:pPr marL="457200" lvl="0" indent="-342900" algn="l" rtl="0">
              <a:spcBef>
                <a:spcPts val="0"/>
              </a:spcBef>
              <a:spcAft>
                <a:spcPts val="0"/>
              </a:spcAft>
              <a:buSzPts val="1800"/>
              <a:buAutoNum type="arabicPeriod"/>
            </a:pPr>
            <a:r>
              <a:rPr lang="es"/>
              <a:t>META DATA</a:t>
            </a:r>
            <a:endParaRPr/>
          </a:p>
          <a:p>
            <a:pPr marL="457200" lvl="0" indent="-342900" algn="l" rtl="0">
              <a:spcBef>
                <a:spcPts val="0"/>
              </a:spcBef>
              <a:spcAft>
                <a:spcPts val="0"/>
              </a:spcAft>
              <a:buSzPts val="1800"/>
              <a:buAutoNum type="arabicPeriod"/>
            </a:pPr>
            <a:r>
              <a:rPr lang="es"/>
              <a:t>ANÁLISIS EXPLORATORIO</a:t>
            </a:r>
            <a:endParaRPr/>
          </a:p>
          <a:p>
            <a:pPr marL="457200" lvl="0" indent="-342900" algn="l" rtl="0">
              <a:spcBef>
                <a:spcPts val="0"/>
              </a:spcBef>
              <a:spcAft>
                <a:spcPts val="0"/>
              </a:spcAft>
              <a:buSzPts val="1800"/>
              <a:buAutoNum type="arabicPeriod"/>
            </a:pPr>
            <a:r>
              <a:rPr lang="es"/>
              <a:t>INSIGHT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body" idx="1"/>
          </p:nvPr>
        </p:nvSpPr>
        <p:spPr>
          <a:xfrm>
            <a:off x="2638975" y="103500"/>
            <a:ext cx="6117000" cy="446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dirty="0"/>
              <a:t>Objetivos:</a:t>
            </a:r>
            <a:endParaRPr b="1" dirty="0"/>
          </a:p>
          <a:p>
            <a:pPr marL="76200" marR="76200" lvl="0" indent="0" algn="l" rtl="0">
              <a:spcBef>
                <a:spcPts val="1200"/>
              </a:spcBef>
              <a:spcAft>
                <a:spcPts val="0"/>
              </a:spcAft>
              <a:buNone/>
            </a:pPr>
            <a:r>
              <a:rPr lang="es" sz="950" dirty="0">
                <a:solidFill>
                  <a:srgbClr val="D4D4D4"/>
                </a:solidFill>
                <a:latin typeface="Arial"/>
                <a:ea typeface="Arial"/>
                <a:cs typeface="Arial"/>
                <a:sym typeface="Arial"/>
              </a:rPr>
              <a:t>Predecir si un cliente permanecerá utilizando la tarjeta de crédito</a:t>
            </a:r>
            <a:endParaRPr sz="950" dirty="0">
              <a:solidFill>
                <a:srgbClr val="D4D4D4"/>
              </a:solidFill>
              <a:latin typeface="Arial"/>
              <a:ea typeface="Arial"/>
              <a:cs typeface="Arial"/>
              <a:sym typeface="Arial"/>
            </a:endParaRPr>
          </a:p>
          <a:p>
            <a:pPr marL="76200" marR="76200" lvl="0" indent="0" algn="l" rtl="0">
              <a:spcBef>
                <a:spcPts val="1100"/>
              </a:spcBef>
              <a:spcAft>
                <a:spcPts val="0"/>
              </a:spcAft>
              <a:buNone/>
            </a:pPr>
            <a:r>
              <a:rPr lang="es" sz="950" dirty="0">
                <a:solidFill>
                  <a:srgbClr val="D4D4D4"/>
                </a:solidFill>
                <a:latin typeface="Arial"/>
                <a:ea typeface="Arial"/>
                <a:cs typeface="Arial"/>
                <a:sym typeface="Arial"/>
              </a:rPr>
              <a:t>Detectar las variables y los valores críticos que provocan el abandono del servicio.</a:t>
            </a:r>
            <a:endParaRPr sz="950" dirty="0">
              <a:solidFill>
                <a:srgbClr val="D4D4D4"/>
              </a:solidFill>
              <a:latin typeface="Arial"/>
              <a:ea typeface="Arial"/>
              <a:cs typeface="Arial"/>
              <a:sym typeface="Arial"/>
            </a:endParaRPr>
          </a:p>
          <a:p>
            <a:pPr marL="0" lvl="0" indent="0" algn="l" rtl="0">
              <a:spcBef>
                <a:spcPts val="1100"/>
              </a:spcBef>
              <a:spcAft>
                <a:spcPts val="0"/>
              </a:spcAft>
              <a:buNone/>
            </a:pPr>
            <a:r>
              <a:rPr lang="es" b="1" dirty="0"/>
              <a:t>Contexto:</a:t>
            </a:r>
            <a:endParaRPr b="1" dirty="0"/>
          </a:p>
          <a:p>
            <a:pPr marL="76200" marR="76200" lvl="0" indent="0" algn="l" rtl="0">
              <a:spcBef>
                <a:spcPts val="1200"/>
              </a:spcBef>
              <a:spcAft>
                <a:spcPts val="0"/>
              </a:spcAft>
              <a:buNone/>
            </a:pPr>
            <a:r>
              <a:rPr lang="es" sz="950" dirty="0">
                <a:solidFill>
                  <a:srgbClr val="D4D4D4"/>
                </a:solidFill>
                <a:latin typeface="Arial"/>
                <a:ea typeface="Arial"/>
                <a:cs typeface="Arial"/>
                <a:sym typeface="Arial"/>
              </a:rPr>
              <a:t>En la actualidad, la tarjeta de crédito es un medio de pago esencial para compras de alto valor. Para los comerciantes, aceptar pagos con tarjeta de crédito significa un crecimiento significativo en las ventas, mientras que, para los clientes, es una forma necesaria para adquirir bienes costosos.</a:t>
            </a:r>
            <a:endParaRPr sz="950" dirty="0">
              <a:solidFill>
                <a:srgbClr val="D4D4D4"/>
              </a:solidFill>
              <a:latin typeface="Arial"/>
              <a:ea typeface="Arial"/>
              <a:cs typeface="Arial"/>
              <a:sym typeface="Arial"/>
            </a:endParaRPr>
          </a:p>
          <a:p>
            <a:pPr marL="76200" marR="76200" lvl="0" indent="0" algn="l" rtl="0">
              <a:spcBef>
                <a:spcPts val="1100"/>
              </a:spcBef>
              <a:spcAft>
                <a:spcPts val="0"/>
              </a:spcAft>
              <a:buNone/>
            </a:pPr>
            <a:r>
              <a:rPr lang="es" sz="950" dirty="0">
                <a:solidFill>
                  <a:srgbClr val="D4D4D4"/>
                </a:solidFill>
                <a:latin typeface="Arial"/>
                <a:ea typeface="Arial"/>
                <a:cs typeface="Arial"/>
                <a:sym typeface="Arial"/>
              </a:rPr>
              <a:t>La utilidad de esta investigación para conocer la necesidad de los clientes, que comportamientos conllevan a mantener su relación con el banco, poder anticiparse ante su eventual salida, intentando retener a los clientes</a:t>
            </a:r>
            <a:endParaRPr sz="950" dirty="0">
              <a:solidFill>
                <a:srgbClr val="D4D4D4"/>
              </a:solidFill>
              <a:latin typeface="Arial"/>
              <a:ea typeface="Arial"/>
              <a:cs typeface="Arial"/>
              <a:sym typeface="Arial"/>
            </a:endParaRPr>
          </a:p>
          <a:p>
            <a:pPr marL="76200" marR="76200" lvl="0" indent="0" algn="l" rtl="0">
              <a:spcBef>
                <a:spcPts val="1100"/>
              </a:spcBef>
              <a:spcAft>
                <a:spcPts val="0"/>
              </a:spcAft>
              <a:buNone/>
            </a:pPr>
            <a:r>
              <a:rPr lang="es" b="1" dirty="0"/>
              <a:t>Audiencia:</a:t>
            </a:r>
            <a:endParaRPr sz="950" b="1" dirty="0">
              <a:solidFill>
                <a:srgbClr val="D4D4D4"/>
              </a:solidFill>
              <a:latin typeface="Arial"/>
              <a:ea typeface="Arial"/>
              <a:cs typeface="Arial"/>
              <a:sym typeface="Arial"/>
            </a:endParaRPr>
          </a:p>
          <a:p>
            <a:pPr marL="76200" marR="76200" lvl="0" indent="0" algn="l" rtl="0">
              <a:spcBef>
                <a:spcPts val="1100"/>
              </a:spcBef>
              <a:spcAft>
                <a:spcPts val="0"/>
              </a:spcAft>
              <a:buNone/>
            </a:pPr>
            <a:r>
              <a:rPr lang="es" sz="950" dirty="0">
                <a:solidFill>
                  <a:srgbClr val="D4D4D4"/>
                </a:solidFill>
                <a:latin typeface="Arial"/>
                <a:ea typeface="Arial"/>
                <a:cs typeface="Arial"/>
                <a:sym typeface="Arial"/>
              </a:rPr>
              <a:t>Este análisis es de utilidad para la gerencia de un banco para conocer los comportamientos que adoptan los clientes con intención de abandono para que se pueda evitar esta acción.</a:t>
            </a:r>
            <a:endParaRPr sz="950" dirty="0">
              <a:solidFill>
                <a:srgbClr val="D4D4D4"/>
              </a:solidFill>
              <a:latin typeface="Arial"/>
              <a:ea typeface="Arial"/>
              <a:cs typeface="Arial"/>
              <a:sym typeface="Arial"/>
            </a:endParaRPr>
          </a:p>
          <a:p>
            <a:pPr marL="0" lvl="0" indent="0" algn="l" rtl="0">
              <a:spcBef>
                <a:spcPts val="11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3222950" y="177400"/>
            <a:ext cx="5533200" cy="4391400"/>
          </a:xfrm>
          <a:prstGeom prst="rect">
            <a:avLst/>
          </a:prstGeom>
        </p:spPr>
        <p:txBody>
          <a:bodyPr spcFirstLastPara="1" wrap="square" lIns="91425" tIns="91425" rIns="91425" bIns="91425" anchor="t" anchorCtr="0">
            <a:normAutofit/>
          </a:bodyPr>
          <a:lstStyle/>
          <a:p>
            <a:pPr marL="76200" marR="76200" lvl="0" indent="0" algn="l" rtl="0">
              <a:spcBef>
                <a:spcPts val="1100"/>
              </a:spcBef>
              <a:spcAft>
                <a:spcPts val="0"/>
              </a:spcAft>
              <a:buNone/>
            </a:pPr>
            <a:r>
              <a:rPr lang="es" b="1"/>
              <a:t>Problema:</a:t>
            </a:r>
            <a:endParaRPr sz="950">
              <a:solidFill>
                <a:srgbClr val="D4D4D4"/>
              </a:solidFill>
              <a:latin typeface="Arial"/>
              <a:ea typeface="Arial"/>
              <a:cs typeface="Arial"/>
              <a:sym typeface="Arial"/>
            </a:endParaRPr>
          </a:p>
          <a:p>
            <a:pPr marL="457200" marR="76200" lvl="0" indent="-288925" algn="l" rtl="0">
              <a:spcBef>
                <a:spcPts val="1100"/>
              </a:spcBef>
              <a:spcAft>
                <a:spcPts val="0"/>
              </a:spcAft>
              <a:buClr>
                <a:srgbClr val="D4D4D4"/>
              </a:buClr>
              <a:buSzPts val="950"/>
              <a:buFont typeface="Arial"/>
              <a:buChar char="●"/>
            </a:pPr>
            <a:r>
              <a:rPr lang="es" sz="950">
                <a:solidFill>
                  <a:srgbClr val="D4D4D4"/>
                </a:solidFill>
                <a:latin typeface="Arial"/>
                <a:ea typeface="Arial"/>
                <a:cs typeface="Arial"/>
                <a:sym typeface="Arial"/>
              </a:rPr>
              <a:t>¿Qué factores son determinantes para poder determinar la fidelidad del uso de una tarjeta de crédito?</a:t>
            </a:r>
            <a:endParaRPr sz="950">
              <a:solidFill>
                <a:srgbClr val="D4D4D4"/>
              </a:solidFill>
              <a:latin typeface="Arial"/>
              <a:ea typeface="Arial"/>
              <a:cs typeface="Arial"/>
              <a:sym typeface="Arial"/>
            </a:endParaRPr>
          </a:p>
          <a:p>
            <a:pPr marL="457200" marR="76200" lvl="0" indent="-288925" algn="l" rtl="0">
              <a:spcBef>
                <a:spcPts val="0"/>
              </a:spcBef>
              <a:spcAft>
                <a:spcPts val="0"/>
              </a:spcAft>
              <a:buClr>
                <a:srgbClr val="D4D4D4"/>
              </a:buClr>
              <a:buSzPts val="950"/>
              <a:buFont typeface="Arial"/>
              <a:buChar char="●"/>
            </a:pPr>
            <a:r>
              <a:rPr lang="es" sz="950">
                <a:solidFill>
                  <a:srgbClr val="D4D4D4"/>
                </a:solidFill>
                <a:latin typeface="Arial"/>
                <a:ea typeface="Arial"/>
                <a:cs typeface="Arial"/>
                <a:sym typeface="Arial"/>
              </a:rPr>
              <a:t>¿Qué valores o combinación de ellos son los que provocan el abandono del servicio crediticio?</a:t>
            </a:r>
            <a:endParaRPr sz="950">
              <a:solidFill>
                <a:srgbClr val="D4D4D4"/>
              </a:solidFill>
              <a:latin typeface="Arial"/>
              <a:ea typeface="Arial"/>
              <a:cs typeface="Arial"/>
              <a:sym typeface="Arial"/>
            </a:endParaRPr>
          </a:p>
          <a:p>
            <a:pPr marL="0" marR="76200" lvl="0" indent="0" algn="l" rtl="0">
              <a:spcBef>
                <a:spcPts val="1100"/>
              </a:spcBef>
              <a:spcAft>
                <a:spcPts val="0"/>
              </a:spcAft>
              <a:buNone/>
            </a:pPr>
            <a:endParaRPr sz="950">
              <a:solidFill>
                <a:srgbClr val="D4D4D4"/>
              </a:solidFill>
              <a:latin typeface="Arial"/>
              <a:ea typeface="Arial"/>
              <a:cs typeface="Arial"/>
              <a:sym typeface="Arial"/>
            </a:endParaRPr>
          </a:p>
          <a:p>
            <a:pPr marL="76200" marR="76200" lvl="0" indent="0" algn="l" rtl="0">
              <a:spcBef>
                <a:spcPts val="1100"/>
              </a:spcBef>
              <a:spcAft>
                <a:spcPts val="0"/>
              </a:spcAft>
              <a:buNone/>
            </a:pPr>
            <a:r>
              <a:rPr lang="es" b="1"/>
              <a:t>Hipótesis: </a:t>
            </a:r>
            <a:endParaRPr sz="950">
              <a:solidFill>
                <a:srgbClr val="D4D4D4"/>
              </a:solidFill>
              <a:latin typeface="Arial"/>
              <a:ea typeface="Arial"/>
              <a:cs typeface="Arial"/>
              <a:sym typeface="Arial"/>
            </a:endParaRPr>
          </a:p>
          <a:p>
            <a:pPr marL="152400" marR="114300" lvl="0" indent="0" algn="l" rtl="0">
              <a:lnSpc>
                <a:spcPct val="160000"/>
              </a:lnSpc>
              <a:spcBef>
                <a:spcPts val="1100"/>
              </a:spcBef>
              <a:spcAft>
                <a:spcPts val="0"/>
              </a:spcAft>
              <a:buNone/>
            </a:pPr>
            <a:r>
              <a:rPr lang="es" sz="950">
                <a:solidFill>
                  <a:srgbClr val="D4D4D4"/>
                </a:solidFill>
              </a:rPr>
              <a:t>Los factores más determinantes para poder determinar el riesgo crediticio es el nivel de ingresos de las personas, Límite de crédito en la tarjeta de crédito y el Saldo rotatorio total en la tarjeta de crédito . Por otra parte, otros elementos importantes serían Nº de meses inactivos en los últimos 12 meses,Cambio en el monto de la transacción ,Ratio de uso medio de la tarjeta y la categoría de la tarjeta que posea. Siendo el resto de los factores pocos influyentes </a:t>
            </a:r>
            <a:endParaRPr sz="950">
              <a:solidFill>
                <a:srgbClr val="D4D4D4"/>
              </a:solidFill>
            </a:endParaRPr>
          </a:p>
          <a:p>
            <a:pPr marL="76200" marR="38100" lvl="0" indent="0" algn="l" rtl="0">
              <a:lnSpc>
                <a:spcPct val="160000"/>
              </a:lnSpc>
              <a:spcBef>
                <a:spcPts val="1100"/>
              </a:spcBef>
              <a:spcAft>
                <a:spcPts val="0"/>
              </a:spcAft>
              <a:buNone/>
            </a:pPr>
            <a:endParaRPr sz="950">
              <a:solidFill>
                <a:srgbClr val="D4D4D4"/>
              </a:solidFill>
              <a:latin typeface="Roboto Mono"/>
              <a:ea typeface="Roboto Mono"/>
              <a:cs typeface="Roboto Mono"/>
              <a:sym typeface="Roboto Mono"/>
            </a:endParaRPr>
          </a:p>
          <a:p>
            <a:pPr marL="0" lvl="0" indent="0" algn="l" rtl="0">
              <a:spcBef>
                <a:spcPts val="0"/>
              </a:spcBef>
              <a:spcAft>
                <a:spcPts val="0"/>
              </a:spcAft>
              <a:buNone/>
            </a:pPr>
            <a:endParaRPr sz="950">
              <a:solidFill>
                <a:srgbClr val="D4D4D4"/>
              </a:solidFill>
              <a:latin typeface="Roboto Mono"/>
              <a:ea typeface="Roboto Mono"/>
              <a:cs typeface="Roboto Mono"/>
              <a:sym typeface="Roboto Mono"/>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3EFF1-DA57-15AD-2393-E8A333EE1E65}"/>
              </a:ext>
            </a:extLst>
          </p:cNvPr>
          <p:cNvSpPr>
            <a:spLocks noGrp="1"/>
          </p:cNvSpPr>
          <p:nvPr>
            <p:ph type="title"/>
          </p:nvPr>
        </p:nvSpPr>
        <p:spPr/>
        <p:txBody>
          <a:bodyPr>
            <a:normAutofit fontScale="90000"/>
          </a:bodyPr>
          <a:lstStyle/>
          <a:p>
            <a:r>
              <a:rPr lang="es-ES" dirty="0"/>
              <a:t>Algoritmos elegidos</a:t>
            </a:r>
            <a:endParaRPr lang="es-AR" dirty="0"/>
          </a:p>
        </p:txBody>
      </p:sp>
      <p:sp>
        <p:nvSpPr>
          <p:cNvPr id="3" name="Marcador de texto 2">
            <a:extLst>
              <a:ext uri="{FF2B5EF4-FFF2-40B4-BE49-F238E27FC236}">
                <a16:creationId xmlns:a16="http://schemas.microsoft.com/office/drawing/2014/main" id="{7677CFC9-4486-7B54-7E12-3CDA92517634}"/>
              </a:ext>
            </a:extLst>
          </p:cNvPr>
          <p:cNvSpPr>
            <a:spLocks noGrp="1"/>
          </p:cNvSpPr>
          <p:nvPr>
            <p:ph type="body" idx="1"/>
          </p:nvPr>
        </p:nvSpPr>
        <p:spPr/>
        <p:txBody>
          <a:bodyPr/>
          <a:lstStyle/>
          <a:p>
            <a:pPr marL="76200" marR="76200" lvl="0" indent="0" algn="l" rtl="0">
              <a:spcBef>
                <a:spcPts val="1200"/>
              </a:spcBef>
              <a:spcAft>
                <a:spcPts val="0"/>
              </a:spcAft>
              <a:buNone/>
            </a:pPr>
            <a:r>
              <a:rPr lang="es-ES" dirty="0"/>
              <a:t>Para predecir si un cliente permanecerá utilizando la tarjeta de crédito se utilizara un modelo de regresión</a:t>
            </a:r>
            <a:endParaRPr lang="es-ES" sz="1800" dirty="0">
              <a:solidFill>
                <a:srgbClr val="D4D4D4"/>
              </a:solidFill>
              <a:latin typeface="Arial"/>
              <a:ea typeface="Arial"/>
              <a:cs typeface="Arial"/>
              <a:sym typeface="Arial"/>
            </a:endParaRPr>
          </a:p>
          <a:p>
            <a:pPr marL="76200" marR="76200" indent="0">
              <a:spcBef>
                <a:spcPts val="1200"/>
              </a:spcBef>
              <a:buNone/>
            </a:pPr>
            <a:r>
              <a:rPr lang="es-ES" dirty="0">
                <a:sym typeface="Arial"/>
              </a:rPr>
              <a:t>Para poder detectar las variables y los valores críticos que provocan el abandono del servicio se utilizara un modelo de K-</a:t>
            </a:r>
            <a:r>
              <a:rPr lang="es-ES" dirty="0" err="1">
                <a:sym typeface="Arial"/>
              </a:rPr>
              <a:t>means</a:t>
            </a:r>
            <a:r>
              <a:rPr lang="es-ES" dirty="0">
                <a:sym typeface="Arial"/>
              </a:rPr>
              <a:t> </a:t>
            </a:r>
            <a:r>
              <a:rPr lang="es-ES" dirty="0" err="1">
                <a:sym typeface="Arial"/>
              </a:rPr>
              <a:t>clutering</a:t>
            </a:r>
            <a:r>
              <a:rPr lang="es-ES" dirty="0">
                <a:sym typeface="Arial"/>
              </a:rPr>
              <a:t> de esta manera determinaremos los valores que caracteriza a los clientes que permanecen usando el servicio y de </a:t>
            </a:r>
            <a:r>
              <a:rPr lang="es-ES" dirty="0" err="1">
                <a:sym typeface="Arial"/>
              </a:rPr>
              <a:t>quienen</a:t>
            </a:r>
            <a:r>
              <a:rPr lang="es-ES" dirty="0">
                <a:sym typeface="Arial"/>
              </a:rPr>
              <a:t> lo abandonan</a:t>
            </a:r>
          </a:p>
          <a:p>
            <a:endParaRPr lang="es-AR" dirty="0"/>
          </a:p>
        </p:txBody>
      </p:sp>
    </p:spTree>
    <p:extLst>
      <p:ext uri="{BB962C8B-B14F-4D97-AF65-F5344CB8AC3E}">
        <p14:creationId xmlns:p14="http://schemas.microsoft.com/office/powerpoint/2010/main" val="59279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5625"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METADATA</a:t>
            </a:r>
            <a:endParaRPr/>
          </a:p>
        </p:txBody>
      </p:sp>
      <p:pic>
        <p:nvPicPr>
          <p:cNvPr id="89" name="Google Shape;89;p17"/>
          <p:cNvPicPr preferRelativeResize="0"/>
          <p:nvPr/>
        </p:nvPicPr>
        <p:blipFill>
          <a:blip r:embed="rId3">
            <a:alphaModFix/>
          </a:blip>
          <a:stretch>
            <a:fillRect/>
          </a:stretch>
        </p:blipFill>
        <p:spPr>
          <a:xfrm>
            <a:off x="464100" y="876300"/>
            <a:ext cx="3381375" cy="3390900"/>
          </a:xfrm>
          <a:prstGeom prst="rect">
            <a:avLst/>
          </a:prstGeom>
          <a:noFill/>
          <a:ln>
            <a:noFill/>
          </a:ln>
        </p:spPr>
      </p:pic>
      <p:sp>
        <p:nvSpPr>
          <p:cNvPr id="90" name="Google Shape;90;p17"/>
          <p:cNvSpPr txBox="1"/>
          <p:nvPr/>
        </p:nvSpPr>
        <p:spPr>
          <a:xfrm>
            <a:off x="4952700" y="1936700"/>
            <a:ext cx="25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Open Sans"/>
                <a:ea typeface="Open Sans"/>
                <a:cs typeface="Open Sans"/>
                <a:sym typeface="Open Sans"/>
              </a:rPr>
              <a:t>10127 observaciones</a:t>
            </a:r>
            <a:endParaRPr>
              <a:latin typeface="Open Sans"/>
              <a:ea typeface="Open Sans"/>
              <a:cs typeface="Open Sans"/>
              <a:sym typeface="Open Sans"/>
            </a:endParaRPr>
          </a:p>
        </p:txBody>
      </p:sp>
      <p:sp>
        <p:nvSpPr>
          <p:cNvPr id="91" name="Google Shape;91;p17"/>
          <p:cNvSpPr txBox="1"/>
          <p:nvPr/>
        </p:nvSpPr>
        <p:spPr>
          <a:xfrm>
            <a:off x="4952700" y="3215550"/>
            <a:ext cx="2099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Open Sans"/>
                <a:ea typeface="Open Sans"/>
                <a:cs typeface="Open Sans"/>
                <a:sym typeface="Open Sans"/>
              </a:rPr>
              <a:t>20 categorías a analizar</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077300" y="1632950"/>
            <a:ext cx="6989400" cy="167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6200"/>
              <a:t>Análisis exploratorio</a:t>
            </a:r>
            <a:endParaRPr sz="6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Análisis univariado variables categóricas</a:t>
            </a:r>
            <a:endParaRPr/>
          </a:p>
        </p:txBody>
      </p:sp>
      <p:sp>
        <p:nvSpPr>
          <p:cNvPr id="102" name="Google Shape;102;p19"/>
          <p:cNvSpPr txBox="1">
            <a:spLocks noGrp="1"/>
          </p:cNvSpPr>
          <p:nvPr>
            <p:ph type="body" idx="1"/>
          </p:nvPr>
        </p:nvSpPr>
        <p:spPr>
          <a:xfrm>
            <a:off x="387900" y="576575"/>
            <a:ext cx="4184100" cy="3992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
              <a:t>Los gráficos nos muestran la  distribución de las variables categóricas que cuenta la base de datos.</a:t>
            </a:r>
            <a:endParaRPr/>
          </a:p>
          <a:p>
            <a:pPr marL="0" lvl="0" indent="0" algn="l" rtl="0">
              <a:spcBef>
                <a:spcPts val="1200"/>
              </a:spcBef>
              <a:spcAft>
                <a:spcPts val="0"/>
              </a:spcAft>
              <a:buNone/>
            </a:pPr>
            <a:r>
              <a:rPr lang="es"/>
              <a:t> Podemos observar a simple vista que únicamente la variable género está equilibrada mientras que el resto de variables están muy desproporcionadas especialmente en la categoría de la tarjeta en donde la gran mayoría tienen el la tarjeta blue (categoría más baja)</a:t>
            </a:r>
            <a:endParaRPr/>
          </a:p>
          <a:p>
            <a:pPr marL="0" lvl="0" indent="0" algn="l" rtl="0">
              <a:spcBef>
                <a:spcPts val="1200"/>
              </a:spcBef>
              <a:spcAft>
                <a:spcPts val="1200"/>
              </a:spcAft>
              <a:buNone/>
            </a:pPr>
            <a:r>
              <a:rPr lang="es"/>
              <a:t>Podemos deducir por esta distribución que al tener clases asimétricas podrían ocurrir errores provocados por dichos factores. </a:t>
            </a:r>
            <a:endParaRPr/>
          </a:p>
        </p:txBody>
      </p:sp>
      <p:pic>
        <p:nvPicPr>
          <p:cNvPr id="103" name="Google Shape;103;p19"/>
          <p:cNvPicPr preferRelativeResize="0"/>
          <p:nvPr/>
        </p:nvPicPr>
        <p:blipFill>
          <a:blip r:embed="rId3">
            <a:alphaModFix/>
          </a:blip>
          <a:stretch>
            <a:fillRect/>
          </a:stretch>
        </p:blipFill>
        <p:spPr>
          <a:xfrm>
            <a:off x="4575712" y="576325"/>
            <a:ext cx="4361314" cy="399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70850" y="0"/>
            <a:ext cx="8520600" cy="59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Análisis univariado variables numéricas</a:t>
            </a:r>
            <a:endParaRPr/>
          </a:p>
        </p:txBody>
      </p:sp>
      <p:sp>
        <p:nvSpPr>
          <p:cNvPr id="109" name="Google Shape;109;p20"/>
          <p:cNvSpPr txBox="1">
            <a:spLocks noGrp="1"/>
          </p:cNvSpPr>
          <p:nvPr>
            <p:ph type="body" idx="1"/>
          </p:nvPr>
        </p:nvSpPr>
        <p:spPr>
          <a:xfrm>
            <a:off x="6837650" y="4314050"/>
            <a:ext cx="2356800" cy="7074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es"/>
              <a:t>Como se puede observar la gran mayoría de las variables numéricas tienen una distribución normal </a:t>
            </a:r>
            <a:endParaRPr/>
          </a:p>
        </p:txBody>
      </p:sp>
      <p:pic>
        <p:nvPicPr>
          <p:cNvPr id="110" name="Google Shape;110;p20"/>
          <p:cNvPicPr preferRelativeResize="0"/>
          <p:nvPr/>
        </p:nvPicPr>
        <p:blipFill>
          <a:blip r:embed="rId3">
            <a:alphaModFix/>
          </a:blip>
          <a:stretch>
            <a:fillRect/>
          </a:stretch>
        </p:blipFill>
        <p:spPr>
          <a:xfrm>
            <a:off x="152400" y="743700"/>
            <a:ext cx="7705374" cy="3417949"/>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Presentación en pantalla (16:9)</PresentationFormat>
  <Paragraphs>67</Paragraphs>
  <Slides>16</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PT Sans Narrow</vt:lpstr>
      <vt:lpstr>Open Sans</vt:lpstr>
      <vt:lpstr>Roboto Mono</vt:lpstr>
      <vt:lpstr>Arial</vt:lpstr>
      <vt:lpstr>Helvetica Neue</vt:lpstr>
      <vt:lpstr>Tropic</vt:lpstr>
      <vt:lpstr>Fidelidad de tarjetas de créditos</vt:lpstr>
      <vt:lpstr>ÍNDICE</vt:lpstr>
      <vt:lpstr>Presentación de PowerPoint</vt:lpstr>
      <vt:lpstr>Presentación de PowerPoint</vt:lpstr>
      <vt:lpstr>Algoritmos elegidos</vt:lpstr>
      <vt:lpstr>METADATA</vt:lpstr>
      <vt:lpstr>Análisis exploratorio</vt:lpstr>
      <vt:lpstr>Análisis univariado variables categóricas</vt:lpstr>
      <vt:lpstr>Análisis univariado variables numéricas</vt:lpstr>
      <vt:lpstr>Análisis bivariado de variables categóricas</vt:lpstr>
      <vt:lpstr>Análisis bivariado de variables numéricas</vt:lpstr>
      <vt:lpstr>Regresión lineal</vt:lpstr>
      <vt:lpstr>K_means</vt:lpstr>
      <vt:lpstr>INSIGHTS &amp; RECOMENDACIONES</vt:lpstr>
      <vt:lpstr>Competencia en el mercado crediticio</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Fidelidad de tarjetas de créditos</dc:title>
  <dc:creator>Usuario</dc:creator>
  <cp:lastModifiedBy>Tooru Oshiro</cp:lastModifiedBy>
  <cp:revision>1</cp:revision>
  <dcterms:modified xsi:type="dcterms:W3CDTF">2023-05-14T01:31:51Z</dcterms:modified>
</cp:coreProperties>
</file>