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108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6CB1-AB11-19C4-D260-BDECB8D66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8C316B-3823-5F9C-4CA4-836CD4FA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BBF726-DC95-0C33-D4ED-E6478B23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2555B9-03A5-2190-41B8-0AFF01DD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7E2CB-5EC7-4E21-FD98-25C5EA8D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13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21F7-6CC9-923F-EA50-5ACE1139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235B6-FAAD-146A-3668-24D8A84C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69FD8-C561-166F-A5B6-6FB63D7F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349BD-DDD8-8B20-ECDD-6B3011EC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EAC32-7603-EA20-F1B3-D702820E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85A312-D8B0-FF1E-8A38-62510E71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B877E-A259-3312-4F4B-51AAE2F9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27214-646A-CC69-8A19-2F6D132D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E6C2A-C206-6F3B-678C-20E6B5B8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14632-36E4-FB42-C344-DE08B515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3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8DBEE-DC32-C7E3-1499-158A870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1FD31-9FCA-6B8F-10C1-406E5BAB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277B4-AF91-9DC6-0B17-070A305D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2275F-9CA5-D964-F566-4B7B0610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F0C08-30C8-CAF6-8881-4B156159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3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534E5-A6DD-D4D2-8967-8280D154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816B7-8C73-6FEC-7E2A-BB9DB21D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E0272-EBBF-DA98-9E1A-4ADF93EF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D34BF-AD9A-208C-4FDB-0C2C5788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CEFA2-2B11-4B21-F3A3-3CE8501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1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A4058-9E93-9C3C-A0A2-79334FCA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564B1-3984-55AD-B3E5-B35E918B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E09C96-3B26-AFFB-4ACB-DDAA08AC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72D5D-FF2B-367C-5D65-3DEFB35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2D8F43-14D5-5CEA-A704-014C519E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A2A9B-4E50-B4EA-4FD2-A72B0C91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60E2-5F24-A6A3-A395-0C0CF5A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8AC367-68C2-D969-9C23-FE470119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CB08B-5B58-1CD2-3B95-89BC2210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B647DC-DF0D-2116-4920-8F4EDA310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85013B-EB44-375B-306E-85834E9D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EC2987-C7A3-6997-8AE8-A33A434F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106151-547C-F35D-6DBE-78FF1585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6B28A1-584A-AC73-9F59-3757E60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1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2ED95-EC88-631B-326F-E193CE88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1E5523-7452-2D7C-5F4A-A7A01066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C49935-198F-3A1A-6151-B93C25BE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480F6-D292-6145-1D74-76A17BD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7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A0DCA3-3CA4-1D6D-CC85-A9BAED10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75408F-6484-A81C-E0C4-1BE9F6E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E326AF-1FD5-E828-FA64-4BEB2D6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9889F-15F1-160E-58B0-2FDEF75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A3CF4-BE4D-11B4-CAFC-2072134E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AECA87-4897-7091-CDB3-FEDADDF2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9F90F2-445E-0F68-6B7A-59BAF40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6A400-DD72-C7FC-E7D9-5C224668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AF564-EA89-9E52-0AC9-F85A9CD5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92DC7-21E6-8E5B-221A-BE33F221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A894C3-B913-DBAC-4B3F-F425B28E1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4A4EB3-7EDE-A01C-75CD-3D008F6D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5FA6B-3CBB-97FA-8940-D6EB14F3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F9AE1-BAD9-179E-4D9C-D8E9C89F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FA699-C185-F1D9-8161-CFFD2EA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1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AA5CBB-8FD5-D40A-BC54-B69DE1EF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A6DBB1-C735-8187-7F16-8A6B6C30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29E8E-A60F-7D04-A513-D4DFF19B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2C6D-11A4-41B9-B87F-BD46E1E76EBA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AD10C-4870-86D9-67DE-D18C1E7A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6A6B6-F54B-1DB6-003B-49E62981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236D-AD84-45DA-918E-628990F4A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C3870A3-9FD1-CEDD-EEF2-08B7C4F11550}"/>
              </a:ext>
            </a:extLst>
          </p:cNvPr>
          <p:cNvSpPr/>
          <p:nvPr/>
        </p:nvSpPr>
        <p:spPr>
          <a:xfrm>
            <a:off x="342900" y="4339352"/>
            <a:ext cx="11477625" cy="12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C1956A8-D9E0-58AD-4E2D-DCD4D2CE5251}"/>
              </a:ext>
            </a:extLst>
          </p:cNvPr>
          <p:cNvSpPr/>
          <p:nvPr/>
        </p:nvSpPr>
        <p:spPr>
          <a:xfrm>
            <a:off x="342900" y="685800"/>
            <a:ext cx="11477625" cy="2238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4EF7D4-4F59-EFC7-6CF6-87084ED72985}"/>
              </a:ext>
            </a:extLst>
          </p:cNvPr>
          <p:cNvSpPr/>
          <p:nvPr/>
        </p:nvSpPr>
        <p:spPr>
          <a:xfrm>
            <a:off x="1666873" y="4425993"/>
            <a:ext cx="847724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FROM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国港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354CFA-DE7E-AFFC-9CFD-BEABC8F99852}"/>
              </a:ext>
            </a:extLst>
          </p:cNvPr>
          <p:cNvSpPr/>
          <p:nvPr/>
        </p:nvSpPr>
        <p:spPr>
          <a:xfrm>
            <a:off x="2590798" y="4425993"/>
            <a:ext cx="847724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国港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0439D6-CF61-F740-2072-0B33228C009F}"/>
              </a:ext>
            </a:extLst>
          </p:cNvPr>
          <p:cNvSpPr/>
          <p:nvPr/>
        </p:nvSpPr>
        <p:spPr>
          <a:xfrm>
            <a:off x="3514723" y="4425993"/>
            <a:ext cx="847724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キャリア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182E14-C682-1261-048B-5E712DAAFEE3}"/>
              </a:ext>
            </a:extLst>
          </p:cNvPr>
          <p:cNvSpPr/>
          <p:nvPr/>
        </p:nvSpPr>
        <p:spPr>
          <a:xfrm>
            <a:off x="4438648" y="4425993"/>
            <a:ext cx="847724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C/H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4C3113-5DFB-0B98-DB69-AE6A775BDD72}"/>
              </a:ext>
            </a:extLst>
          </p:cNvPr>
          <p:cNvSpPr/>
          <p:nvPr/>
        </p:nvSpPr>
        <p:spPr>
          <a:xfrm>
            <a:off x="6362700" y="4425993"/>
            <a:ext cx="84772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出荷本数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77999A-4693-635B-C5F8-F897529378C9}"/>
              </a:ext>
            </a:extLst>
          </p:cNvPr>
          <p:cNvSpPr/>
          <p:nvPr/>
        </p:nvSpPr>
        <p:spPr>
          <a:xfrm>
            <a:off x="7286625" y="4425993"/>
            <a:ext cx="98107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金額規模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￥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41F102-4223-708C-801C-E019ADF02378}"/>
              </a:ext>
            </a:extLst>
          </p:cNvPr>
          <p:cNvSpPr/>
          <p:nvPr/>
        </p:nvSpPr>
        <p:spPr>
          <a:xfrm>
            <a:off x="8382002" y="4425993"/>
            <a:ext cx="98107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金額規模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($)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EE5BCFE-F2F4-9EFD-6342-345BA8AFC88B}"/>
              </a:ext>
            </a:extLst>
          </p:cNvPr>
          <p:cNvSpPr/>
          <p:nvPr/>
        </p:nvSpPr>
        <p:spPr>
          <a:xfrm>
            <a:off x="5400674" y="4425993"/>
            <a:ext cx="847724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OUT-OUT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5F2CCF-D376-8EB8-ABE2-7866F611142B}"/>
              </a:ext>
            </a:extLst>
          </p:cNvPr>
          <p:cNvSpPr/>
          <p:nvPr/>
        </p:nvSpPr>
        <p:spPr>
          <a:xfrm>
            <a:off x="9477379" y="4425993"/>
            <a:ext cx="98107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FROM</a:t>
            </a:r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エリア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D2ECBC-ACD2-43E7-B23C-7A9BD5BBA815}"/>
              </a:ext>
            </a:extLst>
          </p:cNvPr>
          <p:cNvSpPr/>
          <p:nvPr/>
        </p:nvSpPr>
        <p:spPr>
          <a:xfrm>
            <a:off x="571496" y="4425993"/>
            <a:ext cx="98107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交渉フェーズ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F57F4F-BAC4-DFB7-9B86-C5F8C8FC18C5}"/>
              </a:ext>
            </a:extLst>
          </p:cNvPr>
          <p:cNvSpPr/>
          <p:nvPr/>
        </p:nvSpPr>
        <p:spPr>
          <a:xfrm>
            <a:off x="10572756" y="4425993"/>
            <a:ext cx="981075" cy="38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</a:t>
            </a:r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エリア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A4097B6-A9A0-811D-1AF5-CB242C7BD4B4}"/>
              </a:ext>
            </a:extLst>
          </p:cNvPr>
          <p:cNvSpPr/>
          <p:nvPr/>
        </p:nvSpPr>
        <p:spPr>
          <a:xfrm>
            <a:off x="557208" y="1019177"/>
            <a:ext cx="2509834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ロジ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本数実績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6C9CA0-CF02-6137-55EC-7A4C8E88B1B6}"/>
              </a:ext>
            </a:extLst>
          </p:cNvPr>
          <p:cNvSpPr/>
          <p:nvPr/>
        </p:nvSpPr>
        <p:spPr>
          <a:xfrm>
            <a:off x="3238494" y="1019176"/>
            <a:ext cx="3181355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ロジ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金額実績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3E1E1E-BEF0-091A-2D7F-1E5D9A37972A}"/>
              </a:ext>
            </a:extLst>
          </p:cNvPr>
          <p:cNvSpPr/>
          <p:nvPr/>
        </p:nvSpPr>
        <p:spPr>
          <a:xfrm>
            <a:off x="557207" y="1628775"/>
            <a:ext cx="2509834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レート比較表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6A50E6C-0DAA-482E-0EA1-AC0108032FE5}"/>
              </a:ext>
            </a:extLst>
          </p:cNvPr>
          <p:cNvSpPr/>
          <p:nvPr/>
        </p:nvSpPr>
        <p:spPr>
          <a:xfrm>
            <a:off x="3238494" y="1628774"/>
            <a:ext cx="3181356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レート比較表２次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立前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6F9622F-E329-EA3F-34F2-875061BF8EE1}"/>
              </a:ext>
            </a:extLst>
          </p:cNvPr>
          <p:cNvSpPr/>
          <p:nvPr/>
        </p:nvSpPr>
        <p:spPr>
          <a:xfrm>
            <a:off x="6943725" y="1252539"/>
            <a:ext cx="1438277" cy="2262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為替レート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5E678F3-5B37-F8C9-3531-08C28CE2D83C}"/>
              </a:ext>
            </a:extLst>
          </p:cNvPr>
          <p:cNvSpPr/>
          <p:nvPr/>
        </p:nvSpPr>
        <p:spPr>
          <a:xfrm>
            <a:off x="6943724" y="1582339"/>
            <a:ext cx="4524376" cy="2262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エリア変換マスタ</a:t>
            </a:r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発着地詳細⇒エリアへ変換</a:t>
            </a:r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BD76D20-0B26-4914-8D2C-6D1F93FF5871}"/>
              </a:ext>
            </a:extLst>
          </p:cNvPr>
          <p:cNvSpPr/>
          <p:nvPr/>
        </p:nvSpPr>
        <p:spPr>
          <a:xfrm>
            <a:off x="6943723" y="1928812"/>
            <a:ext cx="4524376" cy="4667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重複削除マスタ</a:t>
            </a:r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レート比較表：</a:t>
            </a:r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Canon Request</a:t>
            </a:r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本数の重複を削除）</a:t>
            </a:r>
            <a:endParaRPr kumimoji="1" lang="en-US" altLang="ja-JP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en-US" altLang="ja-JP" sz="9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CanonRequest</a:t>
            </a:r>
            <a:r>
              <a:rPr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はエリアでまとめて本数が書かれている場合があるため、</a:t>
            </a:r>
            <a:endParaRPr lang="en-US" altLang="ja-JP" sz="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レーン毎に分けるマスタ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03CB3EF-713C-FD1E-F10A-C4D355E3C2D8}"/>
              </a:ext>
            </a:extLst>
          </p:cNvPr>
          <p:cNvSpPr txBox="1"/>
          <p:nvPr/>
        </p:nvSpPr>
        <p:spPr>
          <a:xfrm>
            <a:off x="214307" y="180975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シミュレーション可視化整理</a:t>
            </a:r>
          </a:p>
        </p:txBody>
      </p:sp>
      <p:pic>
        <p:nvPicPr>
          <p:cNvPr id="1026" name="Picture 2" descr="フォルダアイコン">
            <a:extLst>
              <a:ext uri="{FF2B5EF4-FFF2-40B4-BE49-F238E27FC236}">
                <a16:creationId xmlns:a16="http://schemas.microsoft.com/office/drawing/2014/main" id="{5431367D-BB6B-BF44-958D-F92FA42A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24" y="180975"/>
            <a:ext cx="1171576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67A749A-AE5B-E356-371F-CDB2A117309D}"/>
              </a:ext>
            </a:extLst>
          </p:cNvPr>
          <p:cNvSpPr/>
          <p:nvPr/>
        </p:nvSpPr>
        <p:spPr>
          <a:xfrm>
            <a:off x="566729" y="2230993"/>
            <a:ext cx="3181354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レート比較表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立後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037592A-8047-7D31-E872-8D8DF423BE90}"/>
              </a:ext>
            </a:extLst>
          </p:cNvPr>
          <p:cNvSpPr/>
          <p:nvPr/>
        </p:nvSpPr>
        <p:spPr>
          <a:xfrm>
            <a:off x="3881444" y="2225160"/>
            <a:ext cx="2538405" cy="466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レート比較表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最終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.xlsx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B579B4D-150D-0954-360D-C00D2B6A9427}"/>
              </a:ext>
            </a:extLst>
          </p:cNvPr>
          <p:cNvSpPr/>
          <p:nvPr/>
        </p:nvSpPr>
        <p:spPr>
          <a:xfrm>
            <a:off x="5938838" y="3007007"/>
            <a:ext cx="423862" cy="298964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Datameer Versus Tableau Prep - Datameer">
            <a:extLst>
              <a:ext uri="{FF2B5EF4-FFF2-40B4-BE49-F238E27FC236}">
                <a16:creationId xmlns:a16="http://schemas.microsoft.com/office/drawing/2014/main" id="{DF0FEA99-3CBF-59FF-EACD-F1AF0B56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07" y="3403709"/>
            <a:ext cx="847724" cy="542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下 33">
            <a:extLst>
              <a:ext uri="{FF2B5EF4-FFF2-40B4-BE49-F238E27FC236}">
                <a16:creationId xmlns:a16="http://schemas.microsoft.com/office/drawing/2014/main" id="{2D98F4C6-52A8-BDE3-E299-B4FEE26B03E5}"/>
              </a:ext>
            </a:extLst>
          </p:cNvPr>
          <p:cNvSpPr/>
          <p:nvPr/>
        </p:nvSpPr>
        <p:spPr>
          <a:xfrm>
            <a:off x="5938838" y="4040388"/>
            <a:ext cx="423862" cy="298964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8E568CCC-E4F5-4E9A-98B4-73CEE94EBF13}"/>
              </a:ext>
            </a:extLst>
          </p:cNvPr>
          <p:cNvSpPr/>
          <p:nvPr/>
        </p:nvSpPr>
        <p:spPr>
          <a:xfrm>
            <a:off x="5938838" y="5689342"/>
            <a:ext cx="423862" cy="298964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BI市場で選ばれるTableau(タブロー) Tableau Server | リックソフト">
            <a:extLst>
              <a:ext uri="{FF2B5EF4-FFF2-40B4-BE49-F238E27FC236}">
                <a16:creationId xmlns:a16="http://schemas.microsoft.com/office/drawing/2014/main" id="{4155F763-82B2-530B-3A74-00050410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15" y="6120691"/>
            <a:ext cx="1840508" cy="3857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矢印: 下 35">
            <a:extLst>
              <a:ext uri="{FF2B5EF4-FFF2-40B4-BE49-F238E27FC236}">
                <a16:creationId xmlns:a16="http://schemas.microsoft.com/office/drawing/2014/main" id="{CCE39A4E-AEA8-EAA9-0803-AD2EE11EEA23}"/>
              </a:ext>
            </a:extLst>
          </p:cNvPr>
          <p:cNvSpPr/>
          <p:nvPr/>
        </p:nvSpPr>
        <p:spPr>
          <a:xfrm rot="16200000">
            <a:off x="7415749" y="6183140"/>
            <a:ext cx="423862" cy="298964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分析グラフ グリフ、グラフ アイコン。統計とモニターのシンボル、 | プレミアムベクター">
            <a:extLst>
              <a:ext uri="{FF2B5EF4-FFF2-40B4-BE49-F238E27FC236}">
                <a16:creationId xmlns:a16="http://schemas.microsoft.com/office/drawing/2014/main" id="{0AB29BCB-C88D-B22A-0B2C-2F63782E2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6"/>
          <a:stretch/>
        </p:blipFill>
        <p:spPr bwMode="auto">
          <a:xfrm>
            <a:off x="8164216" y="5958750"/>
            <a:ext cx="708323" cy="7477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D61FCD1-D07E-99C3-64F6-157714A0B340}"/>
              </a:ext>
            </a:extLst>
          </p:cNvPr>
          <p:cNvSpPr txBox="1"/>
          <p:nvPr/>
        </p:nvSpPr>
        <p:spPr>
          <a:xfrm>
            <a:off x="841460" y="4819081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実績</a:t>
            </a:r>
            <a:endParaRPr kumimoji="1" lang="en-US" altLang="ja-JP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実績</a:t>
            </a:r>
            <a:endParaRPr kumimoji="1" lang="en-US" altLang="ja-JP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１次</a:t>
            </a:r>
            <a:endParaRPr kumimoji="1" lang="en-US" altLang="ja-JP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１次</a:t>
            </a:r>
            <a:endParaRPr lang="en-US" altLang="ja-JP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FAB916-F79C-CFAF-A74F-79E26AFA892E}"/>
              </a:ext>
            </a:extLst>
          </p:cNvPr>
          <p:cNvSpPr txBox="1"/>
          <p:nvPr/>
        </p:nvSpPr>
        <p:spPr>
          <a:xfrm>
            <a:off x="6699712" y="34861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結合・計算・整理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67AF498-9478-5DC4-AF39-45FC935BB315}"/>
              </a:ext>
            </a:extLst>
          </p:cNvPr>
          <p:cNvSpPr txBox="1"/>
          <p:nvPr/>
        </p:nvSpPr>
        <p:spPr>
          <a:xfrm>
            <a:off x="5658219" y="64886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可視化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CA745A5-7C8F-D412-C97F-271A7B0C664E}"/>
              </a:ext>
            </a:extLst>
          </p:cNvPr>
          <p:cNvSpPr txBox="1"/>
          <p:nvPr/>
        </p:nvSpPr>
        <p:spPr>
          <a:xfrm>
            <a:off x="8089352" y="2645809"/>
            <a:ext cx="3905236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元データ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このデータを入れ替えれば繰り返し使える⇒情報基盤</a:t>
            </a:r>
            <a:endParaRPr kumimoji="1" lang="ja-JP" altLang="en-US" sz="12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F30F744-2E65-D2BA-8B3B-E9FB96FC93D3}"/>
              </a:ext>
            </a:extLst>
          </p:cNvPr>
          <p:cNvSpPr txBox="1"/>
          <p:nvPr/>
        </p:nvSpPr>
        <p:spPr>
          <a:xfrm>
            <a:off x="9669913" y="5437727"/>
            <a:ext cx="232467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Tableau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の元データ</a:t>
            </a:r>
          </a:p>
        </p:txBody>
      </p:sp>
    </p:spTree>
    <p:extLst>
      <p:ext uri="{BB962C8B-B14F-4D97-AF65-F5344CB8AC3E}">
        <p14:creationId xmlns:p14="http://schemas.microsoft.com/office/powerpoint/2010/main" val="9729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5A5EB-E2FB-9CC4-6591-DEB748D3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BE7DBE-F84A-4FD2-EEF5-27547DFEE9DF}"/>
              </a:ext>
            </a:extLst>
          </p:cNvPr>
          <p:cNvSpPr txBox="1"/>
          <p:nvPr/>
        </p:nvSpPr>
        <p:spPr>
          <a:xfrm>
            <a:off x="214307" y="180975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輸送概況可視化データ整理</a:t>
            </a:r>
          </a:p>
        </p:txBody>
      </p:sp>
    </p:spTree>
    <p:extLst>
      <p:ext uri="{BB962C8B-B14F-4D97-AF65-F5344CB8AC3E}">
        <p14:creationId xmlns:p14="http://schemas.microsoft.com/office/powerpoint/2010/main" val="31384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将平 山下</dc:creator>
  <cp:lastModifiedBy>将平 山下</cp:lastModifiedBy>
  <cp:revision>1</cp:revision>
  <dcterms:created xsi:type="dcterms:W3CDTF">2025-03-17T14:53:58Z</dcterms:created>
  <dcterms:modified xsi:type="dcterms:W3CDTF">2025-03-17T14:54:24Z</dcterms:modified>
</cp:coreProperties>
</file>