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4" r:id="rId21"/>
    <p:sldId id="277" r:id="rId22"/>
    <p:sldId id="278" r:id="rId23"/>
    <p:sldId id="279" r:id="rId24"/>
    <p:sldId id="280" r:id="rId25"/>
    <p:sldId id="296" r:id="rId26"/>
    <p:sldId id="281" r:id="rId27"/>
    <p:sldId id="283" r:id="rId28"/>
    <p:sldId id="285" r:id="rId29"/>
    <p:sldId id="286" r:id="rId30"/>
    <p:sldId id="287" r:id="rId31"/>
    <p:sldId id="289" r:id="rId32"/>
    <p:sldId id="288" r:id="rId33"/>
    <p:sldId id="291" r:id="rId34"/>
    <p:sldId id="290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19" r:id="rId49"/>
    <p:sldId id="320" r:id="rId50"/>
    <p:sldId id="321" r:id="rId51"/>
    <p:sldId id="322" r:id="rId52"/>
    <p:sldId id="323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3D663-8802-408B-B485-D95509E6E4B4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2DE55-8FFB-4D26-9652-718D992AD9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niukai1768/article/details/7957970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segmentfault.com/a/1190000008484167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qq_35649707/article/details/66473069" TargetMode="External"/><Relationship Id="rId3" Type="http://schemas.openxmlformats.org/officeDocument/2006/relationships/hyperlink" Target="https://blog.csdn.net/starstar1992/article/details/54913261/" TargetMode="External"/><Relationship Id="rId7" Type="http://schemas.openxmlformats.org/officeDocument/2006/relationships/hyperlink" Target="https://www.cnblogs.com/victorique/p/8480093.html" TargetMode="External"/><Relationship Id="rId2" Type="http://schemas.openxmlformats.org/officeDocument/2006/relationships/hyperlink" Target="https://www.cnblogs.com/zyf0163/p/480695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gmentfault.com/a/1190000008484167" TargetMode="External"/><Relationship Id="rId5" Type="http://schemas.openxmlformats.org/officeDocument/2006/relationships/hyperlink" Target="https://blog.csdn.net/Frocean/article/details/80866767" TargetMode="External"/><Relationship Id="rId4" Type="http://schemas.openxmlformats.org/officeDocument/2006/relationships/hyperlink" Target="https://www.cnblogs.com/TheRoadToTheGold/p/629073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字符串入门算法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933056"/>
            <a:ext cx="6400800" cy="160858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主讲人：周瑞东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4384268"/>
            <a:ext cx="13628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u="sng" cap="none" spc="0" dirty="0" err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Amori</a:t>
            </a:r>
            <a:endParaRPr lang="zh-CN" altLang="en-US" sz="2800" b="1" u="sng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</a:t>
            </a:r>
            <a:r>
              <a:rPr lang="zh-CN" altLang="en-US" dirty="0"/>
              <a:t>哈希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预处理文本串哈希值</a:t>
            </a:r>
            <a:r>
              <a:rPr lang="en-US" altLang="zh-CN" dirty="0"/>
              <a:t>O(</a:t>
            </a:r>
            <a:r>
              <a:rPr lang="en-US" altLang="zh-CN" dirty="0" err="1"/>
              <a:t>len</a:t>
            </a:r>
            <a:r>
              <a:rPr lang="en-US" altLang="zh-CN" dirty="0"/>
              <a:t>(s))</a:t>
            </a:r>
          </a:p>
          <a:p>
            <a:pPr marL="10985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预处理模板串哈希值</a:t>
            </a:r>
            <a:r>
              <a:rPr lang="en-US" altLang="zh-CN" dirty="0"/>
              <a:t>O(</a:t>
            </a:r>
            <a:r>
              <a:rPr lang="en-US" altLang="zh-CN" dirty="0" err="1"/>
              <a:t>len</a:t>
            </a:r>
            <a:r>
              <a:rPr lang="en-US" altLang="zh-CN" dirty="0"/>
              <a:t>(t))</a:t>
            </a:r>
          </a:p>
          <a:p>
            <a:pPr marL="10985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枚举位置</a:t>
            </a:r>
            <a:r>
              <a:rPr lang="en-US" altLang="zh-CN" dirty="0"/>
              <a:t>O(</a:t>
            </a:r>
            <a:r>
              <a:rPr lang="en-US" altLang="zh-CN" dirty="0" err="1"/>
              <a:t>len</a:t>
            </a:r>
            <a:r>
              <a:rPr lang="en-US" altLang="zh-CN" dirty="0"/>
              <a:t>(s))</a:t>
            </a:r>
            <a:r>
              <a:rPr lang="zh-CN" altLang="en-US" dirty="0"/>
              <a:t>，单次匹配</a:t>
            </a:r>
            <a:r>
              <a:rPr lang="en-US" altLang="zh-CN" dirty="0"/>
              <a:t>O(1)</a:t>
            </a:r>
          </a:p>
          <a:p>
            <a:pPr marL="109855" indent="0">
              <a:buNone/>
            </a:pPr>
            <a:r>
              <a:rPr lang="en-US" altLang="zh-CN" dirty="0"/>
              <a:t>	</a:t>
            </a:r>
          </a:p>
          <a:p>
            <a:pPr marL="10985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总复杂度：</a:t>
            </a:r>
            <a:r>
              <a:rPr lang="en-US" altLang="zh-CN" dirty="0"/>
              <a:t>O(</a:t>
            </a:r>
            <a:r>
              <a:rPr lang="en-US" altLang="zh-CN" dirty="0" err="1"/>
              <a:t>len</a:t>
            </a:r>
            <a:r>
              <a:rPr lang="en-US" altLang="zh-CN" dirty="0"/>
              <a:t>(s)+</a:t>
            </a:r>
            <a:r>
              <a:rPr lang="en-US" altLang="zh-CN" dirty="0" err="1"/>
              <a:t>len</a:t>
            </a:r>
            <a:r>
              <a:rPr lang="en-US" altLang="zh-CN" dirty="0"/>
              <a:t>(t))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Intro</a:t>
            </a:r>
          </a:p>
          <a:p>
            <a:pPr marL="109855" indent="0">
              <a:buNone/>
            </a:pPr>
            <a:r>
              <a:rPr lang="zh-CN" altLang="en-US" dirty="0"/>
              <a:t>首先预处理出模板串</a:t>
            </a:r>
            <a:r>
              <a:rPr lang="en-US" altLang="zh-CN" dirty="0"/>
              <a:t>t</a:t>
            </a:r>
            <a:r>
              <a:rPr lang="zh-CN" altLang="en-US" dirty="0"/>
              <a:t>来获取一个</a:t>
            </a:r>
            <a:r>
              <a:rPr lang="en-US" altLang="zh-CN" dirty="0"/>
              <a:t>next</a:t>
            </a:r>
            <a:r>
              <a:rPr lang="zh-CN" altLang="en-US" dirty="0"/>
              <a:t>数组，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表示串</a:t>
            </a:r>
            <a:r>
              <a:rPr lang="en-US" altLang="zh-CN" dirty="0"/>
              <a:t>t[0……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中最长的前缀与后缀相同的位置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如下图：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对于串</a:t>
            </a:r>
            <a:r>
              <a:rPr lang="en-US" altLang="zh-CN" dirty="0"/>
              <a:t>”ABCDA”</a:t>
            </a:r>
            <a:r>
              <a:rPr lang="zh-CN" altLang="en-US" dirty="0"/>
              <a:t>，最长的前缀和后缀</a:t>
            </a:r>
            <a:r>
              <a:rPr lang="en-US" altLang="zh-CN" dirty="0"/>
              <a:t>		</a:t>
            </a:r>
            <a:r>
              <a:rPr lang="zh-CN" altLang="en-US" dirty="0"/>
              <a:t>相同的是子串</a:t>
            </a:r>
            <a:r>
              <a:rPr lang="en-US" altLang="zh-CN" dirty="0"/>
              <a:t>”A”</a:t>
            </a:r>
            <a:r>
              <a:rPr lang="zh-CN" altLang="en-US" dirty="0"/>
              <a:t>，所以构造一个如</a:t>
            </a:r>
            <a:r>
              <a:rPr lang="en-US" altLang="zh-CN" dirty="0"/>
              <a:t>		</a:t>
            </a:r>
            <a:r>
              <a:rPr lang="zh-CN" altLang="en-US" dirty="0"/>
              <a:t>图的指针本质就是</a:t>
            </a:r>
            <a:r>
              <a:rPr lang="en-US" altLang="zh-CN" dirty="0"/>
              <a:t>next</a:t>
            </a:r>
            <a:r>
              <a:rPr lang="zh-CN" altLang="en-US" dirty="0"/>
              <a:t>数组，同理串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/>
              <a:t>		“</a:t>
            </a:r>
            <a:r>
              <a:rPr lang="en-US" altLang="zh-CN" dirty="0" err="1"/>
              <a:t>AbCDAB</a:t>
            </a:r>
            <a:r>
              <a:rPr lang="en-US" altLang="zh-CN" dirty="0"/>
              <a:t>”</a:t>
            </a:r>
            <a:r>
              <a:rPr lang="zh-CN" altLang="en-US" dirty="0"/>
              <a:t>最长的前缀和后缀相同的是子串</a:t>
            </a:r>
            <a:r>
              <a:rPr lang="en-US" altLang="zh-CN" dirty="0"/>
              <a:t>”AB”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53136"/>
            <a:ext cx="1533739" cy="1286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Intro</a:t>
                </a:r>
              </a:p>
              <a:p>
                <a:pPr marL="109728" indent="0">
                  <a:buNone/>
                </a:pPr>
                <a:r>
                  <a:rPr lang="zh-CN" altLang="en-US" dirty="0"/>
                  <a:t>所以对于字符串</a:t>
                </a:r>
                <a:r>
                  <a:rPr lang="en-US" altLang="zh-CN" dirty="0"/>
                  <a:t>ABCDAB: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</a:rPr>
                        <m:t>𝑛𝑒𝑥𝑡</m:t>
                      </m:r>
                      <m:r>
                        <a:rPr lang="en-US" altLang="zh-CN" i="1" dirty="0" smtClean="0">
                          <a:latin typeface="Cambria Math"/>
                        </a:rPr>
                        <m:t>[0]=−1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,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𝑛𝑒𝑥𝑡</m:t>
                      </m:r>
                      <m:r>
                        <a:rPr lang="en-US" altLang="zh-CN" i="1" dirty="0" smtClean="0">
                          <a:latin typeface="Cambria Math"/>
                        </a:rPr>
                        <m:t>[1]=−1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,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𝑛𝑒𝑥𝑡</m:t>
                      </m:r>
                      <m:r>
                        <a:rPr lang="en-US" altLang="zh-CN" i="1" dirty="0" smtClean="0">
                          <a:latin typeface="Cambria Math"/>
                        </a:rPr>
                        <m:t>[2]=−1</m:t>
                      </m:r>
                    </m:oMath>
                  </m:oMathPara>
                </a14:m>
                <a:endParaRPr lang="en-US" altLang="zh-CN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</a:rPr>
                        <m:t>𝑛𝑒𝑥𝑡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altLang="zh-CN" i="1" dirty="0" smtClean="0">
                          <a:latin typeface="Cambria Math"/>
                        </a:rPr>
                        <m:t>=−1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,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𝑛𝑒𝑥𝑡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altLang="zh-CN" i="1" dirty="0" smtClean="0">
                          <a:latin typeface="Cambria Math"/>
                        </a:rPr>
                        <m:t>=0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,</m:t>
                      </m:r>
                      <m:r>
                        <a:rPr lang="en-US" altLang="zh-CN" i="1" dirty="0" smtClean="0">
                          <a:latin typeface="Cambria Math"/>
                        </a:rPr>
                        <m:t>𝑛𝑒𝑥𝑡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altLang="zh-CN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next</a:t>
                </a:r>
                <a:r>
                  <a:rPr lang="zh-CN" altLang="en-US" dirty="0"/>
                  <a:t>数组的作用</a:t>
                </a:r>
                <a:endParaRPr lang="en-US" altLang="zh-CN" dirty="0"/>
              </a:p>
              <a:p>
                <a:pPr marL="109728" indent="0">
                  <a:buNone/>
                </a:pPr>
                <a:r>
                  <a:rPr lang="zh-CN" altLang="en-US" dirty="0"/>
                  <a:t>由于</a:t>
                </a:r>
                <a:r>
                  <a:rPr lang="en-US" altLang="zh-CN" dirty="0"/>
                  <a:t>next</a:t>
                </a:r>
                <a:r>
                  <a:rPr lang="zh-CN" altLang="en-US" dirty="0"/>
                  <a:t>数组是最长的前后缀匹配，那么当发生失配的时候，只要将串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当前位置移到失配之前的</a:t>
                </a:r>
                <a:r>
                  <a:rPr lang="en-US" altLang="zh-CN" dirty="0"/>
                  <a:t>next</a:t>
                </a:r>
                <a:r>
                  <a:rPr lang="zh-CN" altLang="en-US" dirty="0"/>
                  <a:t>指向的位置继续匹配，从而省略逐步位移而是进行跳跃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数组的作用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比方说</a:t>
            </a:r>
            <a:r>
              <a:rPr lang="en-US" altLang="zh-CN" dirty="0"/>
              <a:t>s=“</a:t>
            </a:r>
            <a:r>
              <a:rPr lang="en-US" altLang="zh-CN" dirty="0" err="1"/>
              <a:t>abababd</a:t>
            </a:r>
            <a:r>
              <a:rPr lang="en-US" altLang="zh-CN" dirty="0"/>
              <a:t>”,t=“</a:t>
            </a:r>
            <a:r>
              <a:rPr lang="en-US" altLang="zh-CN" dirty="0" err="1"/>
              <a:t>ababd</a:t>
            </a:r>
            <a:r>
              <a:rPr lang="en-US" altLang="zh-CN" dirty="0"/>
              <a:t>”</a:t>
            </a:r>
          </a:p>
          <a:p>
            <a:pPr marL="109855" indent="0">
              <a:buNone/>
            </a:pPr>
            <a:r>
              <a:rPr lang="en-US" altLang="zh-CN" dirty="0"/>
              <a:t>		</a:t>
            </a:r>
          </a:p>
          <a:p>
            <a:pPr marL="109855" indent="0">
              <a:buNone/>
            </a:pPr>
            <a:r>
              <a:rPr lang="en-US" altLang="zh-CN" dirty="0"/>
              <a:t>		</a:t>
            </a:r>
          </a:p>
          <a:p>
            <a:pPr marL="109855" indent="0">
              <a:buNone/>
            </a:pPr>
            <a:r>
              <a:rPr lang="zh-CN" altLang="en-US" dirty="0"/>
              <a:t>在匹配到第五位时发生失配</a:t>
            </a:r>
            <a:r>
              <a:rPr lang="en-US" altLang="zh-CN" dirty="0"/>
              <a:t>(i = 4 , j = 4 ) (s[i]!=t[j])</a:t>
            </a:r>
            <a:r>
              <a:rPr lang="zh-CN" altLang="en-US" dirty="0"/>
              <a:t>，将</a:t>
            </a:r>
            <a:r>
              <a:rPr lang="en-US" altLang="zh-CN" dirty="0"/>
              <a:t>j</a:t>
            </a:r>
            <a:r>
              <a:rPr lang="zh-CN" altLang="en-US" dirty="0"/>
              <a:t>之前指向的位置</a:t>
            </a:r>
            <a:r>
              <a:rPr lang="en-US" altLang="zh-CN" dirty="0"/>
              <a:t>j-1=3</a:t>
            </a:r>
            <a:r>
              <a:rPr lang="zh-CN" altLang="en-US" dirty="0"/>
              <a:t>移到失配之前的</a:t>
            </a:r>
            <a:r>
              <a:rPr lang="en-US" altLang="zh-CN" dirty="0"/>
              <a:t>next</a:t>
            </a:r>
            <a:r>
              <a:rPr lang="zh-CN" altLang="en-US" dirty="0"/>
              <a:t>指向的位置</a:t>
            </a:r>
            <a:r>
              <a:rPr lang="en-US" altLang="zh-CN" dirty="0"/>
              <a:t>j = next[j-1]+1=2</a:t>
            </a:r>
            <a:r>
              <a:rPr lang="zh-CN" altLang="en-US" dirty="0"/>
              <a:t>，然后看</a:t>
            </a:r>
            <a:r>
              <a:rPr lang="en-US" altLang="zh-CN" dirty="0"/>
              <a:t>s[i]</a:t>
            </a:r>
            <a:r>
              <a:rPr lang="zh-CN" altLang="en-US" dirty="0"/>
              <a:t>与</a:t>
            </a:r>
            <a:r>
              <a:rPr lang="en-US" altLang="zh-CN" dirty="0"/>
              <a:t>t[j]</a:t>
            </a:r>
            <a:r>
              <a:rPr lang="zh-CN" altLang="en-US" dirty="0"/>
              <a:t>是否匹配，如果匹配成功，那么继续匹配下一位；如果仍然失配，继续以上操作直至其</a:t>
            </a:r>
            <a:r>
              <a:rPr lang="en-US" altLang="zh-CN" dirty="0"/>
              <a:t>next</a:t>
            </a:r>
            <a:r>
              <a:rPr lang="zh-CN" altLang="en-US" dirty="0"/>
              <a:t>指向</a:t>
            </a:r>
            <a:r>
              <a:rPr lang="en-US" altLang="zh-CN" dirty="0"/>
              <a:t>-1</a:t>
            </a:r>
            <a:r>
              <a:rPr lang="zh-CN" altLang="en-US" dirty="0"/>
              <a:t>，然后此时</a:t>
            </a:r>
            <a:r>
              <a:rPr lang="en-US" altLang="zh-CN" dirty="0"/>
              <a:t>j</a:t>
            </a:r>
            <a:r>
              <a:rPr lang="zh-CN" altLang="en-US" dirty="0"/>
              <a:t>的位置为</a:t>
            </a:r>
            <a:r>
              <a:rPr lang="en-US" altLang="zh-CN" dirty="0"/>
              <a:t>0</a:t>
            </a:r>
            <a:r>
              <a:rPr lang="zh-CN" altLang="en-US" dirty="0"/>
              <a:t>，看</a:t>
            </a:r>
            <a:r>
              <a:rPr lang="en-US" altLang="zh-CN" dirty="0"/>
              <a:t>s[i]</a:t>
            </a:r>
            <a:r>
              <a:rPr lang="zh-CN" altLang="en-US" dirty="0"/>
              <a:t>与</a:t>
            </a:r>
            <a:r>
              <a:rPr lang="en-US" altLang="zh-CN" dirty="0"/>
              <a:t>t[0]</a:t>
            </a:r>
            <a:r>
              <a:rPr lang="zh-CN" altLang="en-US" dirty="0"/>
              <a:t>是否相同，如果不相同，</a:t>
            </a:r>
            <a:r>
              <a:rPr lang="en-US" altLang="zh-CN" dirty="0"/>
              <a:t>j</a:t>
            </a:r>
            <a:r>
              <a:rPr lang="zh-CN" altLang="en-US" dirty="0"/>
              <a:t>就指向</a:t>
            </a:r>
            <a:r>
              <a:rPr lang="en-US" altLang="zh-CN" dirty="0"/>
              <a:t>0</a:t>
            </a:r>
            <a:r>
              <a:rPr lang="zh-CN" altLang="en-US" dirty="0"/>
              <a:t>，重新枚举位置</a:t>
            </a:r>
            <a:r>
              <a:rPr lang="en-US" altLang="zh-CN" dirty="0"/>
              <a:t>i</a:t>
            </a:r>
            <a:r>
              <a:rPr lang="zh-CN" altLang="en-US" dirty="0"/>
              <a:t>；如果相同，就继续匹配下一位。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80" y="2209800"/>
            <a:ext cx="1379220" cy="1394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举一个例子</a:t>
            </a:r>
            <a:endParaRPr lang="en-US" altLang="zh-CN" dirty="0"/>
          </a:p>
          <a:p>
            <a:pPr marL="109855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31415"/>
            <a:ext cx="5306166" cy="1419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1" y="4365104"/>
            <a:ext cx="5229955" cy="1362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举一个例子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5201376" cy="13146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93096"/>
            <a:ext cx="5258534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举一个例子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至此，匹配完成。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1209"/>
            <a:ext cx="5191850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由于</a:t>
            </a:r>
            <a:r>
              <a:rPr lang="en-US" altLang="zh-CN" dirty="0"/>
              <a:t>next</a:t>
            </a:r>
            <a:r>
              <a:rPr lang="zh-CN" altLang="en-US" dirty="0"/>
              <a:t>数组的性质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要获得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，首先看</a:t>
            </a:r>
            <a:r>
              <a:rPr lang="en-US" altLang="zh-CN" dirty="0"/>
              <a:t>i-1</a:t>
            </a:r>
            <a:r>
              <a:rPr lang="zh-CN" altLang="en-US" dirty="0"/>
              <a:t>位置的</a:t>
            </a:r>
            <a:r>
              <a:rPr lang="en-US" altLang="zh-CN" dirty="0"/>
              <a:t>next</a:t>
            </a:r>
            <a:r>
              <a:rPr lang="zh-CN" altLang="en-US" dirty="0"/>
              <a:t>指向的位置的下一位是否与</a:t>
            </a:r>
            <a:r>
              <a:rPr lang="en-US" altLang="zh-CN" dirty="0" err="1"/>
              <a:t>i</a:t>
            </a:r>
            <a:r>
              <a:rPr lang="zh-CN" altLang="en-US" dirty="0"/>
              <a:t>位置的字符相同如果相同，</a:t>
            </a:r>
            <a:r>
              <a:rPr lang="en-US" altLang="zh-CN" dirty="0"/>
              <a:t>next</a:t>
            </a:r>
            <a:r>
              <a:rPr lang="zh-CN" altLang="en-US" dirty="0"/>
              <a:t>就指向这个位置，结束；如果不是，就获取当前位置的</a:t>
            </a:r>
            <a:r>
              <a:rPr lang="en-US" altLang="zh-CN" dirty="0"/>
              <a:t>next(</a:t>
            </a:r>
            <a:r>
              <a:rPr lang="zh-CN" altLang="en-US" dirty="0"/>
              <a:t>即</a:t>
            </a:r>
            <a:r>
              <a:rPr lang="en-US" altLang="zh-CN" dirty="0"/>
              <a:t>next[next[i-1]])……</a:t>
            </a:r>
            <a:r>
              <a:rPr lang="zh-CN" altLang="en-US" dirty="0"/>
              <a:t>重复以上操作，直至</a:t>
            </a:r>
            <a:r>
              <a:rPr lang="en-US" altLang="zh-CN" dirty="0"/>
              <a:t>next</a:t>
            </a:r>
            <a:r>
              <a:rPr lang="zh-CN" altLang="en-US" dirty="0"/>
              <a:t>指向</a:t>
            </a:r>
            <a:r>
              <a:rPr lang="en-US" altLang="zh-CN" dirty="0"/>
              <a:t>-1</a:t>
            </a:r>
            <a:r>
              <a:rPr lang="zh-CN" altLang="en-US" dirty="0"/>
              <a:t>，那么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也是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核心代码：</a:t>
            </a:r>
            <a:endParaRPr lang="en-US" altLang="zh-CN" dirty="0"/>
          </a:p>
          <a:p>
            <a:pPr marL="109855" indent="0">
              <a:buNone/>
            </a:pP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420745"/>
            <a:ext cx="37909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匹配同例子一样，失配时发生位置</a:t>
            </a:r>
            <a:r>
              <a:rPr lang="en-US" altLang="zh-CN" dirty="0"/>
              <a:t>j</a:t>
            </a:r>
            <a:r>
              <a:rPr lang="zh-CN" altLang="en-US" dirty="0"/>
              <a:t>的位移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核心代码：</a:t>
            </a:r>
          </a:p>
          <a:p>
            <a:pPr marL="109855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5" y="3725545"/>
            <a:ext cx="5330825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单模匹配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朴素算法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哈希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/>
              <a:t>	——KMP</a:t>
            </a:r>
          </a:p>
          <a:p>
            <a:r>
              <a:rPr lang="zh-CN" altLang="en-US" dirty="0"/>
              <a:t>一种高效的数据结构</a:t>
            </a:r>
            <a:r>
              <a:rPr lang="en-US" altLang="zh-CN" dirty="0"/>
              <a:t>——</a:t>
            </a:r>
            <a:r>
              <a:rPr lang="zh-CN" altLang="en-US" dirty="0"/>
              <a:t>字典树</a:t>
            </a:r>
            <a:endParaRPr lang="en-US" altLang="zh-CN" dirty="0"/>
          </a:p>
          <a:p>
            <a:r>
              <a:rPr lang="zh-CN" altLang="en-US" dirty="0"/>
              <a:t>多模匹配</a:t>
            </a:r>
            <a:r>
              <a:rPr lang="en-US" altLang="zh-CN" dirty="0"/>
              <a:t>——AC</a:t>
            </a:r>
            <a:r>
              <a:rPr lang="zh-CN" altLang="en-US" dirty="0"/>
              <a:t>自动机</a:t>
            </a:r>
            <a:endParaRPr lang="en-US" altLang="zh-CN" dirty="0"/>
          </a:p>
          <a:p>
            <a:r>
              <a:rPr lang="zh-CN" altLang="en-US" dirty="0"/>
              <a:t>最长回文子串</a:t>
            </a:r>
            <a:r>
              <a:rPr lang="en-US" altLang="zh-CN" dirty="0"/>
              <a:t>——</a:t>
            </a:r>
            <a:r>
              <a:rPr lang="en-US" altLang="zh-CN" dirty="0" err="1"/>
              <a:t>Manacher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拓展</a:t>
            </a:r>
            <a:r>
              <a:rPr lang="en-US" altLang="zh-CN" dirty="0"/>
              <a:t>——</a:t>
            </a:r>
            <a:r>
              <a:rPr lang="zh-CN" altLang="en-US" dirty="0"/>
              <a:t>后缀数组，后缀自动机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单模匹配</a:t>
            </a:r>
            <a:r>
              <a:rPr lang="en-US" altLang="zh-CN" dirty="0">
                <a:sym typeface="+mn-ea"/>
              </a:rPr>
              <a:t>——KMP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复杂度分析</a:t>
            </a:r>
          </a:p>
          <a:p>
            <a:pPr marL="109855" indent="0">
              <a:buNone/>
            </a:pPr>
            <a:r>
              <a:rPr lang="zh-CN" altLang="en-US"/>
              <a:t>预处理模板串</a:t>
            </a:r>
            <a:r>
              <a:rPr lang="en-US" altLang="zh-CN"/>
              <a:t>t</a:t>
            </a:r>
            <a:r>
              <a:rPr lang="zh-CN" altLang="en-US"/>
              <a:t>的</a:t>
            </a:r>
            <a:r>
              <a:rPr lang="en-US" altLang="zh-CN"/>
              <a:t>next</a:t>
            </a:r>
            <a:r>
              <a:rPr lang="zh-CN" altLang="en-US"/>
              <a:t>数组：</a:t>
            </a:r>
            <a:r>
              <a:rPr lang="en-US" altLang="zh-CN"/>
              <a:t>O(len(t))</a:t>
            </a:r>
          </a:p>
          <a:p>
            <a:pPr marL="109855" indent="0">
              <a:buNone/>
            </a:pPr>
            <a:r>
              <a:rPr lang="zh-CN" altLang="en-US"/>
              <a:t>匹配时指向</a:t>
            </a:r>
            <a:r>
              <a:rPr lang="en-US" altLang="zh-CN"/>
              <a:t>s</a:t>
            </a:r>
            <a:r>
              <a:rPr lang="zh-CN" altLang="en-US"/>
              <a:t>的位置</a:t>
            </a:r>
            <a:r>
              <a:rPr lang="en-US" altLang="zh-CN"/>
              <a:t>i</a:t>
            </a:r>
            <a:r>
              <a:rPr lang="zh-CN" altLang="en-US"/>
              <a:t>不断往前移：</a:t>
            </a:r>
            <a:r>
              <a:rPr lang="en-US" altLang="zh-CN"/>
              <a:t>O(len(s))</a:t>
            </a:r>
          </a:p>
          <a:p>
            <a:pPr marL="109855" indent="0">
              <a:buNone/>
            </a:pPr>
            <a:r>
              <a:rPr lang="en-US" altLang="zh-CN"/>
              <a:t>	</a:t>
            </a:r>
            <a:r>
              <a:rPr lang="zh-CN" altLang="en-US"/>
              <a:t>在匹配的时候位置</a:t>
            </a:r>
            <a:r>
              <a:rPr lang="en-US" altLang="zh-CN"/>
              <a:t>j</a:t>
            </a:r>
            <a:r>
              <a:rPr lang="zh-CN" altLang="en-US"/>
              <a:t>的位移可视为常数：</a:t>
            </a:r>
            <a:r>
              <a:rPr lang="en-US" altLang="zh-CN"/>
              <a:t>O(1)</a:t>
            </a:r>
          </a:p>
          <a:p>
            <a:pPr marL="109855" indent="0">
              <a:buNone/>
            </a:pPr>
            <a:r>
              <a:rPr lang="zh-CN" altLang="en-US"/>
              <a:t>总复杂度：</a:t>
            </a:r>
            <a:r>
              <a:rPr lang="en-US" altLang="zh-CN"/>
              <a:t>O(len(t)+len(s))</a:t>
            </a:r>
          </a:p>
          <a:p>
            <a:pPr marL="109855" indent="0">
              <a:buNone/>
            </a:pPr>
            <a:endParaRPr lang="en-US" altLang="zh-CN"/>
          </a:p>
          <a:p>
            <a:pPr marL="109855" indent="0">
              <a:buNone/>
            </a:pPr>
            <a:r>
              <a:rPr lang="zh-CN" altLang="en-US"/>
              <a:t>详细证明参考：</a:t>
            </a:r>
            <a:r>
              <a:rPr lang="zh-CN" altLang="en-US">
                <a:hlinkClick r:id="rId2" action="ppaction://hlinkfile"/>
              </a:rPr>
              <a:t>https://blog.csdn.net/niukai1768/article/details/79579709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一种高效的数据结构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字典树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在讲多模匹配问题之前，先介绍一种用于存储多个字符串的高效数据结构</a:t>
            </a:r>
            <a:r>
              <a:rPr lang="en-US" altLang="zh-CN"/>
              <a:t>——</a:t>
            </a:r>
            <a:r>
              <a:rPr lang="zh-CN" altLang="en-US"/>
              <a:t>字典树</a:t>
            </a:r>
            <a:r>
              <a:rPr lang="en-US" altLang="zh-CN"/>
              <a:t>(Trie</a:t>
            </a:r>
            <a:r>
              <a:rPr lang="zh-CN" altLang="en-US"/>
              <a:t>树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字典树长的大概就像：</a:t>
            </a:r>
          </a:p>
          <a:p>
            <a:endParaRPr lang="zh-CN" altLang="en-US"/>
          </a:p>
        </p:txBody>
      </p:sp>
      <p:graphicFrame>
        <p:nvGraphicFramePr>
          <p:cNvPr id="14" name="对象 13"/>
          <p:cNvGraphicFramePr/>
          <p:nvPr/>
        </p:nvGraphicFramePr>
        <p:xfrm>
          <a:off x="4777105" y="3399790"/>
          <a:ext cx="3660775" cy="329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3743325" imgH="3286125" progId="Paint.Picture">
                  <p:embed/>
                </p:oleObj>
              </mc:Choice>
              <mc:Fallback>
                <p:oleObj r:id="rId3" imgW="3743325" imgH="32861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7105" y="3399790"/>
                        <a:ext cx="3660775" cy="329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一种高效的数据结构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字典树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276872"/>
            <a:ext cx="8229600" cy="4325112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接下来用这个例子来介绍一下字典树：</a:t>
            </a:r>
          </a:p>
          <a:p>
            <a:pPr marL="109855" indent="0">
              <a:buNone/>
            </a:pPr>
            <a:r>
              <a:rPr lang="en-US" altLang="zh-CN" dirty="0"/>
              <a:t>				</a:t>
            </a:r>
            <a:r>
              <a:rPr lang="zh-CN" altLang="en-US" dirty="0"/>
              <a:t>其中，每个节点代表</a:t>
            </a:r>
            <a:r>
              <a:rPr lang="zh-CN" altLang="en-US" u="sng" dirty="0"/>
              <a:t>一个字</a:t>
            </a:r>
            <a:r>
              <a:rPr lang="en-US" altLang="zh-CN" u="sng" dirty="0"/>
              <a:t>				</a:t>
            </a:r>
            <a:r>
              <a:rPr lang="zh-CN" altLang="en-US" u="sng" dirty="0"/>
              <a:t>符串的前缀（其中根节点代</a:t>
            </a:r>
            <a:r>
              <a:rPr lang="en-US" altLang="zh-CN" u="sng" dirty="0"/>
              <a:t>				</a:t>
            </a:r>
            <a:r>
              <a:rPr lang="zh-CN" altLang="en-US" u="sng" dirty="0"/>
              <a:t>表一个空串）</a:t>
            </a:r>
            <a:r>
              <a:rPr lang="zh-CN" altLang="en-US" dirty="0"/>
              <a:t>，每个边都是</a:t>
            </a:r>
            <a:r>
              <a:rPr lang="en-US" altLang="zh-CN" dirty="0"/>
              <a:t>				</a:t>
            </a:r>
            <a:r>
              <a:rPr lang="zh-CN" altLang="en-US" dirty="0"/>
              <a:t>有向边，其代表</a:t>
            </a:r>
            <a:r>
              <a:rPr lang="zh-CN" altLang="en-US" u="sng" dirty="0"/>
              <a:t>一个字符</a:t>
            </a:r>
            <a:r>
              <a:rPr lang="zh-CN" altLang="en-US" dirty="0"/>
              <a:t>，</a:t>
            </a:r>
            <a:r>
              <a:rPr lang="en-US" altLang="zh-CN" dirty="0"/>
              <a:t>				</a:t>
            </a:r>
            <a:r>
              <a:rPr lang="zh-CN" altLang="en-US" dirty="0"/>
              <a:t>从一个节点到另一个节点如</a:t>
            </a:r>
            <a:r>
              <a:rPr lang="en-US" altLang="zh-CN" dirty="0"/>
              <a:t>				</a:t>
            </a:r>
            <a:r>
              <a:rPr lang="zh-CN" altLang="en-US" dirty="0"/>
              <a:t>果有边，那么</a:t>
            </a:r>
            <a:r>
              <a:rPr lang="zh-CN" altLang="en-US" u="sng" dirty="0"/>
              <a:t>从当前前缀添</a:t>
            </a:r>
            <a:r>
              <a:rPr lang="en-US" altLang="zh-CN" u="sng" dirty="0"/>
              <a:t>				</a:t>
            </a:r>
            <a:r>
              <a:rPr lang="zh-CN" altLang="en-US" u="sng" dirty="0"/>
              <a:t>加这个边代表的字符后的字</a:t>
            </a:r>
            <a:r>
              <a:rPr lang="en-US" altLang="zh-CN" u="sng" dirty="0"/>
              <a:t>				</a:t>
            </a:r>
            <a:r>
              <a:rPr lang="zh-CN" altLang="en-US" u="sng" dirty="0"/>
              <a:t>符串仍然是一个字符串的前</a:t>
            </a:r>
            <a:r>
              <a:rPr lang="en-US" altLang="zh-CN" u="sng" dirty="0"/>
              <a:t>				</a:t>
            </a:r>
            <a:r>
              <a:rPr lang="zh-CN" altLang="en-US" u="sng" dirty="0"/>
              <a:t>缀</a:t>
            </a:r>
            <a:r>
              <a:rPr lang="zh-CN" altLang="en-US" dirty="0"/>
              <a:t>，红色节点代表这个是一</a:t>
            </a:r>
            <a:r>
              <a:rPr lang="en-US" altLang="zh-CN" dirty="0"/>
              <a:t>				</a:t>
            </a:r>
            <a:r>
              <a:rPr lang="zh-CN" altLang="en-US" dirty="0"/>
              <a:t>个完整的字符串。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532130" y="2901315"/>
          <a:ext cx="3660775" cy="329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3743325" imgH="3286125" progId="Paint.Picture">
                  <p:embed/>
                </p:oleObj>
              </mc:Choice>
              <mc:Fallback>
                <p:oleObj r:id="rId3" imgW="3743325" imgH="32861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130" y="2901315"/>
                        <a:ext cx="3660775" cy="329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一种高效的数据结构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字典树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170"/>
            <a:ext cx="8230235" cy="4324985"/>
          </a:xfrm>
        </p:spPr>
        <p:txBody>
          <a:bodyPr/>
          <a:lstStyle/>
          <a:p>
            <a:r>
              <a:rPr lang="zh-CN" altLang="en-US"/>
              <a:t>字典树的作用</a:t>
            </a:r>
            <a:r>
              <a:rPr lang="en-US" altLang="zh-CN"/>
              <a:t>——</a:t>
            </a:r>
            <a:r>
              <a:rPr lang="zh-CN" altLang="en-US"/>
              <a:t>前缀匹配</a:t>
            </a:r>
          </a:p>
          <a:p>
            <a:pPr marL="109855" indent="0">
              <a:buNone/>
            </a:pPr>
            <a:r>
              <a:rPr lang="zh-CN" altLang="en-US"/>
              <a:t>有了以上性质之后，假设现在有一个字符串</a:t>
            </a:r>
            <a:r>
              <a:rPr lang="en-US" altLang="zh-CN"/>
              <a:t>t</a:t>
            </a:r>
            <a:r>
              <a:rPr lang="zh-CN" altLang="en-US"/>
              <a:t>，当我们从字典树的根节点出发，走字符串</a:t>
            </a:r>
            <a:r>
              <a:rPr lang="en-US" altLang="zh-CN"/>
              <a:t>t</a:t>
            </a:r>
            <a:r>
              <a:rPr lang="zh-CN" altLang="en-US"/>
              <a:t>的每一个字符，那么就说明</a:t>
            </a:r>
            <a:r>
              <a:rPr lang="zh-CN" altLang="en-US" u="sng"/>
              <a:t>之前存储在字典树上的字符串中的某一个字符串的前缀跟</a:t>
            </a:r>
            <a:r>
              <a:rPr lang="en-US" altLang="zh-CN" u="sng"/>
              <a:t>t</a:t>
            </a:r>
            <a:r>
              <a:rPr lang="zh-CN" altLang="en-US" u="sng"/>
              <a:t>的前缀存在匹配关系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一种高效的数据结构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字典树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插入方法</a:t>
            </a:r>
          </a:p>
          <a:p>
            <a:pPr marL="109855" indent="0">
              <a:buNone/>
            </a:pPr>
            <a:r>
              <a:rPr lang="zh-CN" altLang="en-US"/>
              <a:t>插入方法直截了当。</a:t>
            </a:r>
          </a:p>
          <a:p>
            <a:pPr marL="109855" indent="0">
              <a:buNone/>
            </a:pPr>
            <a:r>
              <a:rPr lang="zh-CN" altLang="en-US"/>
              <a:t>假设现在要插入字符串</a:t>
            </a:r>
            <a:r>
              <a:rPr lang="en-US" altLang="zh-CN"/>
              <a:t>s</a:t>
            </a:r>
            <a:r>
              <a:rPr lang="zh-CN" altLang="en-US"/>
              <a:t>到字典树上，那么从根节点出发，查看有没有边</a:t>
            </a:r>
            <a:r>
              <a:rPr lang="en-US" altLang="zh-CN"/>
              <a:t>s[i]</a:t>
            </a:r>
            <a:r>
              <a:rPr lang="zh-CN" altLang="en-US"/>
              <a:t>的转移，如果有，直接转移到下一个节点，如果没有添加字符</a:t>
            </a:r>
            <a:r>
              <a:rPr lang="en-US" altLang="zh-CN"/>
              <a:t>s[i]</a:t>
            </a:r>
            <a:r>
              <a:rPr lang="zh-CN" altLang="en-US"/>
              <a:t>，转移到该节点，重复以上步骤直至遍历完字符串，</a:t>
            </a:r>
            <a:r>
              <a:rPr lang="zh-CN" altLang="en-US" u="sng"/>
              <a:t>然后在末尾打上标记</a:t>
            </a:r>
            <a:r>
              <a:rPr lang="zh-CN" altLang="en-US"/>
              <a:t>，表示这个节点代表的是一个完整的字符串。</a:t>
            </a:r>
          </a:p>
          <a:p>
            <a:pPr marL="109855" indent="0">
              <a:buNone/>
            </a:pPr>
            <a:endParaRPr lang="zh-CN" altLang="en-US"/>
          </a:p>
          <a:p>
            <a:r>
              <a:rPr lang="zh-CN" altLang="en-US"/>
              <a:t>拓展</a:t>
            </a:r>
          </a:p>
          <a:p>
            <a:pPr marL="109855" indent="0">
              <a:buNone/>
            </a:pPr>
            <a:r>
              <a:rPr lang="zh-CN" altLang="en-US"/>
              <a:t>字典树常常用于与最优化问题结合，考察字典树上的树形</a:t>
            </a:r>
            <a:r>
              <a:rPr lang="en-US" altLang="zh-CN"/>
              <a:t>dp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一种高效的数据结构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字典树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复杂度分析：</a:t>
            </a:r>
          </a:p>
          <a:p>
            <a:pPr marL="109855" indent="0">
              <a:buNone/>
            </a:pPr>
            <a:r>
              <a:rPr lang="zh-CN" altLang="en-US"/>
              <a:t>时间复杂度：每次插入一个字符串</a:t>
            </a:r>
            <a:r>
              <a:rPr lang="en-US" altLang="zh-CN"/>
              <a:t>t</a:t>
            </a:r>
            <a:r>
              <a:rPr lang="zh-CN" altLang="en-US"/>
              <a:t>复杂度为</a:t>
            </a:r>
            <a:r>
              <a:rPr lang="en-US" altLang="zh-CN"/>
              <a:t>O(len(t))</a:t>
            </a:r>
            <a:r>
              <a:rPr lang="zh-CN" altLang="en-US"/>
              <a:t>，总复杂度为</a:t>
            </a:r>
            <a:r>
              <a:rPr lang="en-US" altLang="zh-CN"/>
              <a:t>O(Σlen(t))</a:t>
            </a:r>
            <a:r>
              <a:rPr lang="zh-CN" altLang="en-US"/>
              <a:t>。</a:t>
            </a:r>
          </a:p>
          <a:p>
            <a:pPr marL="109855" indent="0">
              <a:buNone/>
            </a:pPr>
            <a:r>
              <a:rPr lang="zh-CN" altLang="en-US"/>
              <a:t>空间复杂度：每个字符串</a:t>
            </a:r>
            <a:r>
              <a:rPr lang="en-US" altLang="zh-CN"/>
              <a:t>t</a:t>
            </a:r>
            <a:r>
              <a:rPr lang="zh-CN" altLang="en-US"/>
              <a:t>最多有</a:t>
            </a:r>
            <a:r>
              <a:rPr lang="en-US" altLang="zh-CN"/>
              <a:t>len(t)</a:t>
            </a:r>
            <a:r>
              <a:rPr lang="zh-CN" altLang="en-US"/>
              <a:t>个前缀，最坏情况是所有字符串任意两个都不存在公共前缀，空间复杂度</a:t>
            </a:r>
            <a:r>
              <a:rPr lang="en-US" altLang="zh-CN">
                <a:sym typeface="+mn-ea"/>
              </a:rPr>
              <a:t>O(Σlen(t))</a:t>
            </a:r>
            <a:r>
              <a:rPr lang="zh-CN" altLang="en-US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多模匹配</a:t>
            </a:r>
            <a:r>
              <a:rPr lang="en-US" altLang="zh-CN"/>
              <a:t>——AC</a:t>
            </a:r>
            <a:r>
              <a:rPr lang="zh-CN" altLang="en-US"/>
              <a:t>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Intro</a:t>
            </a:r>
          </a:p>
          <a:p>
            <a:pPr marL="109855" indent="0">
              <a:buNone/>
            </a:pPr>
            <a:r>
              <a:rPr lang="zh-CN" altLang="en-US"/>
              <a:t>多模匹配问题就是给若干个模板串</a:t>
            </a:r>
            <a:r>
              <a:rPr lang="en-US" altLang="zh-CN"/>
              <a:t>t</a:t>
            </a:r>
            <a:r>
              <a:rPr lang="zh-CN" altLang="en-US"/>
              <a:t>，然后再给出一个字符串</a:t>
            </a:r>
            <a:r>
              <a:rPr lang="en-US" altLang="zh-CN"/>
              <a:t>s</a:t>
            </a:r>
            <a:r>
              <a:rPr lang="zh-CN" altLang="en-US"/>
              <a:t>，问之前给出的若干个</a:t>
            </a:r>
            <a:r>
              <a:rPr lang="en-US" altLang="zh-CN"/>
              <a:t>t</a:t>
            </a:r>
            <a:r>
              <a:rPr lang="zh-CN" altLang="en-US"/>
              <a:t>中，有没有一个</a:t>
            </a:r>
            <a:r>
              <a:rPr lang="en-US" altLang="zh-CN"/>
              <a:t>t</a:t>
            </a:r>
            <a:r>
              <a:rPr lang="zh-CN" altLang="en-US"/>
              <a:t>是字符串</a:t>
            </a:r>
            <a:r>
              <a:rPr lang="en-US" altLang="zh-CN"/>
              <a:t>s</a:t>
            </a:r>
            <a:r>
              <a:rPr lang="zh-CN" altLang="en-US"/>
              <a:t>的子串，如果有，有多少个（出现多少次）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多模匹配</a:t>
            </a:r>
            <a:r>
              <a:rPr lang="en-US" altLang="zh-CN">
                <a:sym typeface="+mn-ea"/>
              </a:rPr>
              <a:t>——AC</a:t>
            </a:r>
            <a:r>
              <a:rPr lang="zh-CN" altLang="en-US">
                <a:sym typeface="+mn-ea"/>
              </a:rPr>
              <a:t>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与字典树的关系</a:t>
            </a:r>
          </a:p>
          <a:p>
            <a:pPr marL="109855" indent="0">
              <a:buNone/>
            </a:pPr>
            <a:r>
              <a:rPr lang="zh-CN" altLang="en-US"/>
              <a:t>我们刚刚介绍了字典树，那么字典树对多模匹配有怎样的帮助呢</a:t>
            </a:r>
          </a:p>
          <a:p>
            <a:pPr marL="109855" indent="0">
              <a:buNone/>
            </a:pPr>
            <a:r>
              <a:rPr lang="zh-CN" altLang="en-US"/>
              <a:t>首先问题给出了若干个模板串，为了保存所有模板串的信息，自然会想到将所有的模板串都插入字典树上。如果将文本串</a:t>
            </a:r>
            <a:r>
              <a:rPr lang="en-US" altLang="zh-CN"/>
              <a:t>s</a:t>
            </a:r>
            <a:r>
              <a:rPr lang="zh-CN" altLang="en-US"/>
              <a:t>的某个子串是字典树上的某个串，那么将该子串在字典树上跑一遍，能够跑到一个节点，该节点被打上了标记</a:t>
            </a:r>
            <a:r>
              <a:rPr lang="en-US" altLang="zh-CN"/>
              <a:t>(</a:t>
            </a:r>
            <a:r>
              <a:rPr lang="zh-CN" altLang="en-US"/>
              <a:t>这个节点代表的是某个完整的字符串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多模匹配</a:t>
            </a:r>
            <a:r>
              <a:rPr lang="en-US" altLang="zh-CN">
                <a:sym typeface="+mn-ea"/>
              </a:rPr>
              <a:t>——AC</a:t>
            </a:r>
            <a:r>
              <a:rPr lang="zh-CN" altLang="en-US">
                <a:sym typeface="+mn-ea"/>
              </a:rPr>
              <a:t>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/>
              <a:t>与字典树的关系</a:t>
            </a:r>
          </a:p>
          <a:p>
            <a:pPr marL="109855" indent="0">
              <a:buNone/>
            </a:pPr>
            <a:r>
              <a:rPr lang="zh-CN" altLang="en-US"/>
              <a:t>但是我们并不能枚举</a:t>
            </a:r>
            <a:r>
              <a:rPr lang="en-US" altLang="zh-CN"/>
              <a:t>s</a:t>
            </a:r>
            <a:r>
              <a:rPr lang="zh-CN" altLang="en-US"/>
              <a:t>的所有子串，这样每一次枚举其实位置就是</a:t>
            </a:r>
            <a:r>
              <a:rPr lang="en-US" altLang="zh-CN"/>
              <a:t>O(len(s))</a:t>
            </a:r>
            <a:r>
              <a:rPr lang="zh-CN" altLang="en-US"/>
              <a:t>，跑一遍也是</a:t>
            </a:r>
            <a:r>
              <a:rPr lang="en-US" altLang="zh-CN"/>
              <a:t>O(len(s</a:t>
            </a:r>
            <a:r>
              <a:rPr lang="zh-CN" altLang="en-US"/>
              <a:t>的子串</a:t>
            </a:r>
            <a:r>
              <a:rPr lang="en-US" altLang="zh-CN"/>
              <a:t>))</a:t>
            </a:r>
            <a:r>
              <a:rPr lang="zh-CN" altLang="en-US"/>
              <a:t>，实际复杂度等同于</a:t>
            </a:r>
            <a:r>
              <a:rPr lang="en-US" altLang="zh-CN"/>
              <a:t>O(len(s)*len(s))</a:t>
            </a:r>
          </a:p>
          <a:p>
            <a:pPr marL="109855" indent="0">
              <a:buNone/>
            </a:pPr>
            <a:r>
              <a:rPr lang="zh-CN" altLang="en-US">
                <a:sym typeface="+mn-ea"/>
              </a:rPr>
              <a:t>那么我们是不是又像单模匹配一样回到了最开始的问题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复杂度过大，这时候我们自然会去考虑存不存在一种跟</a:t>
            </a:r>
            <a:r>
              <a:rPr lang="en-US" altLang="zh-CN">
                <a:sym typeface="+mn-ea"/>
              </a:rPr>
              <a:t>KMP</a:t>
            </a:r>
            <a:r>
              <a:rPr lang="zh-CN" altLang="en-US">
                <a:sym typeface="+mn-ea"/>
              </a:rPr>
              <a:t>一样巧妙的方法，从而减少复杂度呢。</a:t>
            </a:r>
          </a:p>
          <a:p>
            <a:pPr marL="109855" indent="0">
              <a:buNone/>
            </a:pPr>
            <a:r>
              <a:rPr lang="zh-CN" altLang="en-US">
                <a:sym typeface="+mn-ea"/>
              </a:rPr>
              <a:t>答案是有的，那就是</a:t>
            </a:r>
            <a:r>
              <a:rPr lang="en-US" altLang="zh-CN">
                <a:sym typeface="+mn-ea"/>
              </a:rPr>
              <a:t>AC</a:t>
            </a:r>
            <a:r>
              <a:rPr lang="zh-CN" altLang="en-US">
                <a:sym typeface="+mn-ea"/>
              </a:rPr>
              <a:t>自动机</a:t>
            </a:r>
            <a:r>
              <a:rPr lang="en-US" altLang="zh-CN">
                <a:sym typeface="+mn-ea"/>
              </a:rPr>
              <a:t>(Aho-Corasick Automaton)</a:t>
            </a:r>
          </a:p>
          <a:p>
            <a:pPr marL="109855" indent="0">
              <a:buNone/>
            </a:pP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AC</a:t>
            </a:r>
            <a:r>
              <a:rPr lang="zh-CN" altLang="en-US">
                <a:sym typeface="+mn-ea"/>
              </a:rPr>
              <a:t>自动机</a:t>
            </a:r>
            <a:endParaRPr lang="zh-CN" altLang="en-US"/>
          </a:p>
          <a:p>
            <a:pPr marL="109855" indent="0">
              <a:buNone/>
            </a:pPr>
            <a:r>
              <a:rPr lang="en-US" altLang="zh-CN">
                <a:sym typeface="+mn-ea"/>
              </a:rPr>
              <a:t>AC</a:t>
            </a:r>
            <a:r>
              <a:rPr lang="zh-CN" altLang="en-US">
                <a:sym typeface="+mn-ea"/>
              </a:rPr>
              <a:t>自动机的核心是在字典树上每个节点添加一个</a:t>
            </a:r>
            <a:r>
              <a:rPr lang="en-US" altLang="zh-CN">
                <a:sym typeface="+mn-ea"/>
              </a:rPr>
              <a:t>fail</a:t>
            </a:r>
            <a:r>
              <a:rPr lang="zh-CN" altLang="en-US">
                <a:sym typeface="+mn-ea"/>
              </a:rPr>
              <a:t>指针，该指针与</a:t>
            </a:r>
            <a:r>
              <a:rPr lang="en-US" altLang="zh-CN">
                <a:sym typeface="+mn-ea"/>
              </a:rPr>
              <a:t>KMP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next</a:t>
            </a:r>
            <a:r>
              <a:rPr lang="zh-CN" altLang="en-US">
                <a:sym typeface="+mn-ea"/>
              </a:rPr>
              <a:t>数组有着同工异曲之妙。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多模匹配</a:t>
            </a:r>
            <a:r>
              <a:rPr lang="en-US" altLang="zh-CN">
                <a:sym typeface="+mn-ea"/>
              </a:rPr>
              <a:t>——AC</a:t>
            </a:r>
            <a:r>
              <a:rPr lang="zh-CN" altLang="en-US">
                <a:sym typeface="+mn-ea"/>
              </a:rPr>
              <a:t>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fail</a:t>
            </a:r>
            <a:r>
              <a:rPr lang="zh-CN" altLang="en-US"/>
              <a:t>指针</a:t>
            </a:r>
          </a:p>
          <a:p>
            <a:pPr marL="109855" indent="0">
              <a:buNone/>
            </a:pPr>
            <a:r>
              <a:rPr lang="zh-CN" altLang="en-US"/>
              <a:t>内容：某个节点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fail</a:t>
            </a:r>
            <a:r>
              <a:rPr lang="zh-CN" altLang="en-US"/>
              <a:t>指针指向另一个节点</a:t>
            </a:r>
            <a:r>
              <a:rPr lang="en-US" altLang="zh-CN"/>
              <a:t>B</a:t>
            </a:r>
            <a:r>
              <a:rPr lang="zh-CN" altLang="en-US"/>
              <a:t>（</a:t>
            </a:r>
            <a:r>
              <a:rPr lang="en-US" altLang="zh-CN"/>
              <a:t>A!=B)</a:t>
            </a:r>
            <a:r>
              <a:rPr lang="zh-CN" altLang="en-US"/>
              <a:t>，意义是</a:t>
            </a:r>
            <a:r>
              <a:rPr lang="en-US" altLang="zh-CN"/>
              <a:t>“A</a:t>
            </a:r>
            <a:r>
              <a:rPr lang="zh-CN" altLang="en-US"/>
              <a:t>节点代表的前缀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节点代表的前缀</a:t>
            </a:r>
            <a:r>
              <a:rPr lang="en-US" altLang="zh-CN"/>
              <a:t>b</a:t>
            </a:r>
            <a:r>
              <a:rPr lang="zh-CN" altLang="en-US"/>
              <a:t>中存在关系：</a:t>
            </a:r>
            <a:r>
              <a:rPr lang="en-US" altLang="zh-CN"/>
              <a:t>a</a:t>
            </a:r>
            <a:r>
              <a:rPr lang="zh-CN" altLang="en-US"/>
              <a:t>的后缀与</a:t>
            </a:r>
            <a:r>
              <a:rPr lang="en-US" altLang="zh-CN"/>
              <a:t>b</a:t>
            </a:r>
            <a:r>
              <a:rPr lang="zh-CN" altLang="en-US"/>
              <a:t>的前缀相匹配，设匹配长度为</a:t>
            </a:r>
            <a:r>
              <a:rPr lang="en-US" altLang="zh-CN"/>
              <a:t>N</a:t>
            </a:r>
            <a:r>
              <a:rPr lang="zh-CN" altLang="en-US"/>
              <a:t>，并且不存在一个节点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代表的前缀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的后缀与</a:t>
            </a:r>
            <a:r>
              <a:rPr lang="en-US" altLang="zh-CN"/>
              <a:t>c</a:t>
            </a:r>
            <a:r>
              <a:rPr lang="zh-CN" altLang="en-US"/>
              <a:t>的前缀相匹配，匹配长度</a:t>
            </a:r>
            <a:r>
              <a:rPr lang="en-US" altLang="zh-CN"/>
              <a:t>M&gt;N</a:t>
            </a:r>
            <a:r>
              <a:rPr lang="zh-CN" altLang="en-US"/>
              <a:t>。</a:t>
            </a:r>
            <a:endParaRPr lang="en-US" altLang="zh-CN"/>
          </a:p>
          <a:p>
            <a:pPr marL="109855" indent="0">
              <a:buNone/>
            </a:pPr>
            <a:r>
              <a:rPr lang="zh-CN" altLang="en-US"/>
              <a:t>一句话概括：</a:t>
            </a:r>
            <a:r>
              <a:rPr lang="en-US" altLang="zh-CN"/>
              <a:t>fail</a:t>
            </a:r>
            <a:r>
              <a:rPr lang="zh-CN" altLang="en-US"/>
              <a:t>指针指向的是</a:t>
            </a:r>
            <a:r>
              <a:rPr lang="zh-CN" altLang="en-US" b="1"/>
              <a:t>除了自己以外</a:t>
            </a:r>
            <a:r>
              <a:rPr lang="zh-CN" altLang="en-US"/>
              <a:t>的与当前前缀的后缀进行最大匹配的前缀。</a:t>
            </a:r>
          </a:p>
          <a:p>
            <a:pPr marL="109855" indent="0">
              <a:buNone/>
            </a:pPr>
            <a:r>
              <a:rPr lang="zh-CN" altLang="en-US"/>
              <a:t>内容与</a:t>
            </a:r>
            <a:r>
              <a:rPr lang="en-US" altLang="zh-CN"/>
              <a:t>KMP</a:t>
            </a:r>
            <a:r>
              <a:rPr lang="zh-CN" altLang="en-US"/>
              <a:t>中的</a:t>
            </a:r>
            <a:r>
              <a:rPr lang="en-US" altLang="zh-CN"/>
              <a:t>next</a:t>
            </a:r>
            <a:r>
              <a:rPr lang="zh-CN" altLang="en-US"/>
              <a:t>数组略有相似，当不存在这样的串进行前后缀匹配时，</a:t>
            </a:r>
            <a:r>
              <a:rPr lang="en-US" altLang="zh-CN"/>
              <a:t>fail</a:t>
            </a:r>
            <a:r>
              <a:rPr lang="zh-CN" altLang="en-US"/>
              <a:t>指针指向根节点。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所谓的单模匹配问题，实际上就是给出一个模板字符串</a:t>
            </a:r>
            <a:r>
              <a:rPr lang="en-US" altLang="zh-CN" dirty="0"/>
              <a:t>t</a:t>
            </a:r>
            <a:r>
              <a:rPr lang="zh-CN" altLang="en-US" dirty="0"/>
              <a:t>，然后给出一个文本字符串</a:t>
            </a:r>
            <a:r>
              <a:rPr lang="en-US" altLang="zh-CN" dirty="0"/>
              <a:t>s</a:t>
            </a:r>
            <a:r>
              <a:rPr lang="zh-CN" altLang="en-US" dirty="0"/>
              <a:t>，问模板串是否是给出的文本串的</a:t>
            </a:r>
            <a:r>
              <a:rPr lang="zh-CN" altLang="en-US" u="sng" dirty="0"/>
              <a:t>子串</a:t>
            </a:r>
            <a:r>
              <a:rPr lang="zh-CN" altLang="en-US" dirty="0"/>
              <a:t>，如果是，问这个模板串在文本串里出现了多少次。</a:t>
            </a:r>
            <a:endParaRPr lang="en-US" altLang="zh-CN" u="sng" dirty="0"/>
          </a:p>
          <a:p>
            <a:r>
              <a:rPr lang="zh-CN" altLang="en-US" dirty="0"/>
              <a:t>补充概念：如果一个字符串</a:t>
            </a:r>
            <a:r>
              <a:rPr lang="en-US" altLang="zh-CN" dirty="0"/>
              <a:t>t</a:t>
            </a:r>
            <a:r>
              <a:rPr lang="zh-CN" altLang="en-US" dirty="0"/>
              <a:t>是字符串</a:t>
            </a:r>
            <a:r>
              <a:rPr lang="en-US" altLang="zh-CN" dirty="0"/>
              <a:t>s</a:t>
            </a:r>
            <a:r>
              <a:rPr lang="zh-CN" altLang="en-US" dirty="0"/>
              <a:t>的子串，那么存在一个</a:t>
            </a:r>
            <a:r>
              <a:rPr lang="zh-CN" altLang="en-US" u="sng" dirty="0"/>
              <a:t>连续</a:t>
            </a:r>
            <a:r>
              <a:rPr lang="zh-CN" altLang="en-US" dirty="0"/>
              <a:t>段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s[l……r]==t</a:t>
            </a:r>
            <a:r>
              <a:rPr lang="zh-CN" altLang="en-US" dirty="0"/>
              <a:t>，比方说字符串</a:t>
            </a:r>
            <a:r>
              <a:rPr lang="en-US" altLang="zh-CN" dirty="0"/>
              <a:t>s=”</a:t>
            </a:r>
            <a:r>
              <a:rPr lang="en-US" altLang="zh-CN" dirty="0" err="1"/>
              <a:t>abcabc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/>
              <a:t>t=”</a:t>
            </a:r>
            <a:r>
              <a:rPr lang="en-US" altLang="zh-CN" dirty="0" err="1"/>
              <a:t>bca</a:t>
            </a:r>
            <a:r>
              <a:rPr lang="en-US" altLang="zh-CN" dirty="0"/>
              <a:t>”</a:t>
            </a:r>
            <a:r>
              <a:rPr lang="zh-CN" altLang="en-US" dirty="0"/>
              <a:t>就是</a:t>
            </a:r>
            <a:r>
              <a:rPr lang="en-US" altLang="zh-CN" dirty="0"/>
              <a:t>s</a:t>
            </a:r>
            <a:r>
              <a:rPr lang="zh-CN" altLang="en-US" dirty="0"/>
              <a:t>的一个子串。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多模匹配</a:t>
            </a:r>
            <a:r>
              <a:rPr lang="en-US" altLang="zh-CN"/>
              <a:t>——AC</a:t>
            </a:r>
            <a:r>
              <a:rPr lang="zh-CN" altLang="en-US"/>
              <a:t>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996055" y="3644900"/>
            <a:ext cx="1007745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805" y="5906770"/>
            <a:ext cx="89623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其中节点的</a:t>
            </a:r>
            <a:r>
              <a:rPr lang="en-US" altLang="zh-CN" sz="2800"/>
              <a:t>fail</a:t>
            </a:r>
            <a:r>
              <a:rPr lang="zh-CN" altLang="en-US" sz="2800"/>
              <a:t>指针没有指向任何节点的，等同于指向根节点（图中没有画出）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457200" y="2787650"/>
          <a:ext cx="338201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3743325" imgH="3286125" progId="Paint.Picture">
                  <p:embed/>
                </p:oleObj>
              </mc:Choice>
              <mc:Fallback>
                <p:oleObj r:id="rId3" imgW="3743325" imgH="32861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787650"/>
                        <a:ext cx="3382010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5257800" y="2787650"/>
          <a:ext cx="3687445" cy="298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5" imgW="4200525" imgH="3248025" progId="Paint.Picture">
                  <p:embed/>
                </p:oleObj>
              </mc:Choice>
              <mc:Fallback>
                <p:oleObj r:id="rId5" imgW="4200525" imgH="32480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800" y="2787650"/>
                        <a:ext cx="3687445" cy="298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多模匹配</a:t>
            </a:r>
            <a:r>
              <a:rPr lang="en-US" altLang="zh-CN"/>
              <a:t>——AC</a:t>
            </a:r>
            <a:r>
              <a:rPr lang="zh-CN" altLang="en-US"/>
              <a:t>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fail</a:t>
            </a:r>
            <a:r>
              <a:rPr lang="zh-CN" altLang="en-US"/>
              <a:t>指针与单模匹配中</a:t>
            </a:r>
            <a:r>
              <a:rPr lang="en-US" altLang="zh-CN"/>
              <a:t>next</a:t>
            </a:r>
            <a:r>
              <a:rPr lang="zh-CN" altLang="en-US"/>
              <a:t>数组的关系</a:t>
            </a:r>
          </a:p>
          <a:p>
            <a:pPr marL="109855" indent="0">
              <a:buNone/>
            </a:pPr>
            <a:r>
              <a:rPr lang="en-US" altLang="zh-CN" dirty="0">
                <a:sym typeface="+mn-ea"/>
              </a:rPr>
              <a:t>next[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表示串</a:t>
            </a:r>
            <a:r>
              <a:rPr lang="en-US" altLang="zh-CN" dirty="0">
                <a:sym typeface="+mn-ea"/>
              </a:rPr>
              <a:t>t[0……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中最长的前缀与后缀相同的位置，实际上就是获取</a:t>
            </a:r>
            <a:r>
              <a:rPr lang="en-US" altLang="zh-CN" dirty="0">
                <a:sym typeface="+mn-ea"/>
              </a:rPr>
              <a:t>t[0……i]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u="sng" dirty="0">
                <a:sym typeface="+mn-ea"/>
              </a:rPr>
              <a:t>最长前缀和后缀相匹配</a:t>
            </a:r>
            <a:r>
              <a:rPr lang="zh-CN" altLang="en-US" dirty="0">
                <a:sym typeface="+mn-ea"/>
              </a:rPr>
              <a:t>的位置，而</a:t>
            </a:r>
            <a:r>
              <a:rPr lang="en-US" altLang="zh-CN" dirty="0">
                <a:sym typeface="+mn-ea"/>
              </a:rPr>
              <a:t>fail</a:t>
            </a:r>
            <a:r>
              <a:rPr lang="zh-CN" altLang="en-US" dirty="0">
                <a:sym typeface="+mn-ea"/>
              </a:rPr>
              <a:t>指针也是获取</a:t>
            </a:r>
            <a:r>
              <a:rPr lang="zh-CN" altLang="en-US" u="sng" dirty="0">
                <a:sym typeface="+mn-ea"/>
              </a:rPr>
              <a:t>最长前缀和后缀相匹配</a:t>
            </a:r>
            <a:r>
              <a:rPr lang="zh-CN" altLang="en-US" dirty="0">
                <a:sym typeface="+mn-ea"/>
              </a:rPr>
              <a:t>的位置，但他从单个串的线性结构扩展到了多个串构成的树形结构。</a:t>
            </a:r>
          </a:p>
          <a:p>
            <a:pPr marL="109855" indent="0">
              <a:buNone/>
            </a:pPr>
            <a:endParaRPr lang="zh-CN" altLang="en-US" dirty="0">
              <a:sym typeface="+mn-ea"/>
            </a:endParaRPr>
          </a:p>
          <a:p>
            <a:pPr marL="109855" indent="0">
              <a:buNone/>
            </a:pPr>
            <a:r>
              <a:rPr lang="zh-CN" altLang="en-US" dirty="0">
                <a:sym typeface="+mn-ea"/>
              </a:rPr>
              <a:t>因此</a:t>
            </a:r>
            <a:r>
              <a:rPr lang="en-US" altLang="zh-CN" dirty="0">
                <a:sym typeface="+mn-ea"/>
              </a:rPr>
              <a:t>AC</a:t>
            </a:r>
            <a:r>
              <a:rPr lang="zh-CN" altLang="en-US" dirty="0">
                <a:sym typeface="+mn-ea"/>
              </a:rPr>
              <a:t>自动机实际上就是广义的</a:t>
            </a:r>
            <a:r>
              <a:rPr lang="en-US" altLang="zh-CN" dirty="0">
                <a:sym typeface="+mn-ea"/>
              </a:rPr>
              <a:t>KMP</a:t>
            </a:r>
            <a:r>
              <a:rPr lang="zh-CN" altLang="en-US" dirty="0">
                <a:sym typeface="+mn-ea"/>
              </a:rPr>
              <a:t>，构造</a:t>
            </a:r>
            <a:r>
              <a:rPr lang="en-US" altLang="zh-CN" dirty="0">
                <a:sym typeface="+mn-ea"/>
              </a:rPr>
              <a:t>AC</a:t>
            </a:r>
            <a:r>
              <a:rPr lang="zh-CN" altLang="en-US" dirty="0">
                <a:sym typeface="+mn-ea"/>
              </a:rPr>
              <a:t>自动机以及在</a:t>
            </a:r>
            <a:r>
              <a:rPr lang="en-US" altLang="zh-CN" dirty="0">
                <a:sym typeface="+mn-ea"/>
              </a:rPr>
              <a:t>AC</a:t>
            </a:r>
            <a:r>
              <a:rPr lang="zh-CN" altLang="en-US" dirty="0">
                <a:sym typeface="+mn-ea"/>
              </a:rPr>
              <a:t>自动机上匹配与</a:t>
            </a:r>
            <a:r>
              <a:rPr lang="en-US" altLang="zh-CN" dirty="0">
                <a:sym typeface="+mn-ea"/>
              </a:rPr>
              <a:t>KMP</a:t>
            </a:r>
            <a:r>
              <a:rPr lang="zh-CN" altLang="en-US" dirty="0">
                <a:sym typeface="+mn-ea"/>
              </a:rPr>
              <a:t>是十分相似的。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多模匹配</a:t>
            </a:r>
            <a:r>
              <a:rPr lang="en-US" altLang="zh-CN"/>
              <a:t>——AC</a:t>
            </a:r>
            <a:r>
              <a:rPr lang="zh-CN" altLang="en-US"/>
              <a:t>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fail</a:t>
            </a:r>
            <a:r>
              <a:rPr lang="zh-CN" altLang="en-US"/>
              <a:t>指针的作用</a:t>
            </a:r>
          </a:p>
          <a:p>
            <a:pPr marL="109855" indent="0">
              <a:buNone/>
            </a:pPr>
            <a:r>
              <a:rPr lang="zh-CN" altLang="en-US"/>
              <a:t>在有了</a:t>
            </a:r>
            <a:r>
              <a:rPr lang="en-US" altLang="zh-CN"/>
              <a:t>fail</a:t>
            </a:r>
            <a:r>
              <a:rPr lang="zh-CN" altLang="en-US"/>
              <a:t>指针之后，将文本串</a:t>
            </a:r>
            <a:r>
              <a:rPr lang="en-US" altLang="zh-CN"/>
              <a:t>s</a:t>
            </a:r>
            <a:r>
              <a:rPr lang="zh-CN" altLang="en-US"/>
              <a:t>在字典树上跑。每跑到一个位置，看</a:t>
            </a:r>
            <a:r>
              <a:rPr lang="en-US" altLang="zh-CN"/>
              <a:t>fail</a:t>
            </a:r>
            <a:r>
              <a:rPr lang="zh-CN" altLang="en-US"/>
              <a:t>指针指向的是否是一个完整的字符串，再看</a:t>
            </a:r>
            <a:r>
              <a:rPr lang="en-US" altLang="zh-CN"/>
              <a:t>fail</a:t>
            </a:r>
            <a:r>
              <a:rPr lang="zh-CN" altLang="en-US"/>
              <a:t>指针的</a:t>
            </a:r>
            <a:r>
              <a:rPr lang="en-US" altLang="zh-CN"/>
              <a:t>fail</a:t>
            </a:r>
            <a:r>
              <a:rPr lang="zh-CN" altLang="en-US"/>
              <a:t>指针</a:t>
            </a:r>
            <a:r>
              <a:rPr lang="en-US" altLang="zh-CN"/>
              <a:t>……</a:t>
            </a:r>
            <a:r>
              <a:rPr lang="zh-CN" altLang="en-US"/>
              <a:t>直至</a:t>
            </a:r>
            <a:r>
              <a:rPr lang="en-US" altLang="zh-CN"/>
              <a:t>fail</a:t>
            </a:r>
            <a:r>
              <a:rPr lang="zh-CN" altLang="en-US"/>
              <a:t>指针指向根节点。当跑不动时（遇到没有对应的边转移），发生失配，将上一个的匹配位置沿着</a:t>
            </a:r>
            <a:r>
              <a:rPr lang="en-US" altLang="zh-CN"/>
              <a:t>fail</a:t>
            </a:r>
            <a:r>
              <a:rPr lang="zh-CN" altLang="en-US"/>
              <a:t>指针移动，看移动完之后存不存在对应的边转移，如果有，就转移之后继续匹配，如果无，继续沿着</a:t>
            </a:r>
            <a:r>
              <a:rPr lang="en-US" altLang="zh-CN"/>
              <a:t>fail</a:t>
            </a:r>
            <a:r>
              <a:rPr lang="zh-CN" altLang="en-US"/>
              <a:t>指针移动，直至</a:t>
            </a:r>
            <a:r>
              <a:rPr lang="en-US" altLang="zh-CN"/>
              <a:t>fail</a:t>
            </a:r>
            <a:r>
              <a:rPr lang="zh-CN" altLang="en-US"/>
              <a:t>指针指向根节点，然后查看根节点有没有对应的边转移，如果有就转移之后继续匹配；如果无，初始化当前匹配位置为根节点，继续枚举</a:t>
            </a:r>
            <a:r>
              <a:rPr lang="en-US" altLang="zh-CN"/>
              <a:t>s</a:t>
            </a:r>
            <a:r>
              <a:rPr lang="zh-CN" altLang="en-US"/>
              <a:t>的下一位。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多模匹配</a:t>
            </a:r>
            <a:r>
              <a:rPr lang="en-US" altLang="zh-CN"/>
              <a:t>——AC</a:t>
            </a:r>
            <a:r>
              <a:rPr lang="zh-CN" altLang="en-US"/>
              <a:t>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演示</a:t>
            </a:r>
            <a:r>
              <a:rPr lang="en-US" altLang="zh-CN"/>
              <a:t>:</a:t>
            </a:r>
          </a:p>
          <a:p>
            <a:pPr marL="109855" indent="0">
              <a:buNone/>
            </a:pPr>
            <a:r>
              <a:rPr lang="zh-CN" altLang="en-US"/>
              <a:t>模式串</a:t>
            </a:r>
            <a:r>
              <a:rPr lang="en-US" altLang="zh-CN"/>
              <a:t>t={”abc”,“abcd”,”abd”,”b”,”bcd”,”efg”,”hi”}</a:t>
            </a:r>
          </a:p>
          <a:p>
            <a:pPr marL="109855" indent="0">
              <a:buNone/>
            </a:pPr>
            <a:r>
              <a:rPr lang="zh-CN" altLang="en-US"/>
              <a:t>文本串</a:t>
            </a:r>
            <a:r>
              <a:rPr lang="en-US" altLang="zh-CN"/>
              <a:t>=”ehabefg”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4060190" y="3425825"/>
          <a:ext cx="4203700" cy="325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4200525" imgH="3248025" progId="Paint.Picture">
                  <p:embed/>
                </p:oleObj>
              </mc:Choice>
              <mc:Fallback>
                <p:oleObj r:id="rId3" imgW="4200525" imgH="32480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0190" y="3425825"/>
                        <a:ext cx="4203700" cy="325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多模匹配</a:t>
            </a:r>
            <a:r>
              <a:rPr lang="en-US" altLang="zh-CN">
                <a:sym typeface="+mn-ea"/>
              </a:rPr>
              <a:t>——AC</a:t>
            </a:r>
            <a:r>
              <a:rPr lang="zh-CN" altLang="en-US">
                <a:sym typeface="+mn-ea"/>
              </a:rPr>
              <a:t>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</a:t>
            </a:r>
            <a:r>
              <a:rPr lang="en-US" altLang="zh-CN"/>
              <a:t>fail</a:t>
            </a:r>
            <a:r>
              <a:rPr lang="zh-CN" altLang="en-US"/>
              <a:t>指针（建立</a:t>
            </a:r>
            <a:r>
              <a:rPr lang="en-US" altLang="zh-CN"/>
              <a:t>AC</a:t>
            </a:r>
            <a:r>
              <a:rPr lang="zh-CN" altLang="en-US"/>
              <a:t>自动机）</a:t>
            </a:r>
          </a:p>
          <a:p>
            <a:pPr marL="109855" indent="0">
              <a:buNone/>
            </a:pPr>
            <a:r>
              <a:rPr lang="zh-CN" altLang="en-US"/>
              <a:t>由于</a:t>
            </a:r>
            <a:r>
              <a:rPr lang="en-US" altLang="zh-CN"/>
              <a:t>fail</a:t>
            </a:r>
            <a:r>
              <a:rPr lang="zh-CN" altLang="en-US"/>
              <a:t>指针的性质，如果我们需要获取某个节点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fail</a:t>
            </a:r>
            <a:r>
              <a:rPr lang="zh-CN" altLang="en-US"/>
              <a:t>指针，那么查看该节点的父节点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fail</a:t>
            </a:r>
            <a:r>
              <a:rPr lang="zh-CN" altLang="en-US"/>
              <a:t>指针指向的节点</a:t>
            </a:r>
            <a:r>
              <a:rPr lang="en-US" altLang="zh-CN"/>
              <a:t>C</a:t>
            </a:r>
            <a:r>
              <a:rPr lang="zh-CN" altLang="en-US"/>
              <a:t>，如果</a:t>
            </a:r>
            <a:r>
              <a:rPr lang="en-US" altLang="zh-CN"/>
              <a:t>C</a:t>
            </a:r>
            <a:r>
              <a:rPr lang="zh-CN" altLang="en-US"/>
              <a:t>中存在一样的边</a:t>
            </a:r>
            <a:r>
              <a:rPr lang="en-US" altLang="zh-CN"/>
              <a:t>B-&gt;A</a:t>
            </a:r>
            <a:r>
              <a:rPr lang="zh-CN" altLang="en-US"/>
              <a:t>转移到节点</a:t>
            </a:r>
            <a:r>
              <a:rPr lang="en-US" altLang="zh-CN"/>
              <a:t>D</a:t>
            </a:r>
            <a:r>
              <a:rPr lang="zh-CN" altLang="en-US"/>
              <a:t>，那么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fail</a:t>
            </a:r>
            <a:r>
              <a:rPr lang="zh-CN" altLang="en-US"/>
              <a:t>指针就指向</a:t>
            </a:r>
            <a:r>
              <a:rPr lang="en-US" altLang="zh-CN"/>
              <a:t>D</a:t>
            </a:r>
            <a:r>
              <a:rPr lang="zh-CN" altLang="en-US"/>
              <a:t>，结束；如果不存在这样的边转移，就继续获取</a:t>
            </a:r>
            <a:r>
              <a:rPr lang="en-US" altLang="zh-CN"/>
              <a:t>C</a:t>
            </a:r>
            <a:r>
              <a:rPr lang="zh-CN" altLang="en-US"/>
              <a:t>的</a:t>
            </a:r>
            <a:r>
              <a:rPr lang="en-US" altLang="zh-CN"/>
              <a:t>fail</a:t>
            </a:r>
            <a:r>
              <a:rPr lang="zh-CN" altLang="en-US"/>
              <a:t>指针，直至</a:t>
            </a:r>
            <a:r>
              <a:rPr lang="en-US" altLang="zh-CN"/>
              <a:t>fail</a:t>
            </a:r>
            <a:r>
              <a:rPr lang="zh-CN" altLang="en-US"/>
              <a:t>指针指向根节点，然后再查看根节点有没有对应的转移关系使得根节点转移到</a:t>
            </a:r>
            <a:r>
              <a:rPr lang="en-US" altLang="zh-CN"/>
              <a:t>E</a:t>
            </a:r>
            <a:r>
              <a:rPr lang="zh-CN" altLang="en-US"/>
              <a:t>，如果有，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fail</a:t>
            </a:r>
            <a:r>
              <a:rPr lang="zh-CN" altLang="en-US"/>
              <a:t>指针指向</a:t>
            </a:r>
            <a:r>
              <a:rPr lang="en-US" altLang="zh-CN"/>
              <a:t>E</a:t>
            </a:r>
            <a:r>
              <a:rPr lang="zh-CN" altLang="en-US"/>
              <a:t>；否则</a:t>
            </a:r>
            <a:r>
              <a:rPr lang="en-US" altLang="zh-CN"/>
              <a:t>fail</a:t>
            </a:r>
            <a:r>
              <a:rPr lang="zh-CN" altLang="en-US"/>
              <a:t>指针指向根节点。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多模匹配</a:t>
            </a:r>
            <a:r>
              <a:rPr lang="en-US" altLang="zh-CN"/>
              <a:t>——AC</a:t>
            </a:r>
            <a:r>
              <a:rPr lang="zh-CN" altLang="en-US"/>
              <a:t>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构造</a:t>
            </a:r>
            <a:r>
              <a:rPr lang="en-US" altLang="zh-CN">
                <a:sym typeface="+mn-ea"/>
              </a:rPr>
              <a:t>fail</a:t>
            </a:r>
            <a:r>
              <a:rPr lang="zh-CN" altLang="en-US">
                <a:sym typeface="+mn-ea"/>
              </a:rPr>
              <a:t>指针（建立</a:t>
            </a:r>
            <a:r>
              <a:rPr lang="en-US" altLang="zh-CN">
                <a:sym typeface="+mn-ea"/>
              </a:rPr>
              <a:t>AC</a:t>
            </a:r>
            <a:r>
              <a:rPr lang="zh-CN" altLang="en-US">
                <a:sym typeface="+mn-ea"/>
              </a:rPr>
              <a:t>自动机）</a:t>
            </a:r>
          </a:p>
          <a:p>
            <a:pPr marL="109855" indent="0">
              <a:buNone/>
            </a:pPr>
            <a:r>
              <a:rPr lang="zh-CN" altLang="en-US"/>
              <a:t>但是这里不像</a:t>
            </a:r>
            <a:r>
              <a:rPr lang="en-US"/>
              <a:t>KMP</a:t>
            </a:r>
            <a:r>
              <a:rPr lang="zh-CN" altLang="en-US"/>
              <a:t>，</a:t>
            </a:r>
            <a:r>
              <a:rPr lang="en-US" altLang="zh-CN"/>
              <a:t>KMP</a:t>
            </a:r>
            <a:r>
              <a:rPr lang="zh-CN" altLang="en-US"/>
              <a:t>只要从头开始枚举位置获取</a:t>
            </a:r>
            <a:r>
              <a:rPr lang="en-US" altLang="zh-CN"/>
              <a:t>next[i]</a:t>
            </a:r>
            <a:r>
              <a:rPr lang="zh-CN" altLang="en-US"/>
              <a:t>就可以了（因为</a:t>
            </a:r>
            <a:r>
              <a:rPr lang="en-US" altLang="zh-CN"/>
              <a:t>next[0……i-1]</a:t>
            </a:r>
            <a:r>
              <a:rPr lang="zh-CN" altLang="en-US"/>
              <a:t>已经求出）。而</a:t>
            </a:r>
            <a:r>
              <a:rPr lang="en-US" altLang="zh-CN"/>
              <a:t>AC</a:t>
            </a:r>
            <a:r>
              <a:rPr lang="zh-CN" altLang="en-US"/>
              <a:t>自动机上的是一个树形结构，因此我们考虑在上面</a:t>
            </a:r>
            <a:r>
              <a:rPr lang="en-US" altLang="zh-CN"/>
              <a:t>bfs</a:t>
            </a:r>
            <a:r>
              <a:rPr lang="zh-CN" altLang="en-US"/>
              <a:t>，一步一步的往下层构造</a:t>
            </a:r>
            <a:r>
              <a:rPr lang="en-US" altLang="zh-CN"/>
              <a:t>fail</a:t>
            </a:r>
            <a:r>
              <a:rPr lang="zh-CN" altLang="en-US"/>
              <a:t>指针。</a:t>
            </a:r>
          </a:p>
          <a:p>
            <a:pPr marL="109855" indent="0">
              <a:buNone/>
            </a:pPr>
            <a:r>
              <a:rPr lang="zh-CN" altLang="en-US"/>
              <a:t>首先将与根节点直接相连的点丢进队列里面，并且将他们的</a:t>
            </a:r>
            <a:r>
              <a:rPr lang="en-US" altLang="zh-CN"/>
              <a:t>fail</a:t>
            </a:r>
            <a:r>
              <a:rPr lang="zh-CN" altLang="en-US"/>
              <a:t>指针初始化指向根节点，然后从队列里面将节点一个一个的拿出来，构造他们子节点的</a:t>
            </a:r>
            <a:r>
              <a:rPr lang="en-US" altLang="zh-CN"/>
              <a:t>fail</a:t>
            </a:r>
            <a:r>
              <a:rPr lang="zh-CN" altLang="en-US"/>
              <a:t>指针，然后将子节点放进队列里面。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多模匹配</a:t>
            </a:r>
            <a:r>
              <a:rPr lang="en-US" altLang="zh-CN">
                <a:sym typeface="+mn-ea"/>
              </a:rPr>
              <a:t>——AC</a:t>
            </a:r>
            <a:r>
              <a:rPr lang="zh-CN" altLang="en-US">
                <a:sym typeface="+mn-ea"/>
              </a:rPr>
              <a:t>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170"/>
            <a:ext cx="6692265" cy="4787265"/>
          </a:xfrm>
        </p:spPr>
        <p:txBody>
          <a:bodyPr>
            <a:normAutofit/>
          </a:bodyPr>
          <a:lstStyle/>
          <a:p>
            <a:r>
              <a:rPr lang="zh-CN" altLang="en-US"/>
              <a:t>构造</a:t>
            </a:r>
            <a:r>
              <a:rPr lang="en-US" altLang="zh-CN"/>
              <a:t>fail</a:t>
            </a:r>
            <a:r>
              <a:rPr lang="zh-CN" altLang="en-US"/>
              <a:t>指针</a:t>
            </a:r>
          </a:p>
          <a:p>
            <a:pPr marL="109855" indent="0">
              <a:buNone/>
            </a:pPr>
            <a:r>
              <a:rPr lang="zh-CN" altLang="en-US"/>
              <a:t>核心代码：</a:t>
            </a:r>
            <a:endParaRPr lang="en-US" altLang="zh-CN"/>
          </a:p>
          <a:p>
            <a:pPr marL="109855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3200400"/>
            <a:ext cx="7376795" cy="35001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多模匹配</a:t>
            </a:r>
            <a:r>
              <a:rPr lang="en-US" altLang="zh-CN"/>
              <a:t>——AC</a:t>
            </a:r>
            <a:r>
              <a:rPr lang="zh-CN" altLang="en-US"/>
              <a:t>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170"/>
            <a:ext cx="6801485" cy="4986655"/>
          </a:xfrm>
        </p:spPr>
        <p:txBody>
          <a:bodyPr>
            <a:normAutofit/>
          </a:bodyPr>
          <a:lstStyle/>
          <a:p>
            <a:r>
              <a:rPr lang="zh-CN" altLang="en-US"/>
              <a:t>匹配</a:t>
            </a:r>
          </a:p>
          <a:p>
            <a:pPr marL="109855" indent="0">
              <a:buNone/>
            </a:pPr>
            <a:r>
              <a:rPr lang="zh-CN" altLang="en-US"/>
              <a:t>核心代码：</a:t>
            </a:r>
          </a:p>
          <a:p>
            <a:pPr marL="109855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5" y="3113405"/>
            <a:ext cx="5137150" cy="32581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多模匹配</a:t>
            </a:r>
            <a:r>
              <a:rPr lang="en-US" altLang="zh-CN"/>
              <a:t>——AC</a:t>
            </a:r>
            <a:r>
              <a:rPr lang="zh-CN" altLang="en-US"/>
              <a:t>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复杂度分析</a:t>
            </a:r>
          </a:p>
          <a:p>
            <a:pPr marL="109855" indent="0">
              <a:buNone/>
            </a:pPr>
            <a:r>
              <a:rPr lang="zh-CN" altLang="en-US"/>
              <a:t>空间复杂度与字典树复杂度大致相同（常数级别差异 ）</a:t>
            </a:r>
          </a:p>
          <a:p>
            <a:pPr marL="109855" indent="0">
              <a:buNone/>
            </a:pPr>
            <a:r>
              <a:rPr lang="zh-CN" altLang="en-US"/>
              <a:t>时间复杂度：</a:t>
            </a:r>
          </a:p>
          <a:p>
            <a:pPr marL="109855" indent="0">
              <a:buNone/>
            </a:pPr>
            <a:r>
              <a:rPr lang="zh-CN" altLang="en-US"/>
              <a:t>构造字典树：</a:t>
            </a:r>
            <a:r>
              <a:rPr lang="en-US" altLang="zh-CN">
                <a:sym typeface="+mn-ea"/>
              </a:rPr>
              <a:t>O(Σlen(t))</a:t>
            </a:r>
          </a:p>
          <a:p>
            <a:pPr marL="109855" indent="0">
              <a:buNone/>
            </a:pPr>
            <a:r>
              <a:rPr lang="zh-CN" altLang="en-US"/>
              <a:t>字典树上构造</a:t>
            </a:r>
            <a:r>
              <a:rPr lang="en-US" altLang="zh-CN"/>
              <a:t>fail</a:t>
            </a:r>
            <a:r>
              <a:rPr lang="zh-CN" altLang="en-US"/>
              <a:t>指针建立</a:t>
            </a:r>
            <a:r>
              <a:rPr lang="en-US" altLang="zh-CN"/>
              <a:t>AC</a:t>
            </a:r>
            <a:r>
              <a:rPr lang="zh-CN" altLang="en-US"/>
              <a:t>自动机：</a:t>
            </a:r>
            <a:r>
              <a:rPr lang="en-US" altLang="zh-CN">
                <a:sym typeface="+mn-ea"/>
              </a:rPr>
              <a:t>O(Σlen(t))</a:t>
            </a:r>
          </a:p>
          <a:p>
            <a:pPr marL="109855" indent="0">
              <a:buNone/>
            </a:pPr>
            <a:r>
              <a:rPr lang="zh-CN" altLang="en-US"/>
              <a:t>单次匹配字符串</a:t>
            </a:r>
            <a:r>
              <a:rPr lang="en-US" altLang="zh-CN"/>
              <a:t>s</a:t>
            </a:r>
            <a:r>
              <a:rPr lang="zh-CN" altLang="en-US"/>
              <a:t>：</a:t>
            </a:r>
            <a:r>
              <a:rPr lang="en-US" altLang="zh-CN"/>
              <a:t>O(len(s))</a:t>
            </a:r>
          </a:p>
          <a:p>
            <a:pPr marL="109855" indent="0">
              <a:buNone/>
            </a:pPr>
            <a:r>
              <a:rPr lang="zh-CN" altLang="en-US"/>
              <a:t>总复杂度：</a:t>
            </a:r>
            <a:r>
              <a:rPr lang="en-US" altLang="zh-CN">
                <a:sym typeface="+mn-ea"/>
              </a:rPr>
              <a:t>O(Σlen(t)+len(s))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最长回文子串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 err="1">
                <a:sym typeface="+mn-ea"/>
              </a:rPr>
              <a:t>Manacher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最长回文子串</a:t>
            </a:r>
          </a:p>
          <a:p>
            <a:pPr marL="109855" indent="0">
              <a:buNone/>
            </a:pPr>
            <a:r>
              <a:rPr lang="zh-CN" altLang="en-US"/>
              <a:t>内容：</a:t>
            </a:r>
          </a:p>
          <a:p>
            <a:pPr marL="109855" indent="0">
              <a:buNone/>
            </a:pPr>
            <a:r>
              <a:rPr lang="zh-CN" altLang="en-US"/>
              <a:t>回文串指的是一个字符串，正着看跟反过来看是一样的，比如：</a:t>
            </a:r>
            <a:r>
              <a:rPr lang="en-US" altLang="zh-CN"/>
              <a:t>”ABBA”,”CDADC”</a:t>
            </a:r>
            <a:r>
              <a:rPr lang="zh-CN" altLang="en-US"/>
              <a:t>，而</a:t>
            </a:r>
            <a:r>
              <a:rPr lang="en-US" altLang="zh-CN"/>
              <a:t>”ABCDA”</a:t>
            </a:r>
            <a:r>
              <a:rPr lang="zh-CN" altLang="en-US"/>
              <a:t>不是。</a:t>
            </a:r>
          </a:p>
          <a:p>
            <a:pPr marL="109855" indent="0">
              <a:buNone/>
            </a:pPr>
            <a:r>
              <a:rPr lang="zh-CN" altLang="en-US"/>
              <a:t>最长回文子串问题实际是，给出一个字符串</a:t>
            </a:r>
            <a:r>
              <a:rPr lang="en-US" altLang="zh-CN"/>
              <a:t>s</a:t>
            </a:r>
            <a:r>
              <a:rPr lang="zh-CN" altLang="en-US"/>
              <a:t>，求出这个字符串</a:t>
            </a:r>
            <a:r>
              <a:rPr lang="en-US" altLang="zh-CN"/>
              <a:t>s</a:t>
            </a:r>
            <a:r>
              <a:rPr lang="zh-CN" altLang="en-US"/>
              <a:t>中最长的是回文串的子串。</a:t>
            </a:r>
          </a:p>
          <a:p>
            <a:pPr marL="109855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</a:t>
            </a:r>
            <a:r>
              <a:rPr lang="zh-CN" altLang="en-US" dirty="0"/>
              <a:t>朴素算法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假设文本串是</a:t>
            </a:r>
            <a:r>
              <a:rPr lang="en-US" altLang="zh-CN" dirty="0"/>
              <a:t>s</a:t>
            </a:r>
            <a:r>
              <a:rPr lang="zh-CN" altLang="en-US" dirty="0"/>
              <a:t>，模板串是</a:t>
            </a:r>
            <a:r>
              <a:rPr lang="en-US" altLang="zh-CN" dirty="0"/>
              <a:t>t</a:t>
            </a:r>
            <a:r>
              <a:rPr lang="zh-CN" altLang="en-US" dirty="0"/>
              <a:t>，最简单的想法就是枚举</a:t>
            </a:r>
            <a:r>
              <a:rPr lang="en-US" altLang="zh-CN" dirty="0"/>
              <a:t>s</a:t>
            </a:r>
            <a:r>
              <a:rPr lang="zh-CN" altLang="en-US" dirty="0"/>
              <a:t>的初始位置</a:t>
            </a:r>
            <a:r>
              <a:rPr lang="en-US" altLang="zh-CN" dirty="0" err="1"/>
              <a:t>i</a:t>
            </a:r>
            <a:r>
              <a:rPr lang="zh-CN" altLang="en-US" dirty="0"/>
              <a:t>，看从</a:t>
            </a:r>
            <a:r>
              <a:rPr lang="en-US" altLang="zh-CN" dirty="0" err="1"/>
              <a:t>i</a:t>
            </a:r>
            <a:r>
              <a:rPr lang="zh-CN" altLang="en-US" dirty="0"/>
              <a:t>开始的子串是否与</a:t>
            </a:r>
            <a:r>
              <a:rPr lang="en-US" altLang="zh-CN" dirty="0"/>
              <a:t>t</a:t>
            </a:r>
            <a:r>
              <a:rPr lang="zh-CN" altLang="en-US" dirty="0"/>
              <a:t>相等。</a:t>
            </a:r>
          </a:p>
          <a:p>
            <a:r>
              <a:rPr lang="zh-CN" altLang="en-US" dirty="0">
                <a:sym typeface="+mn-ea"/>
              </a:rPr>
              <a:t>优点：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简单易懂，容易操作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缺点：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复杂度巨大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复杂度分析：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>
                <a:sym typeface="+mn-ea"/>
              </a:rPr>
              <a:t>枚举位置</a:t>
            </a:r>
            <a:r>
              <a:rPr lang="en-US" altLang="zh-CN" dirty="0">
                <a:sym typeface="+mn-ea"/>
              </a:rPr>
              <a:t>O(</a:t>
            </a:r>
            <a:r>
              <a:rPr lang="en-US" altLang="zh-CN" dirty="0" err="1">
                <a:sym typeface="+mn-ea"/>
              </a:rPr>
              <a:t>len</a:t>
            </a:r>
            <a:r>
              <a:rPr lang="en-US" altLang="zh-CN" dirty="0">
                <a:sym typeface="+mn-ea"/>
              </a:rPr>
              <a:t>(s))</a:t>
            </a:r>
            <a:r>
              <a:rPr lang="zh-CN" altLang="en-US" dirty="0">
                <a:sym typeface="+mn-ea"/>
              </a:rPr>
              <a:t>，单次匹配复杂度</a:t>
            </a:r>
            <a:r>
              <a:rPr lang="en-US" altLang="zh-CN" dirty="0">
                <a:sym typeface="+mn-ea"/>
              </a:rPr>
              <a:t>O(</a:t>
            </a:r>
            <a:r>
              <a:rPr lang="en-US" altLang="zh-CN" dirty="0" err="1">
                <a:sym typeface="+mn-ea"/>
              </a:rPr>
              <a:t>len</a:t>
            </a:r>
            <a:r>
              <a:rPr lang="en-US" altLang="zh-CN" dirty="0">
                <a:sym typeface="+mn-ea"/>
              </a:rPr>
              <a:t>(t))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>
                <a:sym typeface="+mn-ea"/>
              </a:rPr>
              <a:t>总复杂度：</a:t>
            </a:r>
            <a:r>
              <a:rPr lang="en-US" altLang="zh-CN" dirty="0">
                <a:sym typeface="+mn-ea"/>
              </a:rPr>
              <a:t>O(</a:t>
            </a:r>
            <a:r>
              <a:rPr lang="en-US" altLang="zh-CN" dirty="0" err="1">
                <a:sym typeface="+mn-ea"/>
              </a:rPr>
              <a:t>len</a:t>
            </a:r>
            <a:r>
              <a:rPr lang="en-US" altLang="zh-CN" dirty="0">
                <a:sym typeface="+mn-ea"/>
              </a:rPr>
              <a:t>(s)*</a:t>
            </a:r>
            <a:r>
              <a:rPr lang="en-US" altLang="zh-CN" dirty="0" err="1">
                <a:sym typeface="+mn-ea"/>
              </a:rPr>
              <a:t>len</a:t>
            </a:r>
            <a:r>
              <a:rPr lang="en-US" altLang="zh-CN" dirty="0">
                <a:sym typeface="+mn-ea"/>
              </a:rPr>
              <a:t>(t))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>
                <a:sym typeface="+mn-ea"/>
              </a:rPr>
              <a:t>假设给的串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长度均达到了</a:t>
            </a:r>
            <a:r>
              <a:rPr lang="en-US" altLang="zh-CN" dirty="0">
                <a:sym typeface="+mn-ea"/>
              </a:rPr>
              <a:t>1e5</a:t>
            </a:r>
            <a:r>
              <a:rPr lang="zh-CN" altLang="en-US" dirty="0">
                <a:sym typeface="+mn-ea"/>
              </a:rPr>
              <a:t>的级别便会</a:t>
            </a:r>
            <a:r>
              <a:rPr lang="en-US" altLang="zh-CN" dirty="0" err="1">
                <a:sym typeface="+mn-ea"/>
              </a:rPr>
              <a:t>tle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最长回文子串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 err="1">
                <a:sym typeface="+mn-ea"/>
              </a:rPr>
              <a:t>Manacher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最暴力的想法：遍历每一个字符，以该字符为中心，往两边延申，看最多能延申多长。时间复杂度为</a:t>
            </a:r>
            <a:r>
              <a:rPr lang="en-US" altLang="zh-CN"/>
              <a:t>O(len(s)*</a:t>
            </a:r>
            <a:r>
              <a:rPr lang="en-US" altLang="zh-CN">
                <a:sym typeface="+mn-ea"/>
              </a:rPr>
              <a:t>len(s)</a:t>
            </a:r>
            <a:r>
              <a:rPr lang="en-US" altLang="zh-CN"/>
              <a:t>)</a:t>
            </a:r>
            <a:r>
              <a:rPr lang="zh-CN" altLang="en-US"/>
              <a:t>，效率极低。</a:t>
            </a:r>
          </a:p>
          <a:p>
            <a:r>
              <a:rPr lang="zh-CN" altLang="en-US"/>
              <a:t>而利用</a:t>
            </a:r>
            <a:r>
              <a:rPr lang="en-US" altLang="zh-CN"/>
              <a:t>Manacher</a:t>
            </a:r>
            <a:r>
              <a:rPr lang="zh-CN" altLang="en-US"/>
              <a:t>算法求最长回文子串能够将复杂度优化到</a:t>
            </a:r>
            <a:r>
              <a:rPr lang="en-US" altLang="zh-CN"/>
              <a:t>O(</a:t>
            </a:r>
            <a:r>
              <a:rPr lang="en-US" altLang="zh-CN">
                <a:sym typeface="+mn-ea"/>
              </a:rPr>
              <a:t>len(s)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最长回文子串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 err="1">
                <a:sym typeface="+mn-ea"/>
              </a:rPr>
              <a:t>Manacher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Manacher</a:t>
            </a:r>
            <a:r>
              <a:rPr lang="zh-CN" altLang="en-US"/>
              <a:t>算法</a:t>
            </a:r>
          </a:p>
          <a:p>
            <a:pPr marL="109855" indent="0">
              <a:buNone/>
            </a:pPr>
            <a:r>
              <a:rPr lang="zh-CN" altLang="en-US"/>
              <a:t>首先在处理回文问题时，对长度为奇数或者偶数的串分类处理起来比较繁琐，考虑在头尾以及每两个字符中间插入一个特殊字符（比如说</a:t>
            </a:r>
            <a:r>
              <a:rPr lang="en-US" altLang="zh-CN"/>
              <a:t>'#'</a:t>
            </a:r>
            <a:r>
              <a:rPr lang="zh-CN" altLang="en-US"/>
              <a:t>）：</a:t>
            </a:r>
            <a:br>
              <a:rPr lang="zh-CN" altLang="en-US"/>
            </a:br>
            <a:r>
              <a:rPr lang="en-US" altLang="zh-CN"/>
              <a:t>”abba”-&gt;”#a#b#b#a#”,“cdadb”-&gt;”#c#d#a#d#b#”</a:t>
            </a:r>
          </a:p>
          <a:p>
            <a:pPr marL="109855" indent="0">
              <a:buNone/>
            </a:pPr>
            <a:r>
              <a:rPr lang="zh-CN" altLang="en-US"/>
              <a:t>这样不改变回文串的性质，并且每个字符串都变成了奇数，从而进行统一处理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最长回文子串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 err="1">
                <a:sym typeface="+mn-ea"/>
              </a:rPr>
              <a:t>Manacher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Manacher</a:t>
            </a:r>
            <a:r>
              <a:rPr lang="zh-CN" altLang="en-US">
                <a:sym typeface="+mn-ea"/>
              </a:rPr>
              <a:t>算法</a:t>
            </a:r>
          </a:p>
          <a:p>
            <a:pPr marL="109855" indent="0">
              <a:buNone/>
            </a:pPr>
            <a:r>
              <a:rPr lang="zh-CN" altLang="en-US">
                <a:sym typeface="+mn-ea"/>
              </a:rPr>
              <a:t>假设一个数组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p[i]</a:t>
            </a:r>
            <a:r>
              <a:rPr lang="zh-CN" altLang="en-US">
                <a:sym typeface="+mn-ea"/>
              </a:rPr>
              <a:t>表示以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为中心的最长回文串的半径。</a:t>
            </a:r>
          </a:p>
          <a:p>
            <a:pPr marL="109855" indent="0">
              <a:buNone/>
            </a:pPr>
            <a:r>
              <a:rPr lang="zh-CN" altLang="en-US">
                <a:sym typeface="+mn-ea"/>
              </a:rPr>
              <a:t>例如：</a:t>
            </a:r>
          </a:p>
          <a:p>
            <a:pPr marL="109855" indent="0">
              <a:buNone/>
            </a:pPr>
            <a:endParaRPr lang="en-US" altLang="zh-CN"/>
          </a:p>
          <a:p>
            <a:pPr marL="109855" indent="0">
              <a:buNone/>
            </a:pPr>
            <a:endParaRPr lang="en-US" altLang="zh-CN"/>
          </a:p>
          <a:p>
            <a:pPr marL="109855" indent="0">
              <a:buNone/>
            </a:pPr>
            <a:endParaRPr lang="en-US" altLang="zh-CN"/>
          </a:p>
          <a:p>
            <a:pPr marL="109855" indent="0">
              <a:buNone/>
            </a:pPr>
            <a:r>
              <a:rPr lang="zh-CN" altLang="en-US"/>
              <a:t>可见</a:t>
            </a:r>
            <a:r>
              <a:rPr lang="en-US" altLang="zh-CN"/>
              <a:t>p[i]-1</a:t>
            </a:r>
            <a:r>
              <a:rPr lang="zh-CN" altLang="en-US"/>
              <a:t>就是原回文串的长度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0" y="4173220"/>
            <a:ext cx="67341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最长回文子串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 err="1">
                <a:sym typeface="+mn-ea"/>
              </a:rPr>
              <a:t>Manacher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p</a:t>
            </a:r>
            <a:r>
              <a:rPr lang="zh-CN" altLang="en-US"/>
              <a:t>数组</a:t>
            </a:r>
          </a:p>
          <a:p>
            <a:pPr marL="109855" indent="0">
              <a:buNone/>
            </a:pPr>
            <a:r>
              <a:rPr lang="zh-CN" altLang="en-US"/>
              <a:t>假设两个变量</a:t>
            </a:r>
            <a:r>
              <a:rPr lang="en-US" altLang="zh-CN"/>
              <a:t>mx</a:t>
            </a:r>
            <a:r>
              <a:rPr lang="zh-CN" altLang="en-US"/>
              <a:t>和</a:t>
            </a:r>
            <a:r>
              <a:rPr lang="en-US" altLang="zh-CN"/>
              <a:t>id</a:t>
            </a:r>
            <a:r>
              <a:rPr lang="zh-CN" altLang="en-US"/>
              <a:t>，</a:t>
            </a:r>
            <a:r>
              <a:rPr lang="en-US" altLang="zh-CN"/>
              <a:t>mx</a:t>
            </a:r>
            <a:r>
              <a:rPr lang="zh-CN" altLang="en-US"/>
              <a:t>表示之前求得的回文串中最靠右的边界，而</a:t>
            </a:r>
            <a:r>
              <a:rPr lang="en-US" altLang="zh-CN"/>
              <a:t>id</a:t>
            </a:r>
            <a:r>
              <a:rPr lang="zh-CN" altLang="en-US"/>
              <a:t>表示这个回文串的中心点。</a:t>
            </a:r>
          </a:p>
          <a:p>
            <a:pPr marL="109855" indent="0">
              <a:buNone/>
            </a:pPr>
            <a:r>
              <a:rPr lang="zh-CN" altLang="en-US"/>
              <a:t>那么，如果当前位置</a:t>
            </a:r>
            <a:r>
              <a:rPr lang="en-US" altLang="zh-CN"/>
              <a:t>i</a:t>
            </a:r>
            <a:r>
              <a:rPr lang="zh-CN" altLang="en-US"/>
              <a:t>在</a:t>
            </a:r>
            <a:r>
              <a:rPr lang="en-US" altLang="zh-CN"/>
              <a:t>mx</a:t>
            </a:r>
            <a:r>
              <a:rPr lang="zh-CN" altLang="en-US"/>
              <a:t>的左边的话，说明以</a:t>
            </a:r>
            <a:r>
              <a:rPr lang="en-US" altLang="zh-CN"/>
              <a:t>id</a:t>
            </a:r>
            <a:r>
              <a:rPr lang="zh-CN" altLang="en-US"/>
              <a:t>为中心的左边一部分与当前位置一致，如下图。</a:t>
            </a:r>
          </a:p>
          <a:p>
            <a:pPr marL="109855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4764405"/>
            <a:ext cx="561975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最长回文子串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 err="1">
                <a:sym typeface="+mn-ea"/>
              </a:rPr>
              <a:t>Manacher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p</a:t>
            </a:r>
            <a:r>
              <a:rPr lang="zh-CN" altLang="en-US"/>
              <a:t>数组</a:t>
            </a:r>
          </a:p>
          <a:p>
            <a:pPr marL="109855" indent="0">
              <a:buNone/>
            </a:pPr>
            <a:r>
              <a:rPr lang="zh-CN" altLang="en-US"/>
              <a:t>如果如该图所示，以</a:t>
            </a:r>
            <a:r>
              <a:rPr lang="en-US" altLang="zh-CN"/>
              <a:t>j</a:t>
            </a:r>
            <a:r>
              <a:rPr lang="zh-CN" altLang="en-US"/>
              <a:t>为中心对称的部分没有超出</a:t>
            </a:r>
            <a:r>
              <a:rPr lang="en-US" altLang="zh-CN"/>
              <a:t>mx</a:t>
            </a:r>
            <a:r>
              <a:rPr lang="zh-CN" altLang="en-US"/>
              <a:t>的对称点，则可知</a:t>
            </a:r>
            <a:r>
              <a:rPr lang="en-US" altLang="zh-CN"/>
              <a:t>p[i]=p[j]</a:t>
            </a:r>
            <a:r>
              <a:rPr lang="zh-CN" altLang="en-US"/>
              <a:t>。</a:t>
            </a:r>
          </a:p>
          <a:p>
            <a:pPr marL="109855" indent="0">
              <a:buNone/>
            </a:pPr>
            <a:r>
              <a:rPr lang="zh-CN" altLang="en-US"/>
              <a:t>但是，如果以</a:t>
            </a:r>
            <a:r>
              <a:rPr lang="en-US" altLang="zh-CN"/>
              <a:t>j</a:t>
            </a:r>
            <a:r>
              <a:rPr lang="zh-CN" altLang="en-US"/>
              <a:t>为中心对称的部分超出了</a:t>
            </a:r>
            <a:r>
              <a:rPr lang="en-US" altLang="zh-CN"/>
              <a:t>mx</a:t>
            </a:r>
            <a:r>
              <a:rPr lang="zh-CN" altLang="en-US"/>
              <a:t>的对称点，那么</a:t>
            </a:r>
            <a:r>
              <a:rPr lang="en-US" altLang="zh-CN"/>
              <a:t>p[i]</a:t>
            </a:r>
            <a:r>
              <a:rPr lang="zh-CN" altLang="en-US"/>
              <a:t>就只能到</a:t>
            </a:r>
            <a:r>
              <a:rPr lang="en-US" altLang="zh-CN"/>
              <a:t>mx</a:t>
            </a:r>
            <a:r>
              <a:rPr lang="zh-CN" altLang="en-US"/>
              <a:t>处对称，</a:t>
            </a:r>
            <a:r>
              <a:rPr lang="en-US" altLang="zh-CN"/>
              <a:t>p[i]=mx-i</a:t>
            </a:r>
            <a:r>
              <a:rPr lang="zh-CN" altLang="en-US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4764405"/>
            <a:ext cx="561975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最长回文子串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 err="1">
                <a:sym typeface="+mn-ea"/>
              </a:rPr>
              <a:t>Manacher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数组</a:t>
            </a:r>
            <a:endParaRPr lang="zh-CN" altLang="en-US"/>
          </a:p>
          <a:p>
            <a:pPr marL="109855" indent="0">
              <a:buNone/>
            </a:pPr>
            <a:r>
              <a:rPr lang="zh-CN" altLang="en-US"/>
              <a:t>如果当前位置</a:t>
            </a:r>
            <a:r>
              <a:rPr lang="en-US" altLang="zh-CN"/>
              <a:t>i</a:t>
            </a:r>
            <a:r>
              <a:rPr lang="zh-CN" altLang="en-US"/>
              <a:t>在</a:t>
            </a:r>
            <a:r>
              <a:rPr lang="en-US" altLang="zh-CN"/>
              <a:t>mx</a:t>
            </a:r>
            <a:r>
              <a:rPr lang="zh-CN" altLang="en-US"/>
              <a:t>的右边的话，那么无从获取</a:t>
            </a:r>
            <a:r>
              <a:rPr lang="en-US" altLang="zh-CN"/>
              <a:t>p[i]</a:t>
            </a:r>
            <a:r>
              <a:rPr lang="zh-CN" altLang="en-US"/>
              <a:t>，只能让</a:t>
            </a:r>
            <a:r>
              <a:rPr lang="en-US" altLang="zh-CN"/>
              <a:t>p[i]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开始往左右延申。</a:t>
            </a:r>
          </a:p>
          <a:p>
            <a:pPr marL="109855" indent="0">
              <a:buNone/>
            </a:pPr>
            <a:r>
              <a:rPr lang="zh-CN" altLang="en-US"/>
              <a:t>最后，在每次求出</a:t>
            </a:r>
            <a:r>
              <a:rPr lang="en-US" altLang="zh-CN"/>
              <a:t>p[i]</a:t>
            </a:r>
            <a:r>
              <a:rPr lang="zh-CN" altLang="en-US"/>
              <a:t>的时候，都看最右边界是否比当前的</a:t>
            </a:r>
            <a:r>
              <a:rPr lang="en-US" altLang="zh-CN"/>
              <a:t>mx</a:t>
            </a:r>
            <a:r>
              <a:rPr lang="zh-CN" altLang="en-US"/>
              <a:t>大，如果是，更新</a:t>
            </a:r>
            <a:r>
              <a:rPr lang="en-US" altLang="zh-CN"/>
              <a:t>mx</a:t>
            </a:r>
            <a:r>
              <a:rPr lang="zh-CN" altLang="en-US"/>
              <a:t>和</a:t>
            </a:r>
            <a:r>
              <a:rPr lang="en-US" altLang="zh-CN"/>
              <a:t>id</a:t>
            </a:r>
          </a:p>
          <a:p>
            <a:pPr marL="109855" indent="0">
              <a:buNone/>
            </a:pPr>
            <a:r>
              <a:rPr lang="zh-CN" altLang="en-US"/>
              <a:t>在获取完</a:t>
            </a:r>
            <a:r>
              <a:rPr lang="en-US" altLang="zh-CN"/>
              <a:t>p</a:t>
            </a:r>
            <a:r>
              <a:rPr lang="zh-CN" altLang="en-US"/>
              <a:t>数组之后，只要枚举一遍</a:t>
            </a:r>
            <a:r>
              <a:rPr lang="en-US" altLang="zh-CN"/>
              <a:t>p[i]</a:t>
            </a:r>
            <a:r>
              <a:rPr lang="zh-CN" altLang="en-US"/>
              <a:t>，取最大的</a:t>
            </a:r>
            <a:r>
              <a:rPr lang="en-US" altLang="zh-CN"/>
              <a:t>p[i]-1</a:t>
            </a:r>
            <a:r>
              <a:rPr lang="zh-CN" altLang="en-US"/>
              <a:t>，就是最长回文子串的长度。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最长回文子串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 err="1">
                <a:sym typeface="+mn-ea"/>
              </a:rPr>
              <a:t>Manacher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170"/>
            <a:ext cx="7895590" cy="4185285"/>
          </a:xfrm>
        </p:spPr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p</a:t>
            </a:r>
            <a:r>
              <a:rPr lang="zh-CN" altLang="en-US"/>
              <a:t>数组</a:t>
            </a:r>
          </a:p>
          <a:p>
            <a:pPr marL="109855" indent="0">
              <a:buNone/>
            </a:pPr>
            <a:r>
              <a:rPr lang="zh-CN" altLang="en-US"/>
              <a:t>核心代码：</a:t>
            </a:r>
          </a:p>
          <a:p>
            <a:pPr marL="109855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23895"/>
            <a:ext cx="670560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最长回文子串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 err="1">
                <a:sym typeface="+mn-ea"/>
              </a:rPr>
              <a:t>Manacher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复杂度分析</a:t>
            </a:r>
          </a:p>
          <a:p>
            <a:pPr marL="109855" indent="0">
              <a:buNone/>
            </a:pPr>
            <a:r>
              <a:rPr lang="zh-CN" altLang="en-US"/>
              <a:t>可以证明，该算法复杂度为</a:t>
            </a:r>
            <a:r>
              <a:rPr lang="en-US" altLang="zh-CN"/>
              <a:t>O(n)</a:t>
            </a:r>
          </a:p>
          <a:p>
            <a:pPr marL="109855" indent="0">
              <a:buNone/>
            </a:pPr>
            <a:endParaRPr lang="en-US" altLang="zh-CN"/>
          </a:p>
          <a:p>
            <a:pPr marL="109855" indent="0">
              <a:buNone/>
            </a:pPr>
            <a:r>
              <a:rPr lang="zh-CN" altLang="en-US"/>
              <a:t>详细证明参考：</a:t>
            </a:r>
          </a:p>
          <a:p>
            <a:pPr marL="109855" indent="0">
              <a:buNone/>
            </a:pPr>
            <a:r>
              <a:rPr lang="zh-CN" altLang="en-US">
                <a:hlinkClick r:id="rId2" action="ppaction://hlinkfile"/>
              </a:rPr>
              <a:t>https://segmentfault.com/a/1190000008484167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</a:t>
            </a:r>
            <a:r>
              <a:rPr lang="en-US" altLang="zh-CN"/>
              <a:t>——</a:t>
            </a:r>
            <a:r>
              <a:rPr lang="zh-CN" altLang="en-US"/>
              <a:t>后缀数组，后缀自动机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以下内容为字符串进阶算法，由于算法过程过于复杂，证明过于繁琐，仅进行简单介绍，早期并不需要彻底掌握，如有兴趣，详情请见后页参考资料及附件中代码。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拓展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后缀数组，后缀自动机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后缀数组（</a:t>
            </a:r>
            <a:r>
              <a:rPr lang="en-US" altLang="zh-CN"/>
              <a:t>Suffix Array</a:t>
            </a:r>
            <a:r>
              <a:rPr lang="zh-CN" altLang="en-US"/>
              <a:t>）</a:t>
            </a:r>
          </a:p>
          <a:p>
            <a:pPr marL="109855" indent="0">
              <a:buNone/>
            </a:pPr>
            <a:r>
              <a:rPr lang="zh-CN" altLang="en-US"/>
              <a:t>将一个字符串</a:t>
            </a:r>
            <a:r>
              <a:rPr lang="en-US" altLang="zh-CN"/>
              <a:t>s</a:t>
            </a:r>
            <a:r>
              <a:rPr lang="zh-CN" altLang="en-US"/>
              <a:t>的每个后缀按照字典序排序</a:t>
            </a:r>
          </a:p>
          <a:p>
            <a:pPr marL="109855" indent="0">
              <a:buNone/>
            </a:pPr>
            <a:r>
              <a:rPr lang="zh-CN" altLang="en-US"/>
              <a:t>后缀数组sa[i]就表示排名为i的后缀的起始位置的下标。</a:t>
            </a:r>
          </a:p>
          <a:p>
            <a:pPr marL="109855" indent="0">
              <a:buNone/>
            </a:pPr>
            <a:r>
              <a:rPr lang="zh-CN" altLang="en-US"/>
              <a:t>而它的映射数组rk[i]就表示起始位置的下标为i的后缀的排名。</a:t>
            </a:r>
          </a:p>
          <a:p>
            <a:pPr marL="109855" indent="0">
              <a:buNone/>
            </a:pPr>
            <a:r>
              <a:rPr lang="zh-CN" altLang="en-US"/>
              <a:t>可以通过倍增法</a:t>
            </a:r>
            <a:r>
              <a:rPr lang="en-US" altLang="zh-CN"/>
              <a:t>O(nlogn)</a:t>
            </a:r>
            <a:r>
              <a:rPr lang="zh-CN" altLang="en-US"/>
              <a:t>处理出这个数组。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</a:t>
            </a:r>
            <a:r>
              <a:rPr lang="zh-CN" altLang="en-US" dirty="0"/>
              <a:t>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这里所讲的哈希实际上是将整个字符串映射成一个数字，判断字符串是否相等就只要判断映射后的数字是否相等就行了</a:t>
                </a:r>
                <a:endParaRPr lang="en-US" altLang="zh-CN" dirty="0"/>
              </a:p>
              <a:p>
                <a:r>
                  <a:rPr lang="zh-CN" altLang="en-US" dirty="0"/>
                  <a:t>在讲如何映射之前，先介绍一下哈希碰撞</a:t>
                </a:r>
                <a:endParaRPr lang="en-US" altLang="zh-CN" dirty="0"/>
              </a:p>
              <a:p>
                <a:pPr marL="109728" indent="0">
                  <a:buNone/>
                </a:pPr>
                <a:r>
                  <a:rPr lang="zh-CN" altLang="en-US" dirty="0"/>
                  <a:t>最简单的一种映射就是采用字符的</a:t>
                </a:r>
                <a:r>
                  <a:rPr lang="en-US" altLang="zh-CN" dirty="0"/>
                  <a:t>ASCII</a:t>
                </a:r>
                <a:r>
                  <a:rPr lang="zh-CN" altLang="en-US" dirty="0"/>
                  <a:t>码相加，比方说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”</m:t>
                    </m:r>
                    <m:r>
                      <a:rPr lang="en-US" altLang="zh-CN" i="1" dirty="0" smtClean="0">
                        <a:latin typeface="Cambria Math"/>
                      </a:rPr>
                      <m:t>𝑎𝑑</m:t>
                    </m:r>
                    <m:r>
                      <a:rPr lang="en-US" altLang="zh-CN" i="1" dirty="0" smtClean="0">
                        <a:latin typeface="Cambria Math"/>
                      </a:rPr>
                      <m:t>”= ‘</m:t>
                    </m:r>
                    <m:r>
                      <a:rPr lang="en-US" altLang="zh-CN" i="1" dirty="0" smtClean="0">
                        <a:latin typeface="Cambria Math"/>
                      </a:rPr>
                      <m:t>𝑎</m:t>
                    </m:r>
                    <m:r>
                      <a:rPr lang="en-US" altLang="zh-CN" i="1" dirty="0" smtClean="0">
                        <a:latin typeface="Cambria Math"/>
                      </a:rPr>
                      <m:t>’ + ’</m:t>
                    </m:r>
                    <m:r>
                      <a:rPr lang="en-US" altLang="zh-CN" i="1" dirty="0" smtClean="0">
                        <a:latin typeface="Cambria Math"/>
                      </a:rPr>
                      <m:t>𝑑</m:t>
                    </m:r>
                    <m:r>
                      <a:rPr lang="en-US" altLang="zh-CN" i="1" dirty="0" smtClean="0">
                        <a:latin typeface="Cambria Math"/>
                      </a:rPr>
                      <m:t>’ =97+100=197</m:t>
                    </m:r>
                  </m:oMath>
                </a14:m>
                <a:r>
                  <a:rPr lang="zh-CN" altLang="en-US" dirty="0"/>
                  <a:t>，但是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”</m:t>
                    </m:r>
                    <m:r>
                      <a:rPr lang="en-US" altLang="zh-CN" i="1" dirty="0" err="1" smtClean="0">
                        <a:latin typeface="Cambria Math"/>
                      </a:rPr>
                      <m:t>𝑏𝑐</m:t>
                    </m:r>
                    <m:r>
                      <a:rPr lang="en-US" altLang="zh-CN" i="1" dirty="0" smtClean="0">
                        <a:latin typeface="Cambria Math"/>
                      </a:rPr>
                      <m:t>” = ‘</m:t>
                    </m:r>
                    <m:r>
                      <a:rPr lang="en-US" altLang="zh-CN" i="1" dirty="0" smtClean="0">
                        <a:latin typeface="Cambria Math"/>
                      </a:rPr>
                      <m:t>𝑏</m:t>
                    </m:r>
                    <m:r>
                      <a:rPr lang="en-US" altLang="zh-CN" i="1" dirty="0" smtClean="0">
                        <a:latin typeface="Cambria Math"/>
                      </a:rPr>
                      <m:t>’ + ’</m:t>
                    </m:r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  <m:r>
                      <a:rPr lang="en-US" altLang="zh-CN" i="1" dirty="0" smtClean="0">
                        <a:latin typeface="Cambria Math"/>
                      </a:rPr>
                      <m:t>’ =98+99=197</m:t>
                    </m:r>
                  </m:oMath>
                </a14:m>
                <a:r>
                  <a:rPr lang="zh-CN" altLang="en-US" dirty="0"/>
                  <a:t>，映射后的数字相等，但是原字符串显然并不相等。这就是哈希碰撞。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拓展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后缀数组，后缀自动机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后缀自动机（</a:t>
            </a:r>
            <a:r>
              <a:rPr lang="en-US" altLang="zh-CN"/>
              <a:t>Suffix Automaton)</a:t>
            </a:r>
          </a:p>
          <a:p>
            <a:pPr marL="109855" indent="0">
              <a:buNone/>
            </a:pPr>
            <a:r>
              <a:rPr lang="zh-CN" altLang="en-US"/>
              <a:t>后缀自动机是一个有向无环图</a:t>
            </a:r>
            <a:r>
              <a:rPr lang="en-US" altLang="zh-CN"/>
              <a:t>(DAG)</a:t>
            </a:r>
            <a:r>
              <a:rPr lang="zh-CN" altLang="en-US"/>
              <a:t>，在介绍后缀自动机之前先介绍一下后缀树。后缀树实际上就是将一个字符串的所有子串插入字典树上，那么每一个节点都代表了一个子串，每一个叶子节点代表了一个后缀。一个字符串</a:t>
            </a:r>
            <a:r>
              <a:rPr lang="en-US" altLang="zh-CN"/>
              <a:t>s</a:t>
            </a:r>
            <a:r>
              <a:rPr lang="zh-CN" altLang="en-US"/>
              <a:t>有</a:t>
            </a:r>
            <a:r>
              <a:rPr lang="en-US" altLang="zh-CN"/>
              <a:t>len(s)</a:t>
            </a:r>
            <a:r>
              <a:rPr lang="zh-CN" altLang="en-US"/>
              <a:t>个子串，每个子串长度是</a:t>
            </a:r>
            <a:r>
              <a:rPr lang="en-US" altLang="zh-CN"/>
              <a:t>len(s-i)</a:t>
            </a:r>
            <a:r>
              <a:rPr lang="zh-CN" altLang="en-US"/>
              <a:t>个，那么后缀树的空间复杂度就有</a:t>
            </a:r>
            <a:r>
              <a:rPr lang="en-US" altLang="zh-CN"/>
              <a:t>O(len(s)*len(s))</a:t>
            </a:r>
            <a:r>
              <a:rPr lang="zh-CN" altLang="en-US"/>
              <a:t>个，为了节省空间，引入了后缀自动机。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拓展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后缀数组，后缀自动机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后缀自动机</a:t>
            </a:r>
          </a:p>
          <a:p>
            <a:pPr marL="109855" indent="0">
              <a:buNone/>
            </a:pPr>
            <a:r>
              <a:rPr lang="zh-CN" altLang="en-US"/>
              <a:t>后缀自动机上每一个节点代表一个后缀集合，其再为每个节点添加一个</a:t>
            </a:r>
            <a:r>
              <a:rPr lang="en-US" altLang="zh-CN"/>
              <a:t>link</a:t>
            </a:r>
            <a:r>
              <a:rPr lang="zh-CN" altLang="en-US"/>
              <a:t>指针，指向另一个与当前节点集合中代表的最长的串的后缀相同的串集合。转移边与后缀树相同。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170"/>
            <a:ext cx="8786495" cy="4602480"/>
          </a:xfrm>
        </p:spPr>
        <p:txBody>
          <a:bodyPr>
            <a:normAutofit fontScale="80000"/>
          </a:bodyPr>
          <a:lstStyle/>
          <a:p>
            <a:r>
              <a:rPr lang="zh-CN" altLang="en-US"/>
              <a:t>哈希：</a:t>
            </a:r>
            <a:r>
              <a:rPr lang="zh-CN" altLang="en-US">
                <a:hlinkClick r:id="rId2" action="ppaction://hlinkfile"/>
              </a:rPr>
              <a:t>https://www.cnblogs.com/zyf0163/p/4806951.html</a:t>
            </a:r>
          </a:p>
          <a:p>
            <a:r>
              <a:rPr lang="en-US" altLang="zh-CN"/>
              <a:t>KMP</a:t>
            </a:r>
            <a:r>
              <a:rPr lang="zh-CN" altLang="en-US"/>
              <a:t>：</a:t>
            </a:r>
            <a:r>
              <a:rPr lang="zh-CN" altLang="en-US">
                <a:hlinkClick r:id="rId3" action="ppaction://hlinkfile"/>
              </a:rPr>
              <a:t>https://blog.csdn.net/starstar1992/article/details/54913261/</a:t>
            </a:r>
          </a:p>
          <a:p>
            <a:r>
              <a:rPr lang="zh-CN" altLang="en-US"/>
              <a:t>字典树：</a:t>
            </a:r>
            <a:r>
              <a:rPr lang="zh-CN" altLang="en-US">
                <a:hlinkClick r:id="rId4" action="ppaction://hlinkfile"/>
              </a:rPr>
              <a:t>https://www.cnblogs.com/TheRoadToTheGold/p/6290732.html</a:t>
            </a:r>
          </a:p>
          <a:p>
            <a:r>
              <a:rPr lang="en-US" altLang="zh-CN"/>
              <a:t>AC</a:t>
            </a:r>
            <a:r>
              <a:rPr lang="zh-CN" altLang="en-US"/>
              <a:t>自动机：</a:t>
            </a:r>
            <a:r>
              <a:rPr lang="zh-CN" altLang="en-US">
                <a:hlinkClick r:id="rId5" action="ppaction://hlinkfile"/>
              </a:rPr>
              <a:t>https://blog.csdn.net/Frocean/article/details/80866767</a:t>
            </a:r>
          </a:p>
          <a:p>
            <a:r>
              <a:rPr lang="en-US" altLang="zh-CN"/>
              <a:t>Manacher</a:t>
            </a:r>
            <a:r>
              <a:rPr lang="zh-CN" altLang="en-US"/>
              <a:t>算法：</a:t>
            </a:r>
            <a:r>
              <a:rPr lang="zh-CN" altLang="en-US">
                <a:hlinkClick r:id="rId6" action="ppaction://hlinkfile"/>
              </a:rPr>
              <a:t>https://segmentfault.com/a/1190000008484167</a:t>
            </a:r>
          </a:p>
          <a:p>
            <a:r>
              <a:rPr lang="zh-CN" altLang="en-US"/>
              <a:t>后缀数组：</a:t>
            </a:r>
            <a:r>
              <a:rPr lang="zh-CN" altLang="en-US">
                <a:hlinkClick r:id="rId7" action="ppaction://hlinkfile"/>
              </a:rPr>
              <a:t>https://www.cnblogs.com/victorique/p/8480093.html</a:t>
            </a:r>
          </a:p>
          <a:p>
            <a:r>
              <a:rPr lang="zh-CN" altLang="en-US"/>
              <a:t>后缀自动机：</a:t>
            </a:r>
            <a:r>
              <a:rPr lang="zh-CN" altLang="en-US">
                <a:hlinkClick r:id="rId8" action="ppaction://hlinkfile"/>
              </a:rPr>
              <a:t>https://blog.csdn.net/qq_35649707/article/details/66473069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</a:t>
            </a:r>
            <a:r>
              <a:rPr lang="zh-CN" altLang="en-US" dirty="0"/>
              <a:t>哈希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那么如何去减少碰撞呢</a:t>
            </a:r>
            <a:endParaRPr lang="en-US" altLang="zh-CN" dirty="0"/>
          </a:p>
          <a:p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这是一种非常投机取巧的方法，通过取一个幻码</a:t>
            </a:r>
            <a:r>
              <a:rPr lang="en-US" altLang="zh-CN" dirty="0"/>
              <a:t>magic</a:t>
            </a:r>
            <a:r>
              <a:rPr lang="zh-CN" altLang="en-US" dirty="0"/>
              <a:t>，用字符的</a:t>
            </a:r>
            <a:r>
              <a:rPr lang="en-US" altLang="zh-CN" dirty="0" err="1"/>
              <a:t>ascii</a:t>
            </a:r>
            <a:r>
              <a:rPr lang="zh-CN" altLang="en-US" dirty="0"/>
              <a:t>码与这个幻码的</a:t>
            </a:r>
            <a:r>
              <a:rPr lang="en-US" altLang="zh-CN" dirty="0"/>
              <a:t>k</a:t>
            </a:r>
            <a:r>
              <a:rPr lang="zh-CN" altLang="en-US" dirty="0"/>
              <a:t>次幂进行相乘获得单个字符的映射，利用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zh-CN" altLang="en-US" dirty="0"/>
              <a:t>自然溢出，从而减少碰撞的概率（具体见后页）</a:t>
            </a:r>
            <a:endParaRPr lang="en-US" altLang="zh-CN" dirty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采用质数作为幻码可以有效降低碰撞的概率，但一定情况下还是会有碰撞，出现碰撞时可以通过取用不同的幻码来避免。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</a:t>
            </a:r>
            <a:r>
              <a:rPr lang="zh-CN" altLang="en-US" dirty="0"/>
              <a:t>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映射</a:t>
                </a:r>
                <a:endParaRPr lang="en-US" altLang="zh-CN" dirty="0"/>
              </a:p>
              <a:p>
                <a:pPr marL="109728" indent="0">
                  <a:buNone/>
                </a:pPr>
                <a:r>
                  <a:rPr lang="zh-CN" altLang="en-US" dirty="0"/>
                  <a:t>设</a:t>
                </a:r>
                <a:r>
                  <a:rPr lang="en-US" altLang="zh-CN" dirty="0"/>
                  <a:t>h[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](</a:t>
                </a:r>
                <a:r>
                  <a:rPr lang="zh-CN" altLang="en-US" dirty="0"/>
                  <a:t>类型为</a:t>
                </a:r>
                <a:r>
                  <a:rPr lang="en-US" altLang="zh-CN" dirty="0"/>
                  <a:t>unsigned long long)</a:t>
                </a:r>
                <a:r>
                  <a:rPr lang="zh-CN" altLang="en-US" dirty="0"/>
                  <a:t>表示字符串</a:t>
                </a:r>
                <a:r>
                  <a:rPr lang="en-US" altLang="zh-CN" dirty="0"/>
                  <a:t>s[0……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的哈希映射（下标从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开始）</a:t>
                </a:r>
                <a:endParaRPr lang="en-US" altLang="zh-CN" dirty="0"/>
              </a:p>
              <a:p>
                <a:pPr marL="109728" indent="0">
                  <a:buNone/>
                </a:pPr>
                <a:r>
                  <a:rPr lang="zh-CN" altLang="en-US" dirty="0"/>
                  <a:t>比方说现在有一个字符串</a:t>
                </a:r>
                <a:r>
                  <a:rPr lang="en-US" altLang="zh-CN" dirty="0"/>
                  <a:t>s</a:t>
                </a:r>
              </a:p>
              <a:p>
                <a:pPr marL="109728" indent="0">
                  <a:buNone/>
                </a:pPr>
                <a:r>
                  <a:rPr lang="zh-CN" altLang="en-US" dirty="0"/>
                  <a:t>初始状态：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h</m:t>
                    </m:r>
                    <m:r>
                      <a:rPr lang="en-US" altLang="zh-CN" i="1" dirty="0" smtClean="0">
                        <a:latin typeface="Cambria Math"/>
                      </a:rPr>
                      <m:t>[0]=</m:t>
                    </m:r>
                    <m:r>
                      <a:rPr lang="en-US" altLang="zh-CN" i="1" dirty="0" smtClean="0">
                        <a:latin typeface="Cambria Math"/>
                      </a:rPr>
                      <m:t>𝑠</m:t>
                    </m:r>
                    <m:r>
                      <a:rPr lang="en-US" altLang="zh-CN" i="1" dirty="0" smtClean="0">
                        <a:latin typeface="Cambria Math"/>
                      </a:rPr>
                      <m:t>[0]</m:t>
                    </m:r>
                  </m:oMath>
                </a14:m>
                <a:endParaRPr lang="en-US" altLang="zh-CN" dirty="0"/>
              </a:p>
              <a:p>
                <a:pPr marL="109728" indent="0">
                  <a:buNone/>
                </a:pPr>
                <a:r>
                  <a:rPr lang="zh-CN" altLang="en-US" dirty="0"/>
                  <a:t>哈希转移：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h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err="1" smtClean="0">
                        <a:latin typeface="Cambria Math"/>
                      </a:rPr>
                      <m:t>𝑖</m:t>
                    </m:r>
                    <m:r>
                      <a:rPr lang="en-US" altLang="zh-CN" i="1" dirty="0" smtClean="0">
                        <a:latin typeface="Cambria Math"/>
                      </a:rPr>
                      <m:t>]=</m:t>
                    </m:r>
                    <m:r>
                      <a:rPr lang="en-US" altLang="zh-CN" i="1" dirty="0" smtClean="0">
                        <a:latin typeface="Cambria Math"/>
                      </a:rPr>
                      <m:t>h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  <m:r>
                      <a:rPr lang="en-US" altLang="zh-CN" i="1" dirty="0" smtClean="0">
                        <a:latin typeface="Cambria Math"/>
                      </a:rPr>
                      <m:t>−1]∗</m:t>
                    </m:r>
                    <m:r>
                      <a:rPr lang="en-US" altLang="zh-CN" i="1" dirty="0" err="1" smtClean="0">
                        <a:latin typeface="Cambria Math"/>
                      </a:rPr>
                      <m:t>𝑚𝑎𝑔𝑖𝑐</m:t>
                    </m:r>
                    <m:r>
                      <a:rPr lang="en-US" altLang="zh-CN" i="1" dirty="0" err="1" smtClean="0">
                        <a:latin typeface="Cambria Math"/>
                      </a:rPr>
                      <m:t>+</m:t>
                    </m:r>
                    <m:r>
                      <a:rPr lang="en-US" altLang="zh-CN" i="1" dirty="0" err="1" smtClean="0">
                        <a:latin typeface="Cambria Math"/>
                      </a:rPr>
                      <m:t>𝑠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err="1" smtClean="0">
                        <a:latin typeface="Cambria Math"/>
                      </a:rPr>
                      <m:t>𝑖</m:t>
                    </m:r>
                    <m:r>
                      <a:rPr lang="en-US" altLang="zh-CN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109728" indent="0">
                  <a:buNone/>
                </a:pPr>
                <a:r>
                  <a:rPr lang="zh-CN" altLang="en-US" dirty="0"/>
                  <a:t>如此便处理出了哈希数组</a:t>
                </a:r>
                <a:endParaRPr lang="en-US" altLang="zh-CN" dirty="0"/>
              </a:p>
              <a:p>
                <a:pPr marL="109728" indent="0">
                  <a:buNone/>
                </a:pPr>
                <a:r>
                  <a:rPr lang="zh-CN" altLang="en-US" dirty="0"/>
                  <a:t>注意</a:t>
                </a:r>
                <a:r>
                  <a:rPr lang="en-US" altLang="zh-CN" dirty="0"/>
                  <a:t>:magic</a:t>
                </a:r>
                <a:r>
                  <a:rPr lang="zh-CN" altLang="en-US" dirty="0"/>
                  <a:t>的类型也是</a:t>
                </a:r>
                <a:r>
                  <a:rPr lang="en-US" altLang="zh-CN" dirty="0"/>
                  <a:t>unsigned long </a:t>
                </a:r>
                <a:r>
                  <a:rPr lang="en-US" altLang="zh-CN" dirty="0" err="1"/>
                  <a:t>long</a:t>
                </a:r>
                <a:endParaRPr lang="en-US" altLang="zh-CN" dirty="0"/>
              </a:p>
              <a:p>
                <a:pPr marL="109728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</a:t>
            </a:r>
            <a:r>
              <a:rPr lang="zh-CN" altLang="en-US" dirty="0"/>
              <a:t>哈希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210054"/>
            <a:ext cx="8229600" cy="4325112"/>
          </a:xfrm>
        </p:spPr>
        <p:txBody>
          <a:bodyPr/>
          <a:lstStyle/>
          <a:p>
            <a:r>
              <a:rPr lang="zh-CN" altLang="en-US"/>
              <a:t>获取某个子串</a:t>
            </a:r>
            <a:r>
              <a:rPr lang="en-US" altLang="zh-CN"/>
              <a:t>s[l……r]</a:t>
            </a:r>
            <a:r>
              <a:rPr lang="zh-CN" altLang="en-US"/>
              <a:t>的哈希值</a:t>
            </a:r>
          </a:p>
          <a:p>
            <a:pPr marL="109855" indent="0">
              <a:buNone/>
            </a:pPr>
            <a:r>
              <a:rPr lang="zh-CN" altLang="en-US"/>
              <a:t>由于</a:t>
            </a:r>
            <a:r>
              <a:rPr lang="en-US" altLang="zh-CN"/>
              <a:t>h</a:t>
            </a:r>
            <a:r>
              <a:rPr lang="zh-CN" altLang="en-US"/>
              <a:t>数组构造的特殊性</a:t>
            </a:r>
          </a:p>
          <a:p>
            <a:pPr marL="109855" indent="0">
              <a:buNone/>
            </a:pPr>
            <a:endParaRPr lang="en-US" altLang="zh-CN"/>
          </a:p>
          <a:p>
            <a:pPr marL="109855" indent="0">
              <a:buNone/>
            </a:pPr>
            <a:r>
              <a:rPr lang="zh-CN" altLang="en-US"/>
              <a:t>可知</a:t>
            </a:r>
            <a:r>
              <a:rPr lang="en-US" altLang="zh-CN"/>
              <a:t>s[l……r]</a:t>
            </a:r>
            <a:r>
              <a:rPr lang="zh-CN" altLang="en-US"/>
              <a:t>的哈希值为</a:t>
            </a:r>
            <a:r>
              <a:rPr lang="en-US" altLang="zh-CN"/>
              <a:t>:</a:t>
            </a:r>
          </a:p>
          <a:p>
            <a:pPr marL="109855" indent="0">
              <a:buNone/>
            </a:pPr>
            <a:endParaRPr lang="en-US" altLang="zh-CN"/>
          </a:p>
          <a:p>
            <a:pPr marL="109855" indent="0">
              <a:buNone/>
            </a:pPr>
            <a:endParaRPr lang="zh-CN" altLang="en-US"/>
          </a:p>
          <a:p>
            <a:pPr marL="109855" indent="0">
              <a:buNone/>
            </a:pPr>
            <a:r>
              <a:rPr lang="zh-CN" altLang="en-US"/>
              <a:t>小技巧：开一个</a:t>
            </a:r>
            <a:r>
              <a:rPr lang="en-US" altLang="zh-CN"/>
              <a:t>magic</a:t>
            </a:r>
            <a:r>
              <a:rPr lang="zh-CN" altLang="en-US"/>
              <a:t>数组来存储</a:t>
            </a:r>
            <a:r>
              <a:rPr lang="en-US" altLang="zh-CN"/>
              <a:t>magic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次方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2475" y="3219450"/>
          <a:ext cx="516509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5340985" imgH="433070" progId="Equation.KSEE3">
                  <p:embed/>
                </p:oleObj>
              </mc:Choice>
              <mc:Fallback>
                <p:oleObj r:id="rId5" imgW="5340985" imgH="43307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475" y="3219450"/>
                        <a:ext cx="516509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2475" y="4117340"/>
          <a:ext cx="396303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7" imgW="1777365" imgH="228600" progId="Equation.KSEE3">
                  <p:embed/>
                </p:oleObj>
              </mc:Choice>
              <mc:Fallback>
                <p:oleObj r:id="rId7" imgW="1777365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475" y="4117340"/>
                        <a:ext cx="3963035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单模匹配</a:t>
            </a:r>
            <a:r>
              <a:rPr lang="en-US" altLang="zh-CN" dirty="0"/>
              <a:t>——</a:t>
            </a:r>
            <a:r>
              <a:rPr lang="zh-CN" altLang="en-US" dirty="0"/>
              <a:t>哈希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明白上面所有内容之后就很简单了，首先利用文本串</a:t>
            </a:r>
            <a:r>
              <a:rPr lang="en-US" altLang="zh-CN" dirty="0"/>
              <a:t>s</a:t>
            </a:r>
            <a:r>
              <a:rPr lang="zh-CN" altLang="en-US" dirty="0"/>
              <a:t>预处理出</a:t>
            </a:r>
            <a:r>
              <a:rPr lang="en-US" altLang="zh-CN" dirty="0"/>
              <a:t>h</a:t>
            </a:r>
            <a:r>
              <a:rPr lang="zh-CN" altLang="en-US" dirty="0"/>
              <a:t>数组，然后再处理出模板串</a:t>
            </a:r>
            <a:r>
              <a:rPr lang="en-US" altLang="zh-CN" dirty="0"/>
              <a:t>t</a:t>
            </a:r>
            <a:r>
              <a:rPr lang="zh-CN" altLang="en-US" dirty="0"/>
              <a:t>的哈希数组</a:t>
            </a:r>
            <a:r>
              <a:rPr lang="en-US" altLang="zh-CN" dirty="0" err="1"/>
              <a:t>ht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09855" indent="0">
              <a:buNone/>
            </a:pPr>
            <a:r>
              <a:rPr lang="zh-CN" altLang="en-US" dirty="0"/>
              <a:t>接下来枚举初始位置</a:t>
            </a:r>
            <a:r>
              <a:rPr lang="en-US" altLang="zh-CN" dirty="0" err="1"/>
              <a:t>i</a:t>
            </a:r>
            <a:r>
              <a:rPr lang="zh-CN" altLang="en-US" dirty="0"/>
              <a:t>，利用公式</a:t>
            </a:r>
            <a:r>
              <a:rPr lang="en-US" altLang="zh-CN" dirty="0"/>
              <a:t>O(1)</a:t>
            </a:r>
            <a:r>
              <a:rPr lang="zh-CN" altLang="en-US" dirty="0"/>
              <a:t>获取出子串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……</a:t>
            </a:r>
            <a:r>
              <a:rPr lang="en-US" altLang="zh-CN" dirty="0" err="1"/>
              <a:t>i+len</a:t>
            </a:r>
            <a:r>
              <a:rPr lang="en-US" altLang="zh-CN" dirty="0"/>
              <a:t>(t)-1]</a:t>
            </a:r>
            <a:r>
              <a:rPr lang="zh-CN" altLang="en-US" dirty="0"/>
              <a:t>的哈希值，看其是否与</a:t>
            </a:r>
            <a:r>
              <a:rPr lang="en-US" altLang="zh-CN" dirty="0" err="1"/>
              <a:t>ht</a:t>
            </a:r>
            <a:r>
              <a:rPr lang="en-US" altLang="zh-CN" dirty="0"/>
              <a:t>[</a:t>
            </a:r>
            <a:r>
              <a:rPr lang="en-US" altLang="zh-CN" dirty="0" err="1"/>
              <a:t>len</a:t>
            </a:r>
            <a:r>
              <a:rPr lang="en-US" altLang="zh-CN" dirty="0"/>
              <a:t>(t)-1]</a:t>
            </a:r>
            <a:r>
              <a:rPr lang="zh-CN" altLang="en-US" dirty="0"/>
              <a:t>相等，如果相等，则表示子串完全匹配，整个匹配过程复杂度仅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</TotalTime>
  <Words>3472</Words>
  <Application>Microsoft Office PowerPoint</Application>
  <PresentationFormat>全屏显示(4:3)</PresentationFormat>
  <Paragraphs>252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Calibri</vt:lpstr>
      <vt:lpstr>Cambria Math</vt:lpstr>
      <vt:lpstr>Georgia</vt:lpstr>
      <vt:lpstr>Trebuchet MS</vt:lpstr>
      <vt:lpstr>Wingdings 2</vt:lpstr>
      <vt:lpstr>都市</vt:lpstr>
      <vt:lpstr>Equation.KSEE3</vt:lpstr>
      <vt:lpstr>Bitmap Image</vt:lpstr>
      <vt:lpstr>字符串入门算法</vt:lpstr>
      <vt:lpstr>目录</vt:lpstr>
      <vt:lpstr>单模匹配</vt:lpstr>
      <vt:lpstr>单模匹配——朴素算法</vt:lpstr>
      <vt:lpstr>单模匹配——哈希</vt:lpstr>
      <vt:lpstr>单模匹配——哈希</vt:lpstr>
      <vt:lpstr>单模匹配——哈希</vt:lpstr>
      <vt:lpstr>单模匹配——哈希</vt:lpstr>
      <vt:lpstr>单模匹配——哈希</vt:lpstr>
      <vt:lpstr>单模匹配——哈希</vt:lpstr>
      <vt:lpstr>单模匹配——KMP</vt:lpstr>
      <vt:lpstr>单模匹配——KMP</vt:lpstr>
      <vt:lpstr>单模匹配——KMP</vt:lpstr>
      <vt:lpstr>单模匹配——KMP</vt:lpstr>
      <vt:lpstr>单模匹配——KMP</vt:lpstr>
      <vt:lpstr>单模匹配——KMP</vt:lpstr>
      <vt:lpstr>单模匹配——KMP</vt:lpstr>
      <vt:lpstr>单模匹配——KMP</vt:lpstr>
      <vt:lpstr>单模匹配——KMP</vt:lpstr>
      <vt:lpstr>单模匹配——KMP</vt:lpstr>
      <vt:lpstr>一种高效的数据结构——字典树</vt:lpstr>
      <vt:lpstr>一种高效的数据结构——字典树</vt:lpstr>
      <vt:lpstr>一种高效的数据结构——字典树</vt:lpstr>
      <vt:lpstr>一种高效的数据结构——字典树</vt:lpstr>
      <vt:lpstr>一种高效的数据结构——字典树</vt:lpstr>
      <vt:lpstr>多模匹配——AC自动机</vt:lpstr>
      <vt:lpstr>多模匹配——AC自动机</vt:lpstr>
      <vt:lpstr>多模匹配——AC自动机</vt:lpstr>
      <vt:lpstr>多模匹配——AC自动机</vt:lpstr>
      <vt:lpstr>多模匹配——AC自动机</vt:lpstr>
      <vt:lpstr>多模匹配——AC自动机</vt:lpstr>
      <vt:lpstr>多模匹配——AC自动机</vt:lpstr>
      <vt:lpstr>多模匹配——AC自动机</vt:lpstr>
      <vt:lpstr>多模匹配——AC自动机</vt:lpstr>
      <vt:lpstr>多模匹配——AC自动机</vt:lpstr>
      <vt:lpstr>多模匹配——AC自动机</vt:lpstr>
      <vt:lpstr>多模匹配——AC自动机</vt:lpstr>
      <vt:lpstr>多模匹配——AC自动机</vt:lpstr>
      <vt:lpstr>最长回文子串——Manacher算法</vt:lpstr>
      <vt:lpstr>最长回文子串——Manacher算法</vt:lpstr>
      <vt:lpstr>最长回文子串——Manacher算法</vt:lpstr>
      <vt:lpstr>最长回文子串——Manacher算法</vt:lpstr>
      <vt:lpstr>最长回文子串——Manacher算法</vt:lpstr>
      <vt:lpstr>最长回文子串——Manacher算法</vt:lpstr>
      <vt:lpstr>最长回文子串——Manacher算法</vt:lpstr>
      <vt:lpstr>最长回文子串——Manacher算法</vt:lpstr>
      <vt:lpstr>最长回文子串——Manacher算法</vt:lpstr>
      <vt:lpstr>拓展——后缀数组，后缀自动机</vt:lpstr>
      <vt:lpstr>拓展——后缀数组，后缀自动机</vt:lpstr>
      <vt:lpstr>拓展——后缀数组，后缀自动机</vt:lpstr>
      <vt:lpstr>拓展——后缀数组，后缀自动机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字符串入门算法</dc:title>
  <dc:creator>Administrator</dc:creator>
  <cp:lastModifiedBy>awesome</cp:lastModifiedBy>
  <cp:revision>611</cp:revision>
  <dcterms:created xsi:type="dcterms:W3CDTF">2019-01-22T06:03:00Z</dcterms:created>
  <dcterms:modified xsi:type="dcterms:W3CDTF">2019-09-10T15:57:24Z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