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6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s/comment12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omments/comment13.xml" ContentType="application/vnd.openxmlformats-officedocument.presentationml.comment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omments/comment14.xml" ContentType="application/vnd.openxmlformats-officedocument.presentationml.comment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s/comment1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teek Mittal" initials="" lastIdx="19" clrIdx="0"/>
  <p:cmAuthor id="1" name="Henry Birge-Lee" initials="" lastIdx="20" clrIdx="1"/>
  <p:cmAuthor id="2" name="Liang Wang" initials="" lastIdx="2" clrIdx="2"/>
  <p:cmAuthor id="3" name="Jennifer Rexford" initials="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FD5789-0F43-4EEF-8937-D3705E759FCD}">
  <a:tblStyle styleId="{C0FD5789-0F43-4EEF-8937-D3705E759F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0-30T23:38:22.783" idx="2">
    <p:pos x="196" y="774"/>
    <p:text>or maybe say both?</p:text>
  </p:cm>
  <p:cm authorId="1" dt="2019-10-31T02:06:04.011" idx="1">
    <p:pos x="196" y="774"/>
    <p:text>Added reference to both IP prefix ownership and malicious routes.</p:text>
  </p:cm>
  <p:cm authorId="0" dt="2019-11-11T10:47:11.689" idx="1">
    <p:pos x="196" y="774"/>
    <p:text>"claim malicious routes" is very general. How about something more specific like: falsely claim ownership of IP prefixes?</p:text>
  </p:cm>
  <p:cm authorId="2" dt="2019-11-11T10:47:11.689" idx="1">
    <p:pos x="196" y="774"/>
    <p:text>Sounds like someone can legitimately own the *malicious* routes...</p:tex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4T23:21:33.843" idx="11">
    <p:pos x="6000" y="0"/>
    <p:text>maybe have more descriptive text for this?</p:text>
  </p:cm>
  <p:cm authorId="0" dt="2019-11-06T05:23:22.700" idx="10">
    <p:pos x="6000" y="0"/>
    <p:text>it is not clear what we mean by "target a BGP attack"</p:text>
  </p:cm>
  <p:cm authorId="1" dt="2019-11-06T05:23:22.700" idx="16">
    <p:pos x="6000" y="0"/>
    <p:text>Added additional text and changed slide title.</p:tex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0-31T17:59:14.013" idx="5">
    <p:pos x="196" y="774"/>
    <p:text>try to avoid multi-line bullets. hard to parse, looks like shouting!)</p:text>
  </p:cm>
  <p:cm authorId="1" dt="2019-10-31T17:59:14.013" idx="17">
    <p:pos x="196" y="774"/>
    <p:text>I shortened the bullet so it only goes to a second line and hopefully is more readable. Should I shrink the font size or move to a sub bullet?</p:tex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4T23:16:53.659" idx="12">
    <p:pos x="6000" y="0"/>
    <p:text>lets add a column for selective neighbor? which can have NA?</p:text>
  </p:cm>
  <p:cm authorId="0" dt="2019-11-04T23:16:53.659" idx="13">
    <p:pos x="6000" y="0"/>
    <p:text>Can have a curly brace on top of path poisoning and selective neighbor columns that point to a text box saying "Prior works"</p:tex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4T23:03:01.729" idx="14">
    <p:pos x="6000" y="0"/>
    <p:text>Have the main takeaway from the slide pop up as an animation in a rectangle box etc.</p:tex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4T23:00:07.508" idx="16">
    <p:pos x="6000" y="0"/>
    <p:text>In any case, the stat about 3.5K ASes should appear at the top or the bottom, and not in between the two main results</p:text>
  </p:cm>
  <p:cm authorId="1" dt="2019-11-06T05:35:22.892" idx="18">
    <p:pos x="6000" y="0"/>
    <p:text>I like the idea of skipping the 24% number. In order to explain this number we have to get into community forwarding which is never directly talked about in the rest of the presentation.</p:text>
  </p:cm>
  <p:cm authorId="0" dt="2019-11-06T05:41:05.011" idx="15">
    <p:pos x="6000" y="0"/>
    <p:text>We havn't really explained (earlier) the difference between community forwarding and without? Two options are: can either skip the 24% number. Or have a visual explaining direct community support attacks + then say 24% and then a visual explaining indirect community support attacks + then say 48%.</p:text>
  </p:cm>
  <p:cm authorId="1" dt="2019-11-06T05:41:05.011" idx="19">
    <p:pos x="6000" y="0"/>
    <p:text>I used some of the extra space on the slide to quickly talk a little about the methodology.</p:tex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4T22:55:23.355" idx="18">
    <p:pos x="6000" y="0"/>
    <p:text>should we change "stubs" to "stub ASes"</p:text>
  </p:cm>
  <p:cm authorId="0" dt="2019-11-04T22:56:47.181" idx="19">
    <p:pos x="6000" y="0"/>
    <p:text>"Future work"...-&gt; should this be "Our threat model ought to consider an adversary ...."</p:text>
  </p:cm>
  <p:cm authorId="0" dt="2019-11-06T05:44:15.950" idx="17">
    <p:pos x="6000" y="0"/>
    <p:text>Avoid using the phrase "optimal" interception. Maybe just say effective interception</p:text>
  </p:cm>
  <p:cm authorId="1" dt="2019-11-06T05:44:15.950" idx="20">
    <p:pos x="6000" y="0"/>
    <p:text>Changed text accordingly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0-30T23:38:22.783" idx="4">
    <p:pos x="196" y="774"/>
    <p:text>or maybe say both?</p:text>
  </p:cm>
  <p:cm authorId="1" dt="2019-10-31T02:06:04.011" idx="2">
    <p:pos x="196" y="774"/>
    <p:text>Added reference to both IP prefix ownership and malicious routes.</p:text>
  </p:cm>
  <p:cm authorId="0" dt="2019-11-11T10:47:11.689" idx="3">
    <p:pos x="196" y="774"/>
    <p:text>"claim malicious routes" is very general. How about something more specific like: falsely claim ownership of IP prefixes?</p:text>
  </p:cm>
  <p:cm authorId="2" dt="2019-11-11T10:47:11.689" idx="2">
    <p:pos x="196" y="774"/>
    <p:text>Sounds like someone can legitimately own the *malicious* routes...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31T17:44:28.375" idx="3">
    <p:pos x="1026" y="852"/>
    <p:text>I changed the text to try to imply that these are attack limitations. Removing the second bullet point is defiantly also a consideration as well.</p:text>
  </p:cm>
  <p:cm authorId="3" dt="2019-10-31T17:45:51" idx="1">
    <p:pos x="1026" y="852"/>
    <p:text>could show this differently, with two paths: (i) one from sender to receiver and (ii) one from sender to attacker, where the first one no longer works.</p:text>
  </p:cm>
  <p:cm authorId="1" dt="2019-10-31T17:45:51" idx="4">
    <p:pos x="1026" y="852"/>
    <p:text>Updated diagram to show hijack more clearly as per comment.</p:text>
  </p:cm>
  <p:cm authorId="0" dt="2019-11-06T05:12:34.692" idx="5">
    <p:pos x="6000" y="0"/>
    <p:text>Could we add a prefix range for the victim + the attacker announcing the same range in the picture?</p:text>
  </p:cm>
  <p:cm authorId="1" dt="2019-11-06T05:12:34.692" idx="5">
    <p:pos x="6000" y="0"/>
    <p:text>add text boxes with prefix range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9T03:11:11.976" idx="6">
    <p:pos x="6000" y="0"/>
    <p:text>Consider moving visuals to slide 3 to make more interesting</p:text>
  </p:cm>
  <p:cm authorId="1" dt="2019-10-29T03:11:11.976" idx="7">
    <p:pos x="6000" y="0"/>
    <p:text>Moved top visual to slide 3. Repeated here to further demonstrate direct comparison with interception.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6T05:13:10" idx="6">
    <p:pos x="6000" y="0"/>
    <p:text>The green legend is not being used, maybe omit?</p:text>
  </p:cm>
  <p:cm authorId="1" dt="2019-11-06T05:13:10" idx="8">
    <p:pos x="6000" y="0"/>
    <p:text>Omitted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9-11-06T05:13:50.812" idx="7">
    <p:pos x="6000" y="0"/>
    <p:text>Should we omit "5.7 Summary" from the slide as it is not relevant?</p:text>
  </p:cm>
  <p:cm authorId="1" dt="2019-11-06T05:13:50.812" idx="9">
    <p:pos x="6000" y="0"/>
    <p:text>Omitted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29T06:26:57.954" idx="11">
    <p:pos x="6000" y="100"/>
    <p:text>After this slide there needs to be a slide titled "Our Contributions" that clearly outlines what we are doing and how we are doing it.</p:text>
  </p:cm>
  <p:cm authorId="1" dt="2019-10-29T06:26:57.954" idx="12">
    <p:pos x="6000" y="100"/>
    <p:text>Changed to our contributions slide</p:text>
  </p:cm>
  <p:cm authorId="3" dt="2019-10-30T10:51:07.614" idx="2">
    <p:pos x="204" y="725"/>
    <p:text>wording makes it unclear if 48% of ASes can be the *attacker* or could be the *victim*. if attacker, could reword in active voice: "enable 48% of ASes to launch..."</p:text>
  </p:cm>
  <p:cm authorId="0" dt="2019-11-06T05:15:26.689" idx="8">
    <p:pos x="6000" y="0"/>
    <p:text>In your speech or in the slide you can make it clearer that the 48% number reflects current support for BGP communities + what the trend is?</p:text>
  </p:cm>
  <p:cm authorId="1" dt="2019-11-06T05:15:26.689" idx="10">
    <p:pos x="6000" y="0"/>
    <p:text>I will mention that community support is generally increasing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0-31T17:56:00.755" idx="3">
    <p:pos x="196" y="774"/>
    <p:text>could split into sub-bullets to make long bullets easier to skim/parse.</p:text>
  </p:cm>
  <p:cm authorId="1" dt="2019-10-31T17:56:00.755" idx="14">
    <p:pos x="196" y="774"/>
    <p:text>Split up</p:text>
  </p:cm>
  <p:cm authorId="0" dt="2019-11-06T05:16:45.945" idx="9">
    <p:pos x="6000" y="0"/>
    <p:text>The slide title could be more descriptive. e.g., SICO Attacks: Exploiting BGP Communities</p:text>
  </p:cm>
  <p:cm authorId="1" dt="2019-11-06T05:16:45.945" idx="13">
    <p:pos x="6000" y="0"/>
    <p:text>Changed title.</p:tex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10-31T17:56:00.755" idx="4">
    <p:pos x="196" y="774"/>
    <p:text>could split into sub-bullets to make long bullets easier to skim/parse.</p:text>
  </p:cm>
  <p:cm authorId="1" dt="2019-10-31T17:56:00.755" idx="15">
    <p:pos x="196" y="774"/>
    <p:text>Split up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description about how communities work and let adversaries launch interception attacks.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a6fd80e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a6fd80e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f684f13fd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f684f13fd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f9635aee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f9635aee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6f9635aee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6f9635aee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f9635aee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f9635aee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f9635aee4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f9635aee4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fb9faa5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fb9faa5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f9635aee4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f9635aee4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f9635aee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f9635aee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6f9635aee4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6f9635aee4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f9be39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f9be39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6f9635aee4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6f9635aee4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40d296435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40d296435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6f9635aee4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6f9635aee4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f78a754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f78a754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6f78a754a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6f78a754a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fa6fd80e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fa6fd80ed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6f684f13fd_0_1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6f684f13fd_0_1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6f9635aee4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6f9635aee4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6f684f13fd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6f684f13fd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f684f13fd_0_1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f684f13fd_0_1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fb9faa54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fb9faa54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6f684f13fd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6f684f13fd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684f13fd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684f13fd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6f684f13fd_0_1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6f684f13fd_0_1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6fa6fd80e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6fa6fd80e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f9635aee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f9635aee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6f9635aee4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6f9635aee4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6f9635aee4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6f9635aee4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73f534e0a1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73f534e0a1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6f684f13fd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6f684f13fd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6f684f13fd_0_1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6f684f13fd_0_1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f684f13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f684f13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6f684f13fd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6f684f13fd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6f684f13fd_0_1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6f684f13fd_0_1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684f13f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684f13f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f684f13f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f684f13f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f684f13fd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f684f13fd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9be398e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9be398e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684f13f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684f13f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48% reflects current support for communities and in general community support is increasing.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srank.caida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rank.caida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0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15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SICO</a:t>
            </a:r>
            <a:endParaRPr b="1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b="1">
                <a:solidFill>
                  <a:srgbClr val="000000"/>
                </a:solidFill>
              </a:rPr>
              <a:t>S</a:t>
            </a:r>
            <a:r>
              <a:rPr lang="en" sz="3200">
                <a:solidFill>
                  <a:srgbClr val="000000"/>
                </a:solidFill>
              </a:rPr>
              <a:t>urgical </a:t>
            </a:r>
            <a:r>
              <a:rPr lang="en" sz="3700" b="1">
                <a:solidFill>
                  <a:srgbClr val="000000"/>
                </a:solidFill>
              </a:rPr>
              <a:t>I</a:t>
            </a:r>
            <a:r>
              <a:rPr lang="en" sz="3200">
                <a:solidFill>
                  <a:srgbClr val="000000"/>
                </a:solidFill>
              </a:rPr>
              <a:t>nterception Attacks by Manipulating BGP </a:t>
            </a:r>
            <a:r>
              <a:rPr lang="en" sz="3700" b="1">
                <a:solidFill>
                  <a:srgbClr val="000000"/>
                </a:solidFill>
              </a:rPr>
              <a:t>Co</a:t>
            </a:r>
            <a:r>
              <a:rPr lang="en" sz="3200">
                <a:solidFill>
                  <a:srgbClr val="000000"/>
                </a:solidFill>
              </a:rPr>
              <a:t>mmunities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Henry Birge-Lee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00" y="4117638"/>
            <a:ext cx="250507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053450" y="3626725"/>
            <a:ext cx="7037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Liang Wang, Jennifer Rexford, Prateek Mittal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 </a:t>
            </a:r>
            <a:endParaRPr sz="3600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</a:pPr>
            <a:r>
              <a:rPr lang="en" sz="3000">
                <a:solidFill>
                  <a:schemeClr val="accent1"/>
                </a:solidFill>
              </a:rPr>
              <a:t>How communities enable interception</a:t>
            </a:r>
            <a:endParaRPr sz="3000">
              <a:solidFill>
                <a:schemeClr val="accent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Real-world evaluation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Targeted SICO attacks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Simulation-based evaluation</a:t>
            </a:r>
            <a:endParaRPr sz="3000">
              <a:solidFill>
                <a:schemeClr val="dk1"/>
              </a:solidFill>
            </a:endParaRPr>
          </a:p>
        </p:txBody>
      </p:sp>
      <p:cxnSp>
        <p:nvCxnSpPr>
          <p:cNvPr id="189" name="Google Shape;189;p22"/>
          <p:cNvCxnSpPr/>
          <p:nvPr/>
        </p:nvCxnSpPr>
        <p:spPr>
          <a:xfrm>
            <a:off x="7305800" y="1574475"/>
            <a:ext cx="1073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3"/>
          <p:cNvCxnSpPr/>
          <p:nvPr/>
        </p:nvCxnSpPr>
        <p:spPr>
          <a:xfrm>
            <a:off x="1594875" y="1646625"/>
            <a:ext cx="162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3"/>
          <p:cNvCxnSpPr>
            <a:stCxn id="197" idx="0"/>
          </p:cNvCxnSpPr>
          <p:nvPr/>
        </p:nvCxnSpPr>
        <p:spPr>
          <a:xfrm>
            <a:off x="5804125" y="1636369"/>
            <a:ext cx="15192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23"/>
          <p:cNvGrpSpPr/>
          <p:nvPr/>
        </p:nvGrpSpPr>
        <p:grpSpPr>
          <a:xfrm>
            <a:off x="4571863" y="2411113"/>
            <a:ext cx="911100" cy="911100"/>
            <a:chOff x="2079700" y="2056338"/>
            <a:chExt cx="911100" cy="911100"/>
          </a:xfrm>
        </p:grpSpPr>
        <p:sp>
          <p:nvSpPr>
            <p:cNvPr id="199" name="Google Shape;199;p23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2079700" y="218796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18881</a:t>
              </a:r>
              <a:endParaRPr sz="1600"/>
            </a:p>
          </p:txBody>
        </p:sp>
      </p:grpSp>
      <p:grpSp>
        <p:nvGrpSpPr>
          <p:cNvPr id="201" name="Google Shape;201;p23"/>
          <p:cNvGrpSpPr/>
          <p:nvPr/>
        </p:nvGrpSpPr>
        <p:grpSpPr>
          <a:xfrm>
            <a:off x="3342300" y="2411113"/>
            <a:ext cx="911100" cy="911100"/>
            <a:chOff x="2079700" y="2056338"/>
            <a:chExt cx="911100" cy="911100"/>
          </a:xfrm>
        </p:grpSpPr>
        <p:sp>
          <p:nvSpPr>
            <p:cNvPr id="202" name="Google Shape;202;p23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 txBox="1"/>
            <p:nvPr/>
          </p:nvSpPr>
          <p:spPr>
            <a:xfrm>
              <a:off x="2210500" y="2187950"/>
              <a:ext cx="649500" cy="408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4230</a:t>
              </a:r>
              <a:endParaRPr sz="1600"/>
            </a:p>
          </p:txBody>
        </p:sp>
      </p:grpSp>
      <p:cxnSp>
        <p:nvCxnSpPr>
          <p:cNvPr id="204" name="Google Shape;204;p23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3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" name="Google Shape;20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207" name="Google Shape;207;p23"/>
          <p:cNvCxnSpPr/>
          <p:nvPr/>
        </p:nvCxnSpPr>
        <p:spPr>
          <a:xfrm>
            <a:off x="4013750" y="3291875"/>
            <a:ext cx="270900" cy="76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3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" name="Google Shape;209;p23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210" name="Google Shape;210;p23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grpSp>
        <p:nvGrpSpPr>
          <p:cNvPr id="212" name="Google Shape;212;p23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213" name="Google Shape;213;p23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cxnSp>
        <p:nvCxnSpPr>
          <p:cNvPr id="215" name="Google Shape;215;p23"/>
          <p:cNvCxnSpPr>
            <a:endCxn id="210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7" name="Google Shape;197;p23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217" name="Google Shape;217;p23"/>
          <p:cNvSpPr txBox="1"/>
          <p:nvPr/>
        </p:nvSpPr>
        <p:spPr>
          <a:xfrm>
            <a:off x="13166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sp>
        <p:nvSpPr>
          <p:cNvPr id="218" name="Google Shape;218;p23"/>
          <p:cNvSpPr/>
          <p:nvPr/>
        </p:nvSpPr>
        <p:spPr>
          <a:xfrm>
            <a:off x="311700" y="3970813"/>
            <a:ext cx="911100" cy="911100"/>
          </a:xfrm>
          <a:prstGeom prst="ellipse">
            <a:avLst/>
          </a:prstGeom>
          <a:solidFill>
            <a:srgbClr val="FF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6024575" y="3970813"/>
            <a:ext cx="911100" cy="911100"/>
          </a:xfrm>
          <a:prstGeom prst="ellipse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" name="Google Shape;220;p23"/>
          <p:cNvGrpSpPr/>
          <p:nvPr/>
        </p:nvGrpSpPr>
        <p:grpSpPr>
          <a:xfrm>
            <a:off x="674575" y="1180825"/>
            <a:ext cx="1534200" cy="1508313"/>
            <a:chOff x="1099875" y="1071450"/>
            <a:chExt cx="1534200" cy="1508313"/>
          </a:xfrm>
        </p:grpSpPr>
        <p:pic>
          <p:nvPicPr>
            <p:cNvPr id="221" name="Google Shape;221;p23"/>
            <p:cNvPicPr preferRelativeResize="0"/>
            <p:nvPr/>
          </p:nvPicPr>
          <p:blipFill rotWithShape="1">
            <a:blip r:embed="rId3">
              <a:alphaModFix/>
            </a:blip>
            <a:srcRect l="14726" t="4610" b="-4610"/>
            <a:stretch/>
          </p:blipFill>
          <p:spPr>
            <a:xfrm>
              <a:off x="1488113" y="1071450"/>
              <a:ext cx="757724" cy="92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3"/>
            <p:cNvSpPr txBox="1"/>
            <p:nvPr/>
          </p:nvSpPr>
          <p:spPr>
            <a:xfrm>
              <a:off x="1099875" y="1923663"/>
              <a:ext cx="1534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223" name="Google Shape;223;p23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224" name="Google Shape;224;p23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Google Shape;225;p23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226" name="Google Shape;226;p23"/>
          <p:cNvGrpSpPr/>
          <p:nvPr/>
        </p:nvGrpSpPr>
        <p:grpSpPr>
          <a:xfrm>
            <a:off x="6415200" y="1180837"/>
            <a:ext cx="2417100" cy="1289563"/>
            <a:chOff x="4086500" y="893850"/>
            <a:chExt cx="2417100" cy="1289563"/>
          </a:xfrm>
        </p:grpSpPr>
        <p:pic>
          <p:nvPicPr>
            <p:cNvPr id="227" name="Google Shape;22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p23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1.2.3.0/24</a:t>
              </a:r>
              <a:endParaRPr/>
            </a:p>
          </p:txBody>
        </p:sp>
      </p:grpSp>
      <p:sp>
        <p:nvSpPr>
          <p:cNvPr id="229" name="Google Shape;229;p23"/>
          <p:cNvSpPr txBox="1"/>
          <p:nvPr/>
        </p:nvSpPr>
        <p:spPr>
          <a:xfrm>
            <a:off x="70357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victim</a:t>
            </a:r>
            <a:endParaRPr sz="2400"/>
          </a:p>
        </p:txBody>
      </p:sp>
      <p:sp>
        <p:nvSpPr>
          <p:cNvPr id="230" name="Google Shape;230;p23"/>
          <p:cNvSpPr/>
          <p:nvPr/>
        </p:nvSpPr>
        <p:spPr>
          <a:xfrm>
            <a:off x="2468200" y="3386075"/>
            <a:ext cx="1219500" cy="572700"/>
          </a:xfrm>
          <a:prstGeom prst="wedgeRectCallout">
            <a:avLst>
              <a:gd name="adj1" fmla="val 93286"/>
              <a:gd name="adj2" fmla="val 62013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originate 1.2.3.0/24 </a:t>
            </a:r>
            <a:endParaRPr sz="1800"/>
          </a:p>
        </p:txBody>
      </p:sp>
      <p:sp>
        <p:nvSpPr>
          <p:cNvPr id="231" name="Google Shape;2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interception scenario</a:t>
            </a:r>
            <a:endParaRPr sz="3600"/>
          </a:p>
        </p:txBody>
      </p:sp>
      <p:cxnSp>
        <p:nvCxnSpPr>
          <p:cNvPr id="232" name="Google Shape;232;p23"/>
          <p:cNvCxnSpPr/>
          <p:nvPr/>
        </p:nvCxnSpPr>
        <p:spPr>
          <a:xfrm>
            <a:off x="3823100" y="3397625"/>
            <a:ext cx="224100" cy="54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233" name="Google Shape;233;p23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234" name="Google Shape;234;p23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sp>
        <p:nvSpPr>
          <p:cNvPr id="236" name="Google Shape;236;p23"/>
          <p:cNvSpPr txBox="1"/>
          <p:nvPr/>
        </p:nvSpPr>
        <p:spPr>
          <a:xfrm>
            <a:off x="5926400" y="2517025"/>
            <a:ext cx="2839200" cy="1453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 announcement to AS B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Route reserved for traffic forwarding</a:t>
            </a:r>
            <a:endParaRPr sz="2200"/>
          </a:p>
        </p:txBody>
      </p:sp>
      <p:cxnSp>
        <p:nvCxnSpPr>
          <p:cNvPr id="237" name="Google Shape;237;p23"/>
          <p:cNvCxnSpPr/>
          <p:nvPr/>
        </p:nvCxnSpPr>
        <p:spPr>
          <a:xfrm>
            <a:off x="4974475" y="3561825"/>
            <a:ext cx="881400" cy="966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4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3" name="Google Shape;243;p24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244" name="Google Shape;244;p24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grpSp>
        <p:nvGrpSpPr>
          <p:cNvPr id="246" name="Google Shape;246;p24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247" name="Google Shape;247;p24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cxnSp>
        <p:nvCxnSpPr>
          <p:cNvPr id="249" name="Google Shape;249;p24"/>
          <p:cNvCxnSpPr/>
          <p:nvPr/>
        </p:nvCxnSpPr>
        <p:spPr>
          <a:xfrm>
            <a:off x="1594875" y="1646625"/>
            <a:ext cx="162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4"/>
          <p:cNvCxnSpPr>
            <a:stCxn id="251" idx="0"/>
          </p:cNvCxnSpPr>
          <p:nvPr/>
        </p:nvCxnSpPr>
        <p:spPr>
          <a:xfrm>
            <a:off x="5804125" y="1636369"/>
            <a:ext cx="15192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" name="Google Shape;252;p24"/>
          <p:cNvGrpSpPr/>
          <p:nvPr/>
        </p:nvGrpSpPr>
        <p:grpSpPr>
          <a:xfrm>
            <a:off x="4571863" y="2411113"/>
            <a:ext cx="911100" cy="911100"/>
            <a:chOff x="2079700" y="2056338"/>
            <a:chExt cx="911100" cy="911100"/>
          </a:xfrm>
        </p:grpSpPr>
        <p:sp>
          <p:nvSpPr>
            <p:cNvPr id="253" name="Google Shape;253;p24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 txBox="1"/>
            <p:nvPr/>
          </p:nvSpPr>
          <p:spPr>
            <a:xfrm>
              <a:off x="2079700" y="218796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18881</a:t>
              </a:r>
              <a:endParaRPr sz="1600"/>
            </a:p>
          </p:txBody>
        </p:sp>
      </p:grpSp>
      <p:cxnSp>
        <p:nvCxnSpPr>
          <p:cNvPr id="255" name="Google Shape;255;p24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4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4013750" y="3291875"/>
            <a:ext cx="270900" cy="76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9" name="Google Shape;259;p24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260" name="Google Shape;260;p24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cxnSp>
        <p:nvCxnSpPr>
          <p:cNvPr id="262" name="Google Shape;262;p24"/>
          <p:cNvCxnSpPr>
            <a:endCxn id="260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1" name="Google Shape;251;p24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264" name="Google Shape;264;p24"/>
          <p:cNvSpPr txBox="1"/>
          <p:nvPr/>
        </p:nvSpPr>
        <p:spPr>
          <a:xfrm>
            <a:off x="13166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sp>
        <p:nvSpPr>
          <p:cNvPr id="265" name="Google Shape;265;p24"/>
          <p:cNvSpPr/>
          <p:nvPr/>
        </p:nvSpPr>
        <p:spPr>
          <a:xfrm>
            <a:off x="311700" y="3970813"/>
            <a:ext cx="911100" cy="911100"/>
          </a:xfrm>
          <a:prstGeom prst="ellipse">
            <a:avLst/>
          </a:prstGeom>
          <a:solidFill>
            <a:srgbClr val="FF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6024575" y="3970813"/>
            <a:ext cx="911100" cy="911100"/>
          </a:xfrm>
          <a:prstGeom prst="ellipse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4"/>
          <p:cNvGrpSpPr/>
          <p:nvPr/>
        </p:nvGrpSpPr>
        <p:grpSpPr>
          <a:xfrm>
            <a:off x="674575" y="1180825"/>
            <a:ext cx="1534200" cy="1508313"/>
            <a:chOff x="1099875" y="1071450"/>
            <a:chExt cx="1534200" cy="1508313"/>
          </a:xfrm>
        </p:grpSpPr>
        <p:pic>
          <p:nvPicPr>
            <p:cNvPr id="268" name="Google Shape;268;p24"/>
            <p:cNvPicPr preferRelativeResize="0"/>
            <p:nvPr/>
          </p:nvPicPr>
          <p:blipFill rotWithShape="1">
            <a:blip r:embed="rId3">
              <a:alphaModFix/>
            </a:blip>
            <a:srcRect l="14726" t="4610" b="-4610"/>
            <a:stretch/>
          </p:blipFill>
          <p:spPr>
            <a:xfrm>
              <a:off x="1488113" y="1071450"/>
              <a:ext cx="757724" cy="92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24"/>
            <p:cNvSpPr txBox="1"/>
            <p:nvPr/>
          </p:nvSpPr>
          <p:spPr>
            <a:xfrm>
              <a:off x="1099875" y="1923663"/>
              <a:ext cx="1534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270" name="Google Shape;270;p24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271" name="Google Shape;271;p24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" name="Google Shape;272;p24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273" name="Google Shape;273;p24"/>
          <p:cNvGrpSpPr/>
          <p:nvPr/>
        </p:nvGrpSpPr>
        <p:grpSpPr>
          <a:xfrm>
            <a:off x="6415200" y="1180837"/>
            <a:ext cx="2417100" cy="1289563"/>
            <a:chOff x="4086500" y="893850"/>
            <a:chExt cx="2417100" cy="1289563"/>
          </a:xfrm>
        </p:grpSpPr>
        <p:pic>
          <p:nvPicPr>
            <p:cNvPr id="274" name="Google Shape;27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24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1.2.3.0/24</a:t>
              </a:r>
              <a:endParaRPr/>
            </a:p>
          </p:txBody>
        </p:sp>
      </p:grpSp>
      <p:sp>
        <p:nvSpPr>
          <p:cNvPr id="276" name="Google Shape;276;p24"/>
          <p:cNvSpPr txBox="1"/>
          <p:nvPr/>
        </p:nvSpPr>
        <p:spPr>
          <a:xfrm>
            <a:off x="70357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victim</a:t>
            </a:r>
            <a:endParaRPr sz="2400"/>
          </a:p>
        </p:txBody>
      </p:sp>
      <p:sp>
        <p:nvSpPr>
          <p:cNvPr id="277" name="Google Shape;277;p24"/>
          <p:cNvSpPr/>
          <p:nvPr/>
        </p:nvSpPr>
        <p:spPr>
          <a:xfrm>
            <a:off x="5482975" y="3150875"/>
            <a:ext cx="1419000" cy="875100"/>
          </a:xfrm>
          <a:prstGeom prst="wedgeRectCallout">
            <a:avLst>
              <a:gd name="adj1" fmla="val -65083"/>
              <a:gd name="adj2" fmla="val -37961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Existing route vs AS A’s route?</a:t>
            </a:r>
            <a:endParaRPr sz="1800"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3108425" y="1180825"/>
            <a:ext cx="2697948" cy="911088"/>
            <a:chOff x="3108425" y="1180825"/>
            <a:chExt cx="2697948" cy="911088"/>
          </a:xfrm>
        </p:grpSpPr>
        <p:sp>
          <p:nvSpPr>
            <p:cNvPr id="279" name="Google Shape;279;p24"/>
            <p:cNvSpPr/>
            <p:nvPr/>
          </p:nvSpPr>
          <p:spPr>
            <a:xfrm>
              <a:off x="3108425" y="1180825"/>
              <a:ext cx="2697948" cy="911088"/>
            </a:xfrm>
            <a:prstGeom prst="cloud">
              <a:avLst/>
            </a:prstGeom>
            <a:gradFill>
              <a:gsLst>
                <a:gs pos="0">
                  <a:srgbClr val="FFCECE"/>
                </a:gs>
                <a:gs pos="68000">
                  <a:srgbClr val="FFCECE"/>
                </a:gs>
                <a:gs pos="69000">
                  <a:srgbClr val="E1F7D8"/>
                </a:gs>
                <a:gs pos="69000">
                  <a:srgbClr val="E7EFD6"/>
                </a:gs>
                <a:gs pos="70000">
                  <a:srgbClr val="E3F4D7"/>
                </a:gs>
                <a:gs pos="100000">
                  <a:srgbClr val="DFF9D8"/>
                </a:gs>
                <a:gs pos="100000">
                  <a:srgbClr val="737373"/>
                </a:gs>
              </a:gsLst>
              <a:lin ang="0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 txBox="1"/>
            <p:nvPr/>
          </p:nvSpPr>
          <p:spPr>
            <a:xfrm>
              <a:off x="3219000" y="1350025"/>
              <a:ext cx="2374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Rest of Internet</a:t>
              </a:r>
              <a:endParaRPr sz="2400"/>
            </a:p>
          </p:txBody>
        </p:sp>
      </p:grpSp>
      <p:sp>
        <p:nvSpPr>
          <p:cNvPr id="281" name="Google Shape;28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interception scenario</a:t>
            </a:r>
            <a:endParaRPr sz="3600"/>
          </a:p>
        </p:txBody>
      </p:sp>
      <p:sp>
        <p:nvSpPr>
          <p:cNvPr id="282" name="Google Shape;282;p24"/>
          <p:cNvSpPr/>
          <p:nvPr/>
        </p:nvSpPr>
        <p:spPr>
          <a:xfrm>
            <a:off x="1236900" y="2717650"/>
            <a:ext cx="1419000" cy="572700"/>
          </a:xfrm>
          <a:prstGeom prst="wedgeRectCallout">
            <a:avLst>
              <a:gd name="adj1" fmla="val 98221"/>
              <a:gd name="adj2" fmla="val 2562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can get to 1.2.3.0/24 </a:t>
            </a:r>
            <a:endParaRPr sz="1800"/>
          </a:p>
        </p:txBody>
      </p:sp>
      <p:cxnSp>
        <p:nvCxnSpPr>
          <p:cNvPr id="283" name="Google Shape;283;p24"/>
          <p:cNvCxnSpPr/>
          <p:nvPr/>
        </p:nvCxnSpPr>
        <p:spPr>
          <a:xfrm>
            <a:off x="3823100" y="3397625"/>
            <a:ext cx="224100" cy="54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4" name="Google Shape;284;p24"/>
          <p:cNvCxnSpPr/>
          <p:nvPr/>
        </p:nvCxnSpPr>
        <p:spPr>
          <a:xfrm rot="10800000">
            <a:off x="4167300" y="2471025"/>
            <a:ext cx="580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5" name="Google Shape;285;p24"/>
          <p:cNvCxnSpPr/>
          <p:nvPr/>
        </p:nvCxnSpPr>
        <p:spPr>
          <a:xfrm>
            <a:off x="3381988" y="2003425"/>
            <a:ext cx="0" cy="535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25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2" name="Google Shape;292;p25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293" name="Google Shape;293;p2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5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grpSp>
        <p:nvGrpSpPr>
          <p:cNvPr id="295" name="Google Shape;295;p25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296" name="Google Shape;296;p2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 txBox="1"/>
            <p:nvPr/>
          </p:nvSpPr>
          <p:spPr>
            <a:xfrm>
              <a:off x="2196400" y="2297025"/>
              <a:ext cx="6777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cxnSp>
        <p:nvCxnSpPr>
          <p:cNvPr id="298" name="Google Shape;298;p25"/>
          <p:cNvCxnSpPr/>
          <p:nvPr/>
        </p:nvCxnSpPr>
        <p:spPr>
          <a:xfrm>
            <a:off x="1594875" y="1646625"/>
            <a:ext cx="162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5"/>
          <p:cNvCxnSpPr>
            <a:stCxn id="300" idx="0"/>
          </p:cNvCxnSpPr>
          <p:nvPr/>
        </p:nvCxnSpPr>
        <p:spPr>
          <a:xfrm>
            <a:off x="5804125" y="1636369"/>
            <a:ext cx="15192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1" name="Google Shape;301;p25"/>
          <p:cNvGrpSpPr/>
          <p:nvPr/>
        </p:nvGrpSpPr>
        <p:grpSpPr>
          <a:xfrm>
            <a:off x="3342300" y="2411113"/>
            <a:ext cx="911100" cy="911100"/>
            <a:chOff x="2079700" y="2056338"/>
            <a:chExt cx="911100" cy="911100"/>
          </a:xfrm>
        </p:grpSpPr>
        <p:sp>
          <p:nvSpPr>
            <p:cNvPr id="302" name="Google Shape;302;p2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 txBox="1"/>
            <p:nvPr/>
          </p:nvSpPr>
          <p:spPr>
            <a:xfrm>
              <a:off x="2210500" y="2187950"/>
              <a:ext cx="649500" cy="408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4230</a:t>
              </a:r>
              <a:endParaRPr sz="1600"/>
            </a:p>
          </p:txBody>
        </p:sp>
      </p:grpSp>
      <p:cxnSp>
        <p:nvCxnSpPr>
          <p:cNvPr id="304" name="Google Shape;304;p25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5" name="Google Shape;30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306" name="Google Shape;306;p25"/>
          <p:cNvCxnSpPr/>
          <p:nvPr/>
        </p:nvCxnSpPr>
        <p:spPr>
          <a:xfrm>
            <a:off x="4013750" y="3291875"/>
            <a:ext cx="270900" cy="76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25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308" name="Google Shape;308;p2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</a:t>
              </a:r>
              <a:endParaRPr sz="1600"/>
            </a:p>
          </p:txBody>
        </p:sp>
      </p:grpSp>
      <p:cxnSp>
        <p:nvCxnSpPr>
          <p:cNvPr id="310" name="Google Shape;310;p25"/>
          <p:cNvCxnSpPr>
            <a:endCxn id="293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0" name="Google Shape;300;p25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gradFill>
            <a:gsLst>
              <a:gs pos="0">
                <a:srgbClr val="FFCECE"/>
              </a:gs>
              <a:gs pos="68000">
                <a:srgbClr val="FFCECE"/>
              </a:gs>
              <a:gs pos="69000">
                <a:srgbClr val="E1F7D8"/>
              </a:gs>
              <a:gs pos="69000">
                <a:srgbClr val="E7EFD6"/>
              </a:gs>
              <a:gs pos="70000">
                <a:srgbClr val="E3F4D7"/>
              </a:gs>
              <a:gs pos="100000">
                <a:srgbClr val="DFF9D8"/>
              </a:gs>
              <a:gs pos="100000">
                <a:srgbClr val="73737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5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312" name="Google Shape;312;p25"/>
          <p:cNvSpPr txBox="1"/>
          <p:nvPr/>
        </p:nvSpPr>
        <p:spPr>
          <a:xfrm>
            <a:off x="13166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sp>
        <p:nvSpPr>
          <p:cNvPr id="313" name="Google Shape;313;p25"/>
          <p:cNvSpPr/>
          <p:nvPr/>
        </p:nvSpPr>
        <p:spPr>
          <a:xfrm>
            <a:off x="311700" y="3970813"/>
            <a:ext cx="911100" cy="911100"/>
          </a:xfrm>
          <a:prstGeom prst="ellipse">
            <a:avLst/>
          </a:prstGeom>
          <a:solidFill>
            <a:srgbClr val="FF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5"/>
          <p:cNvSpPr/>
          <p:nvPr/>
        </p:nvSpPr>
        <p:spPr>
          <a:xfrm>
            <a:off x="6024575" y="3970813"/>
            <a:ext cx="911100" cy="911100"/>
          </a:xfrm>
          <a:prstGeom prst="ellipse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5" name="Google Shape;315;p25"/>
          <p:cNvGrpSpPr/>
          <p:nvPr/>
        </p:nvGrpSpPr>
        <p:grpSpPr>
          <a:xfrm>
            <a:off x="674575" y="1180825"/>
            <a:ext cx="1534200" cy="1508313"/>
            <a:chOff x="1099875" y="1071450"/>
            <a:chExt cx="1534200" cy="1508313"/>
          </a:xfrm>
        </p:grpSpPr>
        <p:pic>
          <p:nvPicPr>
            <p:cNvPr id="316" name="Google Shape;316;p25"/>
            <p:cNvPicPr preferRelativeResize="0"/>
            <p:nvPr/>
          </p:nvPicPr>
          <p:blipFill rotWithShape="1">
            <a:blip r:embed="rId3">
              <a:alphaModFix/>
            </a:blip>
            <a:srcRect l="14726" t="4610" b="-4610"/>
            <a:stretch/>
          </p:blipFill>
          <p:spPr>
            <a:xfrm>
              <a:off x="1488113" y="1071450"/>
              <a:ext cx="757724" cy="92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25"/>
            <p:cNvSpPr txBox="1"/>
            <p:nvPr/>
          </p:nvSpPr>
          <p:spPr>
            <a:xfrm>
              <a:off x="1099875" y="1923663"/>
              <a:ext cx="1534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318" name="Google Shape;318;p25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319" name="Google Shape;319;p25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25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321" name="Google Shape;321;p25"/>
          <p:cNvGrpSpPr/>
          <p:nvPr/>
        </p:nvGrpSpPr>
        <p:grpSpPr>
          <a:xfrm>
            <a:off x="6415200" y="1180837"/>
            <a:ext cx="2417100" cy="1289563"/>
            <a:chOff x="4086500" y="893850"/>
            <a:chExt cx="2417100" cy="1289563"/>
          </a:xfrm>
        </p:grpSpPr>
        <p:pic>
          <p:nvPicPr>
            <p:cNvPr id="322" name="Google Shape;322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" name="Google Shape;323;p25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1.2.3.0/24</a:t>
              </a:r>
              <a:endParaRPr/>
            </a:p>
          </p:txBody>
        </p:sp>
      </p:grpSp>
      <p:sp>
        <p:nvSpPr>
          <p:cNvPr id="324" name="Google Shape;324;p25"/>
          <p:cNvSpPr txBox="1"/>
          <p:nvPr/>
        </p:nvSpPr>
        <p:spPr>
          <a:xfrm>
            <a:off x="70357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victim</a:t>
            </a:r>
            <a:endParaRPr sz="2400"/>
          </a:p>
        </p:txBody>
      </p:sp>
      <p:sp>
        <p:nvSpPr>
          <p:cNvPr id="325" name="Google Shape;325;p25"/>
          <p:cNvSpPr/>
          <p:nvPr/>
        </p:nvSpPr>
        <p:spPr>
          <a:xfrm>
            <a:off x="1236900" y="2717650"/>
            <a:ext cx="1419000" cy="572700"/>
          </a:xfrm>
          <a:prstGeom prst="wedgeRectCallout">
            <a:avLst>
              <a:gd name="adj1" fmla="val 98221"/>
              <a:gd name="adj2" fmla="val 2562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can get to 1.2.3.0/24 </a:t>
            </a:r>
            <a:endParaRPr sz="1800"/>
          </a:p>
        </p:txBody>
      </p:sp>
      <p:grpSp>
        <p:nvGrpSpPr>
          <p:cNvPr id="326" name="Google Shape;326;p25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327" name="Google Shape;327;p2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sp>
        <p:nvSpPr>
          <p:cNvPr id="329" name="Google Shape;329;p25"/>
          <p:cNvSpPr/>
          <p:nvPr/>
        </p:nvSpPr>
        <p:spPr>
          <a:xfrm>
            <a:off x="5464675" y="3175475"/>
            <a:ext cx="1985400" cy="875100"/>
          </a:xfrm>
          <a:prstGeom prst="wedgeRectCallout">
            <a:avLst>
              <a:gd name="adj1" fmla="val -58143"/>
              <a:gd name="adj2" fmla="val -41255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A’s route is better (local pref, length, IGP)</a:t>
            </a:r>
            <a:endParaRPr sz="1800"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 interception scenario</a:t>
            </a:r>
            <a:endParaRPr sz="3600"/>
          </a:p>
        </p:txBody>
      </p:sp>
      <p:cxnSp>
        <p:nvCxnSpPr>
          <p:cNvPr id="331" name="Google Shape;331;p25"/>
          <p:cNvCxnSpPr/>
          <p:nvPr/>
        </p:nvCxnSpPr>
        <p:spPr>
          <a:xfrm>
            <a:off x="3823100" y="3397625"/>
            <a:ext cx="224100" cy="54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32" name="Google Shape;332;p25"/>
          <p:cNvCxnSpPr/>
          <p:nvPr/>
        </p:nvCxnSpPr>
        <p:spPr>
          <a:xfrm rot="10800000">
            <a:off x="4167300" y="2471025"/>
            <a:ext cx="580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33" name="Google Shape;333;p25"/>
          <p:cNvCxnSpPr/>
          <p:nvPr/>
        </p:nvCxnSpPr>
        <p:spPr>
          <a:xfrm>
            <a:off x="3381988" y="2003425"/>
            <a:ext cx="0" cy="535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26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6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0" name="Google Shape;340;p26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341" name="Google Shape;341;p2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2</a:t>
              </a:r>
              <a:endParaRPr sz="1600"/>
            </a:p>
          </p:txBody>
        </p:sp>
      </p:grpSp>
      <p:grpSp>
        <p:nvGrpSpPr>
          <p:cNvPr id="343" name="Google Shape;343;p26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344" name="Google Shape;344;p2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2</a:t>
              </a:r>
              <a:endParaRPr sz="1600"/>
            </a:p>
          </p:txBody>
        </p:sp>
      </p:grpSp>
      <p:grpSp>
        <p:nvGrpSpPr>
          <p:cNvPr id="346" name="Google Shape;346;p26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347" name="Google Shape;347;p2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</a:t>
              </a:r>
              <a:endParaRPr sz="1600"/>
            </a:p>
          </p:txBody>
        </p:sp>
      </p:grpSp>
      <p:grpSp>
        <p:nvGrpSpPr>
          <p:cNvPr id="349" name="Google Shape;349;p26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350" name="Google Shape;350;p2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 txBox="1"/>
            <p:nvPr/>
          </p:nvSpPr>
          <p:spPr>
            <a:xfrm>
              <a:off x="2196400" y="2297025"/>
              <a:ext cx="6777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grpSp>
        <p:nvGrpSpPr>
          <p:cNvPr id="352" name="Google Shape;352;p26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353" name="Google Shape;353;p2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</a:t>
              </a:r>
              <a:endParaRPr sz="1600"/>
            </a:p>
          </p:txBody>
        </p:sp>
      </p:grpSp>
      <p:grpSp>
        <p:nvGrpSpPr>
          <p:cNvPr id="355" name="Google Shape;355;p26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356" name="Google Shape;356;p2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cxnSp>
        <p:nvCxnSpPr>
          <p:cNvPr id="360" name="Google Shape;360;p26"/>
          <p:cNvCxnSpPr/>
          <p:nvPr/>
        </p:nvCxnSpPr>
        <p:spPr>
          <a:xfrm>
            <a:off x="1594875" y="1646625"/>
            <a:ext cx="162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6"/>
          <p:cNvCxnSpPr>
            <a:stCxn id="362" idx="0"/>
          </p:cNvCxnSpPr>
          <p:nvPr/>
        </p:nvCxnSpPr>
        <p:spPr>
          <a:xfrm>
            <a:off x="5804125" y="1636369"/>
            <a:ext cx="15192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6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failed interception scenario</a:t>
            </a:r>
            <a:endParaRPr sz="3600"/>
          </a:p>
        </p:txBody>
      </p:sp>
      <p:sp>
        <p:nvSpPr>
          <p:cNvPr id="365" name="Google Shape;3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366" name="Google Shape;366;p26"/>
          <p:cNvCxnSpPr/>
          <p:nvPr/>
        </p:nvCxnSpPr>
        <p:spPr>
          <a:xfrm>
            <a:off x="4013800" y="3252000"/>
            <a:ext cx="270900" cy="801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6"/>
          <p:cNvCxnSpPr>
            <a:endCxn id="350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8" name="Google Shape;368;p26"/>
          <p:cNvSpPr txBox="1"/>
          <p:nvPr/>
        </p:nvSpPr>
        <p:spPr>
          <a:xfrm>
            <a:off x="13166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sp>
        <p:nvSpPr>
          <p:cNvPr id="369" name="Google Shape;369;p26"/>
          <p:cNvSpPr/>
          <p:nvPr/>
        </p:nvSpPr>
        <p:spPr>
          <a:xfrm>
            <a:off x="311700" y="3970813"/>
            <a:ext cx="911100" cy="911100"/>
          </a:xfrm>
          <a:prstGeom prst="ellipse">
            <a:avLst/>
          </a:prstGeom>
          <a:solidFill>
            <a:srgbClr val="FF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6024575" y="3970813"/>
            <a:ext cx="911100" cy="911100"/>
          </a:xfrm>
          <a:prstGeom prst="ellipse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26"/>
          <p:cNvGrpSpPr/>
          <p:nvPr/>
        </p:nvGrpSpPr>
        <p:grpSpPr>
          <a:xfrm>
            <a:off x="674575" y="1180825"/>
            <a:ext cx="1534200" cy="1508313"/>
            <a:chOff x="1099875" y="1071450"/>
            <a:chExt cx="1534200" cy="1508313"/>
          </a:xfrm>
        </p:grpSpPr>
        <p:pic>
          <p:nvPicPr>
            <p:cNvPr id="372" name="Google Shape;372;p26"/>
            <p:cNvPicPr preferRelativeResize="0"/>
            <p:nvPr/>
          </p:nvPicPr>
          <p:blipFill rotWithShape="1">
            <a:blip r:embed="rId3">
              <a:alphaModFix/>
            </a:blip>
            <a:srcRect l="14726" t="4610" b="-4610"/>
            <a:stretch/>
          </p:blipFill>
          <p:spPr>
            <a:xfrm>
              <a:off x="1488113" y="1071450"/>
              <a:ext cx="757724" cy="92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p26"/>
            <p:cNvSpPr txBox="1"/>
            <p:nvPr/>
          </p:nvSpPr>
          <p:spPr>
            <a:xfrm>
              <a:off x="1099875" y="1923663"/>
              <a:ext cx="1534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374" name="Google Shape;374;p26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375" name="Google Shape;375;p26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6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377" name="Google Shape;377;p26"/>
          <p:cNvGrpSpPr/>
          <p:nvPr/>
        </p:nvGrpSpPr>
        <p:grpSpPr>
          <a:xfrm>
            <a:off x="6415200" y="1180837"/>
            <a:ext cx="2417100" cy="1289563"/>
            <a:chOff x="4086500" y="893850"/>
            <a:chExt cx="2417100" cy="1289563"/>
          </a:xfrm>
        </p:grpSpPr>
        <p:pic>
          <p:nvPicPr>
            <p:cNvPr id="378" name="Google Shape;37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6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1.2.3.0/24</a:t>
              </a:r>
              <a:endParaRPr/>
            </a:p>
          </p:txBody>
        </p:sp>
      </p:grpSp>
      <p:grpSp>
        <p:nvGrpSpPr>
          <p:cNvPr id="380" name="Google Shape;380;p26"/>
          <p:cNvGrpSpPr/>
          <p:nvPr/>
        </p:nvGrpSpPr>
        <p:grpSpPr>
          <a:xfrm>
            <a:off x="3108425" y="1180825"/>
            <a:ext cx="2697948" cy="911088"/>
            <a:chOff x="3108425" y="1180825"/>
            <a:chExt cx="2697948" cy="911088"/>
          </a:xfrm>
        </p:grpSpPr>
        <p:sp>
          <p:nvSpPr>
            <p:cNvPr id="362" name="Google Shape;362;p26"/>
            <p:cNvSpPr/>
            <p:nvPr/>
          </p:nvSpPr>
          <p:spPr>
            <a:xfrm>
              <a:off x="3108425" y="1180825"/>
              <a:ext cx="2697948" cy="911088"/>
            </a:xfrm>
            <a:prstGeom prst="cloud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 txBox="1"/>
            <p:nvPr/>
          </p:nvSpPr>
          <p:spPr>
            <a:xfrm>
              <a:off x="3219000" y="1350025"/>
              <a:ext cx="2374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Rest of Internet</a:t>
              </a:r>
              <a:endParaRPr sz="2400"/>
            </a:p>
          </p:txBody>
        </p:sp>
      </p:grpSp>
      <p:sp>
        <p:nvSpPr>
          <p:cNvPr id="382" name="Google Shape;382;p26"/>
          <p:cNvSpPr txBox="1"/>
          <p:nvPr/>
        </p:nvSpPr>
        <p:spPr>
          <a:xfrm>
            <a:off x="70357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victim</a:t>
            </a:r>
            <a:endParaRPr sz="2400"/>
          </a:p>
        </p:txBody>
      </p:sp>
      <p:sp>
        <p:nvSpPr>
          <p:cNvPr id="383" name="Google Shape;383;p26"/>
          <p:cNvSpPr txBox="1"/>
          <p:nvPr/>
        </p:nvSpPr>
        <p:spPr>
          <a:xfrm>
            <a:off x="162600" y="2591675"/>
            <a:ext cx="2163300" cy="14187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No way of forwarding packets to victim</a:t>
            </a:r>
            <a:endParaRPr sz="2200"/>
          </a:p>
        </p:txBody>
      </p:sp>
      <p:cxnSp>
        <p:nvCxnSpPr>
          <p:cNvPr id="384" name="Google Shape;384;p26"/>
          <p:cNvCxnSpPr>
            <a:stCxn id="356" idx="2"/>
          </p:cNvCxnSpPr>
          <p:nvPr/>
        </p:nvCxnSpPr>
        <p:spPr>
          <a:xfrm flipH="1">
            <a:off x="2339238" y="2868763"/>
            <a:ext cx="1002900" cy="1614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5" name="Google Shape;385;p26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gradFill>
            <a:gsLst>
              <a:gs pos="0">
                <a:srgbClr val="FFCECE"/>
              </a:gs>
              <a:gs pos="68000">
                <a:srgbClr val="FFCECE"/>
              </a:gs>
              <a:gs pos="69000">
                <a:srgbClr val="E1F7D8"/>
              </a:gs>
              <a:gs pos="69000">
                <a:srgbClr val="E7EFD6"/>
              </a:gs>
              <a:gs pos="70000">
                <a:srgbClr val="E3F4D7"/>
              </a:gs>
              <a:gs pos="100000">
                <a:srgbClr val="DFF9D8"/>
              </a:gs>
              <a:gs pos="100000">
                <a:srgbClr val="73737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6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SICO Attacks: Exploiting BGP Communities </a:t>
            </a:r>
            <a:endParaRPr sz="3300"/>
          </a:p>
        </p:txBody>
      </p:sp>
      <p:sp>
        <p:nvSpPr>
          <p:cNvPr id="392" name="Google Shape;392;p2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BGP communities: </a:t>
            </a:r>
            <a:endParaRPr sz="3000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sz="3000">
                <a:solidFill>
                  <a:srgbClr val="000000"/>
                </a:solidFill>
              </a:rPr>
              <a:t>Tags attached to BGP announcements</a:t>
            </a:r>
            <a:endParaRPr sz="3000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sz="3000">
                <a:solidFill>
                  <a:srgbClr val="000000"/>
                </a:solidFill>
              </a:rPr>
              <a:t>Can control announcement propagation (e.g., prevent exporting routes to neighbors)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Support for propagation controlling communities by 21 of top 30 ISPs (as per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as-rank.caida.org</a:t>
            </a:r>
            <a:r>
              <a:rPr lang="en" sz="3000">
                <a:solidFill>
                  <a:srgbClr val="000000"/>
                </a:solidFill>
              </a:rPr>
              <a:t>)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93" name="Google Shape;39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BGP communities: </a:t>
            </a:r>
            <a:endParaRPr sz="3000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sz="3000">
                <a:solidFill>
                  <a:srgbClr val="000000"/>
                </a:solidFill>
              </a:rPr>
              <a:t>Tags attached to BGP announcements</a:t>
            </a:r>
            <a:endParaRPr sz="3000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sz="3000">
                <a:solidFill>
                  <a:srgbClr val="000000"/>
                </a:solidFill>
              </a:rPr>
              <a:t>Can control announcement propagation (e.g., prevent exporting routes to neighbors)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Support for propagation controlling communities by 21 of top 30 ISPs (as per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as-rank.caida.org</a:t>
            </a:r>
            <a:r>
              <a:rPr lang="en" sz="3000">
                <a:solidFill>
                  <a:srgbClr val="000000"/>
                </a:solidFill>
              </a:rPr>
              <a:t>)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399" name="Google Shape;39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SICO Attacks: Exploiting BGP Communities </a:t>
            </a:r>
            <a:endParaRPr sz="3300"/>
          </a:p>
        </p:txBody>
      </p:sp>
      <p:sp>
        <p:nvSpPr>
          <p:cNvPr id="400" name="Google Shape;40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620550" y="1799850"/>
            <a:ext cx="7902900" cy="15438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The same communities that allow for benign traffic engineering can be exploited to enable interception! 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29"/>
          <p:cNvCxnSpPr/>
          <p:nvPr/>
        </p:nvCxnSpPr>
        <p:spPr>
          <a:xfrm>
            <a:off x="1594875" y="1646625"/>
            <a:ext cx="162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29"/>
          <p:cNvCxnSpPr>
            <a:stCxn id="408" idx="0"/>
          </p:cNvCxnSpPr>
          <p:nvPr/>
        </p:nvCxnSpPr>
        <p:spPr>
          <a:xfrm>
            <a:off x="5804125" y="1636369"/>
            <a:ext cx="15192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9" name="Google Shape;409;p29"/>
          <p:cNvGrpSpPr/>
          <p:nvPr/>
        </p:nvGrpSpPr>
        <p:grpSpPr>
          <a:xfrm>
            <a:off x="4571863" y="2411113"/>
            <a:ext cx="911100" cy="911100"/>
            <a:chOff x="2079700" y="2056338"/>
            <a:chExt cx="911100" cy="911100"/>
          </a:xfrm>
        </p:grpSpPr>
        <p:sp>
          <p:nvSpPr>
            <p:cNvPr id="410" name="Google Shape;410;p29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9"/>
            <p:cNvSpPr txBox="1"/>
            <p:nvPr/>
          </p:nvSpPr>
          <p:spPr>
            <a:xfrm>
              <a:off x="2079700" y="218796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18881</a:t>
              </a:r>
              <a:endParaRPr sz="1600"/>
            </a:p>
          </p:txBody>
        </p:sp>
      </p:grpSp>
      <p:grpSp>
        <p:nvGrpSpPr>
          <p:cNvPr id="412" name="Google Shape;412;p29"/>
          <p:cNvGrpSpPr/>
          <p:nvPr/>
        </p:nvGrpSpPr>
        <p:grpSpPr>
          <a:xfrm>
            <a:off x="3342300" y="2411113"/>
            <a:ext cx="911100" cy="911100"/>
            <a:chOff x="2079700" y="2056338"/>
            <a:chExt cx="911100" cy="911100"/>
          </a:xfrm>
        </p:grpSpPr>
        <p:sp>
          <p:nvSpPr>
            <p:cNvPr id="413" name="Google Shape;413;p29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9"/>
            <p:cNvSpPr txBox="1"/>
            <p:nvPr/>
          </p:nvSpPr>
          <p:spPr>
            <a:xfrm>
              <a:off x="2210500" y="2187950"/>
              <a:ext cx="649500" cy="408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4230</a:t>
              </a:r>
              <a:endParaRPr sz="1600"/>
            </a:p>
          </p:txBody>
        </p:sp>
      </p:grpSp>
      <p:cxnSp>
        <p:nvCxnSpPr>
          <p:cNvPr id="415" name="Google Shape;415;p29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29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418" name="Google Shape;418;p29"/>
          <p:cNvCxnSpPr/>
          <p:nvPr/>
        </p:nvCxnSpPr>
        <p:spPr>
          <a:xfrm>
            <a:off x="4013750" y="3291875"/>
            <a:ext cx="270900" cy="76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29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0" name="Google Shape;420;p29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421" name="Google Shape;421;p29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9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grpSp>
        <p:nvGrpSpPr>
          <p:cNvPr id="423" name="Google Shape;423;p29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424" name="Google Shape;424;p29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9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cxnSp>
        <p:nvCxnSpPr>
          <p:cNvPr id="426" name="Google Shape;426;p29"/>
          <p:cNvCxnSpPr>
            <a:endCxn id="421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08" name="Google Shape;408;p29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9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428" name="Google Shape;428;p29"/>
          <p:cNvSpPr txBox="1"/>
          <p:nvPr/>
        </p:nvSpPr>
        <p:spPr>
          <a:xfrm>
            <a:off x="13166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sp>
        <p:nvSpPr>
          <p:cNvPr id="429" name="Google Shape;429;p29"/>
          <p:cNvSpPr/>
          <p:nvPr/>
        </p:nvSpPr>
        <p:spPr>
          <a:xfrm>
            <a:off x="311700" y="3970813"/>
            <a:ext cx="911100" cy="911100"/>
          </a:xfrm>
          <a:prstGeom prst="ellipse">
            <a:avLst/>
          </a:prstGeom>
          <a:solidFill>
            <a:srgbClr val="FF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6024575" y="3970813"/>
            <a:ext cx="911100" cy="911100"/>
          </a:xfrm>
          <a:prstGeom prst="ellipse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29"/>
          <p:cNvGrpSpPr/>
          <p:nvPr/>
        </p:nvGrpSpPr>
        <p:grpSpPr>
          <a:xfrm>
            <a:off x="674575" y="1180825"/>
            <a:ext cx="1534200" cy="1508313"/>
            <a:chOff x="1099875" y="1071450"/>
            <a:chExt cx="1534200" cy="1508313"/>
          </a:xfrm>
        </p:grpSpPr>
        <p:pic>
          <p:nvPicPr>
            <p:cNvPr id="432" name="Google Shape;432;p29"/>
            <p:cNvPicPr preferRelativeResize="0"/>
            <p:nvPr/>
          </p:nvPicPr>
          <p:blipFill rotWithShape="1">
            <a:blip r:embed="rId3">
              <a:alphaModFix/>
            </a:blip>
            <a:srcRect l="14726" t="4610" b="-4610"/>
            <a:stretch/>
          </p:blipFill>
          <p:spPr>
            <a:xfrm>
              <a:off x="1488113" y="1071450"/>
              <a:ext cx="757724" cy="92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29"/>
            <p:cNvSpPr txBox="1"/>
            <p:nvPr/>
          </p:nvSpPr>
          <p:spPr>
            <a:xfrm>
              <a:off x="1099875" y="1923663"/>
              <a:ext cx="1534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434" name="Google Shape;434;p29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435" name="Google Shape;435;p29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29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437" name="Google Shape;437;p29"/>
          <p:cNvGrpSpPr/>
          <p:nvPr/>
        </p:nvGrpSpPr>
        <p:grpSpPr>
          <a:xfrm>
            <a:off x="6415200" y="1180837"/>
            <a:ext cx="2417100" cy="1289563"/>
            <a:chOff x="4086500" y="893850"/>
            <a:chExt cx="2417100" cy="1289563"/>
          </a:xfrm>
        </p:grpSpPr>
        <p:pic>
          <p:nvPicPr>
            <p:cNvPr id="438" name="Google Shape;438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29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1.2.3.0/24</a:t>
              </a:r>
              <a:endParaRPr/>
            </a:p>
          </p:txBody>
        </p:sp>
      </p:grpSp>
      <p:sp>
        <p:nvSpPr>
          <p:cNvPr id="440" name="Google Shape;440;p29"/>
          <p:cNvSpPr txBox="1"/>
          <p:nvPr/>
        </p:nvSpPr>
        <p:spPr>
          <a:xfrm>
            <a:off x="70357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victim</a:t>
            </a:r>
            <a:endParaRPr sz="2400"/>
          </a:p>
        </p:txBody>
      </p:sp>
      <p:sp>
        <p:nvSpPr>
          <p:cNvPr id="441" name="Google Shape;441;p29"/>
          <p:cNvSpPr txBox="1">
            <a:spLocks noGrp="1"/>
          </p:cNvSpPr>
          <p:nvPr>
            <p:ph type="title"/>
          </p:nvPr>
        </p:nvSpPr>
        <p:spPr>
          <a:xfrm>
            <a:off x="94650" y="431725"/>
            <a:ext cx="895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SICO Example</a:t>
            </a:r>
            <a:endParaRPr sz="3600"/>
          </a:p>
        </p:txBody>
      </p:sp>
      <p:cxnSp>
        <p:nvCxnSpPr>
          <p:cNvPr id="442" name="Google Shape;442;p29"/>
          <p:cNvCxnSpPr/>
          <p:nvPr/>
        </p:nvCxnSpPr>
        <p:spPr>
          <a:xfrm>
            <a:off x="3823100" y="3397625"/>
            <a:ext cx="224100" cy="54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443" name="Google Shape;443;p29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444" name="Google Shape;444;p29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9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sp>
        <p:nvSpPr>
          <p:cNvPr id="446" name="Google Shape;446;p29"/>
          <p:cNvSpPr/>
          <p:nvPr/>
        </p:nvSpPr>
        <p:spPr>
          <a:xfrm>
            <a:off x="431325" y="2903725"/>
            <a:ext cx="3030600" cy="911100"/>
          </a:xfrm>
          <a:prstGeom prst="wedgeRectCallout">
            <a:avLst>
              <a:gd name="adj1" fmla="val 74788"/>
              <a:gd name="adj2" fmla="val 86618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originate 1.2.3.0/24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Communities: AS A should not export update to AS B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oogle Shape;451;p30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452" name="Google Shape;452;p30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grpSp>
        <p:nvGrpSpPr>
          <p:cNvPr id="454" name="Google Shape;454;p30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455" name="Google Shape;455;p30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cxnSp>
        <p:nvCxnSpPr>
          <p:cNvPr id="457" name="Google Shape;457;p30"/>
          <p:cNvCxnSpPr/>
          <p:nvPr/>
        </p:nvCxnSpPr>
        <p:spPr>
          <a:xfrm>
            <a:off x="1594875" y="1646625"/>
            <a:ext cx="162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8" name="Google Shape;458;p30"/>
          <p:cNvCxnSpPr>
            <a:stCxn id="459" idx="0"/>
          </p:cNvCxnSpPr>
          <p:nvPr/>
        </p:nvCxnSpPr>
        <p:spPr>
          <a:xfrm>
            <a:off x="5804125" y="1636369"/>
            <a:ext cx="15192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0" name="Google Shape;460;p30"/>
          <p:cNvGrpSpPr/>
          <p:nvPr/>
        </p:nvGrpSpPr>
        <p:grpSpPr>
          <a:xfrm>
            <a:off x="4571863" y="2411113"/>
            <a:ext cx="911100" cy="911100"/>
            <a:chOff x="2079700" y="2056338"/>
            <a:chExt cx="911100" cy="911100"/>
          </a:xfrm>
        </p:grpSpPr>
        <p:sp>
          <p:nvSpPr>
            <p:cNvPr id="461" name="Google Shape;461;p30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 txBox="1"/>
            <p:nvPr/>
          </p:nvSpPr>
          <p:spPr>
            <a:xfrm>
              <a:off x="2079700" y="218796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18881</a:t>
              </a:r>
              <a:endParaRPr sz="1600"/>
            </a:p>
          </p:txBody>
        </p:sp>
      </p:grpSp>
      <p:cxnSp>
        <p:nvCxnSpPr>
          <p:cNvPr id="463" name="Google Shape;463;p30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0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5" name="Google Shape;46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466" name="Google Shape;466;p30"/>
          <p:cNvCxnSpPr/>
          <p:nvPr/>
        </p:nvCxnSpPr>
        <p:spPr>
          <a:xfrm>
            <a:off x="4013750" y="3291875"/>
            <a:ext cx="270900" cy="76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30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8" name="Google Shape;468;p30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469" name="Google Shape;469;p30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cxnSp>
        <p:nvCxnSpPr>
          <p:cNvPr id="471" name="Google Shape;471;p30"/>
          <p:cNvCxnSpPr>
            <a:endCxn id="469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59" name="Google Shape;459;p30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0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473" name="Google Shape;473;p30"/>
          <p:cNvSpPr txBox="1"/>
          <p:nvPr/>
        </p:nvSpPr>
        <p:spPr>
          <a:xfrm>
            <a:off x="13166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sp>
        <p:nvSpPr>
          <p:cNvPr id="474" name="Google Shape;474;p30"/>
          <p:cNvSpPr/>
          <p:nvPr/>
        </p:nvSpPr>
        <p:spPr>
          <a:xfrm>
            <a:off x="311700" y="3970813"/>
            <a:ext cx="911100" cy="911100"/>
          </a:xfrm>
          <a:prstGeom prst="ellipse">
            <a:avLst/>
          </a:prstGeom>
          <a:solidFill>
            <a:srgbClr val="FF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6024575" y="3970813"/>
            <a:ext cx="911100" cy="911100"/>
          </a:xfrm>
          <a:prstGeom prst="ellipse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30"/>
          <p:cNvGrpSpPr/>
          <p:nvPr/>
        </p:nvGrpSpPr>
        <p:grpSpPr>
          <a:xfrm>
            <a:off x="674575" y="1180825"/>
            <a:ext cx="1534200" cy="1508313"/>
            <a:chOff x="1099875" y="1071450"/>
            <a:chExt cx="1534200" cy="1508313"/>
          </a:xfrm>
        </p:grpSpPr>
        <p:pic>
          <p:nvPicPr>
            <p:cNvPr id="477" name="Google Shape;477;p30"/>
            <p:cNvPicPr preferRelativeResize="0"/>
            <p:nvPr/>
          </p:nvPicPr>
          <p:blipFill rotWithShape="1">
            <a:blip r:embed="rId3">
              <a:alphaModFix/>
            </a:blip>
            <a:srcRect l="14726" t="4610" b="-4610"/>
            <a:stretch/>
          </p:blipFill>
          <p:spPr>
            <a:xfrm>
              <a:off x="1488113" y="1071450"/>
              <a:ext cx="757724" cy="92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30"/>
            <p:cNvSpPr txBox="1"/>
            <p:nvPr/>
          </p:nvSpPr>
          <p:spPr>
            <a:xfrm>
              <a:off x="1099875" y="1923663"/>
              <a:ext cx="1534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479" name="Google Shape;479;p30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480" name="Google Shape;480;p30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30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482" name="Google Shape;482;p30"/>
          <p:cNvGrpSpPr/>
          <p:nvPr/>
        </p:nvGrpSpPr>
        <p:grpSpPr>
          <a:xfrm>
            <a:off x="6415200" y="1180837"/>
            <a:ext cx="2417100" cy="1289563"/>
            <a:chOff x="4086500" y="893850"/>
            <a:chExt cx="2417100" cy="1289563"/>
          </a:xfrm>
        </p:grpSpPr>
        <p:pic>
          <p:nvPicPr>
            <p:cNvPr id="483" name="Google Shape;483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4" name="Google Shape;484;p30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1.2.3.0/24</a:t>
              </a:r>
              <a:endParaRPr/>
            </a:p>
          </p:txBody>
        </p:sp>
      </p:grpSp>
      <p:sp>
        <p:nvSpPr>
          <p:cNvPr id="485" name="Google Shape;485;p30"/>
          <p:cNvSpPr txBox="1"/>
          <p:nvPr/>
        </p:nvSpPr>
        <p:spPr>
          <a:xfrm>
            <a:off x="70357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victim</a:t>
            </a:r>
            <a:endParaRPr sz="2400"/>
          </a:p>
        </p:txBody>
      </p:sp>
      <p:sp>
        <p:nvSpPr>
          <p:cNvPr id="486" name="Google Shape;486;p30"/>
          <p:cNvSpPr txBox="1">
            <a:spLocks noGrp="1"/>
          </p:cNvSpPr>
          <p:nvPr>
            <p:ph type="title"/>
          </p:nvPr>
        </p:nvSpPr>
        <p:spPr>
          <a:xfrm>
            <a:off x="94650" y="431725"/>
            <a:ext cx="895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SICO Example</a:t>
            </a:r>
            <a:endParaRPr sz="3600"/>
          </a:p>
        </p:txBody>
      </p:sp>
      <p:sp>
        <p:nvSpPr>
          <p:cNvPr id="487" name="Google Shape;487;p30"/>
          <p:cNvSpPr/>
          <p:nvPr/>
        </p:nvSpPr>
        <p:spPr>
          <a:xfrm>
            <a:off x="4066950" y="3214225"/>
            <a:ext cx="970200" cy="409800"/>
          </a:xfrm>
          <a:prstGeom prst="wedgeRectCallout">
            <a:avLst>
              <a:gd name="adj1" fmla="val -34217"/>
              <a:gd name="adj2" fmla="val -87018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nothing</a:t>
            </a:r>
            <a:endParaRPr sz="1800"/>
          </a:p>
        </p:txBody>
      </p:sp>
      <p:sp>
        <p:nvSpPr>
          <p:cNvPr id="488" name="Google Shape;488;p30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gradFill>
            <a:gsLst>
              <a:gs pos="0">
                <a:srgbClr val="FFCECE"/>
              </a:gs>
              <a:gs pos="68000">
                <a:srgbClr val="FFCECE"/>
              </a:gs>
              <a:gs pos="69000">
                <a:srgbClr val="E1F7D8"/>
              </a:gs>
              <a:gs pos="69000">
                <a:srgbClr val="E7EFD6"/>
              </a:gs>
              <a:gs pos="70000">
                <a:srgbClr val="E3F4D7"/>
              </a:gs>
              <a:gs pos="100000">
                <a:srgbClr val="DFF9D8"/>
              </a:gs>
              <a:gs pos="100000">
                <a:srgbClr val="73737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0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490" name="Google Shape;490;p30"/>
          <p:cNvSpPr/>
          <p:nvPr/>
        </p:nvSpPr>
        <p:spPr>
          <a:xfrm>
            <a:off x="1800300" y="2003425"/>
            <a:ext cx="1418700" cy="572700"/>
          </a:xfrm>
          <a:prstGeom prst="wedgeRectCallout">
            <a:avLst>
              <a:gd name="adj1" fmla="val 58245"/>
              <a:gd name="adj2" fmla="val 96809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can get to 1.2.3.0/24</a:t>
            </a:r>
            <a:endParaRPr sz="1800"/>
          </a:p>
        </p:txBody>
      </p:sp>
      <p:cxnSp>
        <p:nvCxnSpPr>
          <p:cNvPr id="491" name="Google Shape;491;p30"/>
          <p:cNvCxnSpPr/>
          <p:nvPr/>
        </p:nvCxnSpPr>
        <p:spPr>
          <a:xfrm>
            <a:off x="3823100" y="3397625"/>
            <a:ext cx="224100" cy="54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92" name="Google Shape;492;p30"/>
          <p:cNvCxnSpPr/>
          <p:nvPr/>
        </p:nvCxnSpPr>
        <p:spPr>
          <a:xfrm>
            <a:off x="3381988" y="2003425"/>
            <a:ext cx="0" cy="535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7" name="Google Shape;497;p31"/>
          <p:cNvCxnSpPr/>
          <p:nvPr/>
        </p:nvCxnSpPr>
        <p:spPr>
          <a:xfrm>
            <a:off x="1594875" y="1646625"/>
            <a:ext cx="162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31"/>
          <p:cNvCxnSpPr>
            <a:stCxn id="499" idx="0"/>
          </p:cNvCxnSpPr>
          <p:nvPr/>
        </p:nvCxnSpPr>
        <p:spPr>
          <a:xfrm>
            <a:off x="5804125" y="1636369"/>
            <a:ext cx="15192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0" name="Google Shape;500;p31"/>
          <p:cNvGrpSpPr/>
          <p:nvPr/>
        </p:nvGrpSpPr>
        <p:grpSpPr>
          <a:xfrm>
            <a:off x="4571863" y="2411113"/>
            <a:ext cx="911100" cy="911100"/>
            <a:chOff x="2079700" y="2056338"/>
            <a:chExt cx="911100" cy="911100"/>
          </a:xfrm>
        </p:grpSpPr>
        <p:sp>
          <p:nvSpPr>
            <p:cNvPr id="501" name="Google Shape;501;p31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 txBox="1"/>
            <p:nvPr/>
          </p:nvSpPr>
          <p:spPr>
            <a:xfrm>
              <a:off x="2079700" y="218796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18881</a:t>
              </a:r>
              <a:endParaRPr sz="1600"/>
            </a:p>
          </p:txBody>
        </p:sp>
      </p:grpSp>
      <p:grpSp>
        <p:nvGrpSpPr>
          <p:cNvPr id="503" name="Google Shape;503;p31"/>
          <p:cNvGrpSpPr/>
          <p:nvPr/>
        </p:nvGrpSpPr>
        <p:grpSpPr>
          <a:xfrm>
            <a:off x="3342300" y="2411113"/>
            <a:ext cx="911100" cy="911100"/>
            <a:chOff x="2079700" y="2056338"/>
            <a:chExt cx="911100" cy="911100"/>
          </a:xfrm>
        </p:grpSpPr>
        <p:sp>
          <p:nvSpPr>
            <p:cNvPr id="504" name="Google Shape;504;p31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 txBox="1"/>
            <p:nvPr/>
          </p:nvSpPr>
          <p:spPr>
            <a:xfrm>
              <a:off x="2210500" y="2187950"/>
              <a:ext cx="649500" cy="408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4230</a:t>
              </a:r>
              <a:endParaRPr sz="1600"/>
            </a:p>
          </p:txBody>
        </p:sp>
      </p:grpSp>
      <p:cxnSp>
        <p:nvCxnSpPr>
          <p:cNvPr id="506" name="Google Shape;506;p31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31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" name="Google Shape;50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509" name="Google Shape;509;p31"/>
          <p:cNvCxnSpPr/>
          <p:nvPr/>
        </p:nvCxnSpPr>
        <p:spPr>
          <a:xfrm>
            <a:off x="4013750" y="3291875"/>
            <a:ext cx="270900" cy="76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31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1" name="Google Shape;511;p31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512" name="Google Shape;512;p31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grpSp>
        <p:nvGrpSpPr>
          <p:cNvPr id="514" name="Google Shape;514;p31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515" name="Google Shape;515;p31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</a:t>
              </a:r>
              <a:endParaRPr sz="1600"/>
            </a:p>
          </p:txBody>
        </p:sp>
      </p:grpSp>
      <p:cxnSp>
        <p:nvCxnSpPr>
          <p:cNvPr id="517" name="Google Shape;517;p31"/>
          <p:cNvCxnSpPr>
            <a:endCxn id="512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99" name="Google Shape;499;p31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1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519" name="Google Shape;519;p31"/>
          <p:cNvSpPr txBox="1"/>
          <p:nvPr/>
        </p:nvSpPr>
        <p:spPr>
          <a:xfrm>
            <a:off x="13166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sp>
        <p:nvSpPr>
          <p:cNvPr id="520" name="Google Shape;520;p31"/>
          <p:cNvSpPr/>
          <p:nvPr/>
        </p:nvSpPr>
        <p:spPr>
          <a:xfrm>
            <a:off x="311700" y="3970813"/>
            <a:ext cx="911100" cy="911100"/>
          </a:xfrm>
          <a:prstGeom prst="ellipse">
            <a:avLst/>
          </a:prstGeom>
          <a:solidFill>
            <a:srgbClr val="FF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1"/>
          <p:cNvSpPr/>
          <p:nvPr/>
        </p:nvSpPr>
        <p:spPr>
          <a:xfrm>
            <a:off x="6024575" y="3970813"/>
            <a:ext cx="911100" cy="911100"/>
          </a:xfrm>
          <a:prstGeom prst="ellipse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2" name="Google Shape;522;p31"/>
          <p:cNvGrpSpPr/>
          <p:nvPr/>
        </p:nvGrpSpPr>
        <p:grpSpPr>
          <a:xfrm>
            <a:off x="674575" y="1180825"/>
            <a:ext cx="1534200" cy="1508313"/>
            <a:chOff x="1099875" y="1071450"/>
            <a:chExt cx="1534200" cy="1508313"/>
          </a:xfrm>
        </p:grpSpPr>
        <p:pic>
          <p:nvPicPr>
            <p:cNvPr id="523" name="Google Shape;523;p31"/>
            <p:cNvPicPr preferRelativeResize="0"/>
            <p:nvPr/>
          </p:nvPicPr>
          <p:blipFill rotWithShape="1">
            <a:blip r:embed="rId3">
              <a:alphaModFix/>
            </a:blip>
            <a:srcRect l="14726" t="4610" b="-4610"/>
            <a:stretch/>
          </p:blipFill>
          <p:spPr>
            <a:xfrm>
              <a:off x="1488113" y="1071450"/>
              <a:ext cx="757724" cy="92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31"/>
            <p:cNvSpPr txBox="1"/>
            <p:nvPr/>
          </p:nvSpPr>
          <p:spPr>
            <a:xfrm>
              <a:off x="1099875" y="1923663"/>
              <a:ext cx="1534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525" name="Google Shape;525;p31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526" name="Google Shape;526;p31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31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528" name="Google Shape;528;p31"/>
          <p:cNvGrpSpPr/>
          <p:nvPr/>
        </p:nvGrpSpPr>
        <p:grpSpPr>
          <a:xfrm>
            <a:off x="6415200" y="1180837"/>
            <a:ext cx="2417100" cy="1289563"/>
            <a:chOff x="4086500" y="893850"/>
            <a:chExt cx="2417100" cy="1289563"/>
          </a:xfrm>
        </p:grpSpPr>
        <p:pic>
          <p:nvPicPr>
            <p:cNvPr id="529" name="Google Shape;529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" name="Google Shape;530;p31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1.2.3.0/24</a:t>
              </a:r>
              <a:endParaRPr/>
            </a:p>
          </p:txBody>
        </p:sp>
      </p:grpSp>
      <p:sp>
        <p:nvSpPr>
          <p:cNvPr id="531" name="Google Shape;531;p31"/>
          <p:cNvSpPr txBox="1"/>
          <p:nvPr/>
        </p:nvSpPr>
        <p:spPr>
          <a:xfrm>
            <a:off x="70357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victim</a:t>
            </a:r>
            <a:endParaRPr sz="2400"/>
          </a:p>
        </p:txBody>
      </p:sp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94650" y="431725"/>
            <a:ext cx="895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SICO Example</a:t>
            </a:r>
            <a:endParaRPr sz="3600"/>
          </a:p>
        </p:txBody>
      </p:sp>
      <p:grpSp>
        <p:nvGrpSpPr>
          <p:cNvPr id="533" name="Google Shape;533;p31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534" name="Google Shape;534;p31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sp>
        <p:nvSpPr>
          <p:cNvPr id="536" name="Google Shape;536;p31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gradFill>
            <a:gsLst>
              <a:gs pos="0">
                <a:srgbClr val="FFCECE"/>
              </a:gs>
              <a:gs pos="68000">
                <a:srgbClr val="FFCECE"/>
              </a:gs>
              <a:gs pos="69000">
                <a:srgbClr val="E1F7D8"/>
              </a:gs>
              <a:gs pos="69000">
                <a:srgbClr val="E7EFD6"/>
              </a:gs>
              <a:gs pos="70000">
                <a:srgbClr val="E3F4D7"/>
              </a:gs>
              <a:gs pos="100000">
                <a:srgbClr val="DFF9D8"/>
              </a:gs>
              <a:gs pos="100000">
                <a:srgbClr val="73737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1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538" name="Google Shape;538;p31"/>
          <p:cNvSpPr txBox="1"/>
          <p:nvPr/>
        </p:nvSpPr>
        <p:spPr>
          <a:xfrm>
            <a:off x="6605325" y="2858050"/>
            <a:ext cx="2163300" cy="8751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Valid route to victim</a:t>
            </a:r>
            <a:endParaRPr sz="2200"/>
          </a:p>
        </p:txBody>
      </p:sp>
      <p:cxnSp>
        <p:nvCxnSpPr>
          <p:cNvPr id="539" name="Google Shape;539;p31"/>
          <p:cNvCxnSpPr>
            <a:endCxn id="538" idx="1"/>
          </p:cNvCxnSpPr>
          <p:nvPr/>
        </p:nvCxnSpPr>
        <p:spPr>
          <a:xfrm>
            <a:off x="5482725" y="2857900"/>
            <a:ext cx="1122600" cy="4377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40" name="Google Shape;540;p31"/>
          <p:cNvSpPr txBox="1"/>
          <p:nvPr/>
        </p:nvSpPr>
        <p:spPr>
          <a:xfrm>
            <a:off x="448550" y="2574175"/>
            <a:ext cx="2302500" cy="1838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Communities leave AS-path unaffected allowing for maximum effect</a:t>
            </a:r>
            <a:endParaRPr sz="2200"/>
          </a:p>
        </p:txBody>
      </p:sp>
      <p:cxnSp>
        <p:nvCxnSpPr>
          <p:cNvPr id="541" name="Google Shape;541;p31"/>
          <p:cNvCxnSpPr/>
          <p:nvPr/>
        </p:nvCxnSpPr>
        <p:spPr>
          <a:xfrm flipH="1">
            <a:off x="2711300" y="1887275"/>
            <a:ext cx="571500" cy="700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BGP is vulnerable to hijacks</a:t>
            </a:r>
            <a:endParaRPr sz="360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BGP: Routing protocol used between autonomous systems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No inherent authentication method 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Networks can falsely claim ownership of IP prefixes and announce malicious routes (i.e., a BGP hijack)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311700" y="230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Targeting a BGP attack to specific IPs </a:t>
            </a:r>
            <a:endParaRPr sz="3200"/>
          </a:p>
        </p:txBody>
      </p:sp>
      <p:sp>
        <p:nvSpPr>
          <p:cNvPr id="547" name="Google Shape;5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548" name="Google Shape;548;p32"/>
          <p:cNvSpPr txBox="1"/>
          <p:nvPr/>
        </p:nvSpPr>
        <p:spPr>
          <a:xfrm>
            <a:off x="683175" y="1251450"/>
            <a:ext cx="17859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Untargeted interception attack:</a:t>
            </a:r>
            <a:endParaRPr sz="2400"/>
          </a:p>
        </p:txBody>
      </p:sp>
      <p:sp>
        <p:nvSpPr>
          <p:cNvPr id="549" name="Google Shape;549;p32"/>
          <p:cNvSpPr/>
          <p:nvPr/>
        </p:nvSpPr>
        <p:spPr>
          <a:xfrm>
            <a:off x="2623975" y="867761"/>
            <a:ext cx="5273208" cy="1780812"/>
          </a:xfrm>
          <a:prstGeom prst="cloud">
            <a:avLst/>
          </a:prstGeom>
          <a:gradFill>
            <a:gsLst>
              <a:gs pos="0">
                <a:srgbClr val="FFCECE"/>
              </a:gs>
              <a:gs pos="68000">
                <a:srgbClr val="FFCECE"/>
              </a:gs>
              <a:gs pos="69000">
                <a:srgbClr val="E1F7D8"/>
              </a:gs>
              <a:gs pos="69000">
                <a:srgbClr val="E7EFD6"/>
              </a:gs>
              <a:gs pos="70000">
                <a:srgbClr val="E3F4D7"/>
              </a:gs>
              <a:gs pos="100000">
                <a:srgbClr val="DFF9D8"/>
              </a:gs>
              <a:gs pos="100000">
                <a:srgbClr val="73737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0" name="Google Shape;55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788" y="1027212"/>
            <a:ext cx="664000" cy="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9138" y="1665312"/>
            <a:ext cx="664000" cy="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5650" y="867775"/>
            <a:ext cx="664000" cy="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1675" y="1027212"/>
            <a:ext cx="664000" cy="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5200" y="1849237"/>
            <a:ext cx="664000" cy="7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2"/>
          <p:cNvSpPr txBox="1"/>
          <p:nvPr/>
        </p:nvSpPr>
        <p:spPr>
          <a:xfrm>
            <a:off x="2121975" y="2521950"/>
            <a:ext cx="6277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Many irrelevant source addresses affected</a:t>
            </a:r>
            <a:endParaRPr sz="2400"/>
          </a:p>
        </p:txBody>
      </p:sp>
      <p:sp>
        <p:nvSpPr>
          <p:cNvPr id="556" name="Google Shape;556;p32"/>
          <p:cNvSpPr txBox="1"/>
          <p:nvPr/>
        </p:nvSpPr>
        <p:spPr>
          <a:xfrm>
            <a:off x="753625" y="3161825"/>
            <a:ext cx="17859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Targeted interception attack:</a:t>
            </a:r>
            <a:endParaRPr sz="2400"/>
          </a:p>
        </p:txBody>
      </p:sp>
      <p:sp>
        <p:nvSpPr>
          <p:cNvPr id="557" name="Google Shape;557;p32"/>
          <p:cNvSpPr/>
          <p:nvPr/>
        </p:nvSpPr>
        <p:spPr>
          <a:xfrm>
            <a:off x="2694425" y="3002374"/>
            <a:ext cx="5273208" cy="1780812"/>
          </a:xfrm>
          <a:prstGeom prst="cloud">
            <a:avLst/>
          </a:prstGeom>
          <a:gradFill>
            <a:gsLst>
              <a:gs pos="0">
                <a:srgbClr val="FFCECE"/>
              </a:gs>
              <a:gs pos="19000">
                <a:srgbClr val="FFCECE"/>
              </a:gs>
              <a:gs pos="25000">
                <a:srgbClr val="E1F7D8"/>
              </a:gs>
              <a:gs pos="100000">
                <a:srgbClr val="DFF9D8"/>
              </a:gs>
              <a:gs pos="100000">
                <a:srgbClr val="737373"/>
              </a:gs>
            </a:gsLst>
            <a:path path="circle">
              <a:fillToRect t="100000" r="100000"/>
            </a:path>
            <a:tileRect l="-100000" b="-10000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8" name="Google Shape;55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2238" y="3161825"/>
            <a:ext cx="664000" cy="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9588" y="3799925"/>
            <a:ext cx="664000" cy="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6100" y="3002387"/>
            <a:ext cx="664000" cy="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2125" y="3161825"/>
            <a:ext cx="664000" cy="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5650" y="3983850"/>
            <a:ext cx="664000" cy="7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4825" y="3681700"/>
            <a:ext cx="664000" cy="7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32"/>
          <p:cNvSpPr txBox="1"/>
          <p:nvPr/>
        </p:nvSpPr>
        <p:spPr>
          <a:xfrm>
            <a:off x="2424925" y="4623725"/>
            <a:ext cx="58122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Only relevant sources affected</a:t>
            </a:r>
            <a:endParaRPr sz="2400"/>
          </a:p>
        </p:txBody>
      </p:sp>
      <p:pic>
        <p:nvPicPr>
          <p:cNvPr id="565" name="Google Shape;56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4375" y="1547087"/>
            <a:ext cx="664000" cy="7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target a BGP attack to specific sources? </a:t>
            </a:r>
            <a:endParaRPr sz="3200"/>
          </a:p>
        </p:txBody>
      </p:sp>
      <p:sp>
        <p:nvSpPr>
          <p:cNvPr id="571" name="Google Shape;571;p3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709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 b="1">
                <a:solidFill>
                  <a:schemeClr val="accent1"/>
                </a:solidFill>
              </a:rPr>
              <a:t>Cheaper:</a:t>
            </a:r>
            <a:r>
              <a:rPr lang="en" sz="3000">
                <a:solidFill>
                  <a:schemeClr val="dk1"/>
                </a:solidFill>
              </a:rPr>
              <a:t> affecting fewer source addresses reduces traffic volume and cost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 b="1">
                <a:solidFill>
                  <a:schemeClr val="accent1"/>
                </a:solidFill>
              </a:rPr>
              <a:t>Stealthier:</a:t>
            </a:r>
            <a:r>
              <a:rPr lang="en" sz="3000">
                <a:solidFill>
                  <a:srgbClr val="000000"/>
                </a:solidFill>
              </a:rPr>
              <a:t> unaffected sources cannot detect attack via effect on throughput or latency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 b="1">
                <a:solidFill>
                  <a:schemeClr val="accent1"/>
                </a:solidFill>
              </a:rPr>
              <a:t>Greater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lang="en" sz="3000" b="1">
                <a:solidFill>
                  <a:schemeClr val="accent1"/>
                </a:solidFill>
              </a:rPr>
              <a:t>viability:</a:t>
            </a:r>
            <a:r>
              <a:rPr lang="en" sz="3000">
                <a:solidFill>
                  <a:schemeClr val="dk1"/>
                </a:solidFill>
              </a:rPr>
              <a:t> viable against high-volume prefixes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572" name="Google Shape;57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709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 b="1">
                <a:solidFill>
                  <a:schemeClr val="accent1"/>
                </a:solidFill>
              </a:rPr>
              <a:t>Cheaper:</a:t>
            </a:r>
            <a:r>
              <a:rPr lang="en" sz="3000">
                <a:solidFill>
                  <a:schemeClr val="dk1"/>
                </a:solidFill>
              </a:rPr>
              <a:t> affecting fewer source addresses reduces traffic volume and cost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 b="1">
                <a:solidFill>
                  <a:schemeClr val="accent1"/>
                </a:solidFill>
              </a:rPr>
              <a:t>Stealthier:</a:t>
            </a:r>
            <a:r>
              <a:rPr lang="en" sz="3000">
                <a:solidFill>
                  <a:srgbClr val="000000"/>
                </a:solidFill>
              </a:rPr>
              <a:t> unaffected sources cannot detect attack via effect on throughput or latency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 b="1">
                <a:solidFill>
                  <a:schemeClr val="accent1"/>
                </a:solidFill>
              </a:rPr>
              <a:t>Greater</a:t>
            </a:r>
            <a:r>
              <a:rPr lang="en" sz="3000">
                <a:solidFill>
                  <a:schemeClr val="dk1"/>
                </a:solidFill>
              </a:rPr>
              <a:t> </a:t>
            </a:r>
            <a:r>
              <a:rPr lang="en" sz="3000" b="1">
                <a:solidFill>
                  <a:schemeClr val="accent1"/>
                </a:solidFill>
              </a:rPr>
              <a:t>viability:</a:t>
            </a:r>
            <a:r>
              <a:rPr lang="en" sz="3000">
                <a:solidFill>
                  <a:schemeClr val="dk1"/>
                </a:solidFill>
              </a:rPr>
              <a:t> viable against high-volume prefixes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578" name="Google Shape;57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Why target a BGP attack to specific sources? </a:t>
            </a:r>
            <a:endParaRPr sz="3200"/>
          </a:p>
        </p:txBody>
      </p:sp>
      <p:sp>
        <p:nvSpPr>
          <p:cNvPr id="579" name="Google Shape;57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80" name="Google Shape;5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73" y="445016"/>
            <a:ext cx="6442849" cy="3932659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4"/>
          <p:cNvSpPr txBox="1"/>
          <p:nvPr/>
        </p:nvSpPr>
        <p:spPr>
          <a:xfrm>
            <a:off x="6339675" y="2933025"/>
            <a:ext cx="2591400" cy="1847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 interception is just a DOS if adversary can’t handle traffic volume</a:t>
            </a:r>
            <a:endParaRPr sz="2200"/>
          </a:p>
        </p:txBody>
      </p:sp>
      <p:cxnSp>
        <p:nvCxnSpPr>
          <p:cNvPr id="582" name="Google Shape;582;p34"/>
          <p:cNvCxnSpPr>
            <a:endCxn id="581" idx="1"/>
          </p:cNvCxnSpPr>
          <p:nvPr/>
        </p:nvCxnSpPr>
        <p:spPr>
          <a:xfrm>
            <a:off x="5067075" y="3012825"/>
            <a:ext cx="1272600" cy="843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7" name="Google Shape;587;p35"/>
          <p:cNvCxnSpPr/>
          <p:nvPr/>
        </p:nvCxnSpPr>
        <p:spPr>
          <a:xfrm>
            <a:off x="1594875" y="1646625"/>
            <a:ext cx="162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8" name="Google Shape;588;p35"/>
          <p:cNvCxnSpPr>
            <a:stCxn id="589" idx="0"/>
          </p:cNvCxnSpPr>
          <p:nvPr/>
        </p:nvCxnSpPr>
        <p:spPr>
          <a:xfrm>
            <a:off x="5804125" y="1636369"/>
            <a:ext cx="15192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0" name="Google Shape;590;p35"/>
          <p:cNvGrpSpPr/>
          <p:nvPr/>
        </p:nvGrpSpPr>
        <p:grpSpPr>
          <a:xfrm>
            <a:off x="4571863" y="2411113"/>
            <a:ext cx="911100" cy="911100"/>
            <a:chOff x="2079700" y="2056338"/>
            <a:chExt cx="911100" cy="911100"/>
          </a:xfrm>
        </p:grpSpPr>
        <p:sp>
          <p:nvSpPr>
            <p:cNvPr id="591" name="Google Shape;591;p3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 txBox="1"/>
            <p:nvPr/>
          </p:nvSpPr>
          <p:spPr>
            <a:xfrm>
              <a:off x="2079700" y="218796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18881</a:t>
              </a:r>
              <a:endParaRPr sz="1600"/>
            </a:p>
          </p:txBody>
        </p:sp>
      </p:grpSp>
      <p:grpSp>
        <p:nvGrpSpPr>
          <p:cNvPr id="593" name="Google Shape;593;p35"/>
          <p:cNvGrpSpPr/>
          <p:nvPr/>
        </p:nvGrpSpPr>
        <p:grpSpPr>
          <a:xfrm>
            <a:off x="3342300" y="2411113"/>
            <a:ext cx="911100" cy="911100"/>
            <a:chOff x="2079700" y="2056338"/>
            <a:chExt cx="911100" cy="911100"/>
          </a:xfrm>
        </p:grpSpPr>
        <p:sp>
          <p:nvSpPr>
            <p:cNvPr id="594" name="Google Shape;594;p3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 txBox="1"/>
            <p:nvPr/>
          </p:nvSpPr>
          <p:spPr>
            <a:xfrm>
              <a:off x="2210500" y="2187950"/>
              <a:ext cx="649500" cy="4083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4230</a:t>
              </a:r>
              <a:endParaRPr sz="1600"/>
            </a:p>
          </p:txBody>
        </p:sp>
      </p:grpSp>
      <p:cxnSp>
        <p:nvCxnSpPr>
          <p:cNvPr id="596" name="Google Shape;596;p35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35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8" name="Google Shape;59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599" name="Google Shape;599;p35"/>
          <p:cNvCxnSpPr/>
          <p:nvPr/>
        </p:nvCxnSpPr>
        <p:spPr>
          <a:xfrm>
            <a:off x="4013750" y="3291875"/>
            <a:ext cx="270900" cy="76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35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1" name="Google Shape;601;p35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602" name="Google Shape;602;p3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grpSp>
        <p:nvGrpSpPr>
          <p:cNvPr id="604" name="Google Shape;604;p35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605" name="Google Shape;605;p3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cxnSp>
        <p:nvCxnSpPr>
          <p:cNvPr id="607" name="Google Shape;607;p35"/>
          <p:cNvCxnSpPr>
            <a:endCxn id="602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589" name="Google Shape;589;p35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5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609" name="Google Shape;609;p35"/>
          <p:cNvSpPr txBox="1"/>
          <p:nvPr/>
        </p:nvSpPr>
        <p:spPr>
          <a:xfrm>
            <a:off x="13166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sp>
        <p:nvSpPr>
          <p:cNvPr id="610" name="Google Shape;610;p35"/>
          <p:cNvSpPr/>
          <p:nvPr/>
        </p:nvSpPr>
        <p:spPr>
          <a:xfrm>
            <a:off x="311700" y="3970813"/>
            <a:ext cx="911100" cy="911100"/>
          </a:xfrm>
          <a:prstGeom prst="ellipse">
            <a:avLst/>
          </a:prstGeom>
          <a:solidFill>
            <a:srgbClr val="FF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6024575" y="3970813"/>
            <a:ext cx="911100" cy="911100"/>
          </a:xfrm>
          <a:prstGeom prst="ellipse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5"/>
          <p:cNvGrpSpPr/>
          <p:nvPr/>
        </p:nvGrpSpPr>
        <p:grpSpPr>
          <a:xfrm>
            <a:off x="674575" y="1180825"/>
            <a:ext cx="1534200" cy="1508313"/>
            <a:chOff x="1099875" y="1071450"/>
            <a:chExt cx="1534200" cy="1508313"/>
          </a:xfrm>
        </p:grpSpPr>
        <p:pic>
          <p:nvPicPr>
            <p:cNvPr id="613" name="Google Shape;613;p35"/>
            <p:cNvPicPr preferRelativeResize="0"/>
            <p:nvPr/>
          </p:nvPicPr>
          <p:blipFill rotWithShape="1">
            <a:blip r:embed="rId3">
              <a:alphaModFix/>
            </a:blip>
            <a:srcRect l="14726" t="4610" b="-4610"/>
            <a:stretch/>
          </p:blipFill>
          <p:spPr>
            <a:xfrm>
              <a:off x="1488113" y="1071450"/>
              <a:ext cx="757724" cy="92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4" name="Google Shape;614;p35"/>
            <p:cNvSpPr txBox="1"/>
            <p:nvPr/>
          </p:nvSpPr>
          <p:spPr>
            <a:xfrm>
              <a:off x="1099875" y="1923663"/>
              <a:ext cx="1534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615" name="Google Shape;615;p35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616" name="Google Shape;616;p35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35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618" name="Google Shape;618;p35"/>
          <p:cNvGrpSpPr/>
          <p:nvPr/>
        </p:nvGrpSpPr>
        <p:grpSpPr>
          <a:xfrm>
            <a:off x="6415200" y="1180837"/>
            <a:ext cx="2417100" cy="1289563"/>
            <a:chOff x="4086500" y="893850"/>
            <a:chExt cx="2417100" cy="1289563"/>
          </a:xfrm>
        </p:grpSpPr>
        <p:pic>
          <p:nvPicPr>
            <p:cNvPr id="619" name="Google Shape;61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0" name="Google Shape;620;p35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1.2.3.0/24</a:t>
              </a:r>
              <a:endParaRPr/>
            </a:p>
          </p:txBody>
        </p:sp>
      </p:grpSp>
      <p:sp>
        <p:nvSpPr>
          <p:cNvPr id="621" name="Google Shape;621;p35"/>
          <p:cNvSpPr txBox="1"/>
          <p:nvPr/>
        </p:nvSpPr>
        <p:spPr>
          <a:xfrm>
            <a:off x="70357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victim</a:t>
            </a:r>
            <a:endParaRPr sz="2400"/>
          </a:p>
        </p:txBody>
      </p:sp>
      <p:sp>
        <p:nvSpPr>
          <p:cNvPr id="622" name="Google Shape;622;p35"/>
          <p:cNvSpPr txBox="1">
            <a:spLocks noGrp="1"/>
          </p:cNvSpPr>
          <p:nvPr>
            <p:ph type="title"/>
          </p:nvPr>
        </p:nvSpPr>
        <p:spPr>
          <a:xfrm>
            <a:off x="94650" y="431725"/>
            <a:ext cx="895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Targeted SICO Example</a:t>
            </a:r>
            <a:endParaRPr sz="3600"/>
          </a:p>
        </p:txBody>
      </p:sp>
      <p:sp>
        <p:nvSpPr>
          <p:cNvPr id="623" name="Google Shape;623;p35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5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cxnSp>
        <p:nvCxnSpPr>
          <p:cNvPr id="625" name="Google Shape;625;p35"/>
          <p:cNvCxnSpPr/>
          <p:nvPr/>
        </p:nvCxnSpPr>
        <p:spPr>
          <a:xfrm>
            <a:off x="3823100" y="3397625"/>
            <a:ext cx="224100" cy="54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626" name="Google Shape;626;p35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627" name="Google Shape;627;p35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sp>
        <p:nvSpPr>
          <p:cNvPr id="629" name="Google Shape;629;p35"/>
          <p:cNvSpPr/>
          <p:nvPr/>
        </p:nvSpPr>
        <p:spPr>
          <a:xfrm>
            <a:off x="412000" y="2689150"/>
            <a:ext cx="3049800" cy="1125600"/>
          </a:xfrm>
          <a:prstGeom prst="wedgeRectCallout">
            <a:avLst>
              <a:gd name="adj1" fmla="val 74788"/>
              <a:gd name="adj2" fmla="val 86618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originate 1.2.3.0/24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Communities: Only announce route along path to target client</a:t>
            </a:r>
            <a:endParaRPr sz="1800"/>
          </a:p>
        </p:txBody>
      </p:sp>
      <p:cxnSp>
        <p:nvCxnSpPr>
          <p:cNvPr id="630" name="Google Shape;630;p35"/>
          <p:cNvCxnSpPr/>
          <p:nvPr/>
        </p:nvCxnSpPr>
        <p:spPr>
          <a:xfrm>
            <a:off x="3381988" y="2003425"/>
            <a:ext cx="0" cy="535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631" name="Google Shape;631;p35"/>
          <p:cNvGrpSpPr/>
          <p:nvPr/>
        </p:nvGrpSpPr>
        <p:grpSpPr>
          <a:xfrm>
            <a:off x="3108425" y="1180825"/>
            <a:ext cx="2697948" cy="911088"/>
            <a:chOff x="3108425" y="1180825"/>
            <a:chExt cx="2697948" cy="911088"/>
          </a:xfrm>
        </p:grpSpPr>
        <p:sp>
          <p:nvSpPr>
            <p:cNvPr id="632" name="Google Shape;632;p35"/>
            <p:cNvSpPr/>
            <p:nvPr/>
          </p:nvSpPr>
          <p:spPr>
            <a:xfrm>
              <a:off x="3108425" y="1180825"/>
              <a:ext cx="2697948" cy="911088"/>
            </a:xfrm>
            <a:prstGeom prst="cloud">
              <a:avLst/>
            </a:prstGeom>
            <a:gradFill>
              <a:gsLst>
                <a:gs pos="0">
                  <a:srgbClr val="FFCECE"/>
                </a:gs>
                <a:gs pos="19000">
                  <a:srgbClr val="FFCECE"/>
                </a:gs>
                <a:gs pos="25000">
                  <a:srgbClr val="E1F7D8"/>
                </a:gs>
                <a:gs pos="100000">
                  <a:srgbClr val="DFF9D8"/>
                </a:gs>
                <a:gs pos="100000">
                  <a:srgbClr val="737373"/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 txBox="1"/>
            <p:nvPr/>
          </p:nvSpPr>
          <p:spPr>
            <a:xfrm>
              <a:off x="3219000" y="1350025"/>
              <a:ext cx="2374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Rest of Internet</a:t>
              </a:r>
              <a:endParaRPr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36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639" name="Google Shape;639;p3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DFF9D8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grpSp>
        <p:nvGrpSpPr>
          <p:cNvPr id="641" name="Google Shape;641;p36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642" name="Google Shape;642;p3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 txBox="1"/>
            <p:nvPr/>
          </p:nvSpPr>
          <p:spPr>
            <a:xfrm>
              <a:off x="2210500" y="2291525"/>
              <a:ext cx="649500" cy="408300"/>
            </a:xfrm>
            <a:prstGeom prst="rect">
              <a:avLst/>
            </a:prstGeom>
            <a:solidFill>
              <a:srgbClr val="FFCECE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cxnSp>
        <p:nvCxnSpPr>
          <p:cNvPr id="644" name="Google Shape;644;p36"/>
          <p:cNvCxnSpPr/>
          <p:nvPr/>
        </p:nvCxnSpPr>
        <p:spPr>
          <a:xfrm>
            <a:off x="1594875" y="1646625"/>
            <a:ext cx="162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6"/>
          <p:cNvCxnSpPr>
            <a:stCxn id="646" idx="0"/>
          </p:cNvCxnSpPr>
          <p:nvPr/>
        </p:nvCxnSpPr>
        <p:spPr>
          <a:xfrm>
            <a:off x="5804125" y="1636369"/>
            <a:ext cx="1519200" cy="2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7" name="Google Shape;647;p36"/>
          <p:cNvGrpSpPr/>
          <p:nvPr/>
        </p:nvGrpSpPr>
        <p:grpSpPr>
          <a:xfrm>
            <a:off x="4571863" y="2411113"/>
            <a:ext cx="911100" cy="911100"/>
            <a:chOff x="2079700" y="2056338"/>
            <a:chExt cx="911100" cy="911100"/>
          </a:xfrm>
        </p:grpSpPr>
        <p:sp>
          <p:nvSpPr>
            <p:cNvPr id="648" name="Google Shape;648;p3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EFEFE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 txBox="1"/>
            <p:nvPr/>
          </p:nvSpPr>
          <p:spPr>
            <a:xfrm>
              <a:off x="2079700" y="218796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18881</a:t>
              </a:r>
              <a:endParaRPr sz="1600"/>
            </a:p>
          </p:txBody>
        </p:sp>
      </p:grpSp>
      <p:cxnSp>
        <p:nvCxnSpPr>
          <p:cNvPr id="650" name="Google Shape;650;p36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1" name="Google Shape;651;p36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2" name="Google Shape;65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cxnSp>
        <p:nvCxnSpPr>
          <p:cNvPr id="653" name="Google Shape;653;p36"/>
          <p:cNvCxnSpPr/>
          <p:nvPr/>
        </p:nvCxnSpPr>
        <p:spPr>
          <a:xfrm>
            <a:off x="4013750" y="3291875"/>
            <a:ext cx="270900" cy="761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36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36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656" name="Google Shape;656;p36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DFF9D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 txBox="1"/>
            <p:nvPr/>
          </p:nvSpPr>
          <p:spPr>
            <a:xfrm>
              <a:off x="2079700" y="229701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cxnSp>
        <p:nvCxnSpPr>
          <p:cNvPr id="658" name="Google Shape;658;p36"/>
          <p:cNvCxnSpPr>
            <a:endCxn id="656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46" name="Google Shape;646;p36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6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660" name="Google Shape;660;p36"/>
          <p:cNvSpPr txBox="1"/>
          <p:nvPr/>
        </p:nvSpPr>
        <p:spPr>
          <a:xfrm>
            <a:off x="13166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sp>
        <p:nvSpPr>
          <p:cNvPr id="661" name="Google Shape;661;p36"/>
          <p:cNvSpPr/>
          <p:nvPr/>
        </p:nvSpPr>
        <p:spPr>
          <a:xfrm>
            <a:off x="311700" y="3970813"/>
            <a:ext cx="911100" cy="911100"/>
          </a:xfrm>
          <a:prstGeom prst="ellipse">
            <a:avLst/>
          </a:prstGeom>
          <a:solidFill>
            <a:srgbClr val="FFCEC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"/>
          <p:cNvSpPr/>
          <p:nvPr/>
        </p:nvSpPr>
        <p:spPr>
          <a:xfrm>
            <a:off x="6024575" y="3970813"/>
            <a:ext cx="911100" cy="911100"/>
          </a:xfrm>
          <a:prstGeom prst="ellipse">
            <a:avLst/>
          </a:prstGeom>
          <a:solidFill>
            <a:srgbClr val="DFF9D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6"/>
          <p:cNvGrpSpPr/>
          <p:nvPr/>
        </p:nvGrpSpPr>
        <p:grpSpPr>
          <a:xfrm>
            <a:off x="674575" y="1180825"/>
            <a:ext cx="1534200" cy="1508313"/>
            <a:chOff x="1099875" y="1071450"/>
            <a:chExt cx="1534200" cy="1508313"/>
          </a:xfrm>
        </p:grpSpPr>
        <p:pic>
          <p:nvPicPr>
            <p:cNvPr id="664" name="Google Shape;664;p36"/>
            <p:cNvPicPr preferRelativeResize="0"/>
            <p:nvPr/>
          </p:nvPicPr>
          <p:blipFill rotWithShape="1">
            <a:blip r:embed="rId3">
              <a:alphaModFix/>
            </a:blip>
            <a:srcRect l="14726" t="4610" b="-4610"/>
            <a:stretch/>
          </p:blipFill>
          <p:spPr>
            <a:xfrm>
              <a:off x="1488113" y="1071450"/>
              <a:ext cx="757724" cy="928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5" name="Google Shape;665;p36"/>
            <p:cNvSpPr txBox="1"/>
            <p:nvPr/>
          </p:nvSpPr>
          <p:spPr>
            <a:xfrm>
              <a:off x="1099875" y="1923663"/>
              <a:ext cx="1534200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Client</a:t>
              </a: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667" name="Google Shape;667;p36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8" name="Google Shape;668;p36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669" name="Google Shape;669;p36"/>
          <p:cNvGrpSpPr/>
          <p:nvPr/>
        </p:nvGrpSpPr>
        <p:grpSpPr>
          <a:xfrm>
            <a:off x="6415200" y="1180837"/>
            <a:ext cx="2417100" cy="1289563"/>
            <a:chOff x="4086500" y="893850"/>
            <a:chExt cx="2417100" cy="1289563"/>
          </a:xfrm>
        </p:grpSpPr>
        <p:pic>
          <p:nvPicPr>
            <p:cNvPr id="670" name="Google Shape;670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1" name="Google Shape;671;p36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1.2.3.0/24</a:t>
              </a:r>
              <a:endParaRPr/>
            </a:p>
          </p:txBody>
        </p:sp>
      </p:grpSp>
      <p:sp>
        <p:nvSpPr>
          <p:cNvPr id="672" name="Google Shape;672;p36"/>
          <p:cNvSpPr txBox="1"/>
          <p:nvPr/>
        </p:nvSpPr>
        <p:spPr>
          <a:xfrm>
            <a:off x="7035750" y="3970825"/>
            <a:ext cx="1985400" cy="9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victim</a:t>
            </a:r>
            <a:endParaRPr sz="2400"/>
          </a:p>
        </p:txBody>
      </p:sp>
      <p:sp>
        <p:nvSpPr>
          <p:cNvPr id="673" name="Google Shape;673;p36"/>
          <p:cNvSpPr txBox="1">
            <a:spLocks noGrp="1"/>
          </p:cNvSpPr>
          <p:nvPr>
            <p:ph type="title"/>
          </p:nvPr>
        </p:nvSpPr>
        <p:spPr>
          <a:xfrm>
            <a:off x="94650" y="431725"/>
            <a:ext cx="895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Targeted SICO Example</a:t>
            </a:r>
            <a:endParaRPr sz="3600"/>
          </a:p>
        </p:txBody>
      </p:sp>
      <p:grpSp>
        <p:nvGrpSpPr>
          <p:cNvPr id="674" name="Google Shape;674;p36"/>
          <p:cNvGrpSpPr/>
          <p:nvPr/>
        </p:nvGrpSpPr>
        <p:grpSpPr>
          <a:xfrm>
            <a:off x="3108425" y="1180825"/>
            <a:ext cx="2697948" cy="911088"/>
            <a:chOff x="3108425" y="1180825"/>
            <a:chExt cx="2697948" cy="911088"/>
          </a:xfrm>
        </p:grpSpPr>
        <p:sp>
          <p:nvSpPr>
            <p:cNvPr id="675" name="Google Shape;675;p36"/>
            <p:cNvSpPr/>
            <p:nvPr/>
          </p:nvSpPr>
          <p:spPr>
            <a:xfrm>
              <a:off x="3108425" y="1180825"/>
              <a:ext cx="2697948" cy="911088"/>
            </a:xfrm>
            <a:prstGeom prst="cloud">
              <a:avLst/>
            </a:prstGeom>
            <a:gradFill>
              <a:gsLst>
                <a:gs pos="0">
                  <a:srgbClr val="FFCECE"/>
                </a:gs>
                <a:gs pos="19000">
                  <a:srgbClr val="FFCECE"/>
                </a:gs>
                <a:gs pos="25000">
                  <a:srgbClr val="E1F7D8"/>
                </a:gs>
                <a:gs pos="100000">
                  <a:srgbClr val="DFF9D8"/>
                </a:gs>
                <a:gs pos="100000">
                  <a:srgbClr val="737373"/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 txBox="1"/>
            <p:nvPr/>
          </p:nvSpPr>
          <p:spPr>
            <a:xfrm>
              <a:off x="3219000" y="1350025"/>
              <a:ext cx="23745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Rest of Internet</a:t>
              </a:r>
              <a:endParaRPr sz="2400"/>
            </a:p>
          </p:txBody>
        </p:sp>
      </p:grpSp>
      <p:sp>
        <p:nvSpPr>
          <p:cNvPr id="677" name="Google Shape;677;p36"/>
          <p:cNvSpPr txBox="1"/>
          <p:nvPr/>
        </p:nvSpPr>
        <p:spPr>
          <a:xfrm>
            <a:off x="448550" y="2574175"/>
            <a:ext cx="2302500" cy="1864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Selective reduction in spread to increase stealth and reduce cost </a:t>
            </a:r>
            <a:endParaRPr sz="2200"/>
          </a:p>
        </p:txBody>
      </p:sp>
      <p:cxnSp>
        <p:nvCxnSpPr>
          <p:cNvPr id="678" name="Google Shape;678;p36"/>
          <p:cNvCxnSpPr/>
          <p:nvPr/>
        </p:nvCxnSpPr>
        <p:spPr>
          <a:xfrm flipH="1">
            <a:off x="2711300" y="1887275"/>
            <a:ext cx="571500" cy="700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9" name="Google Shape;679;p36"/>
          <p:cNvCxnSpPr/>
          <p:nvPr/>
        </p:nvCxnSpPr>
        <p:spPr>
          <a:xfrm>
            <a:off x="3823100" y="3397625"/>
            <a:ext cx="224100" cy="549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0" name="Google Shape;680;p36"/>
          <p:cNvCxnSpPr/>
          <p:nvPr/>
        </p:nvCxnSpPr>
        <p:spPr>
          <a:xfrm>
            <a:off x="3381988" y="2003425"/>
            <a:ext cx="0" cy="535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 </a:t>
            </a:r>
            <a:endParaRPr sz="3600"/>
          </a:p>
        </p:txBody>
      </p:sp>
      <p:sp>
        <p:nvSpPr>
          <p:cNvPr id="686" name="Google Shape;686;p3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How communities enable interception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</a:pPr>
            <a:r>
              <a:rPr lang="en" sz="3000">
                <a:solidFill>
                  <a:schemeClr val="accent1"/>
                </a:solidFill>
              </a:rPr>
              <a:t>Real-world evaluation</a:t>
            </a:r>
            <a:endParaRPr sz="3000">
              <a:solidFill>
                <a:schemeClr val="accent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Targeted SICO attacks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Simulation-based evaluation</a:t>
            </a:r>
            <a:endParaRPr sz="3000">
              <a:solidFill>
                <a:schemeClr val="dk1"/>
              </a:solidFill>
            </a:endParaRPr>
          </a:p>
        </p:txBody>
      </p:sp>
      <p:cxnSp>
        <p:nvCxnSpPr>
          <p:cNvPr id="687" name="Google Shape;687;p37"/>
          <p:cNvCxnSpPr/>
          <p:nvPr/>
        </p:nvCxnSpPr>
        <p:spPr>
          <a:xfrm>
            <a:off x="4782350" y="2081575"/>
            <a:ext cx="1073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88" name="Google Shape;68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Ethically Launching Attacks </a:t>
            </a:r>
            <a:endParaRPr sz="3600"/>
          </a:p>
        </p:txBody>
      </p:sp>
      <p:sp>
        <p:nvSpPr>
          <p:cNvPr id="694" name="Google Shape;694;p3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Used PEERING testbed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Hijack/intercept only our own prefixes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Repeated experiments with two different adversaries (Amsterdam and Seattle)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95" name="Google Shape;69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9"/>
          <p:cNvSpPr txBox="1">
            <a:spLocks noGrp="1"/>
          </p:cNvSpPr>
          <p:nvPr>
            <p:ph type="title"/>
          </p:nvPr>
        </p:nvSpPr>
        <p:spPr>
          <a:xfrm>
            <a:off x="2172400" y="165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Experimental Setup </a:t>
            </a:r>
            <a:endParaRPr sz="3600"/>
          </a:p>
        </p:txBody>
      </p:sp>
      <p:sp>
        <p:nvSpPr>
          <p:cNvPr id="701" name="Google Shape;70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702" name="Google Shape;70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950" y="1137225"/>
            <a:ext cx="400292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75" y="1304638"/>
            <a:ext cx="4012334" cy="3486126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39"/>
          <p:cNvSpPr txBox="1">
            <a:spLocks noGrp="1"/>
          </p:cNvSpPr>
          <p:nvPr>
            <p:ph type="body" idx="4294967295"/>
          </p:nvPr>
        </p:nvSpPr>
        <p:spPr>
          <a:xfrm>
            <a:off x="1162250" y="705713"/>
            <a:ext cx="28383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Amsterdam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05" name="Google Shape;705;p39"/>
          <p:cNvSpPr txBox="1">
            <a:spLocks noGrp="1"/>
          </p:cNvSpPr>
          <p:nvPr>
            <p:ph type="body" idx="4294967295"/>
          </p:nvPr>
        </p:nvSpPr>
        <p:spPr>
          <a:xfrm>
            <a:off x="5388700" y="705725"/>
            <a:ext cx="28383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Seattle</a:t>
            </a:r>
            <a:endParaRPr sz="3000">
              <a:solidFill>
                <a:srgbClr val="000000"/>
              </a:solidFill>
            </a:endParaRPr>
          </a:p>
        </p:txBody>
      </p:sp>
      <p:cxnSp>
        <p:nvCxnSpPr>
          <p:cNvPr id="706" name="Google Shape;706;p39"/>
          <p:cNvCxnSpPr/>
          <p:nvPr/>
        </p:nvCxnSpPr>
        <p:spPr>
          <a:xfrm flipH="1">
            <a:off x="1315850" y="2412225"/>
            <a:ext cx="384600" cy="40530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07" name="Google Shape;707;p39"/>
          <p:cNvCxnSpPr/>
          <p:nvPr/>
        </p:nvCxnSpPr>
        <p:spPr>
          <a:xfrm flipH="1">
            <a:off x="624650" y="1847400"/>
            <a:ext cx="1010100" cy="10101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8" name="Google Shape;708;p39"/>
          <p:cNvCxnSpPr/>
          <p:nvPr/>
        </p:nvCxnSpPr>
        <p:spPr>
          <a:xfrm>
            <a:off x="1078075" y="3541525"/>
            <a:ext cx="344100" cy="2730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9" name="Google Shape;709;p39"/>
          <p:cNvCxnSpPr/>
          <p:nvPr/>
        </p:nvCxnSpPr>
        <p:spPr>
          <a:xfrm>
            <a:off x="5575450" y="2711300"/>
            <a:ext cx="564600" cy="17940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10" name="Google Shape;710;p39"/>
          <p:cNvCxnSpPr/>
          <p:nvPr/>
        </p:nvCxnSpPr>
        <p:spPr>
          <a:xfrm flipH="1">
            <a:off x="7476025" y="2678075"/>
            <a:ext cx="485100" cy="1926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1" name="Google Shape;711;p39"/>
          <p:cNvCxnSpPr/>
          <p:nvPr/>
        </p:nvCxnSpPr>
        <p:spPr>
          <a:xfrm flipH="1">
            <a:off x="6213525" y="3269500"/>
            <a:ext cx="544800" cy="5382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2" name="Google Shape;712;p39"/>
          <p:cNvCxnSpPr/>
          <p:nvPr/>
        </p:nvCxnSpPr>
        <p:spPr>
          <a:xfrm>
            <a:off x="3894600" y="1243675"/>
            <a:ext cx="597300" cy="0"/>
          </a:xfrm>
          <a:prstGeom prst="straightConnector1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3" name="Google Shape;713;p39"/>
          <p:cNvSpPr txBox="1"/>
          <p:nvPr/>
        </p:nvSpPr>
        <p:spPr>
          <a:xfrm>
            <a:off x="4491900" y="738625"/>
            <a:ext cx="1774800" cy="10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Traffic: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adversary</a:t>
            </a:r>
            <a:endParaRPr sz="18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to victim</a:t>
            </a:r>
            <a:endParaRPr sz="1800"/>
          </a:p>
        </p:txBody>
      </p:sp>
      <p:cxnSp>
        <p:nvCxnSpPr>
          <p:cNvPr id="714" name="Google Shape;714;p39"/>
          <p:cNvCxnSpPr/>
          <p:nvPr/>
        </p:nvCxnSpPr>
        <p:spPr>
          <a:xfrm>
            <a:off x="3894600" y="1644900"/>
            <a:ext cx="5973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Real-world Evaluation Methodology </a:t>
            </a:r>
            <a:endParaRPr sz="3600"/>
          </a:p>
        </p:txBody>
      </p:sp>
      <p:sp>
        <p:nvSpPr>
          <p:cNvPr id="720" name="Google Shape;720;p40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8323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Engineer </a:t>
            </a:r>
            <a:r>
              <a:rPr lang="en" sz="3000">
                <a:solidFill>
                  <a:srgbClr val="000000"/>
                </a:solidFill>
              </a:rPr>
              <a:t>interception attack</a:t>
            </a:r>
            <a:r>
              <a:rPr lang="en" sz="3000" b="1">
                <a:solidFill>
                  <a:schemeClr val="accent1"/>
                </a:solidFill>
              </a:rPr>
              <a:t> with BGP communities</a:t>
            </a:r>
            <a:r>
              <a:rPr lang="en" sz="3000">
                <a:solidFill>
                  <a:schemeClr val="dk1"/>
                </a:solidFill>
              </a:rPr>
              <a:t> at each location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n" sz="3000">
                <a:solidFill>
                  <a:schemeClr val="dk1"/>
                </a:solidFill>
              </a:rPr>
              <a:t>Compare with previous works:</a:t>
            </a:r>
            <a:endParaRPr sz="300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sz="3000">
                <a:solidFill>
                  <a:srgbClr val="000000"/>
                </a:solidFill>
              </a:rPr>
              <a:t>Test </a:t>
            </a:r>
            <a:r>
              <a:rPr lang="en" sz="3000" b="1">
                <a:solidFill>
                  <a:schemeClr val="accent1"/>
                </a:solidFill>
              </a:rPr>
              <a:t>selective neighbor announcement</a:t>
            </a:r>
            <a:br>
              <a:rPr lang="en" sz="3000">
                <a:solidFill>
                  <a:srgbClr val="000000"/>
                </a:solidFill>
              </a:rPr>
            </a:br>
            <a:r>
              <a:rPr lang="en" sz="3000">
                <a:solidFill>
                  <a:srgbClr val="000000"/>
                </a:solidFill>
              </a:rPr>
              <a:t>(i.e., only announce to one provider)</a:t>
            </a:r>
            <a:endParaRPr sz="3000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sz="3000">
                <a:solidFill>
                  <a:srgbClr val="000000"/>
                </a:solidFill>
              </a:rPr>
              <a:t>Compare propagation to </a:t>
            </a:r>
            <a:r>
              <a:rPr lang="en" sz="3000" b="1">
                <a:solidFill>
                  <a:schemeClr val="accent1"/>
                </a:solidFill>
              </a:rPr>
              <a:t>AS-path poisoning</a:t>
            </a:r>
            <a:br>
              <a:rPr lang="en" sz="3000">
                <a:solidFill>
                  <a:srgbClr val="000000"/>
                </a:solidFill>
              </a:rPr>
            </a:br>
            <a:r>
              <a:rPr lang="en" sz="3000">
                <a:solidFill>
                  <a:srgbClr val="000000"/>
                </a:solidFill>
              </a:rPr>
              <a:t>(i.e., interception via AS-path manipulation)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21" name="Google Shape;72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Real-world Evaluation Results </a:t>
            </a:r>
            <a:endParaRPr sz="3600"/>
          </a:p>
        </p:txBody>
      </p:sp>
      <p:sp>
        <p:nvSpPr>
          <p:cNvPr id="727" name="Google Shape;727;p41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 b="1">
                <a:solidFill>
                  <a:schemeClr val="accent1"/>
                </a:solidFill>
              </a:rPr>
              <a:t>Successfully</a:t>
            </a:r>
            <a:r>
              <a:rPr lang="en" sz="3000">
                <a:solidFill>
                  <a:schemeClr val="dk1"/>
                </a:solidFill>
              </a:rPr>
              <a:t> launched interception with communities at both locations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>
                <a:solidFill>
                  <a:srgbClr val="000000"/>
                </a:solidFill>
              </a:rPr>
              <a:t>Selective neighbor announcement </a:t>
            </a:r>
            <a:r>
              <a:rPr lang="en" sz="3000" b="1">
                <a:solidFill>
                  <a:schemeClr val="accent1"/>
                </a:solidFill>
              </a:rPr>
              <a:t>failed to achieve interception</a:t>
            </a:r>
            <a:r>
              <a:rPr lang="en" sz="3000">
                <a:solidFill>
                  <a:srgbClr val="000000"/>
                </a:solidFill>
              </a:rPr>
              <a:t> at either location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00"/>
              <a:buAutoNum type="arabicPeriod"/>
            </a:pPr>
            <a:r>
              <a:rPr lang="en" sz="3000">
                <a:solidFill>
                  <a:srgbClr val="000000"/>
                </a:solidFill>
              </a:rPr>
              <a:t>SICO attacks </a:t>
            </a:r>
            <a:r>
              <a:rPr lang="en" sz="3000" b="1">
                <a:solidFill>
                  <a:schemeClr val="accent1"/>
                </a:solidFill>
              </a:rPr>
              <a:t>propagated significantly further</a:t>
            </a:r>
            <a:r>
              <a:rPr lang="en" sz="3000">
                <a:solidFill>
                  <a:srgbClr val="000000"/>
                </a:solidFill>
              </a:rPr>
              <a:t> than AS-path poisoning attacks  … 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28" name="Google Shape;72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BGP: Routing protocol used between autonomous systems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No inherent authentication method 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Networks can falsely claim ownership of IP prefixes and announce malicious routes (i.e., a BGP hijack)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BGP is vulnerable to hijacks</a:t>
            </a:r>
            <a:endParaRPr sz="360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63" y="2036623"/>
            <a:ext cx="7522076" cy="16428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l="17822" t="44425" r="14435"/>
          <a:stretch/>
        </p:blipFill>
        <p:spPr>
          <a:xfrm>
            <a:off x="1475025" y="3720800"/>
            <a:ext cx="6193948" cy="120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5">
            <a:alphaModFix/>
          </a:blip>
          <a:srcRect l="7015" t="48667" r="7015" b="8824"/>
          <a:stretch/>
        </p:blipFill>
        <p:spPr>
          <a:xfrm>
            <a:off x="311700" y="445025"/>
            <a:ext cx="8520602" cy="15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3" name="Google Shape;733;p42"/>
          <p:cNvCxnSpPr/>
          <p:nvPr/>
        </p:nvCxnSpPr>
        <p:spPr>
          <a:xfrm rot="10800000" flipH="1">
            <a:off x="1222750" y="2844350"/>
            <a:ext cx="824100" cy="810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42"/>
          <p:cNvCxnSpPr/>
          <p:nvPr/>
        </p:nvCxnSpPr>
        <p:spPr>
          <a:xfrm rot="10800000">
            <a:off x="6691400" y="2778075"/>
            <a:ext cx="724800" cy="837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5" name="Google Shape;73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measure spread</a:t>
            </a:r>
            <a:endParaRPr sz="3600"/>
          </a:p>
        </p:txBody>
      </p:sp>
      <p:sp>
        <p:nvSpPr>
          <p:cNvPr id="736" name="Google Shape;73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37" name="Google Shape;737;p42"/>
          <p:cNvSpPr/>
          <p:nvPr/>
        </p:nvSpPr>
        <p:spPr>
          <a:xfrm>
            <a:off x="1344425" y="1083113"/>
            <a:ext cx="6455160" cy="2179872"/>
          </a:xfrm>
          <a:prstGeom prst="cloud">
            <a:avLst/>
          </a:prstGeom>
          <a:gradFill>
            <a:gsLst>
              <a:gs pos="0">
                <a:srgbClr val="FFCECE"/>
              </a:gs>
              <a:gs pos="68000">
                <a:srgbClr val="FFCECE"/>
              </a:gs>
              <a:gs pos="69000">
                <a:srgbClr val="E1F7D8"/>
              </a:gs>
              <a:gs pos="69000">
                <a:srgbClr val="E7EFD6"/>
              </a:gs>
              <a:gs pos="70000">
                <a:srgbClr val="E3F4D7"/>
              </a:gs>
              <a:gs pos="100000">
                <a:srgbClr val="DFF9D8"/>
              </a:gs>
              <a:gs pos="100000">
                <a:srgbClr val="73737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42"/>
          <p:cNvSpPr txBox="1"/>
          <p:nvPr/>
        </p:nvSpPr>
        <p:spPr>
          <a:xfrm>
            <a:off x="1731450" y="1269636"/>
            <a:ext cx="56811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Internet</a:t>
            </a:r>
            <a:endParaRPr sz="4000"/>
          </a:p>
        </p:txBody>
      </p:sp>
      <p:pic>
        <p:nvPicPr>
          <p:cNvPr id="739" name="Google Shape;7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700" y="1380212"/>
            <a:ext cx="911100" cy="9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50" y="2195962"/>
            <a:ext cx="911100" cy="9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500" y="1835862"/>
            <a:ext cx="911100" cy="91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2" name="Google Shape;742;p42"/>
          <p:cNvGrpSpPr/>
          <p:nvPr/>
        </p:nvGrpSpPr>
        <p:grpSpPr>
          <a:xfrm>
            <a:off x="478400" y="3429381"/>
            <a:ext cx="1069800" cy="1538019"/>
            <a:chOff x="3336825" y="3600806"/>
            <a:chExt cx="1069800" cy="1538019"/>
          </a:xfrm>
        </p:grpSpPr>
        <p:pic>
          <p:nvPicPr>
            <p:cNvPr id="743" name="Google Shape;743;p42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4" name="Google Shape;744;p42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745" name="Google Shape;745;p42"/>
          <p:cNvGrpSpPr/>
          <p:nvPr/>
        </p:nvGrpSpPr>
        <p:grpSpPr>
          <a:xfrm>
            <a:off x="6521525" y="3453537"/>
            <a:ext cx="2417100" cy="1289563"/>
            <a:chOff x="4086500" y="893850"/>
            <a:chExt cx="2417100" cy="1289563"/>
          </a:xfrm>
        </p:grpSpPr>
        <p:pic>
          <p:nvPicPr>
            <p:cNvPr id="746" name="Google Shape;74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7" name="Google Shape;747;p42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Victim</a:t>
              </a:r>
              <a:endParaRPr/>
            </a:p>
          </p:txBody>
        </p:sp>
      </p:grpSp>
      <p:cxnSp>
        <p:nvCxnSpPr>
          <p:cNvPr id="748" name="Google Shape;748;p42"/>
          <p:cNvCxnSpPr/>
          <p:nvPr/>
        </p:nvCxnSpPr>
        <p:spPr>
          <a:xfrm rot="10800000">
            <a:off x="6804800" y="2291375"/>
            <a:ext cx="784200" cy="1177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9" name="Google Shape;749;p42"/>
          <p:cNvCxnSpPr/>
          <p:nvPr/>
        </p:nvCxnSpPr>
        <p:spPr>
          <a:xfrm rot="10800000">
            <a:off x="4957350" y="2830825"/>
            <a:ext cx="2405700" cy="11298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0" name="Google Shape;750;p42"/>
          <p:cNvCxnSpPr/>
          <p:nvPr/>
        </p:nvCxnSpPr>
        <p:spPr>
          <a:xfrm rot="10800000">
            <a:off x="2950650" y="2658175"/>
            <a:ext cx="4412400" cy="14943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1" name="Google Shape;751;p42"/>
          <p:cNvSpPr txBox="1"/>
          <p:nvPr/>
        </p:nvSpPr>
        <p:spPr>
          <a:xfrm rot="1215445">
            <a:off x="4458655" y="3551898"/>
            <a:ext cx="2216391" cy="49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Ping requests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p43"/>
          <p:cNvCxnSpPr/>
          <p:nvPr/>
        </p:nvCxnSpPr>
        <p:spPr>
          <a:xfrm rot="10800000" flipH="1">
            <a:off x="1222750" y="2844350"/>
            <a:ext cx="824100" cy="810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7" name="Google Shape;757;p43"/>
          <p:cNvCxnSpPr/>
          <p:nvPr/>
        </p:nvCxnSpPr>
        <p:spPr>
          <a:xfrm rot="10800000">
            <a:off x="6691400" y="2778075"/>
            <a:ext cx="724800" cy="837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8" name="Google Shape;75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measure spread</a:t>
            </a:r>
            <a:endParaRPr sz="3600"/>
          </a:p>
        </p:txBody>
      </p:sp>
      <p:sp>
        <p:nvSpPr>
          <p:cNvPr id="759" name="Google Shape;75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60" name="Google Shape;760;p43"/>
          <p:cNvSpPr/>
          <p:nvPr/>
        </p:nvSpPr>
        <p:spPr>
          <a:xfrm>
            <a:off x="1344425" y="1083113"/>
            <a:ext cx="6455160" cy="2179872"/>
          </a:xfrm>
          <a:prstGeom prst="cloud">
            <a:avLst/>
          </a:prstGeom>
          <a:gradFill>
            <a:gsLst>
              <a:gs pos="0">
                <a:srgbClr val="FFCECE"/>
              </a:gs>
              <a:gs pos="68000">
                <a:srgbClr val="FFCECE"/>
              </a:gs>
              <a:gs pos="69000">
                <a:srgbClr val="E1F7D8"/>
              </a:gs>
              <a:gs pos="69000">
                <a:srgbClr val="E7EFD6"/>
              </a:gs>
              <a:gs pos="70000">
                <a:srgbClr val="E3F4D7"/>
              </a:gs>
              <a:gs pos="100000">
                <a:srgbClr val="DFF9D8"/>
              </a:gs>
              <a:gs pos="100000">
                <a:srgbClr val="737373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3"/>
          <p:cNvSpPr txBox="1"/>
          <p:nvPr/>
        </p:nvSpPr>
        <p:spPr>
          <a:xfrm>
            <a:off x="1731450" y="1269636"/>
            <a:ext cx="56811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Internet</a:t>
            </a:r>
            <a:endParaRPr sz="4000"/>
          </a:p>
        </p:txBody>
      </p:sp>
      <p:pic>
        <p:nvPicPr>
          <p:cNvPr id="762" name="Google Shape;7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700" y="1380212"/>
            <a:ext cx="911100" cy="9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450" y="2195962"/>
            <a:ext cx="911100" cy="9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500" y="1835862"/>
            <a:ext cx="911100" cy="91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5" name="Google Shape;765;p43"/>
          <p:cNvGrpSpPr/>
          <p:nvPr/>
        </p:nvGrpSpPr>
        <p:grpSpPr>
          <a:xfrm>
            <a:off x="478400" y="3429381"/>
            <a:ext cx="1069800" cy="1538019"/>
            <a:chOff x="3336825" y="3600806"/>
            <a:chExt cx="1069800" cy="1538019"/>
          </a:xfrm>
        </p:grpSpPr>
        <p:pic>
          <p:nvPicPr>
            <p:cNvPr id="766" name="Google Shape;766;p43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Google Shape;767;p43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768" name="Google Shape;768;p43"/>
          <p:cNvGrpSpPr/>
          <p:nvPr/>
        </p:nvGrpSpPr>
        <p:grpSpPr>
          <a:xfrm>
            <a:off x="6521525" y="3453537"/>
            <a:ext cx="2417100" cy="1289563"/>
            <a:chOff x="4086500" y="893850"/>
            <a:chExt cx="2417100" cy="1289563"/>
          </a:xfrm>
        </p:grpSpPr>
        <p:pic>
          <p:nvPicPr>
            <p:cNvPr id="769" name="Google Shape;769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0" name="Google Shape;770;p43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Victim</a:t>
              </a:r>
              <a:endParaRPr/>
            </a:p>
          </p:txBody>
        </p:sp>
      </p:grpSp>
      <p:cxnSp>
        <p:nvCxnSpPr>
          <p:cNvPr id="771" name="Google Shape;771;p43"/>
          <p:cNvCxnSpPr/>
          <p:nvPr/>
        </p:nvCxnSpPr>
        <p:spPr>
          <a:xfrm rot="10800000">
            <a:off x="6804800" y="2291375"/>
            <a:ext cx="784200" cy="1177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72" name="Google Shape;772;p43"/>
          <p:cNvCxnSpPr/>
          <p:nvPr/>
        </p:nvCxnSpPr>
        <p:spPr>
          <a:xfrm flipH="1">
            <a:off x="1369000" y="2977125"/>
            <a:ext cx="2777700" cy="1036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43"/>
          <p:cNvCxnSpPr/>
          <p:nvPr/>
        </p:nvCxnSpPr>
        <p:spPr>
          <a:xfrm rot="10800000" flipH="1">
            <a:off x="1368950" y="2698100"/>
            <a:ext cx="1089900" cy="1023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74" name="Google Shape;774;p43"/>
          <p:cNvSpPr txBox="1"/>
          <p:nvPr/>
        </p:nvSpPr>
        <p:spPr>
          <a:xfrm rot="-1213905">
            <a:off x="1744351" y="3496239"/>
            <a:ext cx="2338800" cy="49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Ping responses</a:t>
            </a:r>
            <a:endParaRPr sz="2400"/>
          </a:p>
        </p:txBody>
      </p:sp>
      <p:sp>
        <p:nvSpPr>
          <p:cNvPr id="775" name="Google Shape;775;p43"/>
          <p:cNvSpPr txBox="1"/>
          <p:nvPr/>
        </p:nvSpPr>
        <p:spPr>
          <a:xfrm rot="3402221">
            <a:off x="6743918" y="2326249"/>
            <a:ext cx="2179358" cy="49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Ping response</a:t>
            </a:r>
            <a:endParaRPr sz="2400"/>
          </a:p>
        </p:txBody>
      </p:sp>
      <p:sp>
        <p:nvSpPr>
          <p:cNvPr id="776" name="Google Shape;776;p43"/>
          <p:cNvSpPr txBox="1"/>
          <p:nvPr/>
        </p:nvSpPr>
        <p:spPr>
          <a:xfrm rot="2909">
            <a:off x="2267699" y="3818175"/>
            <a:ext cx="4608602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 out of 3 hosts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66% spread</a:t>
            </a:r>
            <a:endParaRPr sz="2500"/>
          </a:p>
        </p:txBody>
      </p:sp>
      <p:sp>
        <p:nvSpPr>
          <p:cNvPr id="777" name="Google Shape;777;p43"/>
          <p:cNvSpPr txBox="1"/>
          <p:nvPr/>
        </p:nvSpPr>
        <p:spPr>
          <a:xfrm>
            <a:off x="1614750" y="4550925"/>
            <a:ext cx="59145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Spread = fraction of hosts routed to adversary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Spread Comparison</a:t>
            </a:r>
            <a:endParaRPr sz="3600"/>
          </a:p>
        </p:txBody>
      </p:sp>
      <p:graphicFrame>
        <p:nvGraphicFramePr>
          <p:cNvPr id="783" name="Google Shape;783;p44"/>
          <p:cNvGraphicFramePr/>
          <p:nvPr/>
        </p:nvGraphicFramePr>
        <p:xfrm>
          <a:off x="829813" y="142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{C0FD5789-0F43-4EEF-8937-D3705E759FCD}</a:tableStyleId>
              </a:tblPr>
              <a:tblGrid>
                <a:gridCol w="14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2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67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Location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Maximum achievable interception spread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Spread SICO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Spread path poisoning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Selective neighbor announcement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Amsterdam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68.9%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68.8%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52.6%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Seattle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43.9%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38.9%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12.4%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NA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84" name="Google Shape;78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85" name="Google Shape;785;p44"/>
          <p:cNvSpPr/>
          <p:nvPr/>
        </p:nvSpPr>
        <p:spPr>
          <a:xfrm>
            <a:off x="620550" y="3913125"/>
            <a:ext cx="7902900" cy="9312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SICO improves spread significantly compared to path poisoning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86" name="Google Shape;786;p44"/>
          <p:cNvSpPr/>
          <p:nvPr/>
        </p:nvSpPr>
        <p:spPr>
          <a:xfrm rot="5400000">
            <a:off x="6251825" y="-609300"/>
            <a:ext cx="765000" cy="3311400"/>
          </a:xfrm>
          <a:prstGeom prst="leftBrace">
            <a:avLst>
              <a:gd name="adj1" fmla="val 8333"/>
              <a:gd name="adj2" fmla="val 4999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/>
          </a:p>
        </p:txBody>
      </p:sp>
      <p:sp>
        <p:nvSpPr>
          <p:cNvPr id="787" name="Google Shape;787;p44"/>
          <p:cNvSpPr txBox="1"/>
          <p:nvPr/>
        </p:nvSpPr>
        <p:spPr>
          <a:xfrm rot="3013">
            <a:off x="4949399" y="105925"/>
            <a:ext cx="3422401" cy="4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 works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 </a:t>
            </a:r>
            <a:endParaRPr sz="3600"/>
          </a:p>
        </p:txBody>
      </p:sp>
      <p:sp>
        <p:nvSpPr>
          <p:cNvPr id="793" name="Google Shape;793;p45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How communities enable interception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Real-world evaluation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</a:pPr>
            <a:r>
              <a:rPr lang="en" sz="3000">
                <a:solidFill>
                  <a:schemeClr val="accent1"/>
                </a:solidFill>
              </a:rPr>
              <a:t>Targeted SICO attacks</a:t>
            </a:r>
            <a:endParaRPr sz="3000">
              <a:solidFill>
                <a:schemeClr val="accent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Simulation-based evaluation</a:t>
            </a:r>
            <a:endParaRPr sz="3000">
              <a:solidFill>
                <a:schemeClr val="dk1"/>
              </a:solidFill>
            </a:endParaRPr>
          </a:p>
        </p:txBody>
      </p:sp>
      <p:cxnSp>
        <p:nvCxnSpPr>
          <p:cNvPr id="794" name="Google Shape;794;p45"/>
          <p:cNvCxnSpPr/>
          <p:nvPr/>
        </p:nvCxnSpPr>
        <p:spPr>
          <a:xfrm>
            <a:off x="4878950" y="2624900"/>
            <a:ext cx="1073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95" name="Google Shape;79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46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153938" y="3349050"/>
            <a:ext cx="757724" cy="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6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1034288" y="3226000"/>
            <a:ext cx="757724" cy="92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2" name="Google Shape;802;p46"/>
          <p:cNvCxnSpPr/>
          <p:nvPr/>
        </p:nvCxnSpPr>
        <p:spPr>
          <a:xfrm rot="10800000">
            <a:off x="1036700" y="4319350"/>
            <a:ext cx="2817600" cy="4653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03" name="Google Shape;80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Use of traditional interception against Tor </a:t>
            </a:r>
            <a:endParaRPr sz="3600"/>
          </a:p>
        </p:txBody>
      </p:sp>
      <p:sp>
        <p:nvSpPr>
          <p:cNvPr id="804" name="Google Shape;80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805" name="Google Shape;805;p46"/>
          <p:cNvGrpSpPr/>
          <p:nvPr/>
        </p:nvGrpSpPr>
        <p:grpSpPr>
          <a:xfrm>
            <a:off x="4037100" y="4022968"/>
            <a:ext cx="1069800" cy="1538019"/>
            <a:chOff x="3336825" y="3600806"/>
            <a:chExt cx="1069800" cy="1538019"/>
          </a:xfrm>
        </p:grpSpPr>
        <p:pic>
          <p:nvPicPr>
            <p:cNvPr id="806" name="Google Shape;806;p46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6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808" name="Google Shape;808;p46"/>
          <p:cNvGrpSpPr/>
          <p:nvPr/>
        </p:nvGrpSpPr>
        <p:grpSpPr>
          <a:xfrm>
            <a:off x="6528500" y="2560712"/>
            <a:ext cx="2417100" cy="1289563"/>
            <a:chOff x="4086500" y="893850"/>
            <a:chExt cx="2417100" cy="1289563"/>
          </a:xfrm>
        </p:grpSpPr>
        <p:pic>
          <p:nvPicPr>
            <p:cNvPr id="809" name="Google Shape;809;p4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0" name="Google Shape;810;p46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really-popular-site.com</a:t>
              </a:r>
              <a:endParaRPr/>
            </a:p>
          </p:txBody>
        </p:sp>
      </p:grpSp>
      <p:pic>
        <p:nvPicPr>
          <p:cNvPr id="811" name="Google Shape;811;p46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611663" y="2297625"/>
            <a:ext cx="757724" cy="92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2" name="Google Shape;812;p46"/>
          <p:cNvCxnSpPr/>
          <p:nvPr/>
        </p:nvCxnSpPr>
        <p:spPr>
          <a:xfrm rot="10800000">
            <a:off x="1565425" y="1518975"/>
            <a:ext cx="2833800" cy="2229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13" name="Google Shape;813;p46"/>
          <p:cNvCxnSpPr/>
          <p:nvPr/>
        </p:nvCxnSpPr>
        <p:spPr>
          <a:xfrm rot="10800000">
            <a:off x="2113425" y="2166450"/>
            <a:ext cx="2006700" cy="190050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14" name="Google Shape;814;p46"/>
          <p:cNvCxnSpPr/>
          <p:nvPr/>
        </p:nvCxnSpPr>
        <p:spPr>
          <a:xfrm rot="10800000">
            <a:off x="1488075" y="2738575"/>
            <a:ext cx="2392800" cy="1860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15" name="Google Shape;815;p46"/>
          <p:cNvCxnSpPr/>
          <p:nvPr/>
        </p:nvCxnSpPr>
        <p:spPr>
          <a:xfrm rot="10800000">
            <a:off x="1887775" y="4070225"/>
            <a:ext cx="2006400" cy="475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16" name="Google Shape;816;p46"/>
          <p:cNvSpPr txBox="1"/>
          <p:nvPr/>
        </p:nvSpPr>
        <p:spPr>
          <a:xfrm>
            <a:off x="4399225" y="1285900"/>
            <a:ext cx="2392800" cy="1860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Excessive traffic volume breaks connections and prevents traffic correlation</a:t>
            </a:r>
            <a:endParaRPr sz="2200"/>
          </a:p>
        </p:txBody>
      </p:sp>
      <p:cxnSp>
        <p:nvCxnSpPr>
          <p:cNvPr id="817" name="Google Shape;817;p46"/>
          <p:cNvCxnSpPr/>
          <p:nvPr/>
        </p:nvCxnSpPr>
        <p:spPr>
          <a:xfrm flipH="1">
            <a:off x="4957350" y="3226025"/>
            <a:ext cx="2100000" cy="9339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818" name="Google Shape;818;p46"/>
          <p:cNvGrpSpPr/>
          <p:nvPr/>
        </p:nvGrpSpPr>
        <p:grpSpPr>
          <a:xfrm>
            <a:off x="1545700" y="2591487"/>
            <a:ext cx="1069800" cy="1643475"/>
            <a:chOff x="1545700" y="3215762"/>
            <a:chExt cx="1069800" cy="1643475"/>
          </a:xfrm>
        </p:grpSpPr>
        <p:pic>
          <p:nvPicPr>
            <p:cNvPr id="819" name="Google Shape;819;p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45700" y="3215762"/>
              <a:ext cx="1069800" cy="106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0" name="Google Shape;820;p46"/>
            <p:cNvSpPr txBox="1"/>
            <p:nvPr/>
          </p:nvSpPr>
          <p:spPr>
            <a:xfrm>
              <a:off x="1545700" y="4075338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Tor exit</a:t>
              </a:r>
              <a:endParaRPr/>
            </a:p>
          </p:txBody>
        </p:sp>
      </p:grpSp>
      <p:cxnSp>
        <p:nvCxnSpPr>
          <p:cNvPr id="821" name="Google Shape;821;p46"/>
          <p:cNvCxnSpPr/>
          <p:nvPr/>
        </p:nvCxnSpPr>
        <p:spPr>
          <a:xfrm rot="10800000">
            <a:off x="2459600" y="3226250"/>
            <a:ext cx="1527600" cy="100020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822" name="Google Shape;822;p46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611663" y="1193475"/>
            <a:ext cx="757724" cy="92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3" name="Google Shape;823;p46"/>
          <p:cNvGrpSpPr/>
          <p:nvPr/>
        </p:nvGrpSpPr>
        <p:grpSpPr>
          <a:xfrm>
            <a:off x="1268800" y="1285900"/>
            <a:ext cx="1069800" cy="1671913"/>
            <a:chOff x="564400" y="1729050"/>
            <a:chExt cx="1069800" cy="1671913"/>
          </a:xfrm>
        </p:grpSpPr>
        <p:pic>
          <p:nvPicPr>
            <p:cNvPr id="824" name="Google Shape;824;p4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4400" y="1729050"/>
              <a:ext cx="1069800" cy="106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Google Shape;825;p46"/>
            <p:cNvSpPr txBox="1"/>
            <p:nvPr/>
          </p:nvSpPr>
          <p:spPr>
            <a:xfrm>
              <a:off x="564400" y="2617063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Tor exit</a:t>
              </a:r>
              <a:endParaRPr/>
            </a:p>
          </p:txBody>
        </p:sp>
      </p:grpSp>
      <p:sp>
        <p:nvSpPr>
          <p:cNvPr id="826" name="Google Shape;826;p46"/>
          <p:cNvSpPr txBox="1"/>
          <p:nvPr/>
        </p:nvSpPr>
        <p:spPr>
          <a:xfrm>
            <a:off x="6002000" y="3907150"/>
            <a:ext cx="29436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Sun </a:t>
            </a:r>
            <a:r>
              <a:rPr lang="en" sz="1800">
                <a:solidFill>
                  <a:schemeClr val="dk1"/>
                </a:solidFill>
              </a:rPr>
              <a:t>et al.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RAPTOR: Routing Attacks on Privacy in Tor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USENIX Security ‘15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47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153938" y="3349050"/>
            <a:ext cx="757724" cy="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7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1034288" y="3226000"/>
            <a:ext cx="757724" cy="92837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Targeted interception against Tor </a:t>
            </a:r>
            <a:endParaRPr sz="3600"/>
          </a:p>
        </p:txBody>
      </p:sp>
      <p:sp>
        <p:nvSpPr>
          <p:cNvPr id="834" name="Google Shape;83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835" name="Google Shape;835;p47"/>
          <p:cNvGrpSpPr/>
          <p:nvPr/>
        </p:nvGrpSpPr>
        <p:grpSpPr>
          <a:xfrm>
            <a:off x="4037100" y="4022968"/>
            <a:ext cx="1069800" cy="1538019"/>
            <a:chOff x="3336825" y="3600806"/>
            <a:chExt cx="1069800" cy="1538019"/>
          </a:xfrm>
        </p:grpSpPr>
        <p:pic>
          <p:nvPicPr>
            <p:cNvPr id="836" name="Google Shape;836;p47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7" name="Google Shape;837;p47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grpSp>
        <p:nvGrpSpPr>
          <p:cNvPr id="838" name="Google Shape;838;p47"/>
          <p:cNvGrpSpPr/>
          <p:nvPr/>
        </p:nvGrpSpPr>
        <p:grpSpPr>
          <a:xfrm>
            <a:off x="6528500" y="2560712"/>
            <a:ext cx="2417100" cy="1289563"/>
            <a:chOff x="4086500" y="893850"/>
            <a:chExt cx="2417100" cy="1289563"/>
          </a:xfrm>
        </p:grpSpPr>
        <p:pic>
          <p:nvPicPr>
            <p:cNvPr id="839" name="Google Shape;839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9500" y="893850"/>
              <a:ext cx="911100" cy="911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0" name="Google Shape;840;p47"/>
            <p:cNvSpPr txBox="1"/>
            <p:nvPr/>
          </p:nvSpPr>
          <p:spPr>
            <a:xfrm>
              <a:off x="4086500" y="1775113"/>
              <a:ext cx="2417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really-popular-site.com</a:t>
              </a:r>
              <a:endParaRPr/>
            </a:p>
          </p:txBody>
        </p:sp>
      </p:grpSp>
      <p:pic>
        <p:nvPicPr>
          <p:cNvPr id="841" name="Google Shape;841;p47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611663" y="2297625"/>
            <a:ext cx="757724" cy="928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2" name="Google Shape;842;p47"/>
          <p:cNvCxnSpPr/>
          <p:nvPr/>
        </p:nvCxnSpPr>
        <p:spPr>
          <a:xfrm rot="10800000">
            <a:off x="1565425" y="1519050"/>
            <a:ext cx="5558400" cy="1272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43" name="Google Shape;843;p47"/>
          <p:cNvCxnSpPr/>
          <p:nvPr/>
        </p:nvCxnSpPr>
        <p:spPr>
          <a:xfrm rot="10800000">
            <a:off x="1488000" y="2738500"/>
            <a:ext cx="5237100" cy="265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44" name="Google Shape;844;p47"/>
          <p:cNvCxnSpPr/>
          <p:nvPr/>
        </p:nvCxnSpPr>
        <p:spPr>
          <a:xfrm flipH="1">
            <a:off x="1940500" y="3216350"/>
            <a:ext cx="4758000" cy="740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45" name="Google Shape;845;p47"/>
          <p:cNvCxnSpPr/>
          <p:nvPr/>
        </p:nvCxnSpPr>
        <p:spPr>
          <a:xfrm flipH="1">
            <a:off x="4957375" y="3548625"/>
            <a:ext cx="1927200" cy="61140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846" name="Google Shape;846;p47"/>
          <p:cNvGrpSpPr/>
          <p:nvPr/>
        </p:nvGrpSpPr>
        <p:grpSpPr>
          <a:xfrm>
            <a:off x="1545700" y="2591487"/>
            <a:ext cx="1069800" cy="1643475"/>
            <a:chOff x="1545700" y="3215762"/>
            <a:chExt cx="1069800" cy="1643475"/>
          </a:xfrm>
        </p:grpSpPr>
        <p:pic>
          <p:nvPicPr>
            <p:cNvPr id="847" name="Google Shape;847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45700" y="3215762"/>
              <a:ext cx="1069800" cy="106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8" name="Google Shape;848;p47"/>
            <p:cNvSpPr txBox="1"/>
            <p:nvPr/>
          </p:nvSpPr>
          <p:spPr>
            <a:xfrm>
              <a:off x="1545700" y="4075338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Tor exit</a:t>
              </a:r>
              <a:endParaRPr/>
            </a:p>
          </p:txBody>
        </p:sp>
      </p:grpSp>
      <p:pic>
        <p:nvPicPr>
          <p:cNvPr id="849" name="Google Shape;849;p47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611663" y="1193475"/>
            <a:ext cx="757724" cy="928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0" name="Google Shape;850;p47"/>
          <p:cNvGrpSpPr/>
          <p:nvPr/>
        </p:nvGrpSpPr>
        <p:grpSpPr>
          <a:xfrm>
            <a:off x="1268800" y="1285900"/>
            <a:ext cx="1069800" cy="1671913"/>
            <a:chOff x="564400" y="1729050"/>
            <a:chExt cx="1069800" cy="1671913"/>
          </a:xfrm>
        </p:grpSpPr>
        <p:pic>
          <p:nvPicPr>
            <p:cNvPr id="851" name="Google Shape;851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4400" y="1729050"/>
              <a:ext cx="1069800" cy="106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2" name="Google Shape;852;p47"/>
            <p:cNvSpPr txBox="1"/>
            <p:nvPr/>
          </p:nvSpPr>
          <p:spPr>
            <a:xfrm>
              <a:off x="564400" y="2617063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Tor exit</a:t>
              </a:r>
              <a:endParaRPr/>
            </a:p>
          </p:txBody>
        </p:sp>
      </p:grpSp>
      <p:cxnSp>
        <p:nvCxnSpPr>
          <p:cNvPr id="853" name="Google Shape;853;p47"/>
          <p:cNvCxnSpPr/>
          <p:nvPr/>
        </p:nvCxnSpPr>
        <p:spPr>
          <a:xfrm rot="10800000">
            <a:off x="2113425" y="2166450"/>
            <a:ext cx="2006700" cy="190050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54" name="Google Shape;854;p47"/>
          <p:cNvCxnSpPr/>
          <p:nvPr/>
        </p:nvCxnSpPr>
        <p:spPr>
          <a:xfrm rot="10800000">
            <a:off x="2459600" y="3226250"/>
            <a:ext cx="1527600" cy="1000200"/>
          </a:xfrm>
          <a:prstGeom prst="straightConnector1">
            <a:avLst/>
          </a:prstGeom>
          <a:noFill/>
          <a:ln w="76200" cap="flat" cmpd="sng">
            <a:solidFill>
              <a:srgbClr val="9900F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55" name="Google Shape;855;p47"/>
          <p:cNvSpPr txBox="1"/>
          <p:nvPr/>
        </p:nvSpPr>
        <p:spPr>
          <a:xfrm>
            <a:off x="5305625" y="4154375"/>
            <a:ext cx="3320100" cy="853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Adversary has capacity to maintain connections</a:t>
            </a:r>
            <a:endParaRPr sz="2200"/>
          </a:p>
        </p:txBody>
      </p:sp>
      <p:sp>
        <p:nvSpPr>
          <p:cNvPr id="856" name="Google Shape;856;p47"/>
          <p:cNvSpPr txBox="1"/>
          <p:nvPr/>
        </p:nvSpPr>
        <p:spPr>
          <a:xfrm>
            <a:off x="4527675" y="1230750"/>
            <a:ext cx="2417100" cy="8538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Irrelevant traffic is unaffected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>
            <a:spLocks noGrp="1"/>
          </p:cNvSpPr>
          <p:nvPr>
            <p:ph type="title"/>
          </p:nvPr>
        </p:nvSpPr>
        <p:spPr>
          <a:xfrm>
            <a:off x="206825" y="403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Targeting top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eight Tor exits</a:t>
            </a:r>
            <a:endParaRPr sz="3600"/>
          </a:p>
        </p:txBody>
      </p:sp>
      <p:sp>
        <p:nvSpPr>
          <p:cNvPr id="862" name="Google Shape;86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863" name="Google Shape;863;p48"/>
          <p:cNvGraphicFramePr/>
          <p:nvPr/>
        </p:nvGraphicFramePr>
        <p:xfrm>
          <a:off x="3267675" y="13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{C0FD5789-0F43-4EEF-8937-D3705E759FCD}</a:tableStyleId>
              </a:tblPr>
              <a:tblGrid>
                <a:gridCol w="1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Tor exit node IP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/>
                        <a:t>Tor node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ASN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Targeted attack spread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46.165.245.154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28753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5.5%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94.23.150.81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16276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31.220.0.225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206264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62.210.177.181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12876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199.249.230.72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62744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3.3%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178.32.181.96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16276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195.206.105.217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9009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8.0%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176.9.44.232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24940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0.7%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Average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NA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2.7%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9"/>
          <p:cNvSpPr txBox="1">
            <a:spLocks noGrp="1"/>
          </p:cNvSpPr>
          <p:nvPr>
            <p:ph type="title"/>
          </p:nvPr>
        </p:nvSpPr>
        <p:spPr>
          <a:xfrm>
            <a:off x="206825" y="403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Targeting top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eight Tor exits</a:t>
            </a:r>
            <a:endParaRPr sz="3600"/>
          </a:p>
        </p:txBody>
      </p:sp>
      <p:sp>
        <p:nvSpPr>
          <p:cNvPr id="869" name="Google Shape;86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870" name="Google Shape;870;p49"/>
          <p:cNvGraphicFramePr/>
          <p:nvPr/>
        </p:nvGraphicFramePr>
        <p:xfrm>
          <a:off x="3267675" y="13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{C0FD5789-0F43-4EEF-8937-D3705E759FCD}</a:tableStyleId>
              </a:tblPr>
              <a:tblGrid>
                <a:gridCol w="191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Tor exit node IP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/>
                        <a:t>Tor node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ASN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Targeted attack spread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46.165.245.154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28753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5.5%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94.23.150.81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16276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1.8%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31.220.0.225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206264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0.2%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62.210.177.181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12876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0.5%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199.249.230.72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62744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3.3%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178.32.181.96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16276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1.9%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195.206.105.217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9009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8.0%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176.9.44.232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24940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0.7%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Average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NA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accent1"/>
                          </a:solidFill>
                        </a:rPr>
                        <a:t>2.7%</a:t>
                      </a:r>
                      <a:endParaRPr sz="1800" b="1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71" name="Google Shape;871;p49"/>
          <p:cNvSpPr/>
          <p:nvPr/>
        </p:nvSpPr>
        <p:spPr>
          <a:xfrm>
            <a:off x="620550" y="2106150"/>
            <a:ext cx="7902900" cy="1319100"/>
          </a:xfrm>
          <a:prstGeom prst="roundRect">
            <a:avLst>
              <a:gd name="adj" fmla="val 16667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Average targeted attack spread was only 2.7% compared to 68.8% from untargeted interception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 </a:t>
            </a:r>
            <a:endParaRPr sz="3600"/>
          </a:p>
        </p:txBody>
      </p:sp>
      <p:sp>
        <p:nvSpPr>
          <p:cNvPr id="877" name="Google Shape;877;p50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How communities enable interception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Real-world evaluation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rgbClr val="000000"/>
                </a:solidFill>
              </a:rPr>
              <a:t>Targeted SICO attacks</a:t>
            </a:r>
            <a:endParaRPr sz="300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3000"/>
              <a:buChar char="●"/>
            </a:pPr>
            <a:r>
              <a:rPr lang="en" sz="3000">
                <a:solidFill>
                  <a:srgbClr val="E69138"/>
                </a:solidFill>
              </a:rPr>
              <a:t>Simulation-based evaluation</a:t>
            </a:r>
            <a:endParaRPr sz="3000">
              <a:solidFill>
                <a:srgbClr val="000000"/>
              </a:solidFill>
            </a:endParaRPr>
          </a:p>
        </p:txBody>
      </p:sp>
      <p:cxnSp>
        <p:nvCxnSpPr>
          <p:cNvPr id="878" name="Google Shape;878;p50"/>
          <p:cNvCxnSpPr/>
          <p:nvPr/>
        </p:nvCxnSpPr>
        <p:spPr>
          <a:xfrm>
            <a:off x="5760350" y="3132000"/>
            <a:ext cx="1073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79" name="Google Shape;87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Simulation Evaluation Results </a:t>
            </a:r>
            <a:endParaRPr sz="3600"/>
          </a:p>
        </p:txBody>
      </p:sp>
      <p:sp>
        <p:nvSpPr>
          <p:cNvPr id="885" name="Google Shape;88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886" name="Google Shape;886;p51"/>
          <p:cNvSpPr txBox="1"/>
          <p:nvPr/>
        </p:nvSpPr>
        <p:spPr>
          <a:xfrm>
            <a:off x="311700" y="1229875"/>
            <a:ext cx="8520600" cy="4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/>
              <a:t>Found community support by </a:t>
            </a:r>
            <a:r>
              <a:rPr lang="en" sz="3000" b="1">
                <a:solidFill>
                  <a:schemeClr val="accent1"/>
                </a:solidFill>
              </a:rPr>
              <a:t>21/top 30 ASes</a:t>
            </a:r>
            <a:r>
              <a:rPr lang="en" sz="3000"/>
              <a:t> (by degree) through routing policy inspection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3000"/>
              <a:buChar char="●"/>
            </a:pPr>
            <a:r>
              <a:rPr lang="en" sz="3000"/>
              <a:t>Studied Internet topology around supporting ASes via </a:t>
            </a:r>
            <a:r>
              <a:rPr lang="en" sz="3000" b="1">
                <a:solidFill>
                  <a:schemeClr val="accent1"/>
                </a:solidFill>
              </a:rPr>
              <a:t>CAIDA AS-relations</a:t>
            </a:r>
            <a:r>
              <a:rPr lang="en" sz="3000"/>
              <a:t> data set </a:t>
            </a:r>
            <a:endParaRPr sz="3000"/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 b="1">
                <a:solidFill>
                  <a:srgbClr val="FFAB40"/>
                </a:solidFill>
              </a:rPr>
              <a:t>48%</a:t>
            </a:r>
            <a:r>
              <a:rPr lang="en" sz="3000"/>
              <a:t> of ASes </a:t>
            </a:r>
            <a:r>
              <a:rPr lang="en" sz="3000">
                <a:solidFill>
                  <a:srgbClr val="000000"/>
                </a:solidFill>
              </a:rPr>
              <a:t>capable of launching SICO attacks counting community forwarding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BGP hijacks and limitations</a:t>
            </a:r>
            <a:endParaRPr sz="3600"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4294967295"/>
          </p:nvPr>
        </p:nvSpPr>
        <p:spPr>
          <a:xfrm>
            <a:off x="311700" y="31493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Limitation: victim partially loses Internet connectivity (can be detected with monitoring frameworks)</a:t>
            </a:r>
            <a:endParaRPr sz="2500">
              <a:solidFill>
                <a:srgbClr val="000000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n" sz="2500">
                <a:solidFill>
                  <a:srgbClr val="000000"/>
                </a:solidFill>
              </a:rPr>
              <a:t>Limitation: adversary cannot perform passive traffic analysis or full man-in-the-middle attacks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3365238" y="1191625"/>
            <a:ext cx="757724" cy="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descr="black-hacker-icon-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9272" y="2238218"/>
            <a:ext cx="911100" cy="91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3125" y="1200287"/>
            <a:ext cx="911100" cy="91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>
            <a:stCxn id="82" idx="3"/>
            <a:endCxn id="83" idx="1"/>
          </p:cNvCxnSpPr>
          <p:nvPr/>
        </p:nvCxnSpPr>
        <p:spPr>
          <a:xfrm>
            <a:off x="4122962" y="1655813"/>
            <a:ext cx="1926300" cy="1038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" name="Google Shape;86;p16"/>
          <p:cNvCxnSpPr>
            <a:stCxn id="82" idx="3"/>
            <a:endCxn id="84" idx="1"/>
          </p:cNvCxnSpPr>
          <p:nvPr/>
        </p:nvCxnSpPr>
        <p:spPr>
          <a:xfrm>
            <a:off x="4122962" y="1655813"/>
            <a:ext cx="24801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87;p16"/>
          <p:cNvCxnSpPr/>
          <p:nvPr/>
        </p:nvCxnSpPr>
        <p:spPr>
          <a:xfrm>
            <a:off x="5089413" y="1326300"/>
            <a:ext cx="652800" cy="65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 rot="10800000" flipH="1">
            <a:off x="5089413" y="1326300"/>
            <a:ext cx="652800" cy="65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1629775" y="1352575"/>
            <a:ext cx="11106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BGP Hijack:</a:t>
            </a:r>
            <a:endParaRPr sz="2400"/>
          </a:p>
        </p:txBody>
      </p:sp>
      <p:sp>
        <p:nvSpPr>
          <p:cNvPr id="90" name="Google Shape;90;p16"/>
          <p:cNvSpPr/>
          <p:nvPr/>
        </p:nvSpPr>
        <p:spPr>
          <a:xfrm>
            <a:off x="7514225" y="753600"/>
            <a:ext cx="1219500" cy="572700"/>
          </a:xfrm>
          <a:prstGeom prst="wedgeRectCallout">
            <a:avLst>
              <a:gd name="adj1" fmla="val -69168"/>
              <a:gd name="adj2" fmla="val 40776"/>
            </a:avLst>
          </a:prstGeom>
          <a:solidFill>
            <a:srgbClr val="DFF9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originate 1.2.3.0/24 </a:t>
            </a:r>
            <a:endParaRPr sz="1800"/>
          </a:p>
        </p:txBody>
      </p:sp>
      <p:sp>
        <p:nvSpPr>
          <p:cNvPr id="91" name="Google Shape;91;p16"/>
          <p:cNvSpPr/>
          <p:nvPr/>
        </p:nvSpPr>
        <p:spPr>
          <a:xfrm>
            <a:off x="6986675" y="2344000"/>
            <a:ext cx="1219500" cy="805200"/>
          </a:xfrm>
          <a:prstGeom prst="wedgeRectCallout">
            <a:avLst>
              <a:gd name="adj1" fmla="val -66753"/>
              <a:gd name="adj2" fmla="val 21730"/>
            </a:avLst>
          </a:prstGeom>
          <a:solidFill>
            <a:srgbClr val="FFCEC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originate 1.2.3.0/24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instead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Simulation Evaluation Results </a:t>
            </a:r>
            <a:endParaRPr sz="3600"/>
          </a:p>
        </p:txBody>
      </p:sp>
      <p:sp>
        <p:nvSpPr>
          <p:cNvPr id="892" name="Google Shape;892;p52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4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Only multi-homed ASes are capable of interception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 b="1">
                <a:solidFill>
                  <a:schemeClr val="accent1"/>
                </a:solidFill>
              </a:rPr>
              <a:t>48%</a:t>
            </a:r>
            <a:r>
              <a:rPr lang="en" sz="3000">
                <a:solidFill>
                  <a:schemeClr val="dk1"/>
                </a:solidFill>
              </a:rPr>
              <a:t> of all ASes represents </a:t>
            </a:r>
            <a:r>
              <a:rPr lang="en" sz="3000" b="1">
                <a:solidFill>
                  <a:schemeClr val="accent1"/>
                </a:solidFill>
              </a:rPr>
              <a:t>83%</a:t>
            </a:r>
            <a:r>
              <a:rPr lang="en" sz="3000">
                <a:solidFill>
                  <a:schemeClr val="dk1"/>
                </a:solidFill>
              </a:rPr>
              <a:t> of multi-homed ASes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93" name="Google Shape;89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42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BGP communities let adversaries shape malicious announcements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This enables effective interception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Even stub ASes can feasibly intercept traffic</a:t>
            </a:r>
            <a:endParaRPr sz="2500">
              <a:solidFill>
                <a:schemeClr val="dk1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Future threat models should consider adversaries that can launch and target interception attacks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99" name="Google Shape;89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Takeaways</a:t>
            </a:r>
            <a:endParaRPr sz="3600"/>
          </a:p>
        </p:txBody>
      </p:sp>
      <p:pic>
        <p:nvPicPr>
          <p:cNvPr id="900" name="Google Shape;9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200" y="4088300"/>
            <a:ext cx="897102" cy="9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475" y="4219623"/>
            <a:ext cx="2827926" cy="63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53"/>
          <p:cNvSpPr txBox="1"/>
          <p:nvPr/>
        </p:nvSpPr>
        <p:spPr>
          <a:xfrm>
            <a:off x="0" y="4088300"/>
            <a:ext cx="1953900" cy="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support from</a:t>
            </a:r>
            <a:endParaRPr/>
          </a:p>
        </p:txBody>
      </p:sp>
      <p:pic>
        <p:nvPicPr>
          <p:cNvPr id="903" name="Google Shape;90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575" y="3975450"/>
            <a:ext cx="2200028" cy="1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905" name="Google Shape;905;p53"/>
          <p:cNvSpPr/>
          <p:nvPr/>
        </p:nvSpPr>
        <p:spPr>
          <a:xfrm>
            <a:off x="-150775" y="6300"/>
            <a:ext cx="9507300" cy="5130900"/>
          </a:xfrm>
          <a:prstGeom prst="rect">
            <a:avLst/>
          </a:prstGeom>
          <a:solidFill>
            <a:srgbClr val="EEEEEE">
              <a:alpha val="67690"/>
            </a:srgb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53"/>
          <p:cNvSpPr txBox="1"/>
          <p:nvPr/>
        </p:nvSpPr>
        <p:spPr>
          <a:xfrm>
            <a:off x="1741925" y="616225"/>
            <a:ext cx="57219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Questions?</a:t>
            </a:r>
            <a:endParaRPr sz="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BGP hijack vs interception</a:t>
            </a:r>
            <a:endParaRPr sz="3600"/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2156813" y="1537200"/>
            <a:ext cx="757724" cy="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 descr="black-hacker-icon-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872" y="1545843"/>
            <a:ext cx="911100" cy="91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4425" y="1545862"/>
            <a:ext cx="911100" cy="91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7"/>
          <p:cNvCxnSpPr>
            <a:stCxn id="98" idx="3"/>
            <a:endCxn id="99" idx="1"/>
          </p:cNvCxnSpPr>
          <p:nvPr/>
        </p:nvCxnSpPr>
        <p:spPr>
          <a:xfrm>
            <a:off x="2914537" y="2001388"/>
            <a:ext cx="19263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7"/>
          <p:cNvCxnSpPr>
            <a:stCxn id="99" idx="3"/>
            <a:endCxn id="100" idx="1"/>
          </p:cNvCxnSpPr>
          <p:nvPr/>
        </p:nvCxnSpPr>
        <p:spPr>
          <a:xfrm>
            <a:off x="5751972" y="2001403"/>
            <a:ext cx="19026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7"/>
          <p:cNvCxnSpPr/>
          <p:nvPr/>
        </p:nvCxnSpPr>
        <p:spPr>
          <a:xfrm>
            <a:off x="6376788" y="1636650"/>
            <a:ext cx="652800" cy="65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7"/>
          <p:cNvCxnSpPr/>
          <p:nvPr/>
        </p:nvCxnSpPr>
        <p:spPr>
          <a:xfrm rot="10800000" flipH="1">
            <a:off x="6376788" y="1636650"/>
            <a:ext cx="652800" cy="65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105;p17"/>
          <p:cNvSpPr txBox="1"/>
          <p:nvPr/>
        </p:nvSpPr>
        <p:spPr>
          <a:xfrm>
            <a:off x="79750" y="1698150"/>
            <a:ext cx="11106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BGP Hijack:</a:t>
            </a:r>
            <a:endParaRPr sz="2400"/>
          </a:p>
        </p:txBody>
      </p:sp>
      <p:sp>
        <p:nvSpPr>
          <p:cNvPr id="106" name="Google Shape;106;p17"/>
          <p:cNvSpPr txBox="1"/>
          <p:nvPr/>
        </p:nvSpPr>
        <p:spPr>
          <a:xfrm>
            <a:off x="79750" y="3174425"/>
            <a:ext cx="20772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BGP Interception:</a:t>
            </a:r>
            <a:endParaRPr sz="2400"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l="14726" t="4610" b="-4610"/>
          <a:stretch/>
        </p:blipFill>
        <p:spPr>
          <a:xfrm>
            <a:off x="2173838" y="3215350"/>
            <a:ext cx="757724" cy="9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 descr="black-hacker-icon-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7897" y="3223993"/>
            <a:ext cx="911100" cy="91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1450" y="3224012"/>
            <a:ext cx="911100" cy="91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7"/>
          <p:cNvCxnSpPr>
            <a:stCxn id="107" idx="3"/>
            <a:endCxn id="108" idx="1"/>
          </p:cNvCxnSpPr>
          <p:nvPr/>
        </p:nvCxnSpPr>
        <p:spPr>
          <a:xfrm>
            <a:off x="2931562" y="3679538"/>
            <a:ext cx="19263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>
            <a:stCxn id="108" idx="3"/>
            <a:endCxn id="109" idx="1"/>
          </p:cNvCxnSpPr>
          <p:nvPr/>
        </p:nvCxnSpPr>
        <p:spPr>
          <a:xfrm>
            <a:off x="5768997" y="3679553"/>
            <a:ext cx="19026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18"/>
          <p:cNvCxnSpPr/>
          <p:nvPr/>
        </p:nvCxnSpPr>
        <p:spPr>
          <a:xfrm>
            <a:off x="3973925" y="3242925"/>
            <a:ext cx="310800" cy="81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8"/>
          <p:cNvCxnSpPr/>
          <p:nvPr/>
        </p:nvCxnSpPr>
        <p:spPr>
          <a:xfrm flipH="1">
            <a:off x="4610703" y="3214235"/>
            <a:ext cx="392700" cy="875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5028600" y="1869775"/>
            <a:ext cx="0" cy="632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18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120" name="Google Shape;120;p18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2079700" y="2297025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grpSp>
        <p:nvGrpSpPr>
          <p:cNvPr id="122" name="Google Shape;122;p18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123" name="Google Shape;123;p18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 txBox="1"/>
            <p:nvPr/>
          </p:nvSpPr>
          <p:spPr>
            <a:xfrm>
              <a:off x="2210488" y="2320225"/>
              <a:ext cx="649500" cy="408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2165463" y="3966725"/>
            <a:ext cx="911100" cy="911100"/>
            <a:chOff x="2079700" y="2056338"/>
            <a:chExt cx="911100" cy="911100"/>
          </a:xfrm>
        </p:grpSpPr>
        <p:sp>
          <p:nvSpPr>
            <p:cNvPr id="126" name="Google Shape;126;p18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2080012" y="2308138"/>
              <a:ext cx="910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C</a:t>
              </a:r>
              <a:endParaRPr sz="1600"/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4571700" y="2413213"/>
            <a:ext cx="911100" cy="911100"/>
            <a:chOff x="2079700" y="2056338"/>
            <a:chExt cx="911100" cy="911100"/>
          </a:xfrm>
        </p:grpSpPr>
        <p:sp>
          <p:nvSpPr>
            <p:cNvPr id="129" name="Google Shape;129;p18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2079700" y="2297025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B</a:t>
              </a:r>
              <a:endParaRPr sz="1600"/>
            </a:p>
          </p:txBody>
        </p:sp>
      </p:grpSp>
      <p:grpSp>
        <p:nvGrpSpPr>
          <p:cNvPr id="131" name="Google Shape;131;p18"/>
          <p:cNvGrpSpPr/>
          <p:nvPr/>
        </p:nvGrpSpPr>
        <p:grpSpPr>
          <a:xfrm>
            <a:off x="3342138" y="2413213"/>
            <a:ext cx="911100" cy="911100"/>
            <a:chOff x="2079700" y="2056338"/>
            <a:chExt cx="911100" cy="911100"/>
          </a:xfrm>
        </p:grpSpPr>
        <p:sp>
          <p:nvSpPr>
            <p:cNvPr id="132" name="Google Shape;132;p18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2210488" y="2320225"/>
              <a:ext cx="649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A</a:t>
              </a:r>
              <a:endParaRPr sz="1600"/>
            </a:p>
          </p:txBody>
        </p:sp>
      </p:grpSp>
      <p:grpSp>
        <p:nvGrpSpPr>
          <p:cNvPr id="134" name="Google Shape;134;p18"/>
          <p:cNvGrpSpPr/>
          <p:nvPr/>
        </p:nvGrpSpPr>
        <p:grpSpPr>
          <a:xfrm>
            <a:off x="2165463" y="3966725"/>
            <a:ext cx="911100" cy="911100"/>
            <a:chOff x="2079700" y="2056338"/>
            <a:chExt cx="911100" cy="911100"/>
          </a:xfrm>
        </p:grpSpPr>
        <p:sp>
          <p:nvSpPr>
            <p:cNvPr id="135" name="Google Shape;135;p18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2080012" y="2308138"/>
              <a:ext cx="9105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AS C</a:t>
              </a:r>
              <a:endParaRPr sz="1600"/>
            </a:p>
          </p:txBody>
        </p:sp>
      </p:grpSp>
      <p:cxnSp>
        <p:nvCxnSpPr>
          <p:cNvPr id="137" name="Google Shape;137;p18"/>
          <p:cNvCxnSpPr/>
          <p:nvPr/>
        </p:nvCxnSpPr>
        <p:spPr>
          <a:xfrm>
            <a:off x="3796350" y="2003425"/>
            <a:ext cx="2700" cy="40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3076575" y="4420025"/>
            <a:ext cx="1123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Launching interception is challenging</a:t>
            </a:r>
            <a:endParaRPr sz="3600"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61275" y="1180825"/>
            <a:ext cx="30621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Real Internet topology example from Taiwan DNS resolver hijack</a:t>
            </a:r>
            <a:endParaRPr sz="2400"/>
          </a:p>
        </p:txBody>
      </p:sp>
      <p:cxnSp>
        <p:nvCxnSpPr>
          <p:cNvPr id="142" name="Google Shape;142;p18"/>
          <p:cNvCxnSpPr>
            <a:endCxn id="129" idx="2"/>
          </p:cNvCxnSpPr>
          <p:nvPr/>
        </p:nvCxnSpPr>
        <p:spPr>
          <a:xfrm>
            <a:off x="4240800" y="2864263"/>
            <a:ext cx="330900" cy="4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3" name="Google Shape;143;p18"/>
          <p:cNvSpPr/>
          <p:nvPr/>
        </p:nvSpPr>
        <p:spPr>
          <a:xfrm>
            <a:off x="3108425" y="1180825"/>
            <a:ext cx="2697948" cy="911088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3219000" y="1350025"/>
            <a:ext cx="237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Rest of Internet</a:t>
            </a:r>
            <a:endParaRPr sz="2400"/>
          </a:p>
        </p:txBody>
      </p:sp>
      <p:sp>
        <p:nvSpPr>
          <p:cNvPr id="145" name="Google Shape;145;p18"/>
          <p:cNvSpPr txBox="1"/>
          <p:nvPr/>
        </p:nvSpPr>
        <p:spPr>
          <a:xfrm>
            <a:off x="7044825" y="1399825"/>
            <a:ext cx="1985400" cy="1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Routes data to adversary</a:t>
            </a:r>
            <a:endParaRPr sz="2400"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6039875" y="1399813"/>
            <a:ext cx="911100" cy="911100"/>
            <a:chOff x="2079700" y="2056338"/>
            <a:chExt cx="911100" cy="911100"/>
          </a:xfrm>
        </p:grpSpPr>
        <p:sp>
          <p:nvSpPr>
            <p:cNvPr id="147" name="Google Shape;147;p18"/>
            <p:cNvSpPr/>
            <p:nvPr/>
          </p:nvSpPr>
          <p:spPr>
            <a:xfrm>
              <a:off x="2079700" y="2056338"/>
              <a:ext cx="911100" cy="911100"/>
            </a:xfrm>
            <a:prstGeom prst="ellipse">
              <a:avLst/>
            </a:prstGeom>
            <a:solidFill>
              <a:srgbClr val="FFCECE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2079700" y="2187963"/>
              <a:ext cx="911100" cy="40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l="21536" t="15232" r="22898" b="12710"/>
          <a:stretch/>
        </p:blipFill>
        <p:spPr>
          <a:xfrm rot="34">
            <a:off x="5437950" y="2194151"/>
            <a:ext cx="601923" cy="40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l="21536" t="15232" r="22898" b="12710"/>
          <a:stretch/>
        </p:blipFill>
        <p:spPr>
          <a:xfrm rot="34">
            <a:off x="5028600" y="3908764"/>
            <a:ext cx="601923" cy="409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8"/>
          <p:cNvPicPr preferRelativeResize="0"/>
          <p:nvPr/>
        </p:nvPicPr>
        <p:blipFill rotWithShape="1">
          <a:blip r:embed="rId3">
            <a:alphaModFix/>
          </a:blip>
          <a:srcRect l="21536" t="15232" r="22898" b="12710"/>
          <a:stretch/>
        </p:blipFill>
        <p:spPr>
          <a:xfrm rot="34">
            <a:off x="5034800" y="3914964"/>
            <a:ext cx="601923" cy="4097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8"/>
          <p:cNvGrpSpPr/>
          <p:nvPr/>
        </p:nvGrpSpPr>
        <p:grpSpPr>
          <a:xfrm>
            <a:off x="3922500" y="3814831"/>
            <a:ext cx="1069800" cy="1538019"/>
            <a:chOff x="3336825" y="3600806"/>
            <a:chExt cx="1069800" cy="1538019"/>
          </a:xfrm>
        </p:grpSpPr>
        <p:pic>
          <p:nvPicPr>
            <p:cNvPr id="153" name="Google Shape;153;p18" descr="black-hacker-icon-0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16122" y="3600806"/>
              <a:ext cx="911100" cy="9111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8"/>
            <p:cNvSpPr txBox="1"/>
            <p:nvPr/>
          </p:nvSpPr>
          <p:spPr>
            <a:xfrm>
              <a:off x="3336825" y="4354925"/>
              <a:ext cx="1069800" cy="78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Adversary</a:t>
              </a:r>
              <a:endParaRPr/>
            </a:p>
          </p:txBody>
        </p:sp>
      </p:grpSp>
      <p:cxnSp>
        <p:nvCxnSpPr>
          <p:cNvPr id="155" name="Google Shape;155;p18"/>
          <p:cNvCxnSpPr/>
          <p:nvPr/>
        </p:nvCxnSpPr>
        <p:spPr>
          <a:xfrm flipH="1">
            <a:off x="5289475" y="2671425"/>
            <a:ext cx="452100" cy="1222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4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4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Previous views on Interception </a:t>
            </a:r>
            <a:endParaRPr sz="360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t="33818"/>
          <a:stretch/>
        </p:blipFill>
        <p:spPr>
          <a:xfrm>
            <a:off x="571500" y="1865571"/>
            <a:ext cx="8001000" cy="123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571500" y="3050075"/>
            <a:ext cx="7921200" cy="128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Goldberg </a:t>
            </a:r>
            <a:r>
              <a:rPr lang="en" sz="1800">
                <a:solidFill>
                  <a:schemeClr val="dk1"/>
                </a:solidFill>
              </a:rPr>
              <a:t>et al.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How Secure Are Secure Interdomain Routing Protocols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ACM SIGCOMM ‘10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4294967295"/>
          </p:nvPr>
        </p:nvSpPr>
        <p:spPr>
          <a:xfrm>
            <a:off x="311700" y="41937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84%</a:t>
            </a:r>
            <a:r>
              <a:rPr lang="en" sz="3000">
                <a:solidFill>
                  <a:srgbClr val="000000"/>
                </a:solidFill>
              </a:rPr>
              <a:t> of ASes on the Internet are stubs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Previous views on Interception </a:t>
            </a:r>
            <a:endParaRPr sz="3600"/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234188"/>
            <a:ext cx="80010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571500" y="3050075"/>
            <a:ext cx="7921200" cy="128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Goldberg </a:t>
            </a:r>
            <a:r>
              <a:rPr lang="en" sz="1800">
                <a:solidFill>
                  <a:schemeClr val="dk1"/>
                </a:solidFill>
              </a:rPr>
              <a:t>et al.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How Secure Are Secure Interdomain Routing Protocols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ACM SIGCOMM ‘10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4294967295"/>
          </p:nvPr>
        </p:nvSpPr>
        <p:spPr>
          <a:xfrm>
            <a:off x="311700" y="419372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b="1">
                <a:solidFill>
                  <a:schemeClr val="accent1"/>
                </a:solidFill>
              </a:rPr>
              <a:t>84%</a:t>
            </a:r>
            <a:r>
              <a:rPr lang="en" sz="3000">
                <a:solidFill>
                  <a:srgbClr val="000000"/>
                </a:solidFill>
              </a:rPr>
              <a:t> of ASes on the Internet are stubs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817199" y="1308800"/>
            <a:ext cx="7509600" cy="2417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762300" y="1751560"/>
            <a:ext cx="7619400" cy="13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BGP communities allow stub networks to launch interception attacks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Our Contributions </a:t>
            </a:r>
            <a:endParaRPr sz="3600"/>
          </a:p>
        </p:txBody>
      </p:sp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294967295"/>
          </p:nvPr>
        </p:nvSpPr>
        <p:spPr>
          <a:xfrm>
            <a:off x="324850" y="1151050"/>
            <a:ext cx="8696400" cy="3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Use seemingly benign BGP communities to enable </a:t>
            </a:r>
            <a:r>
              <a:rPr lang="en" sz="2800">
                <a:solidFill>
                  <a:schemeClr val="dk1"/>
                </a:solidFill>
              </a:rPr>
              <a:t> </a:t>
            </a:r>
            <a:r>
              <a:rPr lang="en" sz="2800" b="1">
                <a:solidFill>
                  <a:schemeClr val="accent1"/>
                </a:solidFill>
              </a:rPr>
              <a:t>48%</a:t>
            </a:r>
            <a:r>
              <a:rPr lang="en" sz="2800">
                <a:solidFill>
                  <a:schemeClr val="dk1"/>
                </a:solidFill>
              </a:rPr>
              <a:t> of ASes (incl. stubs)</a:t>
            </a:r>
            <a:r>
              <a:rPr lang="en" sz="2800">
                <a:solidFill>
                  <a:srgbClr val="000000"/>
                </a:solidFill>
              </a:rPr>
              <a:t> to launch interception </a:t>
            </a: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Demonstrate </a:t>
            </a:r>
            <a:r>
              <a:rPr lang="en" sz="2800" b="1">
                <a:solidFill>
                  <a:schemeClr val="accent1"/>
                </a:solidFill>
              </a:rPr>
              <a:t>viability</a:t>
            </a:r>
            <a:r>
              <a:rPr lang="en" sz="2800">
                <a:solidFill>
                  <a:srgbClr val="000000"/>
                </a:solidFill>
              </a:rPr>
              <a:t> and effectiveness of these attacks in the wild</a:t>
            </a:r>
            <a:endParaRPr sz="2800"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Introduce </a:t>
            </a:r>
            <a:r>
              <a:rPr lang="en" sz="2800" b="1">
                <a:solidFill>
                  <a:schemeClr val="accent1"/>
                </a:solidFill>
              </a:rPr>
              <a:t>targeted</a:t>
            </a:r>
            <a:r>
              <a:rPr lang="en" sz="2800" b="1">
                <a:solidFill>
                  <a:srgbClr val="000000"/>
                </a:solidFill>
              </a:rPr>
              <a:t> </a:t>
            </a:r>
            <a:r>
              <a:rPr lang="en" sz="2800">
                <a:solidFill>
                  <a:srgbClr val="000000"/>
                </a:solidFill>
              </a:rPr>
              <a:t>BGP attacks that increase stealth and decrease attack cost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1470</Words>
  <Application>Microsoft Macintosh PowerPoint</Application>
  <PresentationFormat>On-screen Show (16:9)</PresentationFormat>
  <Paragraphs>416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Arial</vt:lpstr>
      <vt:lpstr>Simple Light</vt:lpstr>
      <vt:lpstr>SICO Surgical Interception Attacks by Manipulating BGP Communities</vt:lpstr>
      <vt:lpstr>BGP is vulnerable to hijacks</vt:lpstr>
      <vt:lpstr>BGP is vulnerable to hijacks</vt:lpstr>
      <vt:lpstr>BGP hijacks and limitations</vt:lpstr>
      <vt:lpstr>BGP hijack vs interception</vt:lpstr>
      <vt:lpstr>Launching interception is challenging</vt:lpstr>
      <vt:lpstr>Previous views on Interception </vt:lpstr>
      <vt:lpstr>Previous views on Interception </vt:lpstr>
      <vt:lpstr>Our Contributions </vt:lpstr>
      <vt:lpstr>Overview </vt:lpstr>
      <vt:lpstr>An interception scenario</vt:lpstr>
      <vt:lpstr>An interception scenario</vt:lpstr>
      <vt:lpstr>An interception scenario</vt:lpstr>
      <vt:lpstr>A failed interception scenario</vt:lpstr>
      <vt:lpstr>SICO Attacks: Exploiting BGP Communities </vt:lpstr>
      <vt:lpstr>SICO Attacks: Exploiting BGP Communities </vt:lpstr>
      <vt:lpstr>SICO Example</vt:lpstr>
      <vt:lpstr>SICO Example</vt:lpstr>
      <vt:lpstr>SICO Example</vt:lpstr>
      <vt:lpstr>Targeting a BGP attack to specific IPs </vt:lpstr>
      <vt:lpstr>Why target a BGP attack to specific sources? </vt:lpstr>
      <vt:lpstr>Why target a BGP attack to specific sources? </vt:lpstr>
      <vt:lpstr>Targeted SICO Example</vt:lpstr>
      <vt:lpstr>Targeted SICO Example</vt:lpstr>
      <vt:lpstr>Overview </vt:lpstr>
      <vt:lpstr>Ethically Launching Attacks </vt:lpstr>
      <vt:lpstr>Experimental Setup </vt:lpstr>
      <vt:lpstr>Real-world Evaluation Methodology </vt:lpstr>
      <vt:lpstr>Real-world Evaluation Results </vt:lpstr>
      <vt:lpstr>How to measure spread</vt:lpstr>
      <vt:lpstr>How to measure spread</vt:lpstr>
      <vt:lpstr>Spread Comparison</vt:lpstr>
      <vt:lpstr>Overview </vt:lpstr>
      <vt:lpstr>Use of traditional interception against Tor </vt:lpstr>
      <vt:lpstr>Targeted interception against Tor </vt:lpstr>
      <vt:lpstr>Targeting top  eight Tor exits</vt:lpstr>
      <vt:lpstr>Targeting top  eight Tor exits</vt:lpstr>
      <vt:lpstr>Overview </vt:lpstr>
      <vt:lpstr>Simulation Evaluation Results </vt:lpstr>
      <vt:lpstr>Simulation Evaluation Results </vt:lpstr>
      <vt:lpstr>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SICO Surgical Interception Attacks by Manipulating BGP Communities</dc:title>
  <cp:lastModifiedBy>Jennifer L. Rexford</cp:lastModifiedBy>
  <cp:revision>1</cp:revision>
  <dcterms:modified xsi:type="dcterms:W3CDTF">2020-07-29T13:36:14Z</dcterms:modified>
</cp:coreProperties>
</file>