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321" r:id="rId4"/>
    <p:sldId id="322" r:id="rId5"/>
    <p:sldId id="270" r:id="rId6"/>
    <p:sldId id="323" r:id="rId7"/>
    <p:sldId id="272" r:id="rId8"/>
    <p:sldId id="32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1EEBE-4CC0-B600-BCB1-A7FCBDF11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1E4FC8-28AE-7EF3-8952-81B97B167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F0608-835F-3C5D-7531-28C27235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8D306-3D1E-BFDF-51E1-E731B223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0E7804-B1E6-002E-43D0-255F114E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60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0A435-CCF9-74DD-4043-1A0D1D2B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615BFC-72E7-EA96-714B-E1A47E87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1FBBA0-CF79-8C2E-327B-FC2EF4BA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0D0D49-019E-39FA-4FD7-68C45009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B31EBB-2345-8B9D-9C59-C807D37B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64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A4FFDD-9A8B-3643-F4EF-AA5EF5DEE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2AE3BF-C654-CF57-B1D2-A0AAC994C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0A1B29-0714-6220-7408-EC813710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5C253-E462-29C4-6B7C-AC492741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252204-AD9F-7E47-D1CC-2C7EFA6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64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08A43-FEB3-D516-53DC-5778CEBA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7EE09A-7FA6-CCE5-B05B-418CBD20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AA936-93AE-F608-4B41-83654F30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835C2-DFA2-B685-FC77-E6F4F3C1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D849EF-90A0-E1AB-3C84-8828618E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81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56A5C-1FA4-BF42-65F5-9928F9E1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F2AE6B-6724-3B99-A26E-225FE47E2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509C6D-82F1-F073-1BA8-27C6874D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5E5AC-7D74-7C73-791C-CB93BD23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4AC8F-06F6-D81A-6920-CFFE79A7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8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293A9-29B8-0635-7378-14D2A7B6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4E682-87C2-60FE-DA49-315596AD2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E663ED-619A-FEE4-F7D2-2E8BA65DD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67ACF2-0B97-0143-C196-57E14288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61A110-5E29-8CCC-3D7E-870DC500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19414C-94E4-0F4C-4D1F-F891F18B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29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FD605-549E-7F3B-865B-6CE6149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F9189-0BE3-04FE-1D5D-1DC910E8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A4AE4A-9017-B2AC-C282-BF6ED473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45B694-F5EF-0E57-B8F0-D6482F60B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1AD9F9-0032-6B3A-A5F8-629987D7B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B75DE5-48FB-4BB4-8BFE-22DDBD89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754C26A-B443-F5C7-40C9-12C16B46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557BF2-DD38-0D7C-3A8A-68EF099A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06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C27F8-F4AA-ACFE-3030-F51CFFCD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49DBBF-6C0C-BDAA-DB8B-39A2A1E1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05A9A4-5850-6213-CB5E-6B6403DD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543766-BCEF-7D7B-386F-3A12D4E5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1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54F6CD-04CC-DD39-23D2-1C14A05F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C756C8-16D3-F4E7-C49C-8B834FF8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E257EE-0EFC-C689-AB94-AAD78CF3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86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0CF24-F8F2-7230-3BF8-5B59E12C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AFC19-3EA0-BAD0-EFFB-C1A4E2B2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C17020-EECA-2AEE-7AA9-D03CF26C7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03B0A-EC9A-7728-8A08-3CDAD76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9D030E-67F7-0E70-AEC9-79DD0464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59B7A9-E9EE-4599-4768-B278B88E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7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134E4-2824-AD06-7E38-C3F5749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7E3996-C8AB-C411-8FE8-298C9C2E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BD6A95-AEBC-EDBC-6110-6D393FCB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08E8D4-29FA-6409-1FFC-393058CB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72FE9A-B9DC-0939-6967-52E48B83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44CDED-C234-61EB-0F48-AD6AD19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91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A4BDC4-B191-2EBE-EAB2-F4DB711D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F5F21-DF2C-3445-17BF-8D53D6B3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17701B-9017-7C14-E0E1-52467919E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8ADDE-0B44-BF48-A3AA-A2E08CC76AE8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6129C-247A-16F9-795B-6E6FDEA48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52AF8-3963-622B-4266-5221E2EBB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827C7-FF72-1F41-A030-84FE06E55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42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, 設計図&#10;&#10;自動的に生成された説明">
            <a:extLst>
              <a:ext uri="{FF2B5EF4-FFF2-40B4-BE49-F238E27FC236}">
                <a16:creationId xmlns:a16="http://schemas.microsoft.com/office/drawing/2014/main" id="{C0295118-BA94-C102-4386-9C69D995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3353329"/>
            <a:ext cx="5080000" cy="3060700"/>
          </a:xfrm>
          <a:prstGeom prst="rect">
            <a:avLst/>
          </a:prstGeom>
        </p:spPr>
      </p:pic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46FD70B-92C9-42E6-8304-02E646B3D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01" r="28853"/>
          <a:stretch/>
        </p:blipFill>
        <p:spPr>
          <a:xfrm>
            <a:off x="8647771" y="368300"/>
            <a:ext cx="2141034" cy="3060700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0FA729E5-6C20-EC24-BD55-2D97F1992A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05" r="29425"/>
          <a:stretch/>
        </p:blipFill>
        <p:spPr>
          <a:xfrm>
            <a:off x="5209016" y="3161371"/>
            <a:ext cx="2035560" cy="3060700"/>
          </a:xfrm>
          <a:prstGeom prst="rect">
            <a:avLst/>
          </a:prstGeom>
        </p:spPr>
      </p:pic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9BFD16A7-070E-F393-DAC2-8638C0CD2D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615" r="29186"/>
          <a:stretch/>
        </p:blipFill>
        <p:spPr>
          <a:xfrm>
            <a:off x="522713" y="3161371"/>
            <a:ext cx="2042067" cy="3060700"/>
          </a:xfrm>
          <a:prstGeom prst="rect">
            <a:avLst/>
          </a:prstGeom>
        </p:spPr>
      </p:pic>
      <p:pic>
        <p:nvPicPr>
          <p:cNvPr id="11" name="図 10" descr="グラフ&#10;&#10;中程度の精度で自動的に生成された説明">
            <a:extLst>
              <a:ext uri="{FF2B5EF4-FFF2-40B4-BE49-F238E27FC236}">
                <a16:creationId xmlns:a16="http://schemas.microsoft.com/office/drawing/2014/main" id="{3F85C78E-0083-26CE-4B76-08577FE800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258" r="29545"/>
          <a:stretch/>
        </p:blipFill>
        <p:spPr>
          <a:xfrm>
            <a:off x="2865864" y="3161371"/>
            <a:ext cx="2042068" cy="30607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AE633C-BC2F-89BF-2EA8-B8F62664CD2E}"/>
              </a:ext>
            </a:extLst>
          </p:cNvPr>
          <p:cNvSpPr txBox="1"/>
          <p:nvPr/>
        </p:nvSpPr>
        <p:spPr>
          <a:xfrm>
            <a:off x="657922" y="55756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Detector 0</a:t>
            </a:r>
            <a:endParaRPr kumimoji="1" lang="ja-JP" altLang="en-US"/>
          </a:p>
        </p:txBody>
      </p:sp>
      <p:pic>
        <p:nvPicPr>
          <p:cNvPr id="14" name="図 13" descr="グラフ, 散布図&#10;&#10;自動的に生成された説明">
            <a:extLst>
              <a:ext uri="{FF2B5EF4-FFF2-40B4-BE49-F238E27FC236}">
                <a16:creationId xmlns:a16="http://schemas.microsoft.com/office/drawing/2014/main" id="{2F5A8FE2-B85D-2D4A-3A73-C60B8ECC5B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932" y="368300"/>
            <a:ext cx="3623920" cy="24864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0CDAB5-4270-930D-297E-C3EE38E58754}"/>
              </a:ext>
            </a:extLst>
          </p:cNvPr>
          <p:cNvSpPr txBox="1"/>
          <p:nvPr/>
        </p:nvSpPr>
        <p:spPr>
          <a:xfrm>
            <a:off x="1053066" y="6232913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Main beam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CBD60B4-83ED-736A-6C18-0F148BD6C5FB}"/>
              </a:ext>
            </a:extLst>
          </p:cNvPr>
          <p:cNvSpPr txBox="1"/>
          <p:nvPr/>
        </p:nvSpPr>
        <p:spPr>
          <a:xfrm>
            <a:off x="3353739" y="614057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s</a:t>
            </a:r>
            <a:r>
              <a:rPr kumimoji="1" lang="en-US" altLang="ja-JP" sz="1200" dirty="0"/>
              <a:t>pillover</a:t>
            </a:r>
          </a:p>
          <a:p>
            <a:pPr algn="ctr"/>
            <a:r>
              <a:rPr kumimoji="1" lang="en-US" altLang="ja-JP" sz="1200" dirty="0"/>
              <a:t>from the </a:t>
            </a:r>
            <a:r>
              <a:rPr lang="en-US" altLang="ja-JP" sz="1200" dirty="0"/>
              <a:t>sky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9E0953-95CD-64B0-CAD6-6EF26181525F}"/>
              </a:ext>
            </a:extLst>
          </p:cNvPr>
          <p:cNvSpPr txBox="1"/>
          <p:nvPr/>
        </p:nvSpPr>
        <p:spPr>
          <a:xfrm>
            <a:off x="5436484" y="614432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</a:t>
            </a:r>
            <a:r>
              <a:rPr kumimoji="1" lang="en-US" altLang="ja-JP" sz="1200" dirty="0"/>
              <a:t>irect and spillover</a:t>
            </a:r>
          </a:p>
          <a:p>
            <a:pPr algn="ctr"/>
            <a:r>
              <a:rPr kumimoji="1" lang="en-US" altLang="ja-JP" sz="1200" dirty="0"/>
              <a:t>from the baffle</a:t>
            </a:r>
            <a:endParaRPr kumimoji="1" lang="ja-JP" altLang="en-US" sz="1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0D9631-60A4-426B-9619-364D84B7C97E}"/>
              </a:ext>
            </a:extLst>
          </p:cNvPr>
          <p:cNvSpPr/>
          <p:nvPr/>
        </p:nvSpPr>
        <p:spPr>
          <a:xfrm>
            <a:off x="4491626" y="1477883"/>
            <a:ext cx="371839" cy="36933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80BF50ED-1BB3-3D3C-179C-F6FF059D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A5CF-CEFA-6642-99C5-E9531BABDF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43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2C7A8-FA67-047D-C090-294B7DE1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ダイアグラム&#10;&#10;自動的に生成された説明">
            <a:extLst>
              <a:ext uri="{FF2B5EF4-FFF2-40B4-BE49-F238E27FC236}">
                <a16:creationId xmlns:a16="http://schemas.microsoft.com/office/drawing/2014/main" id="{94DBD631-0EE5-1A03-9CDD-C417BB98D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4" r="28839"/>
          <a:stretch/>
        </p:blipFill>
        <p:spPr>
          <a:xfrm>
            <a:off x="8636000" y="410517"/>
            <a:ext cx="2141034" cy="3060700"/>
          </a:xfrm>
          <a:prstGeom prst="rect">
            <a:avLst/>
          </a:prstGeom>
        </p:spPr>
      </p:pic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D54A2AF6-B32F-B79E-3543-C9FAE80DD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3354583"/>
            <a:ext cx="5080000" cy="30607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1AB37F-DAFC-8FBC-5E64-8639522A8894}"/>
              </a:ext>
            </a:extLst>
          </p:cNvPr>
          <p:cNvSpPr txBox="1"/>
          <p:nvPr/>
        </p:nvSpPr>
        <p:spPr>
          <a:xfrm>
            <a:off x="657922" y="55756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Detector 1</a:t>
            </a:r>
            <a:endParaRPr kumimoji="1" lang="ja-JP" altLang="en-US"/>
          </a:p>
        </p:txBody>
      </p:sp>
      <p:pic>
        <p:nvPicPr>
          <p:cNvPr id="14" name="図 13" descr="グラフ, 散布図&#10;&#10;自動的に生成された説明">
            <a:extLst>
              <a:ext uri="{FF2B5EF4-FFF2-40B4-BE49-F238E27FC236}">
                <a16:creationId xmlns:a16="http://schemas.microsoft.com/office/drawing/2014/main" id="{AA84C5B5-4FA7-6566-B12A-0154857814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0"/>
          <a:stretch/>
        </p:blipFill>
        <p:spPr>
          <a:xfrm>
            <a:off x="3229336" y="368300"/>
            <a:ext cx="3548515" cy="24864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D77012-A9B3-FC94-8037-3AE927F47CAC}"/>
              </a:ext>
            </a:extLst>
          </p:cNvPr>
          <p:cNvSpPr txBox="1"/>
          <p:nvPr/>
        </p:nvSpPr>
        <p:spPr>
          <a:xfrm>
            <a:off x="1053066" y="6232913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Main beam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53BB1F-D4D0-1534-C034-E098A7E00A1F}"/>
              </a:ext>
            </a:extLst>
          </p:cNvPr>
          <p:cNvSpPr txBox="1"/>
          <p:nvPr/>
        </p:nvSpPr>
        <p:spPr>
          <a:xfrm>
            <a:off x="3353739" y="614057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s</a:t>
            </a:r>
            <a:r>
              <a:rPr kumimoji="1" lang="en-US" altLang="ja-JP" sz="1200" dirty="0"/>
              <a:t>pillover</a:t>
            </a:r>
          </a:p>
          <a:p>
            <a:pPr algn="ctr"/>
            <a:r>
              <a:rPr kumimoji="1" lang="en-US" altLang="ja-JP" sz="1200" dirty="0"/>
              <a:t>from the </a:t>
            </a:r>
            <a:r>
              <a:rPr lang="en-US" altLang="ja-JP" sz="1200" dirty="0"/>
              <a:t>sky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5AB5F2-19B2-A323-2EDB-758B1A2CC8FF}"/>
              </a:ext>
            </a:extLst>
          </p:cNvPr>
          <p:cNvSpPr txBox="1"/>
          <p:nvPr/>
        </p:nvSpPr>
        <p:spPr>
          <a:xfrm>
            <a:off x="5436484" y="614432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</a:t>
            </a:r>
            <a:r>
              <a:rPr kumimoji="1" lang="en-US" altLang="ja-JP" sz="1200" dirty="0"/>
              <a:t>irect and spillover</a:t>
            </a:r>
          </a:p>
          <a:p>
            <a:pPr algn="ctr"/>
            <a:r>
              <a:rPr kumimoji="1" lang="en-US" altLang="ja-JP" sz="1200" dirty="0"/>
              <a:t>from the baffle</a:t>
            </a:r>
            <a:endParaRPr kumimoji="1" lang="ja-JP" altLang="en-US" sz="1200"/>
          </a:p>
        </p:txBody>
      </p:sp>
      <p:sp>
        <p:nvSpPr>
          <p:cNvPr id="2" name="Oval 20">
            <a:extLst>
              <a:ext uri="{FF2B5EF4-FFF2-40B4-BE49-F238E27FC236}">
                <a16:creationId xmlns:a16="http://schemas.microsoft.com/office/drawing/2014/main" id="{9179D222-B00C-2DFE-B39D-5ED991D74836}"/>
              </a:ext>
            </a:extLst>
          </p:cNvPr>
          <p:cNvSpPr/>
          <p:nvPr/>
        </p:nvSpPr>
        <p:spPr>
          <a:xfrm>
            <a:off x="3778041" y="1487101"/>
            <a:ext cx="371839" cy="36933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pic>
        <p:nvPicPr>
          <p:cNvPr id="18" name="図 17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E40560BA-4D05-B4CA-E876-44D5B409E2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138" r="28664"/>
          <a:stretch/>
        </p:blipFill>
        <p:spPr>
          <a:xfrm>
            <a:off x="5221997" y="3163879"/>
            <a:ext cx="2042068" cy="3060700"/>
          </a:xfrm>
          <a:prstGeom prst="rect">
            <a:avLst/>
          </a:prstGeom>
        </p:spPr>
      </p:pic>
      <p:pic>
        <p:nvPicPr>
          <p:cNvPr id="20" name="図 19" descr="ダイアグラム&#10;&#10;自動的に生成された説明">
            <a:extLst>
              <a:ext uri="{FF2B5EF4-FFF2-40B4-BE49-F238E27FC236}">
                <a16:creationId xmlns:a16="http://schemas.microsoft.com/office/drawing/2014/main" id="{AD05CE01-4B4A-F439-64E5-DD1CB0EF71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802" r="30000"/>
          <a:stretch/>
        </p:blipFill>
        <p:spPr>
          <a:xfrm>
            <a:off x="487986" y="3160638"/>
            <a:ext cx="2042068" cy="30607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1BC1B3B-D378-2A3A-E4EA-3392EE766E93}"/>
              </a:ext>
            </a:extLst>
          </p:cNvPr>
          <p:cNvSpPr txBox="1"/>
          <p:nvPr/>
        </p:nvSpPr>
        <p:spPr>
          <a:xfrm>
            <a:off x="3002681" y="450632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Does not exist.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070A25-14AC-FF2A-EE80-97AD632D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A5CF-CEFA-6642-99C5-E9531BABDF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32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DB6D6-83E6-BF68-F2EC-3B2CBA824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ダイアグラム&#10;&#10;自動的に生成された説明">
            <a:extLst>
              <a:ext uri="{FF2B5EF4-FFF2-40B4-BE49-F238E27FC236}">
                <a16:creationId xmlns:a16="http://schemas.microsoft.com/office/drawing/2014/main" id="{621D003B-1541-8028-4793-E03D4DC28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8" r="28663"/>
          <a:stretch/>
        </p:blipFill>
        <p:spPr>
          <a:xfrm>
            <a:off x="8699778" y="368300"/>
            <a:ext cx="2134072" cy="30607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CF696A-71A3-B7B6-9AD6-870B4905246D}"/>
              </a:ext>
            </a:extLst>
          </p:cNvPr>
          <p:cNvSpPr txBox="1"/>
          <p:nvPr/>
        </p:nvSpPr>
        <p:spPr>
          <a:xfrm>
            <a:off x="657922" y="55756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Detector 2</a:t>
            </a:r>
            <a:endParaRPr kumimoji="1" lang="ja-JP" altLang="en-US"/>
          </a:p>
        </p:txBody>
      </p:sp>
      <p:pic>
        <p:nvPicPr>
          <p:cNvPr id="14" name="図 13" descr="グラフ, 散布図&#10;&#10;自動的に生成された説明">
            <a:extLst>
              <a:ext uri="{FF2B5EF4-FFF2-40B4-BE49-F238E27FC236}">
                <a16:creationId xmlns:a16="http://schemas.microsoft.com/office/drawing/2014/main" id="{A91A21C5-3410-8B5E-C7E5-39A16E8C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932" y="368300"/>
            <a:ext cx="3623920" cy="24864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A10FD4-39F3-4F04-234A-7E6622470AF5}"/>
              </a:ext>
            </a:extLst>
          </p:cNvPr>
          <p:cNvSpPr txBox="1"/>
          <p:nvPr/>
        </p:nvSpPr>
        <p:spPr>
          <a:xfrm>
            <a:off x="1053066" y="6232913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Main beam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2BCEB4-3C1D-EFEB-6F0F-A0471D7977FA}"/>
              </a:ext>
            </a:extLst>
          </p:cNvPr>
          <p:cNvSpPr txBox="1"/>
          <p:nvPr/>
        </p:nvSpPr>
        <p:spPr>
          <a:xfrm>
            <a:off x="3353739" y="614057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s</a:t>
            </a:r>
            <a:r>
              <a:rPr kumimoji="1" lang="en-US" altLang="ja-JP" sz="1200" dirty="0"/>
              <a:t>pillover</a:t>
            </a:r>
          </a:p>
          <a:p>
            <a:pPr algn="ctr"/>
            <a:r>
              <a:rPr kumimoji="1" lang="en-US" altLang="ja-JP" sz="1200" dirty="0"/>
              <a:t>from the </a:t>
            </a:r>
            <a:r>
              <a:rPr lang="en-US" altLang="ja-JP" sz="1200" dirty="0"/>
              <a:t>sky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447A4B-D358-9A3E-4E7D-1E58215B952C}"/>
              </a:ext>
            </a:extLst>
          </p:cNvPr>
          <p:cNvSpPr txBox="1"/>
          <p:nvPr/>
        </p:nvSpPr>
        <p:spPr>
          <a:xfrm>
            <a:off x="5436484" y="614432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</a:t>
            </a:r>
            <a:r>
              <a:rPr kumimoji="1" lang="en-US" altLang="ja-JP" sz="1200" dirty="0"/>
              <a:t>irect and spillover</a:t>
            </a:r>
          </a:p>
          <a:p>
            <a:pPr algn="ctr"/>
            <a:r>
              <a:rPr kumimoji="1" lang="en-US" altLang="ja-JP" sz="1200" dirty="0"/>
              <a:t>from the baffle</a:t>
            </a:r>
            <a:endParaRPr kumimoji="1" lang="ja-JP" altLang="en-US" sz="1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864874-49A1-C644-E74A-695D66A342D2}"/>
              </a:ext>
            </a:extLst>
          </p:cNvPr>
          <p:cNvSpPr/>
          <p:nvPr/>
        </p:nvSpPr>
        <p:spPr>
          <a:xfrm>
            <a:off x="4144385" y="911642"/>
            <a:ext cx="371839" cy="36933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B3E57DC-84B8-4CB2-B435-185514EA95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51" r="29051"/>
          <a:stretch/>
        </p:blipFill>
        <p:spPr>
          <a:xfrm>
            <a:off x="522712" y="3158385"/>
            <a:ext cx="2042068" cy="3060700"/>
          </a:xfrm>
          <a:prstGeom prst="rect">
            <a:avLst/>
          </a:prstGeom>
        </p:spPr>
      </p:pic>
      <p:pic>
        <p:nvPicPr>
          <p:cNvPr id="8" name="図 7" descr="グラフ&#10;&#10;中程度の精度で自動的に生成された説明">
            <a:extLst>
              <a:ext uri="{FF2B5EF4-FFF2-40B4-BE49-F238E27FC236}">
                <a16:creationId xmlns:a16="http://schemas.microsoft.com/office/drawing/2014/main" id="{15221825-DF31-8745-575D-E4C52D366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82" t="-533" r="28781" b="533"/>
          <a:stretch/>
        </p:blipFill>
        <p:spPr>
          <a:xfrm>
            <a:off x="5209016" y="3158385"/>
            <a:ext cx="2099920" cy="3060700"/>
          </a:xfrm>
          <a:prstGeom prst="rect">
            <a:avLst/>
          </a:prstGeom>
        </p:spPr>
      </p:pic>
      <p:pic>
        <p:nvPicPr>
          <p:cNvPr id="19" name="図 18" descr="ダイアグラム, 設計図&#10;&#10;自動的に生成された説明">
            <a:extLst>
              <a:ext uri="{FF2B5EF4-FFF2-40B4-BE49-F238E27FC236}">
                <a16:creationId xmlns:a16="http://schemas.microsoft.com/office/drawing/2014/main" id="{1DB2FF9E-3E18-C8F7-8EF4-C2480AE09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000" y="3362325"/>
            <a:ext cx="5080000" cy="30607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0F51996-F8A8-F15B-D853-655EB4FA3114}"/>
              </a:ext>
            </a:extLst>
          </p:cNvPr>
          <p:cNvSpPr txBox="1"/>
          <p:nvPr/>
        </p:nvSpPr>
        <p:spPr>
          <a:xfrm>
            <a:off x="3002681" y="450632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Does not exist.</a:t>
            </a:r>
            <a:endParaRPr kumimoji="1" lang="ja-JP" altLang="en-US"/>
          </a:p>
        </p:txBody>
      </p:sp>
      <p:sp>
        <p:nvSpPr>
          <p:cNvPr id="22" name="スライド番号プレースホルダー 21">
            <a:extLst>
              <a:ext uri="{FF2B5EF4-FFF2-40B4-BE49-F238E27FC236}">
                <a16:creationId xmlns:a16="http://schemas.microsoft.com/office/drawing/2014/main" id="{621AE151-151C-0ADA-87E3-EFF739E2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A5CF-CEFA-6642-99C5-E9531BABDF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69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3FA0-6FDD-E982-7D53-C5C12D30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0C0516D-AC84-44C2-9BDB-FD45E958D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2" r="30001"/>
          <a:stretch/>
        </p:blipFill>
        <p:spPr>
          <a:xfrm>
            <a:off x="8716853" y="368300"/>
            <a:ext cx="2099922" cy="30607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6CF3D0-36BF-FBB9-0632-A029D7638334}"/>
              </a:ext>
            </a:extLst>
          </p:cNvPr>
          <p:cNvSpPr txBox="1"/>
          <p:nvPr/>
        </p:nvSpPr>
        <p:spPr>
          <a:xfrm>
            <a:off x="657922" y="55756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Detector 3</a:t>
            </a:r>
            <a:endParaRPr kumimoji="1" lang="ja-JP" altLang="en-US"/>
          </a:p>
        </p:txBody>
      </p:sp>
      <p:pic>
        <p:nvPicPr>
          <p:cNvPr id="14" name="図 13" descr="グラフ, 散布図&#10;&#10;自動的に生成された説明">
            <a:extLst>
              <a:ext uri="{FF2B5EF4-FFF2-40B4-BE49-F238E27FC236}">
                <a16:creationId xmlns:a16="http://schemas.microsoft.com/office/drawing/2014/main" id="{D7052C7B-6276-0D62-23FF-0CEEBF80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932" y="368300"/>
            <a:ext cx="3623920" cy="24864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4C503E-46CA-68DC-48A9-F5B21B23BC39}"/>
              </a:ext>
            </a:extLst>
          </p:cNvPr>
          <p:cNvSpPr txBox="1"/>
          <p:nvPr/>
        </p:nvSpPr>
        <p:spPr>
          <a:xfrm>
            <a:off x="1053066" y="6232913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Main beam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735407-8436-CB54-B9F5-435F89211265}"/>
              </a:ext>
            </a:extLst>
          </p:cNvPr>
          <p:cNvSpPr txBox="1"/>
          <p:nvPr/>
        </p:nvSpPr>
        <p:spPr>
          <a:xfrm>
            <a:off x="3353739" y="614057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s</a:t>
            </a:r>
            <a:r>
              <a:rPr kumimoji="1" lang="en-US" altLang="ja-JP" sz="1200" dirty="0"/>
              <a:t>pillover</a:t>
            </a:r>
          </a:p>
          <a:p>
            <a:pPr algn="ctr"/>
            <a:r>
              <a:rPr kumimoji="1" lang="en-US" altLang="ja-JP" sz="1200" dirty="0"/>
              <a:t>from the </a:t>
            </a:r>
            <a:r>
              <a:rPr lang="en-US" altLang="ja-JP" sz="1200" dirty="0"/>
              <a:t>sky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4439347-43E5-67CE-434B-357B5968E08D}"/>
              </a:ext>
            </a:extLst>
          </p:cNvPr>
          <p:cNvSpPr txBox="1"/>
          <p:nvPr/>
        </p:nvSpPr>
        <p:spPr>
          <a:xfrm>
            <a:off x="5436484" y="614432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</a:t>
            </a:r>
            <a:r>
              <a:rPr kumimoji="1" lang="en-US" altLang="ja-JP" sz="1200" dirty="0"/>
              <a:t>irect and spillover</a:t>
            </a:r>
          </a:p>
          <a:p>
            <a:pPr algn="ctr"/>
            <a:r>
              <a:rPr kumimoji="1" lang="en-US" altLang="ja-JP" sz="1200" dirty="0"/>
              <a:t>from the baffle</a:t>
            </a:r>
            <a:endParaRPr kumimoji="1" lang="ja-JP" altLang="en-US" sz="1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692149-29E8-134D-E57B-FAD09A000301}"/>
              </a:ext>
            </a:extLst>
          </p:cNvPr>
          <p:cNvSpPr/>
          <p:nvPr/>
        </p:nvSpPr>
        <p:spPr>
          <a:xfrm>
            <a:off x="4847280" y="926893"/>
            <a:ext cx="371839" cy="36933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pic>
        <p:nvPicPr>
          <p:cNvPr id="10" name="図 9" descr="ダイアグラム, 設計図&#10;&#10;自動的に生成された説明">
            <a:extLst>
              <a:ext uri="{FF2B5EF4-FFF2-40B4-BE49-F238E27FC236}">
                <a16:creationId xmlns:a16="http://schemas.microsoft.com/office/drawing/2014/main" id="{50DD9AA0-945B-FCD3-0288-4219DE585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740" y="3362325"/>
            <a:ext cx="5080000" cy="30607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5387E4A-D53B-15CB-051F-D578A859A026}"/>
              </a:ext>
            </a:extLst>
          </p:cNvPr>
          <p:cNvSpPr txBox="1"/>
          <p:nvPr/>
        </p:nvSpPr>
        <p:spPr>
          <a:xfrm>
            <a:off x="3002681" y="450632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Does not exist.</a:t>
            </a:r>
            <a:endParaRPr kumimoji="1" lang="ja-JP" altLang="en-US"/>
          </a:p>
        </p:txBody>
      </p:sp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7862FF1F-70BC-84BC-E67A-F87A3C0AA6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000" r="28663"/>
          <a:stretch/>
        </p:blipFill>
        <p:spPr>
          <a:xfrm>
            <a:off x="508282" y="3158385"/>
            <a:ext cx="2099920" cy="3060700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D605AB12-3DC3-97EC-BDBE-C6D673B9FA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000" r="28663"/>
          <a:stretch/>
        </p:blipFill>
        <p:spPr>
          <a:xfrm>
            <a:off x="5253885" y="3158385"/>
            <a:ext cx="2099921" cy="3060700"/>
          </a:xfrm>
          <a:prstGeom prst="rect">
            <a:avLst/>
          </a:prstGeom>
        </p:spPr>
      </p:pic>
      <p:sp>
        <p:nvSpPr>
          <p:cNvPr id="22" name="スライド番号プレースホルダー 21">
            <a:extLst>
              <a:ext uri="{FF2B5EF4-FFF2-40B4-BE49-F238E27FC236}">
                <a16:creationId xmlns:a16="http://schemas.microsoft.com/office/drawing/2014/main" id="{5C20F97B-6CF4-97C9-B675-5545E077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A5CF-CEFA-6642-99C5-E9531BABDF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31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BFC19-09B5-9C8C-139F-83CBB8833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55904472-B67B-9784-D136-44F4FFC6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34" y="3386783"/>
            <a:ext cx="5080000" cy="30607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4658AC-133D-4465-DFA3-1D9AEB9DF0F9}"/>
              </a:ext>
            </a:extLst>
          </p:cNvPr>
          <p:cNvSpPr txBox="1"/>
          <p:nvPr/>
        </p:nvSpPr>
        <p:spPr>
          <a:xfrm>
            <a:off x="657922" y="55756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Detector </a:t>
            </a:r>
            <a:r>
              <a:rPr lang="en-US" altLang="ja-JP" dirty="0"/>
              <a:t>4</a:t>
            </a:r>
            <a:endParaRPr kumimoji="1" lang="ja-JP" altLang="en-US"/>
          </a:p>
        </p:txBody>
      </p:sp>
      <p:pic>
        <p:nvPicPr>
          <p:cNvPr id="14" name="図 13" descr="グラフ, 散布図&#10;&#10;自動的に生成された説明">
            <a:extLst>
              <a:ext uri="{FF2B5EF4-FFF2-40B4-BE49-F238E27FC236}">
                <a16:creationId xmlns:a16="http://schemas.microsoft.com/office/drawing/2014/main" id="{BE13DFD4-8854-E070-9BBF-A94B90710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0"/>
          <a:stretch/>
        </p:blipFill>
        <p:spPr>
          <a:xfrm>
            <a:off x="3229336" y="368300"/>
            <a:ext cx="3548515" cy="24864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D94ACA-7C76-6B59-D2B2-B4E9D6D8BC6C}"/>
              </a:ext>
            </a:extLst>
          </p:cNvPr>
          <p:cNvSpPr txBox="1"/>
          <p:nvPr/>
        </p:nvSpPr>
        <p:spPr>
          <a:xfrm>
            <a:off x="1053066" y="6232913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Main beam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DCAEE1-F14D-0DBB-A136-1C512DB1E171}"/>
              </a:ext>
            </a:extLst>
          </p:cNvPr>
          <p:cNvSpPr txBox="1"/>
          <p:nvPr/>
        </p:nvSpPr>
        <p:spPr>
          <a:xfrm>
            <a:off x="3353739" y="614057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s</a:t>
            </a:r>
            <a:r>
              <a:rPr kumimoji="1" lang="en-US" altLang="ja-JP" sz="1200" dirty="0"/>
              <a:t>pillover</a:t>
            </a:r>
          </a:p>
          <a:p>
            <a:pPr algn="ctr"/>
            <a:r>
              <a:rPr kumimoji="1" lang="en-US" altLang="ja-JP" sz="1200" dirty="0"/>
              <a:t>from the </a:t>
            </a:r>
            <a:r>
              <a:rPr lang="en-US" altLang="ja-JP" sz="1200" dirty="0"/>
              <a:t>sky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13135A-7C8E-523E-0726-878A497C9904}"/>
              </a:ext>
            </a:extLst>
          </p:cNvPr>
          <p:cNvSpPr txBox="1"/>
          <p:nvPr/>
        </p:nvSpPr>
        <p:spPr>
          <a:xfrm>
            <a:off x="5436484" y="614432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</a:t>
            </a:r>
            <a:r>
              <a:rPr kumimoji="1" lang="en-US" altLang="ja-JP" sz="1200" dirty="0"/>
              <a:t>irect and spillover</a:t>
            </a:r>
          </a:p>
          <a:p>
            <a:pPr algn="ctr"/>
            <a:r>
              <a:rPr kumimoji="1" lang="en-US" altLang="ja-JP" sz="1200" dirty="0"/>
              <a:t>from the baffle</a:t>
            </a:r>
            <a:endParaRPr kumimoji="1" lang="ja-JP" altLang="en-US" sz="1200"/>
          </a:p>
        </p:txBody>
      </p:sp>
      <p:sp>
        <p:nvSpPr>
          <p:cNvPr id="2" name="Oval 20">
            <a:extLst>
              <a:ext uri="{FF2B5EF4-FFF2-40B4-BE49-F238E27FC236}">
                <a16:creationId xmlns:a16="http://schemas.microsoft.com/office/drawing/2014/main" id="{05E4012C-6077-4F33-6C4D-B82AB5F18B36}"/>
              </a:ext>
            </a:extLst>
          </p:cNvPr>
          <p:cNvSpPr/>
          <p:nvPr/>
        </p:nvSpPr>
        <p:spPr>
          <a:xfrm>
            <a:off x="5211188" y="1488992"/>
            <a:ext cx="371839" cy="36933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5E033A-B594-31C6-3865-61C9DFAE4398}"/>
              </a:ext>
            </a:extLst>
          </p:cNvPr>
          <p:cNvSpPr txBox="1"/>
          <p:nvPr/>
        </p:nvSpPr>
        <p:spPr>
          <a:xfrm>
            <a:off x="3002681" y="450632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Does not exist.</a:t>
            </a:r>
            <a:endParaRPr kumimoji="1" lang="ja-JP" altLang="en-US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45704A21-CFB4-D093-8016-268C01909B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54" r="30147"/>
          <a:stretch/>
        </p:blipFill>
        <p:spPr>
          <a:xfrm>
            <a:off x="8636000" y="410517"/>
            <a:ext cx="2042068" cy="3060700"/>
          </a:xfrm>
          <a:prstGeom prst="rect">
            <a:avLst/>
          </a:prstGeom>
        </p:spPr>
      </p:pic>
      <p:pic>
        <p:nvPicPr>
          <p:cNvPr id="13" name="図 12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8C7FB88F-784D-37AD-CDAA-1C730A4050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350" r="29452"/>
          <a:stretch/>
        </p:blipFill>
        <p:spPr>
          <a:xfrm>
            <a:off x="5211188" y="3079879"/>
            <a:ext cx="2042068" cy="3060700"/>
          </a:xfrm>
          <a:prstGeom prst="rect">
            <a:avLst/>
          </a:prstGeom>
        </p:spPr>
      </p:pic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6021EA37-B52A-BED0-F845-C371ABDC96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31" r="28516"/>
          <a:stretch/>
        </p:blipFill>
        <p:spPr>
          <a:xfrm>
            <a:off x="437390" y="3079879"/>
            <a:ext cx="2141317" cy="3060700"/>
          </a:xfrm>
          <a:prstGeom prst="rect">
            <a:avLst/>
          </a:prstGeom>
        </p:spPr>
      </p:pic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B2F48F5C-FE90-DBC0-1461-52DDC384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A5CF-CEFA-6642-99C5-E9531BABDF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3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49A92-AD67-8DE9-8CEA-A5B5ABE35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ダイアグラム, 設計図&#10;&#10;自動的に生成された説明">
            <a:extLst>
              <a:ext uri="{FF2B5EF4-FFF2-40B4-BE49-F238E27FC236}">
                <a16:creationId xmlns:a16="http://schemas.microsoft.com/office/drawing/2014/main" id="{90F8399D-BE3A-01FA-67B5-31FAD2E7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3353329"/>
            <a:ext cx="5080000" cy="3060700"/>
          </a:xfrm>
          <a:prstGeom prst="rect">
            <a:avLst/>
          </a:prstGeom>
        </p:spPr>
      </p:pic>
      <p:pic>
        <p:nvPicPr>
          <p:cNvPr id="22" name="図 21" descr="ダイアグラム&#10;&#10;自動的に生成された説明">
            <a:extLst>
              <a:ext uri="{FF2B5EF4-FFF2-40B4-BE49-F238E27FC236}">
                <a16:creationId xmlns:a16="http://schemas.microsoft.com/office/drawing/2014/main" id="{FCF78A73-39DB-4C90-CF72-106170CF6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02" r="30000"/>
          <a:stretch/>
        </p:blipFill>
        <p:spPr>
          <a:xfrm>
            <a:off x="8697253" y="368300"/>
            <a:ext cx="2042069" cy="30607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27C75D-A4BC-27A7-4189-34EE9EFAA5A9}"/>
              </a:ext>
            </a:extLst>
          </p:cNvPr>
          <p:cNvSpPr txBox="1"/>
          <p:nvPr/>
        </p:nvSpPr>
        <p:spPr>
          <a:xfrm>
            <a:off x="657922" y="55756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Detector 5</a:t>
            </a:r>
            <a:endParaRPr kumimoji="1" lang="ja-JP" altLang="en-US"/>
          </a:p>
        </p:txBody>
      </p:sp>
      <p:pic>
        <p:nvPicPr>
          <p:cNvPr id="14" name="図 13" descr="グラフ, 散布図&#10;&#10;自動的に生成された説明">
            <a:extLst>
              <a:ext uri="{FF2B5EF4-FFF2-40B4-BE49-F238E27FC236}">
                <a16:creationId xmlns:a16="http://schemas.microsoft.com/office/drawing/2014/main" id="{B0767663-AD6B-0BEA-6C8E-FB3410C3D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932" y="368300"/>
            <a:ext cx="3623920" cy="24864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9161690-90B7-F917-1014-3174FC5CF098}"/>
              </a:ext>
            </a:extLst>
          </p:cNvPr>
          <p:cNvSpPr txBox="1"/>
          <p:nvPr/>
        </p:nvSpPr>
        <p:spPr>
          <a:xfrm>
            <a:off x="1053066" y="6232913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Main beam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51153F-DCA0-7F01-1F1E-B53F2FB99F47}"/>
              </a:ext>
            </a:extLst>
          </p:cNvPr>
          <p:cNvSpPr txBox="1"/>
          <p:nvPr/>
        </p:nvSpPr>
        <p:spPr>
          <a:xfrm>
            <a:off x="3353739" y="614057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s</a:t>
            </a:r>
            <a:r>
              <a:rPr kumimoji="1" lang="en-US" altLang="ja-JP" sz="1200" dirty="0"/>
              <a:t>pillover</a:t>
            </a:r>
          </a:p>
          <a:p>
            <a:pPr algn="ctr"/>
            <a:r>
              <a:rPr kumimoji="1" lang="en-US" altLang="ja-JP" sz="1200" dirty="0"/>
              <a:t>from the </a:t>
            </a:r>
            <a:r>
              <a:rPr lang="en-US" altLang="ja-JP" sz="1200" dirty="0"/>
              <a:t>sky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22B39D-28AA-14C9-BAB6-8C3EB4B3F5D3}"/>
              </a:ext>
            </a:extLst>
          </p:cNvPr>
          <p:cNvSpPr txBox="1"/>
          <p:nvPr/>
        </p:nvSpPr>
        <p:spPr>
          <a:xfrm>
            <a:off x="5436484" y="614432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</a:t>
            </a:r>
            <a:r>
              <a:rPr kumimoji="1" lang="en-US" altLang="ja-JP" sz="1200" dirty="0"/>
              <a:t>irect and spillover</a:t>
            </a:r>
          </a:p>
          <a:p>
            <a:pPr algn="ctr"/>
            <a:r>
              <a:rPr kumimoji="1" lang="en-US" altLang="ja-JP" sz="1200" dirty="0"/>
              <a:t>from the baffle</a:t>
            </a:r>
            <a:endParaRPr kumimoji="1" lang="ja-JP" altLang="en-US" sz="1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EC0C7F-13AB-1E55-39BB-29D35BC11FA1}"/>
              </a:ext>
            </a:extLst>
          </p:cNvPr>
          <p:cNvSpPr/>
          <p:nvPr/>
        </p:nvSpPr>
        <p:spPr>
          <a:xfrm>
            <a:off x="4850850" y="2102916"/>
            <a:ext cx="371839" cy="36933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278AFD9-04D4-812F-5C4C-08FBCD32E4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000" r="29161"/>
          <a:stretch/>
        </p:blipFill>
        <p:spPr>
          <a:xfrm>
            <a:off x="490197" y="3172213"/>
            <a:ext cx="2074582" cy="3060700"/>
          </a:xfrm>
          <a:prstGeom prst="rect">
            <a:avLst/>
          </a:prstGeom>
        </p:spPr>
      </p:pic>
      <p:pic>
        <p:nvPicPr>
          <p:cNvPr id="8" name="図 7" descr="グラフ&#10;&#10;低い精度で自動的に生成された説明">
            <a:extLst>
              <a:ext uri="{FF2B5EF4-FFF2-40B4-BE49-F238E27FC236}">
                <a16:creationId xmlns:a16="http://schemas.microsoft.com/office/drawing/2014/main" id="{D4B90780-A2BD-12FE-E96F-784D1334D4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665" r="29265"/>
          <a:stretch/>
        </p:blipFill>
        <p:spPr>
          <a:xfrm>
            <a:off x="2875954" y="3172213"/>
            <a:ext cx="2035560" cy="3060700"/>
          </a:xfrm>
          <a:prstGeom prst="rect">
            <a:avLst/>
          </a:prstGeom>
        </p:spPr>
      </p:pic>
      <p:pic>
        <p:nvPicPr>
          <p:cNvPr id="13" name="図 12" descr="ダイアグラム&#10;&#10;自動的に生成された説明">
            <a:extLst>
              <a:ext uri="{FF2B5EF4-FFF2-40B4-BE49-F238E27FC236}">
                <a16:creationId xmlns:a16="http://schemas.microsoft.com/office/drawing/2014/main" id="{F8ECAD48-99ED-D3BE-225B-B245350AF1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28" r="28663"/>
          <a:stretch/>
        </p:blipFill>
        <p:spPr>
          <a:xfrm>
            <a:off x="5222689" y="3161371"/>
            <a:ext cx="2134072" cy="3060700"/>
          </a:xfrm>
          <a:prstGeom prst="rect">
            <a:avLst/>
          </a:prstGeom>
        </p:spPr>
      </p:pic>
      <p:sp>
        <p:nvSpPr>
          <p:cNvPr id="23" name="スライド番号プレースホルダー 22">
            <a:extLst>
              <a:ext uri="{FF2B5EF4-FFF2-40B4-BE49-F238E27FC236}">
                <a16:creationId xmlns:a16="http://schemas.microsoft.com/office/drawing/2014/main" id="{CC2CD09D-5A6C-C3FF-4AE4-144BE57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A5CF-CEFA-6642-99C5-E9531BABDF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0B219-17A2-C69C-4946-0D93DFE44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ダイアグラム, 設計図&#10;&#10;自動的に生成された説明">
            <a:extLst>
              <a:ext uri="{FF2B5EF4-FFF2-40B4-BE49-F238E27FC236}">
                <a16:creationId xmlns:a16="http://schemas.microsoft.com/office/drawing/2014/main" id="{7A6F2BDF-2D17-4165-BBA5-2696E895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3362325"/>
            <a:ext cx="5080000" cy="3060700"/>
          </a:xfrm>
          <a:prstGeom prst="rect">
            <a:avLst/>
          </a:prstGeom>
        </p:spPr>
      </p:pic>
      <p:pic>
        <p:nvPicPr>
          <p:cNvPr id="22" name="図 21" descr="ダイアグラム&#10;&#10;自動的に生成された説明">
            <a:extLst>
              <a:ext uri="{FF2B5EF4-FFF2-40B4-BE49-F238E27FC236}">
                <a16:creationId xmlns:a16="http://schemas.microsoft.com/office/drawing/2014/main" id="{9AF174D8-8F2B-EE21-E701-F2FF365E8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02" r="30000"/>
          <a:stretch/>
        </p:blipFill>
        <p:spPr>
          <a:xfrm>
            <a:off x="8729758" y="368300"/>
            <a:ext cx="2042068" cy="3060700"/>
          </a:xfrm>
          <a:prstGeom prst="rect">
            <a:avLst/>
          </a:prstGeom>
        </p:spPr>
      </p:pic>
      <p:pic>
        <p:nvPicPr>
          <p:cNvPr id="14" name="図 13" descr="グラフ, 散布図&#10;&#10;自動的に生成された説明">
            <a:extLst>
              <a:ext uri="{FF2B5EF4-FFF2-40B4-BE49-F238E27FC236}">
                <a16:creationId xmlns:a16="http://schemas.microsoft.com/office/drawing/2014/main" id="{236126F8-726D-CCDF-AA7C-B5DBD5A71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932" y="368300"/>
            <a:ext cx="3623920" cy="248641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54594AC-E366-D1C5-D0E8-1C3CEBCC0287}"/>
              </a:ext>
            </a:extLst>
          </p:cNvPr>
          <p:cNvSpPr txBox="1"/>
          <p:nvPr/>
        </p:nvSpPr>
        <p:spPr>
          <a:xfrm>
            <a:off x="3353739" y="614057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s</a:t>
            </a:r>
            <a:r>
              <a:rPr kumimoji="1" lang="en-US" altLang="ja-JP" sz="1200" dirty="0"/>
              <a:t>pillover</a:t>
            </a:r>
          </a:p>
          <a:p>
            <a:pPr algn="ctr"/>
            <a:r>
              <a:rPr kumimoji="1" lang="en-US" altLang="ja-JP" sz="1200" dirty="0"/>
              <a:t>from the </a:t>
            </a:r>
            <a:r>
              <a:rPr lang="en-US" altLang="ja-JP" sz="1200" dirty="0"/>
              <a:t>sky</a:t>
            </a:r>
            <a:endParaRPr kumimoji="1" lang="ja-JP" altLang="en-US" sz="1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18D20E-18A1-F853-7FF2-38C82B559BBE}"/>
              </a:ext>
            </a:extLst>
          </p:cNvPr>
          <p:cNvSpPr/>
          <p:nvPr/>
        </p:nvSpPr>
        <p:spPr>
          <a:xfrm>
            <a:off x="4144386" y="2102916"/>
            <a:ext cx="371839" cy="36933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D5F93124-1C81-E515-0DFE-DF3047351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88" r="29442"/>
          <a:stretch/>
        </p:blipFill>
        <p:spPr>
          <a:xfrm>
            <a:off x="522726" y="3172213"/>
            <a:ext cx="2035560" cy="3060700"/>
          </a:xfrm>
          <a:prstGeom prst="rect">
            <a:avLst/>
          </a:prstGeom>
        </p:spPr>
      </p:pic>
      <p:pic>
        <p:nvPicPr>
          <p:cNvPr id="8" name="図 7" descr="グラフ, レーダー チャート&#10;&#10;自動的に生成された説明">
            <a:extLst>
              <a:ext uri="{FF2B5EF4-FFF2-40B4-BE49-F238E27FC236}">
                <a16:creationId xmlns:a16="http://schemas.microsoft.com/office/drawing/2014/main" id="{50569BAD-F797-1824-0DAD-D0D908DA05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228" r="28663"/>
          <a:stretch/>
        </p:blipFill>
        <p:spPr>
          <a:xfrm>
            <a:off x="2839945" y="3161371"/>
            <a:ext cx="2088325" cy="3060700"/>
          </a:xfrm>
          <a:prstGeom prst="rect">
            <a:avLst/>
          </a:prstGeom>
        </p:spPr>
      </p:pic>
      <p:pic>
        <p:nvPicPr>
          <p:cNvPr id="13" name="図 12" descr="ダイアグラム&#10;&#10;自動的に生成された説明">
            <a:extLst>
              <a:ext uri="{FF2B5EF4-FFF2-40B4-BE49-F238E27FC236}">
                <a16:creationId xmlns:a16="http://schemas.microsoft.com/office/drawing/2014/main" id="{94216592-AE48-6E9F-97C8-C597F90878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485" r="28663"/>
          <a:stretch/>
        </p:blipFill>
        <p:spPr>
          <a:xfrm>
            <a:off x="5209929" y="3172213"/>
            <a:ext cx="2075309" cy="30607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4F18C2-FE94-0FDD-2649-43178F0F88AD}"/>
              </a:ext>
            </a:extLst>
          </p:cNvPr>
          <p:cNvSpPr txBox="1"/>
          <p:nvPr/>
        </p:nvSpPr>
        <p:spPr>
          <a:xfrm>
            <a:off x="5436484" y="614432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d</a:t>
            </a:r>
            <a:r>
              <a:rPr kumimoji="1" lang="en-US" altLang="ja-JP" sz="1200" dirty="0"/>
              <a:t>irect and spillover</a:t>
            </a:r>
          </a:p>
          <a:p>
            <a:pPr algn="ctr"/>
            <a:r>
              <a:rPr kumimoji="1" lang="en-US" altLang="ja-JP" sz="1200" dirty="0"/>
              <a:t>from the baffle</a:t>
            </a:r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8263EF-E60A-0DFF-B721-CE60A0332491}"/>
              </a:ext>
            </a:extLst>
          </p:cNvPr>
          <p:cNvSpPr txBox="1"/>
          <p:nvPr/>
        </p:nvSpPr>
        <p:spPr>
          <a:xfrm>
            <a:off x="1053066" y="6232913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Main beam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DC2B04-2237-2F46-F3A5-ACA11CA7673E}"/>
              </a:ext>
            </a:extLst>
          </p:cNvPr>
          <p:cNvSpPr txBox="1"/>
          <p:nvPr/>
        </p:nvSpPr>
        <p:spPr>
          <a:xfrm>
            <a:off x="657922" y="55756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Detector 6</a:t>
            </a:r>
            <a:endParaRPr kumimoji="1" lang="ja-JP" altLang="en-US"/>
          </a:p>
        </p:txBody>
      </p:sp>
      <p:sp>
        <p:nvSpPr>
          <p:cNvPr id="23" name="スライド番号プレースホルダー 22">
            <a:extLst>
              <a:ext uri="{FF2B5EF4-FFF2-40B4-BE49-F238E27FC236}">
                <a16:creationId xmlns:a16="http://schemas.microsoft.com/office/drawing/2014/main" id="{C23DF9A2-7371-E40E-F74E-386446DF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A5CF-CEFA-6642-99C5-E9531BABDF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9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レーダー チャー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A2D0089-306B-9199-9D9B-5BD8D124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09" y="2793406"/>
            <a:ext cx="2854055" cy="2140542"/>
          </a:xfrm>
          <a:prstGeom prst="rect">
            <a:avLst/>
          </a:prstGeom>
        </p:spPr>
      </p:pic>
      <p:pic>
        <p:nvPicPr>
          <p:cNvPr id="7" name="図 6" descr="グラフ, レーダー チャー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D893BB3-63BF-0CE3-65A2-0B9A3FA5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042" y="2793407"/>
            <a:ext cx="2854056" cy="2140542"/>
          </a:xfrm>
          <a:prstGeom prst="rect">
            <a:avLst/>
          </a:prstGeom>
        </p:spPr>
      </p:pic>
      <p:pic>
        <p:nvPicPr>
          <p:cNvPr id="9" name="図 8" descr="グラフ, レーダー チャー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55A74DA-FC0A-4803-3EF2-ADCF3D928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379" y="4672207"/>
            <a:ext cx="2854055" cy="2140542"/>
          </a:xfrm>
          <a:prstGeom prst="rect">
            <a:avLst/>
          </a:prstGeom>
        </p:spPr>
      </p:pic>
      <p:pic>
        <p:nvPicPr>
          <p:cNvPr id="11" name="図 10" descr="グラフ, レーダー チャー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085A05A-32FC-DE4A-1EA0-9B0AE2ECE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786" y="737674"/>
            <a:ext cx="2854056" cy="2140542"/>
          </a:xfrm>
          <a:prstGeom prst="rect">
            <a:avLst/>
          </a:prstGeom>
        </p:spPr>
      </p:pic>
      <p:pic>
        <p:nvPicPr>
          <p:cNvPr id="12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12F18629-2A60-3D14-31C3-BDD8AF1EF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6" y="2185794"/>
            <a:ext cx="3623920" cy="248641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DB5D1B-C425-7F40-C97C-BEF30537E918}"/>
              </a:ext>
            </a:extLst>
          </p:cNvPr>
          <p:cNvSpPr txBox="1"/>
          <p:nvPr/>
        </p:nvSpPr>
        <p:spPr>
          <a:xfrm>
            <a:off x="6126618" y="5720216"/>
            <a:ext cx="16930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detector 6</a:t>
            </a:r>
          </a:p>
          <a:p>
            <a:pPr algn="ctr"/>
            <a:r>
              <a:rPr lang="en-US" altLang="ja-JP" sz="1000" dirty="0"/>
              <a:t>symmetrical to detector 5</a:t>
            </a:r>
            <a:endParaRPr kumimoji="1" lang="ja-JP" altLang="en-US" sz="1000"/>
          </a:p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BE3795-0C3D-1670-39F4-3A7C58E32CCB}"/>
              </a:ext>
            </a:extLst>
          </p:cNvPr>
          <p:cNvSpPr txBox="1"/>
          <p:nvPr/>
        </p:nvSpPr>
        <p:spPr>
          <a:xfrm>
            <a:off x="9932642" y="3429000"/>
            <a:ext cx="1656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detector 4</a:t>
            </a:r>
          </a:p>
          <a:p>
            <a:pPr algn="ctr"/>
            <a:r>
              <a:rPr lang="en-US" altLang="ja-JP" sz="1000" dirty="0"/>
              <a:t>symmetrical to detector1</a:t>
            </a:r>
            <a:endParaRPr kumimoji="1" lang="ja-JP" altLang="en-US" sz="1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2FA6CF-EF4C-C6FE-FBAE-343CE97FDFD1}"/>
              </a:ext>
            </a:extLst>
          </p:cNvPr>
          <p:cNvSpPr txBox="1"/>
          <p:nvPr/>
        </p:nvSpPr>
        <p:spPr>
          <a:xfrm>
            <a:off x="8748407" y="1593078"/>
            <a:ext cx="165622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detector 3</a:t>
            </a:r>
          </a:p>
          <a:p>
            <a:pPr algn="ctr"/>
            <a:r>
              <a:rPr lang="en-US" altLang="ja-JP" sz="1000" dirty="0"/>
              <a:t>symmetrical to detector2</a:t>
            </a:r>
            <a:endParaRPr kumimoji="1" lang="ja-JP" altLang="en-US" sz="1000"/>
          </a:p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983E868-BDB6-E10D-52DC-935385EB7C03}"/>
              </a:ext>
            </a:extLst>
          </p:cNvPr>
          <p:cNvSpPr txBox="1"/>
          <p:nvPr/>
        </p:nvSpPr>
        <p:spPr>
          <a:xfrm>
            <a:off x="486888" y="344384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heat map of e</a:t>
            </a:r>
            <a:r>
              <a:rPr kumimoji="1" lang="en-US" altLang="ja-JP" b="1" dirty="0"/>
              <a:t>nergy distributions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36932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142</Words>
  <Application>Microsoft Macintosh PowerPoint</Application>
  <PresentationFormat>ワイド画面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遠山　翔太</dc:creator>
  <cp:lastModifiedBy>遠山　翔太</cp:lastModifiedBy>
  <cp:revision>1</cp:revision>
  <dcterms:created xsi:type="dcterms:W3CDTF">2025-03-07T11:26:29Z</dcterms:created>
  <dcterms:modified xsi:type="dcterms:W3CDTF">2025-03-07T11:38:57Z</dcterms:modified>
</cp:coreProperties>
</file>