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6"/>
  </p:notesMasterIdLst>
  <p:handoutMasterIdLst>
    <p:handoutMasterId r:id="rId267"/>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0" r:id="rId22"/>
    <p:sldId id="281" r:id="rId23"/>
    <p:sldId id="277" r:id="rId24"/>
    <p:sldId id="278" r:id="rId25"/>
    <p:sldId id="279" r:id="rId26"/>
    <p:sldId id="283" r:id="rId27"/>
    <p:sldId id="282" r:id="rId28"/>
    <p:sldId id="286" r:id="rId29"/>
    <p:sldId id="285" r:id="rId30"/>
    <p:sldId id="287" r:id="rId31"/>
    <p:sldId id="288" r:id="rId32"/>
    <p:sldId id="289" r:id="rId33"/>
    <p:sldId id="290" r:id="rId34"/>
    <p:sldId id="291" r:id="rId35"/>
    <p:sldId id="292" r:id="rId36"/>
    <p:sldId id="293" r:id="rId37"/>
    <p:sldId id="296" r:id="rId38"/>
    <p:sldId id="294" r:id="rId39"/>
    <p:sldId id="295" r:id="rId40"/>
    <p:sldId id="297" r:id="rId41"/>
    <p:sldId id="298" r:id="rId42"/>
    <p:sldId id="299" r:id="rId43"/>
    <p:sldId id="300" r:id="rId44"/>
    <p:sldId id="301" r:id="rId45"/>
    <p:sldId id="303" r:id="rId46"/>
    <p:sldId id="302" r:id="rId47"/>
    <p:sldId id="304" r:id="rId48"/>
    <p:sldId id="305" r:id="rId49"/>
    <p:sldId id="306" r:id="rId50"/>
    <p:sldId id="307" r:id="rId51"/>
    <p:sldId id="310" r:id="rId52"/>
    <p:sldId id="330" r:id="rId53"/>
    <p:sldId id="311" r:id="rId54"/>
    <p:sldId id="312" r:id="rId55"/>
    <p:sldId id="313" r:id="rId56"/>
    <p:sldId id="309"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9" r:id="rId72"/>
    <p:sldId id="328"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8" r:id="rId90"/>
    <p:sldId id="349" r:id="rId91"/>
    <p:sldId id="347"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15" r:id="rId158"/>
    <p:sldId id="416" r:id="rId159"/>
    <p:sldId id="417" r:id="rId160"/>
    <p:sldId id="418" r:id="rId161"/>
    <p:sldId id="419" r:id="rId162"/>
    <p:sldId id="420" r:id="rId163"/>
    <p:sldId id="421" r:id="rId164"/>
    <p:sldId id="422" r:id="rId165"/>
    <p:sldId id="423" r:id="rId166"/>
    <p:sldId id="424" r:id="rId167"/>
    <p:sldId id="425" r:id="rId168"/>
    <p:sldId id="426" r:id="rId169"/>
    <p:sldId id="427" r:id="rId170"/>
    <p:sldId id="428" r:id="rId171"/>
    <p:sldId id="429" r:id="rId172"/>
    <p:sldId id="430" r:id="rId173"/>
    <p:sldId id="431" r:id="rId174"/>
    <p:sldId id="432" r:id="rId175"/>
    <p:sldId id="433" r:id="rId176"/>
    <p:sldId id="434" r:id="rId177"/>
    <p:sldId id="435" r:id="rId178"/>
    <p:sldId id="436" r:id="rId179"/>
    <p:sldId id="437" r:id="rId180"/>
    <p:sldId id="438" r:id="rId181"/>
    <p:sldId id="439" r:id="rId182"/>
    <p:sldId id="440" r:id="rId183"/>
    <p:sldId id="441" r:id="rId184"/>
    <p:sldId id="442" r:id="rId185"/>
    <p:sldId id="443" r:id="rId186"/>
    <p:sldId id="444" r:id="rId187"/>
    <p:sldId id="445" r:id="rId188"/>
    <p:sldId id="446" r:id="rId189"/>
    <p:sldId id="447" r:id="rId190"/>
    <p:sldId id="448" r:id="rId191"/>
    <p:sldId id="449" r:id="rId192"/>
    <p:sldId id="450" r:id="rId193"/>
    <p:sldId id="451" r:id="rId194"/>
    <p:sldId id="452" r:id="rId195"/>
    <p:sldId id="453" r:id="rId196"/>
    <p:sldId id="454" r:id="rId197"/>
    <p:sldId id="455" r:id="rId198"/>
    <p:sldId id="456" r:id="rId199"/>
    <p:sldId id="457" r:id="rId200"/>
    <p:sldId id="458" r:id="rId201"/>
    <p:sldId id="459" r:id="rId202"/>
    <p:sldId id="460" r:id="rId203"/>
    <p:sldId id="461" r:id="rId204"/>
    <p:sldId id="462" r:id="rId205"/>
    <p:sldId id="463" r:id="rId206"/>
    <p:sldId id="464" r:id="rId207"/>
    <p:sldId id="465" r:id="rId208"/>
    <p:sldId id="466" r:id="rId209"/>
    <p:sldId id="467" r:id="rId210"/>
    <p:sldId id="468" r:id="rId211"/>
    <p:sldId id="469" r:id="rId212"/>
    <p:sldId id="470" r:id="rId213"/>
    <p:sldId id="471" r:id="rId214"/>
    <p:sldId id="472" r:id="rId215"/>
    <p:sldId id="473" r:id="rId216"/>
    <p:sldId id="474" r:id="rId217"/>
    <p:sldId id="475" r:id="rId218"/>
    <p:sldId id="476" r:id="rId219"/>
    <p:sldId id="477" r:id="rId220"/>
    <p:sldId id="478" r:id="rId221"/>
    <p:sldId id="479" r:id="rId222"/>
    <p:sldId id="480" r:id="rId223"/>
    <p:sldId id="481" r:id="rId224"/>
    <p:sldId id="482" r:id="rId225"/>
    <p:sldId id="531" r:id="rId226"/>
    <p:sldId id="483" r:id="rId227"/>
    <p:sldId id="484" r:id="rId228"/>
    <p:sldId id="485" r:id="rId229"/>
    <p:sldId id="486" r:id="rId230"/>
    <p:sldId id="487" r:id="rId231"/>
    <p:sldId id="488" r:id="rId232"/>
    <p:sldId id="489" r:id="rId233"/>
    <p:sldId id="490" r:id="rId234"/>
    <p:sldId id="491" r:id="rId235"/>
    <p:sldId id="492" r:id="rId236"/>
    <p:sldId id="493" r:id="rId237"/>
    <p:sldId id="494" r:id="rId238"/>
    <p:sldId id="495" r:id="rId239"/>
    <p:sldId id="496" r:id="rId240"/>
    <p:sldId id="497" r:id="rId241"/>
    <p:sldId id="502" r:id="rId242"/>
    <p:sldId id="506" r:id="rId243"/>
    <p:sldId id="507" r:id="rId244"/>
    <p:sldId id="508" r:id="rId245"/>
    <p:sldId id="509" r:id="rId246"/>
    <p:sldId id="511" r:id="rId247"/>
    <p:sldId id="512" r:id="rId248"/>
    <p:sldId id="513" r:id="rId249"/>
    <p:sldId id="514" r:id="rId250"/>
    <p:sldId id="515" r:id="rId251"/>
    <p:sldId id="516" r:id="rId252"/>
    <p:sldId id="518" r:id="rId253"/>
    <p:sldId id="519" r:id="rId254"/>
    <p:sldId id="520" r:id="rId255"/>
    <p:sldId id="521" r:id="rId256"/>
    <p:sldId id="522" r:id="rId257"/>
    <p:sldId id="523" r:id="rId258"/>
    <p:sldId id="524" r:id="rId259"/>
    <p:sldId id="525" r:id="rId260"/>
    <p:sldId id="526" r:id="rId261"/>
    <p:sldId id="527" r:id="rId262"/>
    <p:sldId id="528" r:id="rId263"/>
    <p:sldId id="529" r:id="rId264"/>
    <p:sldId id="530" r:id="rId26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9104" autoAdjust="0"/>
  </p:normalViewPr>
  <p:slideViewPr>
    <p:cSldViewPr>
      <p:cViewPr varScale="1">
        <p:scale>
          <a:sx n="69" d="100"/>
          <a:sy n="69" d="100"/>
        </p:scale>
        <p:origin x="1200" y="44"/>
      </p:cViewPr>
      <p:guideLst>
        <p:guide orient="horz" pos="2160"/>
        <p:guide pos="2880"/>
      </p:guideLst>
    </p:cSldViewPr>
  </p:slideViewPr>
  <p:outlineViewPr>
    <p:cViewPr>
      <p:scale>
        <a:sx n="33" d="100"/>
        <a:sy n="33" d="100"/>
      </p:scale>
      <p:origin x="0" y="139758"/>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notesViewPr>
    <p:cSldViewPr>
      <p:cViewPr varScale="1">
        <p:scale>
          <a:sx n="55" d="100"/>
          <a:sy n="55" d="100"/>
        </p:scale>
        <p:origin x="-284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theme" Target="theme/theme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handoutMaster" Target="handoutMasters/handoutMaster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s>
</file>

<file path=ppt/_rels/viewProps.xml.rels><?xml version="1.0" encoding="UTF-8" standalone="yes"?>
<Relationships xmlns="http://schemas.openxmlformats.org/package/2006/relationships"><Relationship Id="rId8" Type="http://schemas.openxmlformats.org/officeDocument/2006/relationships/slide" Target="slides/slide120.xml"/><Relationship Id="rId3" Type="http://schemas.openxmlformats.org/officeDocument/2006/relationships/slide" Target="slides/slide110.xml"/><Relationship Id="rId7" Type="http://schemas.openxmlformats.org/officeDocument/2006/relationships/slide" Target="slides/slide119.xml"/><Relationship Id="rId2" Type="http://schemas.openxmlformats.org/officeDocument/2006/relationships/slide" Target="slides/slide109.xml"/><Relationship Id="rId1" Type="http://schemas.openxmlformats.org/officeDocument/2006/relationships/slide" Target="slides/slide108.xml"/><Relationship Id="rId6" Type="http://schemas.openxmlformats.org/officeDocument/2006/relationships/slide" Target="slides/slide118.xml"/><Relationship Id="rId5" Type="http://schemas.openxmlformats.org/officeDocument/2006/relationships/slide" Target="slides/slide115.xml"/><Relationship Id="rId4" Type="http://schemas.openxmlformats.org/officeDocument/2006/relationships/slide" Target="slides/slide113.xml"/><Relationship Id="rId9" Type="http://schemas.openxmlformats.org/officeDocument/2006/relationships/slide" Target="slides/slide1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FDB6C5A-C908-4F76-9B1D-B5DA65EB9523}" type="datetimeFigureOut">
              <a:rPr lang="en-US" smtClean="0"/>
              <a:pPr/>
              <a:t>11/4/2022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BEC55E26-095E-4668-BB69-E9C12ED61D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2C951E3-36C2-49E6-9216-25CDFA50DCF1}" type="datetimeFigureOut">
              <a:rPr lang="en-US" smtClean="0"/>
              <a:pPr/>
              <a:t>11/4/2022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061AD6D-0F06-44A4-8712-8486F1BD22D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880E2-218C-494F-9D93-B6C870F8BDD4}" type="slidenum">
              <a:rPr lang="en-US"/>
              <a:pPr/>
              <a:t>153</a:t>
            </a:fld>
            <a:endParaRPr lang="en-US"/>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F08F0D-9739-4FAC-B708-C8324E19BBC1}" type="slidenum">
              <a:rPr lang="en-US"/>
              <a:pPr/>
              <a:t>154</a:t>
            </a:fld>
            <a:endParaRPr lang="en-US"/>
          </a:p>
        </p:txBody>
      </p:sp>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40A334-C162-4A31-B179-62370556BDC2}" type="slidenum">
              <a:rPr lang="en-US"/>
              <a:pPr/>
              <a:t>155</a:t>
            </a:fld>
            <a:endParaRPr lang="en-US"/>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5B7285-C9F0-49CB-AB31-C826B7959017}" type="slidenum">
              <a:rPr lang="en-US"/>
              <a:pPr/>
              <a:t>156</a:t>
            </a:fld>
            <a:endParaRPr lang="en-US"/>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90EBFC-3382-428D-AEAE-5FD3BEDD6FDE}" type="slidenum">
              <a:rPr lang="en-US"/>
              <a:pPr/>
              <a:t>157</a:t>
            </a:fld>
            <a:endParaRPr lang="en-US"/>
          </a:p>
        </p:txBody>
      </p:sp>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Rot="1" noChangeAspect="1" noChangeArrowheads="1" noTextEdit="1"/>
          </p:cNvSpPr>
          <p:nvPr>
            <p:ph type="sldImg"/>
          </p:nvPr>
        </p:nvSpPr>
        <p:spPr>
          <a:ln/>
        </p:spPr>
      </p:sp>
      <p:sp>
        <p:nvSpPr>
          <p:cNvPr id="1040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CE6ABD-508E-460C-8E6A-AE40DB18B5D2}" type="slidenum">
              <a:rPr lang="en-US"/>
              <a:pPr/>
              <a:t>159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A0915-F243-4A2E-841B-667349F6C94E}" type="slidenum">
              <a:rPr lang="en-US"/>
              <a:pPr/>
              <a:t>160</a:t>
            </a:fld>
            <a:endParaRPr lang="en-US"/>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A04114-E47B-4A8A-991D-ABCBAF83E811}" type="slidenum">
              <a:rPr lang="en-US"/>
              <a:pPr/>
              <a:t>161</a:t>
            </a:fld>
            <a:endParaRPr lang="en-US"/>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28C996-F441-4F10-8FEF-CB58DF0E4749}" type="slidenum">
              <a:rPr lang="en-US"/>
              <a:pPr/>
              <a:t>162</a:t>
            </a:fld>
            <a:endParaRPr lang="en-US"/>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61AD6D-0F06-44A4-8712-8486F1BD22D9}" type="slidenum">
              <a:rPr lang="en-US" smtClean="0"/>
              <a:pPr/>
              <a:t>56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9094BB-2372-48E3-A0F8-AD8EC13B6D5C}" type="slidenum">
              <a:rPr lang="en-US"/>
              <a:pPr/>
              <a:t>163</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2328A7-6B31-465B-8913-EE9767A5E2DE}" type="slidenum">
              <a:rPr lang="en-US"/>
              <a:pPr/>
              <a:t>164</a:t>
            </a:fld>
            <a:endParaRPr lang="en-US"/>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F59921-B8BF-4C1C-938A-418D5270256C}" type="slidenum">
              <a:rPr lang="en-US"/>
              <a:pPr/>
              <a:t>165</a:t>
            </a:fld>
            <a:endParaRPr lang="en-US"/>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6110DA-2019-4F58-8E47-9449418A2EBC}" type="slidenum">
              <a:rPr lang="en-US"/>
              <a:pPr/>
              <a:t>166</a:t>
            </a:fld>
            <a:endParaRPr lang="en-US"/>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FCB79B-1457-4E20-9DAB-0F1BE48394AF}" type="slidenum">
              <a:rPr lang="en-US"/>
              <a:pPr/>
              <a:t>167</a:t>
            </a:fld>
            <a:endParaRPr lang="en-US"/>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60F33C-BF29-4F09-BCC2-DE662D445640}" type="slidenum">
              <a:rPr lang="en-US"/>
              <a:pPr/>
              <a:t>168</a:t>
            </a:fld>
            <a:endParaRPr lang="en-US"/>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EE9081-6E3E-49E9-8782-C175FF8C2775}" type="slidenum">
              <a:rPr lang="en-US"/>
              <a:pPr/>
              <a:t>169</a:t>
            </a:fld>
            <a:endParaRPr lang="en-US"/>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B318F3F-CC35-4036-8282-5852FC444340}" type="slidenum">
              <a:rPr lang="en-US"/>
              <a:pPr/>
              <a:t>170</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FC21EC6-1BFF-402F-B8B0-75C1DCB2E462}" type="slidenum">
              <a:rPr lang="en-US"/>
              <a:pPr/>
              <a:t>171</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3FE9AD7-E656-4ABB-BCEE-A8D109AABF07}" type="slidenum">
              <a:rPr lang="en-US"/>
              <a:pPr/>
              <a:t>172</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F95FB9-BEE7-4A8F-8672-F25496474AA3}" type="slidenum">
              <a:rPr lang="en-US"/>
              <a:pPr/>
              <a:t>146</a:t>
            </a:fld>
            <a:endParaRPr 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a:xfrm>
            <a:off x="975360" y="4560570"/>
            <a:ext cx="5364480" cy="4320540"/>
          </a:xfrm>
        </p:spPr>
        <p:txBody>
          <a:bodyPr/>
          <a:lstStyle/>
          <a:p>
            <a:r>
              <a:rPr lang="en-US" sz="1500" dirty="0"/>
              <a:t>Assumptions:</a:t>
            </a:r>
          </a:p>
          <a:p>
            <a:r>
              <a:rPr lang="en-US" sz="1500" dirty="0"/>
              <a:t>	Graduate level</a:t>
            </a:r>
          </a:p>
          <a:p>
            <a:r>
              <a:rPr lang="en-US" sz="1500" dirty="0"/>
              <a:t>	Operating Systems</a:t>
            </a:r>
          </a:p>
          <a:p>
            <a:r>
              <a:rPr lang="en-US" sz="1500" dirty="0"/>
              <a:t>	Making Choices about operation systems</a:t>
            </a:r>
          </a:p>
          <a:p>
            <a:endParaRPr lang="en-US" sz="1500" dirty="0"/>
          </a:p>
          <a:p>
            <a:r>
              <a:rPr lang="en-US" sz="1500" dirty="0"/>
              <a:t>Why a micro-century? …just about enough time for one concept</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8741071-4788-41F8-B4C2-13BC9CFBD076}" type="slidenum">
              <a:rPr lang="en-US"/>
              <a:pPr/>
              <a:t>173</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4D32A24-E20A-4832-B6F5-BAA5425783A2}" type="slidenum">
              <a:rPr lang="en-US"/>
              <a:pPr/>
              <a:t>174</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A4D4AEB-F668-4622-A0A7-2A209CDEF54C}" type="slidenum">
              <a:rPr lang="en-US"/>
              <a:pPr/>
              <a:t>175</a:t>
            </a:fld>
            <a:endParaRPr 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53636BA-EC63-454A-B9D2-BB02E3662ED6}" type="slidenum">
              <a:rPr lang="en-US"/>
              <a:pPr/>
              <a:t>176</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D04EF4C-410E-4F0A-BB9D-083BAF55EF6F}" type="slidenum">
              <a:rPr lang="en-US"/>
              <a:pPr/>
              <a:t>177</a:t>
            </a:fld>
            <a:endParaRPr lang="en-US"/>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F9CFE1D-C4CB-4963-A71B-AD0AD1574EEC}" type="slidenum">
              <a:rPr lang="en-US"/>
              <a:pPr/>
              <a:t>178</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9F0F469-CF85-470F-B82B-0A1934200809}" type="slidenum">
              <a:rPr lang="en-US"/>
              <a:pPr/>
              <a:t>179</a:t>
            </a:fld>
            <a:endParaRPr 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39B990B-9A5E-476F-8BDA-5C3E1410652F}" type="slidenum">
              <a:rPr lang="en-US"/>
              <a:pPr/>
              <a:t>180</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A93312F-DB85-46B6-8804-1468BB806A47}" type="slidenum">
              <a:rPr lang="en-US"/>
              <a:pPr/>
              <a:t>181</a:t>
            </a:fld>
            <a:endParaRPr lang="en-US"/>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8B6996F-589A-4A31-B416-C89E3FF2DE92}" type="slidenum">
              <a:rPr lang="en-US"/>
              <a:pPr/>
              <a:t>182</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1ED8C0-B11A-4358-B0AA-D29D81135BC7}" type="slidenum">
              <a:rPr lang="en-US"/>
              <a:pPr/>
              <a:t>147</a:t>
            </a:fld>
            <a:endParaRPr lang="en-US"/>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FAA3B67-0F85-449F-87D3-CA58D225FA13}" type="slidenum">
              <a:rPr lang="en-US"/>
              <a:pPr/>
              <a:t>183</a:t>
            </a:fld>
            <a:endParaRPr 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2454F06-AFB1-4A1D-AB09-874344C53128}" type="slidenum">
              <a:rPr lang="en-US"/>
              <a:pPr/>
              <a:t>184</a:t>
            </a:fld>
            <a:endParaRPr 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7B840E7-59B5-4274-A090-BBF9A02C1111}" type="slidenum">
              <a:rPr lang="en-US"/>
              <a:pPr/>
              <a:t>185</a:t>
            </a:fld>
            <a:endParaRPr lang="en-US"/>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3B399EE-3079-4A58-9474-8663C50C453F}" type="slidenum">
              <a:rPr lang="en-US"/>
              <a:pPr/>
              <a:t>186</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3548024-55E1-4744-AC92-26374AE0B85A}" type="slidenum">
              <a:rPr lang="en-US"/>
              <a:pPr/>
              <a:t>187</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6DF9EE8-E4B9-46A6-A37E-F7B87257D003}" type="slidenum">
              <a:rPr lang="en-US"/>
              <a:pPr/>
              <a:t>188</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D7D5211-BAFF-45B3-B6A5-67F80E5E73EF}" type="slidenum">
              <a:rPr lang="en-US"/>
              <a:pPr/>
              <a:t>189</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75DFDA0-2D57-42D1-807D-50C24E8B14D8}" type="slidenum">
              <a:rPr lang="en-US"/>
              <a:pPr/>
              <a:t>190</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858227C-9274-479D-9287-F8FAE14BEDF8}" type="slidenum">
              <a:rPr lang="en-US"/>
              <a:pPr/>
              <a:t>191</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A4C2E10-A0C0-47EF-A05D-96AE1711898F}" type="slidenum">
              <a:rPr lang="en-US"/>
              <a:pPr/>
              <a:t>192</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1624D3-3329-459D-A3E9-4FBC57C8AB82}" type="slidenum">
              <a:rPr lang="en-US"/>
              <a:pPr/>
              <a:t>148</a:t>
            </a:fld>
            <a:endParaRPr lang="en-US"/>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0732F11-C543-4496-BBE2-9378E3405727}" type="slidenum">
              <a:rPr lang="en-US"/>
              <a:pPr/>
              <a:t>193</a:t>
            </a:fld>
            <a:endParaRPr lang="en-US"/>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4A75D7-EA72-45D5-8C13-C55E2338694A}" type="slidenum">
              <a:rPr lang="en-US"/>
              <a:pPr/>
              <a:t>149</a:t>
            </a:fld>
            <a:endParaRPr lang="en-US"/>
          </a:p>
        </p:txBody>
      </p:sp>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8C90B3-BA19-4046-AB06-F1783E97BD87}" type="slidenum">
              <a:rPr lang="en-US"/>
              <a:pPr/>
              <a:t>150</a:t>
            </a:fld>
            <a:endParaRPr lang="en-US"/>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B4755-563C-43CA-948A-9A887EC88104}" type="slidenum">
              <a:rPr lang="en-US"/>
              <a:pPr/>
              <a:t>151</a:t>
            </a:fld>
            <a:endParaRPr lang="en-US"/>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2A16D-9045-4CC2-ACEA-74B6D6011591}" type="slidenum">
              <a:rPr lang="en-US"/>
              <a:pPr/>
              <a:t>152</a:t>
            </a:fld>
            <a:endParaRPr lang="en-US"/>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76300A-7D25-4C3F-B3B4-2B68FB9D0F68}" type="datetime1">
              <a:rPr lang="en-US" smtClean="0"/>
              <a:pPr/>
              <a:t>11/4/2022</a:t>
            </a:fld>
            <a:endParaRPr lang="en-US"/>
          </a:p>
        </p:txBody>
      </p:sp>
      <p:sp>
        <p:nvSpPr>
          <p:cNvPr id="5" name="Footer Placeholder 4"/>
          <p:cNvSpPr>
            <a:spLocks noGrp="1"/>
          </p:cNvSpPr>
          <p:nvPr>
            <p:ph type="ftr" sz="quarter" idx="11"/>
          </p:nvPr>
        </p:nvSpPr>
        <p:spPr/>
        <p:txBody>
          <a:bodyPr/>
          <a:lstStyle/>
          <a:p>
            <a:r>
              <a:rPr lang="en-US" smtClean="0"/>
              <a:t>Robert.Sayegh@gmail.com   (2008)</a:t>
            </a:r>
            <a:endParaRPr lang="en-US"/>
          </a:p>
        </p:txBody>
      </p:sp>
      <p:sp>
        <p:nvSpPr>
          <p:cNvPr id="6" name="Slide Number Placeholder 5"/>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A22B24-4199-4009-965E-4D462FABD5E2}" type="datetime1">
              <a:rPr lang="en-US" smtClean="0"/>
              <a:pPr/>
              <a:t>11/4/2022</a:t>
            </a:fld>
            <a:endParaRPr lang="en-US"/>
          </a:p>
        </p:txBody>
      </p:sp>
      <p:sp>
        <p:nvSpPr>
          <p:cNvPr id="5" name="Footer Placeholder 4"/>
          <p:cNvSpPr>
            <a:spLocks noGrp="1"/>
          </p:cNvSpPr>
          <p:nvPr>
            <p:ph type="ftr" sz="quarter" idx="11"/>
          </p:nvPr>
        </p:nvSpPr>
        <p:spPr/>
        <p:txBody>
          <a:bodyPr/>
          <a:lstStyle/>
          <a:p>
            <a:r>
              <a:rPr lang="en-US" smtClean="0"/>
              <a:t>Robert.Sayegh@gmail.com   (2008)</a:t>
            </a:r>
            <a:endParaRPr lang="en-US"/>
          </a:p>
        </p:txBody>
      </p:sp>
      <p:sp>
        <p:nvSpPr>
          <p:cNvPr id="6" name="Slide Number Placeholder 5"/>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6FD2B-2ED4-40D7-91E4-AE68AE477A39}" type="datetime1">
              <a:rPr lang="en-US" smtClean="0"/>
              <a:pPr/>
              <a:t>11/4/2022</a:t>
            </a:fld>
            <a:endParaRPr lang="en-US"/>
          </a:p>
        </p:txBody>
      </p:sp>
      <p:sp>
        <p:nvSpPr>
          <p:cNvPr id="5" name="Footer Placeholder 4"/>
          <p:cNvSpPr>
            <a:spLocks noGrp="1"/>
          </p:cNvSpPr>
          <p:nvPr>
            <p:ph type="ftr" sz="quarter" idx="11"/>
          </p:nvPr>
        </p:nvSpPr>
        <p:spPr/>
        <p:txBody>
          <a:bodyPr/>
          <a:lstStyle/>
          <a:p>
            <a:r>
              <a:rPr lang="en-US" smtClean="0"/>
              <a:t>Robert.Sayegh@gmail.com   (2008)</a:t>
            </a:r>
            <a:endParaRPr lang="en-US"/>
          </a:p>
        </p:txBody>
      </p:sp>
      <p:sp>
        <p:nvSpPr>
          <p:cNvPr id="6" name="Slide Number Placeholder 5"/>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39243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505200" y="6172200"/>
            <a:ext cx="1752600" cy="457200"/>
          </a:xfrm>
        </p:spPr>
        <p:txBody>
          <a:bodyPr/>
          <a:lstStyle>
            <a:lvl1pPr>
              <a:defRPr/>
            </a:lvl1pPr>
          </a:lstStyle>
          <a:p>
            <a:r>
              <a:rPr lang="en-US" smtClean="0"/>
              <a:t>Robert.Sayegh@gmail.com   (2008)</a:t>
            </a:r>
            <a:endParaRPr lang="en-US"/>
          </a:p>
        </p:txBody>
      </p:sp>
      <p:sp>
        <p:nvSpPr>
          <p:cNvPr id="6" name="Date Placeholder 5"/>
          <p:cNvSpPr>
            <a:spLocks noGrp="1"/>
          </p:cNvSpPr>
          <p:nvPr>
            <p:ph type="dt" sz="half" idx="11"/>
          </p:nvPr>
        </p:nvSpPr>
        <p:spPr>
          <a:xfrm>
            <a:off x="685800" y="6172200"/>
            <a:ext cx="2133600" cy="476250"/>
          </a:xfrm>
        </p:spPr>
        <p:txBody>
          <a:bodyPr/>
          <a:lstStyle>
            <a:lvl1pPr>
              <a:defRPr/>
            </a:lvl1pPr>
          </a:lstStyle>
          <a:p>
            <a:fld id="{CE29E37A-BBA5-4995-B0CD-2E9AA4E78FD0}" type="datetime1">
              <a:rPr lang="en-US" smtClean="0"/>
              <a:pPr/>
              <a:t>11/4/2022</a:t>
            </a:fld>
            <a:endParaRPr lang="en-US"/>
          </a:p>
        </p:txBody>
      </p:sp>
      <p:sp>
        <p:nvSpPr>
          <p:cNvPr id="7" name="Slide Number Placeholder 6"/>
          <p:cNvSpPr>
            <a:spLocks noGrp="1"/>
          </p:cNvSpPr>
          <p:nvPr>
            <p:ph type="sldNum" sz="quarter" idx="12"/>
          </p:nvPr>
        </p:nvSpPr>
        <p:spPr>
          <a:xfrm>
            <a:off x="6096000" y="6172200"/>
            <a:ext cx="762000" cy="384175"/>
          </a:xfrm>
        </p:spPr>
        <p:txBody>
          <a:bodyPr/>
          <a:lstStyle>
            <a:lvl1pPr>
              <a:defRPr/>
            </a:lvl1pPr>
          </a:lstStyle>
          <a:p>
            <a:fld id="{DE770A8A-10D0-4343-938B-811FF7BA108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9243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505200" y="6172200"/>
            <a:ext cx="1752600" cy="457200"/>
          </a:xfrm>
        </p:spPr>
        <p:txBody>
          <a:bodyPr/>
          <a:lstStyle>
            <a:lvl1pPr>
              <a:defRPr/>
            </a:lvl1pPr>
          </a:lstStyle>
          <a:p>
            <a:r>
              <a:rPr lang="en-US" smtClean="0"/>
              <a:t>Robert.Sayegh@gmail.com   (2008)</a:t>
            </a:r>
            <a:endParaRPr lang="en-US"/>
          </a:p>
        </p:txBody>
      </p:sp>
      <p:sp>
        <p:nvSpPr>
          <p:cNvPr id="6" name="Date Placeholder 5"/>
          <p:cNvSpPr>
            <a:spLocks noGrp="1"/>
          </p:cNvSpPr>
          <p:nvPr>
            <p:ph type="dt" sz="half" idx="11"/>
          </p:nvPr>
        </p:nvSpPr>
        <p:spPr>
          <a:xfrm>
            <a:off x="685800" y="6172200"/>
            <a:ext cx="2133600" cy="476250"/>
          </a:xfrm>
        </p:spPr>
        <p:txBody>
          <a:bodyPr/>
          <a:lstStyle>
            <a:lvl1pPr>
              <a:defRPr/>
            </a:lvl1pPr>
          </a:lstStyle>
          <a:p>
            <a:fld id="{4E97D52A-5616-48B5-B010-01CB2966CE61}" type="datetime1">
              <a:rPr lang="en-US" smtClean="0"/>
              <a:pPr/>
              <a:t>11/4/2022</a:t>
            </a:fld>
            <a:endParaRPr lang="en-US"/>
          </a:p>
        </p:txBody>
      </p:sp>
      <p:sp>
        <p:nvSpPr>
          <p:cNvPr id="7" name="Slide Number Placeholder 6"/>
          <p:cNvSpPr>
            <a:spLocks noGrp="1"/>
          </p:cNvSpPr>
          <p:nvPr>
            <p:ph type="sldNum" sz="quarter" idx="12"/>
          </p:nvPr>
        </p:nvSpPr>
        <p:spPr>
          <a:xfrm>
            <a:off x="6096000" y="6172200"/>
            <a:ext cx="762000" cy="384175"/>
          </a:xfrm>
        </p:spPr>
        <p:txBody>
          <a:bodyPr/>
          <a:lstStyle>
            <a:lvl1pPr>
              <a:defRPr/>
            </a:lvl1pPr>
          </a:lstStyle>
          <a:p>
            <a:fld id="{23284883-9EE0-4885-8348-8759DB394A0A}"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106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40767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066800"/>
            <a:ext cx="40767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200400" y="6400800"/>
            <a:ext cx="2895600" cy="457200"/>
          </a:xfrm>
        </p:spPr>
        <p:txBody>
          <a:bodyPr/>
          <a:lstStyle>
            <a:lvl1pPr>
              <a:defRPr/>
            </a:lvl1pPr>
          </a:lstStyle>
          <a:p>
            <a:r>
              <a:rPr lang="en-US"/>
              <a:t>CS Architecture Seminar</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106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66800"/>
            <a:ext cx="8305800" cy="4953000"/>
          </a:xfrm>
        </p:spPr>
        <p:txBody>
          <a:bodyPr/>
          <a:lstStyle/>
          <a:p>
            <a:endParaRPr lang="en-US"/>
          </a:p>
        </p:txBody>
      </p:sp>
      <p:sp>
        <p:nvSpPr>
          <p:cNvPr id="4" name="Footer Placeholder 3"/>
          <p:cNvSpPr>
            <a:spLocks noGrp="1"/>
          </p:cNvSpPr>
          <p:nvPr>
            <p:ph type="ftr" sz="quarter" idx="10"/>
          </p:nvPr>
        </p:nvSpPr>
        <p:spPr>
          <a:xfrm>
            <a:off x="3200400" y="6400800"/>
            <a:ext cx="2895600" cy="457200"/>
          </a:xfrm>
        </p:spPr>
        <p:txBody>
          <a:bodyPr/>
          <a:lstStyle>
            <a:lvl1pPr>
              <a:defRPr/>
            </a:lvl1pPr>
          </a:lstStyle>
          <a:p>
            <a:r>
              <a:rPr lang="en-US"/>
              <a:t>CS Architecture Seminar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FEF8A7-C529-4CDD-8088-8391877F49A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smtClean="0"/>
              <a:t>Robert.Sayegh@gmail.com   (2008)</a:t>
            </a:r>
            <a:endParaRPr lang="en-US"/>
          </a:p>
        </p:txBody>
      </p:sp>
      <p:sp>
        <p:nvSpPr>
          <p:cNvPr id="6" name="Slide Number Placeholder 5"/>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7E93A7-1D11-433A-B3B9-9640FDC52EFC}" type="datetime1">
              <a:rPr lang="en-US" smtClean="0"/>
              <a:pPr/>
              <a:t>11/4/2022</a:t>
            </a:fld>
            <a:endParaRPr lang="en-US"/>
          </a:p>
        </p:txBody>
      </p:sp>
      <p:sp>
        <p:nvSpPr>
          <p:cNvPr id="5" name="Footer Placeholder 4"/>
          <p:cNvSpPr>
            <a:spLocks noGrp="1"/>
          </p:cNvSpPr>
          <p:nvPr>
            <p:ph type="ftr" sz="quarter" idx="11"/>
          </p:nvPr>
        </p:nvSpPr>
        <p:spPr/>
        <p:txBody>
          <a:bodyPr/>
          <a:lstStyle/>
          <a:p>
            <a:r>
              <a:rPr lang="en-US" smtClean="0"/>
              <a:t>Robert.Sayegh@gmail.com   (2008)</a:t>
            </a:r>
            <a:endParaRPr lang="en-US"/>
          </a:p>
        </p:txBody>
      </p:sp>
      <p:sp>
        <p:nvSpPr>
          <p:cNvPr id="6" name="Slide Number Placeholder 5"/>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2C4885-431B-4F2C-93AD-920290DF3CDD}" type="datetime1">
              <a:rPr lang="en-US" smtClean="0"/>
              <a:pPr/>
              <a:t>11/4/2022</a:t>
            </a:fld>
            <a:endParaRPr lang="en-US"/>
          </a:p>
        </p:txBody>
      </p:sp>
      <p:sp>
        <p:nvSpPr>
          <p:cNvPr id="6" name="Footer Placeholder 5"/>
          <p:cNvSpPr>
            <a:spLocks noGrp="1"/>
          </p:cNvSpPr>
          <p:nvPr>
            <p:ph type="ftr" sz="quarter" idx="11"/>
          </p:nvPr>
        </p:nvSpPr>
        <p:spPr/>
        <p:txBody>
          <a:bodyPr/>
          <a:lstStyle/>
          <a:p>
            <a:r>
              <a:rPr lang="en-US" smtClean="0"/>
              <a:t>Robert.Sayegh@gmail.com   (2008)</a:t>
            </a:r>
            <a:endParaRPr lang="en-US"/>
          </a:p>
        </p:txBody>
      </p:sp>
      <p:sp>
        <p:nvSpPr>
          <p:cNvPr id="7" name="Slide Number Placeholder 6"/>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CC82E3-4619-45CC-B7ED-3C5EF84D1634}" type="datetime1">
              <a:rPr lang="en-US" smtClean="0"/>
              <a:pPr/>
              <a:t>11/4/2022</a:t>
            </a:fld>
            <a:endParaRPr lang="en-US"/>
          </a:p>
        </p:txBody>
      </p:sp>
      <p:sp>
        <p:nvSpPr>
          <p:cNvPr id="8" name="Footer Placeholder 7"/>
          <p:cNvSpPr>
            <a:spLocks noGrp="1"/>
          </p:cNvSpPr>
          <p:nvPr>
            <p:ph type="ftr" sz="quarter" idx="11"/>
          </p:nvPr>
        </p:nvSpPr>
        <p:spPr/>
        <p:txBody>
          <a:bodyPr/>
          <a:lstStyle/>
          <a:p>
            <a:r>
              <a:rPr lang="en-US" smtClean="0"/>
              <a:t>Robert.Sayegh@gmail.com   (2008)</a:t>
            </a:r>
            <a:endParaRPr lang="en-US"/>
          </a:p>
        </p:txBody>
      </p:sp>
      <p:sp>
        <p:nvSpPr>
          <p:cNvPr id="9" name="Slide Number Placeholder 8"/>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3A36DA-8560-40C9-A946-DC3D7A40867F}" type="datetime1">
              <a:rPr lang="en-US" smtClean="0"/>
              <a:pPr/>
              <a:t>11/4/2022</a:t>
            </a:fld>
            <a:endParaRPr lang="en-US"/>
          </a:p>
        </p:txBody>
      </p:sp>
      <p:sp>
        <p:nvSpPr>
          <p:cNvPr id="4" name="Footer Placeholder 3"/>
          <p:cNvSpPr>
            <a:spLocks noGrp="1"/>
          </p:cNvSpPr>
          <p:nvPr>
            <p:ph type="ftr" sz="quarter" idx="11"/>
          </p:nvPr>
        </p:nvSpPr>
        <p:spPr/>
        <p:txBody>
          <a:bodyPr/>
          <a:lstStyle/>
          <a:p>
            <a:r>
              <a:rPr lang="en-US" smtClean="0"/>
              <a:t>Robert.Sayegh@gmail.com   (2008)</a:t>
            </a:r>
            <a:endParaRPr lang="en-US"/>
          </a:p>
        </p:txBody>
      </p:sp>
      <p:sp>
        <p:nvSpPr>
          <p:cNvPr id="5" name="Slide Number Placeholder 4"/>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78ADA-8B72-4F5E-A3C5-FE5B0861FC21}" type="datetime1">
              <a:rPr lang="en-US" smtClean="0"/>
              <a:pPr/>
              <a:t>11/4/2022</a:t>
            </a:fld>
            <a:endParaRPr lang="en-US"/>
          </a:p>
        </p:txBody>
      </p:sp>
      <p:sp>
        <p:nvSpPr>
          <p:cNvPr id="3" name="Footer Placeholder 2"/>
          <p:cNvSpPr>
            <a:spLocks noGrp="1"/>
          </p:cNvSpPr>
          <p:nvPr>
            <p:ph type="ftr" sz="quarter" idx="11"/>
          </p:nvPr>
        </p:nvSpPr>
        <p:spPr/>
        <p:txBody>
          <a:bodyPr/>
          <a:lstStyle/>
          <a:p>
            <a:r>
              <a:rPr lang="en-US" smtClean="0"/>
              <a:t>Robert.Sayegh@gmail.com   (2008)</a:t>
            </a:r>
            <a:endParaRPr lang="en-US"/>
          </a:p>
        </p:txBody>
      </p:sp>
      <p:sp>
        <p:nvSpPr>
          <p:cNvPr id="4" name="Slide Number Placeholder 3"/>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F56EBA-B568-4221-ADEA-A0C29705F60D}" type="datetime1">
              <a:rPr lang="en-US" smtClean="0"/>
              <a:pPr/>
              <a:t>11/4/2022</a:t>
            </a:fld>
            <a:endParaRPr lang="en-US"/>
          </a:p>
        </p:txBody>
      </p:sp>
      <p:sp>
        <p:nvSpPr>
          <p:cNvPr id="6" name="Footer Placeholder 5"/>
          <p:cNvSpPr>
            <a:spLocks noGrp="1"/>
          </p:cNvSpPr>
          <p:nvPr>
            <p:ph type="ftr" sz="quarter" idx="11"/>
          </p:nvPr>
        </p:nvSpPr>
        <p:spPr/>
        <p:txBody>
          <a:bodyPr/>
          <a:lstStyle/>
          <a:p>
            <a:r>
              <a:rPr lang="en-US" smtClean="0"/>
              <a:t>Robert.Sayegh@gmail.com   (2008)</a:t>
            </a:r>
            <a:endParaRPr lang="en-US"/>
          </a:p>
        </p:txBody>
      </p:sp>
      <p:sp>
        <p:nvSpPr>
          <p:cNvPr id="7" name="Slide Number Placeholder 6"/>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3EBBBB-1E94-4867-88DD-DDC347F34A00}" type="datetime1">
              <a:rPr lang="en-US" smtClean="0"/>
              <a:pPr/>
              <a:t>11/4/2022</a:t>
            </a:fld>
            <a:endParaRPr lang="en-US"/>
          </a:p>
        </p:txBody>
      </p:sp>
      <p:sp>
        <p:nvSpPr>
          <p:cNvPr id="6" name="Footer Placeholder 5"/>
          <p:cNvSpPr>
            <a:spLocks noGrp="1"/>
          </p:cNvSpPr>
          <p:nvPr>
            <p:ph type="ftr" sz="quarter" idx="11"/>
          </p:nvPr>
        </p:nvSpPr>
        <p:spPr/>
        <p:txBody>
          <a:bodyPr/>
          <a:lstStyle/>
          <a:p>
            <a:r>
              <a:rPr lang="en-US" smtClean="0"/>
              <a:t>Robert.Sayegh@gmail.com   (2008)</a:t>
            </a:r>
            <a:endParaRPr lang="en-US"/>
          </a:p>
        </p:txBody>
      </p:sp>
      <p:sp>
        <p:nvSpPr>
          <p:cNvPr id="7" name="Slide Number Placeholder 6"/>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BAB4B-262A-4F4E-8A50-03C55060C98E}" type="datetime1">
              <a:rPr lang="en-US" smtClean="0"/>
              <a:pPr/>
              <a:t>11/4/2022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Robert.Sayegh@gmail.com   (2008)</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E0CED-AECF-4F05-AF90-299625F049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ibm.com/developerworks/linux/library/l-ipc2lin3.html" TargetMode="Externa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computing.llnl.gov/tutorials/pthrea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hyperlink" Target="http://softwarecommunity.intel.com/ISN/Community/en-US/forums/post/840096.aspx" TargetMode="External"/><Relationship Id="rId7" Type="http://schemas.openxmlformats.org/officeDocument/2006/relationships/hyperlink" Target="http://www.ibm.com/developerworks/linux/library/l-ipc2lin3.html" TargetMode="External"/><Relationship Id="rId2" Type="http://schemas.openxmlformats.org/officeDocument/2006/relationships/hyperlink" Target="https://computing.llnl.gov/tutorials/pthreads/" TargetMode="External"/><Relationship Id="rId1" Type="http://schemas.openxmlformats.org/officeDocument/2006/relationships/slideLayout" Target="../slideLayouts/slideLayout2.xml"/><Relationship Id="rId6" Type="http://schemas.openxmlformats.org/officeDocument/2006/relationships/hyperlink" Target="http://www.ibm.com/developerworks/linux/library/l-ipc2lin2.html" TargetMode="External"/><Relationship Id="rId5" Type="http://schemas.openxmlformats.org/officeDocument/2006/relationships/hyperlink" Target="http://www.ibm.com/developerworks/linux/library/l-ipc2lin1.html" TargetMode="External"/><Relationship Id="rId4" Type="http://schemas.openxmlformats.org/officeDocument/2006/relationships/hyperlink" Target="http://softwareblogs.intel.com/2006/10/19/why-windows-threads-are-better-than-posix-threads/" TargetMode="Externa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2" Type="http://schemas.openxmlformats.org/officeDocument/2006/relationships/hyperlink" Target="http://www.openmp.org/" TargetMode="Externa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5.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1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hyperlink" Target="http://www.sourceforge.net/" TargetMode="Externa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3" Type="http://schemas.openxmlformats.org/officeDocument/2006/relationships/hyperlink" Target="http://www.llnl.gov/computing/tutorials/openMP/" TargetMode="External"/><Relationship Id="rId2" Type="http://schemas.openxmlformats.org/officeDocument/2006/relationships/hyperlink" Target="http://www.openmp.org/" TargetMode="External"/><Relationship Id="rId1" Type="http://schemas.openxmlformats.org/officeDocument/2006/relationships/slideLayout" Target="../slideLayouts/slideLayout2.xml"/><Relationship Id="rId4" Type="http://schemas.openxmlformats.org/officeDocument/2006/relationships/hyperlink" Target="http://www.nersc.gov/nusers/help/tutorials/openmp/" TargetMode="Externa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en.wikipedia.org/wiki/SIGKILL" TargetMode="External"/><Relationship Id="rId2" Type="http://schemas.openxmlformats.org/officeDocument/2006/relationships/hyperlink" Target="http://en.wikipedia.org/wiki/Sigaction_(Unix)" TargetMode="External"/><Relationship Id="rId1" Type="http://schemas.openxmlformats.org/officeDocument/2006/relationships/slideLayout" Target="../slideLayouts/slideLayout2.xml"/><Relationship Id="rId4" Type="http://schemas.openxmlformats.org/officeDocument/2006/relationships/hyperlink" Target="http://en.wikipedia.org/wiki/SIGSTOP"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Buffer_(computer_science)" TargetMode="External"/><Relationship Id="rId2" Type="http://schemas.openxmlformats.org/officeDocument/2006/relationships/hyperlink" Target="http://en.wikipedia.org/wiki/Scheduling_(computing)" TargetMode="External"/><Relationship Id="rId1" Type="http://schemas.openxmlformats.org/officeDocument/2006/relationships/slideLayout" Target="../slideLayouts/slideLayout2.xml"/><Relationship Id="rId6" Type="http://schemas.openxmlformats.org/officeDocument/2006/relationships/hyperlink" Target="http://en.wikipedia.org/wiki/Queue_(data_structure)" TargetMode="External"/><Relationship Id="rId5" Type="http://schemas.openxmlformats.org/officeDocument/2006/relationships/hyperlink" Target="http://en.wikipedia.org/wiki/Second" TargetMode="External"/><Relationship Id="rId4" Type="http://schemas.openxmlformats.org/officeDocument/2006/relationships/hyperlink" Target="http://en.wikipedia.org/wiki/Byte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msdn.microsoft.com/en-us/library/windows/desktop/aa365146(v=vs.85).aspx" TargetMode="External"/><Relationship Id="rId2" Type="http://schemas.openxmlformats.org/officeDocument/2006/relationships/hyperlink" Target="http://msdn.microsoft.com/en-us/library/windows/desktop/aa365150(v=vs.85).aspx" TargetMode="External"/><Relationship Id="rId1" Type="http://schemas.openxmlformats.org/officeDocument/2006/relationships/slideLayout" Target="../slideLayouts/slideLayout2.xml"/><Relationship Id="rId5" Type="http://schemas.openxmlformats.org/officeDocument/2006/relationships/hyperlink" Target="http://msdn.microsoft.com/en-us/library/windows/desktop/ms724211(v=vs.85).aspx" TargetMode="External"/><Relationship Id="rId4" Type="http://schemas.openxmlformats.org/officeDocument/2006/relationships/hyperlink" Target="http://msdn.microsoft.com/en-us/library/windows/desktop/aa365747(v=vs.85).aspx"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msdn.microsoft.com/en-us/library/windows/desktop/aa365467(v=vs.85).aspx" TargetMode="External"/><Relationship Id="rId2" Type="http://schemas.openxmlformats.org/officeDocument/2006/relationships/hyperlink" Target="http://msdn.microsoft.com/en-us/library/windows/desktop/aa363858(v=vs.85).aspx" TargetMode="External"/><Relationship Id="rId1" Type="http://schemas.openxmlformats.org/officeDocument/2006/relationships/slideLayout" Target="../slideLayouts/slideLayout2.xml"/><Relationship Id="rId5" Type="http://schemas.openxmlformats.org/officeDocument/2006/relationships/hyperlink" Target="http://msdn.microsoft.com/en-us/library/windows/desktop/aa365590(v=vs.85).aspx" TargetMode="External"/><Relationship Id="rId4" Type="http://schemas.openxmlformats.org/officeDocument/2006/relationships/hyperlink" Target="http://msdn.microsoft.com/en-us/library/windows/desktop/ms724211(v=vs.85).aspx" TargetMode="External"/></Relationships>
</file>

<file path=ppt/slides/_rels/slide48.xml.rels><?xml version="1.0" encoding="UTF-8" standalone="yes"?>
<Relationships xmlns="http://schemas.openxmlformats.org/package/2006/relationships"><Relationship Id="rId2" Type="http://schemas.openxmlformats.org/officeDocument/2006/relationships/hyperlink" Target="file:///\\pipe\"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msdn.microsoft.com/en-us/library/windows/desktop/aa365788(v=vs.85).aspx"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baseline="0" dirty="0" smtClean="0">
                <a:solidFill>
                  <a:srgbClr val="000000"/>
                </a:solidFill>
                <a:latin typeface="Arial"/>
              </a:rPr>
              <a:t>Processes</a:t>
            </a:r>
            <a:br>
              <a:rPr lang="en-US" b="1" baseline="0" dirty="0" smtClean="0">
                <a:solidFill>
                  <a:srgbClr val="000000"/>
                </a:solidFill>
                <a:latin typeface="Arial"/>
              </a:rPr>
            </a:br>
            <a:endParaRPr lang="en-US" dirty="0"/>
          </a:p>
        </p:txBody>
      </p:sp>
      <p:sp>
        <p:nvSpPr>
          <p:cNvPr id="3" name="Content Placeholder 2"/>
          <p:cNvSpPr>
            <a:spLocks noGrp="1"/>
          </p:cNvSpPr>
          <p:nvPr>
            <p:ph idx="1"/>
          </p:nvPr>
        </p:nvSpPr>
        <p:spPr>
          <a:xfrm>
            <a:off x="457200" y="1524000"/>
            <a:ext cx="8229600" cy="4602163"/>
          </a:xfrm>
        </p:spPr>
        <p:txBody>
          <a:bodyPr>
            <a:normAutofit fontScale="55000" lnSpcReduction="20000"/>
          </a:bodyPr>
          <a:lstStyle/>
          <a:p>
            <a:r>
              <a:rPr lang="en-US" sz="7200" dirty="0" smtClean="0"/>
              <a:t>Process </a:t>
            </a:r>
            <a:r>
              <a:rPr lang="en-US" sz="7200" dirty="0"/>
              <a:t>Concept</a:t>
            </a:r>
          </a:p>
          <a:p>
            <a:r>
              <a:rPr lang="en-US" sz="7200" dirty="0" smtClean="0"/>
              <a:t>Process </a:t>
            </a:r>
            <a:r>
              <a:rPr lang="en-US" sz="7200" dirty="0"/>
              <a:t>Scheduling</a:t>
            </a:r>
          </a:p>
          <a:p>
            <a:r>
              <a:rPr lang="en-US" sz="7200" dirty="0" smtClean="0"/>
              <a:t>Operations </a:t>
            </a:r>
            <a:r>
              <a:rPr lang="en-US" sz="7200" dirty="0"/>
              <a:t>on Processes</a:t>
            </a:r>
          </a:p>
          <a:p>
            <a:r>
              <a:rPr lang="en-US" sz="7200" dirty="0" err="1" smtClean="0"/>
              <a:t>Interprocess</a:t>
            </a:r>
            <a:r>
              <a:rPr lang="en-US" sz="7200" dirty="0" smtClean="0"/>
              <a:t> </a:t>
            </a:r>
            <a:r>
              <a:rPr lang="en-US" sz="7200" dirty="0"/>
              <a:t>Communication</a:t>
            </a:r>
          </a:p>
          <a:p>
            <a:r>
              <a:rPr lang="en-US" sz="7200" dirty="0" smtClean="0"/>
              <a:t>Examples </a:t>
            </a:r>
            <a:r>
              <a:rPr lang="en-US" sz="7200" dirty="0"/>
              <a:t>of IPC Systems</a:t>
            </a:r>
          </a:p>
          <a:p>
            <a:r>
              <a:rPr lang="en-US" sz="7200" dirty="0" smtClean="0"/>
              <a:t>Communication </a:t>
            </a:r>
            <a:r>
              <a:rPr lang="en-US" sz="7200" dirty="0"/>
              <a:t>in Client-Server Systems</a:t>
            </a:r>
          </a:p>
          <a:p>
            <a:pPr algn="ctr">
              <a:buNone/>
            </a:pPr>
            <a:endParaRPr lang="en-US" sz="7200"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fontScale="90000"/>
          </a:bodyPr>
          <a:lstStyle/>
          <a:p>
            <a:r>
              <a:rPr lang="en-US" b="1" dirty="0" smtClean="0"/>
              <a:t>Representation </a:t>
            </a:r>
            <a:r>
              <a:rPr lang="en-US" b="1" dirty="0"/>
              <a:t>of Process Scheduling</a:t>
            </a:r>
            <a:endParaRPr lang="en-US" dirty="0"/>
          </a:p>
        </p:txBody>
      </p:sp>
      <p:sp>
        <p:nvSpPr>
          <p:cNvPr id="3" name="Content Placeholder 2"/>
          <p:cNvSpPr>
            <a:spLocks noGrp="1"/>
          </p:cNvSpPr>
          <p:nvPr>
            <p:ph idx="1"/>
          </p:nvPr>
        </p:nvSpPr>
        <p:spPr/>
        <p:txBody>
          <a:bodyPr/>
          <a:lstStyle/>
          <a:p>
            <a:endParaRPr lang="en-US"/>
          </a:p>
        </p:txBody>
      </p:sp>
      <p:pic>
        <p:nvPicPr>
          <p:cNvPr id="169986" name="Picture 2"/>
          <p:cNvPicPr>
            <a:picLocks noChangeAspect="1" noChangeArrowheads="1"/>
          </p:cNvPicPr>
          <p:nvPr/>
        </p:nvPicPr>
        <p:blipFill>
          <a:blip r:embed="rId2"/>
          <a:srcRect/>
          <a:stretch>
            <a:fillRect/>
          </a:stretch>
        </p:blipFill>
        <p:spPr bwMode="ltGray">
          <a:xfrm>
            <a:off x="838200" y="1752600"/>
            <a:ext cx="7486650" cy="4391025"/>
          </a:xfrm>
          <a:prstGeom prst="rect">
            <a:avLst/>
          </a:prstGeom>
          <a:noFill/>
          <a:ln w="12700" cap="sq" cmpd="sng">
            <a:noFill/>
            <a:prstDash val="solid"/>
            <a:miter lim="800000"/>
            <a:headEnd type="none" w="sm" len="sm"/>
            <a:tailEnd type="none" w="sm" len="sm"/>
          </a:ln>
          <a:effectLst/>
        </p:spPr>
      </p:pic>
      <p:sp>
        <p:nvSpPr>
          <p:cNvPr id="6" name="Slide Number Placeholder 5"/>
          <p:cNvSpPr>
            <a:spLocks noGrp="1"/>
          </p:cNvSpPr>
          <p:nvPr>
            <p:ph type="sldNum" sz="quarter" idx="12"/>
          </p:nvPr>
        </p:nvSpPr>
        <p:spPr/>
        <p:txBody>
          <a:bodyPr/>
          <a:lstStyle/>
          <a:p>
            <a:fld id="{BAAE0CED-AECF-4F05-AF90-299625F049B1}" type="slidenum">
              <a:rPr lang="en-US" smtClean="0"/>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style>
          <a:lnRef idx="2">
            <a:schemeClr val="dk1"/>
          </a:lnRef>
          <a:fillRef idx="1">
            <a:schemeClr val="lt1"/>
          </a:fillRef>
          <a:effectRef idx="0">
            <a:schemeClr val="dk1"/>
          </a:effectRef>
          <a:fontRef idx="minor">
            <a:schemeClr val="dk1"/>
          </a:fontRef>
        </p:style>
        <p:txBody>
          <a:bodyPr>
            <a:normAutofit fontScale="62500" lnSpcReduction="20000"/>
          </a:bodyPr>
          <a:lstStyle/>
          <a:p>
            <a:pPr>
              <a:buNone/>
            </a:pPr>
            <a:r>
              <a:rPr lang="en-US" dirty="0" smtClean="0"/>
              <a:t>union </a:t>
            </a:r>
            <a:r>
              <a:rPr lang="en-US" dirty="0" err="1" smtClean="0"/>
              <a:t>semun</a:t>
            </a:r>
            <a:r>
              <a:rPr lang="en-US" dirty="0" smtClean="0"/>
              <a:t> {</a:t>
            </a:r>
          </a:p>
          <a:p>
            <a:pPr>
              <a:buNone/>
            </a:pPr>
            <a:r>
              <a:rPr lang="en-US" dirty="0" smtClean="0"/>
              <a:t>	 </a:t>
            </a:r>
            <a:r>
              <a:rPr lang="en-US" dirty="0" err="1" smtClean="0"/>
              <a:t>int</a:t>
            </a:r>
            <a:r>
              <a:rPr lang="en-US" dirty="0" smtClean="0"/>
              <a:t> </a:t>
            </a:r>
            <a:r>
              <a:rPr lang="en-US" dirty="0" err="1" smtClean="0"/>
              <a:t>val</a:t>
            </a:r>
            <a:r>
              <a:rPr lang="en-US" dirty="0" smtClean="0"/>
              <a:t>; </a:t>
            </a:r>
            <a:r>
              <a:rPr lang="en-US" dirty="0" smtClean="0">
                <a:solidFill>
                  <a:schemeClr val="tx1">
                    <a:lumMod val="50000"/>
                    <a:lumOff val="50000"/>
                  </a:schemeClr>
                </a:solidFill>
              </a:rPr>
              <a:t>/* value for SETVAL */ </a:t>
            </a:r>
          </a:p>
          <a:p>
            <a:pPr>
              <a:buNone/>
            </a:pPr>
            <a:r>
              <a:rPr lang="en-US" dirty="0" smtClean="0"/>
              <a:t>	</a:t>
            </a:r>
            <a:r>
              <a:rPr lang="en-US" dirty="0" err="1" smtClean="0"/>
              <a:t>struct</a:t>
            </a:r>
            <a:r>
              <a:rPr lang="en-US" dirty="0" smtClean="0"/>
              <a:t> </a:t>
            </a:r>
            <a:r>
              <a:rPr lang="en-US" dirty="0" err="1" smtClean="0"/>
              <a:t>semid_ds</a:t>
            </a:r>
            <a:r>
              <a:rPr lang="en-US" dirty="0" smtClean="0"/>
              <a:t> *</a:t>
            </a:r>
            <a:r>
              <a:rPr lang="en-US" dirty="0" err="1" smtClean="0"/>
              <a:t>buf</a:t>
            </a:r>
            <a:r>
              <a:rPr lang="en-US" dirty="0" smtClean="0"/>
              <a:t>; </a:t>
            </a:r>
            <a:r>
              <a:rPr lang="en-US" sz="2400" dirty="0" smtClean="0">
                <a:solidFill>
                  <a:schemeClr val="tx1">
                    <a:lumMod val="50000"/>
                    <a:lumOff val="50000"/>
                  </a:schemeClr>
                </a:solidFill>
              </a:rPr>
              <a:t>// buffer for IPC_STAT &amp; IPC_SET</a:t>
            </a:r>
            <a:endParaRPr lang="en-US" dirty="0" smtClean="0">
              <a:solidFill>
                <a:schemeClr val="tx1">
                  <a:lumMod val="50000"/>
                  <a:lumOff val="50000"/>
                </a:schemeClr>
              </a:solidFill>
            </a:endParaRPr>
          </a:p>
          <a:p>
            <a:pPr>
              <a:buNone/>
            </a:pPr>
            <a:r>
              <a:rPr lang="en-US" dirty="0" smtClean="0"/>
              <a:t>	</a:t>
            </a:r>
            <a:r>
              <a:rPr lang="en-US" dirty="0" err="1" smtClean="0"/>
              <a:t>ushort</a:t>
            </a:r>
            <a:r>
              <a:rPr lang="en-US" dirty="0" smtClean="0"/>
              <a:t> *array; </a:t>
            </a:r>
            <a:r>
              <a:rPr lang="en-US" dirty="0" smtClean="0">
                <a:solidFill>
                  <a:schemeClr val="tx1">
                    <a:lumMod val="50000"/>
                    <a:lumOff val="50000"/>
                  </a:schemeClr>
                </a:solidFill>
              </a:rPr>
              <a:t>// array for GETALL &amp; SETALL   </a:t>
            </a:r>
          </a:p>
          <a:p>
            <a:pPr>
              <a:buNone/>
            </a:pPr>
            <a:r>
              <a:rPr lang="en-US" dirty="0">
                <a:solidFill>
                  <a:schemeClr val="tx1">
                    <a:lumMod val="50000"/>
                    <a:lumOff val="50000"/>
                  </a:schemeClr>
                </a:solidFill>
              </a:rPr>
              <a:t>	</a:t>
            </a:r>
            <a:r>
              <a:rPr lang="en-US" dirty="0" err="1" smtClean="0"/>
              <a:t>struct</a:t>
            </a:r>
            <a:r>
              <a:rPr lang="en-US" dirty="0" smtClean="0"/>
              <a:t> </a:t>
            </a:r>
            <a:r>
              <a:rPr lang="en-US" dirty="0" err="1" smtClean="0"/>
              <a:t>seminfo</a:t>
            </a:r>
            <a:r>
              <a:rPr lang="en-US" dirty="0" smtClean="0"/>
              <a:t> *__</a:t>
            </a:r>
            <a:r>
              <a:rPr lang="en-US" dirty="0" err="1" smtClean="0"/>
              <a:t>buf</a:t>
            </a:r>
            <a:r>
              <a:rPr lang="en-US" dirty="0" smtClean="0"/>
              <a:t>; </a:t>
            </a:r>
            <a:r>
              <a:rPr lang="en-US" dirty="0" smtClean="0">
                <a:solidFill>
                  <a:schemeClr val="tx1">
                    <a:lumMod val="50000"/>
                    <a:lumOff val="50000"/>
                  </a:schemeClr>
                </a:solidFill>
              </a:rPr>
              <a:t>// buffer for IPC_INFO</a:t>
            </a:r>
          </a:p>
          <a:p>
            <a:pPr>
              <a:buNone/>
            </a:pPr>
            <a:r>
              <a:rPr lang="en-US" dirty="0" smtClean="0"/>
              <a:t> 	void *__pad; };</a:t>
            </a:r>
          </a:p>
          <a:p>
            <a:pPr>
              <a:buNone/>
            </a:pPr>
            <a:endParaRPr lang="en-US" dirty="0" smtClean="0"/>
          </a:p>
          <a:p>
            <a:pPr>
              <a:buNone/>
            </a:pPr>
            <a:r>
              <a:rPr lang="en-US" dirty="0" err="1" smtClean="0"/>
              <a:t>int</a:t>
            </a:r>
            <a:r>
              <a:rPr lang="en-US" dirty="0" smtClean="0"/>
              <a:t> </a:t>
            </a:r>
            <a:r>
              <a:rPr lang="en-US" dirty="0" err="1" smtClean="0"/>
              <a:t>get_sem_val</a:t>
            </a:r>
            <a:r>
              <a:rPr lang="en-US" dirty="0" smtClean="0"/>
              <a:t>( </a:t>
            </a:r>
            <a:r>
              <a:rPr lang="en-US" dirty="0" err="1" smtClean="0"/>
              <a:t>int</a:t>
            </a:r>
            <a:r>
              <a:rPr lang="en-US" dirty="0" smtClean="0"/>
              <a:t> </a:t>
            </a:r>
            <a:r>
              <a:rPr lang="en-US" dirty="0" err="1" smtClean="0"/>
              <a:t>sid</a:t>
            </a:r>
            <a:r>
              <a:rPr lang="en-US" dirty="0" smtClean="0"/>
              <a:t>, </a:t>
            </a:r>
            <a:r>
              <a:rPr lang="en-US" dirty="0" err="1" smtClean="0"/>
              <a:t>int</a:t>
            </a:r>
            <a:r>
              <a:rPr lang="en-US" dirty="0" smtClean="0"/>
              <a:t> </a:t>
            </a:r>
            <a:r>
              <a:rPr lang="en-US" dirty="0" err="1" smtClean="0"/>
              <a:t>semnum</a:t>
            </a:r>
            <a:r>
              <a:rPr lang="en-US" dirty="0" smtClean="0"/>
              <a:t> ) </a:t>
            </a:r>
          </a:p>
          <a:p>
            <a:pPr>
              <a:buNone/>
            </a:pPr>
            <a:r>
              <a:rPr lang="en-US" dirty="0" smtClean="0"/>
              <a:t>{ </a:t>
            </a:r>
          </a:p>
          <a:p>
            <a:pPr>
              <a:buNone/>
            </a:pPr>
            <a:r>
              <a:rPr lang="en-US" dirty="0" smtClean="0"/>
              <a:t>	return( </a:t>
            </a:r>
            <a:r>
              <a:rPr lang="en-US" dirty="0" err="1" smtClean="0"/>
              <a:t>semctl</a:t>
            </a:r>
            <a:r>
              <a:rPr lang="en-US" dirty="0" smtClean="0"/>
              <a:t>(</a:t>
            </a:r>
            <a:r>
              <a:rPr lang="en-US" dirty="0" err="1" smtClean="0"/>
              <a:t>sid</a:t>
            </a:r>
            <a:r>
              <a:rPr lang="en-US" dirty="0" smtClean="0"/>
              <a:t>, </a:t>
            </a:r>
            <a:r>
              <a:rPr lang="en-US" dirty="0" err="1" smtClean="0"/>
              <a:t>semnum</a:t>
            </a:r>
            <a:r>
              <a:rPr lang="en-US" dirty="0" smtClean="0"/>
              <a:t>, GETVAL, 0)); </a:t>
            </a:r>
          </a:p>
          <a:p>
            <a:pPr>
              <a:buNone/>
            </a:pPr>
            <a:r>
              <a:rPr lang="en-US" dirty="0" smtClean="0"/>
              <a:t>}</a:t>
            </a:r>
          </a:p>
          <a:p>
            <a:pPr>
              <a:buNone/>
            </a:pPr>
            <a:endParaRPr lang="en-US" dirty="0" smtClean="0"/>
          </a:p>
          <a:p>
            <a:pPr>
              <a:buNone/>
            </a:pPr>
            <a:r>
              <a:rPr lang="en-US" dirty="0" smtClean="0"/>
              <a:t>#define MAX_PRINTERS 5 </a:t>
            </a:r>
          </a:p>
          <a:p>
            <a:pPr>
              <a:buNone/>
            </a:pPr>
            <a:r>
              <a:rPr lang="en-US" dirty="0" err="1" smtClean="0"/>
              <a:t>printer_usage</a:t>
            </a:r>
            <a:r>
              <a:rPr lang="en-US" dirty="0" smtClean="0"/>
              <a:t>() </a:t>
            </a:r>
          </a:p>
          <a:p>
            <a:pPr>
              <a:buNone/>
            </a:pPr>
            <a:r>
              <a:rPr lang="en-US" dirty="0" smtClean="0"/>
              <a:t>{</a:t>
            </a:r>
          </a:p>
          <a:p>
            <a:pPr>
              <a:buNone/>
            </a:pPr>
            <a:r>
              <a:rPr lang="en-US" dirty="0" smtClean="0"/>
              <a:t> 	</a:t>
            </a:r>
            <a:r>
              <a:rPr lang="en-US" dirty="0" err="1" smtClean="0"/>
              <a:t>int</a:t>
            </a:r>
            <a:r>
              <a:rPr lang="en-US" dirty="0" smtClean="0"/>
              <a:t> x; </a:t>
            </a:r>
          </a:p>
          <a:p>
            <a:pPr>
              <a:buNone/>
            </a:pPr>
            <a:r>
              <a:rPr lang="en-US" dirty="0" smtClean="0"/>
              <a:t>	for(x=0; x&lt;MAX_PRINTERS; x++)</a:t>
            </a:r>
          </a:p>
          <a:p>
            <a:pPr>
              <a:buNone/>
            </a:pPr>
            <a:r>
              <a:rPr lang="en-US" dirty="0" smtClean="0"/>
              <a:t> 	</a:t>
            </a:r>
            <a:r>
              <a:rPr lang="en-US" dirty="0" err="1" smtClean="0"/>
              <a:t>printf</a:t>
            </a:r>
            <a:r>
              <a:rPr lang="en-US" dirty="0" smtClean="0"/>
              <a:t>("Printer %d: %d\n\r", x, </a:t>
            </a:r>
            <a:r>
              <a:rPr lang="en-US" dirty="0" err="1" smtClean="0"/>
              <a:t>get_sem_val</a:t>
            </a:r>
            <a:r>
              <a:rPr lang="en-US" dirty="0" smtClean="0"/>
              <a:t>( </a:t>
            </a:r>
            <a:r>
              <a:rPr lang="en-US" dirty="0" err="1" smtClean="0"/>
              <a:t>sid</a:t>
            </a:r>
            <a:r>
              <a:rPr lang="en-US" dirty="0" smtClean="0"/>
              <a:t>, x ));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837"/>
            <a:ext cx="8229600" cy="5821363"/>
          </a:xfrm>
        </p:spPr>
        <p:style>
          <a:lnRef idx="2">
            <a:schemeClr val="dk1"/>
          </a:lnRef>
          <a:fillRef idx="1">
            <a:schemeClr val="lt1"/>
          </a:fillRef>
          <a:effectRef idx="0">
            <a:schemeClr val="dk1"/>
          </a:effectRef>
          <a:fontRef idx="minor">
            <a:schemeClr val="dk1"/>
          </a:fontRef>
        </p:style>
        <p:txBody>
          <a:bodyPr/>
          <a:lstStyle/>
          <a:p>
            <a:r>
              <a:rPr lang="en-US" dirty="0"/>
              <a:t>Consider the following function, which could be used to initialize a new semaphore value</a:t>
            </a:r>
            <a:r>
              <a:rPr lang="en-US" dirty="0" smtClean="0"/>
              <a:t>:</a:t>
            </a:r>
          </a:p>
          <a:p>
            <a:pPr>
              <a:buNone/>
            </a:pPr>
            <a:endParaRPr lang="en-US" sz="2800" dirty="0" smtClean="0"/>
          </a:p>
          <a:p>
            <a:pPr>
              <a:buNone/>
            </a:pPr>
            <a:r>
              <a:rPr lang="en-US" sz="2800" dirty="0" smtClean="0"/>
              <a:t>void </a:t>
            </a:r>
            <a:r>
              <a:rPr lang="en-US" sz="2800" dirty="0" err="1" smtClean="0"/>
              <a:t>init_semaphore</a:t>
            </a:r>
            <a:r>
              <a:rPr lang="en-US" sz="2800" dirty="0" smtClean="0"/>
              <a:t>( </a:t>
            </a:r>
            <a:r>
              <a:rPr lang="en-US" sz="2800" dirty="0" err="1" smtClean="0"/>
              <a:t>int</a:t>
            </a:r>
            <a:r>
              <a:rPr lang="en-US" sz="2800" dirty="0" smtClean="0"/>
              <a:t> </a:t>
            </a:r>
            <a:r>
              <a:rPr lang="en-US" sz="2800" dirty="0" err="1" smtClean="0"/>
              <a:t>sid</a:t>
            </a:r>
            <a:r>
              <a:rPr lang="en-US" sz="2800" dirty="0" smtClean="0"/>
              <a:t>, </a:t>
            </a:r>
            <a:r>
              <a:rPr lang="en-US" sz="2800" dirty="0" err="1" smtClean="0"/>
              <a:t>int</a:t>
            </a:r>
            <a:r>
              <a:rPr lang="en-US" sz="2800" dirty="0" smtClean="0"/>
              <a:t> </a:t>
            </a:r>
            <a:r>
              <a:rPr lang="en-US" sz="2800" dirty="0" err="1" smtClean="0"/>
              <a:t>semnum</a:t>
            </a:r>
            <a:r>
              <a:rPr lang="en-US" sz="2800" dirty="0" smtClean="0"/>
              <a:t>, </a:t>
            </a:r>
            <a:r>
              <a:rPr lang="en-US" sz="2800" dirty="0" err="1" smtClean="0"/>
              <a:t>int</a:t>
            </a:r>
            <a:r>
              <a:rPr lang="en-US" sz="2800" dirty="0" smtClean="0"/>
              <a:t> </a:t>
            </a:r>
            <a:r>
              <a:rPr lang="en-US" sz="2800" dirty="0" err="1" smtClean="0"/>
              <a:t>initval</a:t>
            </a:r>
            <a:r>
              <a:rPr lang="en-US" sz="2800" dirty="0" smtClean="0"/>
              <a:t>) </a:t>
            </a:r>
          </a:p>
          <a:p>
            <a:pPr>
              <a:buNone/>
            </a:pPr>
            <a:r>
              <a:rPr lang="en-US" dirty="0" smtClean="0"/>
              <a:t>	{ </a:t>
            </a:r>
          </a:p>
          <a:p>
            <a:pPr>
              <a:buNone/>
            </a:pPr>
            <a:r>
              <a:rPr lang="en-US" dirty="0" smtClean="0"/>
              <a:t>		union </a:t>
            </a:r>
            <a:r>
              <a:rPr lang="en-US" dirty="0" err="1" smtClean="0"/>
              <a:t>semun</a:t>
            </a:r>
            <a:r>
              <a:rPr lang="en-US" dirty="0" smtClean="0"/>
              <a:t> </a:t>
            </a:r>
            <a:r>
              <a:rPr lang="en-US" dirty="0" err="1" smtClean="0"/>
              <a:t>semopts</a:t>
            </a:r>
            <a:r>
              <a:rPr lang="en-US" dirty="0" smtClean="0"/>
              <a:t>; </a:t>
            </a:r>
          </a:p>
          <a:p>
            <a:pPr>
              <a:buNone/>
            </a:pPr>
            <a:r>
              <a:rPr lang="en-US" dirty="0" smtClean="0"/>
              <a:t>		semopts.val = </a:t>
            </a:r>
            <a:r>
              <a:rPr lang="en-US" dirty="0" err="1" smtClean="0"/>
              <a:t>initval</a:t>
            </a:r>
            <a:r>
              <a:rPr lang="en-US" dirty="0" smtClean="0"/>
              <a:t>; </a:t>
            </a:r>
          </a:p>
          <a:p>
            <a:pPr>
              <a:buNone/>
            </a:pPr>
            <a:r>
              <a:rPr lang="en-US" dirty="0" smtClean="0"/>
              <a:t>		</a:t>
            </a:r>
            <a:r>
              <a:rPr lang="en-US" dirty="0" err="1" smtClean="0"/>
              <a:t>semctl</a:t>
            </a:r>
            <a:r>
              <a:rPr lang="en-US" dirty="0" smtClean="0"/>
              <a:t>( </a:t>
            </a:r>
            <a:r>
              <a:rPr lang="en-US" dirty="0" err="1" smtClean="0"/>
              <a:t>sid</a:t>
            </a:r>
            <a:r>
              <a:rPr lang="en-US" dirty="0" smtClean="0"/>
              <a:t>, </a:t>
            </a:r>
            <a:r>
              <a:rPr lang="en-US" dirty="0" err="1" smtClean="0"/>
              <a:t>semnum</a:t>
            </a:r>
            <a:r>
              <a:rPr lang="en-US" dirty="0" smtClean="0"/>
              <a:t>, SETVAL, </a:t>
            </a:r>
            <a:r>
              <a:rPr lang="en-US" dirty="0" err="1" smtClean="0"/>
              <a:t>semopts</a:t>
            </a:r>
            <a:r>
              <a:rPr lang="en-US" dirty="0" smtClean="0"/>
              <a:t>); </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 – Win32</a:t>
            </a:r>
            <a:endParaRPr lang="en-US" dirty="0"/>
          </a:p>
        </p:txBody>
      </p:sp>
      <p:sp>
        <p:nvSpPr>
          <p:cNvPr id="3" name="Content Placeholder 2"/>
          <p:cNvSpPr>
            <a:spLocks noGrp="1"/>
          </p:cNvSpPr>
          <p:nvPr>
            <p:ph idx="1"/>
          </p:nvPr>
        </p:nvSpPr>
        <p:spPr/>
        <p:txBody>
          <a:bodyPr/>
          <a:lstStyle/>
          <a:p>
            <a:r>
              <a:rPr lang="en-US" dirty="0" err="1" smtClean="0"/>
              <a:t>CreateSemaphore</a:t>
            </a:r>
            <a:r>
              <a:rPr lang="en-US" dirty="0" smtClean="0"/>
              <a:t>( ) : create new or open existing semaphore</a:t>
            </a:r>
          </a:p>
          <a:p>
            <a:r>
              <a:rPr lang="en-US" dirty="0" err="1" smtClean="0"/>
              <a:t>WaitForSingleObject</a:t>
            </a:r>
            <a:r>
              <a:rPr lang="en-US" dirty="0" smtClean="0"/>
              <a:t>(): acquire semaphore</a:t>
            </a:r>
          </a:p>
          <a:p>
            <a:r>
              <a:rPr lang="en-US" dirty="0" err="1" smtClean="0"/>
              <a:t>ReleaseSemaphore</a:t>
            </a:r>
            <a:r>
              <a:rPr lang="en-US" dirty="0" smtClean="0"/>
              <a:t>(): release semaphore</a:t>
            </a:r>
          </a:p>
          <a:p>
            <a:r>
              <a:rPr lang="en-US" dirty="0" err="1" smtClean="0"/>
              <a:t>CloseHandle</a:t>
            </a:r>
            <a:r>
              <a:rPr lang="en-US" dirty="0" smtClean="0"/>
              <a:t>()</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CreateSemaphore</a:t>
            </a:r>
            <a:r>
              <a:rPr lang="en-US" dirty="0" smtClean="0"/>
              <a:t>()</a:t>
            </a:r>
            <a:endParaRPr lang="en-US" dirty="0"/>
          </a:p>
        </p:txBody>
      </p:sp>
      <p:sp>
        <p:nvSpPr>
          <p:cNvPr id="3" name="Content Placeholder 2"/>
          <p:cNvSpPr>
            <a:spLocks noGrp="1"/>
          </p:cNvSpPr>
          <p:nvPr>
            <p:ph idx="1"/>
          </p:nvPr>
        </p:nvSpPr>
        <p:spPr/>
        <p:txBody>
          <a:bodyPr/>
          <a:lstStyle/>
          <a:p>
            <a:pPr>
              <a:buNone/>
            </a:pPr>
            <a:r>
              <a:rPr lang="en-US" dirty="0" smtClean="0"/>
              <a:t>HANDLE </a:t>
            </a:r>
            <a:r>
              <a:rPr lang="en-US" dirty="0" err="1" smtClean="0"/>
              <a:t>CreateSemaphore</a:t>
            </a:r>
            <a:r>
              <a:rPr lang="en-US" dirty="0" smtClean="0"/>
              <a:t>( LPSECURITY_ATTRIBUTES </a:t>
            </a:r>
            <a:r>
              <a:rPr lang="en-US" dirty="0" err="1" smtClean="0"/>
              <a:t>lpSemaphoreAttributes</a:t>
            </a:r>
            <a:r>
              <a:rPr lang="en-US" dirty="0" smtClean="0"/>
              <a:t>, LONG </a:t>
            </a:r>
            <a:r>
              <a:rPr lang="en-US" dirty="0" err="1" smtClean="0"/>
              <a:t>lInitialCount</a:t>
            </a:r>
            <a:r>
              <a:rPr lang="en-US" dirty="0" smtClean="0"/>
              <a:t>, LONG </a:t>
            </a:r>
            <a:r>
              <a:rPr lang="en-US" dirty="0" err="1" smtClean="0"/>
              <a:t>lMaximumCount</a:t>
            </a:r>
            <a:r>
              <a:rPr lang="en-US" dirty="0" smtClean="0"/>
              <a:t>, LPCTSTR </a:t>
            </a:r>
            <a:r>
              <a:rPr lang="en-US" dirty="0" err="1" smtClean="0"/>
              <a:t>lpName</a:t>
            </a: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WaitForSingleObject</a:t>
            </a:r>
            <a:r>
              <a:rPr lang="en-US" dirty="0" smtClean="0"/>
              <a:t>()</a:t>
            </a:r>
            <a:endParaRPr lang="en-US" dirty="0"/>
          </a:p>
        </p:txBody>
      </p:sp>
      <p:sp>
        <p:nvSpPr>
          <p:cNvPr id="3" name="Content Placeholder 2"/>
          <p:cNvSpPr>
            <a:spLocks noGrp="1"/>
          </p:cNvSpPr>
          <p:nvPr>
            <p:ph idx="1"/>
          </p:nvPr>
        </p:nvSpPr>
        <p:spPr/>
        <p:txBody>
          <a:bodyPr/>
          <a:lstStyle/>
          <a:p>
            <a:pPr>
              <a:buNone/>
            </a:pPr>
            <a:r>
              <a:rPr lang="en-US" dirty="0" smtClean="0"/>
              <a:t>DWORD WINAPI </a:t>
            </a:r>
            <a:r>
              <a:rPr lang="en-US" dirty="0" err="1" smtClean="0"/>
              <a:t>WaitForSingleObject</a:t>
            </a:r>
            <a:r>
              <a:rPr lang="en-US" dirty="0" smtClean="0"/>
              <a:t>(</a:t>
            </a:r>
          </a:p>
          <a:p>
            <a:pPr>
              <a:buNone/>
            </a:pPr>
            <a:r>
              <a:rPr lang="en-US" dirty="0" smtClean="0"/>
              <a:t>  HANDLE </a:t>
            </a:r>
            <a:r>
              <a:rPr lang="en-US" dirty="0" err="1" smtClean="0"/>
              <a:t>hHandle</a:t>
            </a:r>
            <a:r>
              <a:rPr lang="en-US" dirty="0" smtClean="0"/>
              <a:t>, </a:t>
            </a:r>
          </a:p>
          <a:p>
            <a:pPr>
              <a:buNone/>
            </a:pPr>
            <a:r>
              <a:rPr lang="en-US" dirty="0" smtClean="0"/>
              <a:t>  DWORD </a:t>
            </a:r>
            <a:r>
              <a:rPr lang="en-US" dirty="0" err="1" smtClean="0"/>
              <a:t>dwMilliseconds</a:t>
            </a:r>
            <a:r>
              <a:rPr lang="en-US" dirty="0" smtClean="0"/>
              <a:t> );</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ReleaseSemaphore</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BOOL WINAPI </a:t>
            </a:r>
            <a:r>
              <a:rPr lang="en-US" dirty="0" err="1" smtClean="0"/>
              <a:t>ReleaseSemaphore</a:t>
            </a:r>
            <a:r>
              <a:rPr lang="en-US" dirty="0" smtClean="0"/>
              <a:t>( </a:t>
            </a:r>
          </a:p>
          <a:p>
            <a:pPr>
              <a:buNone/>
            </a:pPr>
            <a:r>
              <a:rPr lang="en-US" dirty="0" smtClean="0"/>
              <a:t>    HANDLE </a:t>
            </a:r>
            <a:r>
              <a:rPr lang="en-US" dirty="0" err="1" smtClean="0"/>
              <a:t>hSemaphore</a:t>
            </a:r>
            <a:r>
              <a:rPr lang="en-US" dirty="0" smtClean="0"/>
              <a:t>,</a:t>
            </a:r>
          </a:p>
          <a:p>
            <a:pPr>
              <a:buNone/>
            </a:pPr>
            <a:r>
              <a:rPr lang="en-US" dirty="0" smtClean="0"/>
              <a:t>	LONG </a:t>
            </a:r>
            <a:r>
              <a:rPr lang="en-US" dirty="0" err="1" smtClean="0"/>
              <a:t>lReleaseCount</a:t>
            </a:r>
            <a:r>
              <a:rPr lang="en-US" dirty="0" smtClean="0"/>
              <a:t>,</a:t>
            </a:r>
          </a:p>
          <a:p>
            <a:pPr>
              <a:buNone/>
            </a:pPr>
            <a:r>
              <a:rPr lang="en-US" dirty="0"/>
              <a:t>	</a:t>
            </a:r>
            <a:r>
              <a:rPr lang="en-US" dirty="0" smtClean="0"/>
              <a:t>LPLONG </a:t>
            </a:r>
            <a:r>
              <a:rPr lang="en-US" dirty="0" err="1" smtClean="0"/>
              <a:t>lpPreviousCount</a:t>
            </a:r>
            <a:r>
              <a:rPr lang="en-US" dirty="0" smtClean="0"/>
              <a:t> );</a:t>
            </a:r>
          </a:p>
          <a:p>
            <a:pPr algn="just"/>
            <a:r>
              <a:rPr lang="en-US" b="1" i="1" dirty="0" err="1" smtClean="0"/>
              <a:t>lReleaseCount</a:t>
            </a:r>
            <a:r>
              <a:rPr lang="en-US" dirty="0" smtClean="0"/>
              <a:t> The </a:t>
            </a:r>
            <a:r>
              <a:rPr lang="en-US" dirty="0"/>
              <a:t>amount by which the semaphore object's current count is to be increased. The value must be greater than zero. If the specified amount would cause the semaphore's count to exceed the maximum count that was specified when the semaphore was created, the count is not changed and the function returns </a:t>
            </a:r>
            <a:r>
              <a:rPr lang="en-US" b="1" dirty="0"/>
              <a:t>FALSE</a:t>
            </a:r>
            <a:r>
              <a:rPr lang="en-US" dirty="0"/>
              <a:t>.</a:t>
            </a:r>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0"/>
            <a:ext cx="8229600" cy="4525963"/>
          </a:xfrm>
        </p:spPr>
        <p:txBody>
          <a:bodyPr/>
          <a:lstStyle/>
          <a:p>
            <a:pPr algn="ctr">
              <a:buNone/>
            </a:pPr>
            <a:r>
              <a:rPr lang="en-US" dirty="0" smtClean="0"/>
              <a:t> </a:t>
            </a:r>
            <a:r>
              <a:rPr lang="en-US" sz="4400" dirty="0" smtClean="0"/>
              <a:t>Introduction to Socket Programming</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55547C8A-696D-4AD4-8279-F945CE80961A}" type="slidenum">
              <a:rPr lang="en-US"/>
              <a:pPr/>
              <a:t>107</a:t>
            </a:fld>
            <a:endParaRPr lang="en-US"/>
          </a:p>
        </p:txBody>
      </p:sp>
      <p:sp>
        <p:nvSpPr>
          <p:cNvPr id="87042" name="Rectangle 2"/>
          <p:cNvSpPr>
            <a:spLocks noGrp="1" noChangeArrowheads="1"/>
          </p:cNvSpPr>
          <p:nvPr>
            <p:ph type="title"/>
          </p:nvPr>
        </p:nvSpPr>
        <p:spPr/>
        <p:txBody>
          <a:bodyPr/>
          <a:lstStyle/>
          <a:p>
            <a:r>
              <a:rPr lang="en-US"/>
              <a:t>Server and Client</a:t>
            </a:r>
          </a:p>
        </p:txBody>
      </p:sp>
      <p:sp>
        <p:nvSpPr>
          <p:cNvPr id="87043" name="Text Box 3"/>
          <p:cNvSpPr txBox="1">
            <a:spLocks noChangeArrowheads="1"/>
          </p:cNvSpPr>
          <p:nvPr/>
        </p:nvSpPr>
        <p:spPr bwMode="auto">
          <a:xfrm>
            <a:off x="1042988" y="4221163"/>
            <a:ext cx="1455737" cy="523875"/>
          </a:xfrm>
          <a:prstGeom prst="rect">
            <a:avLst/>
          </a:prstGeom>
          <a:noFill/>
          <a:ln w="12700">
            <a:solidFill>
              <a:schemeClr val="tx1"/>
            </a:solidFill>
            <a:miter lim="800000"/>
            <a:headEnd type="none" w="sm" len="sm"/>
            <a:tailEnd type="none" w="sm" len="sm"/>
          </a:ln>
          <a:effectLst/>
        </p:spPr>
        <p:txBody>
          <a:bodyPr wrap="none" tIns="137160" bIns="137160"/>
          <a:lstStyle/>
          <a:p>
            <a:pPr algn="ctr" eaLnBrk="0" hangingPunct="0"/>
            <a:r>
              <a:rPr lang="en-US" sz="2000">
                <a:latin typeface="Arial" pitchFamily="34" charset="0"/>
              </a:rPr>
              <a:t>TCP/UDP</a:t>
            </a:r>
          </a:p>
        </p:txBody>
      </p:sp>
      <p:sp>
        <p:nvSpPr>
          <p:cNvPr id="87044" name="Text Box 4"/>
          <p:cNvSpPr txBox="1">
            <a:spLocks noChangeArrowheads="1"/>
          </p:cNvSpPr>
          <p:nvPr/>
        </p:nvSpPr>
        <p:spPr bwMode="auto">
          <a:xfrm>
            <a:off x="1042988" y="5051425"/>
            <a:ext cx="1455737" cy="523875"/>
          </a:xfrm>
          <a:prstGeom prst="rect">
            <a:avLst/>
          </a:prstGeom>
          <a:noFill/>
          <a:ln w="12700">
            <a:solidFill>
              <a:schemeClr val="tx1"/>
            </a:solidFill>
            <a:miter lim="800000"/>
            <a:headEnd type="none" w="sm" len="sm"/>
            <a:tailEnd type="none" w="sm" len="sm"/>
          </a:ln>
          <a:effectLst/>
        </p:spPr>
        <p:txBody>
          <a:bodyPr wrap="none" tIns="137160" bIns="137160"/>
          <a:lstStyle/>
          <a:p>
            <a:pPr algn="ctr" eaLnBrk="0" hangingPunct="0"/>
            <a:r>
              <a:rPr lang="en-US" sz="2000">
                <a:latin typeface="Arial" pitchFamily="34" charset="0"/>
              </a:rPr>
              <a:t>IP</a:t>
            </a:r>
          </a:p>
        </p:txBody>
      </p:sp>
      <p:sp>
        <p:nvSpPr>
          <p:cNvPr id="87045" name="Text Box 5"/>
          <p:cNvSpPr txBox="1">
            <a:spLocks noChangeArrowheads="1"/>
          </p:cNvSpPr>
          <p:nvPr/>
        </p:nvSpPr>
        <p:spPr bwMode="auto">
          <a:xfrm>
            <a:off x="728663" y="5897563"/>
            <a:ext cx="2114550" cy="590550"/>
          </a:xfrm>
          <a:prstGeom prst="rect">
            <a:avLst/>
          </a:prstGeom>
          <a:noFill/>
          <a:ln w="12700">
            <a:solidFill>
              <a:schemeClr val="tx1"/>
            </a:solidFill>
            <a:miter lim="800000"/>
            <a:headEnd type="none" w="sm" len="sm"/>
            <a:tailEnd type="none" w="sm" len="sm"/>
          </a:ln>
          <a:effectLst/>
        </p:spPr>
        <p:txBody>
          <a:bodyPr wrap="none" tIns="137160" bIns="137160">
            <a:spAutoFit/>
          </a:bodyPr>
          <a:lstStyle/>
          <a:p>
            <a:pPr algn="ctr" eaLnBrk="0" hangingPunct="0"/>
            <a:r>
              <a:rPr lang="en-US" sz="2000">
                <a:latin typeface="Arial" pitchFamily="34" charset="0"/>
              </a:rPr>
              <a:t>Ethernet Adapter</a:t>
            </a:r>
          </a:p>
        </p:txBody>
      </p:sp>
      <p:sp>
        <p:nvSpPr>
          <p:cNvPr id="87046" name="Line 6"/>
          <p:cNvSpPr>
            <a:spLocks noChangeShapeType="1"/>
          </p:cNvSpPr>
          <p:nvPr/>
        </p:nvSpPr>
        <p:spPr bwMode="auto">
          <a:xfrm>
            <a:off x="1771650" y="4741863"/>
            <a:ext cx="1588" cy="311150"/>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87047" name="Line 7"/>
          <p:cNvSpPr>
            <a:spLocks noChangeShapeType="1"/>
          </p:cNvSpPr>
          <p:nvPr/>
        </p:nvSpPr>
        <p:spPr bwMode="auto">
          <a:xfrm>
            <a:off x="1771650" y="5588000"/>
            <a:ext cx="1588" cy="311150"/>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87048" name="Oval 8"/>
          <p:cNvSpPr>
            <a:spLocks noChangeArrowheads="1"/>
          </p:cNvSpPr>
          <p:nvPr/>
        </p:nvSpPr>
        <p:spPr bwMode="auto">
          <a:xfrm>
            <a:off x="811213" y="2530475"/>
            <a:ext cx="1939925" cy="1028700"/>
          </a:xfrm>
          <a:prstGeom prst="ellipse">
            <a:avLst/>
          </a:prstGeom>
          <a:noFill/>
          <a:ln w="9525">
            <a:solidFill>
              <a:schemeClr val="tx1"/>
            </a:solidFill>
            <a:round/>
            <a:headEnd/>
            <a:tailEnd/>
          </a:ln>
          <a:effectLst/>
        </p:spPr>
        <p:txBody>
          <a:bodyPr wrap="none" lIns="101600" tIns="50800" rIns="101600" bIns="50800" anchor="ctr"/>
          <a:lstStyle/>
          <a:p>
            <a:pPr algn="ctr" eaLnBrk="0" hangingPunct="0"/>
            <a:r>
              <a:rPr lang="en-US" sz="2000">
                <a:latin typeface="Arial" pitchFamily="34" charset="0"/>
              </a:rPr>
              <a:t>Server</a:t>
            </a:r>
          </a:p>
        </p:txBody>
      </p:sp>
      <p:sp>
        <p:nvSpPr>
          <p:cNvPr id="87049" name="Line 9"/>
          <p:cNvSpPr>
            <a:spLocks noChangeShapeType="1"/>
          </p:cNvSpPr>
          <p:nvPr/>
        </p:nvSpPr>
        <p:spPr bwMode="auto">
          <a:xfrm>
            <a:off x="882650" y="3949700"/>
            <a:ext cx="1828800" cy="1588"/>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87050" name="Rectangle 10"/>
          <p:cNvSpPr>
            <a:spLocks noChangeArrowheads="1"/>
          </p:cNvSpPr>
          <p:nvPr/>
        </p:nvSpPr>
        <p:spPr bwMode="auto">
          <a:xfrm>
            <a:off x="609600" y="2362200"/>
            <a:ext cx="2347913" cy="4267200"/>
          </a:xfrm>
          <a:prstGeom prst="rect">
            <a:avLst/>
          </a:prstGeom>
          <a:noFill/>
          <a:ln w="9525">
            <a:solidFill>
              <a:schemeClr val="tx1"/>
            </a:solidFill>
            <a:miter lim="800000"/>
            <a:headEnd/>
            <a:tailEnd/>
          </a:ln>
          <a:effectLst/>
        </p:spPr>
        <p:txBody>
          <a:bodyPr wrap="none" lIns="101600" tIns="50800" rIns="101600" bIns="50800" anchor="ctr"/>
          <a:lstStyle/>
          <a:p>
            <a:endParaRPr lang="en-US"/>
          </a:p>
        </p:txBody>
      </p:sp>
      <p:sp>
        <p:nvSpPr>
          <p:cNvPr id="87051" name="Oval 11"/>
          <p:cNvSpPr>
            <a:spLocks noChangeArrowheads="1"/>
          </p:cNvSpPr>
          <p:nvPr/>
        </p:nvSpPr>
        <p:spPr bwMode="auto">
          <a:xfrm>
            <a:off x="1154113" y="3168650"/>
            <a:ext cx="220662" cy="222250"/>
          </a:xfrm>
          <a:prstGeom prst="ellipse">
            <a:avLst/>
          </a:prstGeom>
          <a:solidFill>
            <a:srgbClr val="0000FF"/>
          </a:solidFill>
          <a:ln w="9525">
            <a:solidFill>
              <a:srgbClr val="0000FF"/>
            </a:solidFill>
            <a:round/>
            <a:headEnd/>
            <a:tailEnd/>
          </a:ln>
          <a:effectLst/>
        </p:spPr>
        <p:txBody>
          <a:bodyPr wrap="none" lIns="101600" tIns="50800" rIns="101600" bIns="50800" anchor="ctr"/>
          <a:lstStyle/>
          <a:p>
            <a:endParaRPr lang="en-US"/>
          </a:p>
        </p:txBody>
      </p:sp>
      <p:sp>
        <p:nvSpPr>
          <p:cNvPr id="87052" name="Line 12"/>
          <p:cNvSpPr>
            <a:spLocks noChangeShapeType="1"/>
          </p:cNvSpPr>
          <p:nvPr/>
        </p:nvSpPr>
        <p:spPr bwMode="auto">
          <a:xfrm>
            <a:off x="1293813" y="3384550"/>
            <a:ext cx="314325" cy="838200"/>
          </a:xfrm>
          <a:prstGeom prst="line">
            <a:avLst/>
          </a:prstGeom>
          <a:noFill/>
          <a:ln w="25400">
            <a:solidFill>
              <a:srgbClr val="0000FF"/>
            </a:solidFill>
            <a:round/>
            <a:headEnd type="triangle" w="med" len="med"/>
            <a:tailEnd type="triangle" w="med" len="med"/>
          </a:ln>
          <a:effectLst/>
        </p:spPr>
        <p:txBody>
          <a:bodyPr wrap="none" lIns="101600" tIns="50800" rIns="101600" bIns="50800" anchor="ctr"/>
          <a:lstStyle/>
          <a:p>
            <a:endParaRPr lang="en-US"/>
          </a:p>
        </p:txBody>
      </p:sp>
      <p:sp>
        <p:nvSpPr>
          <p:cNvPr id="87053" name="Oval 13"/>
          <p:cNvSpPr>
            <a:spLocks noChangeArrowheads="1"/>
          </p:cNvSpPr>
          <p:nvPr/>
        </p:nvSpPr>
        <p:spPr bwMode="auto">
          <a:xfrm>
            <a:off x="2279650" y="3168650"/>
            <a:ext cx="220663" cy="222250"/>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87054" name="Line 14"/>
          <p:cNvSpPr>
            <a:spLocks noChangeShapeType="1"/>
          </p:cNvSpPr>
          <p:nvPr/>
        </p:nvSpPr>
        <p:spPr bwMode="auto">
          <a:xfrm flipH="1">
            <a:off x="1954213" y="3384550"/>
            <a:ext cx="388937" cy="833438"/>
          </a:xfrm>
          <a:prstGeom prst="line">
            <a:avLst/>
          </a:prstGeom>
          <a:noFill/>
          <a:ln w="25400">
            <a:solidFill>
              <a:srgbClr val="FF6600"/>
            </a:solidFill>
            <a:round/>
            <a:headEnd type="triangle" w="med" len="med"/>
            <a:tailEnd type="triangle" w="med" len="med"/>
          </a:ln>
          <a:effectLst/>
        </p:spPr>
        <p:txBody>
          <a:bodyPr wrap="none" lIns="101600" tIns="50800" rIns="101600" bIns="50800" anchor="ctr"/>
          <a:lstStyle/>
          <a:p>
            <a:endParaRPr lang="en-US"/>
          </a:p>
        </p:txBody>
      </p:sp>
      <p:sp>
        <p:nvSpPr>
          <p:cNvPr id="87055" name="Text Box 15"/>
          <p:cNvSpPr txBox="1">
            <a:spLocks noChangeArrowheads="1"/>
          </p:cNvSpPr>
          <p:nvPr/>
        </p:nvSpPr>
        <p:spPr bwMode="auto">
          <a:xfrm>
            <a:off x="5770563" y="4219575"/>
            <a:ext cx="1465262" cy="523875"/>
          </a:xfrm>
          <a:prstGeom prst="rect">
            <a:avLst/>
          </a:prstGeom>
          <a:noFill/>
          <a:ln w="12700">
            <a:solidFill>
              <a:schemeClr val="tx1"/>
            </a:solidFill>
            <a:miter lim="800000"/>
            <a:headEnd type="none" w="sm" len="sm"/>
            <a:tailEnd type="none" w="sm" len="sm"/>
          </a:ln>
          <a:effectLst/>
        </p:spPr>
        <p:txBody>
          <a:bodyPr wrap="none" tIns="137160" bIns="137160"/>
          <a:lstStyle/>
          <a:p>
            <a:pPr algn="ctr" eaLnBrk="0" hangingPunct="0"/>
            <a:r>
              <a:rPr lang="en-US" sz="2000">
                <a:latin typeface="Arial" pitchFamily="34" charset="0"/>
              </a:rPr>
              <a:t>TCP/UDP</a:t>
            </a:r>
          </a:p>
        </p:txBody>
      </p:sp>
      <p:sp>
        <p:nvSpPr>
          <p:cNvPr id="87056" name="Text Box 16"/>
          <p:cNvSpPr txBox="1">
            <a:spLocks noChangeArrowheads="1"/>
          </p:cNvSpPr>
          <p:nvPr/>
        </p:nvSpPr>
        <p:spPr bwMode="auto">
          <a:xfrm>
            <a:off x="5770563" y="5049838"/>
            <a:ext cx="1465262" cy="523875"/>
          </a:xfrm>
          <a:prstGeom prst="rect">
            <a:avLst/>
          </a:prstGeom>
          <a:noFill/>
          <a:ln w="12700">
            <a:solidFill>
              <a:schemeClr val="tx1"/>
            </a:solidFill>
            <a:miter lim="800000"/>
            <a:headEnd type="none" w="sm" len="sm"/>
            <a:tailEnd type="none" w="sm" len="sm"/>
          </a:ln>
          <a:effectLst/>
        </p:spPr>
        <p:txBody>
          <a:bodyPr wrap="none" tIns="137160" bIns="137160"/>
          <a:lstStyle/>
          <a:p>
            <a:pPr algn="ctr" eaLnBrk="0" hangingPunct="0"/>
            <a:r>
              <a:rPr lang="en-US" sz="2000">
                <a:latin typeface="Arial" pitchFamily="34" charset="0"/>
              </a:rPr>
              <a:t>IP</a:t>
            </a:r>
          </a:p>
        </p:txBody>
      </p:sp>
      <p:sp>
        <p:nvSpPr>
          <p:cNvPr id="87057" name="Text Box 17"/>
          <p:cNvSpPr txBox="1">
            <a:spLocks noChangeArrowheads="1"/>
          </p:cNvSpPr>
          <p:nvPr/>
        </p:nvSpPr>
        <p:spPr bwMode="auto">
          <a:xfrm>
            <a:off x="5459413" y="5894388"/>
            <a:ext cx="2114550" cy="590550"/>
          </a:xfrm>
          <a:prstGeom prst="rect">
            <a:avLst/>
          </a:prstGeom>
          <a:noFill/>
          <a:ln w="12700">
            <a:solidFill>
              <a:schemeClr val="tx1"/>
            </a:solidFill>
            <a:miter lim="800000"/>
            <a:headEnd type="none" w="sm" len="sm"/>
            <a:tailEnd type="none" w="sm" len="sm"/>
          </a:ln>
          <a:effectLst/>
        </p:spPr>
        <p:txBody>
          <a:bodyPr wrap="none" tIns="137160" bIns="137160">
            <a:spAutoFit/>
          </a:bodyPr>
          <a:lstStyle/>
          <a:p>
            <a:pPr algn="ctr" eaLnBrk="0" hangingPunct="0"/>
            <a:r>
              <a:rPr lang="en-US" sz="2000">
                <a:latin typeface="Arial" pitchFamily="34" charset="0"/>
              </a:rPr>
              <a:t>Ethernet Adapter</a:t>
            </a:r>
          </a:p>
        </p:txBody>
      </p:sp>
      <p:sp>
        <p:nvSpPr>
          <p:cNvPr id="87058" name="Line 18"/>
          <p:cNvSpPr>
            <a:spLocks noChangeShapeType="1"/>
          </p:cNvSpPr>
          <p:nvPr/>
        </p:nvSpPr>
        <p:spPr bwMode="auto">
          <a:xfrm>
            <a:off x="6502400" y="4740275"/>
            <a:ext cx="0" cy="311150"/>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87059" name="Line 19"/>
          <p:cNvSpPr>
            <a:spLocks noChangeShapeType="1"/>
          </p:cNvSpPr>
          <p:nvPr/>
        </p:nvSpPr>
        <p:spPr bwMode="auto">
          <a:xfrm>
            <a:off x="6502400" y="5586413"/>
            <a:ext cx="0" cy="311150"/>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87060" name="Line 20"/>
          <p:cNvSpPr>
            <a:spLocks noChangeShapeType="1"/>
          </p:cNvSpPr>
          <p:nvPr/>
        </p:nvSpPr>
        <p:spPr bwMode="auto">
          <a:xfrm>
            <a:off x="5608638" y="3948113"/>
            <a:ext cx="1839912" cy="0"/>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87061" name="Rectangle 21"/>
          <p:cNvSpPr>
            <a:spLocks noChangeArrowheads="1"/>
          </p:cNvSpPr>
          <p:nvPr/>
        </p:nvSpPr>
        <p:spPr bwMode="auto">
          <a:xfrm>
            <a:off x="5334000" y="2362200"/>
            <a:ext cx="2362200" cy="4191000"/>
          </a:xfrm>
          <a:prstGeom prst="rect">
            <a:avLst/>
          </a:prstGeom>
          <a:noFill/>
          <a:ln w="9525">
            <a:solidFill>
              <a:schemeClr val="tx1"/>
            </a:solidFill>
            <a:miter lim="800000"/>
            <a:headEnd/>
            <a:tailEnd/>
          </a:ln>
          <a:effectLst/>
        </p:spPr>
        <p:txBody>
          <a:bodyPr wrap="none" lIns="101600" tIns="50800" rIns="101600" bIns="50800" anchor="ctr"/>
          <a:lstStyle/>
          <a:p>
            <a:endParaRPr lang="en-US"/>
          </a:p>
        </p:txBody>
      </p:sp>
      <p:sp>
        <p:nvSpPr>
          <p:cNvPr id="87062" name="Oval 22"/>
          <p:cNvSpPr>
            <a:spLocks noChangeArrowheads="1"/>
          </p:cNvSpPr>
          <p:nvPr/>
        </p:nvSpPr>
        <p:spPr bwMode="auto">
          <a:xfrm>
            <a:off x="5943600" y="3352800"/>
            <a:ext cx="220663" cy="220663"/>
          </a:xfrm>
          <a:prstGeom prst="ellipse">
            <a:avLst/>
          </a:prstGeom>
          <a:solidFill>
            <a:srgbClr val="0000FF"/>
          </a:solidFill>
          <a:ln w="9525">
            <a:solidFill>
              <a:srgbClr val="0000FF"/>
            </a:solidFill>
            <a:round/>
            <a:headEnd/>
            <a:tailEnd/>
          </a:ln>
          <a:effectLst/>
        </p:spPr>
        <p:txBody>
          <a:bodyPr wrap="none" lIns="101600" tIns="50800" rIns="101600" bIns="50800" anchor="ctr"/>
          <a:lstStyle/>
          <a:p>
            <a:endParaRPr lang="en-US"/>
          </a:p>
        </p:txBody>
      </p:sp>
      <p:sp>
        <p:nvSpPr>
          <p:cNvPr id="87063" name="Line 23"/>
          <p:cNvSpPr>
            <a:spLocks noChangeShapeType="1"/>
          </p:cNvSpPr>
          <p:nvPr/>
        </p:nvSpPr>
        <p:spPr bwMode="auto">
          <a:xfrm>
            <a:off x="6096000" y="3581400"/>
            <a:ext cx="242888" cy="639763"/>
          </a:xfrm>
          <a:prstGeom prst="line">
            <a:avLst/>
          </a:prstGeom>
          <a:noFill/>
          <a:ln w="25400">
            <a:solidFill>
              <a:srgbClr val="0000FF"/>
            </a:solidFill>
            <a:round/>
            <a:headEnd type="triangle" w="med" len="med"/>
            <a:tailEnd type="triangle" w="med" len="med"/>
          </a:ln>
          <a:effectLst/>
        </p:spPr>
        <p:txBody>
          <a:bodyPr wrap="none" lIns="101600" tIns="50800" rIns="101600" bIns="50800" anchor="ctr"/>
          <a:lstStyle/>
          <a:p>
            <a:endParaRPr lang="en-US"/>
          </a:p>
        </p:txBody>
      </p:sp>
      <p:sp>
        <p:nvSpPr>
          <p:cNvPr id="87064" name="Oval 24"/>
          <p:cNvSpPr>
            <a:spLocks noChangeArrowheads="1"/>
          </p:cNvSpPr>
          <p:nvPr/>
        </p:nvSpPr>
        <p:spPr bwMode="auto">
          <a:xfrm>
            <a:off x="6934200" y="3352800"/>
            <a:ext cx="222250" cy="220663"/>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87065" name="Line 25"/>
          <p:cNvSpPr>
            <a:spLocks noChangeShapeType="1"/>
          </p:cNvSpPr>
          <p:nvPr/>
        </p:nvSpPr>
        <p:spPr bwMode="auto">
          <a:xfrm flipH="1">
            <a:off x="6686550" y="3581400"/>
            <a:ext cx="323850" cy="635000"/>
          </a:xfrm>
          <a:prstGeom prst="line">
            <a:avLst/>
          </a:prstGeom>
          <a:noFill/>
          <a:ln w="25400">
            <a:solidFill>
              <a:srgbClr val="FF6600"/>
            </a:solidFill>
            <a:round/>
            <a:headEnd type="triangle" w="med" len="med"/>
            <a:tailEnd type="triangle" w="med" len="med"/>
          </a:ln>
          <a:effectLst/>
        </p:spPr>
        <p:txBody>
          <a:bodyPr wrap="none" lIns="101600" tIns="50800" rIns="101600" bIns="50800" anchor="ctr"/>
          <a:lstStyle/>
          <a:p>
            <a:endParaRPr lang="en-US"/>
          </a:p>
        </p:txBody>
      </p:sp>
      <p:sp>
        <p:nvSpPr>
          <p:cNvPr id="87066" name="Oval 26"/>
          <p:cNvSpPr>
            <a:spLocks noChangeArrowheads="1"/>
          </p:cNvSpPr>
          <p:nvPr/>
        </p:nvSpPr>
        <p:spPr bwMode="auto">
          <a:xfrm>
            <a:off x="5575300" y="2878138"/>
            <a:ext cx="809625" cy="804862"/>
          </a:xfrm>
          <a:prstGeom prst="ellipse">
            <a:avLst/>
          </a:prstGeom>
          <a:noFill/>
          <a:ln w="9525">
            <a:solidFill>
              <a:schemeClr val="tx1"/>
            </a:solidFill>
            <a:round/>
            <a:headEnd/>
            <a:tailEnd/>
          </a:ln>
          <a:effectLst/>
        </p:spPr>
        <p:txBody>
          <a:bodyPr wrap="none" lIns="101600" tIns="50800" rIns="101600" bIns="50800" anchor="ctr"/>
          <a:lstStyle/>
          <a:p>
            <a:endParaRPr lang="en-US"/>
          </a:p>
        </p:txBody>
      </p:sp>
      <p:sp>
        <p:nvSpPr>
          <p:cNvPr id="87067" name="Oval 27"/>
          <p:cNvSpPr>
            <a:spLocks noChangeArrowheads="1"/>
          </p:cNvSpPr>
          <p:nvPr/>
        </p:nvSpPr>
        <p:spPr bwMode="auto">
          <a:xfrm>
            <a:off x="6704013" y="2878138"/>
            <a:ext cx="808037" cy="804862"/>
          </a:xfrm>
          <a:prstGeom prst="ellipse">
            <a:avLst/>
          </a:prstGeom>
          <a:noFill/>
          <a:ln w="9525">
            <a:solidFill>
              <a:schemeClr val="tx1"/>
            </a:solidFill>
            <a:round/>
            <a:headEnd/>
            <a:tailEnd/>
          </a:ln>
          <a:effectLst/>
        </p:spPr>
        <p:txBody>
          <a:bodyPr wrap="none" lIns="101600" tIns="50800" rIns="101600" bIns="50800" anchor="ctr"/>
          <a:lstStyle/>
          <a:p>
            <a:endParaRPr lang="en-US"/>
          </a:p>
        </p:txBody>
      </p:sp>
      <p:sp>
        <p:nvSpPr>
          <p:cNvPr id="87068" name="Text Box 28"/>
          <p:cNvSpPr txBox="1">
            <a:spLocks noChangeArrowheads="1"/>
          </p:cNvSpPr>
          <p:nvPr/>
        </p:nvSpPr>
        <p:spPr bwMode="auto">
          <a:xfrm>
            <a:off x="6096000" y="2514600"/>
            <a:ext cx="981075" cy="406400"/>
          </a:xfrm>
          <a:prstGeom prst="rect">
            <a:avLst/>
          </a:prstGeom>
          <a:noFill/>
          <a:ln w="9525">
            <a:noFill/>
            <a:miter lim="800000"/>
            <a:headEnd/>
            <a:tailEnd/>
          </a:ln>
          <a:effectLst/>
        </p:spPr>
        <p:txBody>
          <a:bodyPr wrap="none" lIns="101600" tIns="50800" rIns="101600" bIns="50800">
            <a:spAutoFit/>
          </a:bodyPr>
          <a:lstStyle/>
          <a:p>
            <a:pPr eaLnBrk="0" hangingPunct="0"/>
            <a:r>
              <a:rPr lang="en-US" sz="2000">
                <a:latin typeface="Arial" pitchFamily="34" charset="0"/>
              </a:rPr>
              <a:t>Clients</a:t>
            </a:r>
          </a:p>
        </p:txBody>
      </p:sp>
      <p:sp>
        <p:nvSpPr>
          <p:cNvPr id="87069" name="Line 29"/>
          <p:cNvSpPr>
            <a:spLocks noChangeShapeType="1"/>
          </p:cNvSpPr>
          <p:nvPr/>
        </p:nvSpPr>
        <p:spPr bwMode="auto">
          <a:xfrm>
            <a:off x="2895600" y="6248400"/>
            <a:ext cx="2438400" cy="0"/>
          </a:xfrm>
          <a:prstGeom prst="line">
            <a:avLst/>
          </a:prstGeom>
          <a:noFill/>
          <a:ln w="25400">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87070" name="Text Box 30"/>
          <p:cNvSpPr txBox="1">
            <a:spLocks noChangeArrowheads="1"/>
          </p:cNvSpPr>
          <p:nvPr/>
        </p:nvSpPr>
        <p:spPr bwMode="auto">
          <a:xfrm>
            <a:off x="762000" y="1454150"/>
            <a:ext cx="7620000" cy="831850"/>
          </a:xfrm>
          <a:prstGeom prst="rect">
            <a:avLst/>
          </a:prstGeom>
          <a:noFill/>
          <a:ln w="9525">
            <a:noFill/>
            <a:miter lim="800000"/>
            <a:headEnd/>
            <a:tailEnd/>
          </a:ln>
          <a:effectLst/>
        </p:spPr>
        <p:txBody>
          <a:bodyPr lIns="101600" tIns="50800" rIns="101600" bIns="50800">
            <a:spAutoFit/>
          </a:bodyPr>
          <a:lstStyle/>
          <a:p>
            <a:pPr eaLnBrk="0" hangingPunct="0"/>
            <a:r>
              <a:rPr lang="en-US">
                <a:solidFill>
                  <a:schemeClr val="tx2"/>
                </a:solidFill>
                <a:latin typeface="Arial" pitchFamily="34" charset="0"/>
              </a:rPr>
              <a:t>Server and Client exchange messages over the network through a common</a:t>
            </a:r>
            <a:r>
              <a:rPr lang="en-US">
                <a:solidFill>
                  <a:srgbClr val="CC0000"/>
                </a:solidFill>
                <a:latin typeface="Arial" pitchFamily="34" charset="0"/>
              </a:rPr>
              <a:t> Socket API</a:t>
            </a:r>
            <a:endParaRPr lang="en-US">
              <a:latin typeface="Arial" pitchFamily="34" charset="0"/>
            </a:endParaRPr>
          </a:p>
        </p:txBody>
      </p:sp>
      <p:sp>
        <p:nvSpPr>
          <p:cNvPr id="87071" name="Rectangle 31"/>
          <p:cNvSpPr>
            <a:spLocks noChangeArrowheads="1"/>
          </p:cNvSpPr>
          <p:nvPr/>
        </p:nvSpPr>
        <p:spPr bwMode="auto">
          <a:xfrm>
            <a:off x="3276600" y="4419600"/>
            <a:ext cx="1709738" cy="466725"/>
          </a:xfrm>
          <a:prstGeom prst="rect">
            <a:avLst/>
          </a:prstGeom>
          <a:noFill/>
          <a:ln w="9525">
            <a:noFill/>
            <a:miter lim="800000"/>
            <a:headEnd/>
            <a:tailEnd/>
          </a:ln>
          <a:effectLst/>
        </p:spPr>
        <p:txBody>
          <a:bodyPr wrap="none" lIns="101600" tIns="50800" rIns="101600" bIns="50800">
            <a:spAutoFit/>
          </a:bodyPr>
          <a:lstStyle/>
          <a:p>
            <a:pPr eaLnBrk="0" hangingPunct="0"/>
            <a:r>
              <a:rPr lang="en-US">
                <a:solidFill>
                  <a:srgbClr val="CC0000"/>
                </a:solidFill>
                <a:latin typeface="Arial" pitchFamily="34" charset="0"/>
              </a:rPr>
              <a:t>Socket API</a:t>
            </a:r>
          </a:p>
        </p:txBody>
      </p:sp>
      <p:sp>
        <p:nvSpPr>
          <p:cNvPr id="87072" name="Line 32"/>
          <p:cNvSpPr>
            <a:spLocks noChangeShapeType="1"/>
          </p:cNvSpPr>
          <p:nvPr/>
        </p:nvSpPr>
        <p:spPr bwMode="auto">
          <a:xfrm flipH="1" flipV="1">
            <a:off x="2590800" y="4038600"/>
            <a:ext cx="685800" cy="685800"/>
          </a:xfrm>
          <a:prstGeom prst="line">
            <a:avLst/>
          </a:prstGeom>
          <a:noFill/>
          <a:ln w="28575">
            <a:solidFill>
              <a:schemeClr val="tx1"/>
            </a:solidFill>
            <a:round/>
            <a:headEnd/>
            <a:tailEnd type="triangle" w="med" len="med"/>
          </a:ln>
          <a:effectLst/>
        </p:spPr>
        <p:txBody>
          <a:bodyPr wrap="none" lIns="101600" tIns="50800" rIns="101600" bIns="50800" anchor="ctr"/>
          <a:lstStyle/>
          <a:p>
            <a:endParaRPr lang="en-US"/>
          </a:p>
        </p:txBody>
      </p:sp>
      <p:sp>
        <p:nvSpPr>
          <p:cNvPr id="87073" name="Line 33"/>
          <p:cNvSpPr>
            <a:spLocks noChangeShapeType="1"/>
          </p:cNvSpPr>
          <p:nvPr/>
        </p:nvSpPr>
        <p:spPr bwMode="auto">
          <a:xfrm flipV="1">
            <a:off x="5105400" y="4038600"/>
            <a:ext cx="533400" cy="609600"/>
          </a:xfrm>
          <a:prstGeom prst="line">
            <a:avLst/>
          </a:prstGeom>
          <a:noFill/>
          <a:ln w="28575">
            <a:solidFill>
              <a:schemeClr val="tx1"/>
            </a:solidFill>
            <a:round/>
            <a:headEnd/>
            <a:tailEnd type="triangle" w="med" len="med"/>
          </a:ln>
          <a:effectLst/>
        </p:spPr>
        <p:txBody>
          <a:bodyPr wrap="none" lIns="101600" tIns="50800" rIns="101600" bIns="50800" anchor="ctr"/>
          <a:lstStyle/>
          <a:p>
            <a:endParaRPr lang="en-US"/>
          </a:p>
        </p:txBody>
      </p:sp>
      <p:sp>
        <p:nvSpPr>
          <p:cNvPr id="87074" name="Line 34"/>
          <p:cNvSpPr>
            <a:spLocks noChangeShapeType="1"/>
          </p:cNvSpPr>
          <p:nvPr/>
        </p:nvSpPr>
        <p:spPr bwMode="auto">
          <a:xfrm>
            <a:off x="914400" y="5715000"/>
            <a:ext cx="1828800" cy="1588"/>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87075" name="Line 35"/>
          <p:cNvSpPr>
            <a:spLocks noChangeShapeType="1"/>
          </p:cNvSpPr>
          <p:nvPr/>
        </p:nvSpPr>
        <p:spPr bwMode="auto">
          <a:xfrm>
            <a:off x="5638800" y="5715000"/>
            <a:ext cx="1828800" cy="1588"/>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87076" name="AutoShape 36"/>
          <p:cNvSpPr>
            <a:spLocks/>
          </p:cNvSpPr>
          <p:nvPr/>
        </p:nvSpPr>
        <p:spPr bwMode="auto">
          <a:xfrm>
            <a:off x="7772400" y="2438400"/>
            <a:ext cx="152400" cy="1447800"/>
          </a:xfrm>
          <a:prstGeom prst="rightBrace">
            <a:avLst>
              <a:gd name="adj1" fmla="val 79167"/>
              <a:gd name="adj2" fmla="val 50000"/>
            </a:avLst>
          </a:prstGeom>
          <a:noFill/>
          <a:ln w="28575">
            <a:solidFill>
              <a:schemeClr val="tx1"/>
            </a:solidFill>
            <a:round/>
            <a:headEnd/>
            <a:tailEnd/>
          </a:ln>
          <a:effectLst/>
        </p:spPr>
        <p:txBody>
          <a:bodyPr wrap="none" lIns="101600" tIns="50800" rIns="101600" bIns="50800" anchor="ctr"/>
          <a:lstStyle/>
          <a:p>
            <a:endParaRPr lang="en-US"/>
          </a:p>
        </p:txBody>
      </p:sp>
      <p:sp>
        <p:nvSpPr>
          <p:cNvPr id="87077" name="AutoShape 37"/>
          <p:cNvSpPr>
            <a:spLocks/>
          </p:cNvSpPr>
          <p:nvPr/>
        </p:nvSpPr>
        <p:spPr bwMode="auto">
          <a:xfrm>
            <a:off x="7772400" y="4114800"/>
            <a:ext cx="152400" cy="1447800"/>
          </a:xfrm>
          <a:prstGeom prst="rightBrace">
            <a:avLst>
              <a:gd name="adj1" fmla="val 79167"/>
              <a:gd name="adj2" fmla="val 50000"/>
            </a:avLst>
          </a:prstGeom>
          <a:noFill/>
          <a:ln w="28575">
            <a:solidFill>
              <a:schemeClr val="tx1"/>
            </a:solidFill>
            <a:round/>
            <a:headEnd/>
            <a:tailEnd/>
          </a:ln>
          <a:effectLst/>
        </p:spPr>
        <p:txBody>
          <a:bodyPr wrap="none" lIns="101600" tIns="50800" rIns="101600" bIns="50800" anchor="ctr"/>
          <a:lstStyle/>
          <a:p>
            <a:endParaRPr lang="en-US"/>
          </a:p>
        </p:txBody>
      </p:sp>
      <p:sp>
        <p:nvSpPr>
          <p:cNvPr id="87078" name="AutoShape 38"/>
          <p:cNvSpPr>
            <a:spLocks/>
          </p:cNvSpPr>
          <p:nvPr/>
        </p:nvSpPr>
        <p:spPr bwMode="auto">
          <a:xfrm>
            <a:off x="7772400" y="5867400"/>
            <a:ext cx="228600" cy="609600"/>
          </a:xfrm>
          <a:prstGeom prst="rightBrace">
            <a:avLst>
              <a:gd name="adj1" fmla="val 22222"/>
              <a:gd name="adj2" fmla="val 50000"/>
            </a:avLst>
          </a:prstGeom>
          <a:noFill/>
          <a:ln w="28575">
            <a:solidFill>
              <a:schemeClr val="tx1"/>
            </a:solidFill>
            <a:round/>
            <a:headEnd/>
            <a:tailEnd/>
          </a:ln>
          <a:effectLst/>
        </p:spPr>
        <p:txBody>
          <a:bodyPr wrap="none" lIns="101600" tIns="50800" rIns="101600" bIns="50800" anchor="ctr"/>
          <a:lstStyle/>
          <a:p>
            <a:endParaRPr lang="en-US"/>
          </a:p>
        </p:txBody>
      </p:sp>
      <p:sp>
        <p:nvSpPr>
          <p:cNvPr id="87079" name="Text Box 39"/>
          <p:cNvSpPr txBox="1">
            <a:spLocks noChangeArrowheads="1"/>
          </p:cNvSpPr>
          <p:nvPr/>
        </p:nvSpPr>
        <p:spPr bwMode="auto">
          <a:xfrm>
            <a:off x="8072438" y="5989638"/>
            <a:ext cx="1049337" cy="346075"/>
          </a:xfrm>
          <a:prstGeom prst="rect">
            <a:avLst/>
          </a:prstGeom>
          <a:noFill/>
          <a:ln w="9525">
            <a:noFill/>
            <a:miter lim="800000"/>
            <a:headEnd/>
            <a:tailEnd/>
          </a:ln>
          <a:effectLst/>
        </p:spPr>
        <p:txBody>
          <a:bodyPr wrap="none" lIns="101600" tIns="50800" rIns="101600" bIns="50800">
            <a:spAutoFit/>
          </a:bodyPr>
          <a:lstStyle/>
          <a:p>
            <a:pPr eaLnBrk="0" hangingPunct="0"/>
            <a:r>
              <a:rPr lang="en-US" sz="1600">
                <a:latin typeface="Arial" pitchFamily="34" charset="0"/>
              </a:rPr>
              <a:t>hardware</a:t>
            </a:r>
          </a:p>
        </p:txBody>
      </p:sp>
      <p:sp>
        <p:nvSpPr>
          <p:cNvPr id="87080" name="Text Box 40"/>
          <p:cNvSpPr txBox="1">
            <a:spLocks noChangeArrowheads="1"/>
          </p:cNvSpPr>
          <p:nvPr/>
        </p:nvSpPr>
        <p:spPr bwMode="auto">
          <a:xfrm>
            <a:off x="8001000" y="4465638"/>
            <a:ext cx="812800" cy="590550"/>
          </a:xfrm>
          <a:prstGeom prst="rect">
            <a:avLst/>
          </a:prstGeom>
          <a:noFill/>
          <a:ln w="9525">
            <a:noFill/>
            <a:miter lim="800000"/>
            <a:headEnd/>
            <a:tailEnd/>
          </a:ln>
          <a:effectLst/>
        </p:spPr>
        <p:txBody>
          <a:bodyPr wrap="none" lIns="101600" tIns="50800" rIns="101600" bIns="50800">
            <a:spAutoFit/>
          </a:bodyPr>
          <a:lstStyle/>
          <a:p>
            <a:pPr eaLnBrk="0" hangingPunct="0"/>
            <a:r>
              <a:rPr lang="en-US" sz="1600">
                <a:latin typeface="Arial" pitchFamily="34" charset="0"/>
              </a:rPr>
              <a:t>kernel </a:t>
            </a:r>
          </a:p>
          <a:p>
            <a:pPr eaLnBrk="0" hangingPunct="0"/>
            <a:r>
              <a:rPr lang="en-US" sz="1600">
                <a:latin typeface="Arial" pitchFamily="34" charset="0"/>
              </a:rPr>
              <a:t>space</a:t>
            </a:r>
          </a:p>
        </p:txBody>
      </p:sp>
      <p:sp>
        <p:nvSpPr>
          <p:cNvPr id="87081" name="Text Box 41"/>
          <p:cNvSpPr txBox="1">
            <a:spLocks noChangeArrowheads="1"/>
          </p:cNvSpPr>
          <p:nvPr/>
        </p:nvSpPr>
        <p:spPr bwMode="auto">
          <a:xfrm>
            <a:off x="8001000" y="2789238"/>
            <a:ext cx="744538" cy="590550"/>
          </a:xfrm>
          <a:prstGeom prst="rect">
            <a:avLst/>
          </a:prstGeom>
          <a:noFill/>
          <a:ln w="9525">
            <a:noFill/>
            <a:miter lim="800000"/>
            <a:headEnd/>
            <a:tailEnd/>
          </a:ln>
          <a:effectLst/>
        </p:spPr>
        <p:txBody>
          <a:bodyPr wrap="none" lIns="101600" tIns="50800" rIns="101600" bIns="50800">
            <a:spAutoFit/>
          </a:bodyPr>
          <a:lstStyle/>
          <a:p>
            <a:pPr eaLnBrk="0" hangingPunct="0"/>
            <a:r>
              <a:rPr lang="en-US" sz="1600">
                <a:latin typeface="Arial" pitchFamily="34" charset="0"/>
              </a:rPr>
              <a:t>user </a:t>
            </a:r>
          </a:p>
          <a:p>
            <a:pPr eaLnBrk="0" hangingPunct="0"/>
            <a:r>
              <a:rPr lang="en-US" sz="1600">
                <a:latin typeface="Arial" pitchFamily="34" charset="0"/>
              </a:rPr>
              <a:t>space</a:t>
            </a:r>
          </a:p>
        </p:txBody>
      </p:sp>
      <p:sp>
        <p:nvSpPr>
          <p:cNvPr id="87082" name="Line 42"/>
          <p:cNvSpPr>
            <a:spLocks noChangeShapeType="1"/>
          </p:cNvSpPr>
          <p:nvPr/>
        </p:nvSpPr>
        <p:spPr bwMode="auto">
          <a:xfrm flipH="1" flipV="1">
            <a:off x="2514600" y="3276600"/>
            <a:ext cx="1219200" cy="0"/>
          </a:xfrm>
          <a:prstGeom prst="line">
            <a:avLst/>
          </a:prstGeom>
          <a:noFill/>
          <a:ln w="28575">
            <a:solidFill>
              <a:schemeClr val="tx1"/>
            </a:solidFill>
            <a:round/>
            <a:headEnd/>
            <a:tailEnd type="triangle" w="med" len="med"/>
          </a:ln>
          <a:effectLst/>
        </p:spPr>
        <p:txBody>
          <a:bodyPr wrap="none" lIns="101600" tIns="50800" rIns="101600" bIns="50800" anchor="ctr"/>
          <a:lstStyle/>
          <a:p>
            <a:endParaRPr lang="en-US"/>
          </a:p>
        </p:txBody>
      </p:sp>
      <p:sp>
        <p:nvSpPr>
          <p:cNvPr id="87083" name="Rectangle 43"/>
          <p:cNvSpPr>
            <a:spLocks noChangeArrowheads="1"/>
          </p:cNvSpPr>
          <p:nvPr/>
        </p:nvSpPr>
        <p:spPr bwMode="auto">
          <a:xfrm>
            <a:off x="3733800" y="3048000"/>
            <a:ext cx="766763" cy="406400"/>
          </a:xfrm>
          <a:prstGeom prst="rect">
            <a:avLst/>
          </a:prstGeom>
          <a:noFill/>
          <a:ln w="9525">
            <a:noFill/>
            <a:miter lim="800000"/>
            <a:headEnd/>
            <a:tailEnd/>
          </a:ln>
          <a:effectLst/>
        </p:spPr>
        <p:txBody>
          <a:bodyPr wrap="none" lIns="101600" tIns="50800" rIns="101600" bIns="50800">
            <a:spAutoFit/>
          </a:bodyPr>
          <a:lstStyle/>
          <a:p>
            <a:pPr eaLnBrk="0" hangingPunct="0"/>
            <a:r>
              <a:rPr lang="en-US" sz="2000">
                <a:solidFill>
                  <a:schemeClr val="tx2"/>
                </a:solidFill>
                <a:latin typeface="Arial" pitchFamily="34" charset="0"/>
              </a:rPr>
              <a:t>ports</a:t>
            </a:r>
          </a:p>
        </p:txBody>
      </p:sp>
      <p:sp>
        <p:nvSpPr>
          <p:cNvPr id="87084" name="Line 44"/>
          <p:cNvSpPr>
            <a:spLocks noChangeShapeType="1"/>
          </p:cNvSpPr>
          <p:nvPr/>
        </p:nvSpPr>
        <p:spPr bwMode="auto">
          <a:xfrm>
            <a:off x="4495800" y="3276600"/>
            <a:ext cx="1371600" cy="152400"/>
          </a:xfrm>
          <a:prstGeom prst="line">
            <a:avLst/>
          </a:prstGeom>
          <a:noFill/>
          <a:ln w="28575">
            <a:solidFill>
              <a:schemeClr val="tx1"/>
            </a:solidFill>
            <a:round/>
            <a:headEnd/>
            <a:tailEnd type="triangle" w="med" len="med"/>
          </a:ln>
          <a:effectLst/>
        </p:spPr>
        <p:txBody>
          <a:bodyPr wrap="none" lIns="101600" tIns="50800" rIns="101600" bIns="50800" anchor="ctr"/>
          <a:lstStyle/>
          <a:p>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09B7D536-51D2-4E6E-93C1-E23422D1E4EB}" type="slidenum">
              <a:rPr lang="en-US"/>
              <a:pPr/>
              <a:t>108</a:t>
            </a:fld>
            <a:endParaRPr lang="en-US"/>
          </a:p>
        </p:txBody>
      </p:sp>
      <p:sp>
        <p:nvSpPr>
          <p:cNvPr id="16391" name="Rectangle 7"/>
          <p:cNvSpPr>
            <a:spLocks noChangeArrowheads="1"/>
          </p:cNvSpPr>
          <p:nvPr/>
        </p:nvSpPr>
        <p:spPr bwMode="auto">
          <a:xfrm>
            <a:off x="533400" y="1524000"/>
            <a:ext cx="4038600" cy="3733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lIns="101600" tIns="50800" rIns="101600" bIns="50800" anchor="ctr"/>
          <a:lstStyle/>
          <a:p>
            <a:endParaRPr lang="en-US"/>
          </a:p>
        </p:txBody>
      </p:sp>
      <p:sp>
        <p:nvSpPr>
          <p:cNvPr id="16386" name="Rectangle 2"/>
          <p:cNvSpPr>
            <a:spLocks noGrp="1" noChangeArrowheads="1"/>
          </p:cNvSpPr>
          <p:nvPr>
            <p:ph type="title"/>
          </p:nvPr>
        </p:nvSpPr>
        <p:spPr/>
        <p:txBody>
          <a:bodyPr>
            <a:normAutofit fontScale="90000"/>
          </a:bodyPr>
          <a:lstStyle/>
          <a:p>
            <a:r>
              <a:rPr lang="en-US"/>
              <a:t>User Datagram Protocol(UDP): </a:t>
            </a:r>
            <a:br>
              <a:rPr lang="en-US"/>
            </a:br>
            <a:r>
              <a:rPr lang="en-US"/>
              <a:t>An Analogy</a:t>
            </a:r>
          </a:p>
        </p:txBody>
      </p:sp>
      <p:sp>
        <p:nvSpPr>
          <p:cNvPr id="16387" name="Rectangle 3"/>
          <p:cNvSpPr>
            <a:spLocks noGrp="1" noChangeArrowheads="1"/>
          </p:cNvSpPr>
          <p:nvPr>
            <p:ph type="body" idx="1"/>
          </p:nvPr>
        </p:nvSpPr>
        <p:spPr>
          <a:xfrm>
            <a:off x="4800600" y="1524000"/>
            <a:ext cx="4114800" cy="4724400"/>
          </a:xfrm>
        </p:spPr>
        <p:txBody>
          <a:bodyPr/>
          <a:lstStyle/>
          <a:p>
            <a:pPr algn="ctr">
              <a:lnSpc>
                <a:spcPct val="90000"/>
              </a:lnSpc>
              <a:buFontTx/>
              <a:buNone/>
            </a:pPr>
            <a:r>
              <a:rPr lang="en-US" sz="2800"/>
              <a:t>Postal Mail</a:t>
            </a:r>
          </a:p>
          <a:p>
            <a:pPr>
              <a:lnSpc>
                <a:spcPct val="90000"/>
              </a:lnSpc>
            </a:pPr>
            <a:r>
              <a:rPr lang="en-US" sz="2400"/>
              <a:t>Single mailbox to receive messages</a:t>
            </a:r>
          </a:p>
          <a:p>
            <a:pPr>
              <a:lnSpc>
                <a:spcPct val="90000"/>
              </a:lnSpc>
            </a:pPr>
            <a:r>
              <a:rPr lang="en-US" sz="2400"/>
              <a:t>Unreliable </a:t>
            </a:r>
            <a:r>
              <a:rPr lang="en-US" sz="2400">
                <a:sym typeface="Wingdings" pitchFamily="2" charset="2"/>
              </a:rPr>
              <a:t> </a:t>
            </a:r>
            <a:endParaRPr lang="en-US" sz="2400"/>
          </a:p>
          <a:p>
            <a:pPr>
              <a:lnSpc>
                <a:spcPct val="90000"/>
              </a:lnSpc>
            </a:pPr>
            <a:r>
              <a:rPr lang="en-US" sz="2400"/>
              <a:t>Not necessarily in-order delivery</a:t>
            </a:r>
          </a:p>
          <a:p>
            <a:pPr>
              <a:lnSpc>
                <a:spcPct val="90000"/>
              </a:lnSpc>
            </a:pPr>
            <a:r>
              <a:rPr lang="en-US" sz="2400"/>
              <a:t>Each letter is independent</a:t>
            </a:r>
          </a:p>
          <a:p>
            <a:pPr>
              <a:lnSpc>
                <a:spcPct val="90000"/>
              </a:lnSpc>
            </a:pPr>
            <a:r>
              <a:rPr lang="en-US" sz="2400"/>
              <a:t>Must address each reply</a:t>
            </a:r>
          </a:p>
        </p:txBody>
      </p:sp>
      <p:sp>
        <p:nvSpPr>
          <p:cNvPr id="16388" name="Rectangle 4"/>
          <p:cNvSpPr>
            <a:spLocks noChangeArrowheads="1"/>
          </p:cNvSpPr>
          <p:nvPr/>
        </p:nvSpPr>
        <p:spPr bwMode="auto">
          <a:xfrm>
            <a:off x="2209800" y="3200400"/>
            <a:ext cx="4267200" cy="4724400"/>
          </a:xfrm>
          <a:prstGeom prst="rect">
            <a:avLst/>
          </a:prstGeom>
          <a:noFill/>
          <a:ln w="9525">
            <a:noFill/>
            <a:miter lim="800000"/>
            <a:headEnd/>
            <a:tailEnd/>
          </a:ln>
          <a:effectLst/>
        </p:spPr>
        <p:txBody>
          <a:bodyPr/>
          <a:lstStyle/>
          <a:p>
            <a:pPr marL="342900" indent="-342900" algn="ctr">
              <a:lnSpc>
                <a:spcPct val="90000"/>
              </a:lnSpc>
              <a:spcBef>
                <a:spcPct val="20000"/>
              </a:spcBef>
              <a:buClr>
                <a:schemeClr val="accent2"/>
              </a:buClr>
            </a:pPr>
            <a:endParaRPr lang="en-US" sz="2800">
              <a:latin typeface="Arial" pitchFamily="34" charset="0"/>
            </a:endParaRPr>
          </a:p>
        </p:txBody>
      </p:sp>
      <p:sp>
        <p:nvSpPr>
          <p:cNvPr id="16389" name="Rectangle 5"/>
          <p:cNvSpPr>
            <a:spLocks noChangeArrowheads="1"/>
          </p:cNvSpPr>
          <p:nvPr/>
        </p:nvSpPr>
        <p:spPr bwMode="auto">
          <a:xfrm>
            <a:off x="1447800" y="5562600"/>
            <a:ext cx="6400800" cy="762000"/>
          </a:xfrm>
          <a:prstGeom prst="rect">
            <a:avLst/>
          </a:prstGeom>
          <a:noFill/>
          <a:ln w="9525">
            <a:solidFill>
              <a:srgbClr val="CC0000"/>
            </a:solidFill>
            <a:miter lim="800000"/>
            <a:headEnd/>
            <a:tailEnd/>
          </a:ln>
          <a:effectLst/>
        </p:spPr>
        <p:txBody>
          <a:bodyPr/>
          <a:lstStyle/>
          <a:p>
            <a:pPr marL="342900" indent="-342900" algn="ctr">
              <a:lnSpc>
                <a:spcPct val="90000"/>
              </a:lnSpc>
              <a:spcBef>
                <a:spcPct val="20000"/>
              </a:spcBef>
              <a:buClr>
                <a:schemeClr val="accent2"/>
              </a:buClr>
            </a:pPr>
            <a:r>
              <a:rPr lang="en-US">
                <a:latin typeface="Arial" pitchFamily="34" charset="0"/>
              </a:rPr>
              <a:t>Example UDP applications</a:t>
            </a:r>
          </a:p>
          <a:p>
            <a:pPr marL="342900" indent="-342900" algn="ctr">
              <a:lnSpc>
                <a:spcPct val="90000"/>
              </a:lnSpc>
              <a:spcBef>
                <a:spcPct val="20000"/>
              </a:spcBef>
              <a:buClr>
                <a:schemeClr val="accent2"/>
              </a:buClr>
            </a:pPr>
            <a:r>
              <a:rPr lang="en-US">
                <a:latin typeface="Arial" pitchFamily="34" charset="0"/>
              </a:rPr>
              <a:t>Multimedia, voice over IP</a:t>
            </a:r>
          </a:p>
        </p:txBody>
      </p:sp>
      <p:sp>
        <p:nvSpPr>
          <p:cNvPr id="16390" name="Rectangle 6"/>
          <p:cNvSpPr>
            <a:spLocks noChangeArrowheads="1"/>
          </p:cNvSpPr>
          <p:nvPr/>
        </p:nvSpPr>
        <p:spPr bwMode="auto">
          <a:xfrm>
            <a:off x="533400" y="1524000"/>
            <a:ext cx="4114800" cy="4724400"/>
          </a:xfrm>
          <a:prstGeom prst="rect">
            <a:avLst/>
          </a:prstGeom>
          <a:noFill/>
          <a:ln w="9525">
            <a:noFill/>
            <a:miter lim="800000"/>
            <a:headEnd/>
            <a:tailEnd/>
          </a:ln>
          <a:effectLst/>
        </p:spPr>
        <p:txBody>
          <a:bodyPr/>
          <a:lstStyle/>
          <a:p>
            <a:pPr marL="342900" indent="-342900" algn="ctr">
              <a:lnSpc>
                <a:spcPct val="90000"/>
              </a:lnSpc>
              <a:spcBef>
                <a:spcPct val="20000"/>
              </a:spcBef>
              <a:buClr>
                <a:schemeClr val="accent2"/>
              </a:buClr>
            </a:pPr>
            <a:r>
              <a:rPr lang="en-US" sz="2800">
                <a:latin typeface="Arial" pitchFamily="34" charset="0"/>
              </a:rPr>
              <a:t>UDP</a:t>
            </a:r>
          </a:p>
          <a:p>
            <a:pPr marL="342900" indent="-342900">
              <a:lnSpc>
                <a:spcPct val="90000"/>
              </a:lnSpc>
              <a:spcBef>
                <a:spcPct val="20000"/>
              </a:spcBef>
              <a:buClr>
                <a:schemeClr val="accent2"/>
              </a:buClr>
              <a:buFontTx/>
              <a:buChar char="•"/>
            </a:pPr>
            <a:r>
              <a:rPr lang="en-US">
                <a:latin typeface="Arial" pitchFamily="34" charset="0"/>
              </a:rPr>
              <a:t>Single socket to receive messages</a:t>
            </a:r>
          </a:p>
          <a:p>
            <a:pPr marL="342900" indent="-342900">
              <a:lnSpc>
                <a:spcPct val="90000"/>
              </a:lnSpc>
              <a:spcBef>
                <a:spcPct val="20000"/>
              </a:spcBef>
              <a:buClr>
                <a:schemeClr val="accent2"/>
              </a:buClr>
              <a:buFontTx/>
              <a:buChar char="•"/>
            </a:pPr>
            <a:r>
              <a:rPr lang="en-US">
                <a:latin typeface="Arial" pitchFamily="34" charset="0"/>
              </a:rPr>
              <a:t>No guarantee of delivery</a:t>
            </a:r>
          </a:p>
          <a:p>
            <a:pPr marL="342900" indent="-342900">
              <a:lnSpc>
                <a:spcPct val="90000"/>
              </a:lnSpc>
              <a:spcBef>
                <a:spcPct val="20000"/>
              </a:spcBef>
              <a:buClr>
                <a:schemeClr val="accent2"/>
              </a:buClr>
              <a:buFontTx/>
              <a:buChar char="•"/>
            </a:pPr>
            <a:r>
              <a:rPr lang="en-US">
                <a:latin typeface="Arial" pitchFamily="34" charset="0"/>
              </a:rPr>
              <a:t>Not necessarily in-order delivery</a:t>
            </a:r>
          </a:p>
          <a:p>
            <a:pPr marL="342900" indent="-342900">
              <a:lnSpc>
                <a:spcPct val="90000"/>
              </a:lnSpc>
              <a:spcBef>
                <a:spcPct val="20000"/>
              </a:spcBef>
              <a:buClr>
                <a:schemeClr val="accent2"/>
              </a:buClr>
              <a:buFontTx/>
              <a:buChar char="•"/>
            </a:pPr>
            <a:r>
              <a:rPr lang="en-US">
                <a:latin typeface="Arial" pitchFamily="34" charset="0"/>
              </a:rPr>
              <a:t>Datagram – independent packets</a:t>
            </a:r>
          </a:p>
          <a:p>
            <a:pPr marL="342900" indent="-342900">
              <a:lnSpc>
                <a:spcPct val="90000"/>
              </a:lnSpc>
              <a:spcBef>
                <a:spcPct val="20000"/>
              </a:spcBef>
              <a:buClr>
                <a:schemeClr val="accent2"/>
              </a:buClr>
              <a:buFontTx/>
              <a:buChar char="•"/>
            </a:pPr>
            <a:r>
              <a:rPr lang="en-US">
                <a:latin typeface="Arial" pitchFamily="34" charset="0"/>
              </a:rPr>
              <a:t>Must address each packet</a:t>
            </a:r>
          </a:p>
        </p:txBody>
      </p:sp>
      <p:sp>
        <p:nvSpPr>
          <p:cNvPr id="16392" name="Rectangle 8"/>
          <p:cNvSpPr>
            <a:spLocks noChangeArrowheads="1"/>
          </p:cNvSpPr>
          <p:nvPr/>
        </p:nvSpPr>
        <p:spPr bwMode="auto">
          <a:xfrm>
            <a:off x="4800600" y="1524000"/>
            <a:ext cx="4038600" cy="3733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lIns="101600" tIns="50800" rIns="101600" bIns="50800" anchor="ctr"/>
          <a:lstStyle/>
          <a:p>
            <a:endParaRPr lang="en-US"/>
          </a:p>
        </p:txBody>
      </p:sp>
      <p:sp>
        <p:nvSpPr>
          <p:cNvPr id="16393" name="Rectangle 9"/>
          <p:cNvSpPr>
            <a:spLocks noChangeArrowheads="1"/>
          </p:cNvSpPr>
          <p:nvPr/>
        </p:nvSpPr>
        <p:spPr bwMode="auto">
          <a:xfrm>
            <a:off x="4800600" y="1524000"/>
            <a:ext cx="4114800" cy="4724400"/>
          </a:xfrm>
          <a:prstGeom prst="rect">
            <a:avLst/>
          </a:prstGeom>
          <a:noFill/>
          <a:ln w="9525">
            <a:noFill/>
            <a:miter lim="800000"/>
            <a:headEnd/>
            <a:tailEnd/>
          </a:ln>
          <a:effectLst/>
        </p:spPr>
        <p:txBody>
          <a:bodyPr/>
          <a:lstStyle/>
          <a:p>
            <a:pPr marL="342900" indent="-342900" algn="ctr">
              <a:lnSpc>
                <a:spcPct val="90000"/>
              </a:lnSpc>
              <a:spcBef>
                <a:spcPct val="20000"/>
              </a:spcBef>
              <a:buClr>
                <a:schemeClr val="accent2"/>
              </a:buClr>
            </a:pPr>
            <a:r>
              <a:rPr lang="en-US" sz="2800">
                <a:latin typeface="Arial" pitchFamily="34" charset="0"/>
              </a:rPr>
              <a:t>Postal Mail</a:t>
            </a:r>
          </a:p>
          <a:p>
            <a:pPr marL="342900" indent="-342900">
              <a:lnSpc>
                <a:spcPct val="90000"/>
              </a:lnSpc>
              <a:spcBef>
                <a:spcPct val="20000"/>
              </a:spcBef>
              <a:buClr>
                <a:schemeClr val="accent2"/>
              </a:buClr>
              <a:buFontTx/>
              <a:buChar char="•"/>
            </a:pPr>
            <a:r>
              <a:rPr lang="en-US">
                <a:latin typeface="Arial" pitchFamily="34" charset="0"/>
              </a:rPr>
              <a:t>Single mailbox to receive letters</a:t>
            </a:r>
          </a:p>
          <a:p>
            <a:pPr marL="342900" indent="-342900">
              <a:lnSpc>
                <a:spcPct val="90000"/>
              </a:lnSpc>
              <a:spcBef>
                <a:spcPct val="20000"/>
              </a:spcBef>
              <a:buClr>
                <a:schemeClr val="accent2"/>
              </a:buClr>
              <a:buFontTx/>
              <a:buChar char="•"/>
            </a:pPr>
            <a:r>
              <a:rPr lang="en-US">
                <a:latin typeface="Arial" pitchFamily="34" charset="0"/>
              </a:rPr>
              <a:t>Unreliable </a:t>
            </a:r>
            <a:r>
              <a:rPr lang="en-US">
                <a:latin typeface="Arial" pitchFamily="34" charset="0"/>
                <a:sym typeface="Wingdings" pitchFamily="2" charset="2"/>
              </a:rPr>
              <a:t></a:t>
            </a:r>
            <a:endParaRPr lang="en-US">
              <a:latin typeface="Arial" pitchFamily="34" charset="0"/>
            </a:endParaRPr>
          </a:p>
          <a:p>
            <a:pPr marL="342900" indent="-342900">
              <a:lnSpc>
                <a:spcPct val="90000"/>
              </a:lnSpc>
              <a:spcBef>
                <a:spcPct val="20000"/>
              </a:spcBef>
              <a:buClr>
                <a:schemeClr val="accent2"/>
              </a:buClr>
              <a:buFontTx/>
              <a:buChar char="•"/>
            </a:pPr>
            <a:r>
              <a:rPr lang="en-US">
                <a:latin typeface="Arial" pitchFamily="34" charset="0"/>
              </a:rPr>
              <a:t>Not necessarily in-order delivery</a:t>
            </a:r>
          </a:p>
          <a:p>
            <a:pPr marL="342900" indent="-342900">
              <a:lnSpc>
                <a:spcPct val="90000"/>
              </a:lnSpc>
              <a:spcBef>
                <a:spcPct val="20000"/>
              </a:spcBef>
              <a:buClr>
                <a:schemeClr val="accent2"/>
              </a:buClr>
              <a:buFontTx/>
              <a:buChar char="•"/>
            </a:pPr>
            <a:r>
              <a:rPr lang="en-US">
                <a:latin typeface="Arial" pitchFamily="34" charset="0"/>
              </a:rPr>
              <a:t>Letters sent independently         </a:t>
            </a:r>
          </a:p>
          <a:p>
            <a:pPr marL="342900" indent="-342900">
              <a:lnSpc>
                <a:spcPct val="90000"/>
              </a:lnSpc>
              <a:spcBef>
                <a:spcPct val="20000"/>
              </a:spcBef>
              <a:buClr>
                <a:schemeClr val="accent2"/>
              </a:buClr>
              <a:buFontTx/>
              <a:buChar char="•"/>
            </a:pPr>
            <a:r>
              <a:rPr lang="en-US">
                <a:latin typeface="Arial" pitchFamily="34" charset="0"/>
              </a:rPr>
              <a:t>Must address each reply</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E334A6C0-C850-41DB-AFF6-7BCE4B3E6737}" type="slidenum">
              <a:rPr lang="en-US"/>
              <a:pPr/>
              <a:t>109</a:t>
            </a:fld>
            <a:endParaRPr lang="en-US"/>
          </a:p>
        </p:txBody>
      </p:sp>
      <p:sp>
        <p:nvSpPr>
          <p:cNvPr id="106502" name="Rectangle 6"/>
          <p:cNvSpPr>
            <a:spLocks noChangeArrowheads="1"/>
          </p:cNvSpPr>
          <p:nvPr/>
        </p:nvSpPr>
        <p:spPr bwMode="auto">
          <a:xfrm>
            <a:off x="457200" y="1600200"/>
            <a:ext cx="3962400" cy="3733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lIns="101600" tIns="50800" rIns="101600" bIns="50800" anchor="ctr"/>
          <a:lstStyle/>
          <a:p>
            <a:endParaRPr lang="en-US"/>
          </a:p>
        </p:txBody>
      </p:sp>
      <p:sp>
        <p:nvSpPr>
          <p:cNvPr id="106503" name="Rectangle 7"/>
          <p:cNvSpPr>
            <a:spLocks noChangeArrowheads="1"/>
          </p:cNvSpPr>
          <p:nvPr/>
        </p:nvSpPr>
        <p:spPr bwMode="auto">
          <a:xfrm>
            <a:off x="4800600" y="1600200"/>
            <a:ext cx="3962400" cy="3733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lIns="101600" tIns="50800" rIns="101600" bIns="50800" anchor="ctr"/>
          <a:lstStyle/>
          <a:p>
            <a:endParaRPr lang="en-US"/>
          </a:p>
        </p:txBody>
      </p:sp>
      <p:sp>
        <p:nvSpPr>
          <p:cNvPr id="106498" name="Rectangle 2"/>
          <p:cNvSpPr>
            <a:spLocks noGrp="1" noChangeArrowheads="1"/>
          </p:cNvSpPr>
          <p:nvPr>
            <p:ph type="title"/>
          </p:nvPr>
        </p:nvSpPr>
        <p:spPr>
          <a:xfrm>
            <a:off x="457200" y="228600"/>
            <a:ext cx="7162800" cy="1143000"/>
          </a:xfrm>
        </p:spPr>
        <p:txBody>
          <a:bodyPr>
            <a:normAutofit fontScale="90000"/>
          </a:bodyPr>
          <a:lstStyle/>
          <a:p>
            <a:r>
              <a:rPr lang="en-US"/>
              <a:t>Transmission Control Protocol (TCP): An Analogy </a:t>
            </a:r>
          </a:p>
        </p:txBody>
      </p:sp>
      <p:sp>
        <p:nvSpPr>
          <p:cNvPr id="106499" name="Rectangle 3"/>
          <p:cNvSpPr>
            <a:spLocks noGrp="1" noChangeArrowheads="1"/>
          </p:cNvSpPr>
          <p:nvPr>
            <p:ph type="body" idx="1"/>
          </p:nvPr>
        </p:nvSpPr>
        <p:spPr>
          <a:xfrm>
            <a:off x="457200" y="1600200"/>
            <a:ext cx="3886200" cy="4724400"/>
          </a:xfrm>
        </p:spPr>
        <p:txBody>
          <a:bodyPr/>
          <a:lstStyle/>
          <a:p>
            <a:pPr algn="ctr">
              <a:lnSpc>
                <a:spcPct val="90000"/>
              </a:lnSpc>
              <a:buFontTx/>
              <a:buNone/>
            </a:pPr>
            <a:r>
              <a:rPr lang="en-US" sz="2800"/>
              <a:t>TCP</a:t>
            </a:r>
          </a:p>
          <a:p>
            <a:pPr>
              <a:lnSpc>
                <a:spcPct val="90000"/>
              </a:lnSpc>
            </a:pPr>
            <a:r>
              <a:rPr lang="en-US" sz="2400"/>
              <a:t>Reliable – guarantee delivery</a:t>
            </a:r>
          </a:p>
          <a:p>
            <a:pPr>
              <a:lnSpc>
                <a:spcPct val="90000"/>
              </a:lnSpc>
            </a:pPr>
            <a:r>
              <a:rPr lang="en-US" sz="2400"/>
              <a:t>Byte stream – in-order delivery</a:t>
            </a:r>
          </a:p>
          <a:p>
            <a:pPr>
              <a:lnSpc>
                <a:spcPct val="90000"/>
              </a:lnSpc>
            </a:pPr>
            <a:r>
              <a:rPr lang="en-US" sz="2400"/>
              <a:t>Connection-oriented – single socket per connection</a:t>
            </a:r>
          </a:p>
          <a:p>
            <a:pPr>
              <a:lnSpc>
                <a:spcPct val="90000"/>
              </a:lnSpc>
            </a:pPr>
            <a:r>
              <a:rPr lang="en-US" sz="2400"/>
              <a:t>Setup connection followed by data transfer</a:t>
            </a:r>
          </a:p>
        </p:txBody>
      </p:sp>
      <p:sp>
        <p:nvSpPr>
          <p:cNvPr id="106500" name="Rectangle 4"/>
          <p:cNvSpPr>
            <a:spLocks noChangeArrowheads="1"/>
          </p:cNvSpPr>
          <p:nvPr/>
        </p:nvSpPr>
        <p:spPr bwMode="auto">
          <a:xfrm>
            <a:off x="4800600" y="1600200"/>
            <a:ext cx="3886200" cy="4724400"/>
          </a:xfrm>
          <a:prstGeom prst="rect">
            <a:avLst/>
          </a:prstGeom>
          <a:noFill/>
          <a:ln w="9525">
            <a:noFill/>
            <a:miter lim="800000"/>
            <a:headEnd/>
            <a:tailEnd/>
          </a:ln>
          <a:effectLst/>
        </p:spPr>
        <p:txBody>
          <a:bodyPr/>
          <a:lstStyle/>
          <a:p>
            <a:pPr marL="342900" indent="-342900" algn="ctr">
              <a:lnSpc>
                <a:spcPct val="90000"/>
              </a:lnSpc>
              <a:spcBef>
                <a:spcPct val="20000"/>
              </a:spcBef>
              <a:buClr>
                <a:schemeClr val="accent2"/>
              </a:buClr>
            </a:pPr>
            <a:r>
              <a:rPr lang="en-US" sz="2800">
                <a:latin typeface="Arial" pitchFamily="34" charset="0"/>
              </a:rPr>
              <a:t>Telephone Call</a:t>
            </a:r>
          </a:p>
          <a:p>
            <a:pPr marL="342900" indent="-342900">
              <a:lnSpc>
                <a:spcPct val="90000"/>
              </a:lnSpc>
              <a:spcBef>
                <a:spcPct val="20000"/>
              </a:spcBef>
              <a:buClr>
                <a:schemeClr val="accent2"/>
              </a:buClr>
              <a:buFontTx/>
              <a:buChar char="•"/>
            </a:pPr>
            <a:r>
              <a:rPr lang="en-US">
                <a:latin typeface="Arial" pitchFamily="34" charset="0"/>
              </a:rPr>
              <a:t>Guaranteed delivery</a:t>
            </a:r>
          </a:p>
          <a:p>
            <a:pPr marL="342900" indent="-342900">
              <a:lnSpc>
                <a:spcPct val="90000"/>
              </a:lnSpc>
              <a:spcBef>
                <a:spcPct val="20000"/>
              </a:spcBef>
              <a:buClr>
                <a:schemeClr val="accent2"/>
              </a:buClr>
              <a:buFontTx/>
              <a:buChar char="•"/>
            </a:pPr>
            <a:r>
              <a:rPr lang="en-US">
                <a:latin typeface="Arial" pitchFamily="34" charset="0"/>
              </a:rPr>
              <a:t>In-order delivery</a:t>
            </a:r>
          </a:p>
          <a:p>
            <a:pPr marL="342900" indent="-342900">
              <a:lnSpc>
                <a:spcPct val="90000"/>
              </a:lnSpc>
              <a:spcBef>
                <a:spcPct val="20000"/>
              </a:spcBef>
              <a:buClr>
                <a:schemeClr val="accent2"/>
              </a:buClr>
              <a:buFontTx/>
              <a:buChar char="•"/>
            </a:pPr>
            <a:r>
              <a:rPr lang="en-US">
                <a:latin typeface="Arial" pitchFamily="34" charset="0"/>
              </a:rPr>
              <a:t>Connection-oriented </a:t>
            </a:r>
          </a:p>
          <a:p>
            <a:pPr marL="342900" indent="-342900">
              <a:lnSpc>
                <a:spcPct val="90000"/>
              </a:lnSpc>
              <a:spcBef>
                <a:spcPct val="20000"/>
              </a:spcBef>
              <a:buClr>
                <a:schemeClr val="accent2"/>
              </a:buClr>
              <a:buFontTx/>
              <a:buChar char="•"/>
            </a:pPr>
            <a:r>
              <a:rPr lang="en-US">
                <a:latin typeface="Arial" pitchFamily="34" charset="0"/>
              </a:rPr>
              <a:t>Setup connection followed by conversation</a:t>
            </a:r>
          </a:p>
        </p:txBody>
      </p:sp>
      <p:sp>
        <p:nvSpPr>
          <p:cNvPr id="106501" name="Rectangle 5"/>
          <p:cNvSpPr>
            <a:spLocks noChangeArrowheads="1"/>
          </p:cNvSpPr>
          <p:nvPr/>
        </p:nvSpPr>
        <p:spPr bwMode="auto">
          <a:xfrm>
            <a:off x="2362200" y="5486400"/>
            <a:ext cx="4343400" cy="990600"/>
          </a:xfrm>
          <a:prstGeom prst="rect">
            <a:avLst/>
          </a:prstGeom>
          <a:noFill/>
          <a:ln w="9525">
            <a:solidFill>
              <a:srgbClr val="CC0000"/>
            </a:solidFill>
            <a:miter lim="800000"/>
            <a:headEnd/>
            <a:tailEnd/>
          </a:ln>
          <a:effectLst/>
        </p:spPr>
        <p:txBody>
          <a:bodyPr/>
          <a:lstStyle/>
          <a:p>
            <a:pPr marL="342900" indent="-342900" algn="ctr">
              <a:lnSpc>
                <a:spcPct val="90000"/>
              </a:lnSpc>
              <a:spcBef>
                <a:spcPct val="20000"/>
              </a:spcBef>
              <a:buClr>
                <a:schemeClr val="accent2"/>
              </a:buClr>
            </a:pPr>
            <a:r>
              <a:rPr lang="en-US">
                <a:latin typeface="Arial" pitchFamily="34" charset="0"/>
              </a:rPr>
              <a:t>Example TCP applications</a:t>
            </a:r>
          </a:p>
          <a:p>
            <a:pPr marL="742950" lvl="1" indent="-285750" algn="ctr">
              <a:lnSpc>
                <a:spcPct val="90000"/>
              </a:lnSpc>
              <a:spcBef>
                <a:spcPct val="20000"/>
              </a:spcBef>
              <a:buClr>
                <a:schemeClr val="accent2"/>
              </a:buClr>
            </a:pPr>
            <a:r>
              <a:rPr lang="en-US">
                <a:latin typeface="Arial" pitchFamily="34" charset="0"/>
              </a:rPr>
              <a:t>Web, Email, Telnet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Schedulers</a:t>
            </a:r>
            <a:endParaRPr lang="en-US" dirty="0"/>
          </a:p>
        </p:txBody>
      </p:sp>
      <p:sp>
        <p:nvSpPr>
          <p:cNvPr id="3" name="Content Placeholder 2"/>
          <p:cNvSpPr>
            <a:spLocks noGrp="1"/>
          </p:cNvSpPr>
          <p:nvPr>
            <p:ph idx="1"/>
          </p:nvPr>
        </p:nvSpPr>
        <p:spPr/>
        <p:txBody>
          <a:bodyPr/>
          <a:lstStyle/>
          <a:p>
            <a:r>
              <a:rPr lang="en-US" b="1" dirty="0"/>
              <a:t>Long-term scheduler(or job scheduler) –selects which processes should be brought into the ready queue</a:t>
            </a:r>
          </a:p>
          <a:p>
            <a:r>
              <a:rPr lang="en-US" b="1" dirty="0" smtClean="0"/>
              <a:t>Short-term </a:t>
            </a:r>
            <a:r>
              <a:rPr lang="en-US" b="1" dirty="0"/>
              <a:t>scheduler(or CPU scheduler) –selects which process should be executed next and allocates CPU</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5"/>
          <p:cNvSpPr>
            <a:spLocks noGrp="1"/>
          </p:cNvSpPr>
          <p:nvPr>
            <p:ph type="sldNum" sz="quarter" idx="12"/>
          </p:nvPr>
        </p:nvSpPr>
        <p:spPr/>
        <p:txBody>
          <a:bodyPr/>
          <a:lstStyle/>
          <a:p>
            <a:fld id="{F4F62271-A90C-4D24-8721-154B4FF2E7FD}" type="slidenum">
              <a:rPr lang="en-US"/>
              <a:pPr/>
              <a:t>110</a:t>
            </a:fld>
            <a:endParaRPr lang="en-US"/>
          </a:p>
        </p:txBody>
      </p:sp>
      <p:sp>
        <p:nvSpPr>
          <p:cNvPr id="86098" name="Rectangle 82"/>
          <p:cNvSpPr>
            <a:spLocks noChangeArrowheads="1"/>
          </p:cNvSpPr>
          <p:nvPr/>
        </p:nvSpPr>
        <p:spPr bwMode="auto">
          <a:xfrm>
            <a:off x="4876800" y="1600200"/>
            <a:ext cx="3505200" cy="1143000"/>
          </a:xfrm>
          <a:prstGeom prst="rect">
            <a:avLst/>
          </a:prstGeom>
          <a:solidFill>
            <a:schemeClr val="bg2"/>
          </a:solidFill>
          <a:ln w="9525">
            <a:solidFill>
              <a:schemeClr val="tx1"/>
            </a:solidFill>
            <a:miter lim="800000"/>
            <a:headEnd/>
            <a:tailEnd/>
          </a:ln>
          <a:effectLst>
            <a:outerShdw dist="107763" dir="2700000" algn="ctr" rotWithShape="0">
              <a:schemeClr val="bg2"/>
            </a:outerShdw>
          </a:effectLst>
        </p:spPr>
        <p:txBody>
          <a:bodyPr wrap="none" lIns="101600" tIns="50800" rIns="101600" bIns="50800" anchor="ctr"/>
          <a:lstStyle/>
          <a:p>
            <a:endParaRPr lang="en-US"/>
          </a:p>
        </p:txBody>
      </p:sp>
      <p:sp>
        <p:nvSpPr>
          <p:cNvPr id="86099" name="Rectangle 83"/>
          <p:cNvSpPr>
            <a:spLocks noChangeArrowheads="1"/>
          </p:cNvSpPr>
          <p:nvPr/>
        </p:nvSpPr>
        <p:spPr bwMode="auto">
          <a:xfrm>
            <a:off x="4876800" y="2057400"/>
            <a:ext cx="3505200" cy="42672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lIns="101600" tIns="50800" rIns="101600" bIns="50800" anchor="ctr"/>
          <a:lstStyle/>
          <a:p>
            <a:endParaRPr lang="en-US"/>
          </a:p>
        </p:txBody>
      </p:sp>
      <p:sp>
        <p:nvSpPr>
          <p:cNvPr id="86097" name="Rectangle 81"/>
          <p:cNvSpPr>
            <a:spLocks noChangeArrowheads="1"/>
          </p:cNvSpPr>
          <p:nvPr/>
        </p:nvSpPr>
        <p:spPr bwMode="auto">
          <a:xfrm>
            <a:off x="762000" y="1600200"/>
            <a:ext cx="3505200" cy="1143000"/>
          </a:xfrm>
          <a:prstGeom prst="rect">
            <a:avLst/>
          </a:prstGeom>
          <a:solidFill>
            <a:schemeClr val="bg2"/>
          </a:solidFill>
          <a:ln w="9525">
            <a:solidFill>
              <a:schemeClr val="tx1"/>
            </a:solidFill>
            <a:miter lim="800000"/>
            <a:headEnd/>
            <a:tailEnd/>
          </a:ln>
          <a:effectLst>
            <a:outerShdw dist="107763" dir="2700000" algn="ctr" rotWithShape="0">
              <a:schemeClr val="bg2"/>
            </a:outerShdw>
          </a:effectLst>
        </p:spPr>
        <p:txBody>
          <a:bodyPr wrap="none" lIns="101600" tIns="50800" rIns="101600" bIns="50800" anchor="ctr"/>
          <a:lstStyle/>
          <a:p>
            <a:endParaRPr lang="en-US"/>
          </a:p>
        </p:txBody>
      </p:sp>
      <p:sp>
        <p:nvSpPr>
          <p:cNvPr id="86084" name="Rectangle 68"/>
          <p:cNvSpPr>
            <a:spLocks noChangeArrowheads="1"/>
          </p:cNvSpPr>
          <p:nvPr/>
        </p:nvSpPr>
        <p:spPr bwMode="auto">
          <a:xfrm>
            <a:off x="762000" y="2057400"/>
            <a:ext cx="3505200" cy="42672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lIns="101600" tIns="50800" rIns="101600" bIns="50800" anchor="ctr"/>
          <a:lstStyle/>
          <a:p>
            <a:endParaRPr lang="en-US"/>
          </a:p>
        </p:txBody>
      </p:sp>
      <p:sp>
        <p:nvSpPr>
          <p:cNvPr id="86018" name="Rectangle 2"/>
          <p:cNvSpPr>
            <a:spLocks noGrp="1" noChangeArrowheads="1"/>
          </p:cNvSpPr>
          <p:nvPr>
            <p:ph type="title"/>
          </p:nvPr>
        </p:nvSpPr>
        <p:spPr/>
        <p:txBody>
          <a:bodyPr/>
          <a:lstStyle/>
          <a:p>
            <a:r>
              <a:rPr lang="en-US"/>
              <a:t>Network Addressing Analogy</a:t>
            </a:r>
          </a:p>
        </p:txBody>
      </p:sp>
      <p:sp>
        <p:nvSpPr>
          <p:cNvPr id="86020" name="Text Box 4"/>
          <p:cNvSpPr txBox="1">
            <a:spLocks noChangeArrowheads="1"/>
          </p:cNvSpPr>
          <p:nvPr/>
        </p:nvSpPr>
        <p:spPr bwMode="auto">
          <a:xfrm>
            <a:off x="762000" y="2590800"/>
            <a:ext cx="1447800" cy="381000"/>
          </a:xfrm>
          <a:prstGeom prst="rect">
            <a:avLst/>
          </a:prstGeom>
          <a:noFill/>
          <a:ln w="12700">
            <a:noFill/>
            <a:miter lim="800000"/>
            <a:headEnd type="none" w="sm" len="sm"/>
            <a:tailEnd type="none" w="sm" len="sm"/>
          </a:ln>
          <a:effectLst/>
        </p:spPr>
        <p:txBody>
          <a:bodyPr tIns="137160" bIns="137160" anchor="ctr"/>
          <a:lstStyle/>
          <a:p>
            <a:pPr eaLnBrk="0" hangingPunct="0"/>
            <a:r>
              <a:rPr lang="en-US" sz="1400">
                <a:latin typeface="Arial" pitchFamily="34" charset="0"/>
              </a:rPr>
              <a:t>412-268-8000 ext.123</a:t>
            </a:r>
          </a:p>
        </p:txBody>
      </p:sp>
      <p:sp>
        <p:nvSpPr>
          <p:cNvPr id="86021" name="Text Box 5"/>
          <p:cNvSpPr txBox="1">
            <a:spLocks noChangeArrowheads="1"/>
          </p:cNvSpPr>
          <p:nvPr/>
        </p:nvSpPr>
        <p:spPr bwMode="auto">
          <a:xfrm>
            <a:off x="1423988" y="4343400"/>
            <a:ext cx="2081212" cy="381000"/>
          </a:xfrm>
          <a:prstGeom prst="rect">
            <a:avLst/>
          </a:prstGeom>
          <a:noFill/>
          <a:ln w="12700">
            <a:solidFill>
              <a:schemeClr val="tx1"/>
            </a:solidFill>
            <a:miter lim="800000"/>
            <a:headEnd type="none" w="sm" len="sm"/>
            <a:tailEnd type="none" w="sm" len="sm"/>
          </a:ln>
          <a:effectLst/>
        </p:spPr>
        <p:txBody>
          <a:bodyPr tIns="137160" bIns="137160" anchor="ctr"/>
          <a:lstStyle/>
          <a:p>
            <a:pPr algn="ctr" eaLnBrk="0" hangingPunct="0"/>
            <a:r>
              <a:rPr lang="en-US" sz="2000">
                <a:latin typeface="Arial" pitchFamily="34" charset="0"/>
              </a:rPr>
              <a:t>Central Number</a:t>
            </a:r>
          </a:p>
        </p:txBody>
      </p:sp>
      <p:sp>
        <p:nvSpPr>
          <p:cNvPr id="86030" name="Oval 14"/>
          <p:cNvSpPr>
            <a:spLocks noChangeArrowheads="1"/>
          </p:cNvSpPr>
          <p:nvPr/>
        </p:nvSpPr>
        <p:spPr bwMode="auto">
          <a:xfrm>
            <a:off x="1989138" y="2584450"/>
            <a:ext cx="220662" cy="222250"/>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86045" name="Text Box 29"/>
          <p:cNvSpPr txBox="1">
            <a:spLocks noChangeArrowheads="1"/>
          </p:cNvSpPr>
          <p:nvPr/>
        </p:nvSpPr>
        <p:spPr bwMode="auto">
          <a:xfrm>
            <a:off x="5392738" y="2076450"/>
            <a:ext cx="2286000" cy="376238"/>
          </a:xfrm>
          <a:prstGeom prst="rect">
            <a:avLst/>
          </a:prstGeom>
          <a:noFill/>
          <a:ln w="9525">
            <a:noFill/>
            <a:miter lim="800000"/>
            <a:headEnd/>
            <a:tailEnd/>
          </a:ln>
          <a:effectLst/>
        </p:spPr>
        <p:txBody>
          <a:bodyPr wrap="none" lIns="101600" tIns="50800" rIns="101600" bIns="50800">
            <a:spAutoFit/>
          </a:bodyPr>
          <a:lstStyle/>
          <a:p>
            <a:pPr eaLnBrk="0" hangingPunct="0"/>
            <a:r>
              <a:rPr lang="en-US" sz="1800">
                <a:latin typeface="Arial" pitchFamily="34" charset="0"/>
              </a:rPr>
              <a:t>Applications/Servers</a:t>
            </a:r>
          </a:p>
        </p:txBody>
      </p:sp>
      <p:sp>
        <p:nvSpPr>
          <p:cNvPr id="86046" name="Line 30"/>
          <p:cNvSpPr>
            <a:spLocks noChangeShapeType="1"/>
          </p:cNvSpPr>
          <p:nvPr/>
        </p:nvSpPr>
        <p:spPr bwMode="auto">
          <a:xfrm>
            <a:off x="3581400" y="4870450"/>
            <a:ext cx="2057400" cy="0"/>
          </a:xfrm>
          <a:prstGeom prst="line">
            <a:avLst/>
          </a:prstGeom>
          <a:noFill/>
          <a:ln w="25400">
            <a:solidFill>
              <a:srgbClr val="3333FF"/>
            </a:solidFill>
            <a:round/>
            <a:headEnd type="triangle" w="med" len="med"/>
            <a:tailEnd type="triangle" w="med" len="med"/>
          </a:ln>
          <a:effectLst/>
        </p:spPr>
        <p:txBody>
          <a:bodyPr wrap="none" lIns="101600" tIns="50800" rIns="101600" bIns="50800" anchor="ctr"/>
          <a:lstStyle/>
          <a:p>
            <a:endParaRPr lang="en-US"/>
          </a:p>
        </p:txBody>
      </p:sp>
      <p:sp>
        <p:nvSpPr>
          <p:cNvPr id="86065" name="Oval 49"/>
          <p:cNvSpPr>
            <a:spLocks noChangeArrowheads="1"/>
          </p:cNvSpPr>
          <p:nvPr/>
        </p:nvSpPr>
        <p:spPr bwMode="auto">
          <a:xfrm>
            <a:off x="2674938" y="2584450"/>
            <a:ext cx="220662" cy="222250"/>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86066" name="Oval 50"/>
          <p:cNvSpPr>
            <a:spLocks noChangeArrowheads="1"/>
          </p:cNvSpPr>
          <p:nvPr/>
        </p:nvSpPr>
        <p:spPr bwMode="auto">
          <a:xfrm>
            <a:off x="5621338" y="2508250"/>
            <a:ext cx="220662" cy="222250"/>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86067" name="Text Box 51"/>
          <p:cNvSpPr txBox="1">
            <a:spLocks noChangeArrowheads="1"/>
          </p:cNvSpPr>
          <p:nvPr/>
        </p:nvSpPr>
        <p:spPr bwMode="auto">
          <a:xfrm>
            <a:off x="5321300" y="2711450"/>
            <a:ext cx="774700" cy="527050"/>
          </a:xfrm>
          <a:prstGeom prst="rect">
            <a:avLst/>
          </a:prstGeom>
          <a:noFill/>
          <a:ln w="9525">
            <a:noFill/>
            <a:miter lim="800000"/>
            <a:headEnd/>
            <a:tailEnd/>
          </a:ln>
          <a:effectLst/>
        </p:spPr>
        <p:txBody>
          <a:bodyPr wrap="none" lIns="101600" tIns="50800" rIns="101600" bIns="50800">
            <a:spAutoFit/>
          </a:bodyPr>
          <a:lstStyle/>
          <a:p>
            <a:pPr algn="ctr"/>
            <a:r>
              <a:rPr lang="en-US" sz="1400">
                <a:latin typeface="Arial" pitchFamily="34" charset="0"/>
              </a:rPr>
              <a:t>Web</a:t>
            </a:r>
          </a:p>
          <a:p>
            <a:pPr algn="ctr"/>
            <a:r>
              <a:rPr lang="en-US" sz="1400">
                <a:latin typeface="Arial" pitchFamily="34" charset="0"/>
              </a:rPr>
              <a:t>Port 80</a:t>
            </a:r>
          </a:p>
        </p:txBody>
      </p:sp>
      <p:sp>
        <p:nvSpPr>
          <p:cNvPr id="86068" name="Text Box 52"/>
          <p:cNvSpPr txBox="1">
            <a:spLocks noChangeArrowheads="1"/>
          </p:cNvSpPr>
          <p:nvPr/>
        </p:nvSpPr>
        <p:spPr bwMode="auto">
          <a:xfrm>
            <a:off x="7302500" y="2711450"/>
            <a:ext cx="774700" cy="527050"/>
          </a:xfrm>
          <a:prstGeom prst="rect">
            <a:avLst/>
          </a:prstGeom>
          <a:noFill/>
          <a:ln w="9525">
            <a:noFill/>
            <a:miter lim="800000"/>
            <a:headEnd/>
            <a:tailEnd/>
          </a:ln>
          <a:effectLst/>
        </p:spPr>
        <p:txBody>
          <a:bodyPr wrap="none" lIns="101600" tIns="50800" rIns="101600" bIns="50800">
            <a:spAutoFit/>
          </a:bodyPr>
          <a:lstStyle/>
          <a:p>
            <a:pPr algn="ctr"/>
            <a:r>
              <a:rPr lang="en-US" sz="1400">
                <a:latin typeface="Arial" pitchFamily="34" charset="0"/>
              </a:rPr>
              <a:t>Mail</a:t>
            </a:r>
          </a:p>
          <a:p>
            <a:pPr algn="ctr"/>
            <a:r>
              <a:rPr lang="en-US" sz="1400">
                <a:latin typeface="Arial" pitchFamily="34" charset="0"/>
              </a:rPr>
              <a:t>Port 25</a:t>
            </a:r>
          </a:p>
        </p:txBody>
      </p:sp>
      <p:sp>
        <p:nvSpPr>
          <p:cNvPr id="86069" name="Text Box 53"/>
          <p:cNvSpPr txBox="1">
            <a:spLocks noChangeArrowheads="1"/>
          </p:cNvSpPr>
          <p:nvPr/>
        </p:nvSpPr>
        <p:spPr bwMode="auto">
          <a:xfrm>
            <a:off x="1423988" y="4724400"/>
            <a:ext cx="2081212" cy="381000"/>
          </a:xfrm>
          <a:prstGeom prst="rect">
            <a:avLst/>
          </a:prstGeom>
          <a:noFill/>
          <a:ln w="12700">
            <a:solidFill>
              <a:schemeClr val="tx1"/>
            </a:solidFill>
            <a:miter lim="800000"/>
            <a:headEnd type="none" w="sm" len="sm"/>
            <a:tailEnd type="none" w="sm" len="sm"/>
          </a:ln>
          <a:effectLst/>
        </p:spPr>
        <p:txBody>
          <a:bodyPr tIns="137160" bIns="137160" anchor="ctr"/>
          <a:lstStyle/>
          <a:p>
            <a:pPr algn="ctr" eaLnBrk="0" hangingPunct="0"/>
            <a:r>
              <a:rPr lang="en-US" sz="2000">
                <a:latin typeface="Arial" pitchFamily="34" charset="0"/>
              </a:rPr>
              <a:t>Exchange</a:t>
            </a:r>
          </a:p>
        </p:txBody>
      </p:sp>
      <p:sp>
        <p:nvSpPr>
          <p:cNvPr id="86070" name="Text Box 54"/>
          <p:cNvSpPr txBox="1">
            <a:spLocks noChangeArrowheads="1"/>
          </p:cNvSpPr>
          <p:nvPr/>
        </p:nvSpPr>
        <p:spPr bwMode="auto">
          <a:xfrm>
            <a:off x="1423988" y="5105400"/>
            <a:ext cx="2081212" cy="381000"/>
          </a:xfrm>
          <a:prstGeom prst="rect">
            <a:avLst/>
          </a:prstGeom>
          <a:noFill/>
          <a:ln w="12700">
            <a:solidFill>
              <a:schemeClr val="tx1"/>
            </a:solidFill>
            <a:miter lim="800000"/>
            <a:headEnd type="none" w="sm" len="sm"/>
            <a:tailEnd type="none" w="sm" len="sm"/>
          </a:ln>
          <a:effectLst/>
        </p:spPr>
        <p:txBody>
          <a:bodyPr tIns="137160" bIns="137160" anchor="ctr"/>
          <a:lstStyle/>
          <a:p>
            <a:pPr algn="ctr" eaLnBrk="0" hangingPunct="0"/>
            <a:r>
              <a:rPr lang="en-US" sz="2000">
                <a:latin typeface="Arial" pitchFamily="34" charset="0"/>
              </a:rPr>
              <a:t>Area Code</a:t>
            </a:r>
          </a:p>
        </p:txBody>
      </p:sp>
      <p:sp>
        <p:nvSpPr>
          <p:cNvPr id="86071" name="Oval 55"/>
          <p:cNvSpPr>
            <a:spLocks noChangeArrowheads="1"/>
          </p:cNvSpPr>
          <p:nvPr/>
        </p:nvSpPr>
        <p:spPr bwMode="auto">
          <a:xfrm>
            <a:off x="1997075" y="5791200"/>
            <a:ext cx="220663"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72" name="Oval 56"/>
          <p:cNvSpPr>
            <a:spLocks noChangeArrowheads="1"/>
          </p:cNvSpPr>
          <p:nvPr/>
        </p:nvSpPr>
        <p:spPr bwMode="auto">
          <a:xfrm>
            <a:off x="2378075" y="5791200"/>
            <a:ext cx="220663"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73" name="Oval 57"/>
          <p:cNvSpPr>
            <a:spLocks noChangeArrowheads="1"/>
          </p:cNvSpPr>
          <p:nvPr/>
        </p:nvSpPr>
        <p:spPr bwMode="auto">
          <a:xfrm>
            <a:off x="2759075" y="5791200"/>
            <a:ext cx="220663"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74" name="Text Box 58"/>
          <p:cNvSpPr txBox="1">
            <a:spLocks noChangeArrowheads="1"/>
          </p:cNvSpPr>
          <p:nvPr/>
        </p:nvSpPr>
        <p:spPr bwMode="auto">
          <a:xfrm>
            <a:off x="2895600" y="2590800"/>
            <a:ext cx="1447800" cy="381000"/>
          </a:xfrm>
          <a:prstGeom prst="rect">
            <a:avLst/>
          </a:prstGeom>
          <a:noFill/>
          <a:ln w="12700">
            <a:noFill/>
            <a:miter lim="800000"/>
            <a:headEnd type="none" w="sm" len="sm"/>
            <a:tailEnd type="none" w="sm" len="sm"/>
          </a:ln>
          <a:effectLst/>
        </p:spPr>
        <p:txBody>
          <a:bodyPr tIns="137160" bIns="137160" anchor="ctr"/>
          <a:lstStyle/>
          <a:p>
            <a:pPr eaLnBrk="0" hangingPunct="0"/>
            <a:r>
              <a:rPr lang="en-US" sz="1400">
                <a:latin typeface="Arial" pitchFamily="34" charset="0"/>
              </a:rPr>
              <a:t>412-268-8000 ext.654</a:t>
            </a:r>
          </a:p>
        </p:txBody>
      </p:sp>
      <p:sp>
        <p:nvSpPr>
          <p:cNvPr id="86075" name="Text Box 59"/>
          <p:cNvSpPr txBox="1">
            <a:spLocks noChangeArrowheads="1"/>
          </p:cNvSpPr>
          <p:nvPr/>
        </p:nvSpPr>
        <p:spPr bwMode="auto">
          <a:xfrm>
            <a:off x="5849938" y="4032250"/>
            <a:ext cx="2081212" cy="381000"/>
          </a:xfrm>
          <a:prstGeom prst="rect">
            <a:avLst/>
          </a:prstGeom>
          <a:solidFill>
            <a:schemeClr val="bg2"/>
          </a:solidFill>
          <a:ln w="12700">
            <a:solidFill>
              <a:schemeClr val="tx1"/>
            </a:solidFill>
            <a:miter lim="800000"/>
            <a:headEnd type="none" w="sm" len="sm"/>
            <a:tailEnd type="none" w="sm" len="sm"/>
          </a:ln>
          <a:effectLst/>
        </p:spPr>
        <p:txBody>
          <a:bodyPr tIns="137160" bIns="137160" anchor="ctr"/>
          <a:lstStyle/>
          <a:p>
            <a:pPr algn="ctr" eaLnBrk="0" hangingPunct="0"/>
            <a:r>
              <a:rPr lang="en-US" sz="2000">
                <a:latin typeface="Arial" pitchFamily="34" charset="0"/>
              </a:rPr>
              <a:t>IP Address</a:t>
            </a:r>
          </a:p>
        </p:txBody>
      </p:sp>
      <p:sp>
        <p:nvSpPr>
          <p:cNvPr id="86076" name="Text Box 60"/>
          <p:cNvSpPr txBox="1">
            <a:spLocks noChangeArrowheads="1"/>
          </p:cNvSpPr>
          <p:nvPr/>
        </p:nvSpPr>
        <p:spPr bwMode="auto">
          <a:xfrm>
            <a:off x="5849938" y="4413250"/>
            <a:ext cx="2081212" cy="381000"/>
          </a:xfrm>
          <a:prstGeom prst="rect">
            <a:avLst/>
          </a:prstGeom>
          <a:noFill/>
          <a:ln w="12700">
            <a:solidFill>
              <a:schemeClr val="tx1"/>
            </a:solidFill>
            <a:miter lim="800000"/>
            <a:headEnd type="none" w="sm" len="sm"/>
            <a:tailEnd type="none" w="sm" len="sm"/>
          </a:ln>
          <a:effectLst/>
        </p:spPr>
        <p:txBody>
          <a:bodyPr tIns="137160" bIns="137160" anchor="ctr"/>
          <a:lstStyle/>
          <a:p>
            <a:pPr algn="ctr" eaLnBrk="0" hangingPunct="0"/>
            <a:r>
              <a:rPr lang="en-US" sz="2000">
                <a:latin typeface="Arial" pitchFamily="34" charset="0"/>
              </a:rPr>
              <a:t>Network No.</a:t>
            </a:r>
          </a:p>
        </p:txBody>
      </p:sp>
      <p:sp>
        <p:nvSpPr>
          <p:cNvPr id="86077" name="Text Box 61"/>
          <p:cNvSpPr txBox="1">
            <a:spLocks noChangeArrowheads="1"/>
          </p:cNvSpPr>
          <p:nvPr/>
        </p:nvSpPr>
        <p:spPr bwMode="auto">
          <a:xfrm>
            <a:off x="5849938" y="4794250"/>
            <a:ext cx="2081212" cy="381000"/>
          </a:xfrm>
          <a:prstGeom prst="rect">
            <a:avLst/>
          </a:prstGeom>
          <a:noFill/>
          <a:ln w="12700">
            <a:solidFill>
              <a:schemeClr val="tx1"/>
            </a:solidFill>
            <a:miter lim="800000"/>
            <a:headEnd type="none" w="sm" len="sm"/>
            <a:tailEnd type="none" w="sm" len="sm"/>
          </a:ln>
          <a:effectLst/>
        </p:spPr>
        <p:txBody>
          <a:bodyPr tIns="137160" bIns="137160" anchor="ctr"/>
          <a:lstStyle/>
          <a:p>
            <a:pPr algn="ctr" eaLnBrk="0" hangingPunct="0"/>
            <a:r>
              <a:rPr lang="en-US" sz="2000">
                <a:latin typeface="Arial" pitchFamily="34" charset="0"/>
              </a:rPr>
              <a:t>Host Number</a:t>
            </a:r>
          </a:p>
        </p:txBody>
      </p:sp>
      <p:sp>
        <p:nvSpPr>
          <p:cNvPr id="86078" name="Text Box 62"/>
          <p:cNvSpPr txBox="1">
            <a:spLocks noChangeArrowheads="1"/>
          </p:cNvSpPr>
          <p:nvPr/>
        </p:nvSpPr>
        <p:spPr bwMode="auto">
          <a:xfrm>
            <a:off x="1423988" y="3962400"/>
            <a:ext cx="2081212" cy="381000"/>
          </a:xfrm>
          <a:prstGeom prst="rect">
            <a:avLst/>
          </a:prstGeom>
          <a:solidFill>
            <a:schemeClr val="bg2"/>
          </a:solidFill>
          <a:ln w="12700">
            <a:solidFill>
              <a:schemeClr val="tx1"/>
            </a:solidFill>
            <a:miter lim="800000"/>
            <a:headEnd type="none" w="sm" len="sm"/>
            <a:tailEnd type="none" w="sm" len="sm"/>
          </a:ln>
          <a:effectLst/>
        </p:spPr>
        <p:txBody>
          <a:bodyPr tIns="137160" bIns="137160" anchor="ctr"/>
          <a:lstStyle/>
          <a:p>
            <a:pPr algn="ctr" eaLnBrk="0" hangingPunct="0"/>
            <a:r>
              <a:rPr lang="en-US" sz="2000">
                <a:latin typeface="Arial" pitchFamily="34" charset="0"/>
              </a:rPr>
              <a:t>Telephone No</a:t>
            </a:r>
          </a:p>
        </p:txBody>
      </p:sp>
      <p:sp>
        <p:nvSpPr>
          <p:cNvPr id="86079" name="Oval 63"/>
          <p:cNvSpPr>
            <a:spLocks noChangeArrowheads="1"/>
          </p:cNvSpPr>
          <p:nvPr/>
        </p:nvSpPr>
        <p:spPr bwMode="auto">
          <a:xfrm>
            <a:off x="6400800" y="5791200"/>
            <a:ext cx="220663"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80" name="Oval 64"/>
          <p:cNvSpPr>
            <a:spLocks noChangeArrowheads="1"/>
          </p:cNvSpPr>
          <p:nvPr/>
        </p:nvSpPr>
        <p:spPr bwMode="auto">
          <a:xfrm>
            <a:off x="6781800" y="5791200"/>
            <a:ext cx="220663"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81" name="Oval 65"/>
          <p:cNvSpPr>
            <a:spLocks noChangeArrowheads="1"/>
          </p:cNvSpPr>
          <p:nvPr/>
        </p:nvSpPr>
        <p:spPr bwMode="auto">
          <a:xfrm>
            <a:off x="7162800" y="5791200"/>
            <a:ext cx="220663"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82" name="Text Box 66"/>
          <p:cNvSpPr txBox="1">
            <a:spLocks noChangeArrowheads="1"/>
          </p:cNvSpPr>
          <p:nvPr/>
        </p:nvSpPr>
        <p:spPr bwMode="auto">
          <a:xfrm>
            <a:off x="1531938" y="5969000"/>
            <a:ext cx="1879600" cy="376238"/>
          </a:xfrm>
          <a:prstGeom prst="rect">
            <a:avLst/>
          </a:prstGeom>
          <a:noFill/>
          <a:ln w="9525">
            <a:noFill/>
            <a:miter lim="800000"/>
            <a:headEnd/>
            <a:tailEnd/>
          </a:ln>
          <a:effectLst/>
        </p:spPr>
        <p:txBody>
          <a:bodyPr wrap="none" lIns="101600" tIns="50800" rIns="101600" bIns="50800">
            <a:spAutoFit/>
          </a:bodyPr>
          <a:lstStyle/>
          <a:p>
            <a:r>
              <a:rPr lang="en-US" sz="1800">
                <a:latin typeface="Arial" pitchFamily="34" charset="0"/>
              </a:rPr>
              <a:t>15-441 Students</a:t>
            </a:r>
          </a:p>
        </p:txBody>
      </p:sp>
      <p:sp>
        <p:nvSpPr>
          <p:cNvPr id="86083" name="Text Box 67"/>
          <p:cNvSpPr txBox="1">
            <a:spLocks noChangeArrowheads="1"/>
          </p:cNvSpPr>
          <p:nvPr/>
        </p:nvSpPr>
        <p:spPr bwMode="auto">
          <a:xfrm>
            <a:off x="6410325" y="5969000"/>
            <a:ext cx="901700" cy="376238"/>
          </a:xfrm>
          <a:prstGeom prst="rect">
            <a:avLst/>
          </a:prstGeom>
          <a:noFill/>
          <a:ln w="9525">
            <a:noFill/>
            <a:miter lim="800000"/>
            <a:headEnd/>
            <a:tailEnd/>
          </a:ln>
          <a:effectLst/>
        </p:spPr>
        <p:txBody>
          <a:bodyPr wrap="none" lIns="101600" tIns="50800" rIns="101600" bIns="50800">
            <a:spAutoFit/>
          </a:bodyPr>
          <a:lstStyle/>
          <a:p>
            <a:r>
              <a:rPr lang="en-US" sz="1800">
                <a:latin typeface="Arial" pitchFamily="34" charset="0"/>
              </a:rPr>
              <a:t>Clients</a:t>
            </a:r>
          </a:p>
        </p:txBody>
      </p:sp>
      <p:sp>
        <p:nvSpPr>
          <p:cNvPr id="86085" name="Oval 69"/>
          <p:cNvSpPr>
            <a:spLocks noChangeArrowheads="1"/>
          </p:cNvSpPr>
          <p:nvPr/>
        </p:nvSpPr>
        <p:spPr bwMode="auto">
          <a:xfrm>
            <a:off x="6230938" y="2508250"/>
            <a:ext cx="220662" cy="222250"/>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86086" name="Oval 70"/>
          <p:cNvSpPr>
            <a:spLocks noChangeArrowheads="1"/>
          </p:cNvSpPr>
          <p:nvPr/>
        </p:nvSpPr>
        <p:spPr bwMode="auto">
          <a:xfrm>
            <a:off x="6848475" y="2508250"/>
            <a:ext cx="220663" cy="222250"/>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86087" name="Oval 71"/>
          <p:cNvSpPr>
            <a:spLocks noChangeArrowheads="1"/>
          </p:cNvSpPr>
          <p:nvPr/>
        </p:nvSpPr>
        <p:spPr bwMode="auto">
          <a:xfrm>
            <a:off x="7450138" y="2508250"/>
            <a:ext cx="220662" cy="222250"/>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86088" name="Text Box 72"/>
          <p:cNvSpPr txBox="1">
            <a:spLocks noChangeArrowheads="1"/>
          </p:cNvSpPr>
          <p:nvPr/>
        </p:nvSpPr>
        <p:spPr bwMode="auto">
          <a:xfrm>
            <a:off x="1143000" y="2076450"/>
            <a:ext cx="2133600" cy="376238"/>
          </a:xfrm>
          <a:prstGeom prst="rect">
            <a:avLst/>
          </a:prstGeom>
          <a:noFill/>
          <a:ln w="9525">
            <a:noFill/>
            <a:miter lim="800000"/>
            <a:headEnd/>
            <a:tailEnd/>
          </a:ln>
          <a:effectLst/>
        </p:spPr>
        <p:txBody>
          <a:bodyPr wrap="none" lIns="101600" tIns="50800" rIns="101600" bIns="50800">
            <a:spAutoFit/>
          </a:bodyPr>
          <a:lstStyle/>
          <a:p>
            <a:pPr eaLnBrk="0" hangingPunct="0"/>
            <a:r>
              <a:rPr lang="en-US" sz="1800">
                <a:latin typeface="Arial" pitchFamily="34" charset="0"/>
              </a:rPr>
              <a:t>Professors at CMU</a:t>
            </a:r>
          </a:p>
        </p:txBody>
      </p:sp>
      <p:sp>
        <p:nvSpPr>
          <p:cNvPr id="86089" name="Oval 73"/>
          <p:cNvSpPr>
            <a:spLocks noChangeArrowheads="1"/>
          </p:cNvSpPr>
          <p:nvPr/>
        </p:nvSpPr>
        <p:spPr bwMode="auto">
          <a:xfrm>
            <a:off x="3132138" y="5791200"/>
            <a:ext cx="220662"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90" name="Oval 74"/>
          <p:cNvSpPr>
            <a:spLocks noChangeArrowheads="1"/>
          </p:cNvSpPr>
          <p:nvPr/>
        </p:nvSpPr>
        <p:spPr bwMode="auto">
          <a:xfrm>
            <a:off x="3436938" y="5791200"/>
            <a:ext cx="220662"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91" name="Oval 75"/>
          <p:cNvSpPr>
            <a:spLocks noChangeArrowheads="1"/>
          </p:cNvSpPr>
          <p:nvPr/>
        </p:nvSpPr>
        <p:spPr bwMode="auto">
          <a:xfrm>
            <a:off x="1608138" y="5791200"/>
            <a:ext cx="220662"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92" name="Oval 76"/>
          <p:cNvSpPr>
            <a:spLocks noChangeArrowheads="1"/>
          </p:cNvSpPr>
          <p:nvPr/>
        </p:nvSpPr>
        <p:spPr bwMode="auto">
          <a:xfrm>
            <a:off x="6019800" y="5791200"/>
            <a:ext cx="220663"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93" name="Oval 77"/>
          <p:cNvSpPr>
            <a:spLocks noChangeArrowheads="1"/>
          </p:cNvSpPr>
          <p:nvPr/>
        </p:nvSpPr>
        <p:spPr bwMode="auto">
          <a:xfrm>
            <a:off x="1227138" y="5791200"/>
            <a:ext cx="220662"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94" name="Oval 78"/>
          <p:cNvSpPr>
            <a:spLocks noChangeArrowheads="1"/>
          </p:cNvSpPr>
          <p:nvPr/>
        </p:nvSpPr>
        <p:spPr bwMode="auto">
          <a:xfrm>
            <a:off x="7467600" y="5791200"/>
            <a:ext cx="220663"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95" name="Text Box 79"/>
          <p:cNvSpPr txBox="1">
            <a:spLocks noChangeArrowheads="1"/>
          </p:cNvSpPr>
          <p:nvPr/>
        </p:nvSpPr>
        <p:spPr bwMode="auto">
          <a:xfrm>
            <a:off x="5029200" y="1603375"/>
            <a:ext cx="3238500" cy="466725"/>
          </a:xfrm>
          <a:prstGeom prst="rect">
            <a:avLst/>
          </a:prstGeom>
          <a:noFill/>
          <a:ln w="9525">
            <a:noFill/>
            <a:miter lim="800000"/>
            <a:headEnd/>
            <a:tailEnd/>
          </a:ln>
          <a:effectLst/>
        </p:spPr>
        <p:txBody>
          <a:bodyPr wrap="none" lIns="101600" tIns="50800" rIns="101600" bIns="50800">
            <a:spAutoFit/>
          </a:bodyPr>
          <a:lstStyle/>
          <a:p>
            <a:pPr eaLnBrk="0" hangingPunct="0"/>
            <a:r>
              <a:rPr lang="en-US">
                <a:solidFill>
                  <a:srgbClr val="CC0000"/>
                </a:solidFill>
                <a:latin typeface="Arial" pitchFamily="34" charset="0"/>
              </a:rPr>
              <a:t>Network Programming</a:t>
            </a:r>
          </a:p>
        </p:txBody>
      </p:sp>
      <p:sp>
        <p:nvSpPr>
          <p:cNvPr id="86096" name="Text Box 80"/>
          <p:cNvSpPr txBox="1">
            <a:spLocks noChangeArrowheads="1"/>
          </p:cNvSpPr>
          <p:nvPr/>
        </p:nvSpPr>
        <p:spPr bwMode="auto">
          <a:xfrm>
            <a:off x="1295400" y="1603375"/>
            <a:ext cx="2257425" cy="466725"/>
          </a:xfrm>
          <a:prstGeom prst="rect">
            <a:avLst/>
          </a:prstGeom>
          <a:noFill/>
          <a:ln w="9525">
            <a:noFill/>
            <a:miter lim="800000"/>
            <a:headEnd/>
            <a:tailEnd/>
          </a:ln>
          <a:effectLst/>
        </p:spPr>
        <p:txBody>
          <a:bodyPr wrap="none" lIns="101600" tIns="50800" rIns="101600" bIns="50800">
            <a:spAutoFit/>
          </a:bodyPr>
          <a:lstStyle/>
          <a:p>
            <a:pPr eaLnBrk="0" hangingPunct="0"/>
            <a:r>
              <a:rPr lang="en-US">
                <a:solidFill>
                  <a:srgbClr val="CC0000"/>
                </a:solidFill>
                <a:latin typeface="Arial" pitchFamily="34" charset="0"/>
              </a:rPr>
              <a:t>Telephone Call</a:t>
            </a:r>
          </a:p>
        </p:txBody>
      </p:sp>
      <p:sp>
        <p:nvSpPr>
          <p:cNvPr id="86100" name="Line 84"/>
          <p:cNvSpPr>
            <a:spLocks noChangeShapeType="1"/>
          </p:cNvSpPr>
          <p:nvPr/>
        </p:nvSpPr>
        <p:spPr bwMode="auto">
          <a:xfrm flipV="1">
            <a:off x="2438400" y="5410200"/>
            <a:ext cx="0" cy="304800"/>
          </a:xfrm>
          <a:prstGeom prst="line">
            <a:avLst/>
          </a:prstGeom>
          <a:noFill/>
          <a:ln w="38100">
            <a:solidFill>
              <a:srgbClr val="CC0000"/>
            </a:solidFill>
            <a:round/>
            <a:headEnd/>
            <a:tailEnd type="arrow" w="med" len="med"/>
          </a:ln>
          <a:effectLst/>
        </p:spPr>
        <p:txBody>
          <a:bodyPr wrap="none" lIns="101600" tIns="50800" rIns="101600" bIns="50800"/>
          <a:lstStyle/>
          <a:p>
            <a:endParaRPr lang="en-US"/>
          </a:p>
        </p:txBody>
      </p:sp>
      <p:sp>
        <p:nvSpPr>
          <p:cNvPr id="86101" name="Line 85"/>
          <p:cNvSpPr>
            <a:spLocks noChangeShapeType="1"/>
          </p:cNvSpPr>
          <p:nvPr/>
        </p:nvSpPr>
        <p:spPr bwMode="auto">
          <a:xfrm flipV="1">
            <a:off x="2514600" y="2819400"/>
            <a:ext cx="304800" cy="381000"/>
          </a:xfrm>
          <a:prstGeom prst="line">
            <a:avLst/>
          </a:prstGeom>
          <a:noFill/>
          <a:ln w="38100">
            <a:solidFill>
              <a:srgbClr val="CC0000"/>
            </a:solidFill>
            <a:round/>
            <a:headEnd/>
            <a:tailEnd type="arrow" w="med" len="med"/>
          </a:ln>
          <a:effectLst/>
        </p:spPr>
        <p:txBody>
          <a:bodyPr wrap="none" lIns="101600" tIns="50800" rIns="101600" bIns="50800"/>
          <a:lstStyle/>
          <a:p>
            <a:endParaRPr lang="en-US"/>
          </a:p>
        </p:txBody>
      </p:sp>
      <p:sp>
        <p:nvSpPr>
          <p:cNvPr id="86102" name="Line 86"/>
          <p:cNvSpPr>
            <a:spLocks noChangeShapeType="1"/>
          </p:cNvSpPr>
          <p:nvPr/>
        </p:nvSpPr>
        <p:spPr bwMode="auto">
          <a:xfrm flipH="1" flipV="1">
            <a:off x="2133600" y="2819400"/>
            <a:ext cx="228600" cy="381000"/>
          </a:xfrm>
          <a:prstGeom prst="line">
            <a:avLst/>
          </a:prstGeom>
          <a:noFill/>
          <a:ln w="38100">
            <a:solidFill>
              <a:srgbClr val="CC0000"/>
            </a:solidFill>
            <a:round/>
            <a:headEnd/>
            <a:tailEnd type="arrow" w="med" len="med"/>
          </a:ln>
          <a:effectLst/>
        </p:spPr>
        <p:txBody>
          <a:bodyPr wrap="none" lIns="101600" tIns="50800" rIns="101600" bIns="50800"/>
          <a:lstStyle/>
          <a:p>
            <a:endParaRPr lang="en-US"/>
          </a:p>
        </p:txBody>
      </p:sp>
      <p:sp>
        <p:nvSpPr>
          <p:cNvPr id="86103" name="Line 87"/>
          <p:cNvSpPr>
            <a:spLocks noChangeShapeType="1"/>
          </p:cNvSpPr>
          <p:nvPr/>
        </p:nvSpPr>
        <p:spPr bwMode="auto">
          <a:xfrm flipV="1">
            <a:off x="2438400" y="3733800"/>
            <a:ext cx="0" cy="304800"/>
          </a:xfrm>
          <a:prstGeom prst="line">
            <a:avLst/>
          </a:prstGeom>
          <a:noFill/>
          <a:ln w="38100">
            <a:solidFill>
              <a:srgbClr val="CC0000"/>
            </a:solidFill>
            <a:round/>
            <a:headEnd/>
            <a:tailEnd type="arrow" w="med" len="med"/>
          </a:ln>
          <a:effectLst/>
        </p:spPr>
        <p:txBody>
          <a:bodyPr wrap="none" lIns="101600" tIns="50800" rIns="101600" bIns="50800"/>
          <a:lstStyle/>
          <a:p>
            <a:endParaRPr lang="en-US"/>
          </a:p>
        </p:txBody>
      </p:sp>
      <p:sp>
        <p:nvSpPr>
          <p:cNvPr id="86104" name="Line 88"/>
          <p:cNvSpPr>
            <a:spLocks noChangeShapeType="1"/>
          </p:cNvSpPr>
          <p:nvPr/>
        </p:nvSpPr>
        <p:spPr bwMode="auto">
          <a:xfrm flipV="1">
            <a:off x="6850063" y="5410200"/>
            <a:ext cx="0" cy="304800"/>
          </a:xfrm>
          <a:prstGeom prst="line">
            <a:avLst/>
          </a:prstGeom>
          <a:noFill/>
          <a:ln w="38100">
            <a:solidFill>
              <a:srgbClr val="CC0000"/>
            </a:solidFill>
            <a:round/>
            <a:headEnd/>
            <a:tailEnd type="arrow" w="med" len="med"/>
          </a:ln>
          <a:effectLst/>
        </p:spPr>
        <p:txBody>
          <a:bodyPr wrap="none" lIns="101600" tIns="50800" rIns="101600" bIns="50800"/>
          <a:lstStyle/>
          <a:p>
            <a:endParaRPr lang="en-US"/>
          </a:p>
        </p:txBody>
      </p:sp>
      <p:sp>
        <p:nvSpPr>
          <p:cNvPr id="86105" name="Line 89"/>
          <p:cNvSpPr>
            <a:spLocks noChangeShapeType="1"/>
          </p:cNvSpPr>
          <p:nvPr/>
        </p:nvSpPr>
        <p:spPr bwMode="auto">
          <a:xfrm flipV="1">
            <a:off x="6850063" y="3733800"/>
            <a:ext cx="0" cy="304800"/>
          </a:xfrm>
          <a:prstGeom prst="line">
            <a:avLst/>
          </a:prstGeom>
          <a:noFill/>
          <a:ln w="38100">
            <a:solidFill>
              <a:srgbClr val="CC0000"/>
            </a:solidFill>
            <a:round/>
            <a:headEnd/>
            <a:tailEnd type="arrow" w="med" len="med"/>
          </a:ln>
          <a:effectLst/>
        </p:spPr>
        <p:txBody>
          <a:bodyPr wrap="none" lIns="101600" tIns="50800" rIns="101600" bIns="50800"/>
          <a:lstStyle/>
          <a:p>
            <a:endParaRPr lang="en-US"/>
          </a:p>
        </p:txBody>
      </p:sp>
      <p:sp>
        <p:nvSpPr>
          <p:cNvPr id="86106" name="Text Box 90"/>
          <p:cNvSpPr txBox="1">
            <a:spLocks noChangeArrowheads="1"/>
          </p:cNvSpPr>
          <p:nvPr/>
        </p:nvSpPr>
        <p:spPr bwMode="auto">
          <a:xfrm>
            <a:off x="5867400" y="3276600"/>
            <a:ext cx="2057400" cy="371475"/>
          </a:xfrm>
          <a:prstGeom prst="rect">
            <a:avLst/>
          </a:prstGeom>
          <a:noFill/>
          <a:ln w="12700">
            <a:solidFill>
              <a:schemeClr val="tx1"/>
            </a:solidFill>
            <a:miter lim="800000"/>
            <a:headEnd type="none" w="sm" len="sm"/>
            <a:tailEnd type="none" w="sm" len="sm"/>
          </a:ln>
          <a:effectLst/>
        </p:spPr>
        <p:txBody>
          <a:bodyPr wrap="none" tIns="137160" bIns="137160" anchor="ctr"/>
          <a:lstStyle/>
          <a:p>
            <a:pPr algn="ctr" eaLnBrk="0" hangingPunct="0"/>
            <a:r>
              <a:rPr lang="en-US" sz="2000">
                <a:latin typeface="Arial" pitchFamily="34" charset="0"/>
              </a:rPr>
              <a:t>Port No.</a:t>
            </a:r>
          </a:p>
        </p:txBody>
      </p:sp>
      <p:sp>
        <p:nvSpPr>
          <p:cNvPr id="86107" name="Text Box 91"/>
          <p:cNvSpPr txBox="1">
            <a:spLocks noChangeArrowheads="1"/>
          </p:cNvSpPr>
          <p:nvPr/>
        </p:nvSpPr>
        <p:spPr bwMode="auto">
          <a:xfrm>
            <a:off x="1447800" y="3276600"/>
            <a:ext cx="2057400" cy="371475"/>
          </a:xfrm>
          <a:prstGeom prst="rect">
            <a:avLst/>
          </a:prstGeom>
          <a:noFill/>
          <a:ln w="12700">
            <a:solidFill>
              <a:schemeClr val="tx1"/>
            </a:solidFill>
            <a:miter lim="800000"/>
            <a:headEnd type="none" w="sm" len="sm"/>
            <a:tailEnd type="none" w="sm" len="sm"/>
          </a:ln>
          <a:effectLst/>
        </p:spPr>
        <p:txBody>
          <a:bodyPr wrap="none" tIns="137160" bIns="137160" anchor="ctr"/>
          <a:lstStyle/>
          <a:p>
            <a:pPr algn="ctr" eaLnBrk="0" hangingPunct="0"/>
            <a:r>
              <a:rPr lang="en-US" sz="2000">
                <a:latin typeface="Arial" pitchFamily="34" charset="0"/>
              </a:rPr>
              <a:t>Extension</a:t>
            </a:r>
          </a:p>
        </p:txBody>
      </p:sp>
      <p:sp>
        <p:nvSpPr>
          <p:cNvPr id="86108" name="Line 92"/>
          <p:cNvSpPr>
            <a:spLocks noChangeShapeType="1"/>
          </p:cNvSpPr>
          <p:nvPr/>
        </p:nvSpPr>
        <p:spPr bwMode="auto">
          <a:xfrm>
            <a:off x="3581400" y="3505200"/>
            <a:ext cx="2057400" cy="0"/>
          </a:xfrm>
          <a:prstGeom prst="line">
            <a:avLst/>
          </a:prstGeom>
          <a:noFill/>
          <a:ln w="25400">
            <a:solidFill>
              <a:srgbClr val="3333FF"/>
            </a:solidFill>
            <a:round/>
            <a:headEnd type="triangle" w="med" len="med"/>
            <a:tailEnd type="triangle" w="med" len="med"/>
          </a:ln>
          <a:effectLst/>
        </p:spPr>
        <p:txBody>
          <a:bodyPr wrap="none" lIns="101600" tIns="50800" rIns="101600" bIns="50800" anchor="ctr"/>
          <a:lstStyle/>
          <a:p>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fld id="{CD1A30A3-B4C7-4B55-9FB0-8F66EC37C101}" type="slidenum">
              <a:rPr lang="en-US"/>
              <a:pPr/>
              <a:t>111</a:t>
            </a:fld>
            <a:endParaRPr lang="en-US"/>
          </a:p>
        </p:txBody>
      </p:sp>
      <p:sp>
        <p:nvSpPr>
          <p:cNvPr id="17410" name="Rectangle 2"/>
          <p:cNvSpPr>
            <a:spLocks noGrp="1" noChangeArrowheads="1"/>
          </p:cNvSpPr>
          <p:nvPr>
            <p:ph type="title"/>
          </p:nvPr>
        </p:nvSpPr>
        <p:spPr/>
        <p:txBody>
          <a:bodyPr/>
          <a:lstStyle/>
          <a:p>
            <a:r>
              <a:rPr lang="en-US"/>
              <a:t>Concept of Port Numbers</a:t>
            </a:r>
          </a:p>
        </p:txBody>
      </p:sp>
      <p:sp>
        <p:nvSpPr>
          <p:cNvPr id="17411" name="Rectangle 3"/>
          <p:cNvSpPr>
            <a:spLocks noGrp="1" noChangeArrowheads="1"/>
          </p:cNvSpPr>
          <p:nvPr>
            <p:ph type="body" idx="1"/>
          </p:nvPr>
        </p:nvSpPr>
        <p:spPr>
          <a:xfrm>
            <a:off x="457200" y="1447800"/>
            <a:ext cx="5410200" cy="4800600"/>
          </a:xfrm>
        </p:spPr>
        <p:txBody>
          <a:bodyPr/>
          <a:lstStyle/>
          <a:p>
            <a:pPr marL="288925" lvl="1" indent="-174625"/>
            <a:r>
              <a:rPr lang="en-US" sz="2400"/>
              <a:t>Port numbers are used to identify “entities” on a host</a:t>
            </a:r>
          </a:p>
          <a:p>
            <a:pPr marL="288925" lvl="1" indent="-174625"/>
            <a:r>
              <a:rPr lang="en-US" sz="2400"/>
              <a:t>Port numbers can be</a:t>
            </a:r>
          </a:p>
          <a:p>
            <a:pPr marL="571500" lvl="2" indent="-168275"/>
            <a:r>
              <a:rPr lang="en-US" sz="2000"/>
              <a:t>Well-known (port 0-1023)</a:t>
            </a:r>
          </a:p>
          <a:p>
            <a:pPr marL="571500" lvl="2" indent="-168275"/>
            <a:r>
              <a:rPr lang="en-US" sz="2000"/>
              <a:t>Dynamic or private (port 1024-65535)</a:t>
            </a:r>
          </a:p>
          <a:p>
            <a:pPr marL="288925" lvl="1" indent="-174625"/>
            <a:r>
              <a:rPr lang="en-US" sz="2400"/>
              <a:t>Servers/daemons usually use well-known ports</a:t>
            </a:r>
          </a:p>
          <a:p>
            <a:pPr marL="571500" lvl="2" indent="-168275"/>
            <a:r>
              <a:rPr lang="en-US" sz="2000"/>
              <a:t>Any client can identify the server/service</a:t>
            </a:r>
          </a:p>
          <a:p>
            <a:pPr marL="571500" lvl="2" indent="-168275"/>
            <a:r>
              <a:rPr lang="en-US" sz="2000"/>
              <a:t>HTTP = 80, FTP = 21, Telnet = 23, ...</a:t>
            </a:r>
          </a:p>
          <a:p>
            <a:pPr marL="571500" lvl="2" indent="-168275"/>
            <a:r>
              <a:rPr lang="en-US" sz="2000">
                <a:solidFill>
                  <a:srgbClr val="CC0000"/>
                </a:solidFill>
              </a:rPr>
              <a:t>/etc/service</a:t>
            </a:r>
            <a:r>
              <a:rPr lang="en-US" sz="2000"/>
              <a:t> defines well-known ports</a:t>
            </a:r>
          </a:p>
          <a:p>
            <a:pPr marL="288925" lvl="1" indent="-174625"/>
            <a:r>
              <a:rPr lang="en-US" sz="2400"/>
              <a:t>Clients usually use dynamic ports</a:t>
            </a:r>
          </a:p>
          <a:p>
            <a:pPr marL="571500" lvl="2" indent="-168275"/>
            <a:r>
              <a:rPr lang="en-US" sz="2000"/>
              <a:t>Assigned by the kernel at run time</a:t>
            </a:r>
          </a:p>
        </p:txBody>
      </p:sp>
      <p:sp>
        <p:nvSpPr>
          <p:cNvPr id="17412" name="Text Box 4"/>
          <p:cNvSpPr txBox="1">
            <a:spLocks noChangeArrowheads="1"/>
          </p:cNvSpPr>
          <p:nvPr/>
        </p:nvSpPr>
        <p:spPr bwMode="auto">
          <a:xfrm>
            <a:off x="6605588" y="3459163"/>
            <a:ext cx="1455737" cy="523875"/>
          </a:xfrm>
          <a:prstGeom prst="rect">
            <a:avLst/>
          </a:prstGeom>
          <a:noFill/>
          <a:ln w="12700">
            <a:solidFill>
              <a:schemeClr val="tx1"/>
            </a:solidFill>
            <a:miter lim="800000"/>
            <a:headEnd type="none" w="sm" len="sm"/>
            <a:tailEnd type="none" w="sm" len="sm"/>
          </a:ln>
          <a:effectLst/>
        </p:spPr>
        <p:txBody>
          <a:bodyPr wrap="none" tIns="137160" bIns="137160"/>
          <a:lstStyle/>
          <a:p>
            <a:pPr algn="ctr" eaLnBrk="0" hangingPunct="0"/>
            <a:r>
              <a:rPr lang="en-US" sz="2000">
                <a:latin typeface="Helvetica" pitchFamily="34" charset="0"/>
              </a:rPr>
              <a:t>TCP/UDP</a:t>
            </a:r>
          </a:p>
        </p:txBody>
      </p:sp>
      <p:sp>
        <p:nvSpPr>
          <p:cNvPr id="17413" name="Text Box 5"/>
          <p:cNvSpPr txBox="1">
            <a:spLocks noChangeArrowheads="1"/>
          </p:cNvSpPr>
          <p:nvPr/>
        </p:nvSpPr>
        <p:spPr bwMode="auto">
          <a:xfrm>
            <a:off x="6605588" y="4289425"/>
            <a:ext cx="1455737" cy="523875"/>
          </a:xfrm>
          <a:prstGeom prst="rect">
            <a:avLst/>
          </a:prstGeom>
          <a:noFill/>
          <a:ln w="12700">
            <a:solidFill>
              <a:schemeClr val="tx1"/>
            </a:solidFill>
            <a:miter lim="800000"/>
            <a:headEnd type="none" w="sm" len="sm"/>
            <a:tailEnd type="none" w="sm" len="sm"/>
          </a:ln>
          <a:effectLst/>
        </p:spPr>
        <p:txBody>
          <a:bodyPr wrap="none" tIns="137160" bIns="137160"/>
          <a:lstStyle/>
          <a:p>
            <a:pPr algn="ctr" eaLnBrk="0" hangingPunct="0"/>
            <a:r>
              <a:rPr lang="en-US" sz="2000">
                <a:latin typeface="Helvetica" pitchFamily="34" charset="0"/>
              </a:rPr>
              <a:t>IP</a:t>
            </a:r>
          </a:p>
        </p:txBody>
      </p:sp>
      <p:sp>
        <p:nvSpPr>
          <p:cNvPr id="17414" name="Text Box 6"/>
          <p:cNvSpPr txBox="1">
            <a:spLocks noChangeArrowheads="1"/>
          </p:cNvSpPr>
          <p:nvPr/>
        </p:nvSpPr>
        <p:spPr bwMode="auto">
          <a:xfrm>
            <a:off x="6291263" y="5135563"/>
            <a:ext cx="2114550" cy="590550"/>
          </a:xfrm>
          <a:prstGeom prst="rect">
            <a:avLst/>
          </a:prstGeom>
          <a:noFill/>
          <a:ln w="12700">
            <a:solidFill>
              <a:schemeClr val="tx1"/>
            </a:solidFill>
            <a:miter lim="800000"/>
            <a:headEnd type="none" w="sm" len="sm"/>
            <a:tailEnd type="none" w="sm" len="sm"/>
          </a:ln>
          <a:effectLst/>
        </p:spPr>
        <p:txBody>
          <a:bodyPr wrap="none" tIns="137160" bIns="137160">
            <a:spAutoFit/>
          </a:bodyPr>
          <a:lstStyle/>
          <a:p>
            <a:pPr algn="ctr" eaLnBrk="0" hangingPunct="0"/>
            <a:r>
              <a:rPr lang="en-US" sz="2000">
                <a:latin typeface="Helvetica" pitchFamily="34" charset="0"/>
              </a:rPr>
              <a:t>Ethernet Adapter</a:t>
            </a:r>
          </a:p>
        </p:txBody>
      </p:sp>
      <p:sp>
        <p:nvSpPr>
          <p:cNvPr id="17415" name="Line 7"/>
          <p:cNvSpPr>
            <a:spLocks noChangeShapeType="1"/>
          </p:cNvSpPr>
          <p:nvPr/>
        </p:nvSpPr>
        <p:spPr bwMode="auto">
          <a:xfrm>
            <a:off x="7334250" y="3979863"/>
            <a:ext cx="1588" cy="311150"/>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17416" name="Line 8"/>
          <p:cNvSpPr>
            <a:spLocks noChangeShapeType="1"/>
          </p:cNvSpPr>
          <p:nvPr/>
        </p:nvSpPr>
        <p:spPr bwMode="auto">
          <a:xfrm>
            <a:off x="7334250" y="4826000"/>
            <a:ext cx="1588" cy="311150"/>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17418" name="Line 10"/>
          <p:cNvSpPr>
            <a:spLocks noChangeShapeType="1"/>
          </p:cNvSpPr>
          <p:nvPr/>
        </p:nvSpPr>
        <p:spPr bwMode="auto">
          <a:xfrm>
            <a:off x="6445250" y="3187700"/>
            <a:ext cx="1828800" cy="1588"/>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17419" name="Rectangle 11"/>
          <p:cNvSpPr>
            <a:spLocks noChangeArrowheads="1"/>
          </p:cNvSpPr>
          <p:nvPr/>
        </p:nvSpPr>
        <p:spPr bwMode="auto">
          <a:xfrm>
            <a:off x="6096000" y="1600200"/>
            <a:ext cx="2424113" cy="4267200"/>
          </a:xfrm>
          <a:prstGeom prst="rect">
            <a:avLst/>
          </a:prstGeom>
          <a:noFill/>
          <a:ln w="9525">
            <a:solidFill>
              <a:schemeClr val="tx1"/>
            </a:solidFill>
            <a:miter lim="800000"/>
            <a:headEnd/>
            <a:tailEnd/>
          </a:ln>
          <a:effectLst/>
        </p:spPr>
        <p:txBody>
          <a:bodyPr wrap="none" lIns="101600" tIns="50800" rIns="101600" bIns="50800" anchor="ctr"/>
          <a:lstStyle/>
          <a:p>
            <a:endParaRPr lang="en-US"/>
          </a:p>
        </p:txBody>
      </p:sp>
      <p:sp>
        <p:nvSpPr>
          <p:cNvPr id="17420" name="Oval 12"/>
          <p:cNvSpPr>
            <a:spLocks noChangeArrowheads="1"/>
          </p:cNvSpPr>
          <p:nvPr/>
        </p:nvSpPr>
        <p:spPr bwMode="auto">
          <a:xfrm>
            <a:off x="6781800" y="2590800"/>
            <a:ext cx="220663" cy="222250"/>
          </a:xfrm>
          <a:prstGeom prst="ellipse">
            <a:avLst/>
          </a:prstGeom>
          <a:solidFill>
            <a:srgbClr val="0000FF"/>
          </a:solidFill>
          <a:ln w="9525">
            <a:solidFill>
              <a:srgbClr val="0000FF"/>
            </a:solidFill>
            <a:round/>
            <a:headEnd/>
            <a:tailEnd/>
          </a:ln>
          <a:effectLst/>
        </p:spPr>
        <p:txBody>
          <a:bodyPr wrap="none" lIns="101600" tIns="50800" rIns="101600" bIns="50800" anchor="ctr"/>
          <a:lstStyle/>
          <a:p>
            <a:endParaRPr lang="en-US"/>
          </a:p>
        </p:txBody>
      </p:sp>
      <p:sp>
        <p:nvSpPr>
          <p:cNvPr id="17421" name="Line 13"/>
          <p:cNvSpPr>
            <a:spLocks noChangeShapeType="1"/>
          </p:cNvSpPr>
          <p:nvPr/>
        </p:nvSpPr>
        <p:spPr bwMode="auto">
          <a:xfrm>
            <a:off x="6934200" y="2895600"/>
            <a:ext cx="236538" cy="565150"/>
          </a:xfrm>
          <a:prstGeom prst="line">
            <a:avLst/>
          </a:prstGeom>
          <a:noFill/>
          <a:ln w="25400">
            <a:solidFill>
              <a:srgbClr val="0000FF"/>
            </a:solidFill>
            <a:round/>
            <a:headEnd type="triangle" w="med" len="med"/>
            <a:tailEnd type="triangle" w="med" len="med"/>
          </a:ln>
          <a:effectLst/>
        </p:spPr>
        <p:txBody>
          <a:bodyPr wrap="none" lIns="101600" tIns="50800" rIns="101600" bIns="50800" anchor="ctr"/>
          <a:lstStyle/>
          <a:p>
            <a:endParaRPr lang="en-US"/>
          </a:p>
        </p:txBody>
      </p:sp>
      <p:sp>
        <p:nvSpPr>
          <p:cNvPr id="17422" name="Oval 14"/>
          <p:cNvSpPr>
            <a:spLocks noChangeArrowheads="1"/>
          </p:cNvSpPr>
          <p:nvPr/>
        </p:nvSpPr>
        <p:spPr bwMode="auto">
          <a:xfrm>
            <a:off x="7848600" y="2590800"/>
            <a:ext cx="220663" cy="222250"/>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17423" name="Line 15"/>
          <p:cNvSpPr>
            <a:spLocks noChangeShapeType="1"/>
          </p:cNvSpPr>
          <p:nvPr/>
        </p:nvSpPr>
        <p:spPr bwMode="auto">
          <a:xfrm flipH="1">
            <a:off x="7516813" y="2819400"/>
            <a:ext cx="331787" cy="636588"/>
          </a:xfrm>
          <a:prstGeom prst="line">
            <a:avLst/>
          </a:prstGeom>
          <a:noFill/>
          <a:ln w="25400">
            <a:solidFill>
              <a:srgbClr val="FF6600"/>
            </a:solidFill>
            <a:round/>
            <a:headEnd type="triangle" w="med" len="med"/>
            <a:tailEnd type="triangle" w="med" len="med"/>
          </a:ln>
          <a:effectLst/>
        </p:spPr>
        <p:txBody>
          <a:bodyPr wrap="none" lIns="101600" tIns="50800" rIns="101600" bIns="50800" anchor="ctr"/>
          <a:lstStyle/>
          <a:p>
            <a:endParaRPr lang="en-US"/>
          </a:p>
        </p:txBody>
      </p:sp>
      <p:sp>
        <p:nvSpPr>
          <p:cNvPr id="17424" name="Line 16"/>
          <p:cNvSpPr>
            <a:spLocks noChangeShapeType="1"/>
          </p:cNvSpPr>
          <p:nvPr/>
        </p:nvSpPr>
        <p:spPr bwMode="auto">
          <a:xfrm>
            <a:off x="6477000" y="4953000"/>
            <a:ext cx="1828800" cy="1588"/>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17425" name="Text Box 17"/>
          <p:cNvSpPr txBox="1">
            <a:spLocks noChangeArrowheads="1"/>
          </p:cNvSpPr>
          <p:nvPr/>
        </p:nvSpPr>
        <p:spPr bwMode="auto">
          <a:xfrm>
            <a:off x="6324600" y="1828800"/>
            <a:ext cx="1066800" cy="838200"/>
          </a:xfrm>
          <a:prstGeom prst="rect">
            <a:avLst/>
          </a:prstGeom>
          <a:noFill/>
          <a:ln w="12700">
            <a:solidFill>
              <a:schemeClr val="tx1"/>
            </a:solidFill>
            <a:miter lim="800000"/>
            <a:headEnd type="none" w="sm" len="sm"/>
            <a:tailEnd type="none" w="sm" len="sm"/>
          </a:ln>
          <a:effectLst/>
        </p:spPr>
        <p:txBody>
          <a:bodyPr wrap="none" tIns="137160" bIns="137160"/>
          <a:lstStyle/>
          <a:p>
            <a:pPr algn="ctr" eaLnBrk="0" hangingPunct="0"/>
            <a:r>
              <a:rPr lang="en-US" sz="2000">
                <a:latin typeface="Helvetica" pitchFamily="34" charset="0"/>
              </a:rPr>
              <a:t>NTP</a:t>
            </a:r>
          </a:p>
          <a:p>
            <a:pPr algn="ctr" eaLnBrk="0" hangingPunct="0"/>
            <a:r>
              <a:rPr lang="en-US" sz="2000">
                <a:latin typeface="Helvetica" pitchFamily="34" charset="0"/>
              </a:rPr>
              <a:t>daemon</a:t>
            </a:r>
          </a:p>
        </p:txBody>
      </p:sp>
      <p:sp>
        <p:nvSpPr>
          <p:cNvPr id="17426" name="Text Box 18"/>
          <p:cNvSpPr txBox="1">
            <a:spLocks noChangeArrowheads="1"/>
          </p:cNvSpPr>
          <p:nvPr/>
        </p:nvSpPr>
        <p:spPr bwMode="auto">
          <a:xfrm>
            <a:off x="7391400" y="1828800"/>
            <a:ext cx="1066800" cy="838200"/>
          </a:xfrm>
          <a:prstGeom prst="rect">
            <a:avLst/>
          </a:prstGeom>
          <a:noFill/>
          <a:ln w="12700">
            <a:solidFill>
              <a:schemeClr val="tx1"/>
            </a:solidFill>
            <a:miter lim="800000"/>
            <a:headEnd type="none" w="sm" len="sm"/>
            <a:tailEnd type="none" w="sm" len="sm"/>
          </a:ln>
          <a:effectLst/>
        </p:spPr>
        <p:txBody>
          <a:bodyPr wrap="none" tIns="137160" bIns="137160"/>
          <a:lstStyle/>
          <a:p>
            <a:pPr algn="ctr" eaLnBrk="0" hangingPunct="0"/>
            <a:r>
              <a:rPr lang="en-US" sz="2000">
                <a:latin typeface="Helvetica" pitchFamily="34" charset="0"/>
              </a:rPr>
              <a:t>Web </a:t>
            </a:r>
            <a:br>
              <a:rPr lang="en-US" sz="2000">
                <a:latin typeface="Helvetica" pitchFamily="34" charset="0"/>
              </a:rPr>
            </a:br>
            <a:r>
              <a:rPr lang="en-US" sz="2000">
                <a:latin typeface="Helvetica" pitchFamily="34" charset="0"/>
              </a:rPr>
              <a:t>server</a:t>
            </a:r>
          </a:p>
        </p:txBody>
      </p:sp>
      <p:sp>
        <p:nvSpPr>
          <p:cNvPr id="17427" name="Rectangle 19"/>
          <p:cNvSpPr>
            <a:spLocks noChangeArrowheads="1"/>
          </p:cNvSpPr>
          <p:nvPr/>
        </p:nvSpPr>
        <p:spPr bwMode="auto">
          <a:xfrm>
            <a:off x="6096000" y="2743200"/>
            <a:ext cx="949325" cy="346075"/>
          </a:xfrm>
          <a:prstGeom prst="rect">
            <a:avLst/>
          </a:prstGeom>
          <a:noFill/>
          <a:ln w="9525">
            <a:noFill/>
            <a:miter lim="800000"/>
            <a:headEnd/>
            <a:tailEnd/>
          </a:ln>
          <a:effectLst/>
        </p:spPr>
        <p:txBody>
          <a:bodyPr wrap="none" lIns="101600" tIns="50800" rIns="101600" bIns="50800">
            <a:spAutoFit/>
          </a:bodyPr>
          <a:lstStyle/>
          <a:p>
            <a:pPr eaLnBrk="0" hangingPunct="0"/>
            <a:r>
              <a:rPr lang="en-US" sz="1600" i="1">
                <a:latin typeface="Helvetica" pitchFamily="34" charset="0"/>
              </a:rPr>
              <a:t>port 123</a:t>
            </a:r>
          </a:p>
        </p:txBody>
      </p:sp>
      <p:sp>
        <p:nvSpPr>
          <p:cNvPr id="17429" name="Rectangle 21"/>
          <p:cNvSpPr>
            <a:spLocks noChangeArrowheads="1"/>
          </p:cNvSpPr>
          <p:nvPr/>
        </p:nvSpPr>
        <p:spPr bwMode="auto">
          <a:xfrm>
            <a:off x="7773988" y="2819400"/>
            <a:ext cx="836612" cy="346075"/>
          </a:xfrm>
          <a:prstGeom prst="rect">
            <a:avLst/>
          </a:prstGeom>
          <a:noFill/>
          <a:ln w="9525">
            <a:noFill/>
            <a:miter lim="800000"/>
            <a:headEnd/>
            <a:tailEnd/>
          </a:ln>
          <a:effectLst/>
        </p:spPr>
        <p:txBody>
          <a:bodyPr wrap="none" lIns="101600" tIns="50800" rIns="101600" bIns="50800">
            <a:spAutoFit/>
          </a:bodyPr>
          <a:lstStyle/>
          <a:p>
            <a:pPr eaLnBrk="0" hangingPunct="0"/>
            <a:r>
              <a:rPr lang="en-US" sz="1600" i="1">
                <a:latin typeface="Helvetica" pitchFamily="34" charset="0"/>
              </a:rPr>
              <a:t>port 80</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ED0176-2A65-4042-95FD-3B5EDD32289E}" type="slidenum">
              <a:rPr lang="en-US"/>
              <a:pPr/>
              <a:t>112</a:t>
            </a:fld>
            <a:endParaRPr lang="en-US"/>
          </a:p>
        </p:txBody>
      </p:sp>
      <p:sp>
        <p:nvSpPr>
          <p:cNvPr id="90114" name="Rectangle 2"/>
          <p:cNvSpPr>
            <a:spLocks noGrp="1" noChangeArrowheads="1"/>
          </p:cNvSpPr>
          <p:nvPr>
            <p:ph type="title"/>
          </p:nvPr>
        </p:nvSpPr>
        <p:spPr/>
        <p:txBody>
          <a:bodyPr/>
          <a:lstStyle/>
          <a:p>
            <a:r>
              <a:rPr lang="en-US"/>
              <a:t>Names and Addresses</a:t>
            </a:r>
          </a:p>
        </p:txBody>
      </p:sp>
      <p:sp>
        <p:nvSpPr>
          <p:cNvPr id="90115" name="Rectangle 3"/>
          <p:cNvSpPr>
            <a:spLocks noGrp="1" noChangeArrowheads="1"/>
          </p:cNvSpPr>
          <p:nvPr>
            <p:ph type="body" idx="1"/>
          </p:nvPr>
        </p:nvSpPr>
        <p:spPr/>
        <p:txBody>
          <a:bodyPr/>
          <a:lstStyle/>
          <a:p>
            <a:r>
              <a:rPr lang="en-US"/>
              <a:t>Each attachment point on Internet is given unique address</a:t>
            </a:r>
          </a:p>
          <a:p>
            <a:pPr lvl="1"/>
            <a:r>
              <a:rPr lang="en-US"/>
              <a:t>Based on location within network – like phone numbers</a:t>
            </a:r>
          </a:p>
          <a:p>
            <a:r>
              <a:rPr lang="en-US"/>
              <a:t>Humans prefer to deal with names not addresses</a:t>
            </a:r>
          </a:p>
          <a:p>
            <a:pPr lvl="1"/>
            <a:r>
              <a:rPr lang="en-US"/>
              <a:t>DNS provides mapping of name to address</a:t>
            </a:r>
          </a:p>
          <a:p>
            <a:pPr lvl="1"/>
            <a:r>
              <a:rPr lang="en-US"/>
              <a:t>Name based on administrative ownership of host</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3F60AC5-3F7D-42C1-B0F8-F6EC9053B86A}" type="slidenum">
              <a:rPr lang="en-US"/>
              <a:pPr/>
              <a:t>113</a:t>
            </a:fld>
            <a:endParaRPr lang="en-US"/>
          </a:p>
        </p:txBody>
      </p:sp>
      <p:sp>
        <p:nvSpPr>
          <p:cNvPr id="71682" name="Text Box 2"/>
          <p:cNvSpPr txBox="1">
            <a:spLocks noChangeArrowheads="1"/>
          </p:cNvSpPr>
          <p:nvPr/>
        </p:nvSpPr>
        <p:spPr bwMode="auto">
          <a:xfrm>
            <a:off x="533400" y="1600200"/>
            <a:ext cx="8382000" cy="4221163"/>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#include &lt;</a:t>
            </a:r>
            <a:r>
              <a:rPr lang="en-US" sz="1800" b="1">
                <a:solidFill>
                  <a:srgbClr val="CC0000"/>
                </a:solidFill>
                <a:latin typeface="Courier New" pitchFamily="49" charset="0"/>
              </a:rPr>
              <a:t>netinet/in.h</a:t>
            </a:r>
            <a:r>
              <a:rPr lang="en-US" sz="1800">
                <a:latin typeface="Courier New" pitchFamily="49" charset="0"/>
              </a:rPr>
              <a:t>&gt;</a:t>
            </a:r>
          </a:p>
          <a:p>
            <a:pPr defTabSz="820738" eaLnBrk="0" hangingPunct="0"/>
            <a:endParaRPr lang="en-US" sz="1800">
              <a:latin typeface="Courier New" pitchFamily="49" charset="0"/>
            </a:endParaRPr>
          </a:p>
          <a:p>
            <a:pPr defTabSz="820738" eaLnBrk="0" hangingPunct="0"/>
            <a:r>
              <a:rPr lang="en-US" sz="1800">
                <a:latin typeface="Courier New" pitchFamily="49" charset="0"/>
              </a:rPr>
              <a:t>/* Internet address structure */</a:t>
            </a:r>
          </a:p>
          <a:p>
            <a:pPr defTabSz="820738" eaLnBrk="0" hangingPunct="0"/>
            <a:r>
              <a:rPr lang="en-US" sz="1800" b="1">
                <a:solidFill>
                  <a:srgbClr val="CC0000"/>
                </a:solidFill>
                <a:latin typeface="Courier New" pitchFamily="49" charset="0"/>
              </a:rPr>
              <a:t>struct in_addr</a:t>
            </a:r>
            <a:r>
              <a:rPr lang="en-US" sz="1800">
                <a:latin typeface="Courier New" pitchFamily="49" charset="0"/>
              </a:rPr>
              <a:t> {</a:t>
            </a:r>
          </a:p>
          <a:p>
            <a:pPr defTabSz="820738" eaLnBrk="0" hangingPunct="0"/>
            <a:r>
              <a:rPr lang="en-US" sz="1800">
                <a:latin typeface="Courier New" pitchFamily="49" charset="0"/>
              </a:rPr>
              <a:t>        u_long </a:t>
            </a:r>
            <a:r>
              <a:rPr lang="en-US" sz="1800" b="1">
                <a:solidFill>
                  <a:srgbClr val="CC0000"/>
                </a:solidFill>
                <a:latin typeface="Courier New" pitchFamily="49" charset="0"/>
              </a:rPr>
              <a:t>s_addr</a:t>
            </a:r>
            <a:r>
              <a:rPr lang="en-US" sz="1800">
                <a:latin typeface="Courier New" pitchFamily="49" charset="0"/>
              </a:rPr>
              <a:t>;		/* 32-bit IPv4 address */</a:t>
            </a:r>
          </a:p>
          <a:p>
            <a:pPr defTabSz="820738" eaLnBrk="0" hangingPunct="0"/>
            <a:r>
              <a:rPr lang="en-US" sz="1800">
                <a:latin typeface="Courier New" pitchFamily="49" charset="0"/>
              </a:rPr>
              <a:t>};					/* network byte ordered */</a:t>
            </a:r>
          </a:p>
          <a:p>
            <a:pPr defTabSz="820738" eaLnBrk="0" hangingPunct="0"/>
            <a:endParaRPr lang="en-US" sz="1800">
              <a:latin typeface="Courier New" pitchFamily="49" charset="0"/>
            </a:endParaRPr>
          </a:p>
          <a:p>
            <a:pPr defTabSz="820738" eaLnBrk="0" hangingPunct="0"/>
            <a:r>
              <a:rPr lang="en-US" sz="1800">
                <a:latin typeface="Courier New" pitchFamily="49" charset="0"/>
              </a:rPr>
              <a:t>/* Socket address, Internet style. */</a:t>
            </a:r>
          </a:p>
          <a:p>
            <a:pPr defTabSz="820738" eaLnBrk="0" hangingPunct="0"/>
            <a:r>
              <a:rPr lang="en-US" sz="1800" b="1">
                <a:solidFill>
                  <a:srgbClr val="CC0000"/>
                </a:solidFill>
                <a:latin typeface="Courier New" pitchFamily="49" charset="0"/>
              </a:rPr>
              <a:t>struct sockaddr_in</a:t>
            </a:r>
            <a:r>
              <a:rPr lang="en-US" sz="1800">
                <a:latin typeface="Courier New" pitchFamily="49" charset="0"/>
              </a:rPr>
              <a:t> {</a:t>
            </a:r>
          </a:p>
          <a:p>
            <a:pPr defTabSz="820738" eaLnBrk="0" hangingPunct="0"/>
            <a:r>
              <a:rPr lang="en-US" sz="1800">
                <a:latin typeface="Courier New" pitchFamily="49" charset="0"/>
              </a:rPr>
              <a:t>	u_char  </a:t>
            </a:r>
            <a:r>
              <a:rPr lang="en-US" sz="1800" b="1">
                <a:solidFill>
                  <a:srgbClr val="CC0000"/>
                </a:solidFill>
                <a:latin typeface="Courier New" pitchFamily="49" charset="0"/>
              </a:rPr>
              <a:t>sin_family</a:t>
            </a:r>
            <a:r>
              <a:rPr lang="en-US" sz="1800">
                <a:latin typeface="Courier New" pitchFamily="49" charset="0"/>
              </a:rPr>
              <a:t>;	/* Address Family */</a:t>
            </a:r>
          </a:p>
          <a:p>
            <a:pPr defTabSz="820738" eaLnBrk="0" hangingPunct="0"/>
            <a:r>
              <a:rPr lang="en-US" sz="1800">
                <a:latin typeface="Courier New" pitchFamily="49" charset="0"/>
              </a:rPr>
              <a:t>	u_short </a:t>
            </a:r>
            <a:r>
              <a:rPr lang="en-US" sz="1800" b="1">
                <a:solidFill>
                  <a:srgbClr val="CC0000"/>
                </a:solidFill>
                <a:latin typeface="Courier New" pitchFamily="49" charset="0"/>
              </a:rPr>
              <a:t>sin_port</a:t>
            </a:r>
            <a:r>
              <a:rPr lang="en-US" sz="1800">
                <a:latin typeface="Courier New" pitchFamily="49" charset="0"/>
              </a:rPr>
              <a:t>;		/* UDP or TCP Port# */</a:t>
            </a:r>
          </a:p>
          <a:p>
            <a:pPr defTabSz="820738" eaLnBrk="0" hangingPunct="0"/>
            <a:r>
              <a:rPr lang="en-US" sz="1800">
                <a:latin typeface="Courier New" pitchFamily="49" charset="0"/>
              </a:rPr>
              <a:t>					/* network byte ordered */</a:t>
            </a:r>
          </a:p>
          <a:p>
            <a:pPr defTabSz="820738" eaLnBrk="0" hangingPunct="0"/>
            <a:r>
              <a:rPr lang="en-US" sz="1800">
                <a:latin typeface="Courier New" pitchFamily="49" charset="0"/>
              </a:rPr>
              <a:t>	struct in_addr </a:t>
            </a:r>
            <a:r>
              <a:rPr lang="en-US" sz="1800" b="1">
                <a:solidFill>
                  <a:srgbClr val="CC0000"/>
                </a:solidFill>
                <a:latin typeface="Courier New" pitchFamily="49" charset="0"/>
              </a:rPr>
              <a:t>sin_addr</a:t>
            </a:r>
            <a:r>
              <a:rPr lang="en-US" sz="1800">
                <a:latin typeface="Courier New" pitchFamily="49" charset="0"/>
              </a:rPr>
              <a:t>;	 /* Internet Address */</a:t>
            </a:r>
          </a:p>
          <a:p>
            <a:pPr defTabSz="820738" eaLnBrk="0" hangingPunct="0"/>
            <a:r>
              <a:rPr lang="en-US" sz="1800">
                <a:latin typeface="Courier New" pitchFamily="49" charset="0"/>
              </a:rPr>
              <a:t>	char    sin_zero[8];	/* unused */</a:t>
            </a:r>
          </a:p>
          <a:p>
            <a:pPr defTabSz="820738" eaLnBrk="0" hangingPunct="0"/>
            <a:r>
              <a:rPr lang="en-US" sz="1800">
                <a:latin typeface="Courier New" pitchFamily="49" charset="0"/>
              </a:rPr>
              <a:t>};</a:t>
            </a:r>
          </a:p>
        </p:txBody>
      </p:sp>
      <p:sp>
        <p:nvSpPr>
          <p:cNvPr id="71686" name="Rectangle 6"/>
          <p:cNvSpPr>
            <a:spLocks noGrp="1" noChangeArrowheads="1"/>
          </p:cNvSpPr>
          <p:nvPr>
            <p:ph type="title"/>
          </p:nvPr>
        </p:nvSpPr>
        <p:spPr/>
        <p:txBody>
          <a:bodyPr/>
          <a:lstStyle/>
          <a:p>
            <a:r>
              <a:rPr lang="en-US"/>
              <a:t>Internet Addressing Data Structure</a:t>
            </a:r>
          </a:p>
        </p:txBody>
      </p:sp>
      <p:sp>
        <p:nvSpPr>
          <p:cNvPr id="71688" name="Rectangle 8"/>
          <p:cNvSpPr>
            <a:spLocks noGrp="1" noChangeArrowheads="1"/>
          </p:cNvSpPr>
          <p:nvPr>
            <p:ph type="body" idx="1"/>
          </p:nvPr>
        </p:nvSpPr>
        <p:spPr>
          <a:xfrm>
            <a:off x="603250" y="5943600"/>
            <a:ext cx="8256588" cy="533400"/>
          </a:xfrm>
          <a:noFill/>
          <a:ln/>
        </p:spPr>
        <p:txBody>
          <a:bodyPr/>
          <a:lstStyle/>
          <a:p>
            <a:r>
              <a:rPr lang="en-US" sz="2400"/>
              <a:t>sin_family = AF_INET selects Internet address family</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4BC61ACF-421E-4958-9EE9-D479DDF21976}" type="slidenum">
              <a:rPr lang="en-US"/>
              <a:pPr/>
              <a:t>114</a:t>
            </a:fld>
            <a:endParaRPr lang="en-US"/>
          </a:p>
        </p:txBody>
      </p:sp>
      <p:sp>
        <p:nvSpPr>
          <p:cNvPr id="68610" name="Rectangle 1026"/>
          <p:cNvSpPr>
            <a:spLocks noGrp="1" noChangeArrowheads="1"/>
          </p:cNvSpPr>
          <p:nvPr>
            <p:ph type="title"/>
          </p:nvPr>
        </p:nvSpPr>
        <p:spPr/>
        <p:txBody>
          <a:bodyPr/>
          <a:lstStyle/>
          <a:p>
            <a:r>
              <a:rPr lang="en-US"/>
              <a:t>Byte Ordering</a:t>
            </a:r>
          </a:p>
        </p:txBody>
      </p:sp>
      <p:sp>
        <p:nvSpPr>
          <p:cNvPr id="68611" name="Rectangle 1027"/>
          <p:cNvSpPr>
            <a:spLocks noGrp="1" noChangeArrowheads="1"/>
          </p:cNvSpPr>
          <p:nvPr>
            <p:ph type="body" idx="1"/>
          </p:nvPr>
        </p:nvSpPr>
        <p:spPr>
          <a:xfrm>
            <a:off x="381000" y="4114800"/>
            <a:ext cx="7543800" cy="2590800"/>
          </a:xfrm>
        </p:spPr>
        <p:txBody>
          <a:bodyPr/>
          <a:lstStyle/>
          <a:p>
            <a:pPr marL="173038" indent="-173038"/>
            <a:r>
              <a:rPr lang="en-US" sz="2400"/>
              <a:t>Big Endian</a:t>
            </a:r>
          </a:p>
          <a:p>
            <a:pPr marL="514350" lvl="1" indent="-173038"/>
            <a:r>
              <a:rPr lang="en-US" sz="2000"/>
              <a:t>Sun Solaris, PowerPC, ...</a:t>
            </a:r>
          </a:p>
          <a:p>
            <a:pPr marL="173038" indent="-173038"/>
            <a:r>
              <a:rPr lang="en-US" sz="2400"/>
              <a:t>Little Endian</a:t>
            </a:r>
          </a:p>
          <a:p>
            <a:pPr marL="514350" lvl="1" indent="-173038"/>
            <a:r>
              <a:rPr lang="en-US" sz="2000"/>
              <a:t>i386, alpha, ...</a:t>
            </a:r>
          </a:p>
          <a:p>
            <a:pPr marL="173038" indent="-173038"/>
            <a:r>
              <a:rPr lang="en-US" sz="2400"/>
              <a:t>Network byte order = Big Endian</a:t>
            </a:r>
          </a:p>
        </p:txBody>
      </p:sp>
      <p:sp>
        <p:nvSpPr>
          <p:cNvPr id="68612" name="Rectangle 1028"/>
          <p:cNvSpPr>
            <a:spLocks noChangeArrowheads="1"/>
          </p:cNvSpPr>
          <p:nvPr/>
        </p:nvSpPr>
        <p:spPr bwMode="auto">
          <a:xfrm>
            <a:off x="5257800" y="4129088"/>
            <a:ext cx="838200" cy="457200"/>
          </a:xfrm>
          <a:prstGeom prst="rect">
            <a:avLst/>
          </a:prstGeom>
          <a:noFill/>
          <a:ln w="9525">
            <a:solidFill>
              <a:schemeClr val="tx1"/>
            </a:solidFill>
            <a:miter lim="800000"/>
            <a:headEnd/>
            <a:tailEnd/>
          </a:ln>
          <a:effectLst/>
        </p:spPr>
        <p:txBody>
          <a:bodyPr wrap="none" anchor="ctr"/>
          <a:lstStyle/>
          <a:p>
            <a:pPr algn="ctr" eaLnBrk="0" hangingPunct="0"/>
            <a:r>
              <a:rPr lang="en-US"/>
              <a:t>128</a:t>
            </a:r>
          </a:p>
        </p:txBody>
      </p:sp>
      <p:sp>
        <p:nvSpPr>
          <p:cNvPr id="68613" name="Rectangle 1029"/>
          <p:cNvSpPr>
            <a:spLocks noChangeArrowheads="1"/>
          </p:cNvSpPr>
          <p:nvPr/>
        </p:nvSpPr>
        <p:spPr bwMode="auto">
          <a:xfrm>
            <a:off x="6096000" y="4129088"/>
            <a:ext cx="838200" cy="457200"/>
          </a:xfrm>
          <a:prstGeom prst="rect">
            <a:avLst/>
          </a:prstGeom>
          <a:noFill/>
          <a:ln w="9525">
            <a:solidFill>
              <a:schemeClr val="tx1"/>
            </a:solidFill>
            <a:miter lim="800000"/>
            <a:headEnd/>
            <a:tailEnd/>
          </a:ln>
          <a:effectLst/>
        </p:spPr>
        <p:txBody>
          <a:bodyPr wrap="none" anchor="ctr"/>
          <a:lstStyle/>
          <a:p>
            <a:pPr algn="ctr" eaLnBrk="0" hangingPunct="0"/>
            <a:r>
              <a:rPr lang="en-US"/>
              <a:t>2</a:t>
            </a:r>
          </a:p>
        </p:txBody>
      </p:sp>
      <p:sp>
        <p:nvSpPr>
          <p:cNvPr id="68614" name="Rectangle 1030"/>
          <p:cNvSpPr>
            <a:spLocks noChangeArrowheads="1"/>
          </p:cNvSpPr>
          <p:nvPr/>
        </p:nvSpPr>
        <p:spPr bwMode="auto">
          <a:xfrm>
            <a:off x="6934200" y="4129088"/>
            <a:ext cx="838200" cy="457200"/>
          </a:xfrm>
          <a:prstGeom prst="rect">
            <a:avLst/>
          </a:prstGeom>
          <a:noFill/>
          <a:ln w="9525">
            <a:solidFill>
              <a:schemeClr val="tx1"/>
            </a:solidFill>
            <a:miter lim="800000"/>
            <a:headEnd/>
            <a:tailEnd/>
          </a:ln>
          <a:effectLst/>
        </p:spPr>
        <p:txBody>
          <a:bodyPr wrap="none" anchor="ctr"/>
          <a:lstStyle/>
          <a:p>
            <a:pPr algn="ctr" eaLnBrk="0" hangingPunct="0"/>
            <a:r>
              <a:rPr lang="en-US"/>
              <a:t>194</a:t>
            </a:r>
          </a:p>
        </p:txBody>
      </p:sp>
      <p:sp>
        <p:nvSpPr>
          <p:cNvPr id="68615" name="Rectangle 1031"/>
          <p:cNvSpPr>
            <a:spLocks noChangeArrowheads="1"/>
          </p:cNvSpPr>
          <p:nvPr/>
        </p:nvSpPr>
        <p:spPr bwMode="auto">
          <a:xfrm>
            <a:off x="7772400" y="4129088"/>
            <a:ext cx="838200" cy="457200"/>
          </a:xfrm>
          <a:prstGeom prst="rect">
            <a:avLst/>
          </a:prstGeom>
          <a:noFill/>
          <a:ln w="9525">
            <a:solidFill>
              <a:schemeClr val="tx1"/>
            </a:solidFill>
            <a:miter lim="800000"/>
            <a:headEnd/>
            <a:tailEnd/>
          </a:ln>
          <a:effectLst/>
        </p:spPr>
        <p:txBody>
          <a:bodyPr wrap="none" anchor="ctr"/>
          <a:lstStyle/>
          <a:p>
            <a:pPr algn="ctr" eaLnBrk="0" hangingPunct="0"/>
            <a:r>
              <a:rPr lang="en-US"/>
              <a:t>95</a:t>
            </a:r>
          </a:p>
        </p:txBody>
      </p:sp>
      <p:sp>
        <p:nvSpPr>
          <p:cNvPr id="68616" name="Text Box 1032"/>
          <p:cNvSpPr txBox="1">
            <a:spLocks noChangeArrowheads="1"/>
          </p:cNvSpPr>
          <p:nvPr/>
        </p:nvSpPr>
        <p:spPr bwMode="auto">
          <a:xfrm>
            <a:off x="1143000" y="1524000"/>
            <a:ext cx="7162800" cy="2024063"/>
          </a:xfrm>
          <a:prstGeom prst="rect">
            <a:avLst/>
          </a:prstGeom>
          <a:noFill/>
          <a:ln w="9525">
            <a:solidFill>
              <a:schemeClr val="tx1"/>
            </a:solidFill>
            <a:miter lim="800000"/>
            <a:headEnd/>
            <a:tailEnd/>
          </a:ln>
          <a:effectLst/>
        </p:spPr>
        <p:txBody>
          <a:bodyPr>
            <a:spAutoFit/>
          </a:bodyPr>
          <a:lstStyle/>
          <a:p>
            <a:pPr eaLnBrk="0" hangingPunct="0">
              <a:lnSpc>
                <a:spcPct val="90000"/>
              </a:lnSpc>
            </a:pPr>
            <a:r>
              <a:rPr lang="en-US" sz="2000">
                <a:latin typeface="Courier New" pitchFamily="49" charset="0"/>
              </a:rPr>
              <a:t>union {</a:t>
            </a:r>
          </a:p>
          <a:p>
            <a:pPr eaLnBrk="0" hangingPunct="0">
              <a:lnSpc>
                <a:spcPct val="90000"/>
              </a:lnSpc>
            </a:pPr>
            <a:r>
              <a:rPr lang="en-US" sz="2000">
                <a:latin typeface="Courier New" pitchFamily="49" charset="0"/>
              </a:rPr>
              <a:t>   u_int32_t addr;  /* 4 bytes address */</a:t>
            </a:r>
          </a:p>
          <a:p>
            <a:pPr eaLnBrk="0" hangingPunct="0">
              <a:lnSpc>
                <a:spcPct val="90000"/>
              </a:lnSpc>
            </a:pPr>
            <a:r>
              <a:rPr lang="en-US" sz="2000">
                <a:latin typeface="Courier New" pitchFamily="49" charset="0"/>
              </a:rPr>
              <a:t>   char c[4];</a:t>
            </a:r>
          </a:p>
          <a:p>
            <a:pPr eaLnBrk="0" hangingPunct="0">
              <a:lnSpc>
                <a:spcPct val="90000"/>
              </a:lnSpc>
            </a:pPr>
            <a:r>
              <a:rPr lang="en-US" sz="2000">
                <a:latin typeface="Courier New" pitchFamily="49" charset="0"/>
              </a:rPr>
              <a:t>} un;</a:t>
            </a:r>
          </a:p>
          <a:p>
            <a:pPr eaLnBrk="0" hangingPunct="0">
              <a:lnSpc>
                <a:spcPct val="90000"/>
              </a:lnSpc>
            </a:pPr>
            <a:r>
              <a:rPr lang="en-US" sz="2000">
                <a:latin typeface="Courier New" pitchFamily="49" charset="0"/>
              </a:rPr>
              <a:t>/* 128.2.194.95 */</a:t>
            </a:r>
          </a:p>
          <a:p>
            <a:pPr eaLnBrk="0" hangingPunct="0">
              <a:lnSpc>
                <a:spcPct val="90000"/>
              </a:lnSpc>
            </a:pPr>
            <a:r>
              <a:rPr lang="en-US" sz="2000">
                <a:latin typeface="Courier New" pitchFamily="49" charset="0"/>
              </a:rPr>
              <a:t>un.addr = 0x8002c25f;</a:t>
            </a:r>
          </a:p>
          <a:p>
            <a:pPr eaLnBrk="0" hangingPunct="0">
              <a:lnSpc>
                <a:spcPct val="90000"/>
              </a:lnSpc>
            </a:pPr>
            <a:r>
              <a:rPr lang="en-US" sz="2000">
                <a:latin typeface="Courier New" pitchFamily="49" charset="0"/>
              </a:rPr>
              <a:t>/* c[0] = ? */</a:t>
            </a:r>
          </a:p>
        </p:txBody>
      </p:sp>
      <p:sp>
        <p:nvSpPr>
          <p:cNvPr id="68617" name="Rectangle 1033"/>
          <p:cNvSpPr>
            <a:spLocks noChangeArrowheads="1"/>
          </p:cNvSpPr>
          <p:nvPr/>
        </p:nvSpPr>
        <p:spPr bwMode="auto">
          <a:xfrm>
            <a:off x="5227638" y="3505200"/>
            <a:ext cx="3381375" cy="427038"/>
          </a:xfrm>
          <a:prstGeom prst="rect">
            <a:avLst/>
          </a:prstGeom>
          <a:noFill/>
          <a:ln w="9525">
            <a:noFill/>
            <a:miter lim="800000"/>
            <a:headEnd/>
            <a:tailEnd/>
          </a:ln>
          <a:effectLst/>
        </p:spPr>
        <p:txBody>
          <a:bodyPr wrap="none" anchor="ctr">
            <a:spAutoFit/>
          </a:bodyPr>
          <a:lstStyle/>
          <a:p>
            <a:pPr algn="ctr" eaLnBrk="0" hangingPunct="0"/>
            <a:r>
              <a:rPr lang="en-US" sz="2200" b="1">
                <a:latin typeface="Courier New" pitchFamily="49" charset="0"/>
              </a:rPr>
              <a:t>c[0] c[1] c[2] c[3]</a:t>
            </a:r>
            <a:endParaRPr lang="en-US" sz="2000" b="1">
              <a:latin typeface="Courier New" pitchFamily="49" charset="0"/>
            </a:endParaRPr>
          </a:p>
        </p:txBody>
      </p:sp>
      <p:sp>
        <p:nvSpPr>
          <p:cNvPr id="68618" name="Rectangle 1034"/>
          <p:cNvSpPr>
            <a:spLocks noChangeArrowheads="1"/>
          </p:cNvSpPr>
          <p:nvPr/>
        </p:nvSpPr>
        <p:spPr bwMode="auto">
          <a:xfrm>
            <a:off x="5257800" y="4876800"/>
            <a:ext cx="838200" cy="457200"/>
          </a:xfrm>
          <a:prstGeom prst="rect">
            <a:avLst/>
          </a:prstGeom>
          <a:noFill/>
          <a:ln w="9525">
            <a:solidFill>
              <a:schemeClr val="tx1"/>
            </a:solidFill>
            <a:miter lim="800000"/>
            <a:headEnd/>
            <a:tailEnd/>
          </a:ln>
          <a:effectLst/>
        </p:spPr>
        <p:txBody>
          <a:bodyPr wrap="none" anchor="ctr"/>
          <a:lstStyle/>
          <a:p>
            <a:pPr algn="ctr" eaLnBrk="0" hangingPunct="0"/>
            <a:r>
              <a:rPr lang="en-US"/>
              <a:t>95</a:t>
            </a:r>
          </a:p>
        </p:txBody>
      </p:sp>
      <p:sp>
        <p:nvSpPr>
          <p:cNvPr id="68619" name="Rectangle 1035"/>
          <p:cNvSpPr>
            <a:spLocks noChangeArrowheads="1"/>
          </p:cNvSpPr>
          <p:nvPr/>
        </p:nvSpPr>
        <p:spPr bwMode="auto">
          <a:xfrm>
            <a:off x="6096000" y="4876800"/>
            <a:ext cx="838200" cy="457200"/>
          </a:xfrm>
          <a:prstGeom prst="rect">
            <a:avLst/>
          </a:prstGeom>
          <a:noFill/>
          <a:ln w="9525">
            <a:solidFill>
              <a:schemeClr val="tx1"/>
            </a:solidFill>
            <a:miter lim="800000"/>
            <a:headEnd/>
            <a:tailEnd/>
          </a:ln>
          <a:effectLst/>
        </p:spPr>
        <p:txBody>
          <a:bodyPr wrap="none" anchor="ctr"/>
          <a:lstStyle/>
          <a:p>
            <a:pPr algn="ctr" eaLnBrk="0" hangingPunct="0"/>
            <a:r>
              <a:rPr lang="en-US"/>
              <a:t>194</a:t>
            </a:r>
          </a:p>
        </p:txBody>
      </p:sp>
      <p:sp>
        <p:nvSpPr>
          <p:cNvPr id="68620" name="Rectangle 1036"/>
          <p:cNvSpPr>
            <a:spLocks noChangeArrowheads="1"/>
          </p:cNvSpPr>
          <p:nvPr/>
        </p:nvSpPr>
        <p:spPr bwMode="auto">
          <a:xfrm>
            <a:off x="6934200" y="4876800"/>
            <a:ext cx="838200" cy="457200"/>
          </a:xfrm>
          <a:prstGeom prst="rect">
            <a:avLst/>
          </a:prstGeom>
          <a:noFill/>
          <a:ln w="9525">
            <a:solidFill>
              <a:schemeClr val="tx1"/>
            </a:solidFill>
            <a:miter lim="800000"/>
            <a:headEnd/>
            <a:tailEnd/>
          </a:ln>
          <a:effectLst/>
        </p:spPr>
        <p:txBody>
          <a:bodyPr wrap="none" anchor="ctr"/>
          <a:lstStyle/>
          <a:p>
            <a:pPr algn="ctr" eaLnBrk="0" hangingPunct="0"/>
            <a:r>
              <a:rPr lang="en-US"/>
              <a:t>2</a:t>
            </a:r>
          </a:p>
        </p:txBody>
      </p:sp>
      <p:sp>
        <p:nvSpPr>
          <p:cNvPr id="68621" name="Rectangle 1037"/>
          <p:cNvSpPr>
            <a:spLocks noChangeArrowheads="1"/>
          </p:cNvSpPr>
          <p:nvPr/>
        </p:nvSpPr>
        <p:spPr bwMode="auto">
          <a:xfrm>
            <a:off x="7772400" y="4876800"/>
            <a:ext cx="838200" cy="457200"/>
          </a:xfrm>
          <a:prstGeom prst="rect">
            <a:avLst/>
          </a:prstGeom>
          <a:noFill/>
          <a:ln w="9525">
            <a:solidFill>
              <a:schemeClr val="tx1"/>
            </a:solidFill>
            <a:miter lim="800000"/>
            <a:headEnd/>
            <a:tailEnd/>
          </a:ln>
          <a:effectLst/>
        </p:spPr>
        <p:txBody>
          <a:bodyPr wrap="none" anchor="ctr"/>
          <a:lstStyle/>
          <a:p>
            <a:pPr algn="ctr" eaLnBrk="0" hangingPunct="0"/>
            <a:r>
              <a:rPr lang="en-US"/>
              <a:t>128</a:t>
            </a:r>
          </a:p>
        </p:txBody>
      </p:sp>
      <p:sp>
        <p:nvSpPr>
          <p:cNvPr id="68622" name="Line 1038"/>
          <p:cNvSpPr>
            <a:spLocks noChangeShapeType="1"/>
          </p:cNvSpPr>
          <p:nvPr/>
        </p:nvSpPr>
        <p:spPr bwMode="auto">
          <a:xfrm>
            <a:off x="2819400" y="4343400"/>
            <a:ext cx="2209800" cy="0"/>
          </a:xfrm>
          <a:prstGeom prst="line">
            <a:avLst/>
          </a:prstGeom>
          <a:noFill/>
          <a:ln w="28575">
            <a:solidFill>
              <a:schemeClr val="tx1"/>
            </a:solidFill>
            <a:round/>
            <a:headEnd/>
            <a:tailEnd type="triangle" w="med" len="med"/>
          </a:ln>
          <a:effectLst/>
        </p:spPr>
        <p:txBody>
          <a:bodyPr wrap="none" lIns="101600" tIns="50800" rIns="101600" bIns="50800" anchor="ctr"/>
          <a:lstStyle/>
          <a:p>
            <a:endParaRPr lang="en-US"/>
          </a:p>
        </p:txBody>
      </p:sp>
      <p:sp>
        <p:nvSpPr>
          <p:cNvPr id="68623" name="Line 1039"/>
          <p:cNvSpPr>
            <a:spLocks noChangeShapeType="1"/>
          </p:cNvSpPr>
          <p:nvPr/>
        </p:nvSpPr>
        <p:spPr bwMode="auto">
          <a:xfrm>
            <a:off x="2819400" y="5181600"/>
            <a:ext cx="2209800" cy="0"/>
          </a:xfrm>
          <a:prstGeom prst="line">
            <a:avLst/>
          </a:prstGeom>
          <a:noFill/>
          <a:ln w="28575">
            <a:solidFill>
              <a:schemeClr val="tx1"/>
            </a:solidFill>
            <a:round/>
            <a:headEnd/>
            <a:tailEnd type="triangle" w="med" len="med"/>
          </a:ln>
          <a:effectLst/>
        </p:spPr>
        <p:txBody>
          <a:bodyPr wrap="none" lIns="101600" tIns="50800" rIns="101600" bIns="50800" anchor="ctr"/>
          <a:lstStyle/>
          <a:p>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3E9F930-C006-4A83-8EEB-BDF00876F620}" type="slidenum">
              <a:rPr lang="en-US"/>
              <a:pPr/>
              <a:t>115</a:t>
            </a:fld>
            <a:endParaRPr lang="en-US"/>
          </a:p>
        </p:txBody>
      </p:sp>
      <p:sp>
        <p:nvSpPr>
          <p:cNvPr id="69634" name="Rectangle 1026"/>
          <p:cNvSpPr>
            <a:spLocks noGrp="1" noChangeArrowheads="1"/>
          </p:cNvSpPr>
          <p:nvPr>
            <p:ph type="title"/>
          </p:nvPr>
        </p:nvSpPr>
        <p:spPr/>
        <p:txBody>
          <a:bodyPr/>
          <a:lstStyle/>
          <a:p>
            <a:r>
              <a:rPr lang="en-US"/>
              <a:t>Byte Ordering Functions</a:t>
            </a:r>
          </a:p>
        </p:txBody>
      </p:sp>
      <p:sp>
        <p:nvSpPr>
          <p:cNvPr id="69635" name="Rectangle 1027"/>
          <p:cNvSpPr>
            <a:spLocks noGrp="1" noChangeArrowheads="1"/>
          </p:cNvSpPr>
          <p:nvPr>
            <p:ph type="body" idx="1"/>
          </p:nvPr>
        </p:nvSpPr>
        <p:spPr>
          <a:xfrm>
            <a:off x="363538" y="1524000"/>
            <a:ext cx="8475662" cy="2624138"/>
          </a:xfrm>
        </p:spPr>
        <p:txBody>
          <a:bodyPr/>
          <a:lstStyle/>
          <a:p>
            <a:pPr>
              <a:lnSpc>
                <a:spcPct val="90000"/>
              </a:lnSpc>
            </a:pPr>
            <a:r>
              <a:rPr lang="en-US" sz="2800"/>
              <a:t>Converts between </a:t>
            </a:r>
            <a:r>
              <a:rPr lang="en-US" sz="2800" b="1">
                <a:solidFill>
                  <a:srgbClr val="CC0000"/>
                </a:solidFill>
              </a:rPr>
              <a:t>host byte order </a:t>
            </a:r>
            <a:r>
              <a:rPr lang="en-US" sz="2800"/>
              <a:t>and </a:t>
            </a:r>
            <a:r>
              <a:rPr lang="en-US" sz="2800" b="1">
                <a:solidFill>
                  <a:srgbClr val="CC0000"/>
                </a:solidFill>
              </a:rPr>
              <a:t>network byte order</a:t>
            </a:r>
          </a:p>
          <a:p>
            <a:pPr lvl="1">
              <a:lnSpc>
                <a:spcPct val="90000"/>
              </a:lnSpc>
            </a:pPr>
            <a:r>
              <a:rPr lang="en-US" sz="2400"/>
              <a:t>‘h’ = host byte order</a:t>
            </a:r>
          </a:p>
          <a:p>
            <a:pPr lvl="1">
              <a:lnSpc>
                <a:spcPct val="90000"/>
              </a:lnSpc>
            </a:pPr>
            <a:r>
              <a:rPr lang="en-US" sz="2400"/>
              <a:t>‘n’ = network byte order</a:t>
            </a:r>
          </a:p>
          <a:p>
            <a:pPr lvl="1">
              <a:lnSpc>
                <a:spcPct val="90000"/>
              </a:lnSpc>
            </a:pPr>
            <a:r>
              <a:rPr lang="en-US" sz="2400"/>
              <a:t>‘l’ = long (4 bytes), converts IP addresses</a:t>
            </a:r>
          </a:p>
          <a:p>
            <a:pPr lvl="1">
              <a:lnSpc>
                <a:spcPct val="90000"/>
              </a:lnSpc>
            </a:pPr>
            <a:r>
              <a:rPr lang="en-US" sz="2400"/>
              <a:t>‘s’ = short (2 bytes), converts port numbers</a:t>
            </a:r>
            <a:endParaRPr lang="en-US" sz="2400" b="1">
              <a:solidFill>
                <a:srgbClr val="CC0000"/>
              </a:solidFill>
            </a:endParaRPr>
          </a:p>
        </p:txBody>
      </p:sp>
      <p:sp>
        <p:nvSpPr>
          <p:cNvPr id="69636" name="Text Box 1028"/>
          <p:cNvSpPr txBox="1">
            <a:spLocks noChangeArrowheads="1"/>
          </p:cNvSpPr>
          <p:nvPr/>
        </p:nvSpPr>
        <p:spPr bwMode="auto">
          <a:xfrm>
            <a:off x="609600" y="3962400"/>
            <a:ext cx="8229600" cy="2540000"/>
          </a:xfrm>
          <a:prstGeom prst="rect">
            <a:avLst/>
          </a:prstGeom>
          <a:noFill/>
          <a:ln w="9525">
            <a:solidFill>
              <a:schemeClr val="tx1"/>
            </a:solidFill>
            <a:miter lim="800000"/>
            <a:headEnd/>
            <a:tailEnd/>
          </a:ln>
          <a:effectLst/>
        </p:spPr>
        <p:txBody>
          <a:bodyPr>
            <a:spAutoFit/>
          </a:bodyPr>
          <a:lstStyle/>
          <a:p>
            <a:pPr eaLnBrk="0" hangingPunct="0"/>
            <a:r>
              <a:rPr lang="en-US" sz="2000">
                <a:latin typeface="Courier New" pitchFamily="49" charset="0"/>
              </a:rPr>
              <a:t>#include &lt;netinet/in.h&gt;</a:t>
            </a:r>
          </a:p>
          <a:p>
            <a:pPr eaLnBrk="0" hangingPunct="0"/>
            <a:endParaRPr lang="en-US" sz="2000">
              <a:latin typeface="Courier New" pitchFamily="49" charset="0"/>
            </a:endParaRPr>
          </a:p>
          <a:p>
            <a:pPr eaLnBrk="0" hangingPunct="0"/>
            <a:r>
              <a:rPr lang="en-US" sz="2000">
                <a:latin typeface="Courier New" pitchFamily="49" charset="0"/>
              </a:rPr>
              <a:t>unsigned long int </a:t>
            </a:r>
            <a:r>
              <a:rPr lang="en-US" sz="2000" b="1">
                <a:solidFill>
                  <a:srgbClr val="CC0000"/>
                </a:solidFill>
                <a:latin typeface="Courier New" pitchFamily="49" charset="0"/>
              </a:rPr>
              <a:t>htonl</a:t>
            </a:r>
            <a:r>
              <a:rPr lang="en-US" sz="2000">
                <a:latin typeface="Courier New" pitchFamily="49" charset="0"/>
              </a:rPr>
              <a:t>(unsigned long int hostlong);</a:t>
            </a:r>
          </a:p>
          <a:p>
            <a:pPr eaLnBrk="0" hangingPunct="0"/>
            <a:r>
              <a:rPr lang="en-US" sz="2000">
                <a:latin typeface="Courier New" pitchFamily="49" charset="0"/>
              </a:rPr>
              <a:t>unsigned short int </a:t>
            </a:r>
            <a:r>
              <a:rPr lang="en-US" sz="2000" b="1">
                <a:solidFill>
                  <a:srgbClr val="CC0000"/>
                </a:solidFill>
                <a:latin typeface="Courier New" pitchFamily="49" charset="0"/>
              </a:rPr>
              <a:t>htons</a:t>
            </a:r>
            <a:r>
              <a:rPr lang="en-US" sz="2000">
                <a:latin typeface="Courier New" pitchFamily="49" charset="0"/>
              </a:rPr>
              <a:t>(unsigned short int hostshort);</a:t>
            </a:r>
          </a:p>
          <a:p>
            <a:pPr eaLnBrk="0" hangingPunct="0"/>
            <a:r>
              <a:rPr lang="en-US" sz="2000">
                <a:latin typeface="Courier New" pitchFamily="49" charset="0"/>
              </a:rPr>
              <a:t>unsigned long int </a:t>
            </a:r>
            <a:r>
              <a:rPr lang="en-US" sz="2000" b="1">
                <a:solidFill>
                  <a:srgbClr val="CC0000"/>
                </a:solidFill>
                <a:latin typeface="Courier New" pitchFamily="49" charset="0"/>
              </a:rPr>
              <a:t>ntohl</a:t>
            </a:r>
            <a:r>
              <a:rPr lang="en-US" sz="2000">
                <a:latin typeface="Courier New" pitchFamily="49" charset="0"/>
              </a:rPr>
              <a:t>(unsigned long int netlong);</a:t>
            </a:r>
          </a:p>
          <a:p>
            <a:pPr eaLnBrk="0" hangingPunct="0"/>
            <a:r>
              <a:rPr lang="en-US" sz="2000">
                <a:latin typeface="Courier New" pitchFamily="49" charset="0"/>
              </a:rPr>
              <a:t>unsigned short int </a:t>
            </a:r>
            <a:r>
              <a:rPr lang="en-US" sz="2000" b="1">
                <a:solidFill>
                  <a:srgbClr val="CC0000"/>
                </a:solidFill>
                <a:latin typeface="Courier New" pitchFamily="49" charset="0"/>
              </a:rPr>
              <a:t>ntohs</a:t>
            </a:r>
            <a:r>
              <a:rPr lang="en-US" sz="2000">
                <a:latin typeface="Courier New" pitchFamily="49" charset="0"/>
              </a:rPr>
              <a:t>(unsigned short int netshort);</a:t>
            </a:r>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3E3CBC-B4B1-463E-810C-04AD28E1D30E}" type="slidenum">
              <a:rPr lang="en-US"/>
              <a:pPr/>
              <a:t>116</a:t>
            </a:fld>
            <a:endParaRPr lang="en-US"/>
          </a:p>
        </p:txBody>
      </p:sp>
      <p:sp>
        <p:nvSpPr>
          <p:cNvPr id="108546" name="Rectangle 2"/>
          <p:cNvSpPr>
            <a:spLocks noGrp="1" noChangeArrowheads="1"/>
          </p:cNvSpPr>
          <p:nvPr>
            <p:ph type="title"/>
          </p:nvPr>
        </p:nvSpPr>
        <p:spPr/>
        <p:txBody>
          <a:bodyPr/>
          <a:lstStyle/>
          <a:p>
            <a:r>
              <a:rPr lang="en-US"/>
              <a:t>Lecture Overview</a:t>
            </a:r>
          </a:p>
        </p:txBody>
      </p:sp>
      <p:sp>
        <p:nvSpPr>
          <p:cNvPr id="108547" name="Rectangle 3"/>
          <p:cNvSpPr>
            <a:spLocks noGrp="1" noChangeArrowheads="1"/>
          </p:cNvSpPr>
          <p:nvPr>
            <p:ph type="body" idx="1"/>
          </p:nvPr>
        </p:nvSpPr>
        <p:spPr/>
        <p:txBody>
          <a:bodyPr/>
          <a:lstStyle/>
          <a:p>
            <a:pPr>
              <a:lnSpc>
                <a:spcPct val="90000"/>
              </a:lnSpc>
              <a:buNone/>
            </a:pPr>
            <a:endParaRPr lang="en-US" dirty="0"/>
          </a:p>
          <a:p>
            <a:pPr>
              <a:lnSpc>
                <a:spcPct val="90000"/>
              </a:lnSpc>
            </a:pPr>
            <a:r>
              <a:rPr lang="en-US" dirty="0"/>
              <a:t>Background</a:t>
            </a:r>
          </a:p>
          <a:p>
            <a:pPr lvl="1">
              <a:lnSpc>
                <a:spcPct val="90000"/>
              </a:lnSpc>
            </a:pPr>
            <a:r>
              <a:rPr lang="en-US" dirty="0"/>
              <a:t>TCP vs. UDP</a:t>
            </a:r>
          </a:p>
          <a:p>
            <a:pPr lvl="1">
              <a:lnSpc>
                <a:spcPct val="90000"/>
              </a:lnSpc>
            </a:pPr>
            <a:r>
              <a:rPr lang="en-US" dirty="0"/>
              <a:t>Byte ordering </a:t>
            </a:r>
          </a:p>
          <a:p>
            <a:pPr>
              <a:lnSpc>
                <a:spcPct val="90000"/>
              </a:lnSpc>
            </a:pPr>
            <a:r>
              <a:rPr lang="en-US" dirty="0">
                <a:solidFill>
                  <a:srgbClr val="CC0000"/>
                </a:solidFill>
              </a:rPr>
              <a:t>Socket I/O</a:t>
            </a:r>
          </a:p>
          <a:p>
            <a:pPr lvl="1">
              <a:lnSpc>
                <a:spcPct val="90000"/>
              </a:lnSpc>
            </a:pPr>
            <a:r>
              <a:rPr lang="en-US" dirty="0">
                <a:solidFill>
                  <a:srgbClr val="CC0000"/>
                </a:solidFill>
              </a:rPr>
              <a:t>TCP/UDP server and client</a:t>
            </a:r>
          </a:p>
          <a:p>
            <a:pPr lvl="1">
              <a:lnSpc>
                <a:spcPct val="90000"/>
              </a:lnSpc>
            </a:pPr>
            <a:r>
              <a:rPr lang="en-US" dirty="0">
                <a:solidFill>
                  <a:srgbClr val="CC0000"/>
                </a:solidFill>
              </a:rPr>
              <a:t>I/O multiplexing</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6BA0B47-61B6-45B4-908A-057ADF620B92}" type="slidenum">
              <a:rPr lang="en-US"/>
              <a:pPr/>
              <a:t>117</a:t>
            </a:fld>
            <a:endParaRPr lang="en-US"/>
          </a:p>
        </p:txBody>
      </p:sp>
      <p:sp>
        <p:nvSpPr>
          <p:cNvPr id="88066" name="Rectangle 1026"/>
          <p:cNvSpPr>
            <a:spLocks noGrp="1" noChangeArrowheads="1"/>
          </p:cNvSpPr>
          <p:nvPr>
            <p:ph type="body" idx="1"/>
          </p:nvPr>
        </p:nvSpPr>
        <p:spPr>
          <a:xfrm>
            <a:off x="603250" y="1524000"/>
            <a:ext cx="8256588" cy="4724400"/>
          </a:xfrm>
        </p:spPr>
        <p:txBody>
          <a:bodyPr/>
          <a:lstStyle/>
          <a:p>
            <a:pPr>
              <a:lnSpc>
                <a:spcPct val="90000"/>
              </a:lnSpc>
            </a:pPr>
            <a:r>
              <a:rPr lang="en-US" sz="2000"/>
              <a:t>A socket is a file descriptor that lets an application read/write data from/to the network</a:t>
            </a:r>
          </a:p>
          <a:p>
            <a:pPr>
              <a:lnSpc>
                <a:spcPct val="90000"/>
              </a:lnSpc>
            </a:pPr>
            <a:endParaRPr lang="en-US" sz="2000"/>
          </a:p>
          <a:p>
            <a:pPr>
              <a:lnSpc>
                <a:spcPct val="90000"/>
              </a:lnSpc>
            </a:pPr>
            <a:endParaRPr lang="en-US" sz="2000"/>
          </a:p>
          <a:p>
            <a:pPr>
              <a:lnSpc>
                <a:spcPct val="90000"/>
              </a:lnSpc>
            </a:pPr>
            <a:endParaRPr lang="en-US" sz="2000"/>
          </a:p>
          <a:p>
            <a:pPr>
              <a:lnSpc>
                <a:spcPct val="90000"/>
              </a:lnSpc>
            </a:pPr>
            <a:endParaRPr lang="en-US" sz="2000"/>
          </a:p>
          <a:p>
            <a:pPr>
              <a:lnSpc>
                <a:spcPct val="90000"/>
              </a:lnSpc>
            </a:pPr>
            <a:endParaRPr lang="en-US" sz="2000"/>
          </a:p>
          <a:p>
            <a:pPr>
              <a:lnSpc>
                <a:spcPct val="90000"/>
              </a:lnSpc>
            </a:pPr>
            <a:r>
              <a:rPr lang="en-US" sz="2000" b="1" i="1"/>
              <a:t>socket</a:t>
            </a:r>
            <a:r>
              <a:rPr lang="en-US" sz="2000"/>
              <a:t> returns an integer (socket descriptor)</a:t>
            </a:r>
          </a:p>
          <a:p>
            <a:pPr lvl="1">
              <a:lnSpc>
                <a:spcPct val="90000"/>
              </a:lnSpc>
            </a:pPr>
            <a:r>
              <a:rPr lang="en-US" sz="2000"/>
              <a:t>fd &lt; 0 indicates that an error occurred</a:t>
            </a:r>
          </a:p>
          <a:p>
            <a:pPr lvl="1">
              <a:lnSpc>
                <a:spcPct val="90000"/>
              </a:lnSpc>
            </a:pPr>
            <a:r>
              <a:rPr lang="en-US" sz="2000"/>
              <a:t>socket descriptors are similar to file descriptors</a:t>
            </a:r>
          </a:p>
          <a:p>
            <a:pPr>
              <a:lnSpc>
                <a:spcPct val="90000"/>
              </a:lnSpc>
            </a:pPr>
            <a:endParaRPr lang="en-US" sz="2000"/>
          </a:p>
          <a:p>
            <a:pPr>
              <a:lnSpc>
                <a:spcPct val="90000"/>
              </a:lnSpc>
            </a:pPr>
            <a:r>
              <a:rPr lang="en-US" sz="2000"/>
              <a:t>AF_INET: associates a socket with the Internet protocol family</a:t>
            </a:r>
          </a:p>
          <a:p>
            <a:pPr>
              <a:lnSpc>
                <a:spcPct val="90000"/>
              </a:lnSpc>
            </a:pPr>
            <a:r>
              <a:rPr lang="en-US" sz="2000"/>
              <a:t>SOCK_STREAM: selects the TCP protocol</a:t>
            </a:r>
          </a:p>
          <a:p>
            <a:pPr>
              <a:lnSpc>
                <a:spcPct val="90000"/>
              </a:lnSpc>
            </a:pPr>
            <a:r>
              <a:rPr lang="en-US" sz="2000"/>
              <a:t>SOCK_DGRAM: selects the UDP protocol</a:t>
            </a:r>
          </a:p>
        </p:txBody>
      </p:sp>
      <p:sp>
        <p:nvSpPr>
          <p:cNvPr id="88067" name="Rectangle 1027"/>
          <p:cNvSpPr>
            <a:spLocks noGrp="1" noChangeArrowheads="1"/>
          </p:cNvSpPr>
          <p:nvPr>
            <p:ph type="title"/>
          </p:nvPr>
        </p:nvSpPr>
        <p:spPr/>
        <p:txBody>
          <a:bodyPr/>
          <a:lstStyle/>
          <a:p>
            <a:r>
              <a:rPr lang="en-US"/>
              <a:t>What is a Socket?</a:t>
            </a:r>
          </a:p>
        </p:txBody>
      </p:sp>
      <p:sp>
        <p:nvSpPr>
          <p:cNvPr id="88068" name="Text Box 1028"/>
          <p:cNvSpPr txBox="1">
            <a:spLocks noChangeArrowheads="1"/>
          </p:cNvSpPr>
          <p:nvPr/>
        </p:nvSpPr>
        <p:spPr bwMode="auto">
          <a:xfrm>
            <a:off x="949325" y="2286000"/>
            <a:ext cx="7661275" cy="1474788"/>
          </a:xfrm>
          <a:prstGeom prst="rect">
            <a:avLst/>
          </a:prstGeom>
          <a:noFill/>
          <a:ln w="9525">
            <a:solidFill>
              <a:schemeClr val="tx1"/>
            </a:solidFill>
            <a:miter lim="800000"/>
            <a:headEnd/>
            <a:tailEnd/>
          </a:ln>
          <a:effectLst/>
        </p:spPr>
        <p:txBody>
          <a:bodyPr wrap="none">
            <a:spAutoFit/>
          </a:bodyPr>
          <a:lstStyle/>
          <a:p>
            <a:pPr eaLnBrk="0" hangingPunct="0">
              <a:lnSpc>
                <a:spcPct val="90000"/>
              </a:lnSpc>
            </a:pPr>
            <a:r>
              <a:rPr lang="en-US" sz="2000">
                <a:latin typeface="Courier New" pitchFamily="49" charset="0"/>
              </a:rPr>
              <a:t>int fd;        /* socket descriptor */</a:t>
            </a:r>
          </a:p>
          <a:p>
            <a:pPr eaLnBrk="0" hangingPunct="0">
              <a:lnSpc>
                <a:spcPct val="90000"/>
              </a:lnSpc>
            </a:pPr>
            <a:r>
              <a:rPr lang="en-US" sz="2000">
                <a:latin typeface="Courier New" pitchFamily="49" charset="0"/>
              </a:rPr>
              <a:t>if ((fd = </a:t>
            </a:r>
            <a:r>
              <a:rPr lang="en-US" sz="2000" b="1">
                <a:solidFill>
                  <a:srgbClr val="CC0000"/>
                </a:solidFill>
                <a:latin typeface="Courier New" pitchFamily="49" charset="0"/>
              </a:rPr>
              <a:t>socket</a:t>
            </a:r>
            <a:r>
              <a:rPr lang="en-US" sz="2000">
                <a:latin typeface="Courier New" pitchFamily="49" charset="0"/>
              </a:rPr>
              <a:t>(</a:t>
            </a:r>
            <a:r>
              <a:rPr lang="en-US" sz="2000" b="1">
                <a:solidFill>
                  <a:srgbClr val="CC0000"/>
                </a:solidFill>
                <a:latin typeface="Courier New" pitchFamily="49" charset="0"/>
              </a:rPr>
              <a:t>AF_INET</a:t>
            </a:r>
            <a:r>
              <a:rPr lang="en-US" sz="2000">
                <a:latin typeface="Courier New" pitchFamily="49" charset="0"/>
              </a:rPr>
              <a:t>, </a:t>
            </a:r>
            <a:r>
              <a:rPr lang="en-US" sz="2000" b="1">
                <a:solidFill>
                  <a:srgbClr val="CC0000"/>
                </a:solidFill>
                <a:latin typeface="Courier New" pitchFamily="49" charset="0"/>
              </a:rPr>
              <a:t>SOCK_STREAM</a:t>
            </a:r>
            <a:r>
              <a:rPr lang="en-US" sz="2000">
                <a:latin typeface="Courier New" pitchFamily="49" charset="0"/>
              </a:rPr>
              <a:t>, 0)) &lt; 0) }</a:t>
            </a:r>
          </a:p>
          <a:p>
            <a:pPr eaLnBrk="0" hangingPunct="0">
              <a:lnSpc>
                <a:spcPct val="90000"/>
              </a:lnSpc>
            </a:pPr>
            <a:r>
              <a:rPr lang="en-US" sz="2000">
                <a:latin typeface="Courier New" pitchFamily="49" charset="0"/>
              </a:rPr>
              <a:t>	perror(“socket”);</a:t>
            </a:r>
          </a:p>
          <a:p>
            <a:pPr eaLnBrk="0" hangingPunct="0">
              <a:lnSpc>
                <a:spcPct val="90000"/>
              </a:lnSpc>
            </a:pPr>
            <a:r>
              <a:rPr lang="en-US" sz="2000">
                <a:latin typeface="Courier New" pitchFamily="49" charset="0"/>
              </a:rPr>
              <a:t>	exit(1);</a:t>
            </a:r>
          </a:p>
          <a:p>
            <a:pPr eaLnBrk="0" hangingPunct="0">
              <a:lnSpc>
                <a:spcPct val="90000"/>
              </a:lnSpc>
            </a:pPr>
            <a:r>
              <a:rPr lang="en-US" sz="2000">
                <a:latin typeface="Courier New" pitchFamily="49" charset="0"/>
              </a:rPr>
              <a:t>}</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7199FA6C-EDDE-4638-8199-D21595D7A7D1}" type="slidenum">
              <a:rPr lang="en-US"/>
              <a:pPr/>
              <a:t>118</a:t>
            </a:fld>
            <a:endParaRPr lang="en-US"/>
          </a:p>
        </p:txBody>
      </p:sp>
      <p:sp>
        <p:nvSpPr>
          <p:cNvPr id="67586" name="Text Box 2"/>
          <p:cNvSpPr txBox="1">
            <a:spLocks noChangeArrowheads="1"/>
          </p:cNvSpPr>
          <p:nvPr/>
        </p:nvSpPr>
        <p:spPr bwMode="auto">
          <a:xfrm>
            <a:off x="1436688" y="3509963"/>
            <a:ext cx="1495425" cy="520700"/>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TCP</a:t>
            </a:r>
          </a:p>
        </p:txBody>
      </p:sp>
      <p:sp>
        <p:nvSpPr>
          <p:cNvPr id="67587" name="Text Box 3"/>
          <p:cNvSpPr txBox="1">
            <a:spLocks noChangeArrowheads="1"/>
          </p:cNvSpPr>
          <p:nvPr/>
        </p:nvSpPr>
        <p:spPr bwMode="auto">
          <a:xfrm>
            <a:off x="1436688" y="4335463"/>
            <a:ext cx="1495425" cy="522287"/>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IP</a:t>
            </a:r>
          </a:p>
        </p:txBody>
      </p:sp>
      <p:sp>
        <p:nvSpPr>
          <p:cNvPr id="67589" name="Text Box 5"/>
          <p:cNvSpPr txBox="1">
            <a:spLocks noChangeArrowheads="1"/>
          </p:cNvSpPr>
          <p:nvPr/>
        </p:nvSpPr>
        <p:spPr bwMode="auto">
          <a:xfrm>
            <a:off x="1246188" y="5138738"/>
            <a:ext cx="1905000" cy="534987"/>
          </a:xfrm>
          <a:prstGeom prst="rect">
            <a:avLst/>
          </a:prstGeom>
          <a:noFill/>
          <a:ln w="12700">
            <a:solidFill>
              <a:schemeClr val="tx1"/>
            </a:solidFill>
            <a:miter lim="800000"/>
            <a:headEnd type="none" w="sm" len="sm"/>
            <a:tailEnd type="none" w="sm" len="sm"/>
          </a:ln>
          <a:effectLst/>
        </p:spPr>
        <p:txBody>
          <a:bodyPr wrap="none" lIns="82058" tIns="123087" rIns="82058" bIns="123087">
            <a:spAutoFit/>
          </a:bodyPr>
          <a:lstStyle/>
          <a:p>
            <a:pPr algn="ctr" defTabSz="820738" eaLnBrk="0" hangingPunct="0"/>
            <a:r>
              <a:rPr lang="en-US" sz="1800">
                <a:latin typeface="Helvetica" pitchFamily="34" charset="0"/>
              </a:rPr>
              <a:t>Ethernet Adapter</a:t>
            </a:r>
          </a:p>
        </p:txBody>
      </p:sp>
      <p:sp>
        <p:nvSpPr>
          <p:cNvPr id="67590" name="Line 6"/>
          <p:cNvSpPr>
            <a:spLocks noChangeShapeType="1"/>
          </p:cNvSpPr>
          <p:nvPr/>
        </p:nvSpPr>
        <p:spPr bwMode="auto">
          <a:xfrm>
            <a:off x="2184400" y="4027488"/>
            <a:ext cx="0" cy="309562"/>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67591" name="Line 7"/>
          <p:cNvSpPr>
            <a:spLocks noChangeShapeType="1"/>
          </p:cNvSpPr>
          <p:nvPr/>
        </p:nvSpPr>
        <p:spPr bwMode="auto">
          <a:xfrm>
            <a:off x="2184400" y="4860925"/>
            <a:ext cx="0" cy="309563"/>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67593" name="Oval 9"/>
          <p:cNvSpPr>
            <a:spLocks noChangeArrowheads="1"/>
          </p:cNvSpPr>
          <p:nvPr/>
        </p:nvSpPr>
        <p:spPr bwMode="auto">
          <a:xfrm>
            <a:off x="1196975" y="1828800"/>
            <a:ext cx="1993900" cy="1022350"/>
          </a:xfrm>
          <a:prstGeom prst="ellipse">
            <a:avLst/>
          </a:prstGeom>
          <a:noFill/>
          <a:ln w="25400">
            <a:solidFill>
              <a:srgbClr val="CC0000"/>
            </a:solidFill>
            <a:round/>
            <a:headEnd/>
            <a:tailEnd/>
          </a:ln>
          <a:effectLst/>
        </p:spPr>
        <p:txBody>
          <a:bodyPr wrap="none" lIns="91176" tIns="45588" rIns="91176" bIns="45588" anchor="ctr"/>
          <a:lstStyle/>
          <a:p>
            <a:pPr algn="ctr" defTabSz="820738" eaLnBrk="0" hangingPunct="0"/>
            <a:r>
              <a:rPr lang="en-US" sz="1800">
                <a:solidFill>
                  <a:srgbClr val="CC0000"/>
                </a:solidFill>
                <a:latin typeface="Helvetica" pitchFamily="34" charset="0"/>
              </a:rPr>
              <a:t>Web Server</a:t>
            </a:r>
          </a:p>
        </p:txBody>
      </p:sp>
      <p:sp>
        <p:nvSpPr>
          <p:cNvPr id="67594" name="Line 10"/>
          <p:cNvSpPr>
            <a:spLocks noChangeShapeType="1"/>
          </p:cNvSpPr>
          <p:nvPr/>
        </p:nvSpPr>
        <p:spPr bwMode="auto">
          <a:xfrm>
            <a:off x="1270000" y="3240088"/>
            <a:ext cx="1879600" cy="0"/>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67595" name="Rectangle 11"/>
          <p:cNvSpPr>
            <a:spLocks noChangeArrowheads="1"/>
          </p:cNvSpPr>
          <p:nvPr/>
        </p:nvSpPr>
        <p:spPr bwMode="auto">
          <a:xfrm>
            <a:off x="990600" y="1600200"/>
            <a:ext cx="2411413" cy="4316413"/>
          </a:xfrm>
          <a:prstGeom prst="rect">
            <a:avLst/>
          </a:prstGeom>
          <a:noFill/>
          <a:ln w="9525">
            <a:solidFill>
              <a:schemeClr val="tx1"/>
            </a:solidFill>
            <a:miter lim="800000"/>
            <a:headEnd/>
            <a:tailEnd/>
          </a:ln>
          <a:effectLst/>
        </p:spPr>
        <p:txBody>
          <a:bodyPr wrap="none" lIns="101600" tIns="50800" rIns="101600" bIns="50800" anchor="ctr"/>
          <a:lstStyle/>
          <a:p>
            <a:endParaRPr lang="en-US"/>
          </a:p>
        </p:txBody>
      </p:sp>
      <p:sp>
        <p:nvSpPr>
          <p:cNvPr id="67598" name="Oval 14"/>
          <p:cNvSpPr>
            <a:spLocks noChangeArrowheads="1"/>
          </p:cNvSpPr>
          <p:nvPr/>
        </p:nvSpPr>
        <p:spPr bwMode="auto">
          <a:xfrm>
            <a:off x="2051050" y="2681288"/>
            <a:ext cx="227013" cy="219075"/>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67599" name="Line 15"/>
          <p:cNvSpPr>
            <a:spLocks noChangeShapeType="1"/>
          </p:cNvSpPr>
          <p:nvPr/>
        </p:nvSpPr>
        <p:spPr bwMode="auto">
          <a:xfrm flipH="1">
            <a:off x="2176463" y="2833688"/>
            <a:ext cx="0" cy="676275"/>
          </a:xfrm>
          <a:prstGeom prst="line">
            <a:avLst/>
          </a:prstGeom>
          <a:noFill/>
          <a:ln w="25400">
            <a:solidFill>
              <a:srgbClr val="FF6600"/>
            </a:solidFill>
            <a:round/>
            <a:headEnd type="triangle" w="med" len="med"/>
            <a:tailEnd type="triangle" w="med" len="med"/>
          </a:ln>
          <a:effectLst/>
        </p:spPr>
        <p:txBody>
          <a:bodyPr wrap="none" lIns="101600" tIns="50800" rIns="101600" bIns="50800" anchor="ctr"/>
          <a:lstStyle/>
          <a:p>
            <a:endParaRPr lang="en-US"/>
          </a:p>
        </p:txBody>
      </p:sp>
      <p:sp>
        <p:nvSpPr>
          <p:cNvPr id="67602" name="Text Box 18"/>
          <p:cNvSpPr txBox="1">
            <a:spLocks noChangeArrowheads="1"/>
          </p:cNvSpPr>
          <p:nvPr/>
        </p:nvSpPr>
        <p:spPr bwMode="auto">
          <a:xfrm>
            <a:off x="2201863" y="2833688"/>
            <a:ext cx="955675" cy="366712"/>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1800" b="1" i="1">
                <a:latin typeface="Helvetica" pitchFamily="34" charset="0"/>
              </a:rPr>
              <a:t>Port 80</a:t>
            </a:r>
          </a:p>
        </p:txBody>
      </p:sp>
      <p:sp>
        <p:nvSpPr>
          <p:cNvPr id="67605" name="Rectangle 21"/>
          <p:cNvSpPr>
            <a:spLocks noGrp="1" noChangeArrowheads="1"/>
          </p:cNvSpPr>
          <p:nvPr>
            <p:ph type="body" idx="1"/>
          </p:nvPr>
        </p:nvSpPr>
        <p:spPr>
          <a:xfrm>
            <a:off x="3657600" y="1600200"/>
            <a:ext cx="4724400" cy="4800600"/>
          </a:xfrm>
          <a:noFill/>
          <a:ln/>
        </p:spPr>
        <p:txBody>
          <a:bodyPr/>
          <a:lstStyle/>
          <a:p>
            <a:r>
              <a:rPr lang="en-US"/>
              <a:t>For example: web server</a:t>
            </a:r>
          </a:p>
          <a:p>
            <a:pPr lvl="1"/>
            <a:endParaRPr lang="en-US"/>
          </a:p>
          <a:p>
            <a:r>
              <a:rPr lang="en-US" sz="2400" b="1">
                <a:solidFill>
                  <a:srgbClr val="CC0000"/>
                </a:solidFill>
                <a:latin typeface="Helvetica" pitchFamily="34" charset="0"/>
              </a:rPr>
              <a:t>What does a </a:t>
            </a:r>
            <a:r>
              <a:rPr lang="en-US" sz="2400" b="1" i="1">
                <a:solidFill>
                  <a:srgbClr val="CC0000"/>
                </a:solidFill>
                <a:latin typeface="Helvetica" pitchFamily="34" charset="0"/>
              </a:rPr>
              <a:t>web server</a:t>
            </a:r>
            <a:r>
              <a:rPr lang="en-US" sz="2400" b="1">
                <a:solidFill>
                  <a:srgbClr val="CC0000"/>
                </a:solidFill>
                <a:latin typeface="Helvetica" pitchFamily="34" charset="0"/>
              </a:rPr>
              <a:t> need to do so that a </a:t>
            </a:r>
            <a:r>
              <a:rPr lang="en-US" sz="2400" b="1" i="1">
                <a:solidFill>
                  <a:srgbClr val="CC0000"/>
                </a:solidFill>
                <a:latin typeface="Helvetica" pitchFamily="34" charset="0"/>
              </a:rPr>
              <a:t>web client</a:t>
            </a:r>
            <a:r>
              <a:rPr lang="en-US" sz="2400" b="1">
                <a:solidFill>
                  <a:srgbClr val="CC0000"/>
                </a:solidFill>
                <a:latin typeface="Helvetica" pitchFamily="34" charset="0"/>
              </a:rPr>
              <a:t> can connect to it?</a:t>
            </a:r>
          </a:p>
        </p:txBody>
      </p:sp>
      <p:sp>
        <p:nvSpPr>
          <p:cNvPr id="67606" name="Rectangle 22"/>
          <p:cNvSpPr>
            <a:spLocks noChangeArrowheads="1"/>
          </p:cNvSpPr>
          <p:nvPr/>
        </p:nvSpPr>
        <p:spPr bwMode="auto">
          <a:xfrm>
            <a:off x="457200" y="228600"/>
            <a:ext cx="8458200" cy="1143000"/>
          </a:xfrm>
          <a:prstGeom prst="rect">
            <a:avLst/>
          </a:prstGeom>
          <a:noFill/>
          <a:ln w="9525">
            <a:noFill/>
            <a:miter lim="800000"/>
            <a:headEnd/>
            <a:tailEnd/>
          </a:ln>
          <a:effectLst/>
        </p:spPr>
        <p:txBody>
          <a:bodyPr anchor="ctr"/>
          <a:lstStyle/>
          <a:p>
            <a:pPr>
              <a:lnSpc>
                <a:spcPct val="85000"/>
              </a:lnSpc>
            </a:pPr>
            <a:r>
              <a:rPr lang="en-US" sz="3600">
                <a:solidFill>
                  <a:schemeClr val="folHlink"/>
                </a:solidFill>
                <a:latin typeface="Arial" pitchFamily="34" charset="0"/>
              </a:rPr>
              <a:t>TCP Server</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5D1FAB08-F6E3-4DDD-95BD-223C10561658}" type="slidenum">
              <a:rPr lang="en-US"/>
              <a:pPr/>
              <a:t>119</a:t>
            </a:fld>
            <a:endParaRPr lang="en-US"/>
          </a:p>
        </p:txBody>
      </p:sp>
      <p:sp>
        <p:nvSpPr>
          <p:cNvPr id="93186" name="Rectangle 2"/>
          <p:cNvSpPr>
            <a:spLocks noGrp="1" noChangeArrowheads="1"/>
          </p:cNvSpPr>
          <p:nvPr>
            <p:ph type="body" idx="1"/>
          </p:nvPr>
        </p:nvSpPr>
        <p:spPr>
          <a:xfrm>
            <a:off x="381000" y="1524000"/>
            <a:ext cx="8034338" cy="577850"/>
          </a:xfrm>
        </p:spPr>
        <p:txBody>
          <a:bodyPr lIns="82058" tIns="41029" rIns="82058" bIns="41029">
            <a:normAutofit lnSpcReduction="10000"/>
          </a:bodyPr>
          <a:lstStyle/>
          <a:p>
            <a:pPr>
              <a:lnSpc>
                <a:spcPct val="90000"/>
              </a:lnSpc>
            </a:pPr>
            <a:r>
              <a:rPr lang="en-US" sz="2000"/>
              <a:t>Since web traffic uses TCP, the web server must create a socket of type SOCK_STREAM</a:t>
            </a:r>
          </a:p>
        </p:txBody>
      </p:sp>
      <p:sp>
        <p:nvSpPr>
          <p:cNvPr id="93187" name="Text Box 3"/>
          <p:cNvSpPr txBox="1">
            <a:spLocks noChangeArrowheads="1"/>
          </p:cNvSpPr>
          <p:nvPr/>
        </p:nvSpPr>
        <p:spPr bwMode="auto">
          <a:xfrm>
            <a:off x="762000" y="2438400"/>
            <a:ext cx="7543800" cy="1930400"/>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2000">
                <a:latin typeface="Courier New" pitchFamily="49" charset="0"/>
              </a:rPr>
              <a:t>int fd;		/* socket descriptor */</a:t>
            </a:r>
          </a:p>
          <a:p>
            <a:pPr defTabSz="820738" eaLnBrk="0" hangingPunct="0"/>
            <a:endParaRPr lang="en-US" sz="2000">
              <a:latin typeface="Courier New" pitchFamily="49" charset="0"/>
            </a:endParaRPr>
          </a:p>
          <a:p>
            <a:pPr defTabSz="820738" eaLnBrk="0" hangingPunct="0"/>
            <a:r>
              <a:rPr lang="en-US" sz="2000">
                <a:latin typeface="Courier New" pitchFamily="49" charset="0"/>
              </a:rPr>
              <a:t>if((fd = </a:t>
            </a:r>
            <a:r>
              <a:rPr lang="en-US" sz="2000" b="1">
                <a:solidFill>
                  <a:srgbClr val="CC0000"/>
                </a:solidFill>
                <a:latin typeface="Courier New" pitchFamily="49" charset="0"/>
              </a:rPr>
              <a:t>socket</a:t>
            </a:r>
            <a:r>
              <a:rPr lang="en-US" sz="2000">
                <a:latin typeface="Courier New" pitchFamily="49" charset="0"/>
              </a:rPr>
              <a:t>(</a:t>
            </a:r>
            <a:r>
              <a:rPr lang="en-US" sz="2000" b="1">
                <a:solidFill>
                  <a:srgbClr val="CC0000"/>
                </a:solidFill>
                <a:latin typeface="Courier New" pitchFamily="49" charset="0"/>
              </a:rPr>
              <a:t>AF_INET</a:t>
            </a:r>
            <a:r>
              <a:rPr lang="en-US" sz="2000">
                <a:latin typeface="Courier New" pitchFamily="49" charset="0"/>
              </a:rPr>
              <a:t>, </a:t>
            </a:r>
            <a:r>
              <a:rPr lang="en-US" sz="2000" b="1">
                <a:solidFill>
                  <a:srgbClr val="CC0000"/>
                </a:solidFill>
                <a:latin typeface="Courier New" pitchFamily="49" charset="0"/>
              </a:rPr>
              <a:t>SOCK_STREAM</a:t>
            </a:r>
            <a:r>
              <a:rPr lang="en-US" sz="2000">
                <a:latin typeface="Courier New" pitchFamily="49" charset="0"/>
              </a:rPr>
              <a:t>, 0)) &lt; 0) {</a:t>
            </a:r>
          </a:p>
          <a:p>
            <a:pPr defTabSz="820738" eaLnBrk="0" hangingPunct="0"/>
            <a:r>
              <a:rPr lang="en-US" sz="2000">
                <a:latin typeface="Courier New" pitchFamily="49" charset="0"/>
              </a:rPr>
              <a:t>	perror(“socket”);</a:t>
            </a:r>
          </a:p>
          <a:p>
            <a:pPr defTabSz="820738" eaLnBrk="0" hangingPunct="0"/>
            <a:r>
              <a:rPr lang="en-US" sz="2000">
                <a:latin typeface="Courier New" pitchFamily="49" charset="0"/>
              </a:rPr>
              <a:t>	exit(1);</a:t>
            </a:r>
          </a:p>
          <a:p>
            <a:pPr defTabSz="820738" eaLnBrk="0" hangingPunct="0"/>
            <a:r>
              <a:rPr lang="en-US" sz="2000">
                <a:latin typeface="Courier New" pitchFamily="49" charset="0"/>
              </a:rPr>
              <a:t>}</a:t>
            </a:r>
          </a:p>
        </p:txBody>
      </p:sp>
      <p:sp>
        <p:nvSpPr>
          <p:cNvPr id="93188" name="Rectangle 4"/>
          <p:cNvSpPr>
            <a:spLocks noChangeArrowheads="1"/>
          </p:cNvSpPr>
          <p:nvPr/>
        </p:nvSpPr>
        <p:spPr bwMode="auto">
          <a:xfrm>
            <a:off x="381000" y="4521200"/>
            <a:ext cx="8763000" cy="1879600"/>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r>
              <a:rPr lang="en-US" sz="2000" b="1" i="1">
                <a:latin typeface="Arial" pitchFamily="34" charset="0"/>
              </a:rPr>
              <a:t>socket</a:t>
            </a:r>
            <a:r>
              <a:rPr lang="en-US" sz="2000">
                <a:latin typeface="Arial" pitchFamily="34" charset="0"/>
              </a:rPr>
              <a:t> returns an integer (</a:t>
            </a:r>
            <a:r>
              <a:rPr lang="en-US" sz="2000" b="1">
                <a:latin typeface="Arial" pitchFamily="34" charset="0"/>
              </a:rPr>
              <a:t>socket descriptor</a:t>
            </a:r>
            <a:r>
              <a:rPr lang="en-US" sz="2000">
                <a:latin typeface="Arial" pitchFamily="34" charset="0"/>
              </a:rPr>
              <a:t>)</a:t>
            </a:r>
          </a:p>
          <a:p>
            <a:pPr marL="666750" lvl="1" indent="-257175" defTabSz="820738">
              <a:spcBef>
                <a:spcPct val="20000"/>
              </a:spcBef>
              <a:buClr>
                <a:schemeClr val="accent2"/>
              </a:buClr>
              <a:buFontTx/>
              <a:buChar char="•"/>
            </a:pPr>
            <a:r>
              <a:rPr lang="en-US" sz="2000" b="1" i="1">
                <a:latin typeface="Arial" pitchFamily="34" charset="0"/>
              </a:rPr>
              <a:t>fd</a:t>
            </a:r>
            <a:r>
              <a:rPr lang="en-US" sz="2000" i="1">
                <a:latin typeface="Arial" pitchFamily="34" charset="0"/>
              </a:rPr>
              <a:t> </a:t>
            </a:r>
            <a:r>
              <a:rPr lang="en-US" sz="2000">
                <a:latin typeface="Arial" pitchFamily="34" charset="0"/>
              </a:rPr>
              <a:t>&lt; 0 indicates that an error occurred</a:t>
            </a:r>
          </a:p>
          <a:p>
            <a:pPr marL="307975" indent="-307975" defTabSz="820738">
              <a:spcBef>
                <a:spcPct val="20000"/>
              </a:spcBef>
              <a:buClr>
                <a:schemeClr val="accent2"/>
              </a:buClr>
              <a:buFontTx/>
              <a:buChar char="•"/>
            </a:pPr>
            <a:r>
              <a:rPr lang="en-US" sz="2000" b="1">
                <a:solidFill>
                  <a:srgbClr val="CC0000"/>
                </a:solidFill>
                <a:latin typeface="Arial" pitchFamily="34" charset="0"/>
              </a:rPr>
              <a:t>AF_INET</a:t>
            </a:r>
            <a:r>
              <a:rPr lang="en-US" sz="2000">
                <a:latin typeface="Arial" pitchFamily="34" charset="0"/>
              </a:rPr>
              <a:t> associates a socket with the Internet protocol family</a:t>
            </a:r>
          </a:p>
          <a:p>
            <a:pPr marL="307975" indent="-307975" defTabSz="820738">
              <a:spcBef>
                <a:spcPct val="20000"/>
              </a:spcBef>
              <a:buClr>
                <a:schemeClr val="accent2"/>
              </a:buClr>
              <a:buFontTx/>
              <a:buChar char="•"/>
            </a:pPr>
            <a:r>
              <a:rPr lang="en-US" sz="2000" b="1">
                <a:solidFill>
                  <a:srgbClr val="CC0000"/>
                </a:solidFill>
                <a:latin typeface="Arial" pitchFamily="34" charset="0"/>
              </a:rPr>
              <a:t>SOCK_STREAM </a:t>
            </a:r>
            <a:r>
              <a:rPr lang="en-US" sz="2000" b="1">
                <a:latin typeface="Arial" pitchFamily="34" charset="0"/>
              </a:rPr>
              <a:t>selects the TCP protocol</a:t>
            </a:r>
          </a:p>
        </p:txBody>
      </p:sp>
      <p:sp>
        <p:nvSpPr>
          <p:cNvPr id="93189" name="Rectangle 5"/>
          <p:cNvSpPr>
            <a:spLocks noChangeArrowheads="1"/>
          </p:cNvSpPr>
          <p:nvPr/>
        </p:nvSpPr>
        <p:spPr bwMode="auto">
          <a:xfrm>
            <a:off x="457200" y="228600"/>
            <a:ext cx="8458200" cy="1143000"/>
          </a:xfrm>
          <a:prstGeom prst="rect">
            <a:avLst/>
          </a:prstGeom>
          <a:noFill/>
          <a:ln w="9525">
            <a:noFill/>
            <a:miter lim="800000"/>
            <a:headEnd/>
            <a:tailEnd/>
          </a:ln>
          <a:effectLst/>
        </p:spPr>
        <p:txBody>
          <a:bodyPr anchor="ctr"/>
          <a:lstStyle/>
          <a:p>
            <a:pPr>
              <a:lnSpc>
                <a:spcPct val="85000"/>
              </a:lnSpc>
            </a:pPr>
            <a:r>
              <a:rPr lang="en-US" sz="3600">
                <a:solidFill>
                  <a:schemeClr val="folHlink"/>
                </a:solidFill>
                <a:latin typeface="Arial" pitchFamily="34" charset="0"/>
              </a:rPr>
              <a:t>Socket I/O: socket()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Schedulers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Short-term scheduler is invoked very frequently (milliseconds) (must be fast)</a:t>
            </a:r>
          </a:p>
          <a:p>
            <a:r>
              <a:rPr lang="en-US" dirty="0" smtClean="0"/>
              <a:t>Long-term </a:t>
            </a:r>
            <a:r>
              <a:rPr lang="en-US" dirty="0"/>
              <a:t>scheduler is invoked very infrequently (seconds, minutes) (may be slow)</a:t>
            </a:r>
          </a:p>
          <a:p>
            <a:r>
              <a:rPr lang="en-US" dirty="0" smtClean="0"/>
              <a:t>The </a:t>
            </a:r>
            <a:r>
              <a:rPr lang="en-US" dirty="0"/>
              <a:t>long-term scheduler controls the </a:t>
            </a:r>
            <a:r>
              <a:rPr lang="en-US" i="1" dirty="0"/>
              <a:t>degree of multiprogramming</a:t>
            </a:r>
          </a:p>
          <a:p>
            <a:r>
              <a:rPr lang="en-US" dirty="0" smtClean="0"/>
              <a:t>Processes </a:t>
            </a:r>
            <a:r>
              <a:rPr lang="en-US" dirty="0"/>
              <a:t>can be described as either:</a:t>
            </a:r>
          </a:p>
          <a:p>
            <a:pPr lvl="1"/>
            <a:r>
              <a:rPr lang="en-US" b="1" dirty="0" smtClean="0"/>
              <a:t>I/O-bound </a:t>
            </a:r>
            <a:r>
              <a:rPr lang="en-US" b="1" dirty="0"/>
              <a:t>process–spends more time doing I/O than computations, many short CPU bursts</a:t>
            </a:r>
          </a:p>
          <a:p>
            <a:pPr lvl="1"/>
            <a:r>
              <a:rPr lang="en-US" b="1" dirty="0" smtClean="0"/>
              <a:t>CPU-bound </a:t>
            </a:r>
            <a:r>
              <a:rPr lang="en-US" b="1" dirty="0"/>
              <a:t>process–spends more time doing computations; few very long CPU bursts</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1613C5A9-F43B-4361-BBC3-470914DB0C61}" type="slidenum">
              <a:rPr lang="en-US"/>
              <a:pPr/>
              <a:t>120</a:t>
            </a:fld>
            <a:endParaRPr lang="en-US"/>
          </a:p>
        </p:txBody>
      </p:sp>
      <p:sp>
        <p:nvSpPr>
          <p:cNvPr id="35843" name="Rectangle 3"/>
          <p:cNvSpPr>
            <a:spLocks noGrp="1" noChangeArrowheads="1"/>
          </p:cNvSpPr>
          <p:nvPr>
            <p:ph type="body" idx="1"/>
          </p:nvPr>
        </p:nvSpPr>
        <p:spPr>
          <a:xfrm>
            <a:off x="381000" y="1549400"/>
            <a:ext cx="6786563" cy="431800"/>
          </a:xfrm>
        </p:spPr>
        <p:txBody>
          <a:bodyPr lIns="82058" tIns="41029" rIns="82058" bIns="41029"/>
          <a:lstStyle/>
          <a:p>
            <a:pPr>
              <a:lnSpc>
                <a:spcPct val="90000"/>
              </a:lnSpc>
            </a:pPr>
            <a:r>
              <a:rPr lang="en-US" sz="2400"/>
              <a:t>A </a:t>
            </a:r>
            <a:r>
              <a:rPr lang="en-US" sz="2400" b="1" i="1"/>
              <a:t>socket</a:t>
            </a:r>
            <a:r>
              <a:rPr lang="en-US" sz="2400"/>
              <a:t> can be bound to a </a:t>
            </a:r>
            <a:r>
              <a:rPr lang="en-US" sz="2400" b="1" i="1"/>
              <a:t>port</a:t>
            </a:r>
            <a:endParaRPr lang="en-US" sz="2400"/>
          </a:p>
        </p:txBody>
      </p:sp>
      <p:sp>
        <p:nvSpPr>
          <p:cNvPr id="35844" name="Text Box 4"/>
          <p:cNvSpPr txBox="1">
            <a:spLocks noChangeArrowheads="1"/>
          </p:cNvSpPr>
          <p:nvPr/>
        </p:nvSpPr>
        <p:spPr bwMode="auto">
          <a:xfrm>
            <a:off x="762000" y="2174875"/>
            <a:ext cx="7924800" cy="376872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600">
                <a:latin typeface="Courier New" pitchFamily="49" charset="0"/>
              </a:rPr>
              <a:t>int fd;				/* socket descriptor */</a:t>
            </a:r>
          </a:p>
          <a:p>
            <a:pPr defTabSz="820738" eaLnBrk="0" hangingPunct="0"/>
            <a:r>
              <a:rPr lang="en-US" sz="1600" b="1">
                <a:solidFill>
                  <a:srgbClr val="CC0000"/>
                </a:solidFill>
                <a:latin typeface="Courier New" pitchFamily="49" charset="0"/>
              </a:rPr>
              <a:t>struct sockaddr_in</a:t>
            </a:r>
            <a:r>
              <a:rPr lang="en-US" sz="1600">
                <a:latin typeface="Courier New" pitchFamily="49" charset="0"/>
              </a:rPr>
              <a:t> srv;	/* used by bind() */</a:t>
            </a:r>
          </a:p>
          <a:p>
            <a:pPr defTabSz="820738" eaLnBrk="0" hangingPunct="0"/>
            <a:endParaRPr lang="en-US" sz="1600">
              <a:latin typeface="Courier New" pitchFamily="49" charset="0"/>
            </a:endParaRPr>
          </a:p>
          <a:p>
            <a:pPr defTabSz="820738" eaLnBrk="0" hangingPunct="0"/>
            <a:r>
              <a:rPr lang="en-US" sz="1600">
                <a:latin typeface="Courier New" pitchFamily="49" charset="0"/>
              </a:rPr>
              <a:t>/* create the socket */</a:t>
            </a:r>
          </a:p>
          <a:p>
            <a:pPr defTabSz="820738" eaLnBrk="0" hangingPunct="0"/>
            <a:endParaRPr lang="en-US" sz="1600">
              <a:latin typeface="Courier New" pitchFamily="49" charset="0"/>
            </a:endParaRPr>
          </a:p>
          <a:p>
            <a:pPr defTabSz="820738" eaLnBrk="0" hangingPunct="0"/>
            <a:r>
              <a:rPr lang="en-US" sz="1600">
                <a:latin typeface="Courier New" pitchFamily="49" charset="0"/>
              </a:rPr>
              <a:t>srv.sin_family = </a:t>
            </a:r>
            <a:r>
              <a:rPr lang="en-US" sz="1600" b="1">
                <a:solidFill>
                  <a:srgbClr val="CC0000"/>
                </a:solidFill>
                <a:latin typeface="Courier New" pitchFamily="49" charset="0"/>
              </a:rPr>
              <a:t>AF_INET</a:t>
            </a:r>
            <a:r>
              <a:rPr lang="en-US" sz="1600">
                <a:latin typeface="Courier New" pitchFamily="49" charset="0"/>
              </a:rPr>
              <a:t>; /* use the Internet addr family */</a:t>
            </a:r>
          </a:p>
          <a:p>
            <a:pPr defTabSz="820738" eaLnBrk="0" hangingPunct="0"/>
            <a:endParaRPr lang="en-US" sz="1600">
              <a:latin typeface="Courier New" pitchFamily="49" charset="0"/>
            </a:endParaRPr>
          </a:p>
          <a:p>
            <a:pPr defTabSz="820738" eaLnBrk="0" hangingPunct="0"/>
            <a:r>
              <a:rPr lang="en-US" sz="1600">
                <a:latin typeface="Courier New" pitchFamily="49" charset="0"/>
              </a:rPr>
              <a:t>srv.sin_port = </a:t>
            </a:r>
            <a:r>
              <a:rPr lang="en-US" sz="1600" b="1">
                <a:solidFill>
                  <a:srgbClr val="CC0000"/>
                </a:solidFill>
                <a:latin typeface="Courier New" pitchFamily="49" charset="0"/>
              </a:rPr>
              <a:t>htons</a:t>
            </a:r>
            <a:r>
              <a:rPr lang="en-US" sz="1600">
                <a:latin typeface="Courier New" pitchFamily="49" charset="0"/>
              </a:rPr>
              <a:t>(</a:t>
            </a:r>
            <a:r>
              <a:rPr lang="en-US" sz="1600" b="1">
                <a:solidFill>
                  <a:srgbClr val="CC0000"/>
                </a:solidFill>
                <a:latin typeface="Courier New" pitchFamily="49" charset="0"/>
              </a:rPr>
              <a:t>80</a:t>
            </a:r>
            <a:r>
              <a:rPr lang="en-US" sz="1600">
                <a:latin typeface="Courier New" pitchFamily="49" charset="0"/>
              </a:rPr>
              <a:t>); /* bind socket ‘fd’ to port 80*/</a:t>
            </a:r>
          </a:p>
          <a:p>
            <a:pPr defTabSz="820738" eaLnBrk="0" hangingPunct="0"/>
            <a:endParaRPr lang="en-US" sz="1600">
              <a:latin typeface="Courier New" pitchFamily="49" charset="0"/>
            </a:endParaRPr>
          </a:p>
          <a:p>
            <a:pPr defTabSz="820738" eaLnBrk="0" hangingPunct="0"/>
            <a:r>
              <a:rPr lang="en-US" sz="1600">
                <a:latin typeface="Courier New" pitchFamily="49" charset="0"/>
              </a:rPr>
              <a:t>/* bind: a client may connect to any of my addresses */</a:t>
            </a:r>
          </a:p>
          <a:p>
            <a:pPr defTabSz="820738" eaLnBrk="0" hangingPunct="0"/>
            <a:r>
              <a:rPr lang="en-US" sz="1600">
                <a:latin typeface="Courier New" pitchFamily="49" charset="0"/>
              </a:rPr>
              <a:t>srv.sin_addr.s_addr = </a:t>
            </a:r>
            <a:r>
              <a:rPr lang="en-US" sz="1600" b="1">
                <a:solidFill>
                  <a:srgbClr val="CC0000"/>
                </a:solidFill>
                <a:latin typeface="Courier New" pitchFamily="49" charset="0"/>
              </a:rPr>
              <a:t>htonl</a:t>
            </a:r>
            <a:r>
              <a:rPr lang="en-US" sz="1600">
                <a:latin typeface="Courier New" pitchFamily="49" charset="0"/>
              </a:rPr>
              <a:t>(</a:t>
            </a:r>
            <a:r>
              <a:rPr lang="en-US" sz="1600" b="1">
                <a:solidFill>
                  <a:srgbClr val="CC0000"/>
                </a:solidFill>
                <a:latin typeface="Courier New" pitchFamily="49" charset="0"/>
              </a:rPr>
              <a:t>INADDR_ANY</a:t>
            </a:r>
            <a:r>
              <a:rPr lang="en-US" sz="1600">
                <a:latin typeface="Courier New" pitchFamily="49" charset="0"/>
              </a:rPr>
              <a:t>);</a:t>
            </a:r>
          </a:p>
          <a:p>
            <a:pPr defTabSz="820738" eaLnBrk="0" hangingPunct="0"/>
            <a:endParaRPr lang="en-US" sz="1600">
              <a:latin typeface="Courier New" pitchFamily="49" charset="0"/>
            </a:endParaRPr>
          </a:p>
          <a:p>
            <a:pPr defTabSz="820738" eaLnBrk="0" hangingPunct="0"/>
            <a:r>
              <a:rPr lang="en-US" sz="1600">
                <a:latin typeface="Courier New" pitchFamily="49" charset="0"/>
              </a:rPr>
              <a:t>if(</a:t>
            </a:r>
            <a:r>
              <a:rPr lang="en-US" sz="1600" b="1">
                <a:solidFill>
                  <a:srgbClr val="CC0000"/>
                </a:solidFill>
                <a:latin typeface="Courier New" pitchFamily="49" charset="0"/>
              </a:rPr>
              <a:t>bind</a:t>
            </a:r>
            <a:r>
              <a:rPr lang="en-US" sz="1600">
                <a:latin typeface="Courier New" pitchFamily="49" charset="0"/>
              </a:rPr>
              <a:t>(fd, (struct sockaddr*) &amp;srv, sizeof(srv)) &lt; 0) {</a:t>
            </a:r>
          </a:p>
          <a:p>
            <a:pPr defTabSz="820738" eaLnBrk="0" hangingPunct="0"/>
            <a:r>
              <a:rPr lang="en-US" sz="1600">
                <a:latin typeface="Courier New" pitchFamily="49" charset="0"/>
              </a:rPr>
              <a:t>	perror("bind"); exit(1);</a:t>
            </a:r>
          </a:p>
          <a:p>
            <a:pPr defTabSz="820738" eaLnBrk="0" hangingPunct="0"/>
            <a:r>
              <a:rPr lang="en-US" sz="1600">
                <a:latin typeface="Courier New" pitchFamily="49" charset="0"/>
              </a:rPr>
              <a:t>}</a:t>
            </a:r>
          </a:p>
        </p:txBody>
      </p:sp>
      <p:sp>
        <p:nvSpPr>
          <p:cNvPr id="35845" name="Rectangle 5"/>
          <p:cNvSpPr>
            <a:spLocks noChangeArrowheads="1"/>
          </p:cNvSpPr>
          <p:nvPr/>
        </p:nvSpPr>
        <p:spPr bwMode="auto">
          <a:xfrm>
            <a:off x="1246188" y="3792538"/>
            <a:ext cx="6626225" cy="2424112"/>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endParaRPr lang="en-US" sz="2900">
              <a:latin typeface="Arial" pitchFamily="34" charset="0"/>
            </a:endParaRPr>
          </a:p>
        </p:txBody>
      </p:sp>
      <p:sp>
        <p:nvSpPr>
          <p:cNvPr id="35846" name="Rectangle 6"/>
          <p:cNvSpPr>
            <a:spLocks noChangeArrowheads="1"/>
          </p:cNvSpPr>
          <p:nvPr/>
        </p:nvSpPr>
        <p:spPr bwMode="auto">
          <a:xfrm>
            <a:off x="381000" y="6096000"/>
            <a:ext cx="7620000" cy="430213"/>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r>
              <a:rPr lang="en-US" sz="2100" b="1">
                <a:solidFill>
                  <a:srgbClr val="CC0000"/>
                </a:solidFill>
                <a:latin typeface="Arial" pitchFamily="34" charset="0"/>
              </a:rPr>
              <a:t>Still not quite ready to communicate with a client...</a:t>
            </a:r>
          </a:p>
        </p:txBody>
      </p:sp>
      <p:sp>
        <p:nvSpPr>
          <p:cNvPr id="35847" name="Rectangle 7"/>
          <p:cNvSpPr>
            <a:spLocks noChangeArrowheads="1"/>
          </p:cNvSpPr>
          <p:nvPr/>
        </p:nvSpPr>
        <p:spPr bwMode="auto">
          <a:xfrm>
            <a:off x="457200" y="228600"/>
            <a:ext cx="8458200" cy="1143000"/>
          </a:xfrm>
          <a:prstGeom prst="rect">
            <a:avLst/>
          </a:prstGeom>
          <a:noFill/>
          <a:ln w="9525">
            <a:noFill/>
            <a:miter lim="800000"/>
            <a:headEnd/>
            <a:tailEnd/>
          </a:ln>
          <a:effectLst/>
        </p:spPr>
        <p:txBody>
          <a:bodyPr anchor="ctr"/>
          <a:lstStyle/>
          <a:p>
            <a:pPr>
              <a:lnSpc>
                <a:spcPct val="85000"/>
              </a:lnSpc>
            </a:pPr>
            <a:r>
              <a:rPr lang="en-US" sz="3600">
                <a:solidFill>
                  <a:schemeClr val="folHlink"/>
                </a:solidFill>
                <a:latin typeface="Arial" pitchFamily="34" charset="0"/>
              </a:rPr>
              <a:t>Socket I/O: bind()</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6984520D-CBA2-4EB6-BD7B-8093F60B817B}" type="slidenum">
              <a:rPr lang="en-US"/>
              <a:pPr/>
              <a:t>121</a:t>
            </a:fld>
            <a:endParaRPr lang="en-US"/>
          </a:p>
        </p:txBody>
      </p:sp>
      <p:sp>
        <p:nvSpPr>
          <p:cNvPr id="36866" name="Rectangle 2"/>
          <p:cNvSpPr>
            <a:spLocks noGrp="1" noChangeArrowheads="1"/>
          </p:cNvSpPr>
          <p:nvPr>
            <p:ph type="title"/>
          </p:nvPr>
        </p:nvSpPr>
        <p:spPr/>
        <p:txBody>
          <a:bodyPr lIns="82058" tIns="41029" rIns="82058" bIns="41029"/>
          <a:lstStyle/>
          <a:p>
            <a:r>
              <a:rPr lang="en-US"/>
              <a:t>Socket I/O: listen()</a:t>
            </a:r>
          </a:p>
        </p:txBody>
      </p:sp>
      <p:sp>
        <p:nvSpPr>
          <p:cNvPr id="36867" name="Rectangle 3"/>
          <p:cNvSpPr>
            <a:spLocks noGrp="1" noChangeArrowheads="1"/>
          </p:cNvSpPr>
          <p:nvPr>
            <p:ph type="body" idx="1"/>
          </p:nvPr>
        </p:nvSpPr>
        <p:spPr>
          <a:xfrm>
            <a:off x="381000" y="1524000"/>
            <a:ext cx="8534400" cy="431800"/>
          </a:xfrm>
        </p:spPr>
        <p:txBody>
          <a:bodyPr lIns="82058" tIns="41029" rIns="82058" bIns="41029"/>
          <a:lstStyle/>
          <a:p>
            <a:pPr>
              <a:lnSpc>
                <a:spcPct val="90000"/>
              </a:lnSpc>
            </a:pPr>
            <a:r>
              <a:rPr lang="en-US" sz="2400" b="1" i="1"/>
              <a:t>listen</a:t>
            </a:r>
            <a:r>
              <a:rPr lang="en-US" sz="2400"/>
              <a:t> indicates that the server will accept a connection</a:t>
            </a:r>
          </a:p>
        </p:txBody>
      </p:sp>
      <p:sp>
        <p:nvSpPr>
          <p:cNvPr id="36868" name="Text Box 4"/>
          <p:cNvSpPr txBox="1">
            <a:spLocks noChangeArrowheads="1"/>
          </p:cNvSpPr>
          <p:nvPr/>
        </p:nvSpPr>
        <p:spPr bwMode="auto">
          <a:xfrm>
            <a:off x="963613" y="2133600"/>
            <a:ext cx="7418387" cy="284797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int fd;			   /* socket descriptor */</a:t>
            </a:r>
          </a:p>
          <a:p>
            <a:pPr defTabSz="820738" eaLnBrk="0" hangingPunct="0"/>
            <a:r>
              <a:rPr lang="en-US" sz="1800">
                <a:latin typeface="Courier New" pitchFamily="49" charset="0"/>
              </a:rPr>
              <a:t>struct sockaddr_in srv;	   /* used by bind() */</a:t>
            </a:r>
          </a:p>
          <a:p>
            <a:pPr defTabSz="820738" eaLnBrk="0" hangingPunct="0"/>
            <a:endParaRPr lang="en-US" sz="1800">
              <a:latin typeface="Courier New" pitchFamily="49" charset="0"/>
            </a:endParaRPr>
          </a:p>
          <a:p>
            <a:pPr defTabSz="820738" eaLnBrk="0" hangingPunct="0"/>
            <a:r>
              <a:rPr lang="en-US" sz="1800">
                <a:latin typeface="Courier New" pitchFamily="49" charset="0"/>
              </a:rPr>
              <a:t>/* 1) create the socket */</a:t>
            </a:r>
          </a:p>
          <a:p>
            <a:pPr defTabSz="820738" eaLnBrk="0" hangingPunct="0"/>
            <a:r>
              <a:rPr lang="en-US" sz="1800">
                <a:latin typeface="Courier New" pitchFamily="49" charset="0"/>
              </a:rPr>
              <a:t>/* 2) bind the socket to a port */</a:t>
            </a:r>
          </a:p>
          <a:p>
            <a:pPr defTabSz="820738" eaLnBrk="0" hangingPunct="0"/>
            <a:endParaRPr lang="en-US" sz="1800">
              <a:latin typeface="Courier New" pitchFamily="49" charset="0"/>
            </a:endParaRPr>
          </a:p>
          <a:p>
            <a:pPr defTabSz="820738" eaLnBrk="0" hangingPunct="0"/>
            <a:r>
              <a:rPr lang="en-US" sz="1800">
                <a:latin typeface="Courier New" pitchFamily="49" charset="0"/>
              </a:rPr>
              <a:t>if(</a:t>
            </a:r>
            <a:r>
              <a:rPr lang="en-US" sz="1800" b="1">
                <a:solidFill>
                  <a:srgbClr val="CC0000"/>
                </a:solidFill>
                <a:latin typeface="Courier New" pitchFamily="49" charset="0"/>
              </a:rPr>
              <a:t>listen</a:t>
            </a:r>
            <a:r>
              <a:rPr lang="en-US" sz="1800">
                <a:latin typeface="Courier New" pitchFamily="49" charset="0"/>
              </a:rPr>
              <a:t>(fd, 5) &lt; 0) {</a:t>
            </a:r>
          </a:p>
          <a:p>
            <a:pPr defTabSz="820738" eaLnBrk="0" hangingPunct="0"/>
            <a:r>
              <a:rPr lang="en-US" sz="1800">
                <a:latin typeface="Courier New" pitchFamily="49" charset="0"/>
              </a:rPr>
              <a:t>	perror(“listen”);</a:t>
            </a:r>
          </a:p>
          <a:p>
            <a:pPr defTabSz="820738" eaLnBrk="0" hangingPunct="0"/>
            <a:r>
              <a:rPr lang="en-US" sz="1800">
                <a:latin typeface="Courier New" pitchFamily="49" charset="0"/>
              </a:rPr>
              <a:t>	exit(1);</a:t>
            </a:r>
          </a:p>
          <a:p>
            <a:pPr defTabSz="820738" eaLnBrk="0" hangingPunct="0"/>
            <a:r>
              <a:rPr lang="en-US" sz="1800">
                <a:latin typeface="Courier New" pitchFamily="49" charset="0"/>
              </a:rPr>
              <a:t>}</a:t>
            </a:r>
          </a:p>
        </p:txBody>
      </p:sp>
      <p:sp>
        <p:nvSpPr>
          <p:cNvPr id="36869" name="Rectangle 5"/>
          <p:cNvSpPr>
            <a:spLocks noChangeArrowheads="1"/>
          </p:cNvSpPr>
          <p:nvPr/>
        </p:nvSpPr>
        <p:spPr bwMode="auto">
          <a:xfrm>
            <a:off x="1246188" y="3792538"/>
            <a:ext cx="6626225" cy="2424112"/>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endParaRPr lang="en-US" sz="2900">
              <a:latin typeface="Arial" pitchFamily="34" charset="0"/>
            </a:endParaRPr>
          </a:p>
        </p:txBody>
      </p:sp>
      <p:sp>
        <p:nvSpPr>
          <p:cNvPr id="36870" name="Rectangle 6"/>
          <p:cNvSpPr>
            <a:spLocks noChangeArrowheads="1"/>
          </p:cNvSpPr>
          <p:nvPr/>
        </p:nvSpPr>
        <p:spPr bwMode="auto">
          <a:xfrm>
            <a:off x="381000" y="5105400"/>
            <a:ext cx="7924800" cy="430213"/>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r>
              <a:rPr lang="en-US" sz="2100" b="1">
                <a:solidFill>
                  <a:srgbClr val="CC0000"/>
                </a:solidFill>
                <a:latin typeface="Arial" pitchFamily="34" charset="0"/>
              </a:rPr>
              <a:t>Still not quite ready to communicate with a client...</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4F31941C-8C91-4D69-A872-A470DE497F91}" type="slidenum">
              <a:rPr lang="en-US"/>
              <a:pPr/>
              <a:t>122</a:t>
            </a:fld>
            <a:endParaRPr lang="en-US"/>
          </a:p>
        </p:txBody>
      </p:sp>
      <p:sp>
        <p:nvSpPr>
          <p:cNvPr id="37890" name="Rectangle 2"/>
          <p:cNvSpPr>
            <a:spLocks noGrp="1" noChangeArrowheads="1"/>
          </p:cNvSpPr>
          <p:nvPr>
            <p:ph type="title"/>
          </p:nvPr>
        </p:nvSpPr>
        <p:spPr/>
        <p:txBody>
          <a:bodyPr lIns="82058" tIns="41029" rIns="82058" bIns="41029"/>
          <a:lstStyle/>
          <a:p>
            <a:r>
              <a:rPr lang="en-US"/>
              <a:t>Socket I/O: accept()</a:t>
            </a:r>
          </a:p>
        </p:txBody>
      </p:sp>
      <p:sp>
        <p:nvSpPr>
          <p:cNvPr id="37891" name="Rectangle 3"/>
          <p:cNvSpPr>
            <a:spLocks noGrp="1" noChangeArrowheads="1"/>
          </p:cNvSpPr>
          <p:nvPr>
            <p:ph type="body" idx="1"/>
          </p:nvPr>
        </p:nvSpPr>
        <p:spPr>
          <a:xfrm>
            <a:off x="381000" y="1524000"/>
            <a:ext cx="6786563" cy="431800"/>
          </a:xfrm>
        </p:spPr>
        <p:txBody>
          <a:bodyPr lIns="82058" tIns="41029" rIns="82058" bIns="41029"/>
          <a:lstStyle/>
          <a:p>
            <a:pPr>
              <a:lnSpc>
                <a:spcPct val="90000"/>
              </a:lnSpc>
            </a:pPr>
            <a:r>
              <a:rPr lang="en-US" sz="2400" b="1" i="1"/>
              <a:t>accept</a:t>
            </a:r>
            <a:r>
              <a:rPr lang="en-US" sz="2400"/>
              <a:t> blocks waiting for a connection</a:t>
            </a:r>
          </a:p>
        </p:txBody>
      </p:sp>
      <p:sp>
        <p:nvSpPr>
          <p:cNvPr id="37892" name="Text Box 4"/>
          <p:cNvSpPr txBox="1">
            <a:spLocks noChangeArrowheads="1"/>
          </p:cNvSpPr>
          <p:nvPr/>
        </p:nvSpPr>
        <p:spPr bwMode="auto">
          <a:xfrm>
            <a:off x="762000" y="1981200"/>
            <a:ext cx="8001000" cy="3524250"/>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600">
                <a:latin typeface="Courier New" pitchFamily="49" charset="0"/>
              </a:rPr>
              <a:t>int fd;				/* socket descriptor */</a:t>
            </a:r>
          </a:p>
          <a:p>
            <a:pPr defTabSz="820738" eaLnBrk="0" hangingPunct="0"/>
            <a:r>
              <a:rPr lang="en-US" sz="1600">
                <a:latin typeface="Courier New" pitchFamily="49" charset="0"/>
              </a:rPr>
              <a:t>struct sockaddr_in srv;	      /* used by bind() */</a:t>
            </a:r>
          </a:p>
          <a:p>
            <a:pPr defTabSz="820738" eaLnBrk="0" hangingPunct="0"/>
            <a:r>
              <a:rPr lang="en-US" sz="1600">
                <a:latin typeface="Courier New" pitchFamily="49" charset="0"/>
              </a:rPr>
              <a:t>struct sockaddr_in cli;	      /* used by accept() */</a:t>
            </a:r>
          </a:p>
          <a:p>
            <a:pPr defTabSz="820738" eaLnBrk="0" hangingPunct="0"/>
            <a:r>
              <a:rPr lang="en-US" sz="1600">
                <a:latin typeface="Courier New" pitchFamily="49" charset="0"/>
              </a:rPr>
              <a:t>int newfd;			      /* returned by accept() */</a:t>
            </a:r>
          </a:p>
          <a:p>
            <a:pPr defTabSz="820738" eaLnBrk="0" hangingPunct="0"/>
            <a:r>
              <a:rPr lang="en-US" sz="1600">
                <a:latin typeface="Courier New" pitchFamily="49" charset="0"/>
              </a:rPr>
              <a:t>int cli_len = sizeof(cli);	/* used by accept() */</a:t>
            </a:r>
          </a:p>
          <a:p>
            <a:pPr defTabSz="820738" eaLnBrk="0" hangingPunct="0"/>
            <a:endParaRPr lang="en-US" sz="1600">
              <a:latin typeface="Courier New" pitchFamily="49" charset="0"/>
            </a:endParaRPr>
          </a:p>
          <a:p>
            <a:pPr defTabSz="820738" eaLnBrk="0" hangingPunct="0"/>
            <a:r>
              <a:rPr lang="en-US" sz="1600">
                <a:latin typeface="Courier New" pitchFamily="49" charset="0"/>
              </a:rPr>
              <a:t>/* 1) create the socket */</a:t>
            </a:r>
          </a:p>
          <a:p>
            <a:pPr defTabSz="820738" eaLnBrk="0" hangingPunct="0"/>
            <a:r>
              <a:rPr lang="en-US" sz="1600">
                <a:latin typeface="Courier New" pitchFamily="49" charset="0"/>
              </a:rPr>
              <a:t>/* 2) bind the socket to a port */</a:t>
            </a:r>
          </a:p>
          <a:p>
            <a:pPr defTabSz="820738" eaLnBrk="0" hangingPunct="0"/>
            <a:r>
              <a:rPr lang="en-US" sz="1600">
                <a:latin typeface="Courier New" pitchFamily="49" charset="0"/>
              </a:rPr>
              <a:t>/* 3) listen on the socket */</a:t>
            </a:r>
          </a:p>
          <a:p>
            <a:pPr defTabSz="820738" eaLnBrk="0" hangingPunct="0"/>
            <a:endParaRPr lang="en-US" sz="1600">
              <a:latin typeface="Courier New" pitchFamily="49" charset="0"/>
            </a:endParaRPr>
          </a:p>
          <a:p>
            <a:pPr defTabSz="820738" eaLnBrk="0" hangingPunct="0"/>
            <a:r>
              <a:rPr lang="en-US" sz="1600">
                <a:latin typeface="Courier New" pitchFamily="49" charset="0"/>
              </a:rPr>
              <a:t>newfd = </a:t>
            </a:r>
            <a:r>
              <a:rPr lang="en-US" sz="1600" b="1">
                <a:solidFill>
                  <a:srgbClr val="CC0000"/>
                </a:solidFill>
                <a:latin typeface="Courier New" pitchFamily="49" charset="0"/>
              </a:rPr>
              <a:t>accept</a:t>
            </a:r>
            <a:r>
              <a:rPr lang="en-US" sz="1600">
                <a:latin typeface="Courier New" pitchFamily="49" charset="0"/>
              </a:rPr>
              <a:t>(fd, (struct sockaddr*) &amp;cli, &amp;cli_len);</a:t>
            </a:r>
          </a:p>
          <a:p>
            <a:pPr defTabSz="820738" eaLnBrk="0" hangingPunct="0"/>
            <a:r>
              <a:rPr lang="en-US" sz="1600">
                <a:latin typeface="Courier New" pitchFamily="49" charset="0"/>
              </a:rPr>
              <a:t>if(newfd &lt; 0) {</a:t>
            </a:r>
          </a:p>
          <a:p>
            <a:pPr defTabSz="820738" eaLnBrk="0" hangingPunct="0"/>
            <a:r>
              <a:rPr lang="en-US" sz="1600">
                <a:latin typeface="Courier New" pitchFamily="49" charset="0"/>
              </a:rPr>
              <a:t>	perror("accept");	exit(1);</a:t>
            </a:r>
          </a:p>
          <a:p>
            <a:pPr defTabSz="820738" eaLnBrk="0" hangingPunct="0"/>
            <a:r>
              <a:rPr lang="en-US" sz="1600">
                <a:latin typeface="Courier New" pitchFamily="49" charset="0"/>
              </a:rPr>
              <a:t>}</a:t>
            </a:r>
          </a:p>
        </p:txBody>
      </p:sp>
      <p:sp>
        <p:nvSpPr>
          <p:cNvPr id="37893" name="Rectangle 5"/>
          <p:cNvSpPr>
            <a:spLocks noChangeArrowheads="1"/>
          </p:cNvSpPr>
          <p:nvPr/>
        </p:nvSpPr>
        <p:spPr bwMode="auto">
          <a:xfrm>
            <a:off x="1246188" y="3792538"/>
            <a:ext cx="6626225" cy="2424112"/>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endParaRPr lang="en-US" sz="2900">
              <a:latin typeface="Arial" pitchFamily="34" charset="0"/>
            </a:endParaRPr>
          </a:p>
        </p:txBody>
      </p:sp>
      <p:sp>
        <p:nvSpPr>
          <p:cNvPr id="37894" name="Rectangle 6"/>
          <p:cNvSpPr>
            <a:spLocks noChangeArrowheads="1"/>
          </p:cNvSpPr>
          <p:nvPr/>
        </p:nvSpPr>
        <p:spPr bwMode="auto">
          <a:xfrm>
            <a:off x="381000" y="5486400"/>
            <a:ext cx="8763000" cy="1155700"/>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r>
              <a:rPr lang="en-US" sz="2100" b="1" i="1">
                <a:latin typeface="Arial" pitchFamily="34" charset="0"/>
              </a:rPr>
              <a:t>accept</a:t>
            </a:r>
            <a:r>
              <a:rPr lang="en-US" sz="2100">
                <a:latin typeface="Arial" pitchFamily="34" charset="0"/>
              </a:rPr>
              <a:t> returns a new socket (</a:t>
            </a:r>
            <a:r>
              <a:rPr lang="en-US" sz="2100" b="1" i="1">
                <a:latin typeface="Arial" pitchFamily="34" charset="0"/>
              </a:rPr>
              <a:t>newfd</a:t>
            </a:r>
            <a:r>
              <a:rPr lang="en-US" sz="2100">
                <a:latin typeface="Arial" pitchFamily="34" charset="0"/>
              </a:rPr>
              <a:t>) with the same properties as the original socket (</a:t>
            </a:r>
            <a:r>
              <a:rPr lang="en-US" sz="2100" b="1" i="1">
                <a:latin typeface="Arial" pitchFamily="34" charset="0"/>
              </a:rPr>
              <a:t>fd</a:t>
            </a:r>
            <a:r>
              <a:rPr lang="en-US" sz="2100">
                <a:latin typeface="Arial" pitchFamily="34" charset="0"/>
              </a:rPr>
              <a:t>)</a:t>
            </a:r>
          </a:p>
          <a:p>
            <a:pPr marL="666750" lvl="1" indent="-257175" defTabSz="820738">
              <a:spcBef>
                <a:spcPct val="20000"/>
              </a:spcBef>
              <a:buClr>
                <a:schemeClr val="accent2"/>
              </a:buClr>
              <a:buFontTx/>
              <a:buChar char="•"/>
            </a:pPr>
            <a:r>
              <a:rPr lang="en-US" sz="2000" b="1" i="1">
                <a:latin typeface="Arial" pitchFamily="34" charset="0"/>
              </a:rPr>
              <a:t>newfd</a:t>
            </a:r>
            <a:r>
              <a:rPr lang="en-US" sz="2000">
                <a:latin typeface="Arial" pitchFamily="34" charset="0"/>
              </a:rPr>
              <a:t> &lt; 0 indicates that an error occurred</a:t>
            </a:r>
            <a:endParaRPr lang="en-US" sz="1900">
              <a:latin typeface="Arial" pitchFamily="34"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CDD16DC-48C1-4C43-8933-9362EA0AD697}" type="slidenum">
              <a:rPr lang="en-US"/>
              <a:pPr/>
              <a:t>123</a:t>
            </a:fld>
            <a:endParaRPr lang="en-US"/>
          </a:p>
        </p:txBody>
      </p:sp>
      <p:sp>
        <p:nvSpPr>
          <p:cNvPr id="38914" name="Rectangle 2"/>
          <p:cNvSpPr>
            <a:spLocks noGrp="1" noChangeArrowheads="1"/>
          </p:cNvSpPr>
          <p:nvPr>
            <p:ph type="title"/>
          </p:nvPr>
        </p:nvSpPr>
        <p:spPr/>
        <p:txBody>
          <a:bodyPr lIns="82058" tIns="41029" rIns="82058" bIns="41029"/>
          <a:lstStyle/>
          <a:p>
            <a:r>
              <a:rPr lang="en-US"/>
              <a:t>Socket I/O: accept() continued...</a:t>
            </a:r>
          </a:p>
        </p:txBody>
      </p:sp>
      <p:sp>
        <p:nvSpPr>
          <p:cNvPr id="38915" name="Text Box 3"/>
          <p:cNvSpPr txBox="1">
            <a:spLocks noChangeArrowheads="1"/>
          </p:cNvSpPr>
          <p:nvPr/>
        </p:nvSpPr>
        <p:spPr bwMode="auto">
          <a:xfrm>
            <a:off x="609600" y="1465263"/>
            <a:ext cx="8229600" cy="2573337"/>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struct sockaddr_in cli;		/* used by accept() */</a:t>
            </a:r>
          </a:p>
          <a:p>
            <a:pPr defTabSz="820738" eaLnBrk="0" hangingPunct="0"/>
            <a:r>
              <a:rPr lang="en-US" sz="1800">
                <a:latin typeface="Courier New" pitchFamily="49" charset="0"/>
              </a:rPr>
              <a:t>int newfd;				/* returned by accept() */</a:t>
            </a:r>
          </a:p>
          <a:p>
            <a:pPr defTabSz="820738" eaLnBrk="0" hangingPunct="0"/>
            <a:r>
              <a:rPr lang="en-US" sz="1800">
                <a:latin typeface="Courier New" pitchFamily="49" charset="0"/>
              </a:rPr>
              <a:t>int cli_len = sizeof(cli);	/* used by accept() */</a:t>
            </a:r>
          </a:p>
          <a:p>
            <a:pPr defTabSz="820738" eaLnBrk="0" hangingPunct="0"/>
            <a:endParaRPr lang="en-US" sz="1800">
              <a:latin typeface="Courier New" pitchFamily="49" charset="0"/>
            </a:endParaRPr>
          </a:p>
          <a:p>
            <a:pPr defTabSz="820738" eaLnBrk="0" hangingPunct="0"/>
            <a:r>
              <a:rPr lang="en-US" sz="1800">
                <a:latin typeface="Courier New" pitchFamily="49" charset="0"/>
              </a:rPr>
              <a:t>newfd = </a:t>
            </a:r>
            <a:r>
              <a:rPr lang="en-US" sz="1800" b="1">
                <a:solidFill>
                  <a:srgbClr val="CC0000"/>
                </a:solidFill>
                <a:latin typeface="Courier New" pitchFamily="49" charset="0"/>
              </a:rPr>
              <a:t>accept</a:t>
            </a:r>
            <a:r>
              <a:rPr lang="en-US" sz="1800">
                <a:latin typeface="Courier New" pitchFamily="49" charset="0"/>
              </a:rPr>
              <a:t>(fd, (struct sockaddr*) &amp;cli, &amp;cli_len);</a:t>
            </a:r>
          </a:p>
          <a:p>
            <a:pPr defTabSz="820738" eaLnBrk="0" hangingPunct="0"/>
            <a:r>
              <a:rPr lang="en-US" sz="1800">
                <a:latin typeface="Courier New" pitchFamily="49" charset="0"/>
              </a:rPr>
              <a:t>if(newfd &lt; 0) {</a:t>
            </a:r>
          </a:p>
          <a:p>
            <a:pPr defTabSz="820738" eaLnBrk="0" hangingPunct="0"/>
            <a:r>
              <a:rPr lang="en-US" sz="1800">
                <a:latin typeface="Courier New" pitchFamily="49" charset="0"/>
              </a:rPr>
              <a:t>	perror("accept");</a:t>
            </a:r>
          </a:p>
          <a:p>
            <a:pPr defTabSz="820738" eaLnBrk="0" hangingPunct="0"/>
            <a:r>
              <a:rPr lang="en-US" sz="1800">
                <a:latin typeface="Courier New" pitchFamily="49" charset="0"/>
              </a:rPr>
              <a:t>	exit(1);</a:t>
            </a:r>
          </a:p>
          <a:p>
            <a:pPr defTabSz="820738" eaLnBrk="0" hangingPunct="0"/>
            <a:r>
              <a:rPr lang="en-US" sz="1800">
                <a:latin typeface="Courier New" pitchFamily="49" charset="0"/>
              </a:rPr>
              <a:t>}</a:t>
            </a:r>
          </a:p>
        </p:txBody>
      </p:sp>
      <p:sp>
        <p:nvSpPr>
          <p:cNvPr id="38916" name="Rectangle 4"/>
          <p:cNvSpPr>
            <a:spLocks noChangeArrowheads="1"/>
          </p:cNvSpPr>
          <p:nvPr/>
        </p:nvSpPr>
        <p:spPr bwMode="auto">
          <a:xfrm>
            <a:off x="1246188" y="3792538"/>
            <a:ext cx="6626225" cy="2424112"/>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endParaRPr lang="en-US" sz="2900">
              <a:latin typeface="Arial" pitchFamily="34" charset="0"/>
            </a:endParaRPr>
          </a:p>
        </p:txBody>
      </p:sp>
      <p:sp>
        <p:nvSpPr>
          <p:cNvPr id="38917" name="Rectangle 5"/>
          <p:cNvSpPr>
            <a:spLocks noChangeArrowheads="1"/>
          </p:cNvSpPr>
          <p:nvPr/>
        </p:nvSpPr>
        <p:spPr bwMode="auto">
          <a:xfrm>
            <a:off x="457200" y="3984625"/>
            <a:ext cx="8382000" cy="2797175"/>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r>
              <a:rPr lang="en-US" sz="2500">
                <a:latin typeface="Arial" pitchFamily="34" charset="0"/>
              </a:rPr>
              <a:t>How does the server know which client it is?</a:t>
            </a:r>
            <a:endParaRPr lang="en-US" sz="2500" b="1">
              <a:latin typeface="Arial" pitchFamily="34" charset="0"/>
            </a:endParaRPr>
          </a:p>
          <a:p>
            <a:pPr marL="666750" lvl="1" indent="-257175" defTabSz="820738">
              <a:spcBef>
                <a:spcPct val="20000"/>
              </a:spcBef>
              <a:buClr>
                <a:schemeClr val="accent2"/>
              </a:buClr>
              <a:buFontTx/>
              <a:buChar char="•"/>
            </a:pPr>
            <a:r>
              <a:rPr lang="en-US" sz="2200" b="1">
                <a:solidFill>
                  <a:srgbClr val="CC0000"/>
                </a:solidFill>
                <a:latin typeface="Arial" pitchFamily="34" charset="0"/>
              </a:rPr>
              <a:t>cli.sin_addr.s_addr</a:t>
            </a:r>
            <a:r>
              <a:rPr lang="en-US" sz="2200" b="1" i="1">
                <a:latin typeface="Arial" pitchFamily="34" charset="0"/>
              </a:rPr>
              <a:t> </a:t>
            </a:r>
            <a:r>
              <a:rPr lang="en-US" sz="2200">
                <a:latin typeface="Arial" pitchFamily="34" charset="0"/>
              </a:rPr>
              <a:t>contains the client’s </a:t>
            </a:r>
            <a:r>
              <a:rPr lang="en-US" sz="2200" b="1" i="1">
                <a:latin typeface="Arial" pitchFamily="34" charset="0"/>
              </a:rPr>
              <a:t>IP address</a:t>
            </a:r>
            <a:endParaRPr lang="en-US" sz="2200">
              <a:latin typeface="Arial" pitchFamily="34" charset="0"/>
            </a:endParaRPr>
          </a:p>
          <a:p>
            <a:pPr marL="666750" lvl="1" indent="-257175" defTabSz="820738">
              <a:spcBef>
                <a:spcPct val="20000"/>
              </a:spcBef>
              <a:buClr>
                <a:schemeClr val="accent2"/>
              </a:buClr>
              <a:buFontTx/>
              <a:buChar char="•"/>
            </a:pPr>
            <a:r>
              <a:rPr lang="en-US" sz="2200" b="1">
                <a:solidFill>
                  <a:srgbClr val="CC0000"/>
                </a:solidFill>
                <a:latin typeface="Arial" pitchFamily="34" charset="0"/>
              </a:rPr>
              <a:t>cli.sin_port</a:t>
            </a:r>
            <a:r>
              <a:rPr lang="en-US" sz="2200">
                <a:latin typeface="Arial" pitchFamily="34" charset="0"/>
              </a:rPr>
              <a:t> contains the client’s </a:t>
            </a:r>
            <a:r>
              <a:rPr lang="en-US" sz="2200" b="1" i="1">
                <a:latin typeface="Arial" pitchFamily="34" charset="0"/>
              </a:rPr>
              <a:t>port number</a:t>
            </a:r>
            <a:endParaRPr lang="en-US" sz="2100">
              <a:latin typeface="Arial" pitchFamily="34" charset="0"/>
            </a:endParaRPr>
          </a:p>
          <a:p>
            <a:pPr marL="307975" indent="-307975" defTabSz="820738">
              <a:spcBef>
                <a:spcPct val="20000"/>
              </a:spcBef>
              <a:buClr>
                <a:schemeClr val="accent2"/>
              </a:buClr>
              <a:buFontTx/>
              <a:buChar char="•"/>
            </a:pPr>
            <a:r>
              <a:rPr lang="en-US" sz="2500">
                <a:latin typeface="Arial" pitchFamily="34" charset="0"/>
              </a:rPr>
              <a:t>Now the server can exchange data with the client by using </a:t>
            </a:r>
            <a:r>
              <a:rPr lang="en-US" sz="2500" b="1" i="1">
                <a:latin typeface="Arial" pitchFamily="34" charset="0"/>
              </a:rPr>
              <a:t>read</a:t>
            </a:r>
            <a:r>
              <a:rPr lang="en-US" sz="2500">
                <a:latin typeface="Arial" pitchFamily="34" charset="0"/>
              </a:rPr>
              <a:t> and </a:t>
            </a:r>
            <a:r>
              <a:rPr lang="en-US" sz="2500" b="1" i="1">
                <a:latin typeface="Arial" pitchFamily="34" charset="0"/>
              </a:rPr>
              <a:t>write</a:t>
            </a:r>
            <a:r>
              <a:rPr lang="en-US" sz="2500">
                <a:latin typeface="Arial" pitchFamily="34" charset="0"/>
              </a:rPr>
              <a:t> on the descriptor </a:t>
            </a:r>
            <a:r>
              <a:rPr lang="en-US" sz="2500" b="1" i="1">
                <a:latin typeface="Arial" pitchFamily="34" charset="0"/>
              </a:rPr>
              <a:t>newfd</a:t>
            </a:r>
            <a:r>
              <a:rPr lang="en-US" sz="2500" i="1">
                <a:latin typeface="Arial" pitchFamily="34" charset="0"/>
              </a:rPr>
              <a:t>.</a:t>
            </a:r>
            <a:endParaRPr lang="en-US" sz="2500">
              <a:latin typeface="Arial" pitchFamily="34" charset="0"/>
            </a:endParaRPr>
          </a:p>
          <a:p>
            <a:pPr marL="307975" indent="-307975" defTabSz="820738">
              <a:spcBef>
                <a:spcPct val="20000"/>
              </a:spcBef>
              <a:buClr>
                <a:schemeClr val="accent2"/>
              </a:buClr>
              <a:buFontTx/>
              <a:buChar char="•"/>
            </a:pPr>
            <a:r>
              <a:rPr lang="en-US" sz="2500">
                <a:latin typeface="Arial" pitchFamily="34" charset="0"/>
              </a:rPr>
              <a:t>Why does </a:t>
            </a:r>
            <a:r>
              <a:rPr lang="en-US" sz="2500" b="1" i="1">
                <a:latin typeface="Arial" pitchFamily="34" charset="0"/>
              </a:rPr>
              <a:t>accept</a:t>
            </a:r>
            <a:r>
              <a:rPr lang="en-US" sz="2500">
                <a:latin typeface="Arial" pitchFamily="34" charset="0"/>
              </a:rPr>
              <a:t> need to return a new descriptor?</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714A7CB1-1B3C-4555-97F7-278D33AB35AB}" type="slidenum">
              <a:rPr lang="en-US"/>
              <a:pPr/>
              <a:t>124</a:t>
            </a:fld>
            <a:endParaRPr lang="en-US"/>
          </a:p>
        </p:txBody>
      </p:sp>
      <p:sp>
        <p:nvSpPr>
          <p:cNvPr id="39938" name="Rectangle 2"/>
          <p:cNvSpPr>
            <a:spLocks noGrp="1" noChangeArrowheads="1"/>
          </p:cNvSpPr>
          <p:nvPr>
            <p:ph type="title"/>
          </p:nvPr>
        </p:nvSpPr>
        <p:spPr/>
        <p:txBody>
          <a:bodyPr lIns="82058" tIns="41029" rIns="82058" bIns="41029"/>
          <a:lstStyle/>
          <a:p>
            <a:r>
              <a:rPr lang="en-US"/>
              <a:t>Socket I/O: read()</a:t>
            </a:r>
          </a:p>
        </p:txBody>
      </p:sp>
      <p:sp>
        <p:nvSpPr>
          <p:cNvPr id="39939" name="Rectangle 3"/>
          <p:cNvSpPr>
            <a:spLocks noGrp="1" noChangeArrowheads="1"/>
          </p:cNvSpPr>
          <p:nvPr>
            <p:ph type="body" idx="1"/>
          </p:nvPr>
        </p:nvSpPr>
        <p:spPr>
          <a:xfrm>
            <a:off x="381000" y="1473200"/>
            <a:ext cx="7924800" cy="1498600"/>
          </a:xfrm>
        </p:spPr>
        <p:txBody>
          <a:bodyPr lIns="82058" tIns="41029" rIns="82058" bIns="41029"/>
          <a:lstStyle/>
          <a:p>
            <a:r>
              <a:rPr lang="en-US" sz="2400" b="1" i="1"/>
              <a:t>read</a:t>
            </a:r>
            <a:r>
              <a:rPr lang="en-US" sz="2400"/>
              <a:t> can be used with a socket</a:t>
            </a:r>
            <a:endParaRPr lang="en-US" sz="2400" b="1" i="1"/>
          </a:p>
          <a:p>
            <a:r>
              <a:rPr lang="en-US" sz="2400" b="1" i="1">
                <a:solidFill>
                  <a:srgbClr val="CC0000"/>
                </a:solidFill>
              </a:rPr>
              <a:t>read</a:t>
            </a:r>
            <a:r>
              <a:rPr lang="en-US" sz="2400" b="1">
                <a:solidFill>
                  <a:srgbClr val="CC0000"/>
                </a:solidFill>
              </a:rPr>
              <a:t> </a:t>
            </a:r>
            <a:r>
              <a:rPr lang="en-US" sz="2400" b="1" u="sng">
                <a:solidFill>
                  <a:srgbClr val="CC0000"/>
                </a:solidFill>
              </a:rPr>
              <a:t>blocks</a:t>
            </a:r>
            <a:r>
              <a:rPr lang="en-US" sz="2400" b="1">
                <a:solidFill>
                  <a:srgbClr val="CC0000"/>
                </a:solidFill>
              </a:rPr>
              <a:t> waiting for data from the client but does not guarantee that sizeof(buf) is read</a:t>
            </a:r>
            <a:endParaRPr lang="en-US" sz="2400"/>
          </a:p>
        </p:txBody>
      </p:sp>
      <p:sp>
        <p:nvSpPr>
          <p:cNvPr id="39940" name="Text Box 4"/>
          <p:cNvSpPr txBox="1">
            <a:spLocks noChangeArrowheads="1"/>
          </p:cNvSpPr>
          <p:nvPr/>
        </p:nvSpPr>
        <p:spPr bwMode="auto">
          <a:xfrm>
            <a:off x="609600" y="3213100"/>
            <a:ext cx="8305800" cy="3035300"/>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600">
                <a:latin typeface="Courier New" pitchFamily="49" charset="0"/>
              </a:rPr>
              <a:t>int fd;				/* socket descriptor */</a:t>
            </a:r>
          </a:p>
          <a:p>
            <a:pPr defTabSz="820738" eaLnBrk="0" hangingPunct="0"/>
            <a:r>
              <a:rPr lang="en-US" sz="1600">
                <a:latin typeface="Courier New" pitchFamily="49" charset="0"/>
              </a:rPr>
              <a:t>char buf[512];			/* used by read() */</a:t>
            </a:r>
          </a:p>
          <a:p>
            <a:pPr defTabSz="820738" eaLnBrk="0" hangingPunct="0"/>
            <a:r>
              <a:rPr lang="en-US" sz="1600">
                <a:latin typeface="Courier New" pitchFamily="49" charset="0"/>
              </a:rPr>
              <a:t>int nbytes;			      /* used by read() */</a:t>
            </a:r>
          </a:p>
          <a:p>
            <a:pPr defTabSz="820738" eaLnBrk="0" hangingPunct="0"/>
            <a:endParaRPr lang="en-US" sz="1600">
              <a:latin typeface="Courier New" pitchFamily="49" charset="0"/>
            </a:endParaRPr>
          </a:p>
          <a:p>
            <a:pPr defTabSz="820738" eaLnBrk="0" hangingPunct="0"/>
            <a:r>
              <a:rPr lang="en-US" sz="1600">
                <a:latin typeface="Courier New" pitchFamily="49" charset="0"/>
              </a:rPr>
              <a:t>/* 1) create the socket */</a:t>
            </a:r>
          </a:p>
          <a:p>
            <a:pPr defTabSz="820738" eaLnBrk="0" hangingPunct="0"/>
            <a:r>
              <a:rPr lang="en-US" sz="1600">
                <a:latin typeface="Courier New" pitchFamily="49" charset="0"/>
              </a:rPr>
              <a:t>/* 2) bind the socket to a port */</a:t>
            </a:r>
          </a:p>
          <a:p>
            <a:pPr defTabSz="820738" eaLnBrk="0" hangingPunct="0"/>
            <a:r>
              <a:rPr lang="en-US" sz="1600">
                <a:latin typeface="Courier New" pitchFamily="49" charset="0"/>
              </a:rPr>
              <a:t>/* 3) listen on the socket */</a:t>
            </a:r>
          </a:p>
          <a:p>
            <a:pPr defTabSz="820738" eaLnBrk="0" hangingPunct="0"/>
            <a:r>
              <a:rPr lang="en-US" sz="1600">
                <a:latin typeface="Courier New" pitchFamily="49" charset="0"/>
              </a:rPr>
              <a:t>/* 4) accept the incoming connection */</a:t>
            </a:r>
          </a:p>
          <a:p>
            <a:pPr defTabSz="820738" eaLnBrk="0" hangingPunct="0"/>
            <a:endParaRPr lang="en-US" sz="1600">
              <a:latin typeface="Courier New" pitchFamily="49" charset="0"/>
            </a:endParaRPr>
          </a:p>
          <a:p>
            <a:pPr defTabSz="820738" eaLnBrk="0" hangingPunct="0"/>
            <a:r>
              <a:rPr lang="en-US" sz="1600">
                <a:latin typeface="Courier New" pitchFamily="49" charset="0"/>
              </a:rPr>
              <a:t>if((nbytes = </a:t>
            </a:r>
            <a:r>
              <a:rPr lang="en-US" sz="1600" b="1">
                <a:solidFill>
                  <a:srgbClr val="CC0000"/>
                </a:solidFill>
                <a:latin typeface="Courier New" pitchFamily="49" charset="0"/>
              </a:rPr>
              <a:t>read</a:t>
            </a:r>
            <a:r>
              <a:rPr lang="en-US" sz="1600">
                <a:latin typeface="Courier New" pitchFamily="49" charset="0"/>
              </a:rPr>
              <a:t>(newfd, buf, sizeof(buf))) &lt; 0) {</a:t>
            </a:r>
          </a:p>
          <a:p>
            <a:pPr defTabSz="820738" eaLnBrk="0" hangingPunct="0"/>
            <a:r>
              <a:rPr lang="en-US" sz="1600">
                <a:latin typeface="Courier New" pitchFamily="49" charset="0"/>
              </a:rPr>
              <a:t>	perror(“read”); exit(1);</a:t>
            </a:r>
          </a:p>
          <a:p>
            <a:pPr defTabSz="820738" eaLnBrk="0" hangingPunct="0"/>
            <a:r>
              <a:rPr lang="en-US" sz="1600">
                <a:latin typeface="Courier New" pitchFamily="49" charset="0"/>
              </a:rPr>
              <a:t>}</a:t>
            </a:r>
          </a:p>
        </p:txBody>
      </p:sp>
      <p:sp>
        <p:nvSpPr>
          <p:cNvPr id="39941" name="Rectangle 5"/>
          <p:cNvSpPr>
            <a:spLocks noChangeArrowheads="1"/>
          </p:cNvSpPr>
          <p:nvPr/>
        </p:nvSpPr>
        <p:spPr bwMode="auto">
          <a:xfrm>
            <a:off x="1246188" y="3792538"/>
            <a:ext cx="6626225" cy="2424112"/>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endParaRPr lang="en-US" sz="2900">
              <a:latin typeface="Arial" pitchFamily="34"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BB60F82F-0564-44B5-AC0A-25E788BD4B59}" type="slidenum">
              <a:rPr lang="en-US"/>
              <a:pPr/>
              <a:t>125</a:t>
            </a:fld>
            <a:endParaRPr lang="en-US"/>
          </a:p>
        </p:txBody>
      </p:sp>
      <p:sp>
        <p:nvSpPr>
          <p:cNvPr id="40962" name="Text Box 2"/>
          <p:cNvSpPr txBox="1">
            <a:spLocks noChangeArrowheads="1"/>
          </p:cNvSpPr>
          <p:nvPr/>
        </p:nvSpPr>
        <p:spPr bwMode="auto">
          <a:xfrm>
            <a:off x="6219825" y="3824288"/>
            <a:ext cx="1495425" cy="522287"/>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TCP</a:t>
            </a:r>
          </a:p>
        </p:txBody>
      </p:sp>
      <p:sp>
        <p:nvSpPr>
          <p:cNvPr id="40963" name="Text Box 3"/>
          <p:cNvSpPr txBox="1">
            <a:spLocks noChangeArrowheads="1"/>
          </p:cNvSpPr>
          <p:nvPr/>
        </p:nvSpPr>
        <p:spPr bwMode="auto">
          <a:xfrm>
            <a:off x="6219825" y="4651375"/>
            <a:ext cx="1495425" cy="520700"/>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IP</a:t>
            </a:r>
          </a:p>
        </p:txBody>
      </p:sp>
      <p:sp>
        <p:nvSpPr>
          <p:cNvPr id="40965" name="Text Box 5"/>
          <p:cNvSpPr txBox="1">
            <a:spLocks noChangeArrowheads="1"/>
          </p:cNvSpPr>
          <p:nvPr/>
        </p:nvSpPr>
        <p:spPr bwMode="auto">
          <a:xfrm>
            <a:off x="6021388" y="5526088"/>
            <a:ext cx="1922462" cy="520700"/>
          </a:xfrm>
          <a:prstGeom prst="rect">
            <a:avLst/>
          </a:prstGeom>
          <a:noFill/>
          <a:ln w="12700">
            <a:solidFill>
              <a:schemeClr val="tx1"/>
            </a:solidFill>
            <a:miter lim="800000"/>
            <a:headEnd type="none" w="sm" len="sm"/>
            <a:tailEnd type="none" w="sm" len="sm"/>
          </a:ln>
          <a:effectLst/>
        </p:spPr>
        <p:txBody>
          <a:bodyPr wrap="none" lIns="82058" tIns="123087" rIns="82058" bIns="123087">
            <a:spAutoFit/>
          </a:bodyPr>
          <a:lstStyle/>
          <a:p>
            <a:pPr algn="ctr" defTabSz="820738" eaLnBrk="0" hangingPunct="0"/>
            <a:r>
              <a:rPr lang="en-US" sz="1800">
                <a:latin typeface="Helvetica" pitchFamily="34" charset="0"/>
              </a:rPr>
              <a:t>Ethernet Adapter</a:t>
            </a:r>
          </a:p>
        </p:txBody>
      </p:sp>
      <p:sp>
        <p:nvSpPr>
          <p:cNvPr id="40966" name="Line 6"/>
          <p:cNvSpPr>
            <a:spLocks noChangeShapeType="1"/>
          </p:cNvSpPr>
          <p:nvPr/>
        </p:nvSpPr>
        <p:spPr bwMode="auto">
          <a:xfrm>
            <a:off x="6967538" y="4343400"/>
            <a:ext cx="0" cy="309563"/>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40967" name="Line 7"/>
          <p:cNvSpPr>
            <a:spLocks noChangeShapeType="1"/>
          </p:cNvSpPr>
          <p:nvPr/>
        </p:nvSpPr>
        <p:spPr bwMode="auto">
          <a:xfrm>
            <a:off x="6967538" y="5176838"/>
            <a:ext cx="0" cy="309562"/>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40969" name="Line 9"/>
          <p:cNvSpPr>
            <a:spLocks noChangeShapeType="1"/>
          </p:cNvSpPr>
          <p:nvPr/>
        </p:nvSpPr>
        <p:spPr bwMode="auto">
          <a:xfrm>
            <a:off x="6054725" y="3554413"/>
            <a:ext cx="1878013" cy="0"/>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40970" name="Rectangle 10"/>
          <p:cNvSpPr>
            <a:spLocks noChangeArrowheads="1"/>
          </p:cNvSpPr>
          <p:nvPr/>
        </p:nvSpPr>
        <p:spPr bwMode="auto">
          <a:xfrm>
            <a:off x="5773738" y="1981200"/>
            <a:ext cx="2411412" cy="4322763"/>
          </a:xfrm>
          <a:prstGeom prst="rect">
            <a:avLst/>
          </a:prstGeom>
          <a:noFill/>
          <a:ln w="9525">
            <a:solidFill>
              <a:schemeClr val="tx1"/>
            </a:solidFill>
            <a:miter lim="800000"/>
            <a:headEnd/>
            <a:tailEnd/>
          </a:ln>
          <a:effectLst/>
        </p:spPr>
        <p:txBody>
          <a:bodyPr wrap="none" lIns="101600" tIns="50800" rIns="101600" bIns="50800" anchor="ctr"/>
          <a:lstStyle/>
          <a:p>
            <a:endParaRPr lang="en-US"/>
          </a:p>
        </p:txBody>
      </p:sp>
      <p:sp>
        <p:nvSpPr>
          <p:cNvPr id="40971" name="Oval 11"/>
          <p:cNvSpPr>
            <a:spLocks noChangeArrowheads="1"/>
          </p:cNvSpPr>
          <p:nvPr/>
        </p:nvSpPr>
        <p:spPr bwMode="auto">
          <a:xfrm>
            <a:off x="6334125" y="2778125"/>
            <a:ext cx="227013" cy="220663"/>
          </a:xfrm>
          <a:prstGeom prst="ellipse">
            <a:avLst/>
          </a:prstGeom>
          <a:solidFill>
            <a:srgbClr val="0000FF"/>
          </a:solidFill>
          <a:ln w="9525">
            <a:solidFill>
              <a:srgbClr val="0000FF"/>
            </a:solidFill>
            <a:round/>
            <a:headEnd/>
            <a:tailEnd/>
          </a:ln>
          <a:effectLst/>
        </p:spPr>
        <p:txBody>
          <a:bodyPr wrap="none" lIns="101600" tIns="50800" rIns="101600" bIns="50800" anchor="ctr"/>
          <a:lstStyle/>
          <a:p>
            <a:endParaRPr lang="en-US"/>
          </a:p>
        </p:txBody>
      </p:sp>
      <p:sp>
        <p:nvSpPr>
          <p:cNvPr id="40972" name="Line 12"/>
          <p:cNvSpPr>
            <a:spLocks noChangeShapeType="1"/>
          </p:cNvSpPr>
          <p:nvPr/>
        </p:nvSpPr>
        <p:spPr bwMode="auto">
          <a:xfrm>
            <a:off x="6477000" y="2992438"/>
            <a:ext cx="323850" cy="833437"/>
          </a:xfrm>
          <a:prstGeom prst="line">
            <a:avLst/>
          </a:prstGeom>
          <a:noFill/>
          <a:ln w="25400">
            <a:solidFill>
              <a:srgbClr val="0000FF"/>
            </a:solidFill>
            <a:round/>
            <a:headEnd type="triangle" w="med" len="med"/>
            <a:tailEnd type="triangle" w="med" len="med"/>
          </a:ln>
          <a:effectLst/>
        </p:spPr>
        <p:txBody>
          <a:bodyPr wrap="none" lIns="101600" tIns="50800" rIns="101600" bIns="50800" anchor="ctr"/>
          <a:lstStyle/>
          <a:p>
            <a:endParaRPr lang="en-US"/>
          </a:p>
        </p:txBody>
      </p:sp>
      <p:sp>
        <p:nvSpPr>
          <p:cNvPr id="40973" name="Oval 13"/>
          <p:cNvSpPr>
            <a:spLocks noChangeArrowheads="1"/>
          </p:cNvSpPr>
          <p:nvPr/>
        </p:nvSpPr>
        <p:spPr bwMode="auto">
          <a:xfrm>
            <a:off x="7489825" y="2778125"/>
            <a:ext cx="227013" cy="220663"/>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40974" name="Line 14"/>
          <p:cNvSpPr>
            <a:spLocks noChangeShapeType="1"/>
          </p:cNvSpPr>
          <p:nvPr/>
        </p:nvSpPr>
        <p:spPr bwMode="auto">
          <a:xfrm flipH="1">
            <a:off x="7154863" y="2992438"/>
            <a:ext cx="400050" cy="830262"/>
          </a:xfrm>
          <a:prstGeom prst="line">
            <a:avLst/>
          </a:prstGeom>
          <a:noFill/>
          <a:ln w="25400">
            <a:solidFill>
              <a:srgbClr val="FF6600"/>
            </a:solidFill>
            <a:round/>
            <a:headEnd type="triangle" w="med" len="med"/>
            <a:tailEnd type="triangle" w="med" len="med"/>
          </a:ln>
          <a:effectLst/>
        </p:spPr>
        <p:txBody>
          <a:bodyPr wrap="none" lIns="101600" tIns="50800" rIns="101600" bIns="50800" anchor="ctr"/>
          <a:lstStyle/>
          <a:p>
            <a:endParaRPr lang="en-US"/>
          </a:p>
        </p:txBody>
      </p:sp>
      <p:sp>
        <p:nvSpPr>
          <p:cNvPr id="40975" name="Oval 15"/>
          <p:cNvSpPr>
            <a:spLocks noChangeArrowheads="1"/>
          </p:cNvSpPr>
          <p:nvPr/>
        </p:nvSpPr>
        <p:spPr bwMode="auto">
          <a:xfrm>
            <a:off x="6021388" y="2489200"/>
            <a:ext cx="825500" cy="801688"/>
          </a:xfrm>
          <a:prstGeom prst="ellipse">
            <a:avLst/>
          </a:prstGeom>
          <a:noFill/>
          <a:ln w="9525">
            <a:solidFill>
              <a:schemeClr val="tx1"/>
            </a:solidFill>
            <a:round/>
            <a:headEnd/>
            <a:tailEnd/>
          </a:ln>
          <a:effectLst/>
        </p:spPr>
        <p:txBody>
          <a:bodyPr wrap="none" lIns="101600" tIns="50800" rIns="101600" bIns="50800" anchor="ctr"/>
          <a:lstStyle/>
          <a:p>
            <a:endParaRPr lang="en-US"/>
          </a:p>
        </p:txBody>
      </p:sp>
      <p:sp>
        <p:nvSpPr>
          <p:cNvPr id="40976" name="Oval 16"/>
          <p:cNvSpPr>
            <a:spLocks noChangeArrowheads="1"/>
          </p:cNvSpPr>
          <p:nvPr/>
        </p:nvSpPr>
        <p:spPr bwMode="auto">
          <a:xfrm>
            <a:off x="7172325" y="2489200"/>
            <a:ext cx="825500" cy="801688"/>
          </a:xfrm>
          <a:prstGeom prst="ellipse">
            <a:avLst/>
          </a:prstGeom>
          <a:noFill/>
          <a:ln w="9525">
            <a:solidFill>
              <a:schemeClr val="tx1"/>
            </a:solidFill>
            <a:round/>
            <a:headEnd/>
            <a:tailEnd/>
          </a:ln>
          <a:effectLst/>
        </p:spPr>
        <p:txBody>
          <a:bodyPr wrap="none" lIns="101600" tIns="50800" rIns="101600" bIns="50800" anchor="ctr"/>
          <a:lstStyle/>
          <a:p>
            <a:endParaRPr lang="en-US"/>
          </a:p>
        </p:txBody>
      </p:sp>
      <p:sp>
        <p:nvSpPr>
          <p:cNvPr id="40977" name="Text Box 17"/>
          <p:cNvSpPr txBox="1">
            <a:spLocks noChangeArrowheads="1"/>
          </p:cNvSpPr>
          <p:nvPr/>
        </p:nvSpPr>
        <p:spPr bwMode="auto">
          <a:xfrm>
            <a:off x="6248400" y="2057400"/>
            <a:ext cx="1603375" cy="366713"/>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1800">
                <a:latin typeface="Helvetica" pitchFamily="34" charset="0"/>
              </a:rPr>
              <a:t>2 Web Clients</a:t>
            </a:r>
          </a:p>
        </p:txBody>
      </p:sp>
      <p:sp>
        <p:nvSpPr>
          <p:cNvPr id="40978" name="Rectangle 18"/>
          <p:cNvSpPr>
            <a:spLocks noGrp="1" noChangeArrowheads="1"/>
          </p:cNvSpPr>
          <p:nvPr>
            <p:ph type="title"/>
          </p:nvPr>
        </p:nvSpPr>
        <p:spPr/>
        <p:txBody>
          <a:bodyPr lIns="82058" tIns="41029" rIns="82058" bIns="41029"/>
          <a:lstStyle/>
          <a:p>
            <a:r>
              <a:rPr lang="en-US"/>
              <a:t>TCP Client</a:t>
            </a:r>
          </a:p>
        </p:txBody>
      </p:sp>
      <p:sp>
        <p:nvSpPr>
          <p:cNvPr id="40982" name="Rectangle 22"/>
          <p:cNvSpPr>
            <a:spLocks noGrp="1" noChangeArrowheads="1"/>
          </p:cNvSpPr>
          <p:nvPr>
            <p:ph type="body" idx="1"/>
          </p:nvPr>
        </p:nvSpPr>
        <p:spPr>
          <a:xfrm>
            <a:off x="457200" y="1524000"/>
            <a:ext cx="4724400" cy="4800600"/>
          </a:xfrm>
          <a:noFill/>
          <a:ln/>
        </p:spPr>
        <p:txBody>
          <a:bodyPr/>
          <a:lstStyle/>
          <a:p>
            <a:r>
              <a:rPr lang="en-US"/>
              <a:t>For example: web client</a:t>
            </a:r>
          </a:p>
          <a:p>
            <a:pPr lvl="1"/>
            <a:endParaRPr lang="en-US"/>
          </a:p>
          <a:p>
            <a:r>
              <a:rPr lang="en-US" sz="2400" b="1">
                <a:solidFill>
                  <a:srgbClr val="CC0000"/>
                </a:solidFill>
                <a:latin typeface="Helvetica" pitchFamily="34" charset="0"/>
              </a:rPr>
              <a:t>How does a </a:t>
            </a:r>
            <a:r>
              <a:rPr lang="en-US" sz="2400" b="1" i="1">
                <a:solidFill>
                  <a:srgbClr val="CC0000"/>
                </a:solidFill>
                <a:latin typeface="Helvetica" pitchFamily="34" charset="0"/>
              </a:rPr>
              <a:t>web client</a:t>
            </a:r>
            <a:r>
              <a:rPr lang="en-US" sz="2400" b="1">
                <a:solidFill>
                  <a:srgbClr val="CC0000"/>
                </a:solidFill>
                <a:latin typeface="Helvetica" pitchFamily="34" charset="0"/>
              </a:rPr>
              <a:t> connect to a </a:t>
            </a:r>
            <a:r>
              <a:rPr lang="en-US" sz="2400" b="1" i="1">
                <a:solidFill>
                  <a:srgbClr val="CC0000"/>
                </a:solidFill>
                <a:latin typeface="Helvetica" pitchFamily="34" charset="0"/>
              </a:rPr>
              <a:t>web server</a:t>
            </a:r>
            <a:r>
              <a:rPr lang="en-US" sz="2400" b="1">
                <a:solidFill>
                  <a:srgbClr val="CC0000"/>
                </a:solidFill>
                <a:latin typeface="Helvetica" pitchFamily="34" charset="0"/>
              </a:rPr>
              <a:t>? </a:t>
            </a:r>
          </a:p>
          <a:p>
            <a:endParaRPr lang="en-US" sz="2400" b="1">
              <a:solidFill>
                <a:srgbClr val="CC0000"/>
              </a:solidFill>
              <a:latin typeface="Helvetica" pitchFamily="34"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0E5E9771-000E-4FE9-9C9F-C81799090FED}" type="slidenum">
              <a:rPr lang="en-US"/>
              <a:pPr/>
              <a:t>126</a:t>
            </a:fld>
            <a:endParaRPr lang="en-US"/>
          </a:p>
        </p:txBody>
      </p:sp>
      <p:sp>
        <p:nvSpPr>
          <p:cNvPr id="41986" name="Text Box 1026"/>
          <p:cNvSpPr txBox="1">
            <a:spLocks noChangeArrowheads="1"/>
          </p:cNvSpPr>
          <p:nvPr/>
        </p:nvSpPr>
        <p:spPr bwMode="auto">
          <a:xfrm>
            <a:off x="914400" y="2746375"/>
            <a:ext cx="7696200" cy="174942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struct sockaddr_in srv;</a:t>
            </a:r>
          </a:p>
          <a:p>
            <a:pPr defTabSz="820738" eaLnBrk="0" hangingPunct="0"/>
            <a:endParaRPr lang="en-US" sz="1800">
              <a:latin typeface="Courier New" pitchFamily="49" charset="0"/>
            </a:endParaRPr>
          </a:p>
          <a:p>
            <a:pPr defTabSz="820738" eaLnBrk="0" hangingPunct="0"/>
            <a:r>
              <a:rPr lang="en-US" sz="1800">
                <a:latin typeface="Courier New" pitchFamily="49" charset="0"/>
              </a:rPr>
              <a:t>srv.sin_addr.s_addr = </a:t>
            </a:r>
            <a:r>
              <a:rPr lang="en-US" sz="1800" b="1">
                <a:solidFill>
                  <a:srgbClr val="CC0000"/>
                </a:solidFill>
                <a:latin typeface="Courier New" pitchFamily="49" charset="0"/>
              </a:rPr>
              <a:t>inet_addr(“128.2.35.50”);</a:t>
            </a:r>
            <a:endParaRPr lang="en-US" sz="1800">
              <a:latin typeface="Courier New" pitchFamily="49" charset="0"/>
            </a:endParaRPr>
          </a:p>
          <a:p>
            <a:pPr defTabSz="820738" eaLnBrk="0" hangingPunct="0"/>
            <a:r>
              <a:rPr lang="en-US" sz="1800">
                <a:latin typeface="Courier New" pitchFamily="49" charset="0"/>
              </a:rPr>
              <a:t>if(srv.sin_addr.s_addr == (in_addr_t) -1) {</a:t>
            </a:r>
          </a:p>
          <a:p>
            <a:pPr defTabSz="820738" eaLnBrk="0" hangingPunct="0"/>
            <a:r>
              <a:rPr lang="en-US" sz="1800">
                <a:latin typeface="Courier New" pitchFamily="49" charset="0"/>
              </a:rPr>
              <a:t>	fprintf(stderr, "inet_addr failed!\n"); exit(1);</a:t>
            </a:r>
          </a:p>
          <a:p>
            <a:pPr defTabSz="820738" eaLnBrk="0" hangingPunct="0"/>
            <a:r>
              <a:rPr lang="en-US" sz="1800">
                <a:latin typeface="Courier New" pitchFamily="49" charset="0"/>
              </a:rPr>
              <a:t>}</a:t>
            </a:r>
          </a:p>
        </p:txBody>
      </p:sp>
      <p:sp>
        <p:nvSpPr>
          <p:cNvPr id="41987" name="Rectangle 1027"/>
          <p:cNvSpPr>
            <a:spLocks noChangeArrowheads="1"/>
          </p:cNvSpPr>
          <p:nvPr/>
        </p:nvSpPr>
        <p:spPr bwMode="auto">
          <a:xfrm>
            <a:off x="990600" y="4572000"/>
            <a:ext cx="7391400" cy="352425"/>
          </a:xfrm>
          <a:prstGeom prst="rect">
            <a:avLst/>
          </a:prstGeom>
          <a:noFill/>
          <a:ln w="9525">
            <a:noFill/>
            <a:miter lim="800000"/>
            <a:headEnd/>
            <a:tailEnd/>
          </a:ln>
          <a:effectLst/>
        </p:spPr>
        <p:txBody>
          <a:bodyPr lIns="91176" tIns="45588" rIns="91176" bIns="45588"/>
          <a:lstStyle/>
          <a:p>
            <a:pPr marL="307975" indent="-307975" algn="ctr" defTabSz="820738">
              <a:spcBef>
                <a:spcPct val="20000"/>
              </a:spcBef>
              <a:buClr>
                <a:schemeClr val="accent2"/>
              </a:buClr>
            </a:pPr>
            <a:r>
              <a:rPr lang="en-US" sz="2000" b="1">
                <a:latin typeface="Arial" pitchFamily="34" charset="0"/>
              </a:rPr>
              <a:t>Converting a numerical address to a string:</a:t>
            </a:r>
          </a:p>
        </p:txBody>
      </p:sp>
      <p:sp>
        <p:nvSpPr>
          <p:cNvPr id="41988" name="Rectangle 1028"/>
          <p:cNvSpPr>
            <a:spLocks noGrp="1" noChangeArrowheads="1"/>
          </p:cNvSpPr>
          <p:nvPr>
            <p:ph type="title"/>
          </p:nvPr>
        </p:nvSpPr>
        <p:spPr/>
        <p:txBody>
          <a:bodyPr lIns="82058" tIns="41029" rIns="82058" bIns="41029"/>
          <a:lstStyle/>
          <a:p>
            <a:r>
              <a:rPr lang="en-US"/>
              <a:t>Dealing with IP Addresses</a:t>
            </a:r>
          </a:p>
        </p:txBody>
      </p:sp>
      <p:sp>
        <p:nvSpPr>
          <p:cNvPr id="41989" name="Rectangle 1029"/>
          <p:cNvSpPr>
            <a:spLocks noGrp="1" noChangeArrowheads="1"/>
          </p:cNvSpPr>
          <p:nvPr>
            <p:ph type="body" idx="1"/>
          </p:nvPr>
        </p:nvSpPr>
        <p:spPr>
          <a:xfrm>
            <a:off x="381000" y="1447800"/>
            <a:ext cx="8382000" cy="1066800"/>
          </a:xfrm>
        </p:spPr>
        <p:txBody>
          <a:bodyPr lIns="82058" tIns="41029" rIns="82058" bIns="41029"/>
          <a:lstStyle/>
          <a:p>
            <a:r>
              <a:rPr lang="en-US" sz="2000"/>
              <a:t>IP Addresses are commonly written as strings (“128.2.35.50”), but programs deal with IP addresses as integers.</a:t>
            </a:r>
          </a:p>
        </p:txBody>
      </p:sp>
      <p:sp>
        <p:nvSpPr>
          <p:cNvPr id="41990" name="Text Box 1030"/>
          <p:cNvSpPr txBox="1">
            <a:spLocks noChangeArrowheads="1"/>
          </p:cNvSpPr>
          <p:nvPr/>
        </p:nvSpPr>
        <p:spPr bwMode="auto">
          <a:xfrm>
            <a:off x="914400" y="5078413"/>
            <a:ext cx="7696200" cy="1474787"/>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dirty="0" err="1">
                <a:latin typeface="Courier New" pitchFamily="49" charset="0"/>
              </a:rPr>
              <a:t>struct</a:t>
            </a:r>
            <a:r>
              <a:rPr lang="en-US" sz="1800" dirty="0">
                <a:latin typeface="Courier New" pitchFamily="49" charset="0"/>
              </a:rPr>
              <a:t> </a:t>
            </a:r>
            <a:r>
              <a:rPr lang="en-US" sz="1800" dirty="0" err="1">
                <a:latin typeface="Courier New" pitchFamily="49" charset="0"/>
              </a:rPr>
              <a:t>sockaddr_in</a:t>
            </a:r>
            <a:r>
              <a:rPr lang="en-US" sz="1800" dirty="0">
                <a:latin typeface="Courier New" pitchFamily="49" charset="0"/>
              </a:rPr>
              <a:t> </a:t>
            </a:r>
            <a:r>
              <a:rPr lang="en-US" sz="1800" dirty="0" err="1">
                <a:latin typeface="Courier New" pitchFamily="49" charset="0"/>
              </a:rPr>
              <a:t>srv</a:t>
            </a:r>
            <a:r>
              <a:rPr lang="en-US" sz="1800" dirty="0">
                <a:latin typeface="Courier New" pitchFamily="49" charset="0"/>
              </a:rPr>
              <a:t>;</a:t>
            </a:r>
          </a:p>
          <a:p>
            <a:pPr defTabSz="820738" eaLnBrk="0" hangingPunct="0"/>
            <a:r>
              <a:rPr lang="en-US" sz="1800" dirty="0">
                <a:latin typeface="Courier New" pitchFamily="49" charset="0"/>
              </a:rPr>
              <a:t>char *t = </a:t>
            </a:r>
            <a:r>
              <a:rPr lang="en-US" sz="1800" b="1" dirty="0" err="1">
                <a:solidFill>
                  <a:srgbClr val="CC0000"/>
                </a:solidFill>
                <a:latin typeface="Courier New" pitchFamily="49" charset="0"/>
              </a:rPr>
              <a:t>inet_ntoa</a:t>
            </a:r>
            <a:r>
              <a:rPr lang="en-US" sz="1800" b="1" dirty="0">
                <a:solidFill>
                  <a:srgbClr val="CC0000"/>
                </a:solidFill>
                <a:latin typeface="Courier New" pitchFamily="49" charset="0"/>
              </a:rPr>
              <a:t>(</a:t>
            </a:r>
            <a:r>
              <a:rPr lang="en-US" sz="1800" b="1" dirty="0" err="1">
                <a:solidFill>
                  <a:srgbClr val="CC0000"/>
                </a:solidFill>
                <a:latin typeface="Courier New" pitchFamily="49" charset="0"/>
              </a:rPr>
              <a:t>srv.sin_addr</a:t>
            </a:r>
            <a:r>
              <a:rPr lang="en-US" sz="1800" b="1" dirty="0">
                <a:solidFill>
                  <a:srgbClr val="CC0000"/>
                </a:solidFill>
                <a:latin typeface="Courier New" pitchFamily="49" charset="0"/>
              </a:rPr>
              <a:t>);</a:t>
            </a:r>
            <a:endParaRPr lang="en-US" sz="1800" dirty="0">
              <a:latin typeface="Courier New" pitchFamily="49" charset="0"/>
            </a:endParaRPr>
          </a:p>
          <a:p>
            <a:pPr defTabSz="820738" eaLnBrk="0" hangingPunct="0"/>
            <a:r>
              <a:rPr lang="en-US" sz="1800" dirty="0">
                <a:latin typeface="Courier New" pitchFamily="49" charset="0"/>
              </a:rPr>
              <a:t>if(t == 0) {</a:t>
            </a:r>
          </a:p>
          <a:p>
            <a:pPr defTabSz="820738" eaLnBrk="0" hangingPunct="0"/>
            <a:r>
              <a:rPr lang="en-US" sz="1800" dirty="0">
                <a:latin typeface="Courier New" pitchFamily="49" charset="0"/>
              </a:rPr>
              <a:t>	</a:t>
            </a:r>
            <a:r>
              <a:rPr lang="en-US" sz="1800" dirty="0" err="1">
                <a:latin typeface="Courier New" pitchFamily="49" charset="0"/>
              </a:rPr>
              <a:t>fprintf</a:t>
            </a:r>
            <a:r>
              <a:rPr lang="en-US" sz="1800" dirty="0">
                <a:latin typeface="Courier New" pitchFamily="49" charset="0"/>
              </a:rPr>
              <a:t>(</a:t>
            </a:r>
            <a:r>
              <a:rPr lang="en-US" sz="1800" dirty="0" err="1">
                <a:latin typeface="Courier New" pitchFamily="49" charset="0"/>
              </a:rPr>
              <a:t>stderr</a:t>
            </a:r>
            <a:r>
              <a:rPr lang="en-US" sz="1800" dirty="0">
                <a:latin typeface="Courier New" pitchFamily="49" charset="0"/>
              </a:rPr>
              <a:t>, “</a:t>
            </a:r>
            <a:r>
              <a:rPr lang="en-US" sz="1800" dirty="0" err="1">
                <a:latin typeface="Courier New" pitchFamily="49" charset="0"/>
              </a:rPr>
              <a:t>inet_ntoa</a:t>
            </a:r>
            <a:r>
              <a:rPr lang="en-US" sz="1800" dirty="0">
                <a:latin typeface="Courier New" pitchFamily="49" charset="0"/>
              </a:rPr>
              <a:t> failed!\n”); exit(1);</a:t>
            </a:r>
          </a:p>
          <a:p>
            <a:pPr defTabSz="820738" eaLnBrk="0" hangingPunct="0"/>
            <a:r>
              <a:rPr lang="en-US" sz="1800" dirty="0">
                <a:latin typeface="Courier New" pitchFamily="49" charset="0"/>
              </a:rPr>
              <a:t>}</a:t>
            </a:r>
          </a:p>
        </p:txBody>
      </p:sp>
      <p:sp>
        <p:nvSpPr>
          <p:cNvPr id="41991" name="Rectangle 1031"/>
          <p:cNvSpPr>
            <a:spLocks noChangeArrowheads="1"/>
          </p:cNvSpPr>
          <p:nvPr/>
        </p:nvSpPr>
        <p:spPr bwMode="auto">
          <a:xfrm>
            <a:off x="1066800" y="2286000"/>
            <a:ext cx="7391400" cy="406400"/>
          </a:xfrm>
          <a:prstGeom prst="rect">
            <a:avLst/>
          </a:prstGeom>
          <a:noFill/>
          <a:ln w="9525">
            <a:noFill/>
            <a:miter lim="800000"/>
            <a:headEnd/>
            <a:tailEnd/>
          </a:ln>
          <a:effectLst/>
        </p:spPr>
        <p:txBody>
          <a:bodyPr lIns="101600" tIns="50800" rIns="101600" bIns="50800">
            <a:spAutoFit/>
          </a:bodyPr>
          <a:lstStyle/>
          <a:p>
            <a:pPr algn="ctr" eaLnBrk="0" hangingPunct="0"/>
            <a:r>
              <a:rPr lang="en-US" sz="2000" b="1">
                <a:latin typeface="Arial" pitchFamily="34" charset="0"/>
              </a:rPr>
              <a:t>Converting strings to numerical address:</a:t>
            </a:r>
            <a:endParaRPr lang="en-US" sz="2000" b="1">
              <a:solidFill>
                <a:srgbClr val="CC0000"/>
              </a:solidFill>
              <a:latin typeface="Arial"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68323F0-EB58-45B8-B875-1E6AC7B421DF}" type="slidenum">
              <a:rPr lang="en-US"/>
              <a:pPr/>
              <a:t>127</a:t>
            </a:fld>
            <a:endParaRPr lang="en-US"/>
          </a:p>
        </p:txBody>
      </p:sp>
      <p:sp>
        <p:nvSpPr>
          <p:cNvPr id="84994" name="Rectangle 1026"/>
          <p:cNvSpPr>
            <a:spLocks noGrp="1" noChangeArrowheads="1"/>
          </p:cNvSpPr>
          <p:nvPr>
            <p:ph type="title"/>
          </p:nvPr>
        </p:nvSpPr>
        <p:spPr/>
        <p:txBody>
          <a:bodyPr/>
          <a:lstStyle/>
          <a:p>
            <a:r>
              <a:rPr lang="en-US"/>
              <a:t>Translating Names to Addresses</a:t>
            </a:r>
          </a:p>
        </p:txBody>
      </p:sp>
      <p:sp>
        <p:nvSpPr>
          <p:cNvPr id="84995" name="Rectangle 1027"/>
          <p:cNvSpPr>
            <a:spLocks noGrp="1" noChangeArrowheads="1"/>
          </p:cNvSpPr>
          <p:nvPr>
            <p:ph type="body" idx="1"/>
          </p:nvPr>
        </p:nvSpPr>
        <p:spPr>
          <a:xfrm>
            <a:off x="457200" y="1524000"/>
            <a:ext cx="8475663" cy="2362200"/>
          </a:xfrm>
        </p:spPr>
        <p:txBody>
          <a:bodyPr>
            <a:normAutofit lnSpcReduction="10000"/>
          </a:bodyPr>
          <a:lstStyle/>
          <a:p>
            <a:pPr>
              <a:lnSpc>
                <a:spcPct val="90000"/>
              </a:lnSpc>
            </a:pPr>
            <a:r>
              <a:rPr lang="en-US" sz="2800"/>
              <a:t>Gethostbyname provides interface to DNS</a:t>
            </a:r>
          </a:p>
          <a:p>
            <a:pPr>
              <a:lnSpc>
                <a:spcPct val="90000"/>
              </a:lnSpc>
            </a:pPr>
            <a:r>
              <a:rPr lang="en-US" sz="2800"/>
              <a:t>Additional useful calls</a:t>
            </a:r>
          </a:p>
          <a:p>
            <a:pPr lvl="1">
              <a:lnSpc>
                <a:spcPct val="90000"/>
              </a:lnSpc>
            </a:pPr>
            <a:r>
              <a:rPr lang="en-US" sz="2400"/>
              <a:t>Gethostbyaddr – returns </a:t>
            </a:r>
            <a:r>
              <a:rPr lang="en-US" sz="2400">
                <a:latin typeface="Courier New" pitchFamily="49" charset="0"/>
              </a:rPr>
              <a:t>hostent</a:t>
            </a:r>
            <a:r>
              <a:rPr lang="en-US" sz="2400"/>
              <a:t> given sockaddr_in</a:t>
            </a:r>
          </a:p>
          <a:p>
            <a:pPr lvl="1">
              <a:lnSpc>
                <a:spcPct val="90000"/>
              </a:lnSpc>
            </a:pPr>
            <a:r>
              <a:rPr lang="en-US" sz="2400"/>
              <a:t>Getservbyname</a:t>
            </a:r>
          </a:p>
          <a:p>
            <a:pPr lvl="2">
              <a:lnSpc>
                <a:spcPct val="90000"/>
              </a:lnSpc>
            </a:pPr>
            <a:r>
              <a:rPr lang="en-US" sz="2000"/>
              <a:t>Used to get service description (typically port number)</a:t>
            </a:r>
          </a:p>
          <a:p>
            <a:pPr lvl="2">
              <a:lnSpc>
                <a:spcPct val="90000"/>
              </a:lnSpc>
            </a:pPr>
            <a:r>
              <a:rPr lang="en-US" sz="2000"/>
              <a:t>Returns </a:t>
            </a:r>
            <a:r>
              <a:rPr lang="en-US" sz="2000">
                <a:latin typeface="Courier New" pitchFamily="49" charset="0"/>
              </a:rPr>
              <a:t>servent</a:t>
            </a:r>
            <a:r>
              <a:rPr lang="en-US" sz="2000"/>
              <a:t> based on name</a:t>
            </a:r>
          </a:p>
        </p:txBody>
      </p:sp>
      <p:sp>
        <p:nvSpPr>
          <p:cNvPr id="84996" name="Text Box 1028"/>
          <p:cNvSpPr txBox="1">
            <a:spLocks noChangeArrowheads="1"/>
          </p:cNvSpPr>
          <p:nvPr/>
        </p:nvSpPr>
        <p:spPr bwMode="auto">
          <a:xfrm>
            <a:off x="533400" y="3946525"/>
            <a:ext cx="8382000" cy="230187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600">
                <a:latin typeface="Courier New" pitchFamily="49" charset="0"/>
              </a:rPr>
              <a:t>#include &lt;netdb.h&gt;</a:t>
            </a:r>
          </a:p>
          <a:p>
            <a:pPr defTabSz="820738" eaLnBrk="0" hangingPunct="0"/>
            <a:endParaRPr lang="en-US" sz="1600">
              <a:latin typeface="Courier New" pitchFamily="49" charset="0"/>
            </a:endParaRPr>
          </a:p>
          <a:p>
            <a:pPr defTabSz="820738" eaLnBrk="0" hangingPunct="0"/>
            <a:r>
              <a:rPr lang="en-US" sz="1600">
                <a:latin typeface="Courier New" pitchFamily="49" charset="0"/>
              </a:rPr>
              <a:t>struct hostent *hp; /*ptr to host info for remote*/ </a:t>
            </a:r>
          </a:p>
          <a:p>
            <a:pPr defTabSz="820738" eaLnBrk="0" hangingPunct="0"/>
            <a:r>
              <a:rPr lang="en-US" sz="1600">
                <a:latin typeface="Courier New" pitchFamily="49" charset="0"/>
              </a:rPr>
              <a:t>struct sockaddr_in peeraddr;</a:t>
            </a:r>
          </a:p>
          <a:p>
            <a:pPr defTabSz="820738" eaLnBrk="0" hangingPunct="0"/>
            <a:r>
              <a:rPr lang="en-US" sz="1600">
                <a:latin typeface="Courier New" pitchFamily="49" charset="0"/>
              </a:rPr>
              <a:t>char *name = “www.cs.cmu.edu”;</a:t>
            </a:r>
          </a:p>
          <a:p>
            <a:pPr defTabSz="820738" eaLnBrk="0" hangingPunct="0"/>
            <a:endParaRPr lang="en-US" sz="1600">
              <a:latin typeface="Courier New" pitchFamily="49" charset="0"/>
            </a:endParaRPr>
          </a:p>
          <a:p>
            <a:pPr defTabSz="820738" eaLnBrk="0" hangingPunct="0"/>
            <a:r>
              <a:rPr lang="en-US" sz="1600">
                <a:latin typeface="Courier New" pitchFamily="49" charset="0"/>
              </a:rPr>
              <a:t>peeraddr.sin_family = AF_INET; </a:t>
            </a:r>
          </a:p>
          <a:p>
            <a:pPr defTabSz="820738" eaLnBrk="0" hangingPunct="0"/>
            <a:r>
              <a:rPr lang="en-US" sz="1600">
                <a:latin typeface="Courier New" pitchFamily="49" charset="0"/>
              </a:rPr>
              <a:t>hp = gethostbyname(name) </a:t>
            </a:r>
          </a:p>
          <a:p>
            <a:pPr defTabSz="820738" eaLnBrk="0" hangingPunct="0"/>
            <a:r>
              <a:rPr lang="en-US" sz="1600">
                <a:latin typeface="Courier New" pitchFamily="49" charset="0"/>
              </a:rPr>
              <a:t>peeraddr.sin_addr.s_addr = ((struct in_addr*)(hp-&gt;h_addr))-&gt;s_addr;</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4DE1324-7E62-40DB-8DDF-EF36D1F764D8}" type="slidenum">
              <a:rPr lang="en-US"/>
              <a:pPr/>
              <a:t>128</a:t>
            </a:fld>
            <a:endParaRPr lang="en-US"/>
          </a:p>
        </p:txBody>
      </p:sp>
      <p:sp>
        <p:nvSpPr>
          <p:cNvPr id="43010" name="Rectangle 2"/>
          <p:cNvSpPr>
            <a:spLocks noGrp="1" noChangeArrowheads="1"/>
          </p:cNvSpPr>
          <p:nvPr>
            <p:ph type="title"/>
          </p:nvPr>
        </p:nvSpPr>
        <p:spPr/>
        <p:txBody>
          <a:bodyPr lIns="82058" tIns="41029" rIns="82058" bIns="41029"/>
          <a:lstStyle/>
          <a:p>
            <a:r>
              <a:rPr lang="en-US"/>
              <a:t>Socket I/O: connect()</a:t>
            </a:r>
          </a:p>
        </p:txBody>
      </p:sp>
      <p:sp>
        <p:nvSpPr>
          <p:cNvPr id="43011" name="Rectangle 3"/>
          <p:cNvSpPr>
            <a:spLocks noGrp="1" noChangeArrowheads="1"/>
          </p:cNvSpPr>
          <p:nvPr>
            <p:ph type="body" idx="1"/>
          </p:nvPr>
        </p:nvSpPr>
        <p:spPr>
          <a:xfrm>
            <a:off x="381000" y="1493838"/>
            <a:ext cx="8763000" cy="411162"/>
          </a:xfrm>
        </p:spPr>
        <p:txBody>
          <a:bodyPr lIns="82058" tIns="41029" rIns="82058" bIns="41029">
            <a:normAutofit lnSpcReduction="10000"/>
          </a:bodyPr>
          <a:lstStyle/>
          <a:p>
            <a:pPr>
              <a:lnSpc>
                <a:spcPct val="90000"/>
              </a:lnSpc>
            </a:pPr>
            <a:r>
              <a:rPr lang="en-US" sz="2400" b="1" i="1"/>
              <a:t>connect</a:t>
            </a:r>
            <a:r>
              <a:rPr lang="en-US" sz="2400"/>
              <a:t> allows a client to connect to a server...</a:t>
            </a:r>
          </a:p>
        </p:txBody>
      </p:sp>
      <p:sp>
        <p:nvSpPr>
          <p:cNvPr id="43012" name="Text Box 4"/>
          <p:cNvSpPr txBox="1">
            <a:spLocks noChangeArrowheads="1"/>
          </p:cNvSpPr>
          <p:nvPr/>
        </p:nvSpPr>
        <p:spPr bwMode="auto">
          <a:xfrm>
            <a:off x="609600" y="1990725"/>
            <a:ext cx="8382000" cy="425767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600">
                <a:latin typeface="Courier New" pitchFamily="49" charset="0"/>
              </a:rPr>
              <a:t>int fd;				/* socket descriptor */</a:t>
            </a:r>
          </a:p>
          <a:p>
            <a:pPr defTabSz="820738" eaLnBrk="0" hangingPunct="0"/>
            <a:r>
              <a:rPr lang="en-US" sz="1600">
                <a:latin typeface="Courier New" pitchFamily="49" charset="0"/>
              </a:rPr>
              <a:t>struct sockaddr_in srv;		/* used by connect() */</a:t>
            </a:r>
          </a:p>
          <a:p>
            <a:pPr defTabSz="820738" eaLnBrk="0" hangingPunct="0"/>
            <a:endParaRPr lang="en-US" sz="1600">
              <a:latin typeface="Courier New" pitchFamily="49" charset="0"/>
            </a:endParaRPr>
          </a:p>
          <a:p>
            <a:pPr defTabSz="820738" eaLnBrk="0" hangingPunct="0"/>
            <a:r>
              <a:rPr lang="en-US" sz="1600">
                <a:latin typeface="Courier New" pitchFamily="49" charset="0"/>
              </a:rPr>
              <a:t>/* create the socket */</a:t>
            </a:r>
          </a:p>
          <a:p>
            <a:pPr defTabSz="820738" eaLnBrk="0" hangingPunct="0"/>
            <a:endParaRPr lang="en-US" sz="1600">
              <a:latin typeface="Courier New" pitchFamily="49" charset="0"/>
            </a:endParaRPr>
          </a:p>
          <a:p>
            <a:pPr defTabSz="820738" eaLnBrk="0" hangingPunct="0"/>
            <a:r>
              <a:rPr lang="en-US" sz="1600">
                <a:latin typeface="Courier New" pitchFamily="49" charset="0"/>
              </a:rPr>
              <a:t>/* connect: use the Internet address family */</a:t>
            </a:r>
          </a:p>
          <a:p>
            <a:pPr defTabSz="820738" eaLnBrk="0" hangingPunct="0"/>
            <a:r>
              <a:rPr lang="en-US" sz="1600">
                <a:latin typeface="Courier New" pitchFamily="49" charset="0"/>
              </a:rPr>
              <a:t>srv.sin_family = </a:t>
            </a:r>
            <a:r>
              <a:rPr lang="en-US" sz="1600" b="1">
                <a:solidFill>
                  <a:srgbClr val="CC0000"/>
                </a:solidFill>
                <a:latin typeface="Courier New" pitchFamily="49" charset="0"/>
              </a:rPr>
              <a:t>AF_INET</a:t>
            </a:r>
            <a:r>
              <a:rPr lang="en-US" sz="1600">
                <a:latin typeface="Courier New" pitchFamily="49" charset="0"/>
              </a:rPr>
              <a:t>;</a:t>
            </a:r>
          </a:p>
          <a:p>
            <a:pPr defTabSz="820738" eaLnBrk="0" hangingPunct="0"/>
            <a:endParaRPr lang="en-US" sz="1600">
              <a:latin typeface="Courier New" pitchFamily="49" charset="0"/>
            </a:endParaRPr>
          </a:p>
          <a:p>
            <a:pPr defTabSz="820738" eaLnBrk="0" hangingPunct="0"/>
            <a:r>
              <a:rPr lang="en-US" sz="1600">
                <a:latin typeface="Courier New" pitchFamily="49" charset="0"/>
              </a:rPr>
              <a:t>/* connect: socket ‘fd’ to port 80 */</a:t>
            </a:r>
          </a:p>
          <a:p>
            <a:pPr defTabSz="820738" eaLnBrk="0" hangingPunct="0"/>
            <a:r>
              <a:rPr lang="en-US" sz="1600">
                <a:latin typeface="Courier New" pitchFamily="49" charset="0"/>
              </a:rPr>
              <a:t>srv.sin_port = htons(</a:t>
            </a:r>
            <a:r>
              <a:rPr lang="en-US" sz="1600" b="1">
                <a:solidFill>
                  <a:srgbClr val="CC0000"/>
                </a:solidFill>
                <a:latin typeface="Courier New" pitchFamily="49" charset="0"/>
              </a:rPr>
              <a:t>80</a:t>
            </a:r>
            <a:r>
              <a:rPr lang="en-US" sz="1600">
                <a:latin typeface="Courier New" pitchFamily="49" charset="0"/>
              </a:rPr>
              <a:t>);</a:t>
            </a:r>
          </a:p>
          <a:p>
            <a:pPr defTabSz="820738" eaLnBrk="0" hangingPunct="0"/>
            <a:endParaRPr lang="en-US" sz="1600">
              <a:latin typeface="Courier New" pitchFamily="49" charset="0"/>
            </a:endParaRPr>
          </a:p>
          <a:p>
            <a:pPr defTabSz="820738" eaLnBrk="0" hangingPunct="0"/>
            <a:r>
              <a:rPr lang="en-US" sz="1600">
                <a:latin typeface="Courier New" pitchFamily="49" charset="0"/>
              </a:rPr>
              <a:t>/* connect: connect to IP Address “128.2.35.50” */</a:t>
            </a:r>
          </a:p>
          <a:p>
            <a:pPr defTabSz="820738" eaLnBrk="0" hangingPunct="0"/>
            <a:r>
              <a:rPr lang="en-US" sz="1600">
                <a:latin typeface="Courier New" pitchFamily="49" charset="0"/>
              </a:rPr>
              <a:t>srv.sin_addr.s_addr = </a:t>
            </a:r>
            <a:r>
              <a:rPr lang="en-US" sz="1600" b="1">
                <a:solidFill>
                  <a:srgbClr val="CC0000"/>
                </a:solidFill>
                <a:latin typeface="Courier New" pitchFamily="49" charset="0"/>
              </a:rPr>
              <a:t>inet_addr</a:t>
            </a:r>
            <a:r>
              <a:rPr lang="en-US" sz="1600">
                <a:latin typeface="Courier New" pitchFamily="49" charset="0"/>
              </a:rPr>
              <a:t>(“</a:t>
            </a:r>
            <a:r>
              <a:rPr lang="en-US" sz="1600" b="1">
                <a:solidFill>
                  <a:srgbClr val="CC0000"/>
                </a:solidFill>
                <a:latin typeface="Courier New" pitchFamily="49" charset="0"/>
              </a:rPr>
              <a:t>128.2.35.50</a:t>
            </a:r>
            <a:r>
              <a:rPr lang="en-US" sz="1600">
                <a:latin typeface="Courier New" pitchFamily="49" charset="0"/>
              </a:rPr>
              <a:t>”);</a:t>
            </a:r>
          </a:p>
          <a:p>
            <a:pPr defTabSz="820738" eaLnBrk="0" hangingPunct="0"/>
            <a:endParaRPr lang="en-US" sz="1600">
              <a:latin typeface="Courier New" pitchFamily="49" charset="0"/>
            </a:endParaRPr>
          </a:p>
          <a:p>
            <a:pPr defTabSz="820738" eaLnBrk="0" hangingPunct="0"/>
            <a:r>
              <a:rPr lang="en-US" sz="1600">
                <a:latin typeface="Courier New" pitchFamily="49" charset="0"/>
              </a:rPr>
              <a:t>if(</a:t>
            </a:r>
            <a:r>
              <a:rPr lang="en-US" sz="1600" b="1">
                <a:solidFill>
                  <a:srgbClr val="CC0000"/>
                </a:solidFill>
                <a:latin typeface="Courier New" pitchFamily="49" charset="0"/>
              </a:rPr>
              <a:t>connect</a:t>
            </a:r>
            <a:r>
              <a:rPr lang="en-US" sz="1600">
                <a:latin typeface="Courier New" pitchFamily="49" charset="0"/>
              </a:rPr>
              <a:t>(fd, (struct sockaddr*) &amp;srv, sizeof(srv)) &lt; 0) {</a:t>
            </a:r>
          </a:p>
          <a:p>
            <a:pPr defTabSz="820738" eaLnBrk="0" hangingPunct="0"/>
            <a:r>
              <a:rPr lang="en-US" sz="1600">
                <a:latin typeface="Courier New" pitchFamily="49" charset="0"/>
              </a:rPr>
              <a:t>	perror(”connect"); exit(1);</a:t>
            </a:r>
          </a:p>
          <a:p>
            <a:pPr defTabSz="820738" eaLnBrk="0" hangingPunct="0"/>
            <a:r>
              <a:rPr lang="en-US" sz="1600">
                <a:latin typeface="Courier New" pitchFamily="49" charset="0"/>
              </a:rPr>
              <a:t>}</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2C9338A-22B5-4B41-B3E8-ACD733A61485}" type="slidenum">
              <a:rPr lang="en-US"/>
              <a:pPr/>
              <a:t>129</a:t>
            </a:fld>
            <a:endParaRPr lang="en-US"/>
          </a:p>
        </p:txBody>
      </p:sp>
      <p:sp>
        <p:nvSpPr>
          <p:cNvPr id="44034" name="Rectangle 2"/>
          <p:cNvSpPr>
            <a:spLocks noGrp="1" noChangeArrowheads="1"/>
          </p:cNvSpPr>
          <p:nvPr>
            <p:ph type="title"/>
          </p:nvPr>
        </p:nvSpPr>
        <p:spPr/>
        <p:txBody>
          <a:bodyPr lIns="82058" tIns="41029" rIns="82058" bIns="41029"/>
          <a:lstStyle/>
          <a:p>
            <a:r>
              <a:rPr lang="en-US"/>
              <a:t>Socket I/O: write()</a:t>
            </a:r>
          </a:p>
        </p:txBody>
      </p:sp>
      <p:sp>
        <p:nvSpPr>
          <p:cNvPr id="44035" name="Rectangle 3"/>
          <p:cNvSpPr>
            <a:spLocks noGrp="1" noChangeArrowheads="1"/>
          </p:cNvSpPr>
          <p:nvPr>
            <p:ph type="body" idx="1"/>
          </p:nvPr>
        </p:nvSpPr>
        <p:spPr>
          <a:xfrm>
            <a:off x="457200" y="1524000"/>
            <a:ext cx="8475663" cy="430213"/>
          </a:xfrm>
        </p:spPr>
        <p:txBody>
          <a:bodyPr lIns="82058" tIns="41029" rIns="82058" bIns="41029">
            <a:normAutofit lnSpcReduction="10000"/>
          </a:bodyPr>
          <a:lstStyle/>
          <a:p>
            <a:pPr>
              <a:lnSpc>
                <a:spcPct val="90000"/>
              </a:lnSpc>
            </a:pPr>
            <a:r>
              <a:rPr lang="en-US" sz="2800" b="1" i="1"/>
              <a:t>write</a:t>
            </a:r>
            <a:r>
              <a:rPr lang="en-US" sz="2800"/>
              <a:t> can be used with a socket</a:t>
            </a:r>
          </a:p>
        </p:txBody>
      </p:sp>
      <p:sp>
        <p:nvSpPr>
          <p:cNvPr id="44036" name="Text Box 4"/>
          <p:cNvSpPr txBox="1">
            <a:spLocks noChangeArrowheads="1"/>
          </p:cNvSpPr>
          <p:nvPr/>
        </p:nvSpPr>
        <p:spPr bwMode="auto">
          <a:xfrm>
            <a:off x="685800" y="2133600"/>
            <a:ext cx="8229600" cy="394652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int fd;				/* socket descriptor */</a:t>
            </a:r>
          </a:p>
          <a:p>
            <a:pPr defTabSz="820738" eaLnBrk="0" hangingPunct="0"/>
            <a:r>
              <a:rPr lang="en-US" sz="1800">
                <a:latin typeface="Courier New" pitchFamily="49" charset="0"/>
              </a:rPr>
              <a:t>struct sockaddr_in srv;		/* used by connect() */</a:t>
            </a:r>
          </a:p>
          <a:p>
            <a:pPr defTabSz="820738" eaLnBrk="0" hangingPunct="0"/>
            <a:r>
              <a:rPr lang="en-US" sz="1800">
                <a:latin typeface="Courier New" pitchFamily="49" charset="0"/>
              </a:rPr>
              <a:t>char buf[512];			/* used by write() */</a:t>
            </a:r>
          </a:p>
          <a:p>
            <a:pPr defTabSz="820738" eaLnBrk="0" hangingPunct="0"/>
            <a:r>
              <a:rPr lang="en-US" sz="1800">
                <a:latin typeface="Courier New" pitchFamily="49" charset="0"/>
              </a:rPr>
              <a:t>int nbytes;				/* used by write() */</a:t>
            </a:r>
          </a:p>
          <a:p>
            <a:pPr defTabSz="820738" eaLnBrk="0" hangingPunct="0"/>
            <a:endParaRPr lang="en-US" sz="1800">
              <a:latin typeface="Courier New" pitchFamily="49" charset="0"/>
            </a:endParaRPr>
          </a:p>
          <a:p>
            <a:pPr defTabSz="820738" eaLnBrk="0" hangingPunct="0"/>
            <a:r>
              <a:rPr lang="en-US" sz="1800">
                <a:latin typeface="Courier New" pitchFamily="49" charset="0"/>
              </a:rPr>
              <a:t>/* 1) create the socket */</a:t>
            </a:r>
          </a:p>
          <a:p>
            <a:pPr defTabSz="820738" eaLnBrk="0" hangingPunct="0"/>
            <a:r>
              <a:rPr lang="en-US" sz="1800">
                <a:latin typeface="Courier New" pitchFamily="49" charset="0"/>
              </a:rPr>
              <a:t>/* 2) connect() to the server */</a:t>
            </a:r>
          </a:p>
          <a:p>
            <a:pPr defTabSz="820738" eaLnBrk="0" hangingPunct="0"/>
            <a:endParaRPr lang="en-US" sz="1800">
              <a:latin typeface="Courier New" pitchFamily="49" charset="0"/>
            </a:endParaRPr>
          </a:p>
          <a:p>
            <a:pPr defTabSz="820738" eaLnBrk="0" hangingPunct="0"/>
            <a:r>
              <a:rPr lang="en-US" sz="1800">
                <a:latin typeface="Courier New" pitchFamily="49" charset="0"/>
              </a:rPr>
              <a:t>/* Example: A client could “write” a request to a server */</a:t>
            </a:r>
          </a:p>
          <a:p>
            <a:pPr defTabSz="820738" eaLnBrk="0" hangingPunct="0"/>
            <a:r>
              <a:rPr lang="en-US" sz="1800">
                <a:latin typeface="Courier New" pitchFamily="49" charset="0"/>
              </a:rPr>
              <a:t>if((nbytes = </a:t>
            </a:r>
            <a:r>
              <a:rPr lang="en-US" sz="1800" b="1">
                <a:solidFill>
                  <a:srgbClr val="CC0000"/>
                </a:solidFill>
                <a:latin typeface="Courier New" pitchFamily="49" charset="0"/>
              </a:rPr>
              <a:t>write</a:t>
            </a:r>
            <a:r>
              <a:rPr lang="en-US" sz="1800">
                <a:latin typeface="Courier New" pitchFamily="49" charset="0"/>
              </a:rPr>
              <a:t>(fd, buf, sizeof(buf))) &lt; 0) {</a:t>
            </a:r>
          </a:p>
          <a:p>
            <a:pPr defTabSz="820738" eaLnBrk="0" hangingPunct="0"/>
            <a:r>
              <a:rPr lang="en-US" sz="1800">
                <a:latin typeface="Courier New" pitchFamily="49" charset="0"/>
              </a:rPr>
              <a:t>	perror(“write”);</a:t>
            </a:r>
          </a:p>
          <a:p>
            <a:pPr defTabSz="820738" eaLnBrk="0" hangingPunct="0"/>
            <a:r>
              <a:rPr lang="en-US" sz="1800">
                <a:latin typeface="Courier New" pitchFamily="49" charset="0"/>
              </a:rPr>
              <a:t>	exit(1);</a:t>
            </a:r>
          </a:p>
          <a:p>
            <a:pPr defTabSz="820738" eaLnBrk="0" hangingPunct="0"/>
            <a:r>
              <a:rPr lang="en-US" sz="1800">
                <a:latin typeface="Courier New" pitchFamily="49"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Context </a:t>
            </a:r>
            <a:r>
              <a:rPr lang="en-US" b="1" dirty="0"/>
              <a:t>Switch</a:t>
            </a:r>
            <a:endParaRPr lang="en-US" dirty="0"/>
          </a:p>
        </p:txBody>
      </p:sp>
      <p:sp>
        <p:nvSpPr>
          <p:cNvPr id="3" name="Content Placeholder 2"/>
          <p:cNvSpPr>
            <a:spLocks noGrp="1"/>
          </p:cNvSpPr>
          <p:nvPr>
            <p:ph idx="1"/>
          </p:nvPr>
        </p:nvSpPr>
        <p:spPr/>
        <p:txBody>
          <a:bodyPr>
            <a:normAutofit/>
          </a:bodyPr>
          <a:lstStyle/>
          <a:p>
            <a:r>
              <a:rPr lang="en-US" dirty="0"/>
              <a:t>When CPU switches to another process, the system must save the state of the old process and load the saved state for the new process via a </a:t>
            </a:r>
            <a:r>
              <a:rPr lang="en-US" dirty="0">
                <a:solidFill>
                  <a:srgbClr val="0066FF"/>
                </a:solidFill>
              </a:rPr>
              <a:t>context switch</a:t>
            </a:r>
          </a:p>
          <a:p>
            <a:r>
              <a:rPr lang="en-US" dirty="0" smtClean="0"/>
              <a:t>Context </a:t>
            </a:r>
            <a:r>
              <a:rPr lang="en-US" dirty="0"/>
              <a:t>of a process represented in the PCB</a:t>
            </a:r>
          </a:p>
          <a:p>
            <a:r>
              <a:rPr lang="en-US" dirty="0" smtClean="0"/>
              <a:t>Context-switch </a:t>
            </a:r>
            <a:r>
              <a:rPr lang="en-US" dirty="0"/>
              <a:t>time is overhead; the system does no useful work while switching</a:t>
            </a:r>
          </a:p>
          <a:p>
            <a:r>
              <a:rPr lang="en-US" dirty="0" smtClean="0"/>
              <a:t>Time </a:t>
            </a:r>
            <a:r>
              <a:rPr lang="en-US" dirty="0"/>
              <a:t>dependent on hardware support</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13</a:t>
            </a:fld>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5"/>
          <p:cNvSpPr>
            <a:spLocks noGrp="1"/>
          </p:cNvSpPr>
          <p:nvPr>
            <p:ph type="sldNum" sz="quarter" idx="12"/>
          </p:nvPr>
        </p:nvSpPr>
        <p:spPr/>
        <p:txBody>
          <a:bodyPr/>
          <a:lstStyle/>
          <a:p>
            <a:fld id="{A0716A88-A129-4398-91FE-71C031B527D8}" type="slidenum">
              <a:rPr lang="en-US"/>
              <a:pPr/>
              <a:t>130</a:t>
            </a:fld>
            <a:endParaRPr lang="en-US"/>
          </a:p>
        </p:txBody>
      </p:sp>
      <p:sp>
        <p:nvSpPr>
          <p:cNvPr id="31746" name="Rectangle 2"/>
          <p:cNvSpPr>
            <a:spLocks noGrp="1" noChangeArrowheads="1"/>
          </p:cNvSpPr>
          <p:nvPr>
            <p:ph type="title"/>
          </p:nvPr>
        </p:nvSpPr>
        <p:spPr>
          <a:xfrm>
            <a:off x="457200" y="228600"/>
            <a:ext cx="7010400" cy="1143000"/>
          </a:xfrm>
        </p:spPr>
        <p:txBody>
          <a:bodyPr>
            <a:normAutofit fontScale="90000"/>
          </a:bodyPr>
          <a:lstStyle/>
          <a:p>
            <a:r>
              <a:rPr lang="en-US"/>
              <a:t>Review: TCP Client-Server Interaction</a:t>
            </a:r>
          </a:p>
        </p:txBody>
      </p:sp>
      <p:sp>
        <p:nvSpPr>
          <p:cNvPr id="31748" name="Text Box 4"/>
          <p:cNvSpPr txBox="1">
            <a:spLocks noChangeArrowheads="1"/>
          </p:cNvSpPr>
          <p:nvPr/>
        </p:nvSpPr>
        <p:spPr bwMode="auto">
          <a:xfrm>
            <a:off x="5918200" y="18288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socket()</a:t>
            </a:r>
          </a:p>
        </p:txBody>
      </p:sp>
      <p:sp>
        <p:nvSpPr>
          <p:cNvPr id="31750" name="Text Box 6"/>
          <p:cNvSpPr txBox="1">
            <a:spLocks noChangeArrowheads="1"/>
          </p:cNvSpPr>
          <p:nvPr/>
        </p:nvSpPr>
        <p:spPr bwMode="auto">
          <a:xfrm>
            <a:off x="5918200" y="231775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bind()</a:t>
            </a:r>
          </a:p>
        </p:txBody>
      </p:sp>
      <p:sp>
        <p:nvSpPr>
          <p:cNvPr id="31751" name="Text Box 7"/>
          <p:cNvSpPr txBox="1">
            <a:spLocks noChangeArrowheads="1"/>
          </p:cNvSpPr>
          <p:nvPr/>
        </p:nvSpPr>
        <p:spPr bwMode="auto">
          <a:xfrm>
            <a:off x="5918200" y="28194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listen()</a:t>
            </a:r>
          </a:p>
        </p:txBody>
      </p:sp>
      <p:sp>
        <p:nvSpPr>
          <p:cNvPr id="31752" name="Text Box 8"/>
          <p:cNvSpPr txBox="1">
            <a:spLocks noChangeArrowheads="1"/>
          </p:cNvSpPr>
          <p:nvPr/>
        </p:nvSpPr>
        <p:spPr bwMode="auto">
          <a:xfrm>
            <a:off x="5918200" y="33528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accept()</a:t>
            </a:r>
          </a:p>
        </p:txBody>
      </p:sp>
      <p:sp>
        <p:nvSpPr>
          <p:cNvPr id="31753" name="Text Box 9"/>
          <p:cNvSpPr txBox="1">
            <a:spLocks noChangeArrowheads="1"/>
          </p:cNvSpPr>
          <p:nvPr/>
        </p:nvSpPr>
        <p:spPr bwMode="auto">
          <a:xfrm>
            <a:off x="5918200" y="49530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write()</a:t>
            </a:r>
          </a:p>
        </p:txBody>
      </p:sp>
      <p:sp>
        <p:nvSpPr>
          <p:cNvPr id="31754" name="Text Box 10"/>
          <p:cNvSpPr txBox="1">
            <a:spLocks noChangeArrowheads="1"/>
          </p:cNvSpPr>
          <p:nvPr/>
        </p:nvSpPr>
        <p:spPr bwMode="auto">
          <a:xfrm>
            <a:off x="5918200" y="42672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read()</a:t>
            </a:r>
          </a:p>
        </p:txBody>
      </p:sp>
      <p:sp>
        <p:nvSpPr>
          <p:cNvPr id="31755" name="Text Box 11"/>
          <p:cNvSpPr txBox="1">
            <a:spLocks noChangeArrowheads="1"/>
          </p:cNvSpPr>
          <p:nvPr/>
        </p:nvSpPr>
        <p:spPr bwMode="auto">
          <a:xfrm>
            <a:off x="5918200" y="56388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read()</a:t>
            </a:r>
          </a:p>
        </p:txBody>
      </p:sp>
      <p:sp>
        <p:nvSpPr>
          <p:cNvPr id="31756" name="Text Box 12"/>
          <p:cNvSpPr txBox="1">
            <a:spLocks noChangeArrowheads="1"/>
          </p:cNvSpPr>
          <p:nvPr/>
        </p:nvSpPr>
        <p:spPr bwMode="auto">
          <a:xfrm>
            <a:off x="5876925" y="1371600"/>
            <a:ext cx="1554163" cy="396875"/>
          </a:xfrm>
          <a:prstGeom prst="rect">
            <a:avLst/>
          </a:prstGeom>
          <a:noFill/>
          <a:ln w="9525">
            <a:noFill/>
            <a:miter lim="800000"/>
            <a:headEnd/>
            <a:tailEnd/>
          </a:ln>
          <a:effectLst/>
        </p:spPr>
        <p:txBody>
          <a:bodyPr wrap="none" anchor="ctr">
            <a:spAutoFit/>
          </a:bodyPr>
          <a:lstStyle/>
          <a:p>
            <a:pPr algn="ctr" eaLnBrk="0" hangingPunct="0"/>
            <a:r>
              <a:rPr lang="en-US" sz="2000" b="1">
                <a:solidFill>
                  <a:srgbClr val="CC0000"/>
                </a:solidFill>
                <a:latin typeface="Arial" pitchFamily="34" charset="0"/>
              </a:rPr>
              <a:t>TCP Server</a:t>
            </a:r>
          </a:p>
        </p:txBody>
      </p:sp>
      <p:sp>
        <p:nvSpPr>
          <p:cNvPr id="31760" name="Text Box 16"/>
          <p:cNvSpPr txBox="1">
            <a:spLocks noChangeArrowheads="1"/>
          </p:cNvSpPr>
          <p:nvPr/>
        </p:nvSpPr>
        <p:spPr bwMode="auto">
          <a:xfrm>
            <a:off x="5943600" y="6129338"/>
            <a:ext cx="1425575" cy="347662"/>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close()</a:t>
            </a:r>
          </a:p>
        </p:txBody>
      </p:sp>
      <p:sp>
        <p:nvSpPr>
          <p:cNvPr id="31761" name="Text Box 17"/>
          <p:cNvSpPr txBox="1">
            <a:spLocks noChangeArrowheads="1"/>
          </p:cNvSpPr>
          <p:nvPr/>
        </p:nvSpPr>
        <p:spPr bwMode="auto">
          <a:xfrm>
            <a:off x="1495425" y="32766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socket()</a:t>
            </a:r>
          </a:p>
        </p:txBody>
      </p:sp>
      <p:sp>
        <p:nvSpPr>
          <p:cNvPr id="31762" name="Line 18"/>
          <p:cNvSpPr>
            <a:spLocks noChangeShapeType="1"/>
          </p:cNvSpPr>
          <p:nvPr/>
        </p:nvSpPr>
        <p:spPr bwMode="auto">
          <a:xfrm>
            <a:off x="2181225" y="35814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63" name="Text Box 19"/>
          <p:cNvSpPr txBox="1">
            <a:spLocks noChangeArrowheads="1"/>
          </p:cNvSpPr>
          <p:nvPr/>
        </p:nvSpPr>
        <p:spPr bwMode="auto">
          <a:xfrm>
            <a:off x="1471613" y="2819400"/>
            <a:ext cx="1468437" cy="396875"/>
          </a:xfrm>
          <a:prstGeom prst="rect">
            <a:avLst/>
          </a:prstGeom>
          <a:noFill/>
          <a:ln w="9525">
            <a:noFill/>
            <a:miter lim="800000"/>
            <a:headEnd/>
            <a:tailEnd/>
          </a:ln>
          <a:effectLst/>
        </p:spPr>
        <p:txBody>
          <a:bodyPr wrap="none" anchor="ctr">
            <a:spAutoFit/>
          </a:bodyPr>
          <a:lstStyle/>
          <a:p>
            <a:pPr algn="ctr" eaLnBrk="0" hangingPunct="0"/>
            <a:r>
              <a:rPr lang="en-US" sz="2000" b="1">
                <a:solidFill>
                  <a:srgbClr val="CC0000"/>
                </a:solidFill>
                <a:latin typeface="Arial" pitchFamily="34" charset="0"/>
              </a:rPr>
              <a:t>TCP Client</a:t>
            </a:r>
          </a:p>
        </p:txBody>
      </p:sp>
      <p:sp>
        <p:nvSpPr>
          <p:cNvPr id="31764" name="Text Box 20"/>
          <p:cNvSpPr txBox="1">
            <a:spLocks noChangeArrowheads="1"/>
          </p:cNvSpPr>
          <p:nvPr/>
        </p:nvSpPr>
        <p:spPr bwMode="auto">
          <a:xfrm>
            <a:off x="1495425" y="376555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connect()</a:t>
            </a:r>
          </a:p>
        </p:txBody>
      </p:sp>
      <p:sp>
        <p:nvSpPr>
          <p:cNvPr id="31765" name="Text Box 21"/>
          <p:cNvSpPr txBox="1">
            <a:spLocks noChangeArrowheads="1"/>
          </p:cNvSpPr>
          <p:nvPr/>
        </p:nvSpPr>
        <p:spPr bwMode="auto">
          <a:xfrm>
            <a:off x="1495425" y="437515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write()</a:t>
            </a:r>
          </a:p>
        </p:txBody>
      </p:sp>
      <p:sp>
        <p:nvSpPr>
          <p:cNvPr id="31766" name="Text Box 22"/>
          <p:cNvSpPr txBox="1">
            <a:spLocks noChangeArrowheads="1"/>
          </p:cNvSpPr>
          <p:nvPr/>
        </p:nvSpPr>
        <p:spPr bwMode="auto">
          <a:xfrm>
            <a:off x="1495425" y="521335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read()</a:t>
            </a:r>
          </a:p>
        </p:txBody>
      </p:sp>
      <p:sp>
        <p:nvSpPr>
          <p:cNvPr id="31767" name="Text Box 23"/>
          <p:cNvSpPr txBox="1">
            <a:spLocks noChangeArrowheads="1"/>
          </p:cNvSpPr>
          <p:nvPr/>
        </p:nvSpPr>
        <p:spPr bwMode="auto">
          <a:xfrm>
            <a:off x="1495425" y="5748338"/>
            <a:ext cx="1425575" cy="347662"/>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close()</a:t>
            </a:r>
          </a:p>
        </p:txBody>
      </p:sp>
      <p:sp>
        <p:nvSpPr>
          <p:cNvPr id="31768" name="Line 24"/>
          <p:cNvSpPr>
            <a:spLocks noChangeShapeType="1"/>
          </p:cNvSpPr>
          <p:nvPr/>
        </p:nvSpPr>
        <p:spPr bwMode="auto">
          <a:xfrm>
            <a:off x="3019425" y="3962400"/>
            <a:ext cx="3352800" cy="0"/>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31769" name="Line 25"/>
          <p:cNvSpPr>
            <a:spLocks noChangeShapeType="1"/>
          </p:cNvSpPr>
          <p:nvPr/>
        </p:nvSpPr>
        <p:spPr bwMode="auto">
          <a:xfrm flipV="1">
            <a:off x="2867025" y="4495800"/>
            <a:ext cx="3076575" cy="762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31770" name="Line 26"/>
          <p:cNvSpPr>
            <a:spLocks noChangeShapeType="1"/>
          </p:cNvSpPr>
          <p:nvPr/>
        </p:nvSpPr>
        <p:spPr bwMode="auto">
          <a:xfrm flipH="1">
            <a:off x="2867025" y="5181600"/>
            <a:ext cx="3076575" cy="228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31771" name="Line 27"/>
          <p:cNvSpPr>
            <a:spLocks noChangeShapeType="1"/>
          </p:cNvSpPr>
          <p:nvPr/>
        </p:nvSpPr>
        <p:spPr bwMode="auto">
          <a:xfrm>
            <a:off x="2895600" y="5943600"/>
            <a:ext cx="3048000" cy="228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31772" name="Text Box 28"/>
          <p:cNvSpPr txBox="1">
            <a:spLocks noChangeArrowheads="1"/>
          </p:cNvSpPr>
          <p:nvPr/>
        </p:nvSpPr>
        <p:spPr bwMode="auto">
          <a:xfrm>
            <a:off x="3248025" y="3581400"/>
            <a:ext cx="2501900" cy="366713"/>
          </a:xfrm>
          <a:prstGeom prst="rect">
            <a:avLst/>
          </a:prstGeom>
          <a:noFill/>
          <a:ln w="9525">
            <a:noFill/>
            <a:miter lim="800000"/>
            <a:headEnd/>
            <a:tailEnd/>
          </a:ln>
          <a:effectLst/>
        </p:spPr>
        <p:txBody>
          <a:bodyPr wrap="none" anchor="ctr">
            <a:spAutoFit/>
          </a:bodyPr>
          <a:lstStyle/>
          <a:p>
            <a:pPr algn="ctr" eaLnBrk="0" hangingPunct="0"/>
            <a:r>
              <a:rPr lang="en-US" sz="1800" i="1"/>
              <a:t>connection establishment</a:t>
            </a:r>
          </a:p>
        </p:txBody>
      </p:sp>
      <p:sp>
        <p:nvSpPr>
          <p:cNvPr id="31773" name="Text Box 29"/>
          <p:cNvSpPr txBox="1">
            <a:spLocks noChangeArrowheads="1"/>
          </p:cNvSpPr>
          <p:nvPr/>
        </p:nvSpPr>
        <p:spPr bwMode="auto">
          <a:xfrm>
            <a:off x="3238500" y="4191000"/>
            <a:ext cx="1320800" cy="366713"/>
          </a:xfrm>
          <a:prstGeom prst="rect">
            <a:avLst/>
          </a:prstGeom>
          <a:noFill/>
          <a:ln w="9525">
            <a:noFill/>
            <a:miter lim="800000"/>
            <a:headEnd/>
            <a:tailEnd/>
          </a:ln>
          <a:effectLst/>
        </p:spPr>
        <p:txBody>
          <a:bodyPr wrap="none" anchor="ctr">
            <a:spAutoFit/>
          </a:bodyPr>
          <a:lstStyle/>
          <a:p>
            <a:pPr algn="ctr" eaLnBrk="0" hangingPunct="0"/>
            <a:r>
              <a:rPr lang="en-US" sz="1800" i="1"/>
              <a:t>data request</a:t>
            </a:r>
          </a:p>
        </p:txBody>
      </p:sp>
      <p:sp>
        <p:nvSpPr>
          <p:cNvPr id="31774" name="Line 30"/>
          <p:cNvSpPr>
            <a:spLocks noChangeShapeType="1"/>
          </p:cNvSpPr>
          <p:nvPr/>
        </p:nvSpPr>
        <p:spPr bwMode="auto">
          <a:xfrm>
            <a:off x="4162425" y="4800600"/>
            <a:ext cx="0" cy="457200"/>
          </a:xfrm>
          <a:prstGeom prst="line">
            <a:avLst/>
          </a:prstGeom>
          <a:noFill/>
          <a:ln w="28575">
            <a:solidFill>
              <a:schemeClr val="tx1"/>
            </a:solidFill>
            <a:prstDash val="sysDot"/>
            <a:round/>
            <a:headEnd/>
            <a:tailEnd/>
          </a:ln>
          <a:effectLst/>
        </p:spPr>
        <p:txBody>
          <a:bodyPr wrap="none" anchor="ctr"/>
          <a:lstStyle/>
          <a:p>
            <a:endParaRPr lang="en-US"/>
          </a:p>
        </p:txBody>
      </p:sp>
      <p:sp>
        <p:nvSpPr>
          <p:cNvPr id="31775" name="Text Box 31"/>
          <p:cNvSpPr txBox="1">
            <a:spLocks noChangeArrowheads="1"/>
          </p:cNvSpPr>
          <p:nvPr/>
        </p:nvSpPr>
        <p:spPr bwMode="auto">
          <a:xfrm>
            <a:off x="4378325" y="4876800"/>
            <a:ext cx="1117600" cy="366713"/>
          </a:xfrm>
          <a:prstGeom prst="rect">
            <a:avLst/>
          </a:prstGeom>
          <a:noFill/>
          <a:ln w="9525">
            <a:noFill/>
            <a:miter lim="800000"/>
            <a:headEnd/>
            <a:tailEnd/>
          </a:ln>
          <a:effectLst/>
        </p:spPr>
        <p:txBody>
          <a:bodyPr wrap="none" anchor="ctr">
            <a:spAutoFit/>
          </a:bodyPr>
          <a:lstStyle/>
          <a:p>
            <a:pPr algn="ctr" eaLnBrk="0" hangingPunct="0"/>
            <a:r>
              <a:rPr lang="en-US" sz="1800" i="1"/>
              <a:t>data reply</a:t>
            </a:r>
          </a:p>
        </p:txBody>
      </p:sp>
      <p:sp>
        <p:nvSpPr>
          <p:cNvPr id="31776" name="Line 32"/>
          <p:cNvSpPr>
            <a:spLocks noChangeShapeType="1"/>
          </p:cNvSpPr>
          <p:nvPr/>
        </p:nvSpPr>
        <p:spPr bwMode="auto">
          <a:xfrm>
            <a:off x="6677025" y="22098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77" name="Line 33"/>
          <p:cNvSpPr>
            <a:spLocks noChangeShapeType="1"/>
          </p:cNvSpPr>
          <p:nvPr/>
        </p:nvSpPr>
        <p:spPr bwMode="auto">
          <a:xfrm>
            <a:off x="6677025" y="26670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78" name="Line 34"/>
          <p:cNvSpPr>
            <a:spLocks noChangeShapeType="1"/>
          </p:cNvSpPr>
          <p:nvPr/>
        </p:nvSpPr>
        <p:spPr bwMode="auto">
          <a:xfrm>
            <a:off x="6677025" y="32004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79" name="Line 35"/>
          <p:cNvSpPr>
            <a:spLocks noChangeShapeType="1"/>
          </p:cNvSpPr>
          <p:nvPr/>
        </p:nvSpPr>
        <p:spPr bwMode="auto">
          <a:xfrm>
            <a:off x="6677025" y="3733800"/>
            <a:ext cx="0" cy="3810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80" name="Line 36"/>
          <p:cNvSpPr>
            <a:spLocks noChangeShapeType="1"/>
          </p:cNvSpPr>
          <p:nvPr/>
        </p:nvSpPr>
        <p:spPr bwMode="auto">
          <a:xfrm>
            <a:off x="6677025" y="5334000"/>
            <a:ext cx="0" cy="3048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81" name="Line 37"/>
          <p:cNvSpPr>
            <a:spLocks noChangeShapeType="1"/>
          </p:cNvSpPr>
          <p:nvPr/>
        </p:nvSpPr>
        <p:spPr bwMode="auto">
          <a:xfrm>
            <a:off x="6677025" y="59436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82" name="Line 38"/>
          <p:cNvSpPr>
            <a:spLocks noChangeShapeType="1"/>
          </p:cNvSpPr>
          <p:nvPr/>
        </p:nvSpPr>
        <p:spPr bwMode="auto">
          <a:xfrm>
            <a:off x="6677025" y="4648200"/>
            <a:ext cx="0" cy="3048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83" name="Line 39"/>
          <p:cNvSpPr>
            <a:spLocks noChangeShapeType="1"/>
          </p:cNvSpPr>
          <p:nvPr/>
        </p:nvSpPr>
        <p:spPr bwMode="auto">
          <a:xfrm>
            <a:off x="2181225" y="41148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84" name="Line 40"/>
          <p:cNvSpPr>
            <a:spLocks noChangeShapeType="1"/>
          </p:cNvSpPr>
          <p:nvPr/>
        </p:nvSpPr>
        <p:spPr bwMode="auto">
          <a:xfrm>
            <a:off x="2181225" y="55626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85" name="Line 41"/>
          <p:cNvSpPr>
            <a:spLocks noChangeShapeType="1"/>
          </p:cNvSpPr>
          <p:nvPr/>
        </p:nvSpPr>
        <p:spPr bwMode="auto">
          <a:xfrm>
            <a:off x="2181225" y="4724400"/>
            <a:ext cx="0" cy="5334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86" name="Text Box 42"/>
          <p:cNvSpPr txBox="1">
            <a:spLocks noChangeArrowheads="1"/>
          </p:cNvSpPr>
          <p:nvPr/>
        </p:nvSpPr>
        <p:spPr bwMode="auto">
          <a:xfrm>
            <a:off x="3467100" y="5638800"/>
            <a:ext cx="2247900" cy="366713"/>
          </a:xfrm>
          <a:prstGeom prst="rect">
            <a:avLst/>
          </a:prstGeom>
          <a:noFill/>
          <a:ln w="9525">
            <a:noFill/>
            <a:miter lim="800000"/>
            <a:headEnd/>
            <a:tailEnd/>
          </a:ln>
          <a:effectLst/>
        </p:spPr>
        <p:txBody>
          <a:bodyPr wrap="none" anchor="ctr">
            <a:spAutoFit/>
          </a:bodyPr>
          <a:lstStyle/>
          <a:p>
            <a:pPr algn="ctr" eaLnBrk="0" hangingPunct="0"/>
            <a:r>
              <a:rPr lang="en-US" sz="1800" i="1"/>
              <a:t>end-of-file notification</a:t>
            </a:r>
          </a:p>
        </p:txBody>
      </p:sp>
      <p:sp>
        <p:nvSpPr>
          <p:cNvPr id="31787" name="Rectangle 43"/>
          <p:cNvSpPr>
            <a:spLocks noChangeArrowheads="1"/>
          </p:cNvSpPr>
          <p:nvPr/>
        </p:nvSpPr>
        <p:spPr bwMode="auto">
          <a:xfrm>
            <a:off x="0" y="6553200"/>
            <a:ext cx="3621088" cy="284163"/>
          </a:xfrm>
          <a:prstGeom prst="rect">
            <a:avLst/>
          </a:prstGeom>
          <a:noFill/>
          <a:ln w="9525">
            <a:noFill/>
            <a:miter lim="800000"/>
            <a:headEnd/>
            <a:tailEnd/>
          </a:ln>
          <a:effectLst/>
        </p:spPr>
        <p:txBody>
          <a:bodyPr wrap="none" lIns="101600" tIns="50800" rIns="101600" bIns="50800">
            <a:spAutoFit/>
          </a:bodyPr>
          <a:lstStyle/>
          <a:p>
            <a:pPr eaLnBrk="0" hangingPunct="0"/>
            <a:r>
              <a:rPr lang="en-US" sz="1200" i="1"/>
              <a:t>from UNIX Network Programming Volume 1, figure 4.1</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782290BB-9884-4515-ACC9-8964B95B3CAE}" type="slidenum">
              <a:rPr lang="en-US"/>
              <a:pPr/>
              <a:t>131</a:t>
            </a:fld>
            <a:endParaRPr lang="en-US"/>
          </a:p>
        </p:txBody>
      </p:sp>
      <p:sp>
        <p:nvSpPr>
          <p:cNvPr id="46082" name="Text Box 2"/>
          <p:cNvSpPr txBox="1">
            <a:spLocks noChangeArrowheads="1"/>
          </p:cNvSpPr>
          <p:nvPr/>
        </p:nvSpPr>
        <p:spPr bwMode="auto">
          <a:xfrm>
            <a:off x="1444625" y="3890963"/>
            <a:ext cx="1495425" cy="520700"/>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UDP</a:t>
            </a:r>
          </a:p>
        </p:txBody>
      </p:sp>
      <p:sp>
        <p:nvSpPr>
          <p:cNvPr id="46083" name="Text Box 3"/>
          <p:cNvSpPr txBox="1">
            <a:spLocks noChangeArrowheads="1"/>
          </p:cNvSpPr>
          <p:nvPr/>
        </p:nvSpPr>
        <p:spPr bwMode="auto">
          <a:xfrm>
            <a:off x="1444625" y="4716463"/>
            <a:ext cx="1495425" cy="522287"/>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IP</a:t>
            </a:r>
          </a:p>
        </p:txBody>
      </p:sp>
      <p:sp>
        <p:nvSpPr>
          <p:cNvPr id="46085" name="Text Box 5"/>
          <p:cNvSpPr txBox="1">
            <a:spLocks noChangeArrowheads="1"/>
          </p:cNvSpPr>
          <p:nvPr/>
        </p:nvSpPr>
        <p:spPr bwMode="auto">
          <a:xfrm>
            <a:off x="1246188" y="5519738"/>
            <a:ext cx="1920875" cy="522287"/>
          </a:xfrm>
          <a:prstGeom prst="rect">
            <a:avLst/>
          </a:prstGeom>
          <a:noFill/>
          <a:ln w="12700">
            <a:solidFill>
              <a:schemeClr val="tx1"/>
            </a:solidFill>
            <a:miter lim="800000"/>
            <a:headEnd type="none" w="sm" len="sm"/>
            <a:tailEnd type="none" w="sm" len="sm"/>
          </a:ln>
          <a:effectLst/>
        </p:spPr>
        <p:txBody>
          <a:bodyPr wrap="none" lIns="82058" tIns="123087" rIns="82058" bIns="123087">
            <a:spAutoFit/>
          </a:bodyPr>
          <a:lstStyle/>
          <a:p>
            <a:pPr algn="ctr" defTabSz="820738" eaLnBrk="0" hangingPunct="0"/>
            <a:r>
              <a:rPr lang="en-US" sz="1800">
                <a:latin typeface="Helvetica" pitchFamily="34" charset="0"/>
              </a:rPr>
              <a:t>Ethernet Adapter</a:t>
            </a:r>
          </a:p>
        </p:txBody>
      </p:sp>
      <p:sp>
        <p:nvSpPr>
          <p:cNvPr id="46086" name="Line 6"/>
          <p:cNvSpPr>
            <a:spLocks noChangeShapeType="1"/>
          </p:cNvSpPr>
          <p:nvPr/>
        </p:nvSpPr>
        <p:spPr bwMode="auto">
          <a:xfrm>
            <a:off x="2192338" y="4408488"/>
            <a:ext cx="0" cy="309562"/>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46087" name="Line 7"/>
          <p:cNvSpPr>
            <a:spLocks noChangeShapeType="1"/>
          </p:cNvSpPr>
          <p:nvPr/>
        </p:nvSpPr>
        <p:spPr bwMode="auto">
          <a:xfrm>
            <a:off x="2192338" y="5241925"/>
            <a:ext cx="0" cy="309563"/>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46089" name="Oval 9"/>
          <p:cNvSpPr>
            <a:spLocks noChangeArrowheads="1"/>
          </p:cNvSpPr>
          <p:nvPr/>
        </p:nvSpPr>
        <p:spPr bwMode="auto">
          <a:xfrm>
            <a:off x="1204913" y="2209800"/>
            <a:ext cx="1993900" cy="1022350"/>
          </a:xfrm>
          <a:prstGeom prst="ellipse">
            <a:avLst/>
          </a:prstGeom>
          <a:noFill/>
          <a:ln w="25400">
            <a:solidFill>
              <a:srgbClr val="CC0000"/>
            </a:solidFill>
            <a:round/>
            <a:headEnd/>
            <a:tailEnd/>
          </a:ln>
          <a:effectLst/>
        </p:spPr>
        <p:txBody>
          <a:bodyPr wrap="none" lIns="91176" tIns="45588" rIns="91176" bIns="45588" anchor="ctr"/>
          <a:lstStyle/>
          <a:p>
            <a:pPr algn="ctr" defTabSz="820738" eaLnBrk="0" hangingPunct="0"/>
            <a:r>
              <a:rPr lang="en-US" sz="1800">
                <a:solidFill>
                  <a:srgbClr val="CC0000"/>
                </a:solidFill>
                <a:latin typeface="Helvetica" pitchFamily="34" charset="0"/>
              </a:rPr>
              <a:t>NTP</a:t>
            </a:r>
          </a:p>
          <a:p>
            <a:pPr algn="ctr" defTabSz="820738" eaLnBrk="0" hangingPunct="0"/>
            <a:r>
              <a:rPr lang="en-US" sz="1800">
                <a:solidFill>
                  <a:srgbClr val="CC0000"/>
                </a:solidFill>
                <a:latin typeface="Helvetica" pitchFamily="34" charset="0"/>
              </a:rPr>
              <a:t>daemon</a:t>
            </a:r>
          </a:p>
        </p:txBody>
      </p:sp>
      <p:sp>
        <p:nvSpPr>
          <p:cNvPr id="46090" name="Line 10"/>
          <p:cNvSpPr>
            <a:spLocks noChangeShapeType="1"/>
          </p:cNvSpPr>
          <p:nvPr/>
        </p:nvSpPr>
        <p:spPr bwMode="auto">
          <a:xfrm>
            <a:off x="1277938" y="3621088"/>
            <a:ext cx="1879600" cy="0"/>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46091" name="Rectangle 11"/>
          <p:cNvSpPr>
            <a:spLocks noChangeArrowheads="1"/>
          </p:cNvSpPr>
          <p:nvPr/>
        </p:nvSpPr>
        <p:spPr bwMode="auto">
          <a:xfrm>
            <a:off x="998538" y="2057400"/>
            <a:ext cx="2411412" cy="4240213"/>
          </a:xfrm>
          <a:prstGeom prst="rect">
            <a:avLst/>
          </a:prstGeom>
          <a:noFill/>
          <a:ln w="9525">
            <a:solidFill>
              <a:schemeClr val="tx1"/>
            </a:solidFill>
            <a:miter lim="800000"/>
            <a:headEnd/>
            <a:tailEnd/>
          </a:ln>
          <a:effectLst/>
        </p:spPr>
        <p:txBody>
          <a:bodyPr wrap="none" lIns="101600" tIns="50800" rIns="101600" bIns="50800" anchor="ctr"/>
          <a:lstStyle/>
          <a:p>
            <a:endParaRPr lang="en-US"/>
          </a:p>
        </p:txBody>
      </p:sp>
      <p:sp>
        <p:nvSpPr>
          <p:cNvPr id="46094" name="Oval 14"/>
          <p:cNvSpPr>
            <a:spLocks noChangeArrowheads="1"/>
          </p:cNvSpPr>
          <p:nvPr/>
        </p:nvSpPr>
        <p:spPr bwMode="auto">
          <a:xfrm>
            <a:off x="2058988" y="3071813"/>
            <a:ext cx="227012" cy="219075"/>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46095" name="Line 15"/>
          <p:cNvSpPr>
            <a:spLocks noChangeShapeType="1"/>
          </p:cNvSpPr>
          <p:nvPr/>
        </p:nvSpPr>
        <p:spPr bwMode="auto">
          <a:xfrm flipH="1">
            <a:off x="2209800" y="3214688"/>
            <a:ext cx="0" cy="676275"/>
          </a:xfrm>
          <a:prstGeom prst="line">
            <a:avLst/>
          </a:prstGeom>
          <a:noFill/>
          <a:ln w="25400">
            <a:solidFill>
              <a:srgbClr val="FF6600"/>
            </a:solidFill>
            <a:round/>
            <a:headEnd type="triangle" w="med" len="med"/>
            <a:tailEnd type="triangle" w="med" len="med"/>
          </a:ln>
          <a:effectLst/>
        </p:spPr>
        <p:txBody>
          <a:bodyPr wrap="none" lIns="101600" tIns="50800" rIns="101600" bIns="50800" anchor="ctr"/>
          <a:lstStyle/>
          <a:p>
            <a:endParaRPr lang="en-US"/>
          </a:p>
        </p:txBody>
      </p:sp>
      <p:sp>
        <p:nvSpPr>
          <p:cNvPr id="46096" name="Rectangle 16"/>
          <p:cNvSpPr>
            <a:spLocks noGrp="1" noChangeArrowheads="1"/>
          </p:cNvSpPr>
          <p:nvPr>
            <p:ph type="title"/>
          </p:nvPr>
        </p:nvSpPr>
        <p:spPr/>
        <p:txBody>
          <a:bodyPr lIns="82058" tIns="41029" rIns="82058" bIns="41029"/>
          <a:lstStyle/>
          <a:p>
            <a:r>
              <a:rPr lang="en-US"/>
              <a:t>UDP Server Example</a:t>
            </a:r>
          </a:p>
        </p:txBody>
      </p:sp>
      <p:sp>
        <p:nvSpPr>
          <p:cNvPr id="46098" name="Text Box 18"/>
          <p:cNvSpPr txBox="1">
            <a:spLocks noChangeArrowheads="1"/>
          </p:cNvSpPr>
          <p:nvPr/>
        </p:nvSpPr>
        <p:spPr bwMode="auto">
          <a:xfrm>
            <a:off x="2209800" y="3214688"/>
            <a:ext cx="1082675" cy="366712"/>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1800" b="1" i="1">
                <a:latin typeface="Helvetica" pitchFamily="34" charset="0"/>
              </a:rPr>
              <a:t>Port 123</a:t>
            </a:r>
          </a:p>
        </p:txBody>
      </p:sp>
      <p:sp>
        <p:nvSpPr>
          <p:cNvPr id="46100" name="Rectangle 20"/>
          <p:cNvSpPr>
            <a:spLocks noGrp="1" noChangeArrowheads="1"/>
          </p:cNvSpPr>
          <p:nvPr>
            <p:ph type="body" idx="1"/>
          </p:nvPr>
        </p:nvSpPr>
        <p:spPr>
          <a:xfrm>
            <a:off x="3810000" y="1600200"/>
            <a:ext cx="4724400" cy="4800600"/>
          </a:xfrm>
          <a:noFill/>
          <a:ln/>
        </p:spPr>
        <p:txBody>
          <a:bodyPr/>
          <a:lstStyle/>
          <a:p>
            <a:r>
              <a:rPr lang="en-US"/>
              <a:t>For example: NTP daemon</a:t>
            </a:r>
          </a:p>
          <a:p>
            <a:pPr lvl="1"/>
            <a:endParaRPr lang="en-US"/>
          </a:p>
          <a:p>
            <a:r>
              <a:rPr lang="en-US" sz="2400" b="1">
                <a:solidFill>
                  <a:srgbClr val="CC0000"/>
                </a:solidFill>
                <a:latin typeface="Helvetica" pitchFamily="34" charset="0"/>
              </a:rPr>
              <a:t>What does a </a:t>
            </a:r>
            <a:r>
              <a:rPr lang="en-US" sz="2400" b="1" i="1">
                <a:solidFill>
                  <a:srgbClr val="CC0000"/>
                </a:solidFill>
                <a:latin typeface="Helvetica" pitchFamily="34" charset="0"/>
              </a:rPr>
              <a:t>UDP server</a:t>
            </a:r>
            <a:r>
              <a:rPr lang="en-US" sz="2400" b="1">
                <a:solidFill>
                  <a:srgbClr val="CC0000"/>
                </a:solidFill>
                <a:latin typeface="Helvetica" pitchFamily="34" charset="0"/>
              </a:rPr>
              <a:t> need to do so that a </a:t>
            </a:r>
            <a:r>
              <a:rPr lang="en-US" sz="2400" b="1" i="1">
                <a:solidFill>
                  <a:srgbClr val="CC0000"/>
                </a:solidFill>
                <a:latin typeface="Helvetica" pitchFamily="34" charset="0"/>
              </a:rPr>
              <a:t>UDP client</a:t>
            </a:r>
            <a:r>
              <a:rPr lang="en-US" sz="2400" b="1">
                <a:solidFill>
                  <a:srgbClr val="CC0000"/>
                </a:solidFill>
                <a:latin typeface="Helvetica" pitchFamily="34" charset="0"/>
              </a:rPr>
              <a:t> can connect to it?</a:t>
            </a:r>
          </a:p>
          <a:p>
            <a:endParaRPr lang="en-US" sz="2400" b="1">
              <a:solidFill>
                <a:srgbClr val="CC0000"/>
              </a:solidFill>
              <a:latin typeface="Helvetica" pitchFamily="34" charset="0"/>
            </a:endParaRPr>
          </a:p>
          <a:p>
            <a:endParaRPr lang="en-US" sz="2400" b="1">
              <a:solidFill>
                <a:srgbClr val="CC0000"/>
              </a:solidFill>
              <a:latin typeface="Helvetica"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344A0282-38FE-414B-9E18-40F5616AF462}" type="slidenum">
              <a:rPr lang="en-US"/>
              <a:pPr/>
              <a:t>132</a:t>
            </a:fld>
            <a:endParaRPr lang="en-US"/>
          </a:p>
        </p:txBody>
      </p:sp>
      <p:sp>
        <p:nvSpPr>
          <p:cNvPr id="47106" name="Rectangle 2"/>
          <p:cNvSpPr>
            <a:spLocks noGrp="1" noChangeArrowheads="1"/>
          </p:cNvSpPr>
          <p:nvPr>
            <p:ph type="title"/>
          </p:nvPr>
        </p:nvSpPr>
        <p:spPr/>
        <p:txBody>
          <a:bodyPr lIns="82058" tIns="41029" rIns="82058" bIns="41029"/>
          <a:lstStyle/>
          <a:p>
            <a:r>
              <a:rPr lang="en-US"/>
              <a:t>Socket I/O: socket()</a:t>
            </a:r>
          </a:p>
        </p:txBody>
      </p:sp>
      <p:sp>
        <p:nvSpPr>
          <p:cNvPr id="47107" name="Rectangle 3"/>
          <p:cNvSpPr>
            <a:spLocks noGrp="1" noChangeArrowheads="1"/>
          </p:cNvSpPr>
          <p:nvPr>
            <p:ph type="body" idx="1"/>
          </p:nvPr>
        </p:nvSpPr>
        <p:spPr>
          <a:xfrm>
            <a:off x="381000" y="1524000"/>
            <a:ext cx="7812088" cy="577850"/>
          </a:xfrm>
        </p:spPr>
        <p:txBody>
          <a:bodyPr lIns="82058" tIns="41029" rIns="82058" bIns="41029"/>
          <a:lstStyle/>
          <a:p>
            <a:r>
              <a:rPr lang="en-US" sz="2400"/>
              <a:t>The UDP server must create a </a:t>
            </a:r>
            <a:r>
              <a:rPr lang="en-US" sz="2400" b="1">
                <a:solidFill>
                  <a:srgbClr val="CC0000"/>
                </a:solidFill>
              </a:rPr>
              <a:t>datagram</a:t>
            </a:r>
            <a:r>
              <a:rPr lang="en-US" sz="2400"/>
              <a:t> socket…</a:t>
            </a:r>
          </a:p>
        </p:txBody>
      </p:sp>
      <p:sp>
        <p:nvSpPr>
          <p:cNvPr id="47108" name="Text Box 4"/>
          <p:cNvSpPr txBox="1">
            <a:spLocks noChangeArrowheads="1"/>
          </p:cNvSpPr>
          <p:nvPr/>
        </p:nvSpPr>
        <p:spPr bwMode="auto">
          <a:xfrm>
            <a:off x="914400" y="2297113"/>
            <a:ext cx="7620000" cy="174942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int fd;		/* socket descriptor */</a:t>
            </a:r>
          </a:p>
          <a:p>
            <a:pPr defTabSz="820738" eaLnBrk="0" hangingPunct="0"/>
            <a:endParaRPr lang="en-US" sz="1800">
              <a:latin typeface="Courier New" pitchFamily="49" charset="0"/>
            </a:endParaRPr>
          </a:p>
          <a:p>
            <a:pPr defTabSz="820738" eaLnBrk="0" hangingPunct="0"/>
            <a:r>
              <a:rPr lang="en-US" sz="1800">
                <a:latin typeface="Courier New" pitchFamily="49" charset="0"/>
              </a:rPr>
              <a:t>if((fd = </a:t>
            </a:r>
            <a:r>
              <a:rPr lang="en-US" sz="1800" b="1">
                <a:solidFill>
                  <a:srgbClr val="CC0000"/>
                </a:solidFill>
                <a:latin typeface="Courier New" pitchFamily="49" charset="0"/>
              </a:rPr>
              <a:t>socket</a:t>
            </a:r>
            <a:r>
              <a:rPr lang="en-US" sz="1800">
                <a:latin typeface="Courier New" pitchFamily="49" charset="0"/>
              </a:rPr>
              <a:t>(AF_INET, </a:t>
            </a:r>
            <a:r>
              <a:rPr lang="en-US" sz="1800" b="1">
                <a:solidFill>
                  <a:srgbClr val="CC0000"/>
                </a:solidFill>
                <a:latin typeface="Courier New" pitchFamily="49" charset="0"/>
              </a:rPr>
              <a:t>SOCK_DGRAM</a:t>
            </a:r>
            <a:r>
              <a:rPr lang="en-US" sz="1800">
                <a:latin typeface="Courier New" pitchFamily="49" charset="0"/>
              </a:rPr>
              <a:t>, 0)) &lt; 0) {</a:t>
            </a:r>
          </a:p>
          <a:p>
            <a:pPr defTabSz="820738" eaLnBrk="0" hangingPunct="0"/>
            <a:r>
              <a:rPr lang="en-US" sz="1800">
                <a:latin typeface="Courier New" pitchFamily="49" charset="0"/>
              </a:rPr>
              <a:t>	perror(“socket”);</a:t>
            </a:r>
          </a:p>
          <a:p>
            <a:pPr defTabSz="820738" eaLnBrk="0" hangingPunct="0"/>
            <a:r>
              <a:rPr lang="en-US" sz="1800">
                <a:latin typeface="Courier New" pitchFamily="49" charset="0"/>
              </a:rPr>
              <a:t>	exit(1);</a:t>
            </a:r>
          </a:p>
          <a:p>
            <a:pPr defTabSz="820738" eaLnBrk="0" hangingPunct="0"/>
            <a:r>
              <a:rPr lang="en-US" sz="1800">
                <a:latin typeface="Courier New" pitchFamily="49" charset="0"/>
              </a:rPr>
              <a:t>}</a:t>
            </a:r>
          </a:p>
        </p:txBody>
      </p:sp>
      <p:sp>
        <p:nvSpPr>
          <p:cNvPr id="47109" name="Rectangle 5"/>
          <p:cNvSpPr>
            <a:spLocks noChangeArrowheads="1"/>
          </p:cNvSpPr>
          <p:nvPr/>
        </p:nvSpPr>
        <p:spPr bwMode="auto">
          <a:xfrm>
            <a:off x="381000" y="4140200"/>
            <a:ext cx="8610600" cy="1879600"/>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r>
              <a:rPr lang="en-US" sz="2100" b="1" i="1">
                <a:latin typeface="Arial" pitchFamily="34" charset="0"/>
              </a:rPr>
              <a:t>socket</a:t>
            </a:r>
            <a:r>
              <a:rPr lang="en-US" sz="2100">
                <a:latin typeface="Arial" pitchFamily="34" charset="0"/>
              </a:rPr>
              <a:t> returns an integer (</a:t>
            </a:r>
            <a:r>
              <a:rPr lang="en-US" sz="2100" b="1">
                <a:latin typeface="Arial" pitchFamily="34" charset="0"/>
              </a:rPr>
              <a:t>socket descriptor</a:t>
            </a:r>
            <a:r>
              <a:rPr lang="en-US" sz="2100">
                <a:latin typeface="Arial" pitchFamily="34" charset="0"/>
              </a:rPr>
              <a:t>)</a:t>
            </a:r>
          </a:p>
          <a:p>
            <a:pPr marL="666750" lvl="1" indent="-257175" defTabSz="820738">
              <a:spcBef>
                <a:spcPct val="20000"/>
              </a:spcBef>
              <a:buClr>
                <a:schemeClr val="accent2"/>
              </a:buClr>
              <a:buFontTx/>
              <a:buChar char="•"/>
            </a:pPr>
            <a:r>
              <a:rPr lang="en-US" sz="2000" b="1" i="1">
                <a:latin typeface="Arial" pitchFamily="34" charset="0"/>
              </a:rPr>
              <a:t>fd</a:t>
            </a:r>
            <a:r>
              <a:rPr lang="en-US" sz="2000" i="1">
                <a:latin typeface="Arial" pitchFamily="34" charset="0"/>
              </a:rPr>
              <a:t> </a:t>
            </a:r>
            <a:r>
              <a:rPr lang="en-US" sz="2000">
                <a:latin typeface="Arial" pitchFamily="34" charset="0"/>
              </a:rPr>
              <a:t>&lt; 0 indicates that an error occurred</a:t>
            </a:r>
          </a:p>
          <a:p>
            <a:pPr marL="307975" indent="-307975" defTabSz="820738">
              <a:spcBef>
                <a:spcPct val="20000"/>
              </a:spcBef>
              <a:buClr>
                <a:schemeClr val="accent2"/>
              </a:buClr>
              <a:buFontTx/>
              <a:buChar char="•"/>
            </a:pPr>
            <a:endParaRPr lang="en-US" sz="2100">
              <a:latin typeface="Arial" pitchFamily="34" charset="0"/>
            </a:endParaRPr>
          </a:p>
          <a:p>
            <a:pPr marL="307975" indent="-307975" defTabSz="820738">
              <a:spcBef>
                <a:spcPct val="20000"/>
              </a:spcBef>
              <a:buClr>
                <a:schemeClr val="accent2"/>
              </a:buClr>
              <a:buFontTx/>
              <a:buChar char="•"/>
            </a:pPr>
            <a:r>
              <a:rPr lang="en-US" sz="2100">
                <a:latin typeface="Arial" pitchFamily="34" charset="0"/>
              </a:rPr>
              <a:t>AF_INET: associates a socket with the Internet protocol family</a:t>
            </a:r>
          </a:p>
          <a:p>
            <a:pPr marL="307975" indent="-307975" defTabSz="820738">
              <a:spcBef>
                <a:spcPct val="20000"/>
              </a:spcBef>
              <a:buClr>
                <a:schemeClr val="accent2"/>
              </a:buClr>
              <a:buFontTx/>
              <a:buChar char="•"/>
            </a:pPr>
            <a:r>
              <a:rPr lang="en-US" sz="2100" b="1">
                <a:solidFill>
                  <a:srgbClr val="CC0000"/>
                </a:solidFill>
                <a:latin typeface="Arial" pitchFamily="34" charset="0"/>
              </a:rPr>
              <a:t>SOCK_DGRAM: </a:t>
            </a:r>
            <a:r>
              <a:rPr lang="en-US" sz="2100" b="1">
                <a:latin typeface="Arial" pitchFamily="34" charset="0"/>
              </a:rPr>
              <a:t>selects the UDP protocol</a:t>
            </a:r>
            <a:endParaRPr lang="en-US" sz="2100" b="1">
              <a:solidFill>
                <a:srgbClr val="CC0000"/>
              </a:solidFill>
              <a:latin typeface="Arial" pitchFamily="34"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C7779920-61BE-4307-ABBC-D8C92AEED8CA}" type="slidenum">
              <a:rPr lang="en-US"/>
              <a:pPr/>
              <a:t>133</a:t>
            </a:fld>
            <a:endParaRPr lang="en-US"/>
          </a:p>
        </p:txBody>
      </p:sp>
      <p:sp>
        <p:nvSpPr>
          <p:cNvPr id="48130" name="Rectangle 2"/>
          <p:cNvSpPr>
            <a:spLocks noGrp="1" noChangeArrowheads="1"/>
          </p:cNvSpPr>
          <p:nvPr>
            <p:ph type="title"/>
          </p:nvPr>
        </p:nvSpPr>
        <p:spPr/>
        <p:txBody>
          <a:bodyPr lIns="82058" tIns="41029" rIns="82058" bIns="41029"/>
          <a:lstStyle/>
          <a:p>
            <a:r>
              <a:rPr lang="en-US"/>
              <a:t>Socket I/O: bind()</a:t>
            </a:r>
          </a:p>
        </p:txBody>
      </p:sp>
      <p:sp>
        <p:nvSpPr>
          <p:cNvPr id="48131" name="Rectangle 3"/>
          <p:cNvSpPr>
            <a:spLocks noGrp="1" noChangeArrowheads="1"/>
          </p:cNvSpPr>
          <p:nvPr>
            <p:ph type="body" idx="1"/>
          </p:nvPr>
        </p:nvSpPr>
        <p:spPr>
          <a:xfrm>
            <a:off x="381000" y="1397000"/>
            <a:ext cx="6786563" cy="431800"/>
          </a:xfrm>
        </p:spPr>
        <p:txBody>
          <a:bodyPr lIns="82058" tIns="41029" rIns="82058" bIns="41029"/>
          <a:lstStyle/>
          <a:p>
            <a:pPr>
              <a:lnSpc>
                <a:spcPct val="90000"/>
              </a:lnSpc>
            </a:pPr>
            <a:r>
              <a:rPr lang="en-US" sz="2400"/>
              <a:t>A </a:t>
            </a:r>
            <a:r>
              <a:rPr lang="en-US" sz="2000" b="1" i="1"/>
              <a:t>socket</a:t>
            </a:r>
            <a:r>
              <a:rPr lang="en-US" sz="2400"/>
              <a:t> can be bound to a </a:t>
            </a:r>
            <a:r>
              <a:rPr lang="en-US" sz="2400" b="1" i="1"/>
              <a:t>port</a:t>
            </a:r>
            <a:endParaRPr lang="en-US" sz="2400"/>
          </a:p>
        </p:txBody>
      </p:sp>
      <p:sp>
        <p:nvSpPr>
          <p:cNvPr id="48132" name="Text Box 4"/>
          <p:cNvSpPr txBox="1">
            <a:spLocks noChangeArrowheads="1"/>
          </p:cNvSpPr>
          <p:nvPr/>
        </p:nvSpPr>
        <p:spPr bwMode="auto">
          <a:xfrm>
            <a:off x="914400" y="1762125"/>
            <a:ext cx="7620000" cy="425767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600">
                <a:latin typeface="Courier New" pitchFamily="49" charset="0"/>
              </a:rPr>
              <a:t>int fd;				/* socket descriptor */</a:t>
            </a:r>
          </a:p>
          <a:p>
            <a:pPr defTabSz="820738" eaLnBrk="0" hangingPunct="0"/>
            <a:r>
              <a:rPr lang="en-US" sz="1600">
                <a:latin typeface="Courier New" pitchFamily="49" charset="0"/>
              </a:rPr>
              <a:t>struct sockaddr_in srv;	/* used by bind() */</a:t>
            </a:r>
          </a:p>
          <a:p>
            <a:pPr defTabSz="820738" eaLnBrk="0" hangingPunct="0"/>
            <a:endParaRPr lang="en-US" sz="1600">
              <a:latin typeface="Courier New" pitchFamily="49" charset="0"/>
            </a:endParaRPr>
          </a:p>
          <a:p>
            <a:pPr defTabSz="820738" eaLnBrk="0" hangingPunct="0"/>
            <a:r>
              <a:rPr lang="en-US" sz="1600">
                <a:latin typeface="Courier New" pitchFamily="49" charset="0"/>
              </a:rPr>
              <a:t>/* create the socket */</a:t>
            </a:r>
          </a:p>
          <a:p>
            <a:pPr defTabSz="820738" eaLnBrk="0" hangingPunct="0"/>
            <a:endParaRPr lang="en-US" sz="1600">
              <a:latin typeface="Courier New" pitchFamily="49" charset="0"/>
            </a:endParaRPr>
          </a:p>
          <a:p>
            <a:pPr defTabSz="820738" eaLnBrk="0" hangingPunct="0"/>
            <a:r>
              <a:rPr lang="en-US" sz="1600">
                <a:latin typeface="Courier New" pitchFamily="49" charset="0"/>
              </a:rPr>
              <a:t>/* bind: use the Internet address family */</a:t>
            </a:r>
          </a:p>
          <a:p>
            <a:pPr defTabSz="820738" eaLnBrk="0" hangingPunct="0"/>
            <a:r>
              <a:rPr lang="en-US" sz="1600">
                <a:latin typeface="Courier New" pitchFamily="49" charset="0"/>
              </a:rPr>
              <a:t>srv.sin_family = </a:t>
            </a:r>
            <a:r>
              <a:rPr lang="en-US" sz="1600" b="1">
                <a:solidFill>
                  <a:srgbClr val="CC0000"/>
                </a:solidFill>
                <a:latin typeface="Courier New" pitchFamily="49" charset="0"/>
              </a:rPr>
              <a:t>AF_INET</a:t>
            </a:r>
            <a:r>
              <a:rPr lang="en-US" sz="1600">
                <a:latin typeface="Courier New" pitchFamily="49" charset="0"/>
              </a:rPr>
              <a:t>;</a:t>
            </a:r>
          </a:p>
          <a:p>
            <a:pPr defTabSz="820738" eaLnBrk="0" hangingPunct="0"/>
            <a:endParaRPr lang="en-US" sz="1600">
              <a:latin typeface="Courier New" pitchFamily="49" charset="0"/>
            </a:endParaRPr>
          </a:p>
          <a:p>
            <a:pPr defTabSz="820738" eaLnBrk="0" hangingPunct="0"/>
            <a:r>
              <a:rPr lang="en-US" sz="1600">
                <a:latin typeface="Courier New" pitchFamily="49" charset="0"/>
              </a:rPr>
              <a:t>/* bind: socket ‘fd’ to port 80*/</a:t>
            </a:r>
          </a:p>
          <a:p>
            <a:pPr defTabSz="820738" eaLnBrk="0" hangingPunct="0"/>
            <a:r>
              <a:rPr lang="en-US" sz="1600">
                <a:latin typeface="Courier New" pitchFamily="49" charset="0"/>
              </a:rPr>
              <a:t>srv.sin_port = htons(</a:t>
            </a:r>
            <a:r>
              <a:rPr lang="en-US" sz="1600" b="1">
                <a:solidFill>
                  <a:srgbClr val="CC0000"/>
                </a:solidFill>
                <a:latin typeface="Courier New" pitchFamily="49" charset="0"/>
              </a:rPr>
              <a:t>80</a:t>
            </a:r>
            <a:r>
              <a:rPr lang="en-US" sz="1600">
                <a:latin typeface="Courier New" pitchFamily="49" charset="0"/>
              </a:rPr>
              <a:t>);</a:t>
            </a:r>
          </a:p>
          <a:p>
            <a:pPr defTabSz="820738" eaLnBrk="0" hangingPunct="0"/>
            <a:endParaRPr lang="en-US" sz="1600">
              <a:latin typeface="Courier New" pitchFamily="49" charset="0"/>
            </a:endParaRPr>
          </a:p>
          <a:p>
            <a:pPr defTabSz="820738" eaLnBrk="0" hangingPunct="0"/>
            <a:r>
              <a:rPr lang="en-US" sz="1600">
                <a:latin typeface="Courier New" pitchFamily="49" charset="0"/>
              </a:rPr>
              <a:t>/* bind: a client may connect to any of my addresses */</a:t>
            </a:r>
          </a:p>
          <a:p>
            <a:pPr defTabSz="820738" eaLnBrk="0" hangingPunct="0"/>
            <a:r>
              <a:rPr lang="en-US" sz="1600">
                <a:latin typeface="Courier New" pitchFamily="49" charset="0"/>
              </a:rPr>
              <a:t>srv.sin_addr.s_addr = htonl(</a:t>
            </a:r>
            <a:r>
              <a:rPr lang="en-US" sz="1600" b="1">
                <a:solidFill>
                  <a:srgbClr val="CC0000"/>
                </a:solidFill>
                <a:latin typeface="Courier New" pitchFamily="49" charset="0"/>
              </a:rPr>
              <a:t>INADDR_ANY</a:t>
            </a:r>
            <a:r>
              <a:rPr lang="en-US" sz="1600">
                <a:latin typeface="Courier New" pitchFamily="49" charset="0"/>
              </a:rPr>
              <a:t>);</a:t>
            </a:r>
          </a:p>
          <a:p>
            <a:pPr defTabSz="820738" eaLnBrk="0" hangingPunct="0"/>
            <a:endParaRPr lang="en-US" sz="1600">
              <a:latin typeface="Courier New" pitchFamily="49" charset="0"/>
            </a:endParaRPr>
          </a:p>
          <a:p>
            <a:pPr defTabSz="820738" eaLnBrk="0" hangingPunct="0"/>
            <a:r>
              <a:rPr lang="en-US" sz="1600">
                <a:latin typeface="Courier New" pitchFamily="49" charset="0"/>
              </a:rPr>
              <a:t>if(</a:t>
            </a:r>
            <a:r>
              <a:rPr lang="en-US" sz="1600" b="1">
                <a:solidFill>
                  <a:srgbClr val="CC0000"/>
                </a:solidFill>
                <a:latin typeface="Courier New" pitchFamily="49" charset="0"/>
              </a:rPr>
              <a:t>bind</a:t>
            </a:r>
            <a:r>
              <a:rPr lang="en-US" sz="1600">
                <a:latin typeface="Courier New" pitchFamily="49" charset="0"/>
              </a:rPr>
              <a:t>(fd, (struct sockaddr*) &amp;srv, sizeof(srv)) &lt; 0) {</a:t>
            </a:r>
          </a:p>
          <a:p>
            <a:pPr defTabSz="820738" eaLnBrk="0" hangingPunct="0"/>
            <a:r>
              <a:rPr lang="en-US" sz="1600">
                <a:latin typeface="Courier New" pitchFamily="49" charset="0"/>
              </a:rPr>
              <a:t>	perror("bind"); exit(1);</a:t>
            </a:r>
          </a:p>
          <a:p>
            <a:pPr defTabSz="820738" eaLnBrk="0" hangingPunct="0"/>
            <a:r>
              <a:rPr lang="en-US" sz="1600">
                <a:latin typeface="Courier New" pitchFamily="49" charset="0"/>
              </a:rPr>
              <a:t>}</a:t>
            </a:r>
          </a:p>
        </p:txBody>
      </p:sp>
      <p:sp>
        <p:nvSpPr>
          <p:cNvPr id="48133" name="Rectangle 5"/>
          <p:cNvSpPr>
            <a:spLocks noChangeArrowheads="1"/>
          </p:cNvSpPr>
          <p:nvPr/>
        </p:nvSpPr>
        <p:spPr bwMode="auto">
          <a:xfrm>
            <a:off x="1246188" y="3792538"/>
            <a:ext cx="6626225" cy="2424112"/>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endParaRPr lang="en-US" sz="2900">
              <a:latin typeface="Arial" pitchFamily="34" charset="0"/>
            </a:endParaRPr>
          </a:p>
        </p:txBody>
      </p:sp>
      <p:sp>
        <p:nvSpPr>
          <p:cNvPr id="48134" name="Rectangle 6"/>
          <p:cNvSpPr>
            <a:spLocks noChangeArrowheads="1"/>
          </p:cNvSpPr>
          <p:nvPr/>
        </p:nvSpPr>
        <p:spPr bwMode="auto">
          <a:xfrm>
            <a:off x="381000" y="5970588"/>
            <a:ext cx="8077200" cy="430212"/>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r>
              <a:rPr lang="en-US" sz="2100" b="1">
                <a:solidFill>
                  <a:srgbClr val="CC0000"/>
                </a:solidFill>
                <a:latin typeface="Arial" pitchFamily="34" charset="0"/>
              </a:rPr>
              <a:t>Now the UDP server  is ready to accept packets…</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7BE0059-0D3D-454F-A03D-7F36C6BDB197}" type="slidenum">
              <a:rPr lang="en-US"/>
              <a:pPr/>
              <a:t>134</a:t>
            </a:fld>
            <a:endParaRPr lang="en-US"/>
          </a:p>
        </p:txBody>
      </p:sp>
      <p:sp>
        <p:nvSpPr>
          <p:cNvPr id="49154" name="Rectangle 2"/>
          <p:cNvSpPr>
            <a:spLocks noGrp="1" noChangeArrowheads="1"/>
          </p:cNvSpPr>
          <p:nvPr>
            <p:ph type="title"/>
          </p:nvPr>
        </p:nvSpPr>
        <p:spPr/>
        <p:txBody>
          <a:bodyPr lIns="82058" tIns="41029" rIns="82058" bIns="41029"/>
          <a:lstStyle/>
          <a:p>
            <a:r>
              <a:rPr lang="en-US"/>
              <a:t>Socket I/O: recvfrom()</a:t>
            </a:r>
          </a:p>
        </p:txBody>
      </p:sp>
      <p:sp>
        <p:nvSpPr>
          <p:cNvPr id="49155" name="Rectangle 3"/>
          <p:cNvSpPr>
            <a:spLocks noGrp="1" noChangeArrowheads="1"/>
          </p:cNvSpPr>
          <p:nvPr>
            <p:ph type="body" idx="1"/>
          </p:nvPr>
        </p:nvSpPr>
        <p:spPr>
          <a:xfrm>
            <a:off x="457200" y="1500188"/>
            <a:ext cx="7924800" cy="404812"/>
          </a:xfrm>
        </p:spPr>
        <p:txBody>
          <a:bodyPr lIns="82058" tIns="41029" rIns="82058" bIns="41029"/>
          <a:lstStyle/>
          <a:p>
            <a:r>
              <a:rPr lang="en-US" sz="2000" b="1" i="1"/>
              <a:t>read </a:t>
            </a:r>
            <a:r>
              <a:rPr lang="en-US" sz="2000"/>
              <a:t>does not provide the client’s address to the UDP server</a:t>
            </a:r>
          </a:p>
        </p:txBody>
      </p:sp>
      <p:sp>
        <p:nvSpPr>
          <p:cNvPr id="49156" name="Text Box 4"/>
          <p:cNvSpPr txBox="1">
            <a:spLocks noChangeArrowheads="1"/>
          </p:cNvSpPr>
          <p:nvPr/>
        </p:nvSpPr>
        <p:spPr bwMode="auto">
          <a:xfrm>
            <a:off x="838200" y="2057400"/>
            <a:ext cx="7924800" cy="4221163"/>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int fd;				/* socket descriptor */</a:t>
            </a:r>
          </a:p>
          <a:p>
            <a:pPr defTabSz="820738" eaLnBrk="0" hangingPunct="0"/>
            <a:r>
              <a:rPr lang="en-US" sz="1800">
                <a:latin typeface="Courier New" pitchFamily="49" charset="0"/>
              </a:rPr>
              <a:t>struct sockaddr_in srv;		/* used by bind() */</a:t>
            </a:r>
          </a:p>
          <a:p>
            <a:pPr defTabSz="820738" eaLnBrk="0" hangingPunct="0"/>
            <a:r>
              <a:rPr lang="en-US" sz="1800">
                <a:latin typeface="Courier New" pitchFamily="49" charset="0"/>
              </a:rPr>
              <a:t>struct sockaddr_in cli;		/* used by recvfrom() */</a:t>
            </a:r>
          </a:p>
          <a:p>
            <a:pPr defTabSz="820738" eaLnBrk="0" hangingPunct="0"/>
            <a:r>
              <a:rPr lang="en-US" sz="1800">
                <a:latin typeface="Courier New" pitchFamily="49" charset="0"/>
              </a:rPr>
              <a:t>char buf[512];			/* used by recvfrom() */</a:t>
            </a:r>
          </a:p>
          <a:p>
            <a:pPr defTabSz="820738" eaLnBrk="0" hangingPunct="0"/>
            <a:r>
              <a:rPr lang="en-US" sz="1800">
                <a:latin typeface="Courier New" pitchFamily="49" charset="0"/>
              </a:rPr>
              <a:t>int cli_len = sizeof(cli); 	/* used by recvfrom() */</a:t>
            </a:r>
          </a:p>
          <a:p>
            <a:pPr defTabSz="820738" eaLnBrk="0" hangingPunct="0"/>
            <a:r>
              <a:rPr lang="en-US" sz="1800">
                <a:latin typeface="Courier New" pitchFamily="49" charset="0"/>
              </a:rPr>
              <a:t>int nbytes;				/* used by recvfrom() */</a:t>
            </a:r>
          </a:p>
          <a:p>
            <a:pPr defTabSz="820738" eaLnBrk="0" hangingPunct="0"/>
            <a:endParaRPr lang="en-US" sz="1800">
              <a:latin typeface="Courier New" pitchFamily="49" charset="0"/>
            </a:endParaRPr>
          </a:p>
          <a:p>
            <a:pPr defTabSz="820738" eaLnBrk="0" hangingPunct="0"/>
            <a:r>
              <a:rPr lang="en-US" sz="1800">
                <a:latin typeface="Courier New" pitchFamily="49" charset="0"/>
              </a:rPr>
              <a:t>/* 1) create the socket */</a:t>
            </a:r>
          </a:p>
          <a:p>
            <a:pPr defTabSz="820738" eaLnBrk="0" hangingPunct="0"/>
            <a:r>
              <a:rPr lang="en-US" sz="1800">
                <a:latin typeface="Courier New" pitchFamily="49" charset="0"/>
              </a:rPr>
              <a:t>/* 2) bind to the socket */</a:t>
            </a:r>
          </a:p>
          <a:p>
            <a:pPr defTabSz="820738" eaLnBrk="0" hangingPunct="0"/>
            <a:endParaRPr lang="en-US" sz="1800">
              <a:latin typeface="Courier New" pitchFamily="49" charset="0"/>
            </a:endParaRPr>
          </a:p>
          <a:p>
            <a:pPr defTabSz="820738" eaLnBrk="0" hangingPunct="0"/>
            <a:r>
              <a:rPr lang="en-US" sz="1800">
                <a:latin typeface="Courier New" pitchFamily="49" charset="0"/>
              </a:rPr>
              <a:t>nbytes = </a:t>
            </a:r>
            <a:r>
              <a:rPr lang="en-US" sz="1800" b="1">
                <a:solidFill>
                  <a:srgbClr val="CC0000"/>
                </a:solidFill>
                <a:latin typeface="Courier New" pitchFamily="49" charset="0"/>
              </a:rPr>
              <a:t>recvfrom</a:t>
            </a:r>
            <a:r>
              <a:rPr lang="en-US" sz="1800">
                <a:latin typeface="Courier New" pitchFamily="49" charset="0"/>
              </a:rPr>
              <a:t>(fd, buf, sizeof(buf), 0 /* flags */,</a:t>
            </a:r>
          </a:p>
          <a:p>
            <a:pPr defTabSz="820738" eaLnBrk="0" hangingPunct="0"/>
            <a:r>
              <a:rPr lang="en-US" sz="1800">
                <a:latin typeface="Courier New" pitchFamily="49" charset="0"/>
              </a:rPr>
              <a:t>		   (struct sockaddr*) &amp;cli, &amp;cli_len);</a:t>
            </a:r>
          </a:p>
          <a:p>
            <a:pPr defTabSz="820738" eaLnBrk="0" hangingPunct="0"/>
            <a:r>
              <a:rPr lang="en-US" sz="1800">
                <a:latin typeface="Courier New" pitchFamily="49" charset="0"/>
              </a:rPr>
              <a:t>if(nbytes &lt; 0) {</a:t>
            </a:r>
          </a:p>
          <a:p>
            <a:pPr defTabSz="820738" eaLnBrk="0" hangingPunct="0"/>
            <a:r>
              <a:rPr lang="en-US" sz="1800">
                <a:latin typeface="Courier New" pitchFamily="49" charset="0"/>
              </a:rPr>
              <a:t>	perror(“recvfrom”); exit(1);</a:t>
            </a:r>
          </a:p>
          <a:p>
            <a:pPr defTabSz="820738" eaLnBrk="0" hangingPunct="0"/>
            <a:r>
              <a:rPr lang="en-US" sz="1800">
                <a:latin typeface="Courier New" pitchFamily="49" charset="0"/>
              </a:rPr>
              <a:t>}</a:t>
            </a:r>
          </a:p>
        </p:txBody>
      </p:sp>
      <p:sp>
        <p:nvSpPr>
          <p:cNvPr id="49157" name="Rectangle 5"/>
          <p:cNvSpPr>
            <a:spLocks noChangeArrowheads="1"/>
          </p:cNvSpPr>
          <p:nvPr/>
        </p:nvSpPr>
        <p:spPr bwMode="auto">
          <a:xfrm>
            <a:off x="1246188" y="3792538"/>
            <a:ext cx="6626225" cy="2424112"/>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endParaRPr lang="en-US" sz="2900">
              <a:latin typeface="Arial" pitchFamily="34"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B3656CFC-3417-4FFE-9B87-22974847E4AB}" type="slidenum">
              <a:rPr lang="en-US"/>
              <a:pPr/>
              <a:t>135</a:t>
            </a:fld>
            <a:endParaRPr lang="en-US"/>
          </a:p>
        </p:txBody>
      </p:sp>
      <p:sp>
        <p:nvSpPr>
          <p:cNvPr id="50178" name="Rectangle 2"/>
          <p:cNvSpPr>
            <a:spLocks noGrp="1" noChangeArrowheads="1"/>
          </p:cNvSpPr>
          <p:nvPr>
            <p:ph type="title"/>
          </p:nvPr>
        </p:nvSpPr>
        <p:spPr/>
        <p:txBody>
          <a:bodyPr lIns="82058" tIns="41029" rIns="82058" bIns="41029"/>
          <a:lstStyle/>
          <a:p>
            <a:r>
              <a:rPr lang="en-US"/>
              <a:t>Socket I/O: recvfrom() continued...</a:t>
            </a:r>
          </a:p>
        </p:txBody>
      </p:sp>
      <p:sp>
        <p:nvSpPr>
          <p:cNvPr id="50179" name="Text Box 3"/>
          <p:cNvSpPr txBox="1">
            <a:spLocks noChangeArrowheads="1"/>
          </p:cNvSpPr>
          <p:nvPr/>
        </p:nvSpPr>
        <p:spPr bwMode="auto">
          <a:xfrm>
            <a:off x="533400" y="1558925"/>
            <a:ext cx="8458200" cy="65087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nbytes = </a:t>
            </a:r>
            <a:r>
              <a:rPr lang="en-US" sz="1800" b="1">
                <a:solidFill>
                  <a:srgbClr val="CC0000"/>
                </a:solidFill>
                <a:latin typeface="Courier New" pitchFamily="49" charset="0"/>
              </a:rPr>
              <a:t>recvfrom</a:t>
            </a:r>
            <a:r>
              <a:rPr lang="en-US" sz="1800">
                <a:latin typeface="Courier New" pitchFamily="49" charset="0"/>
              </a:rPr>
              <a:t>(fd, buf, sizeof(buf), 0 /* flags */,</a:t>
            </a:r>
          </a:p>
          <a:p>
            <a:pPr defTabSz="820738" eaLnBrk="0" hangingPunct="0"/>
            <a:r>
              <a:rPr lang="en-US" sz="1800">
                <a:latin typeface="Courier New" pitchFamily="49" charset="0"/>
              </a:rPr>
              <a:t>		   (struct sockaddr*) cli, &amp;cli_len);</a:t>
            </a:r>
          </a:p>
        </p:txBody>
      </p:sp>
      <p:sp>
        <p:nvSpPr>
          <p:cNvPr id="50180" name="Rectangle 4"/>
          <p:cNvSpPr>
            <a:spLocks noChangeArrowheads="1"/>
          </p:cNvSpPr>
          <p:nvPr/>
        </p:nvSpPr>
        <p:spPr bwMode="auto">
          <a:xfrm>
            <a:off x="1246188" y="3792538"/>
            <a:ext cx="6626225" cy="2424112"/>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endParaRPr lang="en-US" sz="2900">
              <a:latin typeface="Arial" pitchFamily="34" charset="0"/>
            </a:endParaRPr>
          </a:p>
        </p:txBody>
      </p:sp>
      <p:sp>
        <p:nvSpPr>
          <p:cNvPr id="50181" name="Rectangle 5"/>
          <p:cNvSpPr>
            <a:spLocks noChangeArrowheads="1"/>
          </p:cNvSpPr>
          <p:nvPr/>
        </p:nvSpPr>
        <p:spPr bwMode="auto">
          <a:xfrm>
            <a:off x="457200" y="2514600"/>
            <a:ext cx="7696200" cy="3522663"/>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r>
              <a:rPr lang="en-US" sz="2900">
                <a:latin typeface="Arial" pitchFamily="34" charset="0"/>
              </a:rPr>
              <a:t>The actions performed by </a:t>
            </a:r>
            <a:r>
              <a:rPr lang="en-US" sz="2900" b="1" i="1">
                <a:latin typeface="Arial" pitchFamily="34" charset="0"/>
              </a:rPr>
              <a:t>recvfrom</a:t>
            </a:r>
          </a:p>
          <a:p>
            <a:pPr marL="666750" lvl="1" indent="-257175" defTabSz="820738">
              <a:spcBef>
                <a:spcPct val="20000"/>
              </a:spcBef>
              <a:buClr>
                <a:schemeClr val="accent2"/>
              </a:buClr>
              <a:buFontTx/>
              <a:buChar char="•"/>
            </a:pPr>
            <a:r>
              <a:rPr lang="en-US" sz="2600">
                <a:latin typeface="Arial" pitchFamily="34" charset="0"/>
              </a:rPr>
              <a:t>returns the number of bytes read (</a:t>
            </a:r>
            <a:r>
              <a:rPr lang="en-US" sz="2600" b="1" i="1">
                <a:latin typeface="Arial" pitchFamily="34" charset="0"/>
              </a:rPr>
              <a:t>nbytes</a:t>
            </a:r>
            <a:r>
              <a:rPr lang="en-US" sz="2600">
                <a:latin typeface="Arial" pitchFamily="34" charset="0"/>
              </a:rPr>
              <a:t>)</a:t>
            </a:r>
          </a:p>
          <a:p>
            <a:pPr marL="666750" lvl="1" indent="-257175" defTabSz="820738">
              <a:spcBef>
                <a:spcPct val="20000"/>
              </a:spcBef>
              <a:buClr>
                <a:schemeClr val="accent2"/>
              </a:buClr>
              <a:buFontTx/>
              <a:buChar char="•"/>
            </a:pPr>
            <a:r>
              <a:rPr lang="en-US" sz="2600">
                <a:latin typeface="Arial" pitchFamily="34" charset="0"/>
              </a:rPr>
              <a:t>copies </a:t>
            </a:r>
            <a:r>
              <a:rPr lang="en-US" sz="2600" b="1" i="1">
                <a:latin typeface="Arial" pitchFamily="34" charset="0"/>
              </a:rPr>
              <a:t>nbytes</a:t>
            </a:r>
            <a:r>
              <a:rPr lang="en-US" sz="2600">
                <a:latin typeface="Arial" pitchFamily="34" charset="0"/>
              </a:rPr>
              <a:t> of data into </a:t>
            </a:r>
            <a:r>
              <a:rPr lang="en-US" sz="2600" b="1" i="1">
                <a:latin typeface="Arial" pitchFamily="34" charset="0"/>
              </a:rPr>
              <a:t>buf</a:t>
            </a:r>
            <a:endParaRPr lang="en-US" sz="2600">
              <a:latin typeface="Arial" pitchFamily="34" charset="0"/>
            </a:endParaRPr>
          </a:p>
          <a:p>
            <a:pPr marL="666750" lvl="1" indent="-257175" defTabSz="820738">
              <a:spcBef>
                <a:spcPct val="20000"/>
              </a:spcBef>
              <a:buClr>
                <a:schemeClr val="accent2"/>
              </a:buClr>
              <a:buFontTx/>
              <a:buChar char="•"/>
            </a:pPr>
            <a:r>
              <a:rPr lang="en-US" sz="2600">
                <a:latin typeface="Arial" pitchFamily="34" charset="0"/>
              </a:rPr>
              <a:t>returns the address of the client (</a:t>
            </a:r>
            <a:r>
              <a:rPr lang="en-US" sz="2600" b="1" i="1">
                <a:latin typeface="Arial" pitchFamily="34" charset="0"/>
              </a:rPr>
              <a:t>cli</a:t>
            </a:r>
            <a:r>
              <a:rPr lang="en-US" sz="2600">
                <a:latin typeface="Arial" pitchFamily="34" charset="0"/>
              </a:rPr>
              <a:t>)</a:t>
            </a:r>
          </a:p>
          <a:p>
            <a:pPr marL="666750" lvl="1" indent="-257175" defTabSz="820738">
              <a:spcBef>
                <a:spcPct val="20000"/>
              </a:spcBef>
              <a:buClr>
                <a:schemeClr val="accent2"/>
              </a:buClr>
              <a:buFontTx/>
              <a:buChar char="•"/>
            </a:pPr>
            <a:r>
              <a:rPr lang="en-US" sz="2600">
                <a:latin typeface="Arial" pitchFamily="34" charset="0"/>
              </a:rPr>
              <a:t>returns the length of </a:t>
            </a:r>
            <a:r>
              <a:rPr lang="en-US" sz="2600" b="1" i="1">
                <a:latin typeface="Arial" pitchFamily="34" charset="0"/>
              </a:rPr>
              <a:t>cli</a:t>
            </a:r>
            <a:r>
              <a:rPr lang="en-US" sz="2600">
                <a:latin typeface="Arial" pitchFamily="34" charset="0"/>
              </a:rPr>
              <a:t> (</a:t>
            </a:r>
            <a:r>
              <a:rPr lang="en-US" sz="2600" b="1" i="1">
                <a:latin typeface="Arial" pitchFamily="34" charset="0"/>
              </a:rPr>
              <a:t>cli_len</a:t>
            </a:r>
            <a:r>
              <a:rPr lang="en-US" sz="2600">
                <a:latin typeface="Arial" pitchFamily="34" charset="0"/>
              </a:rPr>
              <a:t>)</a:t>
            </a:r>
          </a:p>
          <a:p>
            <a:pPr marL="666750" lvl="1" indent="-257175" defTabSz="820738">
              <a:spcBef>
                <a:spcPct val="20000"/>
              </a:spcBef>
              <a:buClr>
                <a:schemeClr val="accent2"/>
              </a:buClr>
              <a:buFontTx/>
              <a:buChar char="•"/>
            </a:pPr>
            <a:r>
              <a:rPr lang="en-US" sz="2600">
                <a:latin typeface="Arial" pitchFamily="34" charset="0"/>
              </a:rPr>
              <a:t>don’t worry about flags</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fld id="{179EECB8-39B5-4B5D-AF3A-5E6A87AF0DA2}" type="slidenum">
              <a:rPr lang="en-US"/>
              <a:pPr/>
              <a:t>136</a:t>
            </a:fld>
            <a:endParaRPr lang="en-US"/>
          </a:p>
        </p:txBody>
      </p:sp>
      <p:sp>
        <p:nvSpPr>
          <p:cNvPr id="51202" name="Text Box 2"/>
          <p:cNvSpPr txBox="1">
            <a:spLocks noChangeArrowheads="1"/>
          </p:cNvSpPr>
          <p:nvPr/>
        </p:nvSpPr>
        <p:spPr bwMode="auto">
          <a:xfrm>
            <a:off x="6219825" y="3900488"/>
            <a:ext cx="1495425" cy="522287"/>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TCP</a:t>
            </a:r>
          </a:p>
        </p:txBody>
      </p:sp>
      <p:sp>
        <p:nvSpPr>
          <p:cNvPr id="51203" name="Text Box 3"/>
          <p:cNvSpPr txBox="1">
            <a:spLocks noChangeArrowheads="1"/>
          </p:cNvSpPr>
          <p:nvPr/>
        </p:nvSpPr>
        <p:spPr bwMode="auto">
          <a:xfrm>
            <a:off x="6219825" y="4727575"/>
            <a:ext cx="1495425" cy="520700"/>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IP</a:t>
            </a:r>
          </a:p>
        </p:txBody>
      </p:sp>
      <p:sp>
        <p:nvSpPr>
          <p:cNvPr id="51205" name="Text Box 5"/>
          <p:cNvSpPr txBox="1">
            <a:spLocks noChangeArrowheads="1"/>
          </p:cNvSpPr>
          <p:nvPr/>
        </p:nvSpPr>
        <p:spPr bwMode="auto">
          <a:xfrm>
            <a:off x="6021388" y="5526088"/>
            <a:ext cx="1922462" cy="520700"/>
          </a:xfrm>
          <a:prstGeom prst="rect">
            <a:avLst/>
          </a:prstGeom>
          <a:noFill/>
          <a:ln w="12700">
            <a:solidFill>
              <a:schemeClr val="tx1"/>
            </a:solidFill>
            <a:miter lim="800000"/>
            <a:headEnd type="none" w="sm" len="sm"/>
            <a:tailEnd type="none" w="sm" len="sm"/>
          </a:ln>
          <a:effectLst/>
        </p:spPr>
        <p:txBody>
          <a:bodyPr wrap="none" lIns="82058" tIns="123087" rIns="82058" bIns="123087">
            <a:spAutoFit/>
          </a:bodyPr>
          <a:lstStyle/>
          <a:p>
            <a:pPr algn="ctr" defTabSz="820738" eaLnBrk="0" hangingPunct="0"/>
            <a:r>
              <a:rPr lang="en-US" sz="1800">
                <a:latin typeface="Helvetica" pitchFamily="34" charset="0"/>
              </a:rPr>
              <a:t>Ethernet Adapter</a:t>
            </a:r>
          </a:p>
        </p:txBody>
      </p:sp>
      <p:sp>
        <p:nvSpPr>
          <p:cNvPr id="51206" name="Line 6"/>
          <p:cNvSpPr>
            <a:spLocks noChangeShapeType="1"/>
          </p:cNvSpPr>
          <p:nvPr/>
        </p:nvSpPr>
        <p:spPr bwMode="auto">
          <a:xfrm>
            <a:off x="6967538" y="4419600"/>
            <a:ext cx="0" cy="309563"/>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51207" name="Line 7"/>
          <p:cNvSpPr>
            <a:spLocks noChangeShapeType="1"/>
          </p:cNvSpPr>
          <p:nvPr/>
        </p:nvSpPr>
        <p:spPr bwMode="auto">
          <a:xfrm>
            <a:off x="6967538" y="5253038"/>
            <a:ext cx="0" cy="309562"/>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51209" name="Line 9"/>
          <p:cNvSpPr>
            <a:spLocks noChangeShapeType="1"/>
          </p:cNvSpPr>
          <p:nvPr/>
        </p:nvSpPr>
        <p:spPr bwMode="auto">
          <a:xfrm>
            <a:off x="6054725" y="3630613"/>
            <a:ext cx="1878013" cy="0"/>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51210" name="Rectangle 10"/>
          <p:cNvSpPr>
            <a:spLocks noChangeArrowheads="1"/>
          </p:cNvSpPr>
          <p:nvPr/>
        </p:nvSpPr>
        <p:spPr bwMode="auto">
          <a:xfrm>
            <a:off x="5773738" y="2057400"/>
            <a:ext cx="2411412" cy="4246563"/>
          </a:xfrm>
          <a:prstGeom prst="rect">
            <a:avLst/>
          </a:prstGeom>
          <a:noFill/>
          <a:ln w="9525">
            <a:solidFill>
              <a:schemeClr val="tx1"/>
            </a:solidFill>
            <a:miter lim="800000"/>
            <a:headEnd/>
            <a:tailEnd/>
          </a:ln>
          <a:effectLst/>
        </p:spPr>
        <p:txBody>
          <a:bodyPr wrap="none" lIns="101600" tIns="50800" rIns="101600" bIns="50800" anchor="ctr"/>
          <a:lstStyle/>
          <a:p>
            <a:endParaRPr lang="en-US"/>
          </a:p>
        </p:txBody>
      </p:sp>
      <p:sp>
        <p:nvSpPr>
          <p:cNvPr id="51211" name="Oval 11"/>
          <p:cNvSpPr>
            <a:spLocks noChangeArrowheads="1"/>
          </p:cNvSpPr>
          <p:nvPr/>
        </p:nvSpPr>
        <p:spPr bwMode="auto">
          <a:xfrm>
            <a:off x="6334125" y="2854325"/>
            <a:ext cx="227013" cy="220663"/>
          </a:xfrm>
          <a:prstGeom prst="ellipse">
            <a:avLst/>
          </a:prstGeom>
          <a:solidFill>
            <a:srgbClr val="0000FF"/>
          </a:solidFill>
          <a:ln w="9525">
            <a:solidFill>
              <a:srgbClr val="0000FF"/>
            </a:solidFill>
            <a:round/>
            <a:headEnd/>
            <a:tailEnd/>
          </a:ln>
          <a:effectLst/>
        </p:spPr>
        <p:txBody>
          <a:bodyPr wrap="none" lIns="101600" tIns="50800" rIns="101600" bIns="50800" anchor="ctr"/>
          <a:lstStyle/>
          <a:p>
            <a:endParaRPr lang="en-US"/>
          </a:p>
        </p:txBody>
      </p:sp>
      <p:sp>
        <p:nvSpPr>
          <p:cNvPr id="51212" name="Line 12"/>
          <p:cNvSpPr>
            <a:spLocks noChangeShapeType="1"/>
          </p:cNvSpPr>
          <p:nvPr/>
        </p:nvSpPr>
        <p:spPr bwMode="auto">
          <a:xfrm>
            <a:off x="6477000" y="3068638"/>
            <a:ext cx="323850" cy="833437"/>
          </a:xfrm>
          <a:prstGeom prst="line">
            <a:avLst/>
          </a:prstGeom>
          <a:noFill/>
          <a:ln w="25400">
            <a:solidFill>
              <a:srgbClr val="0000FF"/>
            </a:solidFill>
            <a:round/>
            <a:headEnd type="triangle" w="med" len="med"/>
            <a:tailEnd type="triangle" w="med" len="med"/>
          </a:ln>
          <a:effectLst/>
        </p:spPr>
        <p:txBody>
          <a:bodyPr wrap="none" lIns="101600" tIns="50800" rIns="101600" bIns="50800" anchor="ctr"/>
          <a:lstStyle/>
          <a:p>
            <a:endParaRPr lang="en-US"/>
          </a:p>
        </p:txBody>
      </p:sp>
      <p:sp>
        <p:nvSpPr>
          <p:cNvPr id="51213" name="Oval 13"/>
          <p:cNvSpPr>
            <a:spLocks noChangeArrowheads="1"/>
          </p:cNvSpPr>
          <p:nvPr/>
        </p:nvSpPr>
        <p:spPr bwMode="auto">
          <a:xfrm>
            <a:off x="7489825" y="2854325"/>
            <a:ext cx="227013" cy="220663"/>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51214" name="Line 14"/>
          <p:cNvSpPr>
            <a:spLocks noChangeShapeType="1"/>
          </p:cNvSpPr>
          <p:nvPr/>
        </p:nvSpPr>
        <p:spPr bwMode="auto">
          <a:xfrm flipH="1">
            <a:off x="7154863" y="3068638"/>
            <a:ext cx="400050" cy="830262"/>
          </a:xfrm>
          <a:prstGeom prst="line">
            <a:avLst/>
          </a:prstGeom>
          <a:noFill/>
          <a:ln w="25400">
            <a:solidFill>
              <a:srgbClr val="FF6600"/>
            </a:solidFill>
            <a:round/>
            <a:headEnd type="triangle" w="med" len="med"/>
            <a:tailEnd type="triangle" w="med" len="med"/>
          </a:ln>
          <a:effectLst/>
        </p:spPr>
        <p:txBody>
          <a:bodyPr wrap="none" lIns="101600" tIns="50800" rIns="101600" bIns="50800" anchor="ctr"/>
          <a:lstStyle/>
          <a:p>
            <a:endParaRPr lang="en-US"/>
          </a:p>
        </p:txBody>
      </p:sp>
      <p:sp>
        <p:nvSpPr>
          <p:cNvPr id="51215" name="Oval 15"/>
          <p:cNvSpPr>
            <a:spLocks noChangeArrowheads="1"/>
          </p:cNvSpPr>
          <p:nvPr/>
        </p:nvSpPr>
        <p:spPr bwMode="auto">
          <a:xfrm>
            <a:off x="6021388" y="2565400"/>
            <a:ext cx="825500" cy="801688"/>
          </a:xfrm>
          <a:prstGeom prst="ellipse">
            <a:avLst/>
          </a:prstGeom>
          <a:noFill/>
          <a:ln w="9525">
            <a:solidFill>
              <a:schemeClr val="tx1"/>
            </a:solidFill>
            <a:round/>
            <a:headEnd/>
            <a:tailEnd/>
          </a:ln>
          <a:effectLst/>
        </p:spPr>
        <p:txBody>
          <a:bodyPr wrap="none" lIns="101600" tIns="50800" rIns="101600" bIns="50800" anchor="ctr"/>
          <a:lstStyle/>
          <a:p>
            <a:endParaRPr lang="en-US"/>
          </a:p>
        </p:txBody>
      </p:sp>
      <p:sp>
        <p:nvSpPr>
          <p:cNvPr id="51216" name="Oval 16"/>
          <p:cNvSpPr>
            <a:spLocks noChangeArrowheads="1"/>
          </p:cNvSpPr>
          <p:nvPr/>
        </p:nvSpPr>
        <p:spPr bwMode="auto">
          <a:xfrm>
            <a:off x="7172325" y="2565400"/>
            <a:ext cx="825500" cy="801688"/>
          </a:xfrm>
          <a:prstGeom prst="ellipse">
            <a:avLst/>
          </a:prstGeom>
          <a:noFill/>
          <a:ln w="9525">
            <a:solidFill>
              <a:schemeClr val="tx1"/>
            </a:solidFill>
            <a:round/>
            <a:headEnd/>
            <a:tailEnd/>
          </a:ln>
          <a:effectLst/>
        </p:spPr>
        <p:txBody>
          <a:bodyPr wrap="none" lIns="101600" tIns="50800" rIns="101600" bIns="50800" anchor="ctr"/>
          <a:lstStyle/>
          <a:p>
            <a:endParaRPr lang="en-US"/>
          </a:p>
        </p:txBody>
      </p:sp>
      <p:sp>
        <p:nvSpPr>
          <p:cNvPr id="51217" name="Text Box 17"/>
          <p:cNvSpPr txBox="1">
            <a:spLocks noChangeArrowheads="1"/>
          </p:cNvSpPr>
          <p:nvPr/>
        </p:nvSpPr>
        <p:spPr bwMode="auto">
          <a:xfrm>
            <a:off x="6210300" y="2133600"/>
            <a:ext cx="1616075" cy="366713"/>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1800">
                <a:latin typeface="Helvetica" pitchFamily="34" charset="0"/>
              </a:rPr>
              <a:t>2 UDP Clients</a:t>
            </a:r>
          </a:p>
        </p:txBody>
      </p:sp>
      <p:sp>
        <p:nvSpPr>
          <p:cNvPr id="51218" name="Rectangle 18"/>
          <p:cNvSpPr>
            <a:spLocks noGrp="1" noChangeArrowheads="1"/>
          </p:cNvSpPr>
          <p:nvPr>
            <p:ph type="title"/>
          </p:nvPr>
        </p:nvSpPr>
        <p:spPr/>
        <p:txBody>
          <a:bodyPr lIns="82058" tIns="41029" rIns="82058" bIns="41029"/>
          <a:lstStyle/>
          <a:p>
            <a:r>
              <a:rPr lang="en-US"/>
              <a:t>UDP Client Example</a:t>
            </a:r>
          </a:p>
        </p:txBody>
      </p:sp>
      <p:sp>
        <p:nvSpPr>
          <p:cNvPr id="51219" name="Text Box 19"/>
          <p:cNvSpPr txBox="1">
            <a:spLocks noChangeArrowheads="1"/>
          </p:cNvSpPr>
          <p:nvPr/>
        </p:nvSpPr>
        <p:spPr bwMode="auto">
          <a:xfrm>
            <a:off x="4164013" y="3627438"/>
            <a:ext cx="688975" cy="366712"/>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1800">
                <a:latin typeface="Helvetica" pitchFamily="34" charset="0"/>
              </a:rPr>
              <a:t>ports</a:t>
            </a:r>
          </a:p>
        </p:txBody>
      </p:sp>
      <p:sp>
        <p:nvSpPr>
          <p:cNvPr id="51220" name="Line 20"/>
          <p:cNvSpPr>
            <a:spLocks noChangeShapeType="1"/>
          </p:cNvSpPr>
          <p:nvPr/>
        </p:nvSpPr>
        <p:spPr bwMode="auto">
          <a:xfrm rot="7200000">
            <a:off x="4869657" y="2885281"/>
            <a:ext cx="1377950" cy="963613"/>
          </a:xfrm>
          <a:prstGeom prst="line">
            <a:avLst/>
          </a:prstGeom>
          <a:noFill/>
          <a:ln w="25400">
            <a:solidFill>
              <a:schemeClr val="tx1"/>
            </a:solidFill>
            <a:round/>
            <a:headEnd type="triangle" w="med" len="med"/>
            <a:tailEnd/>
          </a:ln>
          <a:effectLst/>
        </p:spPr>
        <p:txBody>
          <a:bodyPr wrap="none" lIns="101600" tIns="50800" rIns="101600" bIns="50800" anchor="ctr"/>
          <a:lstStyle/>
          <a:p>
            <a:endParaRPr lang="en-US"/>
          </a:p>
        </p:txBody>
      </p:sp>
      <p:sp>
        <p:nvSpPr>
          <p:cNvPr id="51222" name="Rectangle 22"/>
          <p:cNvSpPr>
            <a:spLocks noGrp="1" noChangeArrowheads="1"/>
          </p:cNvSpPr>
          <p:nvPr>
            <p:ph type="body" idx="1"/>
          </p:nvPr>
        </p:nvSpPr>
        <p:spPr>
          <a:xfrm>
            <a:off x="533400" y="1600200"/>
            <a:ext cx="4724400" cy="4800600"/>
          </a:xfrm>
          <a:noFill/>
          <a:ln/>
        </p:spPr>
        <p:txBody>
          <a:bodyPr/>
          <a:lstStyle/>
          <a:p>
            <a:endParaRPr lang="en-US"/>
          </a:p>
          <a:p>
            <a:pPr lvl="1"/>
            <a:endParaRPr lang="en-US"/>
          </a:p>
          <a:p>
            <a:r>
              <a:rPr lang="en-US" sz="2400" b="1">
                <a:solidFill>
                  <a:srgbClr val="CC0000"/>
                </a:solidFill>
                <a:latin typeface="Helvetica" pitchFamily="34" charset="0"/>
              </a:rPr>
              <a:t>How does a </a:t>
            </a:r>
            <a:r>
              <a:rPr lang="en-US" sz="2400" b="1" i="1">
                <a:solidFill>
                  <a:srgbClr val="CC0000"/>
                </a:solidFill>
                <a:latin typeface="Helvetica" pitchFamily="34" charset="0"/>
              </a:rPr>
              <a:t>UDP client</a:t>
            </a:r>
            <a:r>
              <a:rPr lang="en-US" sz="2400" b="1">
                <a:solidFill>
                  <a:srgbClr val="CC0000"/>
                </a:solidFill>
                <a:latin typeface="Helvetica" pitchFamily="34" charset="0"/>
              </a:rPr>
              <a:t> communicate with a </a:t>
            </a:r>
            <a:r>
              <a:rPr lang="en-US" sz="2400" b="1" i="1">
                <a:solidFill>
                  <a:srgbClr val="CC0000"/>
                </a:solidFill>
                <a:latin typeface="Helvetica" pitchFamily="34" charset="0"/>
              </a:rPr>
              <a:t>UDP server</a:t>
            </a:r>
            <a:r>
              <a:rPr lang="en-US" sz="2400" b="1">
                <a:solidFill>
                  <a:srgbClr val="CC0000"/>
                </a:solidFill>
                <a:latin typeface="Helvetica" pitchFamily="34" charset="0"/>
              </a:rPr>
              <a:t>?</a:t>
            </a:r>
          </a:p>
          <a:p>
            <a:endParaRPr lang="en-US" sz="2400" b="1">
              <a:solidFill>
                <a:srgbClr val="CC0000"/>
              </a:solidFill>
              <a:latin typeface="Helvetica" pitchFamily="34" charset="0"/>
            </a:endParaRPr>
          </a:p>
          <a:p>
            <a:endParaRPr lang="en-US" sz="2400" b="1">
              <a:solidFill>
                <a:srgbClr val="CC0000"/>
              </a:solidFill>
              <a:latin typeface="Helvetica" pitchFamily="34"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5D7188B-A894-4D14-9815-43DC9AA5A4B3}" type="slidenum">
              <a:rPr lang="en-US"/>
              <a:pPr/>
              <a:t>137</a:t>
            </a:fld>
            <a:endParaRPr lang="en-US"/>
          </a:p>
        </p:txBody>
      </p:sp>
      <p:sp>
        <p:nvSpPr>
          <p:cNvPr id="52226" name="Rectangle 2"/>
          <p:cNvSpPr>
            <a:spLocks noGrp="1" noChangeArrowheads="1"/>
          </p:cNvSpPr>
          <p:nvPr>
            <p:ph type="title"/>
          </p:nvPr>
        </p:nvSpPr>
        <p:spPr/>
        <p:txBody>
          <a:bodyPr lIns="82058" tIns="41029" rIns="82058" bIns="41029"/>
          <a:lstStyle/>
          <a:p>
            <a:r>
              <a:rPr lang="en-US"/>
              <a:t>Socket I/O: sendto()</a:t>
            </a:r>
          </a:p>
        </p:txBody>
      </p:sp>
      <p:sp>
        <p:nvSpPr>
          <p:cNvPr id="52227" name="Rectangle 3"/>
          <p:cNvSpPr>
            <a:spLocks noGrp="1" noChangeArrowheads="1"/>
          </p:cNvSpPr>
          <p:nvPr>
            <p:ph type="body" idx="1"/>
          </p:nvPr>
        </p:nvSpPr>
        <p:spPr>
          <a:xfrm>
            <a:off x="381000" y="1447800"/>
            <a:ext cx="8763000" cy="685800"/>
          </a:xfrm>
        </p:spPr>
        <p:txBody>
          <a:bodyPr lIns="82058" tIns="41029" rIns="82058" bIns="41029">
            <a:normAutofit fontScale="70000" lnSpcReduction="20000"/>
          </a:bodyPr>
          <a:lstStyle/>
          <a:p>
            <a:pPr>
              <a:lnSpc>
                <a:spcPct val="90000"/>
              </a:lnSpc>
            </a:pPr>
            <a:r>
              <a:rPr lang="en-US" sz="2000" b="1" i="1"/>
              <a:t>write</a:t>
            </a:r>
            <a:r>
              <a:rPr lang="en-US" sz="2000"/>
              <a:t> is not allowed</a:t>
            </a:r>
          </a:p>
          <a:p>
            <a:pPr>
              <a:lnSpc>
                <a:spcPct val="90000"/>
              </a:lnSpc>
            </a:pPr>
            <a:r>
              <a:rPr lang="en-US" sz="2000"/>
              <a:t>Notice that the UDP client does not </a:t>
            </a:r>
            <a:r>
              <a:rPr lang="en-US" sz="2000" b="1" i="1"/>
              <a:t>bind</a:t>
            </a:r>
            <a:r>
              <a:rPr lang="en-US" sz="2000"/>
              <a:t> a port number</a:t>
            </a:r>
          </a:p>
          <a:p>
            <a:pPr lvl="1">
              <a:lnSpc>
                <a:spcPct val="90000"/>
              </a:lnSpc>
            </a:pPr>
            <a:r>
              <a:rPr lang="en-US" sz="1800"/>
              <a:t>a port number is </a:t>
            </a:r>
            <a:r>
              <a:rPr lang="en-US" sz="1800" b="1">
                <a:solidFill>
                  <a:srgbClr val="CC0000"/>
                </a:solidFill>
              </a:rPr>
              <a:t>dynamically assigned</a:t>
            </a:r>
            <a:r>
              <a:rPr lang="en-US" sz="1800"/>
              <a:t> when the first </a:t>
            </a:r>
            <a:r>
              <a:rPr lang="en-US" sz="2000" b="1" i="1">
                <a:solidFill>
                  <a:srgbClr val="CC0000"/>
                </a:solidFill>
              </a:rPr>
              <a:t>sendto</a:t>
            </a:r>
            <a:r>
              <a:rPr lang="en-US" sz="1800"/>
              <a:t> is called</a:t>
            </a:r>
          </a:p>
        </p:txBody>
      </p:sp>
      <p:sp>
        <p:nvSpPr>
          <p:cNvPr id="52228" name="Text Box 4"/>
          <p:cNvSpPr txBox="1">
            <a:spLocks noChangeArrowheads="1"/>
          </p:cNvSpPr>
          <p:nvPr/>
        </p:nvSpPr>
        <p:spPr bwMode="auto">
          <a:xfrm>
            <a:off x="762000" y="2514600"/>
            <a:ext cx="7848600" cy="376872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600">
                <a:latin typeface="Courier New" pitchFamily="49" charset="0"/>
              </a:rPr>
              <a:t>int fd;				/* socket descriptor */</a:t>
            </a:r>
          </a:p>
          <a:p>
            <a:pPr defTabSz="820738" eaLnBrk="0" hangingPunct="0"/>
            <a:r>
              <a:rPr lang="en-US" sz="1600">
                <a:latin typeface="Courier New" pitchFamily="49" charset="0"/>
              </a:rPr>
              <a:t>struct sockaddr_in srv;		/* used by sendto() */</a:t>
            </a:r>
          </a:p>
          <a:p>
            <a:pPr defTabSz="820738" eaLnBrk="0" hangingPunct="0"/>
            <a:endParaRPr lang="en-US" sz="1600">
              <a:latin typeface="Courier New" pitchFamily="49" charset="0"/>
            </a:endParaRPr>
          </a:p>
          <a:p>
            <a:pPr defTabSz="820738" eaLnBrk="0" hangingPunct="0"/>
            <a:r>
              <a:rPr lang="en-US" sz="1600">
                <a:latin typeface="Courier New" pitchFamily="49" charset="0"/>
              </a:rPr>
              <a:t>/* 1) create the socket */</a:t>
            </a:r>
          </a:p>
          <a:p>
            <a:pPr defTabSz="820738" eaLnBrk="0" hangingPunct="0"/>
            <a:endParaRPr lang="en-US" sz="1600">
              <a:latin typeface="Courier New" pitchFamily="49" charset="0"/>
            </a:endParaRPr>
          </a:p>
          <a:p>
            <a:pPr defTabSz="820738" eaLnBrk="0" hangingPunct="0"/>
            <a:r>
              <a:rPr lang="en-US" sz="1600">
                <a:latin typeface="Courier New" pitchFamily="49" charset="0"/>
              </a:rPr>
              <a:t>/* sendto: send data to IP Address “128.2.35.50” port 80 */</a:t>
            </a:r>
          </a:p>
          <a:p>
            <a:pPr defTabSz="820738" eaLnBrk="0" hangingPunct="0"/>
            <a:r>
              <a:rPr lang="en-US" sz="1600">
                <a:latin typeface="Courier New" pitchFamily="49" charset="0"/>
              </a:rPr>
              <a:t>srv.sin_family = </a:t>
            </a:r>
            <a:r>
              <a:rPr lang="en-US" sz="1600" b="1">
                <a:solidFill>
                  <a:srgbClr val="CC0000"/>
                </a:solidFill>
                <a:latin typeface="Courier New" pitchFamily="49" charset="0"/>
              </a:rPr>
              <a:t>AF_INET</a:t>
            </a:r>
            <a:r>
              <a:rPr lang="en-US" sz="1600">
                <a:latin typeface="Courier New" pitchFamily="49" charset="0"/>
              </a:rPr>
              <a:t>;</a:t>
            </a:r>
          </a:p>
          <a:p>
            <a:pPr defTabSz="820738" eaLnBrk="0" hangingPunct="0"/>
            <a:r>
              <a:rPr lang="en-US" sz="1600">
                <a:latin typeface="Courier New" pitchFamily="49" charset="0"/>
              </a:rPr>
              <a:t>srv.sin_port = htons(</a:t>
            </a:r>
            <a:r>
              <a:rPr lang="en-US" sz="1600" b="1">
                <a:solidFill>
                  <a:srgbClr val="CC0000"/>
                </a:solidFill>
                <a:latin typeface="Courier New" pitchFamily="49" charset="0"/>
              </a:rPr>
              <a:t>80</a:t>
            </a:r>
            <a:r>
              <a:rPr lang="en-US" sz="1600">
                <a:latin typeface="Courier New" pitchFamily="49" charset="0"/>
              </a:rPr>
              <a:t>); </a:t>
            </a:r>
          </a:p>
          <a:p>
            <a:pPr defTabSz="820738" eaLnBrk="0" hangingPunct="0"/>
            <a:r>
              <a:rPr lang="en-US" sz="1600">
                <a:latin typeface="Courier New" pitchFamily="49" charset="0"/>
              </a:rPr>
              <a:t>srv.sin_addr.s_addr = inet_addr(“</a:t>
            </a:r>
            <a:r>
              <a:rPr lang="en-US" sz="1600" b="1">
                <a:solidFill>
                  <a:srgbClr val="CC0000"/>
                </a:solidFill>
                <a:latin typeface="Courier New" pitchFamily="49" charset="0"/>
              </a:rPr>
              <a:t>128.2.35.50</a:t>
            </a:r>
            <a:r>
              <a:rPr lang="en-US" sz="1600">
                <a:latin typeface="Courier New" pitchFamily="49" charset="0"/>
              </a:rPr>
              <a:t>”);</a:t>
            </a:r>
          </a:p>
          <a:p>
            <a:pPr defTabSz="820738" eaLnBrk="0" hangingPunct="0"/>
            <a:endParaRPr lang="en-US" sz="1600">
              <a:latin typeface="Courier New" pitchFamily="49" charset="0"/>
            </a:endParaRPr>
          </a:p>
          <a:p>
            <a:pPr defTabSz="820738" eaLnBrk="0" hangingPunct="0"/>
            <a:r>
              <a:rPr lang="en-US" sz="1600">
                <a:latin typeface="Courier New" pitchFamily="49" charset="0"/>
              </a:rPr>
              <a:t>nbytes = </a:t>
            </a:r>
            <a:r>
              <a:rPr lang="en-US" sz="1600" b="1">
                <a:solidFill>
                  <a:srgbClr val="CC0000"/>
                </a:solidFill>
                <a:latin typeface="Courier New" pitchFamily="49" charset="0"/>
              </a:rPr>
              <a:t>sendto</a:t>
            </a:r>
            <a:r>
              <a:rPr lang="en-US" sz="1600">
                <a:latin typeface="Courier New" pitchFamily="49" charset="0"/>
              </a:rPr>
              <a:t>(fd, buf, sizeof(buf), 0 /* flags */,</a:t>
            </a:r>
          </a:p>
          <a:p>
            <a:pPr defTabSz="820738" eaLnBrk="0" hangingPunct="0"/>
            <a:r>
              <a:rPr lang="en-US" sz="1600">
                <a:latin typeface="Courier New" pitchFamily="49" charset="0"/>
              </a:rPr>
              <a:t>		   (struct sockaddr*) &amp;srv, sizeof(srv));</a:t>
            </a:r>
          </a:p>
          <a:p>
            <a:pPr defTabSz="820738" eaLnBrk="0" hangingPunct="0"/>
            <a:r>
              <a:rPr lang="en-US" sz="1600">
                <a:latin typeface="Courier New" pitchFamily="49" charset="0"/>
              </a:rPr>
              <a:t>if(nbytes &lt; 0) {</a:t>
            </a:r>
          </a:p>
          <a:p>
            <a:pPr defTabSz="820738" eaLnBrk="0" hangingPunct="0"/>
            <a:r>
              <a:rPr lang="en-US" sz="1600">
                <a:latin typeface="Courier New" pitchFamily="49" charset="0"/>
              </a:rPr>
              <a:t>	perror(“sendto”);	exit(1);</a:t>
            </a:r>
          </a:p>
          <a:p>
            <a:pPr defTabSz="820738" eaLnBrk="0" hangingPunct="0"/>
            <a:r>
              <a:rPr lang="en-US" sz="1600">
                <a:latin typeface="Courier New" pitchFamily="49" charset="0"/>
              </a:rPr>
              <a:t>}</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6BCC26E2-E2B0-40EF-A5B7-93B30464B14A}" type="slidenum">
              <a:rPr lang="en-US"/>
              <a:pPr/>
              <a:t>138</a:t>
            </a:fld>
            <a:endParaRPr lang="en-US"/>
          </a:p>
        </p:txBody>
      </p:sp>
      <p:sp>
        <p:nvSpPr>
          <p:cNvPr id="59394" name="Rectangle 2"/>
          <p:cNvSpPr>
            <a:spLocks noGrp="1" noChangeArrowheads="1"/>
          </p:cNvSpPr>
          <p:nvPr>
            <p:ph type="title"/>
          </p:nvPr>
        </p:nvSpPr>
        <p:spPr/>
        <p:txBody>
          <a:bodyPr>
            <a:normAutofit fontScale="90000"/>
          </a:bodyPr>
          <a:lstStyle/>
          <a:p>
            <a:r>
              <a:rPr lang="en-US"/>
              <a:t>Review: UDP Client-Server</a:t>
            </a:r>
            <a:br>
              <a:rPr lang="en-US"/>
            </a:br>
            <a:r>
              <a:rPr lang="en-US"/>
              <a:t>Interaction</a:t>
            </a:r>
          </a:p>
        </p:txBody>
      </p:sp>
      <p:sp>
        <p:nvSpPr>
          <p:cNvPr id="59395" name="Text Box 3"/>
          <p:cNvSpPr txBox="1">
            <a:spLocks noChangeArrowheads="1"/>
          </p:cNvSpPr>
          <p:nvPr/>
        </p:nvSpPr>
        <p:spPr bwMode="auto">
          <a:xfrm>
            <a:off x="6175375" y="20574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socket()</a:t>
            </a:r>
          </a:p>
        </p:txBody>
      </p:sp>
      <p:sp>
        <p:nvSpPr>
          <p:cNvPr id="59396" name="Text Box 4"/>
          <p:cNvSpPr txBox="1">
            <a:spLocks noChangeArrowheads="1"/>
          </p:cNvSpPr>
          <p:nvPr/>
        </p:nvSpPr>
        <p:spPr bwMode="auto">
          <a:xfrm>
            <a:off x="6175375" y="254635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bind()</a:t>
            </a:r>
          </a:p>
        </p:txBody>
      </p:sp>
      <p:sp>
        <p:nvSpPr>
          <p:cNvPr id="59397" name="Text Box 5"/>
          <p:cNvSpPr txBox="1">
            <a:spLocks noChangeArrowheads="1"/>
          </p:cNvSpPr>
          <p:nvPr/>
        </p:nvSpPr>
        <p:spPr bwMode="auto">
          <a:xfrm>
            <a:off x="6175375" y="30480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recvfrom()</a:t>
            </a:r>
          </a:p>
        </p:txBody>
      </p:sp>
      <p:sp>
        <p:nvSpPr>
          <p:cNvPr id="59398" name="Text Box 6"/>
          <p:cNvSpPr txBox="1">
            <a:spLocks noChangeArrowheads="1"/>
          </p:cNvSpPr>
          <p:nvPr/>
        </p:nvSpPr>
        <p:spPr bwMode="auto">
          <a:xfrm>
            <a:off x="6248400" y="51816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sendto()</a:t>
            </a:r>
          </a:p>
        </p:txBody>
      </p:sp>
      <p:sp>
        <p:nvSpPr>
          <p:cNvPr id="59402" name="Text Box 10"/>
          <p:cNvSpPr txBox="1">
            <a:spLocks noChangeArrowheads="1"/>
          </p:cNvSpPr>
          <p:nvPr/>
        </p:nvSpPr>
        <p:spPr bwMode="auto">
          <a:xfrm>
            <a:off x="6118225" y="1600200"/>
            <a:ext cx="1582738" cy="396875"/>
          </a:xfrm>
          <a:prstGeom prst="rect">
            <a:avLst/>
          </a:prstGeom>
          <a:noFill/>
          <a:ln w="9525">
            <a:noFill/>
            <a:miter lim="800000"/>
            <a:headEnd/>
            <a:tailEnd/>
          </a:ln>
          <a:effectLst/>
        </p:spPr>
        <p:txBody>
          <a:bodyPr wrap="none" anchor="ctr">
            <a:spAutoFit/>
          </a:bodyPr>
          <a:lstStyle/>
          <a:p>
            <a:pPr algn="ctr" eaLnBrk="0" hangingPunct="0"/>
            <a:r>
              <a:rPr lang="en-US" sz="2000" b="1">
                <a:solidFill>
                  <a:srgbClr val="CC0000"/>
                </a:solidFill>
                <a:latin typeface="Arial" pitchFamily="34" charset="0"/>
              </a:rPr>
              <a:t>UDP Server</a:t>
            </a:r>
          </a:p>
        </p:txBody>
      </p:sp>
      <p:sp>
        <p:nvSpPr>
          <p:cNvPr id="59404" name="Text Box 12"/>
          <p:cNvSpPr txBox="1">
            <a:spLocks noChangeArrowheads="1"/>
          </p:cNvSpPr>
          <p:nvPr/>
        </p:nvSpPr>
        <p:spPr bwMode="auto">
          <a:xfrm>
            <a:off x="1774825" y="32766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socket()</a:t>
            </a:r>
          </a:p>
        </p:txBody>
      </p:sp>
      <p:sp>
        <p:nvSpPr>
          <p:cNvPr id="59405" name="Line 13"/>
          <p:cNvSpPr>
            <a:spLocks noChangeShapeType="1"/>
          </p:cNvSpPr>
          <p:nvPr/>
        </p:nvSpPr>
        <p:spPr bwMode="auto">
          <a:xfrm>
            <a:off x="2438400" y="36576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9406" name="Text Box 14"/>
          <p:cNvSpPr txBox="1">
            <a:spLocks noChangeArrowheads="1"/>
          </p:cNvSpPr>
          <p:nvPr/>
        </p:nvSpPr>
        <p:spPr bwMode="auto">
          <a:xfrm>
            <a:off x="1735138" y="2819400"/>
            <a:ext cx="1497012" cy="396875"/>
          </a:xfrm>
          <a:prstGeom prst="rect">
            <a:avLst/>
          </a:prstGeom>
          <a:noFill/>
          <a:ln w="9525">
            <a:noFill/>
            <a:miter lim="800000"/>
            <a:headEnd/>
            <a:tailEnd/>
          </a:ln>
          <a:effectLst/>
        </p:spPr>
        <p:txBody>
          <a:bodyPr wrap="none" anchor="ctr">
            <a:spAutoFit/>
          </a:bodyPr>
          <a:lstStyle/>
          <a:p>
            <a:pPr algn="ctr" eaLnBrk="0" hangingPunct="0"/>
            <a:r>
              <a:rPr lang="en-US" sz="2000" b="1">
                <a:solidFill>
                  <a:srgbClr val="CC0000"/>
                </a:solidFill>
                <a:latin typeface="Arial" pitchFamily="34" charset="0"/>
              </a:rPr>
              <a:t>UDP Client</a:t>
            </a:r>
          </a:p>
        </p:txBody>
      </p:sp>
      <p:sp>
        <p:nvSpPr>
          <p:cNvPr id="59407" name="Text Box 15"/>
          <p:cNvSpPr txBox="1">
            <a:spLocks noChangeArrowheads="1"/>
          </p:cNvSpPr>
          <p:nvPr/>
        </p:nvSpPr>
        <p:spPr bwMode="auto">
          <a:xfrm>
            <a:off x="1774825" y="384175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sendto()</a:t>
            </a:r>
          </a:p>
        </p:txBody>
      </p:sp>
      <p:sp>
        <p:nvSpPr>
          <p:cNvPr id="59408" name="Text Box 16"/>
          <p:cNvSpPr txBox="1">
            <a:spLocks noChangeArrowheads="1"/>
          </p:cNvSpPr>
          <p:nvPr/>
        </p:nvSpPr>
        <p:spPr bwMode="auto">
          <a:xfrm>
            <a:off x="1752600" y="5443538"/>
            <a:ext cx="1425575" cy="347662"/>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recvfrom()</a:t>
            </a:r>
          </a:p>
        </p:txBody>
      </p:sp>
      <p:sp>
        <p:nvSpPr>
          <p:cNvPr id="59410" name="Text Box 18"/>
          <p:cNvSpPr txBox="1">
            <a:spLocks noChangeArrowheads="1"/>
          </p:cNvSpPr>
          <p:nvPr/>
        </p:nvSpPr>
        <p:spPr bwMode="auto">
          <a:xfrm>
            <a:off x="1752600" y="5976938"/>
            <a:ext cx="1425575" cy="347662"/>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close()</a:t>
            </a:r>
          </a:p>
        </p:txBody>
      </p:sp>
      <p:sp>
        <p:nvSpPr>
          <p:cNvPr id="59412" name="Line 20"/>
          <p:cNvSpPr>
            <a:spLocks noChangeShapeType="1"/>
          </p:cNvSpPr>
          <p:nvPr/>
        </p:nvSpPr>
        <p:spPr bwMode="auto">
          <a:xfrm>
            <a:off x="3429000" y="4114800"/>
            <a:ext cx="3048000" cy="3048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59413" name="Line 21"/>
          <p:cNvSpPr>
            <a:spLocks noChangeShapeType="1"/>
          </p:cNvSpPr>
          <p:nvPr/>
        </p:nvSpPr>
        <p:spPr bwMode="auto">
          <a:xfrm flipH="1">
            <a:off x="3124200" y="5334000"/>
            <a:ext cx="3124200" cy="3048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59415" name="Text Box 23"/>
          <p:cNvSpPr txBox="1">
            <a:spLocks noChangeArrowheads="1"/>
          </p:cNvSpPr>
          <p:nvPr/>
        </p:nvSpPr>
        <p:spPr bwMode="auto">
          <a:xfrm>
            <a:off x="5886450" y="3473450"/>
            <a:ext cx="2190750" cy="641350"/>
          </a:xfrm>
          <a:prstGeom prst="rect">
            <a:avLst/>
          </a:prstGeom>
          <a:noFill/>
          <a:ln w="9525">
            <a:noFill/>
            <a:miter lim="800000"/>
            <a:headEnd/>
            <a:tailEnd/>
          </a:ln>
          <a:effectLst/>
        </p:spPr>
        <p:txBody>
          <a:bodyPr wrap="none" anchor="ctr">
            <a:spAutoFit/>
          </a:bodyPr>
          <a:lstStyle/>
          <a:p>
            <a:pPr algn="ctr" eaLnBrk="0" hangingPunct="0"/>
            <a:r>
              <a:rPr lang="en-US" sz="1800" i="1"/>
              <a:t>blocks until datagram</a:t>
            </a:r>
            <a:br>
              <a:rPr lang="en-US" sz="1800" i="1"/>
            </a:br>
            <a:r>
              <a:rPr lang="en-US" sz="1800" i="1"/>
              <a:t>received from a client</a:t>
            </a:r>
          </a:p>
        </p:txBody>
      </p:sp>
      <p:sp>
        <p:nvSpPr>
          <p:cNvPr id="59416" name="Text Box 24"/>
          <p:cNvSpPr txBox="1">
            <a:spLocks noChangeArrowheads="1"/>
          </p:cNvSpPr>
          <p:nvPr/>
        </p:nvSpPr>
        <p:spPr bwMode="auto">
          <a:xfrm>
            <a:off x="4114800" y="3886200"/>
            <a:ext cx="1320800" cy="366713"/>
          </a:xfrm>
          <a:prstGeom prst="rect">
            <a:avLst/>
          </a:prstGeom>
          <a:noFill/>
          <a:ln w="9525">
            <a:noFill/>
            <a:miter lim="800000"/>
            <a:headEnd/>
            <a:tailEnd/>
          </a:ln>
          <a:effectLst/>
        </p:spPr>
        <p:txBody>
          <a:bodyPr wrap="none" anchor="ctr">
            <a:spAutoFit/>
          </a:bodyPr>
          <a:lstStyle/>
          <a:p>
            <a:pPr algn="ctr" eaLnBrk="0" hangingPunct="0"/>
            <a:r>
              <a:rPr lang="en-US" sz="1800" i="1"/>
              <a:t>data request</a:t>
            </a:r>
          </a:p>
        </p:txBody>
      </p:sp>
      <p:sp>
        <p:nvSpPr>
          <p:cNvPr id="59417" name="Line 25"/>
          <p:cNvSpPr>
            <a:spLocks noChangeShapeType="1"/>
          </p:cNvSpPr>
          <p:nvPr/>
        </p:nvSpPr>
        <p:spPr bwMode="auto">
          <a:xfrm>
            <a:off x="4648200" y="4572000"/>
            <a:ext cx="0" cy="457200"/>
          </a:xfrm>
          <a:prstGeom prst="line">
            <a:avLst/>
          </a:prstGeom>
          <a:noFill/>
          <a:ln w="28575">
            <a:solidFill>
              <a:schemeClr val="tx1"/>
            </a:solidFill>
            <a:prstDash val="sysDot"/>
            <a:round/>
            <a:headEnd/>
            <a:tailEnd/>
          </a:ln>
          <a:effectLst/>
        </p:spPr>
        <p:txBody>
          <a:bodyPr wrap="none" anchor="ctr"/>
          <a:lstStyle/>
          <a:p>
            <a:endParaRPr lang="en-US"/>
          </a:p>
        </p:txBody>
      </p:sp>
      <p:sp>
        <p:nvSpPr>
          <p:cNvPr id="59418" name="Text Box 26"/>
          <p:cNvSpPr txBox="1">
            <a:spLocks noChangeArrowheads="1"/>
          </p:cNvSpPr>
          <p:nvPr/>
        </p:nvSpPr>
        <p:spPr bwMode="auto">
          <a:xfrm>
            <a:off x="4114800" y="5105400"/>
            <a:ext cx="1117600" cy="366713"/>
          </a:xfrm>
          <a:prstGeom prst="rect">
            <a:avLst/>
          </a:prstGeom>
          <a:noFill/>
          <a:ln w="9525">
            <a:noFill/>
            <a:miter lim="800000"/>
            <a:headEnd/>
            <a:tailEnd/>
          </a:ln>
          <a:effectLst/>
        </p:spPr>
        <p:txBody>
          <a:bodyPr wrap="none" anchor="ctr">
            <a:spAutoFit/>
          </a:bodyPr>
          <a:lstStyle/>
          <a:p>
            <a:pPr algn="ctr" eaLnBrk="0" hangingPunct="0"/>
            <a:r>
              <a:rPr lang="en-US" sz="1800" i="1"/>
              <a:t>data reply</a:t>
            </a:r>
          </a:p>
        </p:txBody>
      </p:sp>
      <p:sp>
        <p:nvSpPr>
          <p:cNvPr id="59419" name="Line 27"/>
          <p:cNvSpPr>
            <a:spLocks noChangeShapeType="1"/>
          </p:cNvSpPr>
          <p:nvPr/>
        </p:nvSpPr>
        <p:spPr bwMode="auto">
          <a:xfrm>
            <a:off x="6934200" y="24384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9420" name="Line 28"/>
          <p:cNvSpPr>
            <a:spLocks noChangeShapeType="1"/>
          </p:cNvSpPr>
          <p:nvPr/>
        </p:nvSpPr>
        <p:spPr bwMode="auto">
          <a:xfrm>
            <a:off x="6934200" y="28956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9426" name="Line 34"/>
          <p:cNvSpPr>
            <a:spLocks noChangeShapeType="1"/>
          </p:cNvSpPr>
          <p:nvPr/>
        </p:nvSpPr>
        <p:spPr bwMode="auto">
          <a:xfrm>
            <a:off x="2438400" y="4267200"/>
            <a:ext cx="0" cy="12192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9427" name="Line 35"/>
          <p:cNvSpPr>
            <a:spLocks noChangeShapeType="1"/>
          </p:cNvSpPr>
          <p:nvPr/>
        </p:nvSpPr>
        <p:spPr bwMode="auto">
          <a:xfrm>
            <a:off x="2438400" y="57912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9431" name="Text Box 39"/>
          <p:cNvSpPr txBox="1">
            <a:spLocks noChangeArrowheads="1"/>
          </p:cNvSpPr>
          <p:nvPr/>
        </p:nvSpPr>
        <p:spPr bwMode="auto">
          <a:xfrm>
            <a:off x="379413" y="6567488"/>
            <a:ext cx="3602037" cy="274637"/>
          </a:xfrm>
          <a:prstGeom prst="rect">
            <a:avLst/>
          </a:prstGeom>
          <a:noFill/>
          <a:ln w="9525">
            <a:noFill/>
            <a:miter lim="800000"/>
            <a:headEnd/>
            <a:tailEnd/>
          </a:ln>
          <a:effectLst/>
        </p:spPr>
        <p:txBody>
          <a:bodyPr wrap="none" anchor="ctr">
            <a:spAutoFit/>
          </a:bodyPr>
          <a:lstStyle/>
          <a:p>
            <a:pPr algn="ctr" eaLnBrk="0" hangingPunct="0"/>
            <a:r>
              <a:rPr lang="en-US" sz="1200" i="1"/>
              <a:t>from UNIX Network Programming Volume 1, figure 8.1</a:t>
            </a:r>
          </a:p>
        </p:txBody>
      </p:sp>
      <p:sp>
        <p:nvSpPr>
          <p:cNvPr id="59432" name="Line 40"/>
          <p:cNvSpPr>
            <a:spLocks noChangeShapeType="1"/>
          </p:cNvSpPr>
          <p:nvPr/>
        </p:nvSpPr>
        <p:spPr bwMode="auto">
          <a:xfrm>
            <a:off x="7696200" y="5334000"/>
            <a:ext cx="914400" cy="0"/>
          </a:xfrm>
          <a:prstGeom prst="line">
            <a:avLst/>
          </a:prstGeom>
          <a:noFill/>
          <a:ln w="28575">
            <a:solidFill>
              <a:schemeClr val="tx1"/>
            </a:solidFill>
            <a:round/>
            <a:headEnd/>
            <a:tailEnd/>
          </a:ln>
          <a:effectLst/>
        </p:spPr>
        <p:txBody>
          <a:bodyPr wrap="none" anchor="ctr"/>
          <a:lstStyle/>
          <a:p>
            <a:endParaRPr lang="en-US"/>
          </a:p>
        </p:txBody>
      </p:sp>
      <p:sp>
        <p:nvSpPr>
          <p:cNvPr id="59433" name="Line 41"/>
          <p:cNvSpPr>
            <a:spLocks noChangeShapeType="1"/>
          </p:cNvSpPr>
          <p:nvPr/>
        </p:nvSpPr>
        <p:spPr bwMode="auto">
          <a:xfrm flipH="1">
            <a:off x="8610600" y="3276600"/>
            <a:ext cx="0" cy="2057400"/>
          </a:xfrm>
          <a:prstGeom prst="line">
            <a:avLst/>
          </a:prstGeom>
          <a:noFill/>
          <a:ln w="28575">
            <a:solidFill>
              <a:schemeClr val="tx1"/>
            </a:solidFill>
            <a:round/>
            <a:headEnd/>
            <a:tailEnd/>
          </a:ln>
          <a:effectLst/>
        </p:spPr>
        <p:txBody>
          <a:bodyPr wrap="none" anchor="ctr"/>
          <a:lstStyle/>
          <a:p>
            <a:endParaRPr lang="en-US"/>
          </a:p>
        </p:txBody>
      </p:sp>
      <p:sp>
        <p:nvSpPr>
          <p:cNvPr id="59434" name="Line 42"/>
          <p:cNvSpPr>
            <a:spLocks noChangeShapeType="1"/>
          </p:cNvSpPr>
          <p:nvPr/>
        </p:nvSpPr>
        <p:spPr bwMode="auto">
          <a:xfrm>
            <a:off x="7620000" y="3276600"/>
            <a:ext cx="990600" cy="0"/>
          </a:xfrm>
          <a:prstGeom prst="line">
            <a:avLst/>
          </a:prstGeom>
          <a:noFill/>
          <a:ln w="28575">
            <a:solidFill>
              <a:schemeClr val="tx1"/>
            </a:solidFill>
            <a:round/>
            <a:headEnd type="triangle" w="med" len="med"/>
            <a:tailEnd/>
          </a:ln>
          <a:effectLst/>
        </p:spPr>
        <p:txBody>
          <a:bodyPr wrap="none" anchor="ctr"/>
          <a:lstStyle/>
          <a:p>
            <a:endParaRPr lang="en-US"/>
          </a:p>
        </p:txBody>
      </p:sp>
      <p:sp>
        <p:nvSpPr>
          <p:cNvPr id="59435" name="Line 43"/>
          <p:cNvSpPr>
            <a:spLocks noChangeShapeType="1"/>
          </p:cNvSpPr>
          <p:nvPr/>
        </p:nvSpPr>
        <p:spPr bwMode="auto">
          <a:xfrm>
            <a:off x="6934200" y="4191000"/>
            <a:ext cx="0" cy="8382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9436" name="Line 44"/>
          <p:cNvSpPr>
            <a:spLocks noChangeShapeType="1"/>
          </p:cNvSpPr>
          <p:nvPr/>
        </p:nvSpPr>
        <p:spPr bwMode="auto">
          <a:xfrm flipH="1">
            <a:off x="838200" y="5638800"/>
            <a:ext cx="914400" cy="0"/>
          </a:xfrm>
          <a:prstGeom prst="line">
            <a:avLst/>
          </a:prstGeom>
          <a:noFill/>
          <a:ln w="28575">
            <a:solidFill>
              <a:schemeClr val="tx1"/>
            </a:solidFill>
            <a:round/>
            <a:headEnd/>
            <a:tailEnd/>
          </a:ln>
          <a:effectLst/>
        </p:spPr>
        <p:txBody>
          <a:bodyPr wrap="none" anchor="ctr"/>
          <a:lstStyle/>
          <a:p>
            <a:endParaRPr lang="en-US"/>
          </a:p>
        </p:txBody>
      </p:sp>
      <p:sp>
        <p:nvSpPr>
          <p:cNvPr id="59437" name="Line 45"/>
          <p:cNvSpPr>
            <a:spLocks noChangeShapeType="1"/>
          </p:cNvSpPr>
          <p:nvPr/>
        </p:nvSpPr>
        <p:spPr bwMode="auto">
          <a:xfrm>
            <a:off x="838200" y="3962400"/>
            <a:ext cx="0" cy="1676400"/>
          </a:xfrm>
          <a:prstGeom prst="line">
            <a:avLst/>
          </a:prstGeom>
          <a:noFill/>
          <a:ln w="28575">
            <a:solidFill>
              <a:schemeClr val="tx1"/>
            </a:solidFill>
            <a:round/>
            <a:headEnd/>
            <a:tailEnd/>
          </a:ln>
          <a:effectLst/>
        </p:spPr>
        <p:txBody>
          <a:bodyPr wrap="none" anchor="ctr"/>
          <a:lstStyle/>
          <a:p>
            <a:endParaRPr lang="en-US"/>
          </a:p>
        </p:txBody>
      </p:sp>
      <p:sp>
        <p:nvSpPr>
          <p:cNvPr id="59438" name="Line 46"/>
          <p:cNvSpPr>
            <a:spLocks noChangeShapeType="1"/>
          </p:cNvSpPr>
          <p:nvPr/>
        </p:nvSpPr>
        <p:spPr bwMode="auto">
          <a:xfrm flipH="1">
            <a:off x="838200" y="3962400"/>
            <a:ext cx="914400" cy="0"/>
          </a:xfrm>
          <a:prstGeom prst="line">
            <a:avLst/>
          </a:prstGeom>
          <a:noFill/>
          <a:ln w="28575">
            <a:solidFill>
              <a:schemeClr val="tx1"/>
            </a:solidFill>
            <a:round/>
            <a:headEnd type="triangle" w="med" len="me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D4748925-CDC8-41A1-A8E0-48241B6E1D57}" type="slidenum">
              <a:rPr lang="en-US"/>
              <a:pPr/>
              <a:t>139</a:t>
            </a:fld>
            <a:endParaRPr lang="en-US"/>
          </a:p>
        </p:txBody>
      </p:sp>
      <p:sp>
        <p:nvSpPr>
          <p:cNvPr id="54274" name="Text Box 2"/>
          <p:cNvSpPr txBox="1">
            <a:spLocks noChangeArrowheads="1"/>
          </p:cNvSpPr>
          <p:nvPr/>
        </p:nvSpPr>
        <p:spPr bwMode="auto">
          <a:xfrm>
            <a:off x="1719263" y="3890963"/>
            <a:ext cx="1495425" cy="520700"/>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UDP</a:t>
            </a:r>
          </a:p>
        </p:txBody>
      </p:sp>
      <p:sp>
        <p:nvSpPr>
          <p:cNvPr id="54275" name="Text Box 3"/>
          <p:cNvSpPr txBox="1">
            <a:spLocks noChangeArrowheads="1"/>
          </p:cNvSpPr>
          <p:nvPr/>
        </p:nvSpPr>
        <p:spPr bwMode="auto">
          <a:xfrm>
            <a:off x="1719263" y="4716463"/>
            <a:ext cx="1495425" cy="522287"/>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IP</a:t>
            </a:r>
          </a:p>
        </p:txBody>
      </p:sp>
      <p:sp>
        <p:nvSpPr>
          <p:cNvPr id="54277" name="Text Box 5"/>
          <p:cNvSpPr txBox="1">
            <a:spLocks noChangeArrowheads="1"/>
          </p:cNvSpPr>
          <p:nvPr/>
        </p:nvSpPr>
        <p:spPr bwMode="auto">
          <a:xfrm>
            <a:off x="1528763" y="5519738"/>
            <a:ext cx="1905000" cy="534987"/>
          </a:xfrm>
          <a:prstGeom prst="rect">
            <a:avLst/>
          </a:prstGeom>
          <a:noFill/>
          <a:ln w="12700">
            <a:solidFill>
              <a:schemeClr val="tx1"/>
            </a:solidFill>
            <a:miter lim="800000"/>
            <a:headEnd type="none" w="sm" len="sm"/>
            <a:tailEnd type="none" w="sm" len="sm"/>
          </a:ln>
          <a:effectLst/>
        </p:spPr>
        <p:txBody>
          <a:bodyPr wrap="none" lIns="82058" tIns="123087" rIns="82058" bIns="123087">
            <a:spAutoFit/>
          </a:bodyPr>
          <a:lstStyle/>
          <a:p>
            <a:pPr algn="ctr" defTabSz="820738" eaLnBrk="0" hangingPunct="0"/>
            <a:r>
              <a:rPr lang="en-US" sz="1800">
                <a:latin typeface="Helvetica" pitchFamily="34" charset="0"/>
              </a:rPr>
              <a:t>Ethernet Adapter</a:t>
            </a:r>
          </a:p>
        </p:txBody>
      </p:sp>
      <p:sp>
        <p:nvSpPr>
          <p:cNvPr id="54278" name="Line 6"/>
          <p:cNvSpPr>
            <a:spLocks noChangeShapeType="1"/>
          </p:cNvSpPr>
          <p:nvPr/>
        </p:nvSpPr>
        <p:spPr bwMode="auto">
          <a:xfrm>
            <a:off x="2466975" y="4408488"/>
            <a:ext cx="0" cy="309562"/>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54279" name="Line 7"/>
          <p:cNvSpPr>
            <a:spLocks noChangeShapeType="1"/>
          </p:cNvSpPr>
          <p:nvPr/>
        </p:nvSpPr>
        <p:spPr bwMode="auto">
          <a:xfrm>
            <a:off x="2466975" y="5241925"/>
            <a:ext cx="0" cy="309563"/>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54281" name="Oval 9"/>
          <p:cNvSpPr>
            <a:spLocks noChangeArrowheads="1"/>
          </p:cNvSpPr>
          <p:nvPr/>
        </p:nvSpPr>
        <p:spPr bwMode="auto">
          <a:xfrm>
            <a:off x="1479550" y="2209800"/>
            <a:ext cx="1993900" cy="1022350"/>
          </a:xfrm>
          <a:prstGeom prst="ellipse">
            <a:avLst/>
          </a:prstGeom>
          <a:noFill/>
          <a:ln w="25400">
            <a:solidFill>
              <a:srgbClr val="CC0000"/>
            </a:solidFill>
            <a:round/>
            <a:headEnd/>
            <a:tailEnd/>
          </a:ln>
          <a:effectLst/>
        </p:spPr>
        <p:txBody>
          <a:bodyPr wrap="none" lIns="91176" tIns="45588" rIns="91176" bIns="45588" anchor="ctr"/>
          <a:lstStyle/>
          <a:p>
            <a:pPr algn="ctr" defTabSz="820738" eaLnBrk="0" hangingPunct="0"/>
            <a:r>
              <a:rPr lang="en-US" sz="1800">
                <a:solidFill>
                  <a:srgbClr val="CC0000"/>
                </a:solidFill>
                <a:latin typeface="Helvetica" pitchFamily="34" charset="0"/>
              </a:rPr>
              <a:t>UDP Server</a:t>
            </a:r>
          </a:p>
        </p:txBody>
      </p:sp>
      <p:sp>
        <p:nvSpPr>
          <p:cNvPr id="54282" name="Line 10"/>
          <p:cNvSpPr>
            <a:spLocks noChangeShapeType="1"/>
          </p:cNvSpPr>
          <p:nvPr/>
        </p:nvSpPr>
        <p:spPr bwMode="auto">
          <a:xfrm>
            <a:off x="1552575" y="3621088"/>
            <a:ext cx="1879600" cy="0"/>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54283" name="Rectangle 11"/>
          <p:cNvSpPr>
            <a:spLocks noChangeArrowheads="1"/>
          </p:cNvSpPr>
          <p:nvPr/>
        </p:nvSpPr>
        <p:spPr bwMode="auto">
          <a:xfrm>
            <a:off x="1273175" y="1981200"/>
            <a:ext cx="2411413" cy="4316413"/>
          </a:xfrm>
          <a:prstGeom prst="rect">
            <a:avLst/>
          </a:prstGeom>
          <a:noFill/>
          <a:ln w="9525">
            <a:solidFill>
              <a:schemeClr val="tx1"/>
            </a:solidFill>
            <a:miter lim="800000"/>
            <a:headEnd/>
            <a:tailEnd/>
          </a:ln>
          <a:effectLst/>
        </p:spPr>
        <p:txBody>
          <a:bodyPr wrap="none" lIns="101600" tIns="50800" rIns="101600" bIns="50800" anchor="ctr"/>
          <a:lstStyle/>
          <a:p>
            <a:endParaRPr lang="en-US"/>
          </a:p>
        </p:txBody>
      </p:sp>
      <p:sp>
        <p:nvSpPr>
          <p:cNvPr id="54284" name="Oval 12"/>
          <p:cNvSpPr>
            <a:spLocks noChangeArrowheads="1"/>
          </p:cNvSpPr>
          <p:nvPr/>
        </p:nvSpPr>
        <p:spPr bwMode="auto">
          <a:xfrm>
            <a:off x="1833563" y="2844800"/>
            <a:ext cx="227012" cy="219075"/>
          </a:xfrm>
          <a:prstGeom prst="ellipse">
            <a:avLst/>
          </a:prstGeom>
          <a:solidFill>
            <a:srgbClr val="0000FF"/>
          </a:solidFill>
          <a:ln w="9525">
            <a:solidFill>
              <a:srgbClr val="0000FF"/>
            </a:solidFill>
            <a:round/>
            <a:headEnd/>
            <a:tailEnd/>
          </a:ln>
          <a:effectLst/>
        </p:spPr>
        <p:txBody>
          <a:bodyPr wrap="none" lIns="101600" tIns="50800" rIns="101600" bIns="50800" anchor="ctr"/>
          <a:lstStyle/>
          <a:p>
            <a:endParaRPr lang="en-US"/>
          </a:p>
        </p:txBody>
      </p:sp>
      <p:sp>
        <p:nvSpPr>
          <p:cNvPr id="54285" name="Line 13"/>
          <p:cNvSpPr>
            <a:spLocks noChangeShapeType="1"/>
          </p:cNvSpPr>
          <p:nvPr/>
        </p:nvSpPr>
        <p:spPr bwMode="auto">
          <a:xfrm>
            <a:off x="1976438" y="3059113"/>
            <a:ext cx="322262" cy="833437"/>
          </a:xfrm>
          <a:prstGeom prst="line">
            <a:avLst/>
          </a:prstGeom>
          <a:noFill/>
          <a:ln w="25400">
            <a:solidFill>
              <a:srgbClr val="0000FF"/>
            </a:solidFill>
            <a:round/>
            <a:headEnd type="triangle" w="med" len="med"/>
            <a:tailEnd type="triangle" w="med" len="med"/>
          </a:ln>
          <a:effectLst/>
        </p:spPr>
        <p:txBody>
          <a:bodyPr wrap="none" lIns="101600" tIns="50800" rIns="101600" bIns="50800" anchor="ctr"/>
          <a:lstStyle/>
          <a:p>
            <a:endParaRPr lang="en-US"/>
          </a:p>
        </p:txBody>
      </p:sp>
      <p:sp>
        <p:nvSpPr>
          <p:cNvPr id="54286" name="Oval 14"/>
          <p:cNvSpPr>
            <a:spLocks noChangeArrowheads="1"/>
          </p:cNvSpPr>
          <p:nvPr/>
        </p:nvSpPr>
        <p:spPr bwMode="auto">
          <a:xfrm>
            <a:off x="2989263" y="2844800"/>
            <a:ext cx="227012" cy="219075"/>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54287" name="Line 15"/>
          <p:cNvSpPr>
            <a:spLocks noChangeShapeType="1"/>
          </p:cNvSpPr>
          <p:nvPr/>
        </p:nvSpPr>
        <p:spPr bwMode="auto">
          <a:xfrm flipH="1">
            <a:off x="2654300" y="3059113"/>
            <a:ext cx="400050" cy="828675"/>
          </a:xfrm>
          <a:prstGeom prst="line">
            <a:avLst/>
          </a:prstGeom>
          <a:noFill/>
          <a:ln w="25400">
            <a:solidFill>
              <a:srgbClr val="FF6600"/>
            </a:solidFill>
            <a:round/>
            <a:headEnd type="triangle" w="med" len="med"/>
            <a:tailEnd type="triangle" w="med" len="med"/>
          </a:ln>
          <a:effectLst/>
        </p:spPr>
        <p:txBody>
          <a:bodyPr wrap="none" lIns="101600" tIns="50800" rIns="101600" bIns="50800" anchor="ctr"/>
          <a:lstStyle/>
          <a:p>
            <a:endParaRPr lang="en-US"/>
          </a:p>
        </p:txBody>
      </p:sp>
      <p:sp>
        <p:nvSpPr>
          <p:cNvPr id="54288" name="Rectangle 16"/>
          <p:cNvSpPr>
            <a:spLocks noGrp="1" noChangeArrowheads="1"/>
          </p:cNvSpPr>
          <p:nvPr>
            <p:ph type="title"/>
          </p:nvPr>
        </p:nvSpPr>
        <p:spPr/>
        <p:txBody>
          <a:bodyPr lIns="82058" tIns="41029" rIns="82058" bIns="41029"/>
          <a:lstStyle/>
          <a:p>
            <a:r>
              <a:rPr lang="en-US"/>
              <a:t>The UDP Server</a:t>
            </a:r>
          </a:p>
        </p:txBody>
      </p:sp>
      <p:sp>
        <p:nvSpPr>
          <p:cNvPr id="54290" name="Text Box 18"/>
          <p:cNvSpPr txBox="1">
            <a:spLocks noChangeArrowheads="1"/>
          </p:cNvSpPr>
          <p:nvPr/>
        </p:nvSpPr>
        <p:spPr bwMode="auto">
          <a:xfrm>
            <a:off x="3246438" y="2971800"/>
            <a:ext cx="1209675" cy="366713"/>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1800" b="1" i="1">
                <a:latin typeface="Helvetica" pitchFamily="34" charset="0"/>
              </a:rPr>
              <a:t>Port 2000</a:t>
            </a:r>
            <a:endParaRPr lang="en-US" sz="1800">
              <a:latin typeface="Helvetica" pitchFamily="34" charset="0"/>
            </a:endParaRPr>
          </a:p>
        </p:txBody>
      </p:sp>
      <p:sp>
        <p:nvSpPr>
          <p:cNvPr id="54293" name="Text Box 21"/>
          <p:cNvSpPr txBox="1">
            <a:spLocks noChangeArrowheads="1"/>
          </p:cNvSpPr>
          <p:nvPr/>
        </p:nvSpPr>
        <p:spPr bwMode="auto">
          <a:xfrm>
            <a:off x="466725" y="2971800"/>
            <a:ext cx="1209675" cy="366713"/>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1800" b="1" i="1">
                <a:latin typeface="Helvetica" pitchFamily="34" charset="0"/>
              </a:rPr>
              <a:t>Port 3000</a:t>
            </a:r>
          </a:p>
        </p:txBody>
      </p:sp>
      <p:sp>
        <p:nvSpPr>
          <p:cNvPr id="54294" name="Rectangle 22"/>
          <p:cNvSpPr>
            <a:spLocks noGrp="1" noChangeArrowheads="1"/>
          </p:cNvSpPr>
          <p:nvPr>
            <p:ph type="body" idx="1"/>
          </p:nvPr>
        </p:nvSpPr>
        <p:spPr>
          <a:xfrm>
            <a:off x="4572000" y="2124075"/>
            <a:ext cx="4267200" cy="4124325"/>
          </a:xfrm>
          <a:noFill/>
          <a:ln/>
        </p:spPr>
        <p:txBody>
          <a:bodyPr/>
          <a:lstStyle/>
          <a:p>
            <a:r>
              <a:rPr lang="en-US" sz="2400" b="1">
                <a:solidFill>
                  <a:srgbClr val="CC0000"/>
                </a:solidFill>
                <a:latin typeface="Helvetica" pitchFamily="34" charset="0"/>
              </a:rPr>
              <a:t>How can the </a:t>
            </a:r>
            <a:r>
              <a:rPr lang="en-US" sz="2400" b="1" i="1">
                <a:solidFill>
                  <a:srgbClr val="CC0000"/>
                </a:solidFill>
                <a:latin typeface="Helvetica" pitchFamily="34" charset="0"/>
              </a:rPr>
              <a:t>UDP server</a:t>
            </a:r>
            <a:r>
              <a:rPr lang="en-US" sz="2400" b="1">
                <a:solidFill>
                  <a:srgbClr val="CC0000"/>
                </a:solidFill>
                <a:latin typeface="Helvetica" pitchFamily="34" charset="0"/>
              </a:rPr>
              <a:t> service multiple ports simultaneously?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a:t>
            </a:r>
            <a:r>
              <a:rPr lang="en-US" b="1" dirty="0"/>
              <a:t>Creation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Parent process create children processes, which, in turn create other processes, forming a tree of processes</a:t>
            </a:r>
          </a:p>
          <a:p>
            <a:r>
              <a:rPr lang="en-US" dirty="0" smtClean="0"/>
              <a:t>Generally</a:t>
            </a:r>
            <a:r>
              <a:rPr lang="en-US" dirty="0"/>
              <a:t>, process identified and managed via </a:t>
            </a:r>
            <a:r>
              <a:rPr lang="en-US" b="1" dirty="0"/>
              <a:t>a process identifier (</a:t>
            </a:r>
            <a:r>
              <a:rPr lang="en-US" b="1" dirty="0" err="1"/>
              <a:t>pid</a:t>
            </a:r>
            <a:r>
              <a:rPr lang="en-US" b="1" dirty="0"/>
              <a:t>)</a:t>
            </a:r>
          </a:p>
          <a:p>
            <a:r>
              <a:rPr lang="en-US" dirty="0" smtClean="0"/>
              <a:t>Resource </a:t>
            </a:r>
            <a:r>
              <a:rPr lang="en-US" dirty="0"/>
              <a:t>sharing</a:t>
            </a:r>
          </a:p>
          <a:p>
            <a:pPr lvl="1"/>
            <a:r>
              <a:rPr lang="en-US" dirty="0" smtClean="0"/>
              <a:t>Parent </a:t>
            </a:r>
            <a:r>
              <a:rPr lang="en-US" dirty="0"/>
              <a:t>and children share all resources</a:t>
            </a:r>
          </a:p>
          <a:p>
            <a:pPr lvl="1"/>
            <a:r>
              <a:rPr lang="en-US" dirty="0" smtClean="0"/>
              <a:t>Children </a:t>
            </a:r>
            <a:r>
              <a:rPr lang="en-US" dirty="0"/>
              <a:t>share subset of parent’s resources</a:t>
            </a:r>
          </a:p>
          <a:p>
            <a:pPr lvl="1"/>
            <a:r>
              <a:rPr lang="en-US" dirty="0" smtClean="0"/>
              <a:t>Parent </a:t>
            </a:r>
            <a:r>
              <a:rPr lang="en-US" dirty="0"/>
              <a:t>and child share no resources</a:t>
            </a:r>
          </a:p>
          <a:p>
            <a:r>
              <a:rPr lang="en-US" dirty="0" smtClean="0"/>
              <a:t>Execution</a:t>
            </a:r>
            <a:endParaRPr lang="en-US" dirty="0"/>
          </a:p>
          <a:p>
            <a:pPr lvl="1"/>
            <a:r>
              <a:rPr lang="en-US" dirty="0" smtClean="0"/>
              <a:t>Parent </a:t>
            </a:r>
            <a:r>
              <a:rPr lang="en-US" dirty="0"/>
              <a:t>and children execute concurrently</a:t>
            </a:r>
          </a:p>
          <a:p>
            <a:pPr lvl="1"/>
            <a:r>
              <a:rPr lang="en-US" dirty="0" smtClean="0"/>
              <a:t>Parent </a:t>
            </a:r>
            <a:r>
              <a:rPr lang="en-US" dirty="0"/>
              <a:t>waits until children terminate</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14</a:t>
            </a:fld>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8FA348D-1696-4666-ACCB-EAAA3CD69AB7}" type="slidenum">
              <a:rPr lang="en-US"/>
              <a:pPr/>
              <a:t>140</a:t>
            </a:fld>
            <a:endParaRPr lang="en-US"/>
          </a:p>
        </p:txBody>
      </p:sp>
      <p:sp>
        <p:nvSpPr>
          <p:cNvPr id="55298" name="Text Box 2"/>
          <p:cNvSpPr txBox="1">
            <a:spLocks noChangeArrowheads="1"/>
          </p:cNvSpPr>
          <p:nvPr/>
        </p:nvSpPr>
        <p:spPr bwMode="auto">
          <a:xfrm>
            <a:off x="874713" y="1493838"/>
            <a:ext cx="7812087" cy="4221162"/>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int s1;				/* socket descriptor 1 */</a:t>
            </a:r>
          </a:p>
          <a:p>
            <a:pPr defTabSz="820738" eaLnBrk="0" hangingPunct="0"/>
            <a:r>
              <a:rPr lang="en-US" sz="1800">
                <a:latin typeface="Courier New" pitchFamily="49" charset="0"/>
              </a:rPr>
              <a:t>int s2;				/* socket descriptor 2 */</a:t>
            </a:r>
          </a:p>
          <a:p>
            <a:pPr defTabSz="820738" eaLnBrk="0" hangingPunct="0"/>
            <a:endParaRPr lang="en-US" sz="1800">
              <a:latin typeface="Courier New" pitchFamily="49" charset="0"/>
            </a:endParaRPr>
          </a:p>
          <a:p>
            <a:pPr defTabSz="820738" eaLnBrk="0" hangingPunct="0"/>
            <a:r>
              <a:rPr lang="en-US" sz="1800">
                <a:latin typeface="Courier New" pitchFamily="49" charset="0"/>
              </a:rPr>
              <a:t>/* 1) create socket s1 */</a:t>
            </a:r>
          </a:p>
          <a:p>
            <a:pPr defTabSz="820738" eaLnBrk="0" hangingPunct="0"/>
            <a:r>
              <a:rPr lang="en-US" sz="1800">
                <a:latin typeface="Courier New" pitchFamily="49" charset="0"/>
              </a:rPr>
              <a:t>/* 2) create socket s2 */</a:t>
            </a:r>
          </a:p>
          <a:p>
            <a:pPr defTabSz="820738" eaLnBrk="0" hangingPunct="0"/>
            <a:r>
              <a:rPr lang="en-US" sz="1800">
                <a:latin typeface="Courier New" pitchFamily="49" charset="0"/>
              </a:rPr>
              <a:t>/* 3) bind s1 to port 2000 */</a:t>
            </a:r>
          </a:p>
          <a:p>
            <a:pPr defTabSz="820738" eaLnBrk="0" hangingPunct="0"/>
            <a:r>
              <a:rPr lang="en-US" sz="1800">
                <a:latin typeface="Courier New" pitchFamily="49" charset="0"/>
              </a:rPr>
              <a:t>/* 4) bind s2 to port 3000 */</a:t>
            </a:r>
          </a:p>
          <a:p>
            <a:pPr defTabSz="820738" eaLnBrk="0" hangingPunct="0"/>
            <a:endParaRPr lang="en-US" sz="1800">
              <a:latin typeface="Courier New" pitchFamily="49" charset="0"/>
            </a:endParaRPr>
          </a:p>
          <a:p>
            <a:pPr defTabSz="820738" eaLnBrk="0" hangingPunct="0"/>
            <a:r>
              <a:rPr lang="en-US" sz="1800">
                <a:latin typeface="Courier New" pitchFamily="49" charset="0"/>
              </a:rPr>
              <a:t>while(1) {</a:t>
            </a:r>
          </a:p>
          <a:p>
            <a:pPr defTabSz="820738" eaLnBrk="0" hangingPunct="0"/>
            <a:r>
              <a:rPr lang="en-US" sz="1800">
                <a:latin typeface="Courier New" pitchFamily="49" charset="0"/>
              </a:rPr>
              <a:t>	</a:t>
            </a:r>
            <a:r>
              <a:rPr lang="en-US" sz="1800" b="1">
                <a:solidFill>
                  <a:srgbClr val="CC0000"/>
                </a:solidFill>
                <a:latin typeface="Courier New" pitchFamily="49" charset="0"/>
              </a:rPr>
              <a:t>recvfrom</a:t>
            </a:r>
            <a:r>
              <a:rPr lang="en-US" sz="1800">
                <a:latin typeface="Courier New" pitchFamily="49" charset="0"/>
              </a:rPr>
              <a:t>(s1, buf, sizeof(buf), ...);</a:t>
            </a:r>
          </a:p>
          <a:p>
            <a:pPr defTabSz="820738" eaLnBrk="0" hangingPunct="0"/>
            <a:r>
              <a:rPr lang="en-US" sz="1800">
                <a:latin typeface="Courier New" pitchFamily="49" charset="0"/>
              </a:rPr>
              <a:t>	/* process buf */</a:t>
            </a:r>
          </a:p>
          <a:p>
            <a:pPr defTabSz="820738" eaLnBrk="0" hangingPunct="0"/>
            <a:endParaRPr lang="en-US" sz="1800">
              <a:latin typeface="Courier New" pitchFamily="49" charset="0"/>
            </a:endParaRPr>
          </a:p>
          <a:p>
            <a:pPr defTabSz="820738" eaLnBrk="0" hangingPunct="0"/>
            <a:r>
              <a:rPr lang="en-US" sz="1800">
                <a:latin typeface="Courier New" pitchFamily="49" charset="0"/>
              </a:rPr>
              <a:t>	</a:t>
            </a:r>
            <a:r>
              <a:rPr lang="en-US" sz="1800" b="1">
                <a:solidFill>
                  <a:srgbClr val="CC0000"/>
                </a:solidFill>
                <a:latin typeface="Courier New" pitchFamily="49" charset="0"/>
              </a:rPr>
              <a:t>recvfrom</a:t>
            </a:r>
            <a:r>
              <a:rPr lang="en-US" sz="1800">
                <a:latin typeface="Courier New" pitchFamily="49" charset="0"/>
              </a:rPr>
              <a:t>(s2, buf, sizeof(buf), ...);</a:t>
            </a:r>
          </a:p>
          <a:p>
            <a:pPr defTabSz="820738" eaLnBrk="0" hangingPunct="0"/>
            <a:r>
              <a:rPr lang="en-US" sz="1800">
                <a:latin typeface="Courier New" pitchFamily="49" charset="0"/>
              </a:rPr>
              <a:t>	/* process buf */</a:t>
            </a:r>
          </a:p>
          <a:p>
            <a:pPr defTabSz="820738" eaLnBrk="0" hangingPunct="0"/>
            <a:r>
              <a:rPr lang="en-US" sz="1800">
                <a:latin typeface="Courier New" pitchFamily="49" charset="0"/>
              </a:rPr>
              <a:t>}</a:t>
            </a:r>
          </a:p>
        </p:txBody>
      </p:sp>
      <p:sp>
        <p:nvSpPr>
          <p:cNvPr id="55299" name="Rectangle 3"/>
          <p:cNvSpPr>
            <a:spLocks noGrp="1" noChangeArrowheads="1"/>
          </p:cNvSpPr>
          <p:nvPr>
            <p:ph type="title"/>
          </p:nvPr>
        </p:nvSpPr>
        <p:spPr/>
        <p:txBody>
          <a:bodyPr lIns="82058" tIns="41029" rIns="82058" bIns="41029"/>
          <a:lstStyle/>
          <a:p>
            <a:r>
              <a:rPr lang="en-US"/>
              <a:t>UDP Server: Servicing Two Ports </a:t>
            </a:r>
          </a:p>
        </p:txBody>
      </p:sp>
      <p:sp>
        <p:nvSpPr>
          <p:cNvPr id="55300" name="Rectangle 4"/>
          <p:cNvSpPr>
            <a:spLocks noGrp="1" noChangeArrowheads="1"/>
          </p:cNvSpPr>
          <p:nvPr>
            <p:ph type="body" idx="1"/>
          </p:nvPr>
        </p:nvSpPr>
        <p:spPr>
          <a:xfrm>
            <a:off x="381000" y="5737225"/>
            <a:ext cx="8382000" cy="815975"/>
          </a:xfrm>
        </p:spPr>
        <p:txBody>
          <a:bodyPr lIns="82058" tIns="41029" rIns="82058" bIns="41029"/>
          <a:lstStyle/>
          <a:p>
            <a:r>
              <a:rPr lang="en-US" sz="2400" b="1">
                <a:solidFill>
                  <a:srgbClr val="CC0000"/>
                </a:solidFill>
              </a:rPr>
              <a:t>What problems does this code have?</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67D7456-2155-407C-995A-D6A7E3703F3A}" type="slidenum">
              <a:rPr lang="en-US"/>
              <a:pPr/>
              <a:t>141</a:t>
            </a:fld>
            <a:endParaRPr lang="en-US"/>
          </a:p>
        </p:txBody>
      </p:sp>
      <p:sp>
        <p:nvSpPr>
          <p:cNvPr id="75778" name="Rectangle 2"/>
          <p:cNvSpPr>
            <a:spLocks noGrp="1" noChangeArrowheads="1"/>
          </p:cNvSpPr>
          <p:nvPr>
            <p:ph type="title"/>
          </p:nvPr>
        </p:nvSpPr>
        <p:spPr/>
        <p:txBody>
          <a:bodyPr/>
          <a:lstStyle/>
          <a:p>
            <a:r>
              <a:rPr lang="en-US"/>
              <a:t>Socket I/O: select()</a:t>
            </a:r>
          </a:p>
        </p:txBody>
      </p:sp>
      <p:sp>
        <p:nvSpPr>
          <p:cNvPr id="75781" name="Text Box 5"/>
          <p:cNvSpPr txBox="1">
            <a:spLocks noChangeArrowheads="1"/>
          </p:cNvSpPr>
          <p:nvPr/>
        </p:nvSpPr>
        <p:spPr bwMode="auto">
          <a:xfrm>
            <a:off x="569913" y="1479550"/>
            <a:ext cx="8269287" cy="1873250"/>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int select(int </a:t>
            </a:r>
            <a:r>
              <a:rPr lang="en-US" sz="1800" b="1">
                <a:solidFill>
                  <a:srgbClr val="CC0000"/>
                </a:solidFill>
                <a:latin typeface="Courier New" pitchFamily="49" charset="0"/>
              </a:rPr>
              <a:t>maxfds</a:t>
            </a:r>
            <a:r>
              <a:rPr lang="en-US" sz="1800">
                <a:latin typeface="Courier New" pitchFamily="49" charset="0"/>
              </a:rPr>
              <a:t>, fd_set *</a:t>
            </a:r>
            <a:r>
              <a:rPr lang="en-US" sz="1800" b="1">
                <a:solidFill>
                  <a:srgbClr val="CC0000"/>
                </a:solidFill>
                <a:latin typeface="Courier New" pitchFamily="49" charset="0"/>
              </a:rPr>
              <a:t>readfds</a:t>
            </a:r>
            <a:r>
              <a:rPr lang="en-US" sz="1800">
                <a:latin typeface="Courier New" pitchFamily="49" charset="0"/>
              </a:rPr>
              <a:t>, fd_set *</a:t>
            </a:r>
            <a:r>
              <a:rPr lang="en-US" sz="1800" b="1">
                <a:solidFill>
                  <a:srgbClr val="CC0000"/>
                </a:solidFill>
                <a:latin typeface="Courier New" pitchFamily="49" charset="0"/>
              </a:rPr>
              <a:t>writefds</a:t>
            </a:r>
            <a:r>
              <a:rPr lang="en-US" sz="1800">
                <a:latin typeface="Courier New" pitchFamily="49" charset="0"/>
              </a:rPr>
              <a:t>, </a:t>
            </a:r>
          </a:p>
          <a:p>
            <a:pPr defTabSz="820738" eaLnBrk="0" hangingPunct="0"/>
            <a:r>
              <a:rPr lang="en-US" sz="1800">
                <a:latin typeface="Courier New" pitchFamily="49" charset="0"/>
              </a:rPr>
              <a:t>	     fd_set *</a:t>
            </a:r>
            <a:r>
              <a:rPr lang="en-US" sz="1800" b="1">
                <a:solidFill>
                  <a:srgbClr val="CC0000"/>
                </a:solidFill>
                <a:latin typeface="Courier New" pitchFamily="49" charset="0"/>
              </a:rPr>
              <a:t>exceptfds</a:t>
            </a:r>
            <a:r>
              <a:rPr lang="en-US" sz="1800">
                <a:latin typeface="Courier New" pitchFamily="49" charset="0"/>
              </a:rPr>
              <a:t>, struct timeval *timeout);</a:t>
            </a:r>
            <a:endParaRPr lang="en-US" sz="1600">
              <a:latin typeface="Courier New" pitchFamily="49" charset="0"/>
            </a:endParaRPr>
          </a:p>
          <a:p>
            <a:pPr defTabSz="820738" eaLnBrk="0" hangingPunct="0"/>
            <a:endParaRPr lang="en-US" sz="1600">
              <a:latin typeface="Courier New" pitchFamily="49" charset="0"/>
            </a:endParaRPr>
          </a:p>
          <a:p>
            <a:pPr defTabSz="820738" eaLnBrk="0" hangingPunct="0"/>
            <a:r>
              <a:rPr lang="en-US" sz="1600">
                <a:latin typeface="Courier New" pitchFamily="49" charset="0"/>
              </a:rPr>
              <a:t>FD_CLR(int fd, fd_set *fds);   /* clear the bit for </a:t>
            </a:r>
            <a:r>
              <a:rPr lang="en-US" sz="1600" i="1">
                <a:latin typeface="Courier New" pitchFamily="49" charset="0"/>
              </a:rPr>
              <a:t>fd</a:t>
            </a:r>
            <a:r>
              <a:rPr lang="en-US" sz="1600">
                <a:latin typeface="Courier New" pitchFamily="49" charset="0"/>
              </a:rPr>
              <a:t> in </a:t>
            </a:r>
            <a:r>
              <a:rPr lang="en-US" sz="1600" i="1">
                <a:latin typeface="Courier New" pitchFamily="49" charset="0"/>
              </a:rPr>
              <a:t>fds</a:t>
            </a:r>
            <a:r>
              <a:rPr lang="en-US" sz="1600">
                <a:latin typeface="Courier New" pitchFamily="49" charset="0"/>
              </a:rPr>
              <a:t> */</a:t>
            </a:r>
          </a:p>
          <a:p>
            <a:pPr defTabSz="820738" eaLnBrk="0" hangingPunct="0"/>
            <a:r>
              <a:rPr lang="en-US" sz="1600">
                <a:latin typeface="Courier New" pitchFamily="49" charset="0"/>
              </a:rPr>
              <a:t>FD_ISSET(int fd, fd_set *fds); /* is the bit for </a:t>
            </a:r>
            <a:r>
              <a:rPr lang="en-US" sz="1600" i="1">
                <a:latin typeface="Courier New" pitchFamily="49" charset="0"/>
              </a:rPr>
              <a:t>fd</a:t>
            </a:r>
            <a:r>
              <a:rPr lang="en-US" sz="1600">
                <a:latin typeface="Courier New" pitchFamily="49" charset="0"/>
              </a:rPr>
              <a:t> in </a:t>
            </a:r>
            <a:r>
              <a:rPr lang="en-US" sz="1600" i="1">
                <a:latin typeface="Courier New" pitchFamily="49" charset="0"/>
              </a:rPr>
              <a:t>fds</a:t>
            </a:r>
            <a:r>
              <a:rPr lang="en-US" sz="1600">
                <a:latin typeface="Courier New" pitchFamily="49" charset="0"/>
              </a:rPr>
              <a:t>? */</a:t>
            </a:r>
          </a:p>
          <a:p>
            <a:pPr defTabSz="820738" eaLnBrk="0" hangingPunct="0"/>
            <a:r>
              <a:rPr lang="en-US" sz="1600">
                <a:latin typeface="Courier New" pitchFamily="49" charset="0"/>
              </a:rPr>
              <a:t>FD_SET(int fd, fd_set *fds);   /* turn on the bit for </a:t>
            </a:r>
            <a:r>
              <a:rPr lang="en-US" sz="1600" i="1">
                <a:latin typeface="Courier New" pitchFamily="49" charset="0"/>
              </a:rPr>
              <a:t>fd</a:t>
            </a:r>
            <a:r>
              <a:rPr lang="en-US" sz="1600">
                <a:latin typeface="Courier New" pitchFamily="49" charset="0"/>
              </a:rPr>
              <a:t> in fds */</a:t>
            </a:r>
          </a:p>
          <a:p>
            <a:pPr defTabSz="820738" eaLnBrk="0" hangingPunct="0"/>
            <a:r>
              <a:rPr lang="en-US" sz="1600">
                <a:latin typeface="Courier New" pitchFamily="49" charset="0"/>
              </a:rPr>
              <a:t>FD_ZERO(fd_set *fds);          /* clear all bits in </a:t>
            </a:r>
            <a:r>
              <a:rPr lang="en-US" sz="1600" i="1">
                <a:latin typeface="Courier New" pitchFamily="49" charset="0"/>
              </a:rPr>
              <a:t>fds</a:t>
            </a:r>
            <a:r>
              <a:rPr lang="en-US" sz="1600">
                <a:latin typeface="Courier New" pitchFamily="49" charset="0"/>
              </a:rPr>
              <a:t> */</a:t>
            </a:r>
          </a:p>
        </p:txBody>
      </p:sp>
      <p:sp>
        <p:nvSpPr>
          <p:cNvPr id="75782" name="Rectangle 6"/>
          <p:cNvSpPr>
            <a:spLocks noGrp="1" noChangeArrowheads="1"/>
          </p:cNvSpPr>
          <p:nvPr>
            <p:ph type="body" idx="1"/>
          </p:nvPr>
        </p:nvSpPr>
        <p:spPr>
          <a:xfrm>
            <a:off x="381000" y="3429000"/>
            <a:ext cx="8763000" cy="3048000"/>
          </a:xfrm>
        </p:spPr>
        <p:txBody>
          <a:bodyPr/>
          <a:lstStyle/>
          <a:p>
            <a:r>
              <a:rPr lang="en-US" sz="2400" b="1" i="1"/>
              <a:t>maxfds</a:t>
            </a:r>
            <a:r>
              <a:rPr lang="en-US" sz="2400"/>
              <a:t>: number of descriptors to be tested</a:t>
            </a:r>
          </a:p>
          <a:p>
            <a:pPr lvl="1"/>
            <a:r>
              <a:rPr lang="en-US" sz="2000"/>
              <a:t>descriptors (0, 1, ... maxfds-1) will be tested</a:t>
            </a:r>
          </a:p>
          <a:p>
            <a:r>
              <a:rPr lang="en-US" sz="2400" b="1" i="1"/>
              <a:t>readfds</a:t>
            </a:r>
            <a:r>
              <a:rPr lang="en-US" sz="2400"/>
              <a:t>: a set of </a:t>
            </a:r>
            <a:r>
              <a:rPr lang="en-US" sz="2400" i="1"/>
              <a:t>fds</a:t>
            </a:r>
            <a:r>
              <a:rPr lang="en-US" sz="2400"/>
              <a:t> we want to check if data is available</a:t>
            </a:r>
          </a:p>
          <a:p>
            <a:pPr lvl="1"/>
            <a:r>
              <a:rPr lang="en-US" sz="2000"/>
              <a:t>returns a set of </a:t>
            </a:r>
            <a:r>
              <a:rPr lang="en-US" sz="2000" i="1"/>
              <a:t>fds</a:t>
            </a:r>
            <a:r>
              <a:rPr lang="en-US" sz="2000"/>
              <a:t> ready to read</a:t>
            </a:r>
          </a:p>
          <a:p>
            <a:pPr lvl="1"/>
            <a:r>
              <a:rPr lang="en-US" sz="2000"/>
              <a:t>if input argument is </a:t>
            </a:r>
            <a:r>
              <a:rPr lang="en-US" sz="2000" i="1"/>
              <a:t>NULL</a:t>
            </a:r>
            <a:r>
              <a:rPr lang="en-US" sz="2000"/>
              <a:t>, not interested in that condition</a:t>
            </a:r>
          </a:p>
          <a:p>
            <a:r>
              <a:rPr lang="en-US" sz="2400" b="1" i="1"/>
              <a:t>writefds</a:t>
            </a:r>
            <a:r>
              <a:rPr lang="en-US" sz="2400"/>
              <a:t>: returns a set of </a:t>
            </a:r>
            <a:r>
              <a:rPr lang="en-US" sz="2400" i="1"/>
              <a:t>fds</a:t>
            </a:r>
            <a:r>
              <a:rPr lang="en-US" sz="2400"/>
              <a:t> ready to write</a:t>
            </a:r>
          </a:p>
          <a:p>
            <a:r>
              <a:rPr lang="en-US" sz="2400" b="1" i="1"/>
              <a:t>exceptfds</a:t>
            </a:r>
            <a:r>
              <a:rPr lang="en-US" sz="2400"/>
              <a:t>: returns a set of </a:t>
            </a:r>
            <a:r>
              <a:rPr lang="en-US" sz="2400" i="1"/>
              <a:t>fds</a:t>
            </a:r>
            <a:r>
              <a:rPr lang="en-US" sz="2400"/>
              <a:t> with exception conditions</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12D0967-997C-4A18-BAB1-926FB71562D6}" type="slidenum">
              <a:rPr lang="en-US"/>
              <a:pPr/>
              <a:t>142</a:t>
            </a:fld>
            <a:endParaRPr lang="en-US"/>
          </a:p>
        </p:txBody>
      </p:sp>
      <p:sp>
        <p:nvSpPr>
          <p:cNvPr id="76802" name="Rectangle 2"/>
          <p:cNvSpPr>
            <a:spLocks noGrp="1" noChangeArrowheads="1"/>
          </p:cNvSpPr>
          <p:nvPr>
            <p:ph type="title"/>
          </p:nvPr>
        </p:nvSpPr>
        <p:spPr/>
        <p:txBody>
          <a:bodyPr/>
          <a:lstStyle/>
          <a:p>
            <a:r>
              <a:rPr lang="en-US"/>
              <a:t>Socket I/O: select()</a:t>
            </a:r>
          </a:p>
        </p:txBody>
      </p:sp>
      <p:sp>
        <p:nvSpPr>
          <p:cNvPr id="76803" name="Text Box 3"/>
          <p:cNvSpPr txBox="1">
            <a:spLocks noChangeArrowheads="1"/>
          </p:cNvSpPr>
          <p:nvPr/>
        </p:nvSpPr>
        <p:spPr bwMode="auto">
          <a:xfrm>
            <a:off x="646113" y="1557338"/>
            <a:ext cx="8269287" cy="2024062"/>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int select(int maxfds, fd_set *readfds, fd_set *writefds, </a:t>
            </a:r>
          </a:p>
          <a:p>
            <a:pPr defTabSz="820738" eaLnBrk="0" hangingPunct="0"/>
            <a:r>
              <a:rPr lang="en-US" sz="1800">
                <a:latin typeface="Courier New" pitchFamily="49" charset="0"/>
              </a:rPr>
              <a:t>	     fd_set *exceptfds, struct timeval *</a:t>
            </a:r>
            <a:r>
              <a:rPr lang="en-US" sz="1800" b="1">
                <a:solidFill>
                  <a:srgbClr val="CC0000"/>
                </a:solidFill>
                <a:latin typeface="Courier New" pitchFamily="49" charset="0"/>
              </a:rPr>
              <a:t>timeout</a:t>
            </a:r>
            <a:r>
              <a:rPr lang="en-US" sz="1800">
                <a:latin typeface="Courier New" pitchFamily="49" charset="0"/>
              </a:rPr>
              <a:t>);</a:t>
            </a:r>
          </a:p>
          <a:p>
            <a:pPr defTabSz="820738" eaLnBrk="0" hangingPunct="0"/>
            <a:endParaRPr lang="en-US" sz="1800">
              <a:latin typeface="Courier New" pitchFamily="49" charset="0"/>
            </a:endParaRPr>
          </a:p>
          <a:p>
            <a:pPr defTabSz="820738" eaLnBrk="0" hangingPunct="0"/>
            <a:r>
              <a:rPr lang="en-US" sz="1800">
                <a:latin typeface="Courier New" pitchFamily="49" charset="0"/>
              </a:rPr>
              <a:t>struct timeval {</a:t>
            </a:r>
          </a:p>
          <a:p>
            <a:pPr defTabSz="820738" eaLnBrk="0" hangingPunct="0"/>
            <a:r>
              <a:rPr lang="en-US" sz="1800">
                <a:latin typeface="Courier New" pitchFamily="49" charset="0"/>
              </a:rPr>
              <a:t>	long tv_sec;		/* seconds /</a:t>
            </a:r>
          </a:p>
          <a:p>
            <a:pPr defTabSz="820738" eaLnBrk="0" hangingPunct="0"/>
            <a:r>
              <a:rPr lang="en-US" sz="1800">
                <a:latin typeface="Courier New" pitchFamily="49" charset="0"/>
              </a:rPr>
              <a:t>	long tv_usec;		/* microseconds */</a:t>
            </a:r>
          </a:p>
          <a:p>
            <a:pPr defTabSz="820738" eaLnBrk="0" hangingPunct="0"/>
            <a:r>
              <a:rPr lang="en-US" sz="1800">
                <a:latin typeface="Courier New" pitchFamily="49" charset="0"/>
              </a:rPr>
              <a:t>}</a:t>
            </a:r>
          </a:p>
        </p:txBody>
      </p:sp>
      <p:sp>
        <p:nvSpPr>
          <p:cNvPr id="76804" name="Rectangle 4"/>
          <p:cNvSpPr>
            <a:spLocks noGrp="1" noChangeArrowheads="1"/>
          </p:cNvSpPr>
          <p:nvPr>
            <p:ph type="body" idx="1"/>
          </p:nvPr>
        </p:nvSpPr>
        <p:spPr>
          <a:xfrm>
            <a:off x="381000" y="3619500"/>
            <a:ext cx="8032750" cy="2400300"/>
          </a:xfrm>
        </p:spPr>
        <p:txBody>
          <a:bodyPr>
            <a:normAutofit lnSpcReduction="10000"/>
          </a:bodyPr>
          <a:lstStyle/>
          <a:p>
            <a:pPr>
              <a:lnSpc>
                <a:spcPct val="90000"/>
              </a:lnSpc>
            </a:pPr>
            <a:r>
              <a:rPr lang="en-US" sz="2400" b="1" i="1"/>
              <a:t>timeout</a:t>
            </a:r>
            <a:endParaRPr lang="en-US" sz="2400"/>
          </a:p>
          <a:p>
            <a:pPr lvl="1">
              <a:lnSpc>
                <a:spcPct val="90000"/>
              </a:lnSpc>
            </a:pPr>
            <a:r>
              <a:rPr lang="en-US" sz="2000"/>
              <a:t>if NULL, wait forever and return only when one of the descriptors is ready for I/O</a:t>
            </a:r>
          </a:p>
          <a:p>
            <a:pPr lvl="1">
              <a:lnSpc>
                <a:spcPct val="90000"/>
              </a:lnSpc>
            </a:pPr>
            <a:r>
              <a:rPr lang="en-US" sz="2000"/>
              <a:t>otherwise, wait up to a fixed amount of time specified by </a:t>
            </a:r>
            <a:r>
              <a:rPr lang="en-US" sz="2000" i="1"/>
              <a:t>timeout</a:t>
            </a:r>
            <a:endParaRPr lang="en-US" sz="2000"/>
          </a:p>
          <a:p>
            <a:pPr lvl="2">
              <a:lnSpc>
                <a:spcPct val="90000"/>
              </a:lnSpc>
            </a:pPr>
            <a:r>
              <a:rPr lang="en-US" sz="1800"/>
              <a:t>if we don’t want to wait at all, create a timeout structure with timer value equal to 0</a:t>
            </a:r>
          </a:p>
          <a:p>
            <a:pPr lvl="2">
              <a:lnSpc>
                <a:spcPct val="90000"/>
              </a:lnSpc>
            </a:pPr>
            <a:endParaRPr lang="en-US" sz="1800"/>
          </a:p>
          <a:p>
            <a:pPr>
              <a:lnSpc>
                <a:spcPct val="90000"/>
              </a:lnSpc>
            </a:pPr>
            <a:r>
              <a:rPr lang="en-US" sz="2000"/>
              <a:t>Refer to the man page for more information</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6467435-119F-4D04-B50E-C9888DFC3DB0}" type="slidenum">
              <a:rPr lang="en-US"/>
              <a:pPr/>
              <a:t>143</a:t>
            </a:fld>
            <a:endParaRPr lang="en-US"/>
          </a:p>
        </p:txBody>
      </p:sp>
      <p:sp>
        <p:nvSpPr>
          <p:cNvPr id="56322" name="Text Box 2"/>
          <p:cNvSpPr txBox="1">
            <a:spLocks noChangeArrowheads="1"/>
          </p:cNvSpPr>
          <p:nvPr/>
        </p:nvSpPr>
        <p:spPr bwMode="auto">
          <a:xfrm>
            <a:off x="1219200" y="2044700"/>
            <a:ext cx="6934200" cy="4356100"/>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400">
                <a:latin typeface="Courier New" pitchFamily="49" charset="0"/>
              </a:rPr>
              <a:t>int s1, s2; 			/* socket descriptors */</a:t>
            </a:r>
          </a:p>
          <a:p>
            <a:pPr defTabSz="820738" eaLnBrk="0" hangingPunct="0"/>
            <a:r>
              <a:rPr lang="en-US" sz="1400">
                <a:latin typeface="Courier New" pitchFamily="49" charset="0"/>
              </a:rPr>
              <a:t>fd_set readfds;		/* used by select() */</a:t>
            </a:r>
          </a:p>
          <a:p>
            <a:pPr defTabSz="820738" eaLnBrk="0" hangingPunct="0"/>
            <a:endParaRPr lang="en-US" sz="1400">
              <a:latin typeface="Courier New" pitchFamily="49" charset="0"/>
            </a:endParaRPr>
          </a:p>
          <a:p>
            <a:pPr defTabSz="820738" eaLnBrk="0" hangingPunct="0"/>
            <a:r>
              <a:rPr lang="en-US" sz="1400">
                <a:latin typeface="Courier New" pitchFamily="49" charset="0"/>
              </a:rPr>
              <a:t>/* create and bind s1 and s2 */</a:t>
            </a:r>
          </a:p>
          <a:p>
            <a:pPr defTabSz="820738" eaLnBrk="0" hangingPunct="0"/>
            <a:r>
              <a:rPr lang="en-US" sz="1400">
                <a:latin typeface="Courier New" pitchFamily="49" charset="0"/>
              </a:rPr>
              <a:t>while(1) {</a:t>
            </a:r>
          </a:p>
          <a:p>
            <a:pPr defTabSz="820738" eaLnBrk="0" hangingPunct="0"/>
            <a:r>
              <a:rPr lang="en-US" sz="1400">
                <a:latin typeface="Courier New" pitchFamily="49" charset="0"/>
              </a:rPr>
              <a:t>	</a:t>
            </a:r>
            <a:r>
              <a:rPr lang="en-US" sz="1400" b="1">
                <a:solidFill>
                  <a:srgbClr val="CC0000"/>
                </a:solidFill>
                <a:latin typeface="Courier New" pitchFamily="49" charset="0"/>
              </a:rPr>
              <a:t>FD_ZERO</a:t>
            </a:r>
            <a:r>
              <a:rPr lang="en-US" sz="1400">
                <a:latin typeface="Courier New" pitchFamily="49" charset="0"/>
              </a:rPr>
              <a:t>(&amp;readfds);		/* initialize the fd set */</a:t>
            </a:r>
          </a:p>
          <a:p>
            <a:pPr defTabSz="820738" eaLnBrk="0" hangingPunct="0"/>
            <a:r>
              <a:rPr lang="en-US" sz="1400">
                <a:latin typeface="Courier New" pitchFamily="49" charset="0"/>
              </a:rPr>
              <a:t>	</a:t>
            </a:r>
            <a:r>
              <a:rPr lang="en-US" sz="1400" b="1">
                <a:solidFill>
                  <a:srgbClr val="CC0000"/>
                </a:solidFill>
                <a:latin typeface="Courier New" pitchFamily="49" charset="0"/>
              </a:rPr>
              <a:t>FD_SET</a:t>
            </a:r>
            <a:r>
              <a:rPr lang="en-US" sz="1400">
                <a:latin typeface="Courier New" pitchFamily="49" charset="0"/>
              </a:rPr>
              <a:t>(s1, &amp;readfds);	/* add s1 to the fd set */</a:t>
            </a:r>
          </a:p>
          <a:p>
            <a:pPr defTabSz="820738" eaLnBrk="0" hangingPunct="0"/>
            <a:r>
              <a:rPr lang="en-US" sz="1400">
                <a:latin typeface="Courier New" pitchFamily="49" charset="0"/>
              </a:rPr>
              <a:t>	FD_SET(s2, &amp;readfds);	/* add s2 to the fd set */</a:t>
            </a:r>
          </a:p>
          <a:p>
            <a:pPr defTabSz="820738" eaLnBrk="0" hangingPunct="0"/>
            <a:endParaRPr lang="en-US" sz="1400">
              <a:latin typeface="Courier New" pitchFamily="49" charset="0"/>
            </a:endParaRPr>
          </a:p>
          <a:p>
            <a:pPr defTabSz="820738" eaLnBrk="0" hangingPunct="0"/>
            <a:r>
              <a:rPr lang="en-US" sz="1400">
                <a:latin typeface="Courier New" pitchFamily="49" charset="0"/>
              </a:rPr>
              <a:t>	if(</a:t>
            </a:r>
            <a:r>
              <a:rPr lang="en-US" sz="1400" b="1">
                <a:solidFill>
                  <a:srgbClr val="CC0000"/>
                </a:solidFill>
                <a:latin typeface="Courier New" pitchFamily="49" charset="0"/>
              </a:rPr>
              <a:t>select</a:t>
            </a:r>
            <a:r>
              <a:rPr lang="en-US" sz="1400">
                <a:latin typeface="Courier New" pitchFamily="49" charset="0"/>
              </a:rPr>
              <a:t>(s2+1, &amp;readfds, 0, 0, 0) &lt; 0) {</a:t>
            </a:r>
          </a:p>
          <a:p>
            <a:pPr defTabSz="820738" eaLnBrk="0" hangingPunct="0"/>
            <a:r>
              <a:rPr lang="en-US" sz="1400">
                <a:latin typeface="Courier New" pitchFamily="49" charset="0"/>
              </a:rPr>
              <a:t>		perror(“select”);</a:t>
            </a:r>
          </a:p>
          <a:p>
            <a:pPr defTabSz="820738" eaLnBrk="0" hangingPunct="0"/>
            <a:r>
              <a:rPr lang="en-US" sz="1400">
                <a:latin typeface="Courier New" pitchFamily="49" charset="0"/>
              </a:rPr>
              <a:t>		exit(1);</a:t>
            </a:r>
          </a:p>
          <a:p>
            <a:pPr defTabSz="820738" eaLnBrk="0" hangingPunct="0"/>
            <a:r>
              <a:rPr lang="en-US" sz="1400">
                <a:latin typeface="Courier New" pitchFamily="49" charset="0"/>
              </a:rPr>
              <a:t>	}</a:t>
            </a:r>
          </a:p>
          <a:p>
            <a:pPr defTabSz="820738" eaLnBrk="0" hangingPunct="0"/>
            <a:r>
              <a:rPr lang="en-US" sz="1400">
                <a:latin typeface="Courier New" pitchFamily="49" charset="0"/>
              </a:rPr>
              <a:t>	if(</a:t>
            </a:r>
            <a:r>
              <a:rPr lang="en-US" sz="1400" b="1">
                <a:solidFill>
                  <a:srgbClr val="CC0000"/>
                </a:solidFill>
                <a:latin typeface="Courier New" pitchFamily="49" charset="0"/>
              </a:rPr>
              <a:t>FD_ISSET</a:t>
            </a:r>
            <a:r>
              <a:rPr lang="en-US" sz="1400">
                <a:latin typeface="Courier New" pitchFamily="49" charset="0"/>
              </a:rPr>
              <a:t>(s1, &amp;readfds)) {</a:t>
            </a:r>
          </a:p>
          <a:p>
            <a:pPr defTabSz="820738" eaLnBrk="0" hangingPunct="0"/>
            <a:r>
              <a:rPr lang="en-US" sz="1400">
                <a:latin typeface="Courier New" pitchFamily="49" charset="0"/>
              </a:rPr>
              <a:t>		</a:t>
            </a:r>
            <a:r>
              <a:rPr lang="en-US" sz="1400" b="1">
                <a:solidFill>
                  <a:srgbClr val="CC0000"/>
                </a:solidFill>
                <a:latin typeface="Courier New" pitchFamily="49" charset="0"/>
              </a:rPr>
              <a:t>recvfrom</a:t>
            </a:r>
            <a:r>
              <a:rPr lang="en-US" sz="1400">
                <a:latin typeface="Courier New" pitchFamily="49" charset="0"/>
              </a:rPr>
              <a:t>(s1, buf, sizeof(buf), ...);</a:t>
            </a:r>
          </a:p>
          <a:p>
            <a:pPr defTabSz="820738" eaLnBrk="0" hangingPunct="0"/>
            <a:r>
              <a:rPr lang="en-US" sz="1400">
                <a:latin typeface="Courier New" pitchFamily="49" charset="0"/>
              </a:rPr>
              <a:t>		/* process buf */</a:t>
            </a:r>
          </a:p>
          <a:p>
            <a:pPr defTabSz="820738" eaLnBrk="0" hangingPunct="0"/>
            <a:r>
              <a:rPr lang="en-US" sz="1400">
                <a:latin typeface="Courier New" pitchFamily="49" charset="0"/>
              </a:rPr>
              <a:t>	}</a:t>
            </a:r>
          </a:p>
          <a:p>
            <a:pPr defTabSz="820738" eaLnBrk="0" hangingPunct="0"/>
            <a:r>
              <a:rPr lang="en-US" sz="1400">
                <a:latin typeface="Courier New" pitchFamily="49" charset="0"/>
              </a:rPr>
              <a:t>	/* do the same for s2 */</a:t>
            </a:r>
          </a:p>
          <a:p>
            <a:pPr defTabSz="820738" eaLnBrk="0" hangingPunct="0"/>
            <a:r>
              <a:rPr lang="en-US" sz="1400">
                <a:latin typeface="Courier New" pitchFamily="49" charset="0"/>
              </a:rPr>
              <a:t>}</a:t>
            </a:r>
          </a:p>
        </p:txBody>
      </p:sp>
      <p:sp>
        <p:nvSpPr>
          <p:cNvPr id="56323" name="Rectangle 3"/>
          <p:cNvSpPr>
            <a:spLocks noGrp="1" noChangeArrowheads="1"/>
          </p:cNvSpPr>
          <p:nvPr>
            <p:ph type="title"/>
          </p:nvPr>
        </p:nvSpPr>
        <p:spPr/>
        <p:txBody>
          <a:bodyPr lIns="82058" tIns="41029" rIns="82058" bIns="41029"/>
          <a:lstStyle/>
          <a:p>
            <a:r>
              <a:rPr lang="en-US"/>
              <a:t>Socket I/O: select()</a:t>
            </a:r>
          </a:p>
        </p:txBody>
      </p:sp>
      <p:sp>
        <p:nvSpPr>
          <p:cNvPr id="56324" name="Rectangle 4"/>
          <p:cNvSpPr>
            <a:spLocks noChangeArrowheads="1"/>
          </p:cNvSpPr>
          <p:nvPr/>
        </p:nvSpPr>
        <p:spPr bwMode="auto">
          <a:xfrm>
            <a:off x="533400" y="1485900"/>
            <a:ext cx="8382000" cy="419100"/>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r>
              <a:rPr lang="en-US" sz="2100" b="1" i="1">
                <a:latin typeface="Arial" pitchFamily="34" charset="0"/>
              </a:rPr>
              <a:t>select</a:t>
            </a:r>
            <a:r>
              <a:rPr lang="en-US" sz="2100">
                <a:latin typeface="Arial" pitchFamily="34" charset="0"/>
              </a:rPr>
              <a:t> allows synchronous I/O multiplexing </a:t>
            </a:r>
            <a:endParaRPr lang="en-US" sz="2100" b="1" i="1">
              <a:latin typeface="Arial" pitchFamily="34"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F6A2AB44-05DD-4C78-A661-AB072193A053}" type="slidenum">
              <a:rPr lang="en-US"/>
              <a:pPr/>
              <a:t>144</a:t>
            </a:fld>
            <a:endParaRPr lang="en-US"/>
          </a:p>
        </p:txBody>
      </p:sp>
      <p:sp>
        <p:nvSpPr>
          <p:cNvPr id="57346" name="Text Box 2"/>
          <p:cNvSpPr txBox="1">
            <a:spLocks noChangeArrowheads="1"/>
          </p:cNvSpPr>
          <p:nvPr/>
        </p:nvSpPr>
        <p:spPr bwMode="auto">
          <a:xfrm>
            <a:off x="1444625" y="3890963"/>
            <a:ext cx="1495425" cy="520700"/>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TCP</a:t>
            </a:r>
          </a:p>
        </p:txBody>
      </p:sp>
      <p:sp>
        <p:nvSpPr>
          <p:cNvPr id="57347" name="Text Box 3"/>
          <p:cNvSpPr txBox="1">
            <a:spLocks noChangeArrowheads="1"/>
          </p:cNvSpPr>
          <p:nvPr/>
        </p:nvSpPr>
        <p:spPr bwMode="auto">
          <a:xfrm>
            <a:off x="1444625" y="4716463"/>
            <a:ext cx="1495425" cy="522287"/>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IP</a:t>
            </a:r>
          </a:p>
        </p:txBody>
      </p:sp>
      <p:sp>
        <p:nvSpPr>
          <p:cNvPr id="57349" name="Text Box 5"/>
          <p:cNvSpPr txBox="1">
            <a:spLocks noChangeArrowheads="1"/>
          </p:cNvSpPr>
          <p:nvPr/>
        </p:nvSpPr>
        <p:spPr bwMode="auto">
          <a:xfrm>
            <a:off x="1246188" y="5519738"/>
            <a:ext cx="1920875" cy="522287"/>
          </a:xfrm>
          <a:prstGeom prst="rect">
            <a:avLst/>
          </a:prstGeom>
          <a:noFill/>
          <a:ln w="12700">
            <a:solidFill>
              <a:schemeClr val="tx1"/>
            </a:solidFill>
            <a:miter lim="800000"/>
            <a:headEnd type="none" w="sm" len="sm"/>
            <a:tailEnd type="none" w="sm" len="sm"/>
          </a:ln>
          <a:effectLst/>
        </p:spPr>
        <p:txBody>
          <a:bodyPr wrap="none" lIns="82058" tIns="123087" rIns="82058" bIns="123087">
            <a:spAutoFit/>
          </a:bodyPr>
          <a:lstStyle/>
          <a:p>
            <a:pPr algn="ctr" defTabSz="820738" eaLnBrk="0" hangingPunct="0"/>
            <a:r>
              <a:rPr lang="en-US" sz="1800">
                <a:latin typeface="Helvetica" pitchFamily="34" charset="0"/>
              </a:rPr>
              <a:t>Ethernet Adapter</a:t>
            </a:r>
          </a:p>
        </p:txBody>
      </p:sp>
      <p:sp>
        <p:nvSpPr>
          <p:cNvPr id="57350" name="Line 6"/>
          <p:cNvSpPr>
            <a:spLocks noChangeShapeType="1"/>
          </p:cNvSpPr>
          <p:nvPr/>
        </p:nvSpPr>
        <p:spPr bwMode="auto">
          <a:xfrm>
            <a:off x="2192338" y="4408488"/>
            <a:ext cx="0" cy="309562"/>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57351" name="Line 7"/>
          <p:cNvSpPr>
            <a:spLocks noChangeShapeType="1"/>
          </p:cNvSpPr>
          <p:nvPr/>
        </p:nvSpPr>
        <p:spPr bwMode="auto">
          <a:xfrm>
            <a:off x="2192338" y="5241925"/>
            <a:ext cx="0" cy="309563"/>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57353" name="Oval 9"/>
          <p:cNvSpPr>
            <a:spLocks noChangeArrowheads="1"/>
          </p:cNvSpPr>
          <p:nvPr/>
        </p:nvSpPr>
        <p:spPr bwMode="auto">
          <a:xfrm>
            <a:off x="1204913" y="2209800"/>
            <a:ext cx="1993900" cy="1022350"/>
          </a:xfrm>
          <a:prstGeom prst="ellipse">
            <a:avLst/>
          </a:prstGeom>
          <a:noFill/>
          <a:ln w="25400">
            <a:solidFill>
              <a:srgbClr val="CC0000"/>
            </a:solidFill>
            <a:round/>
            <a:headEnd/>
            <a:tailEnd/>
          </a:ln>
          <a:effectLst/>
        </p:spPr>
        <p:txBody>
          <a:bodyPr wrap="none" lIns="91176" tIns="45588" rIns="91176" bIns="45588" anchor="ctr"/>
          <a:lstStyle/>
          <a:p>
            <a:pPr algn="ctr" defTabSz="820738" eaLnBrk="0" hangingPunct="0"/>
            <a:r>
              <a:rPr lang="en-US" sz="1800">
                <a:solidFill>
                  <a:srgbClr val="CC0000"/>
                </a:solidFill>
                <a:latin typeface="Helvetica" pitchFamily="34" charset="0"/>
              </a:rPr>
              <a:t>Web Server</a:t>
            </a:r>
          </a:p>
        </p:txBody>
      </p:sp>
      <p:sp>
        <p:nvSpPr>
          <p:cNvPr id="57354" name="Line 10"/>
          <p:cNvSpPr>
            <a:spLocks noChangeShapeType="1"/>
          </p:cNvSpPr>
          <p:nvPr/>
        </p:nvSpPr>
        <p:spPr bwMode="auto">
          <a:xfrm>
            <a:off x="1277938" y="3621088"/>
            <a:ext cx="1879600" cy="0"/>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57355" name="Rectangle 11"/>
          <p:cNvSpPr>
            <a:spLocks noChangeArrowheads="1"/>
          </p:cNvSpPr>
          <p:nvPr/>
        </p:nvSpPr>
        <p:spPr bwMode="auto">
          <a:xfrm>
            <a:off x="998538" y="1981200"/>
            <a:ext cx="2411412" cy="4316413"/>
          </a:xfrm>
          <a:prstGeom prst="rect">
            <a:avLst/>
          </a:prstGeom>
          <a:noFill/>
          <a:ln w="9525">
            <a:solidFill>
              <a:schemeClr val="tx1"/>
            </a:solidFill>
            <a:miter lim="800000"/>
            <a:headEnd/>
            <a:tailEnd/>
          </a:ln>
          <a:effectLst/>
        </p:spPr>
        <p:txBody>
          <a:bodyPr wrap="none" lIns="101600" tIns="50800" rIns="101600" bIns="50800" anchor="ctr"/>
          <a:lstStyle/>
          <a:p>
            <a:endParaRPr lang="en-US"/>
          </a:p>
        </p:txBody>
      </p:sp>
      <p:sp>
        <p:nvSpPr>
          <p:cNvPr id="57356" name="Oval 12"/>
          <p:cNvSpPr>
            <a:spLocks noChangeArrowheads="1"/>
          </p:cNvSpPr>
          <p:nvPr/>
        </p:nvSpPr>
        <p:spPr bwMode="auto">
          <a:xfrm>
            <a:off x="1558925" y="2844800"/>
            <a:ext cx="227013" cy="219075"/>
          </a:xfrm>
          <a:prstGeom prst="ellipse">
            <a:avLst/>
          </a:prstGeom>
          <a:solidFill>
            <a:srgbClr val="0000FF"/>
          </a:solidFill>
          <a:ln w="9525">
            <a:solidFill>
              <a:srgbClr val="0000FF"/>
            </a:solidFill>
            <a:round/>
            <a:headEnd/>
            <a:tailEnd/>
          </a:ln>
          <a:effectLst/>
        </p:spPr>
        <p:txBody>
          <a:bodyPr wrap="none" lIns="101600" tIns="50800" rIns="101600" bIns="50800" anchor="ctr"/>
          <a:lstStyle/>
          <a:p>
            <a:endParaRPr lang="en-US"/>
          </a:p>
        </p:txBody>
      </p:sp>
      <p:sp>
        <p:nvSpPr>
          <p:cNvPr id="57357" name="Line 13"/>
          <p:cNvSpPr>
            <a:spLocks noChangeShapeType="1"/>
          </p:cNvSpPr>
          <p:nvPr/>
        </p:nvSpPr>
        <p:spPr bwMode="auto">
          <a:xfrm>
            <a:off x="1701800" y="3059113"/>
            <a:ext cx="322263" cy="833437"/>
          </a:xfrm>
          <a:prstGeom prst="line">
            <a:avLst/>
          </a:prstGeom>
          <a:noFill/>
          <a:ln w="25400">
            <a:solidFill>
              <a:srgbClr val="0000FF"/>
            </a:solidFill>
            <a:round/>
            <a:headEnd type="triangle" w="med" len="med"/>
            <a:tailEnd type="triangle" w="med" len="med"/>
          </a:ln>
          <a:effectLst/>
        </p:spPr>
        <p:txBody>
          <a:bodyPr wrap="none" lIns="101600" tIns="50800" rIns="101600" bIns="50800" anchor="ctr"/>
          <a:lstStyle/>
          <a:p>
            <a:endParaRPr lang="en-US"/>
          </a:p>
        </p:txBody>
      </p:sp>
      <p:sp>
        <p:nvSpPr>
          <p:cNvPr id="57358" name="Oval 14"/>
          <p:cNvSpPr>
            <a:spLocks noChangeArrowheads="1"/>
          </p:cNvSpPr>
          <p:nvPr/>
        </p:nvSpPr>
        <p:spPr bwMode="auto">
          <a:xfrm>
            <a:off x="2714625" y="2844800"/>
            <a:ext cx="227013" cy="219075"/>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57359" name="Line 15"/>
          <p:cNvSpPr>
            <a:spLocks noChangeShapeType="1"/>
          </p:cNvSpPr>
          <p:nvPr/>
        </p:nvSpPr>
        <p:spPr bwMode="auto">
          <a:xfrm flipH="1">
            <a:off x="2379663" y="3059113"/>
            <a:ext cx="400050" cy="828675"/>
          </a:xfrm>
          <a:prstGeom prst="line">
            <a:avLst/>
          </a:prstGeom>
          <a:noFill/>
          <a:ln w="25400">
            <a:solidFill>
              <a:srgbClr val="FF6600"/>
            </a:solidFill>
            <a:round/>
            <a:headEnd type="triangle" w="med" len="med"/>
            <a:tailEnd type="triangle" w="med" len="med"/>
          </a:ln>
          <a:effectLst/>
        </p:spPr>
        <p:txBody>
          <a:bodyPr wrap="none" lIns="101600" tIns="50800" rIns="101600" bIns="50800" anchor="ctr"/>
          <a:lstStyle/>
          <a:p>
            <a:endParaRPr lang="en-US"/>
          </a:p>
        </p:txBody>
      </p:sp>
      <p:sp>
        <p:nvSpPr>
          <p:cNvPr id="57362" name="Text Box 18"/>
          <p:cNvSpPr txBox="1">
            <a:spLocks noChangeArrowheads="1"/>
          </p:cNvSpPr>
          <p:nvPr/>
        </p:nvSpPr>
        <p:spPr bwMode="auto">
          <a:xfrm>
            <a:off x="2892425" y="3138488"/>
            <a:ext cx="917575" cy="366712"/>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1800">
                <a:latin typeface="Helvetica" pitchFamily="34" charset="0"/>
              </a:rPr>
              <a:t>Port 80</a:t>
            </a:r>
          </a:p>
        </p:txBody>
      </p:sp>
      <p:sp>
        <p:nvSpPr>
          <p:cNvPr id="57363" name="Text Box 19"/>
          <p:cNvSpPr txBox="1">
            <a:spLocks noChangeArrowheads="1"/>
          </p:cNvSpPr>
          <p:nvPr/>
        </p:nvSpPr>
        <p:spPr bwMode="auto">
          <a:xfrm>
            <a:off x="3810000" y="2057400"/>
            <a:ext cx="4792663" cy="701675"/>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2000" b="1">
                <a:solidFill>
                  <a:srgbClr val="CC0000"/>
                </a:solidFill>
                <a:latin typeface="Helvetica" pitchFamily="34" charset="0"/>
              </a:rPr>
              <a:t>How can a a </a:t>
            </a:r>
            <a:r>
              <a:rPr lang="en-US" sz="2000" b="1" i="1">
                <a:solidFill>
                  <a:srgbClr val="CC0000"/>
                </a:solidFill>
                <a:latin typeface="Helvetica" pitchFamily="34" charset="0"/>
              </a:rPr>
              <a:t>web server</a:t>
            </a:r>
            <a:r>
              <a:rPr lang="en-US" sz="2000" b="1">
                <a:solidFill>
                  <a:srgbClr val="CC0000"/>
                </a:solidFill>
                <a:latin typeface="Helvetica" pitchFamily="34" charset="0"/>
              </a:rPr>
              <a:t> manage</a:t>
            </a:r>
          </a:p>
          <a:p>
            <a:pPr defTabSz="820738" eaLnBrk="0" hangingPunct="0"/>
            <a:r>
              <a:rPr lang="en-US" sz="2000" b="1">
                <a:solidFill>
                  <a:srgbClr val="CC0000"/>
                </a:solidFill>
                <a:latin typeface="Helvetica" pitchFamily="34" charset="0"/>
              </a:rPr>
              <a:t>multiple connections simultaneously?</a:t>
            </a:r>
          </a:p>
        </p:txBody>
      </p:sp>
      <p:sp>
        <p:nvSpPr>
          <p:cNvPr id="57364" name="Text Box 20"/>
          <p:cNvSpPr txBox="1">
            <a:spLocks noChangeArrowheads="1"/>
          </p:cNvSpPr>
          <p:nvPr/>
        </p:nvSpPr>
        <p:spPr bwMode="auto">
          <a:xfrm>
            <a:off x="457200" y="3048000"/>
            <a:ext cx="1171575" cy="366713"/>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1800">
                <a:latin typeface="Helvetica" pitchFamily="34" charset="0"/>
              </a:rPr>
              <a:t>Port 8001</a:t>
            </a:r>
          </a:p>
        </p:txBody>
      </p:sp>
      <p:sp>
        <p:nvSpPr>
          <p:cNvPr id="57365" name="Rectangle 21"/>
          <p:cNvSpPr>
            <a:spLocks noChangeArrowheads="1"/>
          </p:cNvSpPr>
          <p:nvPr/>
        </p:nvSpPr>
        <p:spPr bwMode="auto">
          <a:xfrm>
            <a:off x="457200" y="228600"/>
            <a:ext cx="8458200" cy="1143000"/>
          </a:xfrm>
          <a:prstGeom prst="rect">
            <a:avLst/>
          </a:prstGeom>
          <a:noFill/>
          <a:ln w="9525">
            <a:noFill/>
            <a:miter lim="800000"/>
            <a:headEnd/>
            <a:tailEnd/>
          </a:ln>
          <a:effectLst/>
        </p:spPr>
        <p:txBody>
          <a:bodyPr lIns="82058" tIns="41029" rIns="82058" bIns="41029" anchor="ctr"/>
          <a:lstStyle/>
          <a:p>
            <a:pPr>
              <a:lnSpc>
                <a:spcPct val="85000"/>
              </a:lnSpc>
            </a:pPr>
            <a:r>
              <a:rPr lang="en-US" sz="3600">
                <a:solidFill>
                  <a:schemeClr val="folHlink"/>
                </a:solidFill>
                <a:latin typeface="Arial" pitchFamily="34" charset="0"/>
              </a:rPr>
              <a:t>More Details About a Web Server</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E58BF24-1D2E-47BC-B758-A1DBA8226C40}" type="slidenum">
              <a:rPr lang="en-US"/>
              <a:pPr/>
              <a:t>145</a:t>
            </a:fld>
            <a:endParaRPr lang="en-US"/>
          </a:p>
        </p:txBody>
      </p:sp>
      <p:sp>
        <p:nvSpPr>
          <p:cNvPr id="58370" name="Text Box 2"/>
          <p:cNvSpPr txBox="1">
            <a:spLocks noChangeArrowheads="1"/>
          </p:cNvSpPr>
          <p:nvPr/>
        </p:nvSpPr>
        <p:spPr bwMode="auto">
          <a:xfrm>
            <a:off x="762000" y="1501775"/>
            <a:ext cx="7848600" cy="474662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600">
                <a:latin typeface="Courier New" pitchFamily="49" charset="0"/>
              </a:rPr>
              <a:t>int fd, next=0;				/* original socket */</a:t>
            </a:r>
          </a:p>
          <a:p>
            <a:pPr defTabSz="820738" eaLnBrk="0" hangingPunct="0"/>
            <a:r>
              <a:rPr lang="en-US" sz="1600">
                <a:latin typeface="Courier New" pitchFamily="49" charset="0"/>
              </a:rPr>
              <a:t>int newfd[10]; 			/* new socket descriptors */</a:t>
            </a:r>
          </a:p>
          <a:p>
            <a:pPr defTabSz="820738" eaLnBrk="0" hangingPunct="0"/>
            <a:r>
              <a:rPr lang="en-US" sz="1600">
                <a:latin typeface="Courier New" pitchFamily="49" charset="0"/>
              </a:rPr>
              <a:t>while(1) {</a:t>
            </a:r>
          </a:p>
          <a:p>
            <a:pPr defTabSz="820738" eaLnBrk="0" hangingPunct="0"/>
            <a:r>
              <a:rPr lang="en-US" sz="1600">
                <a:latin typeface="Courier New" pitchFamily="49" charset="0"/>
              </a:rPr>
              <a:t>	fd_set readfds;</a:t>
            </a:r>
          </a:p>
          <a:p>
            <a:pPr defTabSz="820738" eaLnBrk="0" hangingPunct="0"/>
            <a:r>
              <a:rPr lang="en-US" sz="1600">
                <a:latin typeface="Courier New" pitchFamily="49" charset="0"/>
              </a:rPr>
              <a:t>	</a:t>
            </a:r>
            <a:r>
              <a:rPr lang="en-US" sz="1600" b="1">
                <a:solidFill>
                  <a:srgbClr val="CC0000"/>
                </a:solidFill>
                <a:latin typeface="Courier New" pitchFamily="49" charset="0"/>
              </a:rPr>
              <a:t>FD_ZERO</a:t>
            </a:r>
            <a:r>
              <a:rPr lang="en-US" sz="1600">
                <a:latin typeface="Courier New" pitchFamily="49" charset="0"/>
              </a:rPr>
              <a:t>(&amp;readfds); </a:t>
            </a:r>
            <a:r>
              <a:rPr lang="en-US" sz="1600" b="1">
                <a:solidFill>
                  <a:srgbClr val="CC0000"/>
                </a:solidFill>
                <a:latin typeface="Courier New" pitchFamily="49" charset="0"/>
              </a:rPr>
              <a:t>FD_SET</a:t>
            </a:r>
            <a:r>
              <a:rPr lang="en-US" sz="1600">
                <a:latin typeface="Courier New" pitchFamily="49" charset="0"/>
              </a:rPr>
              <a:t>(fd, &amp;readfds);</a:t>
            </a:r>
          </a:p>
          <a:p>
            <a:pPr defTabSz="820738" eaLnBrk="0" hangingPunct="0"/>
            <a:endParaRPr lang="en-US" sz="1600">
              <a:latin typeface="Courier New" pitchFamily="49" charset="0"/>
            </a:endParaRPr>
          </a:p>
          <a:p>
            <a:pPr defTabSz="820738" eaLnBrk="0" hangingPunct="0"/>
            <a:r>
              <a:rPr lang="en-US" sz="1600">
                <a:latin typeface="Courier New" pitchFamily="49" charset="0"/>
              </a:rPr>
              <a:t>	/* Now use FD_SET to initialize other newfd’s</a:t>
            </a:r>
          </a:p>
          <a:p>
            <a:pPr defTabSz="820738" eaLnBrk="0" hangingPunct="0"/>
            <a:r>
              <a:rPr lang="en-US" sz="1600">
                <a:latin typeface="Courier New" pitchFamily="49" charset="0"/>
              </a:rPr>
              <a:t>	   that have already been returned by accept() */</a:t>
            </a:r>
          </a:p>
          <a:p>
            <a:pPr defTabSz="820738" eaLnBrk="0" hangingPunct="0"/>
            <a:endParaRPr lang="en-US" sz="1600">
              <a:latin typeface="Courier New" pitchFamily="49" charset="0"/>
            </a:endParaRPr>
          </a:p>
          <a:p>
            <a:pPr defTabSz="820738" eaLnBrk="0" hangingPunct="0"/>
            <a:r>
              <a:rPr lang="en-US" sz="1600">
                <a:latin typeface="Courier New" pitchFamily="49" charset="0"/>
              </a:rPr>
              <a:t>	</a:t>
            </a:r>
            <a:r>
              <a:rPr lang="en-US" sz="1600" b="1">
                <a:solidFill>
                  <a:srgbClr val="CC0000"/>
                </a:solidFill>
                <a:latin typeface="Courier New" pitchFamily="49" charset="0"/>
              </a:rPr>
              <a:t>select</a:t>
            </a:r>
            <a:r>
              <a:rPr lang="en-US" sz="1600">
                <a:latin typeface="Courier New" pitchFamily="49" charset="0"/>
              </a:rPr>
              <a:t>(</a:t>
            </a:r>
            <a:r>
              <a:rPr lang="en-US" sz="1600" i="1">
                <a:latin typeface="Courier New" pitchFamily="49" charset="0"/>
              </a:rPr>
              <a:t>maxfd</a:t>
            </a:r>
            <a:r>
              <a:rPr lang="en-US" sz="1600">
                <a:latin typeface="Courier New" pitchFamily="49" charset="0"/>
              </a:rPr>
              <a:t>+1, &amp;readfds, 0, 0, 0);</a:t>
            </a:r>
          </a:p>
          <a:p>
            <a:pPr defTabSz="820738" eaLnBrk="0" hangingPunct="0"/>
            <a:r>
              <a:rPr lang="en-US" sz="1600">
                <a:latin typeface="Courier New" pitchFamily="49" charset="0"/>
              </a:rPr>
              <a:t>	if(</a:t>
            </a:r>
            <a:r>
              <a:rPr lang="en-US" sz="1600" b="1">
                <a:solidFill>
                  <a:srgbClr val="CC0000"/>
                </a:solidFill>
                <a:latin typeface="Courier New" pitchFamily="49" charset="0"/>
              </a:rPr>
              <a:t>FD_ISSET</a:t>
            </a:r>
            <a:r>
              <a:rPr lang="en-US" sz="1600">
                <a:latin typeface="Courier New" pitchFamily="49" charset="0"/>
              </a:rPr>
              <a:t>(fd, &amp;readfds)) {</a:t>
            </a:r>
          </a:p>
          <a:p>
            <a:pPr defTabSz="820738" eaLnBrk="0" hangingPunct="0"/>
            <a:r>
              <a:rPr lang="en-US" sz="1600">
                <a:latin typeface="Courier New" pitchFamily="49" charset="0"/>
              </a:rPr>
              <a:t>		newfd[</a:t>
            </a:r>
            <a:r>
              <a:rPr lang="en-US" sz="1600" i="1">
                <a:latin typeface="Courier New" pitchFamily="49" charset="0"/>
              </a:rPr>
              <a:t>next++</a:t>
            </a:r>
            <a:r>
              <a:rPr lang="en-US" sz="1600">
                <a:latin typeface="Courier New" pitchFamily="49" charset="0"/>
              </a:rPr>
              <a:t>] = </a:t>
            </a:r>
            <a:r>
              <a:rPr lang="en-US" sz="1600" b="1">
                <a:solidFill>
                  <a:srgbClr val="CC0000"/>
                </a:solidFill>
                <a:latin typeface="Courier New" pitchFamily="49" charset="0"/>
              </a:rPr>
              <a:t>accept</a:t>
            </a:r>
            <a:r>
              <a:rPr lang="en-US" sz="1600">
                <a:latin typeface="Courier New" pitchFamily="49" charset="0"/>
              </a:rPr>
              <a:t>(fd, ...); </a:t>
            </a:r>
          </a:p>
          <a:p>
            <a:pPr defTabSz="820738" eaLnBrk="0" hangingPunct="0"/>
            <a:r>
              <a:rPr lang="en-US" sz="1600">
                <a:latin typeface="Courier New" pitchFamily="49" charset="0"/>
              </a:rPr>
              <a:t>	}</a:t>
            </a:r>
          </a:p>
          <a:p>
            <a:pPr defTabSz="820738" eaLnBrk="0" hangingPunct="0"/>
            <a:r>
              <a:rPr lang="en-US" sz="1600">
                <a:latin typeface="Courier New" pitchFamily="49" charset="0"/>
              </a:rPr>
              <a:t>	/* do the following for each descriptor newfd[</a:t>
            </a:r>
            <a:r>
              <a:rPr lang="en-US" sz="1600" i="1">
                <a:latin typeface="Courier New" pitchFamily="49" charset="0"/>
              </a:rPr>
              <a:t>n</a:t>
            </a:r>
            <a:r>
              <a:rPr lang="en-US" sz="1600">
                <a:latin typeface="Courier New" pitchFamily="49" charset="0"/>
              </a:rPr>
              <a:t>]</a:t>
            </a:r>
            <a:r>
              <a:rPr lang="en-US" sz="1600" i="1">
                <a:latin typeface="Courier New" pitchFamily="49" charset="0"/>
              </a:rPr>
              <a:t> </a:t>
            </a:r>
            <a:r>
              <a:rPr lang="en-US" sz="1600">
                <a:latin typeface="Courier New" pitchFamily="49" charset="0"/>
              </a:rPr>
              <a:t>*/</a:t>
            </a:r>
          </a:p>
          <a:p>
            <a:pPr defTabSz="820738" eaLnBrk="0" hangingPunct="0"/>
            <a:r>
              <a:rPr lang="en-US" sz="1600">
                <a:latin typeface="Courier New" pitchFamily="49" charset="0"/>
              </a:rPr>
              <a:t>	if(</a:t>
            </a:r>
            <a:r>
              <a:rPr lang="en-US" sz="1600" b="1">
                <a:solidFill>
                  <a:srgbClr val="CC0000"/>
                </a:solidFill>
                <a:latin typeface="Courier New" pitchFamily="49" charset="0"/>
              </a:rPr>
              <a:t>FD_ISSET</a:t>
            </a:r>
            <a:r>
              <a:rPr lang="en-US" sz="1600">
                <a:latin typeface="Courier New" pitchFamily="49" charset="0"/>
              </a:rPr>
              <a:t>(newfd[</a:t>
            </a:r>
            <a:r>
              <a:rPr lang="en-US" sz="1600" i="1">
                <a:latin typeface="Courier New" pitchFamily="49" charset="0"/>
              </a:rPr>
              <a:t>n</a:t>
            </a:r>
            <a:r>
              <a:rPr lang="en-US" sz="1600">
                <a:latin typeface="Courier New" pitchFamily="49" charset="0"/>
              </a:rPr>
              <a:t>], &amp;readfds)) {</a:t>
            </a:r>
          </a:p>
          <a:p>
            <a:pPr defTabSz="820738" eaLnBrk="0" hangingPunct="0"/>
            <a:r>
              <a:rPr lang="en-US" sz="1600">
                <a:latin typeface="Courier New" pitchFamily="49" charset="0"/>
              </a:rPr>
              <a:t>		</a:t>
            </a:r>
            <a:r>
              <a:rPr lang="en-US" sz="1600" b="1">
                <a:solidFill>
                  <a:srgbClr val="CC0000"/>
                </a:solidFill>
                <a:latin typeface="Courier New" pitchFamily="49" charset="0"/>
              </a:rPr>
              <a:t>read</a:t>
            </a:r>
            <a:r>
              <a:rPr lang="en-US" sz="1600">
                <a:latin typeface="Courier New" pitchFamily="49" charset="0"/>
              </a:rPr>
              <a:t>(newfd[</a:t>
            </a:r>
            <a:r>
              <a:rPr lang="en-US" sz="1600" i="1">
                <a:latin typeface="Courier New" pitchFamily="49" charset="0"/>
              </a:rPr>
              <a:t>n</a:t>
            </a:r>
            <a:r>
              <a:rPr lang="en-US" sz="1600">
                <a:latin typeface="Courier New" pitchFamily="49" charset="0"/>
              </a:rPr>
              <a:t>], buf, sizeof(buf));</a:t>
            </a:r>
          </a:p>
          <a:p>
            <a:pPr defTabSz="820738" eaLnBrk="0" hangingPunct="0"/>
            <a:r>
              <a:rPr lang="en-US" sz="1600">
                <a:latin typeface="Courier New" pitchFamily="49" charset="0"/>
              </a:rPr>
              <a:t>		/* process data */</a:t>
            </a:r>
          </a:p>
          <a:p>
            <a:pPr defTabSz="820738" eaLnBrk="0" hangingPunct="0"/>
            <a:r>
              <a:rPr lang="en-US" sz="1600">
                <a:latin typeface="Courier New" pitchFamily="49" charset="0"/>
              </a:rPr>
              <a:t>	}</a:t>
            </a:r>
          </a:p>
          <a:p>
            <a:pPr defTabSz="820738" eaLnBrk="0" hangingPunct="0"/>
            <a:r>
              <a:rPr lang="en-US" sz="1600">
                <a:latin typeface="Courier New" pitchFamily="49" charset="0"/>
              </a:rPr>
              <a:t>}</a:t>
            </a:r>
          </a:p>
        </p:txBody>
      </p:sp>
      <p:sp>
        <p:nvSpPr>
          <p:cNvPr id="58371" name="Rectangle 3"/>
          <p:cNvSpPr>
            <a:spLocks noGrp="1" noChangeArrowheads="1"/>
          </p:cNvSpPr>
          <p:nvPr>
            <p:ph type="title"/>
          </p:nvPr>
        </p:nvSpPr>
        <p:spPr/>
        <p:txBody>
          <a:bodyPr lIns="82058" tIns="41029" rIns="82058" bIns="41029"/>
          <a:lstStyle/>
          <a:p>
            <a:r>
              <a:rPr lang="en-US"/>
              <a:t>Socket I/O: select()</a:t>
            </a:r>
          </a:p>
        </p:txBody>
      </p:sp>
      <p:sp>
        <p:nvSpPr>
          <p:cNvPr id="58372" name="Rectangle 4"/>
          <p:cNvSpPr>
            <a:spLocks noGrp="1" noChangeArrowheads="1"/>
          </p:cNvSpPr>
          <p:nvPr>
            <p:ph type="body" idx="1"/>
          </p:nvPr>
        </p:nvSpPr>
        <p:spPr>
          <a:xfrm>
            <a:off x="381000" y="6224588"/>
            <a:ext cx="8991600" cy="404812"/>
          </a:xfrm>
        </p:spPr>
        <p:txBody>
          <a:bodyPr lIns="82058" tIns="41029" rIns="82058" bIns="41029"/>
          <a:lstStyle/>
          <a:p>
            <a:r>
              <a:rPr lang="en-US" sz="2000" b="1">
                <a:solidFill>
                  <a:srgbClr val="CC0000"/>
                </a:solidFill>
              </a:rPr>
              <a:t>Now the web server can support multiple connections...</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2D108A-BD85-4A0E-BF3D-36D5556CBCD5}" type="slidenum">
              <a:rPr lang="en-US"/>
              <a:pPr/>
              <a:t>146</a:t>
            </a:fld>
            <a:endParaRPr lang="en-US"/>
          </a:p>
        </p:txBody>
      </p:sp>
      <p:sp>
        <p:nvSpPr>
          <p:cNvPr id="320514" name="Rectangle 2"/>
          <p:cNvSpPr>
            <a:spLocks noGrp="1" noChangeArrowheads="1"/>
          </p:cNvSpPr>
          <p:nvPr>
            <p:ph type="ctrTitle"/>
          </p:nvPr>
        </p:nvSpPr>
        <p:spPr/>
        <p:txBody>
          <a:bodyPr/>
          <a:lstStyle/>
          <a:p>
            <a:r>
              <a:rPr lang="en-US" sz="4400"/>
              <a:t>Remote Procedure Call</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9BB98DB-7A24-45D8-9E24-ACC9C10C861C}" type="slidenum">
              <a:rPr lang="en-US"/>
              <a:pPr/>
              <a:t>147</a:t>
            </a:fld>
            <a:endParaRPr lang="en-US"/>
          </a:p>
        </p:txBody>
      </p:sp>
      <p:sp>
        <p:nvSpPr>
          <p:cNvPr id="532482" name="Rectangle 2"/>
          <p:cNvSpPr>
            <a:spLocks noGrp="1" noChangeArrowheads="1"/>
          </p:cNvSpPr>
          <p:nvPr>
            <p:ph type="title"/>
          </p:nvPr>
        </p:nvSpPr>
        <p:spPr/>
        <p:txBody>
          <a:bodyPr/>
          <a:lstStyle/>
          <a:p>
            <a:r>
              <a:rPr lang="en-US"/>
              <a:t>Message-oriented Protocols</a:t>
            </a:r>
          </a:p>
        </p:txBody>
      </p:sp>
      <p:sp>
        <p:nvSpPr>
          <p:cNvPr id="532483" name="Rectangle 3"/>
          <p:cNvSpPr>
            <a:spLocks noGrp="1" noChangeArrowheads="1"/>
          </p:cNvSpPr>
          <p:nvPr>
            <p:ph type="body" idx="1"/>
          </p:nvPr>
        </p:nvSpPr>
        <p:spPr/>
        <p:txBody>
          <a:bodyPr/>
          <a:lstStyle/>
          <a:p>
            <a:pPr>
              <a:lnSpc>
                <a:spcPct val="90000"/>
              </a:lnSpc>
            </a:pPr>
            <a:r>
              <a:rPr lang="en-US"/>
              <a:t>Many still in widespread use</a:t>
            </a:r>
          </a:p>
          <a:p>
            <a:pPr lvl="2">
              <a:lnSpc>
                <a:spcPct val="90000"/>
              </a:lnSpc>
            </a:pPr>
            <a:r>
              <a:rPr lang="en-US"/>
              <a:t>Traditional TCP/IP and Internet protocols</a:t>
            </a:r>
          </a:p>
          <a:p>
            <a:pPr>
              <a:lnSpc>
                <a:spcPct val="90000"/>
              </a:lnSpc>
            </a:pPr>
            <a:r>
              <a:rPr lang="en-US"/>
              <a:t>Difficult to design and implement</a:t>
            </a:r>
          </a:p>
          <a:p>
            <a:pPr lvl="2">
              <a:lnSpc>
                <a:spcPct val="90000"/>
              </a:lnSpc>
            </a:pPr>
            <a:r>
              <a:rPr lang="en-US"/>
              <a:t>Especially with more sophisticated middleware</a:t>
            </a:r>
          </a:p>
          <a:p>
            <a:pPr>
              <a:lnSpc>
                <a:spcPct val="90000"/>
              </a:lnSpc>
            </a:pPr>
            <a:r>
              <a:rPr lang="en-US"/>
              <a:t>Many difficult implementation issues for each new implementation</a:t>
            </a:r>
          </a:p>
          <a:p>
            <a:pPr lvl="2">
              <a:lnSpc>
                <a:spcPct val="90000"/>
              </a:lnSpc>
            </a:pPr>
            <a:r>
              <a:rPr lang="en-US"/>
              <a:t>Formatting</a:t>
            </a:r>
          </a:p>
          <a:p>
            <a:pPr lvl="2">
              <a:lnSpc>
                <a:spcPct val="90000"/>
              </a:lnSpc>
            </a:pPr>
            <a:r>
              <a:rPr lang="en-US"/>
              <a:t>Uniform representation of data</a:t>
            </a:r>
          </a:p>
          <a:p>
            <a:pPr lvl="2">
              <a:lnSpc>
                <a:spcPct val="90000"/>
              </a:lnSpc>
            </a:pPr>
            <a:r>
              <a:rPr lang="en-US"/>
              <a:t>Client-server relationships</a:t>
            </a:r>
          </a:p>
          <a:p>
            <a:pPr lvl="2">
              <a:lnSpc>
                <a:spcPct val="90000"/>
              </a:lnSpc>
            </a:pPr>
            <a:r>
              <a:rPr lang="en-US" b="1"/>
              <a:t>…</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134DBD5-1509-43B5-9AC2-0E2D735CA9E4}" type="slidenum">
              <a:rPr lang="en-US"/>
              <a:pPr/>
              <a:t>148</a:t>
            </a:fld>
            <a:endParaRPr lang="en-US"/>
          </a:p>
        </p:txBody>
      </p:sp>
      <p:sp>
        <p:nvSpPr>
          <p:cNvPr id="512002" name="Rectangle 2"/>
          <p:cNvSpPr>
            <a:spLocks noGrp="1" noChangeArrowheads="1"/>
          </p:cNvSpPr>
          <p:nvPr>
            <p:ph type="title"/>
          </p:nvPr>
        </p:nvSpPr>
        <p:spPr/>
        <p:txBody>
          <a:bodyPr/>
          <a:lstStyle/>
          <a:p>
            <a:r>
              <a:rPr lang="en-US" sz="3200"/>
              <a:t>Remote Procedure Call (RPC)</a:t>
            </a:r>
          </a:p>
        </p:txBody>
      </p:sp>
      <p:sp>
        <p:nvSpPr>
          <p:cNvPr id="512003" name="Rectangle 3"/>
          <p:cNvSpPr>
            <a:spLocks noGrp="1" noChangeArrowheads="1"/>
          </p:cNvSpPr>
          <p:nvPr>
            <p:ph type="body" idx="1"/>
          </p:nvPr>
        </p:nvSpPr>
        <p:spPr>
          <a:xfrm>
            <a:off x="685800" y="1524000"/>
            <a:ext cx="8077200" cy="4648200"/>
          </a:xfrm>
        </p:spPr>
        <p:txBody>
          <a:bodyPr/>
          <a:lstStyle/>
          <a:p>
            <a:r>
              <a:rPr lang="en-US" i="1"/>
              <a:t>The</a:t>
            </a:r>
            <a:r>
              <a:rPr lang="en-US"/>
              <a:t> most common framework for newer protocols and for middleware</a:t>
            </a:r>
          </a:p>
          <a:p>
            <a:r>
              <a:rPr lang="en-US"/>
              <a:t>Used both by operating systems and by applications</a:t>
            </a:r>
          </a:p>
          <a:p>
            <a:pPr lvl="1"/>
            <a:r>
              <a:rPr lang="en-US"/>
              <a:t>NFS is implemented as a set of RPCs</a:t>
            </a:r>
          </a:p>
          <a:p>
            <a:pPr lvl="1"/>
            <a:r>
              <a:rPr lang="en-US"/>
              <a:t>DCOM, CORBA, Java RMI, etc., are just RPC systems</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B6F123A-1319-4A70-B487-9539CBD7F93C}" type="slidenum">
              <a:rPr lang="en-US"/>
              <a:pPr/>
              <a:t>149</a:t>
            </a:fld>
            <a:endParaRPr lang="en-US"/>
          </a:p>
        </p:txBody>
      </p:sp>
      <p:sp>
        <p:nvSpPr>
          <p:cNvPr id="526338" name="Rectangle 2"/>
          <p:cNvSpPr>
            <a:spLocks noGrp="1" noChangeArrowheads="1"/>
          </p:cNvSpPr>
          <p:nvPr>
            <p:ph type="title"/>
          </p:nvPr>
        </p:nvSpPr>
        <p:spPr/>
        <p:txBody>
          <a:bodyPr/>
          <a:lstStyle/>
          <a:p>
            <a:r>
              <a:rPr lang="en-US" sz="3200"/>
              <a:t>Remote Procedure Call (RPC)</a:t>
            </a:r>
          </a:p>
        </p:txBody>
      </p:sp>
      <p:sp>
        <p:nvSpPr>
          <p:cNvPr id="526339" name="Rectangle 3"/>
          <p:cNvSpPr>
            <a:spLocks noGrp="1" noChangeArrowheads="1"/>
          </p:cNvSpPr>
          <p:nvPr>
            <p:ph type="body" idx="1"/>
          </p:nvPr>
        </p:nvSpPr>
        <p:spPr>
          <a:xfrm>
            <a:off x="685800" y="1524000"/>
            <a:ext cx="8077200" cy="4648200"/>
          </a:xfrm>
        </p:spPr>
        <p:txBody>
          <a:bodyPr/>
          <a:lstStyle/>
          <a:p>
            <a:r>
              <a:rPr lang="en-US"/>
              <a:t>Fundamental idea: – </a:t>
            </a:r>
          </a:p>
          <a:p>
            <a:pPr lvl="1"/>
            <a:r>
              <a:rPr lang="en-US"/>
              <a:t>Server process exports an </a:t>
            </a:r>
            <a:r>
              <a:rPr lang="en-US" i="1"/>
              <a:t>interface</a:t>
            </a:r>
            <a:r>
              <a:rPr lang="en-US"/>
              <a:t> of procedures or functions that can be called by client programs</a:t>
            </a:r>
          </a:p>
          <a:p>
            <a:pPr lvl="2"/>
            <a:r>
              <a:rPr lang="en-US"/>
              <a:t>similar to library API, class definitions, etc.</a:t>
            </a:r>
          </a:p>
          <a:p>
            <a:r>
              <a:rPr lang="en-US"/>
              <a:t>Clients make local procedure/function calls </a:t>
            </a:r>
          </a:p>
          <a:p>
            <a:pPr lvl="1"/>
            <a:r>
              <a:rPr lang="en-US" i="1"/>
              <a:t>As if</a:t>
            </a:r>
            <a:r>
              <a:rPr lang="en-US"/>
              <a:t> directly linked with the server process</a:t>
            </a:r>
          </a:p>
          <a:p>
            <a:pPr lvl="1"/>
            <a:r>
              <a:rPr lang="en-US"/>
              <a:t>Under the covers, procedure/function call is converted into a message exchange with remote server process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Creation</a:t>
            </a:r>
            <a:endParaRPr lang="en-US" dirty="0"/>
          </a:p>
        </p:txBody>
      </p:sp>
      <p:sp>
        <p:nvSpPr>
          <p:cNvPr id="3" name="Content Placeholder 2"/>
          <p:cNvSpPr>
            <a:spLocks noGrp="1"/>
          </p:cNvSpPr>
          <p:nvPr>
            <p:ph idx="1"/>
          </p:nvPr>
        </p:nvSpPr>
        <p:spPr/>
        <p:txBody>
          <a:bodyPr/>
          <a:lstStyle/>
          <a:p>
            <a:r>
              <a:rPr lang="en-US" dirty="0" smtClean="0"/>
              <a:t>Address </a:t>
            </a:r>
            <a:r>
              <a:rPr lang="en-US" dirty="0"/>
              <a:t>space</a:t>
            </a:r>
          </a:p>
          <a:p>
            <a:pPr lvl="1"/>
            <a:r>
              <a:rPr lang="en-US" dirty="0" smtClean="0"/>
              <a:t>Child </a:t>
            </a:r>
            <a:r>
              <a:rPr lang="en-US" dirty="0"/>
              <a:t>duplicate of parent</a:t>
            </a:r>
          </a:p>
          <a:p>
            <a:pPr lvl="1"/>
            <a:r>
              <a:rPr lang="en-US" dirty="0" smtClean="0"/>
              <a:t>Child </a:t>
            </a:r>
            <a:r>
              <a:rPr lang="en-US" dirty="0"/>
              <a:t>has a program loaded into it</a:t>
            </a:r>
          </a:p>
          <a:p>
            <a:r>
              <a:rPr lang="en-US" dirty="0" smtClean="0"/>
              <a:t>UNIX </a:t>
            </a:r>
            <a:r>
              <a:rPr lang="en-US" dirty="0"/>
              <a:t>examples</a:t>
            </a:r>
          </a:p>
          <a:p>
            <a:pPr lvl="1"/>
            <a:r>
              <a:rPr lang="en-US" b="1" dirty="0" smtClean="0"/>
              <a:t>Fork</a:t>
            </a:r>
            <a:r>
              <a:rPr lang="en-US" dirty="0" smtClean="0"/>
              <a:t> system </a:t>
            </a:r>
            <a:r>
              <a:rPr lang="en-US" dirty="0"/>
              <a:t>call creates new process</a:t>
            </a:r>
          </a:p>
          <a:p>
            <a:pPr lvl="1"/>
            <a:r>
              <a:rPr lang="en-US" b="1" dirty="0" smtClean="0"/>
              <a:t>Exec</a:t>
            </a:r>
            <a:r>
              <a:rPr lang="en-US" dirty="0" smtClean="0"/>
              <a:t> system </a:t>
            </a:r>
            <a:r>
              <a:rPr lang="en-US" dirty="0"/>
              <a:t>call used after </a:t>
            </a:r>
            <a:r>
              <a:rPr lang="en-US"/>
              <a:t>a </a:t>
            </a:r>
            <a:r>
              <a:rPr lang="en-US" smtClean="0"/>
              <a:t>fork to </a:t>
            </a:r>
            <a:r>
              <a:rPr lang="en-US" dirty="0"/>
              <a:t>replace the process’ memory space with a new program</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15</a:t>
            </a:fld>
            <a:endParaRPr 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57BF7D1-719C-46B8-9D72-7E2F30D3EE13}" type="slidenum">
              <a:rPr lang="en-US"/>
              <a:pPr/>
              <a:t>150</a:t>
            </a:fld>
            <a:endParaRPr lang="en-US"/>
          </a:p>
        </p:txBody>
      </p:sp>
      <p:sp>
        <p:nvSpPr>
          <p:cNvPr id="528391" name="Rectangle 7"/>
          <p:cNvSpPr>
            <a:spLocks noGrp="1" noChangeArrowheads="1"/>
          </p:cNvSpPr>
          <p:nvPr>
            <p:ph type="title"/>
          </p:nvPr>
        </p:nvSpPr>
        <p:spPr/>
        <p:txBody>
          <a:bodyPr/>
          <a:lstStyle/>
          <a:p>
            <a:r>
              <a:rPr lang="en-US"/>
              <a:t>Ordinary procedure/function call</a:t>
            </a:r>
          </a:p>
        </p:txBody>
      </p:sp>
      <p:sp>
        <p:nvSpPr>
          <p:cNvPr id="528392" name="Rectangle 8"/>
          <p:cNvSpPr>
            <a:spLocks noGrp="1" noChangeArrowheads="1"/>
          </p:cNvSpPr>
          <p:nvPr>
            <p:ph type="body" sz="half" idx="1"/>
          </p:nvPr>
        </p:nvSpPr>
        <p:spPr>
          <a:xfrm>
            <a:off x="685800" y="1524000"/>
            <a:ext cx="7772400" cy="990600"/>
          </a:xfrm>
        </p:spPr>
        <p:txBody>
          <a:bodyPr/>
          <a:lstStyle/>
          <a:p>
            <a:pPr>
              <a:buFontTx/>
              <a:buNone/>
            </a:pPr>
            <a:r>
              <a:rPr lang="en-US" sz="2800" b="1">
                <a:latin typeface="Courier New" pitchFamily="49" charset="0"/>
              </a:rPr>
              <a:t>count = read(fd, buf, nbytes)</a:t>
            </a:r>
          </a:p>
        </p:txBody>
      </p:sp>
      <p:pic>
        <p:nvPicPr>
          <p:cNvPr id="528394" name="Picture 10" descr="02-06"/>
          <p:cNvPicPr>
            <a:picLocks noGrp="1" noChangeAspect="1" noChangeArrowheads="1"/>
          </p:cNvPicPr>
          <p:nvPr>
            <p:ph sz="half" idx="2"/>
          </p:nvPr>
        </p:nvPicPr>
        <p:blipFill>
          <a:blip r:embed="rId3"/>
          <a:srcRect/>
          <a:stretch>
            <a:fillRect/>
          </a:stretch>
        </p:blipFill>
        <p:spPr>
          <a:xfrm>
            <a:off x="2192338" y="2746375"/>
            <a:ext cx="4757737" cy="3421063"/>
          </a:xfrm>
          <a:noFill/>
          <a:ln/>
        </p:spPr>
      </p:pic>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9FD61C1-E400-4A2F-9867-C5C9269D1578}" type="slidenum">
              <a:rPr lang="en-US"/>
              <a:pPr/>
              <a:t>151</a:t>
            </a:fld>
            <a:endParaRPr lang="en-US"/>
          </a:p>
        </p:txBody>
      </p:sp>
      <p:sp>
        <p:nvSpPr>
          <p:cNvPr id="533506" name="Rectangle 2"/>
          <p:cNvSpPr>
            <a:spLocks noGrp="1" noChangeArrowheads="1"/>
          </p:cNvSpPr>
          <p:nvPr>
            <p:ph type="title"/>
          </p:nvPr>
        </p:nvSpPr>
        <p:spPr/>
        <p:txBody>
          <a:bodyPr/>
          <a:lstStyle/>
          <a:p>
            <a:r>
              <a:rPr lang="en-US"/>
              <a:t>Remote Procedure Call</a:t>
            </a:r>
          </a:p>
        </p:txBody>
      </p:sp>
      <p:sp>
        <p:nvSpPr>
          <p:cNvPr id="533508" name="Rectangle 4"/>
          <p:cNvSpPr>
            <a:spLocks noGrp="1" noChangeArrowheads="1"/>
          </p:cNvSpPr>
          <p:nvPr>
            <p:ph type="body" sz="half" idx="1"/>
          </p:nvPr>
        </p:nvSpPr>
        <p:spPr>
          <a:xfrm>
            <a:off x="685800" y="1524000"/>
            <a:ext cx="7772400" cy="1295400"/>
          </a:xfrm>
        </p:spPr>
        <p:txBody>
          <a:bodyPr/>
          <a:lstStyle/>
          <a:p>
            <a:r>
              <a:rPr lang="en-US" sz="2800"/>
              <a:t>Would like to do the same if called procedure or function is on a remote server</a:t>
            </a:r>
          </a:p>
        </p:txBody>
      </p:sp>
      <p:pic>
        <p:nvPicPr>
          <p:cNvPr id="533510" name="Picture 6" descr="02-07"/>
          <p:cNvPicPr>
            <a:picLocks noGrp="1" noChangeAspect="1" noChangeArrowheads="1"/>
          </p:cNvPicPr>
          <p:nvPr>
            <p:ph sz="half" idx="2"/>
          </p:nvPr>
        </p:nvPicPr>
        <p:blipFill>
          <a:blip r:embed="rId3"/>
          <a:srcRect/>
          <a:stretch>
            <a:fillRect/>
          </a:stretch>
        </p:blipFill>
        <p:spPr>
          <a:xfrm>
            <a:off x="1579563" y="2519363"/>
            <a:ext cx="5983287" cy="3308350"/>
          </a:xfrm>
          <a:noFill/>
          <a:ln/>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F2571BA-1413-468E-80C9-193412636074}" type="slidenum">
              <a:rPr lang="en-US"/>
              <a:pPr/>
              <a:t>152</a:t>
            </a:fld>
            <a:endParaRPr lang="en-US"/>
          </a:p>
        </p:txBody>
      </p:sp>
      <p:sp>
        <p:nvSpPr>
          <p:cNvPr id="535554" name="Rectangle 2"/>
          <p:cNvSpPr>
            <a:spLocks noGrp="1" noChangeArrowheads="1"/>
          </p:cNvSpPr>
          <p:nvPr>
            <p:ph type="title"/>
          </p:nvPr>
        </p:nvSpPr>
        <p:spPr/>
        <p:txBody>
          <a:bodyPr/>
          <a:lstStyle/>
          <a:p>
            <a:r>
              <a:rPr lang="en-US"/>
              <a:t>Solution — a pair of </a:t>
            </a:r>
            <a:r>
              <a:rPr lang="en-US" i="1"/>
              <a:t>Stubs</a:t>
            </a:r>
            <a:endParaRPr lang="en-US"/>
          </a:p>
        </p:txBody>
      </p:sp>
      <p:sp>
        <p:nvSpPr>
          <p:cNvPr id="535556" name="Rectangle 4"/>
          <p:cNvSpPr>
            <a:spLocks noGrp="1" noChangeArrowheads="1"/>
          </p:cNvSpPr>
          <p:nvPr>
            <p:ph type="body" sz="half" idx="1"/>
          </p:nvPr>
        </p:nvSpPr>
        <p:spPr>
          <a:xfrm>
            <a:off x="457200" y="1524000"/>
            <a:ext cx="4038600" cy="4648200"/>
          </a:xfrm>
        </p:spPr>
        <p:txBody>
          <a:bodyPr/>
          <a:lstStyle/>
          <a:p>
            <a:r>
              <a:rPr lang="en-US"/>
              <a:t>Client-side stub</a:t>
            </a:r>
          </a:p>
          <a:p>
            <a:pPr lvl="1"/>
            <a:r>
              <a:rPr lang="en-US"/>
              <a:t>Looks like local server function</a:t>
            </a:r>
          </a:p>
          <a:p>
            <a:pPr lvl="1"/>
            <a:r>
              <a:rPr lang="en-US"/>
              <a:t>Same interface as local function</a:t>
            </a:r>
          </a:p>
          <a:p>
            <a:pPr lvl="1"/>
            <a:r>
              <a:rPr lang="en-US"/>
              <a:t>Bundles arguments into message, sends to server-side stub</a:t>
            </a:r>
          </a:p>
          <a:p>
            <a:pPr lvl="1"/>
            <a:r>
              <a:rPr lang="en-US"/>
              <a:t>Waits for reply, un-bundles results</a:t>
            </a:r>
          </a:p>
          <a:p>
            <a:pPr lvl="1"/>
            <a:r>
              <a:rPr lang="en-US"/>
              <a:t>returns</a:t>
            </a:r>
          </a:p>
        </p:txBody>
      </p:sp>
      <p:sp>
        <p:nvSpPr>
          <p:cNvPr id="535557" name="Rectangle 5"/>
          <p:cNvSpPr>
            <a:spLocks noGrp="1" noChangeArrowheads="1"/>
          </p:cNvSpPr>
          <p:nvPr>
            <p:ph type="body" sz="half" idx="2"/>
          </p:nvPr>
        </p:nvSpPr>
        <p:spPr>
          <a:xfrm>
            <a:off x="4648200" y="1524000"/>
            <a:ext cx="4038600" cy="4648200"/>
          </a:xfrm>
        </p:spPr>
        <p:txBody>
          <a:bodyPr/>
          <a:lstStyle/>
          <a:p>
            <a:r>
              <a:rPr lang="en-US"/>
              <a:t>Server-side stub</a:t>
            </a:r>
          </a:p>
          <a:p>
            <a:pPr lvl="1"/>
            <a:r>
              <a:rPr lang="en-US"/>
              <a:t>Looks like local client function to server</a:t>
            </a:r>
          </a:p>
          <a:p>
            <a:pPr lvl="1"/>
            <a:r>
              <a:rPr lang="en-US"/>
              <a:t>Listens on a socket for message from client stub</a:t>
            </a:r>
          </a:p>
          <a:p>
            <a:pPr lvl="1"/>
            <a:r>
              <a:rPr lang="en-US"/>
              <a:t>Un-bundles arguments to local variables</a:t>
            </a:r>
          </a:p>
          <a:p>
            <a:pPr lvl="1"/>
            <a:r>
              <a:rPr lang="en-US"/>
              <a:t>Makes a local function call to server</a:t>
            </a:r>
          </a:p>
          <a:p>
            <a:pPr lvl="1"/>
            <a:r>
              <a:rPr lang="en-US"/>
              <a:t>Bundles result into reply message to client stub</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58E049D-5079-4A6A-A306-B3319F57348A}" type="slidenum">
              <a:rPr lang="en-US"/>
              <a:pPr/>
              <a:t>153</a:t>
            </a:fld>
            <a:endParaRPr lang="en-US"/>
          </a:p>
        </p:txBody>
      </p:sp>
      <p:sp>
        <p:nvSpPr>
          <p:cNvPr id="540674" name="Rectangle 2"/>
          <p:cNvSpPr>
            <a:spLocks noGrp="1" noChangeArrowheads="1"/>
          </p:cNvSpPr>
          <p:nvPr>
            <p:ph type="title"/>
          </p:nvPr>
        </p:nvSpPr>
        <p:spPr/>
        <p:txBody>
          <a:bodyPr/>
          <a:lstStyle/>
          <a:p>
            <a:r>
              <a:rPr lang="en-US"/>
              <a:t>Result</a:t>
            </a:r>
          </a:p>
        </p:txBody>
      </p:sp>
      <p:sp>
        <p:nvSpPr>
          <p:cNvPr id="540675" name="Rectangle 3"/>
          <p:cNvSpPr>
            <a:spLocks noGrp="1" noChangeArrowheads="1"/>
          </p:cNvSpPr>
          <p:nvPr>
            <p:ph type="body" idx="1"/>
          </p:nvPr>
        </p:nvSpPr>
        <p:spPr/>
        <p:txBody>
          <a:bodyPr/>
          <a:lstStyle/>
          <a:p>
            <a:r>
              <a:rPr lang="en-US"/>
              <a:t>The hard work of building messages, formatting, uniform representation, etc., is buried in the stubs</a:t>
            </a:r>
          </a:p>
          <a:p>
            <a:pPr lvl="2"/>
            <a:r>
              <a:rPr lang="en-US"/>
              <a:t>Where it can be automated!</a:t>
            </a:r>
          </a:p>
          <a:p>
            <a:r>
              <a:rPr lang="en-US"/>
              <a:t>Client and server designers can concentrate on the semantics of application</a:t>
            </a:r>
          </a:p>
          <a:p>
            <a:r>
              <a:rPr lang="en-US"/>
              <a:t>Programs behave in familiar way</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BB710DD-EF53-44EC-BE6B-CE95BD7450C3}" type="slidenum">
              <a:rPr lang="en-US"/>
              <a:pPr/>
              <a:t>154</a:t>
            </a:fld>
            <a:endParaRPr lang="en-US"/>
          </a:p>
        </p:txBody>
      </p:sp>
      <p:sp>
        <p:nvSpPr>
          <p:cNvPr id="514050" name="Rectangle 2"/>
          <p:cNvSpPr>
            <a:spLocks noGrp="1" noChangeArrowheads="1"/>
          </p:cNvSpPr>
          <p:nvPr>
            <p:ph type="title"/>
          </p:nvPr>
        </p:nvSpPr>
        <p:spPr/>
        <p:txBody>
          <a:bodyPr/>
          <a:lstStyle/>
          <a:p>
            <a:r>
              <a:rPr lang="en-US"/>
              <a:t>RPC – Issues</a:t>
            </a:r>
          </a:p>
        </p:txBody>
      </p:sp>
      <p:sp>
        <p:nvSpPr>
          <p:cNvPr id="514051" name="Rectangle 3"/>
          <p:cNvSpPr>
            <a:spLocks noGrp="1" noChangeArrowheads="1"/>
          </p:cNvSpPr>
          <p:nvPr>
            <p:ph type="body" idx="1"/>
          </p:nvPr>
        </p:nvSpPr>
        <p:spPr/>
        <p:txBody>
          <a:bodyPr/>
          <a:lstStyle/>
          <a:p>
            <a:r>
              <a:rPr lang="en-US"/>
              <a:t>How to make the “remote” part of RPC invisible to the programmer?</a:t>
            </a:r>
          </a:p>
          <a:p>
            <a:r>
              <a:rPr lang="en-US"/>
              <a:t>What are semantics of parameter passing?</a:t>
            </a:r>
          </a:p>
          <a:p>
            <a:pPr lvl="1"/>
            <a:r>
              <a:rPr lang="en-US"/>
              <a:t>E.g., pass by reference?</a:t>
            </a:r>
          </a:p>
          <a:p>
            <a:r>
              <a:rPr lang="en-US"/>
              <a:t>How to bind (locate &amp; connect) to servers?</a:t>
            </a:r>
          </a:p>
          <a:p>
            <a:r>
              <a:rPr lang="en-US"/>
              <a:t>How to handle heterogeneity?</a:t>
            </a:r>
          </a:p>
          <a:p>
            <a:pPr lvl="1"/>
            <a:r>
              <a:rPr lang="en-US"/>
              <a:t>OS, language, architecture, …</a:t>
            </a:r>
          </a:p>
          <a:p>
            <a:r>
              <a:rPr lang="en-US"/>
              <a:t>How to make it go fast?</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4CDBEE9-C8E0-418E-B595-0A5F0507ECFD}" type="slidenum">
              <a:rPr lang="en-US"/>
              <a:pPr/>
              <a:t>155</a:t>
            </a:fld>
            <a:endParaRPr lang="en-US"/>
          </a:p>
        </p:txBody>
      </p:sp>
      <p:sp>
        <p:nvSpPr>
          <p:cNvPr id="516098" name="Rectangle 2"/>
          <p:cNvSpPr>
            <a:spLocks noGrp="1" noChangeArrowheads="1"/>
          </p:cNvSpPr>
          <p:nvPr>
            <p:ph type="title"/>
          </p:nvPr>
        </p:nvSpPr>
        <p:spPr/>
        <p:txBody>
          <a:bodyPr/>
          <a:lstStyle/>
          <a:p>
            <a:r>
              <a:rPr lang="en-US"/>
              <a:t>RPC Model</a:t>
            </a:r>
          </a:p>
        </p:txBody>
      </p:sp>
      <p:sp>
        <p:nvSpPr>
          <p:cNvPr id="516099" name="Rectangle 3"/>
          <p:cNvSpPr>
            <a:spLocks noGrp="1" noChangeArrowheads="1"/>
          </p:cNvSpPr>
          <p:nvPr>
            <p:ph type="body" idx="1"/>
          </p:nvPr>
        </p:nvSpPr>
        <p:spPr/>
        <p:txBody>
          <a:bodyPr>
            <a:normAutofit lnSpcReduction="10000"/>
          </a:bodyPr>
          <a:lstStyle/>
          <a:p>
            <a:r>
              <a:rPr lang="en-US"/>
              <a:t>A server defines the service interface using an </a:t>
            </a:r>
            <a:r>
              <a:rPr lang="en-US" i="1"/>
              <a:t>interface definition language</a:t>
            </a:r>
            <a:r>
              <a:rPr lang="en-US"/>
              <a:t> (IDL)</a:t>
            </a:r>
          </a:p>
          <a:p>
            <a:pPr lvl="1"/>
            <a:r>
              <a:rPr lang="en-US"/>
              <a:t>the IDL specifies the names, parameters, and types for all client-callable server procedures</a:t>
            </a:r>
          </a:p>
          <a:p>
            <a:pPr lvl="1"/>
            <a:endParaRPr lang="en-US"/>
          </a:p>
          <a:p>
            <a:r>
              <a:rPr lang="en-US"/>
              <a:t>A </a:t>
            </a:r>
            <a:r>
              <a:rPr lang="en-US" i="1"/>
              <a:t>stub compiler</a:t>
            </a:r>
            <a:r>
              <a:rPr lang="en-US"/>
              <a:t> reads the IDL declarations and produces two </a:t>
            </a:r>
            <a:r>
              <a:rPr lang="en-US" i="1"/>
              <a:t>stub functions</a:t>
            </a:r>
            <a:r>
              <a:rPr lang="en-US"/>
              <a:t> for each server function</a:t>
            </a:r>
          </a:p>
          <a:p>
            <a:pPr lvl="1"/>
            <a:r>
              <a:rPr lang="en-US" i="1"/>
              <a:t>Server-side</a:t>
            </a:r>
            <a:r>
              <a:rPr lang="en-US"/>
              <a:t> and </a:t>
            </a:r>
            <a:r>
              <a:rPr lang="en-US" i="1"/>
              <a:t>client-side</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4A3AF5B-27A0-4C86-9316-475FA2CA996E}" type="slidenum">
              <a:rPr lang="en-US"/>
              <a:pPr/>
              <a:t>156</a:t>
            </a:fld>
            <a:endParaRPr lang="en-US"/>
          </a:p>
        </p:txBody>
      </p:sp>
      <p:sp>
        <p:nvSpPr>
          <p:cNvPr id="541698" name="Rectangle 2"/>
          <p:cNvSpPr>
            <a:spLocks noGrp="1" noChangeArrowheads="1"/>
          </p:cNvSpPr>
          <p:nvPr>
            <p:ph type="title"/>
          </p:nvPr>
        </p:nvSpPr>
        <p:spPr/>
        <p:txBody>
          <a:bodyPr/>
          <a:lstStyle/>
          <a:p>
            <a:r>
              <a:rPr lang="en-US"/>
              <a:t>RPC Model </a:t>
            </a:r>
            <a:r>
              <a:rPr lang="en-US" sz="2800"/>
              <a:t>(continued)</a:t>
            </a:r>
            <a:endParaRPr lang="en-US"/>
          </a:p>
        </p:txBody>
      </p:sp>
      <p:sp>
        <p:nvSpPr>
          <p:cNvPr id="541699" name="Rectangle 3"/>
          <p:cNvSpPr>
            <a:spLocks noGrp="1" noChangeArrowheads="1"/>
          </p:cNvSpPr>
          <p:nvPr>
            <p:ph type="body" idx="1"/>
          </p:nvPr>
        </p:nvSpPr>
        <p:spPr/>
        <p:txBody>
          <a:bodyPr/>
          <a:lstStyle/>
          <a:p>
            <a:r>
              <a:rPr lang="en-US"/>
              <a:t>Linking:–</a:t>
            </a:r>
          </a:p>
          <a:p>
            <a:pPr lvl="1"/>
            <a:r>
              <a:rPr lang="en-US"/>
              <a:t>Server programmer implements the service’s functions and links with the </a:t>
            </a:r>
            <a:r>
              <a:rPr lang="en-US" i="1"/>
              <a:t>server-side</a:t>
            </a:r>
            <a:r>
              <a:rPr lang="en-US"/>
              <a:t> stubs</a:t>
            </a:r>
          </a:p>
          <a:p>
            <a:pPr lvl="1"/>
            <a:r>
              <a:rPr lang="en-US"/>
              <a:t>Client programmer implements the client program and links it with </a:t>
            </a:r>
            <a:r>
              <a:rPr lang="en-US" i="1"/>
              <a:t>client-side</a:t>
            </a:r>
            <a:r>
              <a:rPr lang="en-US"/>
              <a:t> stubs</a:t>
            </a:r>
          </a:p>
          <a:p>
            <a:r>
              <a:rPr lang="en-US"/>
              <a:t>Operation:–</a:t>
            </a:r>
          </a:p>
          <a:p>
            <a:pPr lvl="1"/>
            <a:r>
              <a:rPr lang="en-US"/>
              <a:t>Stubs manage all of the details of remote communication between client and server</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AD7249-41AE-4808-A57C-F2B14F8F292E}" type="slidenum">
              <a:rPr lang="en-US"/>
              <a:pPr/>
              <a:t>157</a:t>
            </a:fld>
            <a:endParaRPr lang="en-US"/>
          </a:p>
        </p:txBody>
      </p:sp>
      <p:sp>
        <p:nvSpPr>
          <p:cNvPr id="518146" name="Rectangle 2"/>
          <p:cNvSpPr>
            <a:spLocks noGrp="1" noChangeArrowheads="1"/>
          </p:cNvSpPr>
          <p:nvPr>
            <p:ph type="title"/>
          </p:nvPr>
        </p:nvSpPr>
        <p:spPr/>
        <p:txBody>
          <a:bodyPr/>
          <a:lstStyle/>
          <a:p>
            <a:r>
              <a:rPr lang="en-US"/>
              <a:t>RPC Stubs</a:t>
            </a:r>
          </a:p>
        </p:txBody>
      </p:sp>
      <p:sp>
        <p:nvSpPr>
          <p:cNvPr id="518147" name="Rectangle 3"/>
          <p:cNvSpPr>
            <a:spLocks noGrp="1" noChangeArrowheads="1"/>
          </p:cNvSpPr>
          <p:nvPr>
            <p:ph type="body" idx="1"/>
          </p:nvPr>
        </p:nvSpPr>
        <p:spPr/>
        <p:txBody>
          <a:bodyPr/>
          <a:lstStyle/>
          <a:p>
            <a:pPr>
              <a:lnSpc>
                <a:spcPct val="90000"/>
              </a:lnSpc>
            </a:pPr>
            <a:r>
              <a:rPr lang="en-US" sz="2400"/>
              <a:t>A </a:t>
            </a:r>
            <a:r>
              <a:rPr lang="en-US" sz="2400" i="1"/>
              <a:t>client-side stub</a:t>
            </a:r>
            <a:r>
              <a:rPr lang="en-US" sz="2400"/>
              <a:t> is a function that looks to the client as if it were a callable server function</a:t>
            </a:r>
          </a:p>
          <a:p>
            <a:pPr lvl="1">
              <a:lnSpc>
                <a:spcPct val="90000"/>
              </a:lnSpc>
            </a:pPr>
            <a:r>
              <a:rPr lang="en-US" sz="2000"/>
              <a:t>I.e., same API as the server’s implementation of the function</a:t>
            </a:r>
          </a:p>
          <a:p>
            <a:pPr>
              <a:lnSpc>
                <a:spcPct val="90000"/>
              </a:lnSpc>
            </a:pPr>
            <a:r>
              <a:rPr lang="en-US" sz="2400"/>
              <a:t>A </a:t>
            </a:r>
            <a:r>
              <a:rPr lang="en-US" sz="2400" i="1"/>
              <a:t>server-side stub</a:t>
            </a:r>
            <a:r>
              <a:rPr lang="en-US" sz="2400"/>
              <a:t> looks like a caller to the server</a:t>
            </a:r>
          </a:p>
          <a:p>
            <a:pPr lvl="1">
              <a:lnSpc>
                <a:spcPct val="90000"/>
              </a:lnSpc>
            </a:pPr>
            <a:r>
              <a:rPr lang="en-US" sz="2000"/>
              <a:t>I.e., like a hunk of code invoking the server function</a:t>
            </a:r>
          </a:p>
          <a:p>
            <a:pPr>
              <a:lnSpc>
                <a:spcPct val="90000"/>
              </a:lnSpc>
            </a:pPr>
            <a:r>
              <a:rPr lang="en-US" sz="2400"/>
              <a:t>The client program thinks it’s invoking the server</a:t>
            </a:r>
          </a:p>
          <a:p>
            <a:pPr lvl="1">
              <a:lnSpc>
                <a:spcPct val="90000"/>
              </a:lnSpc>
            </a:pPr>
            <a:r>
              <a:rPr lang="en-US" sz="2000"/>
              <a:t>but it’s calling into the client-side stub</a:t>
            </a:r>
          </a:p>
          <a:p>
            <a:pPr>
              <a:lnSpc>
                <a:spcPct val="90000"/>
              </a:lnSpc>
            </a:pPr>
            <a:r>
              <a:rPr lang="en-US" sz="2400"/>
              <a:t>The server program thinks it’s called by the client</a:t>
            </a:r>
          </a:p>
          <a:p>
            <a:pPr lvl="1">
              <a:lnSpc>
                <a:spcPct val="90000"/>
              </a:lnSpc>
            </a:pPr>
            <a:r>
              <a:rPr lang="en-US" sz="2000"/>
              <a:t>but it’s really called by the server-side stub</a:t>
            </a:r>
          </a:p>
          <a:p>
            <a:pPr>
              <a:lnSpc>
                <a:spcPct val="90000"/>
              </a:lnSpc>
            </a:pPr>
            <a:r>
              <a:rPr lang="en-US" sz="2400"/>
              <a:t>The stubs send messages to each other to make the RPC happen transparently </a:t>
            </a:r>
            <a:r>
              <a:rPr lang="en-US" sz="2000"/>
              <a:t>(almost!)</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415" name="Line 63"/>
          <p:cNvSpPr>
            <a:spLocks noChangeShapeType="1"/>
          </p:cNvSpPr>
          <p:nvPr/>
        </p:nvSpPr>
        <p:spPr bwMode="auto">
          <a:xfrm>
            <a:off x="381000" y="3429000"/>
            <a:ext cx="8534400" cy="0"/>
          </a:xfrm>
          <a:prstGeom prst="line">
            <a:avLst/>
          </a:prstGeom>
          <a:noFill/>
          <a:ln w="38100">
            <a:solidFill>
              <a:schemeClr val="tx1"/>
            </a:solidFill>
            <a:prstDash val="sysDot"/>
            <a:round/>
            <a:headEnd/>
            <a:tailEnd/>
          </a:ln>
          <a:effectLst/>
        </p:spPr>
        <p:txBody>
          <a:bodyPr wrap="none" lIns="90478" tIns="44445" rIns="90478" bIns="44445" anchor="ctr"/>
          <a:lstStyle/>
          <a:p>
            <a:endParaRPr lang="en-US"/>
          </a:p>
        </p:txBody>
      </p:sp>
      <p:sp>
        <p:nvSpPr>
          <p:cNvPr id="996408" name="Cloud"/>
          <p:cNvSpPr>
            <a:spLocks noChangeAspect="1" noEditPoints="1" noChangeArrowheads="1"/>
          </p:cNvSpPr>
          <p:nvPr/>
        </p:nvSpPr>
        <p:spPr bwMode="auto">
          <a:xfrm>
            <a:off x="6781800" y="2590800"/>
            <a:ext cx="1905000" cy="17462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pPr marL="685800" indent="-228600"/>
            <a:endParaRPr lang="en-US"/>
          </a:p>
        </p:txBody>
      </p:sp>
      <p:sp>
        <p:nvSpPr>
          <p:cNvPr id="996354" name="Rectangle 2"/>
          <p:cNvSpPr>
            <a:spLocks noGrp="1" noChangeArrowheads="1"/>
          </p:cNvSpPr>
          <p:nvPr>
            <p:ph type="title"/>
          </p:nvPr>
        </p:nvSpPr>
        <p:spPr/>
        <p:txBody>
          <a:bodyPr/>
          <a:lstStyle/>
          <a:p>
            <a:r>
              <a:rPr lang="en-US"/>
              <a:t>RPC Information Flow</a:t>
            </a:r>
          </a:p>
        </p:txBody>
      </p:sp>
      <p:sp>
        <p:nvSpPr>
          <p:cNvPr id="996356" name="Rectangle 4"/>
          <p:cNvSpPr>
            <a:spLocks noChangeArrowheads="1"/>
          </p:cNvSpPr>
          <p:nvPr/>
        </p:nvSpPr>
        <p:spPr bwMode="auto">
          <a:xfrm>
            <a:off x="1676400" y="1660525"/>
            <a:ext cx="1066800" cy="9144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marL="228600" indent="-228600"/>
            <a:r>
              <a:rPr lang="en-US"/>
              <a:t>Client</a:t>
            </a:r>
          </a:p>
          <a:p>
            <a:pPr marL="228600" indent="-228600"/>
            <a:r>
              <a:rPr lang="en-US"/>
              <a:t>(caller)</a:t>
            </a:r>
          </a:p>
        </p:txBody>
      </p:sp>
      <p:sp>
        <p:nvSpPr>
          <p:cNvPr id="996357" name="Rectangle 5"/>
          <p:cNvSpPr>
            <a:spLocks noChangeArrowheads="1"/>
          </p:cNvSpPr>
          <p:nvPr/>
        </p:nvSpPr>
        <p:spPr bwMode="auto">
          <a:xfrm>
            <a:off x="1676400" y="4327525"/>
            <a:ext cx="1066800" cy="9144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marL="228600" indent="-228600"/>
            <a:r>
              <a:rPr lang="en-US"/>
              <a:t>Server</a:t>
            </a:r>
          </a:p>
          <a:p>
            <a:pPr marL="228600" indent="-228600"/>
            <a:r>
              <a:rPr lang="en-US"/>
              <a:t>(callee)</a:t>
            </a:r>
          </a:p>
        </p:txBody>
      </p:sp>
      <p:sp>
        <p:nvSpPr>
          <p:cNvPr id="996360" name="Rectangle 8"/>
          <p:cNvSpPr>
            <a:spLocks noChangeArrowheads="1"/>
          </p:cNvSpPr>
          <p:nvPr/>
        </p:nvSpPr>
        <p:spPr bwMode="auto">
          <a:xfrm>
            <a:off x="7162800" y="1660525"/>
            <a:ext cx="1066800" cy="9144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marL="228600" indent="-228600"/>
            <a:r>
              <a:rPr lang="en-US"/>
              <a:t>Packet</a:t>
            </a:r>
          </a:p>
          <a:p>
            <a:pPr marL="228600" indent="-228600"/>
            <a:r>
              <a:rPr lang="en-US"/>
              <a:t>Handler</a:t>
            </a:r>
          </a:p>
        </p:txBody>
      </p:sp>
      <p:sp>
        <p:nvSpPr>
          <p:cNvPr id="996362" name="Rectangle 10"/>
          <p:cNvSpPr>
            <a:spLocks noChangeArrowheads="1"/>
          </p:cNvSpPr>
          <p:nvPr/>
        </p:nvSpPr>
        <p:spPr bwMode="auto">
          <a:xfrm>
            <a:off x="7162800" y="4327525"/>
            <a:ext cx="1066800" cy="9144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marL="228600" indent="-228600"/>
            <a:r>
              <a:rPr lang="en-US"/>
              <a:t>Packet</a:t>
            </a:r>
          </a:p>
          <a:p>
            <a:pPr marL="228600" indent="-228600"/>
            <a:r>
              <a:rPr lang="en-US"/>
              <a:t>Handler</a:t>
            </a:r>
          </a:p>
        </p:txBody>
      </p:sp>
      <p:grpSp>
        <p:nvGrpSpPr>
          <p:cNvPr id="2" name="Group 40"/>
          <p:cNvGrpSpPr>
            <a:grpSpLocks/>
          </p:cNvGrpSpPr>
          <p:nvPr/>
        </p:nvGrpSpPr>
        <p:grpSpPr bwMode="auto">
          <a:xfrm>
            <a:off x="2743200" y="1584325"/>
            <a:ext cx="1752600" cy="381000"/>
            <a:chOff x="1344" y="960"/>
            <a:chExt cx="1104" cy="240"/>
          </a:xfrm>
        </p:grpSpPr>
        <p:sp>
          <p:nvSpPr>
            <p:cNvPr id="996363" name="Line 11"/>
            <p:cNvSpPr>
              <a:spLocks noChangeShapeType="1"/>
            </p:cNvSpPr>
            <p:nvPr/>
          </p:nvSpPr>
          <p:spPr bwMode="auto">
            <a:xfrm>
              <a:off x="1344" y="1200"/>
              <a:ext cx="1104"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996368" name="Text Box 16"/>
            <p:cNvSpPr txBox="1">
              <a:spLocks noChangeArrowheads="1"/>
            </p:cNvSpPr>
            <p:nvPr/>
          </p:nvSpPr>
          <p:spPr bwMode="auto">
            <a:xfrm>
              <a:off x="1680" y="960"/>
              <a:ext cx="398"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call</a:t>
              </a:r>
            </a:p>
          </p:txBody>
        </p:sp>
      </p:grpSp>
      <p:grpSp>
        <p:nvGrpSpPr>
          <p:cNvPr id="3" name="Group 51"/>
          <p:cNvGrpSpPr>
            <a:grpSpLocks/>
          </p:cNvGrpSpPr>
          <p:nvPr/>
        </p:nvGrpSpPr>
        <p:grpSpPr bwMode="auto">
          <a:xfrm>
            <a:off x="2743200" y="2270125"/>
            <a:ext cx="1752600" cy="357188"/>
            <a:chOff x="1344" y="1392"/>
            <a:chExt cx="1104" cy="225"/>
          </a:xfrm>
        </p:grpSpPr>
        <p:sp>
          <p:nvSpPr>
            <p:cNvPr id="996364" name="Line 12"/>
            <p:cNvSpPr>
              <a:spLocks noChangeShapeType="1"/>
            </p:cNvSpPr>
            <p:nvPr/>
          </p:nvSpPr>
          <p:spPr bwMode="auto">
            <a:xfrm flipH="1">
              <a:off x="1344" y="1392"/>
              <a:ext cx="1104"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996369" name="Text Box 17"/>
            <p:cNvSpPr txBox="1">
              <a:spLocks noChangeArrowheads="1"/>
            </p:cNvSpPr>
            <p:nvPr/>
          </p:nvSpPr>
          <p:spPr bwMode="auto">
            <a:xfrm>
              <a:off x="1555" y="1392"/>
              <a:ext cx="649"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return</a:t>
              </a:r>
            </a:p>
          </p:txBody>
        </p:sp>
      </p:grpSp>
      <p:grpSp>
        <p:nvGrpSpPr>
          <p:cNvPr id="4" name="Group 42"/>
          <p:cNvGrpSpPr>
            <a:grpSpLocks/>
          </p:cNvGrpSpPr>
          <p:nvPr/>
        </p:nvGrpSpPr>
        <p:grpSpPr bwMode="auto">
          <a:xfrm>
            <a:off x="5410200" y="1584325"/>
            <a:ext cx="1752600" cy="381000"/>
            <a:chOff x="3024" y="960"/>
            <a:chExt cx="1104" cy="240"/>
          </a:xfrm>
        </p:grpSpPr>
        <p:sp>
          <p:nvSpPr>
            <p:cNvPr id="996365" name="Line 13"/>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996370" name="Text Box 18"/>
            <p:cNvSpPr txBox="1">
              <a:spLocks noChangeArrowheads="1"/>
            </p:cNvSpPr>
            <p:nvPr/>
          </p:nvSpPr>
          <p:spPr bwMode="auto">
            <a:xfrm>
              <a:off x="3265" y="960"/>
              <a:ext cx="493"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send</a:t>
              </a:r>
            </a:p>
          </p:txBody>
        </p:sp>
      </p:grpSp>
      <p:grpSp>
        <p:nvGrpSpPr>
          <p:cNvPr id="5" name="Group 50"/>
          <p:cNvGrpSpPr>
            <a:grpSpLocks/>
          </p:cNvGrpSpPr>
          <p:nvPr/>
        </p:nvGrpSpPr>
        <p:grpSpPr bwMode="auto">
          <a:xfrm>
            <a:off x="5410200" y="2270125"/>
            <a:ext cx="1752600" cy="357188"/>
            <a:chOff x="3024" y="1392"/>
            <a:chExt cx="1104" cy="225"/>
          </a:xfrm>
        </p:grpSpPr>
        <p:sp>
          <p:nvSpPr>
            <p:cNvPr id="996366" name="Line 14"/>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996371" name="Text Box 19"/>
            <p:cNvSpPr txBox="1">
              <a:spLocks noChangeArrowheads="1"/>
            </p:cNvSpPr>
            <p:nvPr/>
          </p:nvSpPr>
          <p:spPr bwMode="auto">
            <a:xfrm>
              <a:off x="3152" y="1392"/>
              <a:ext cx="718"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receive</a:t>
              </a:r>
            </a:p>
          </p:txBody>
        </p:sp>
      </p:grpSp>
      <p:grpSp>
        <p:nvGrpSpPr>
          <p:cNvPr id="6" name="Group 49"/>
          <p:cNvGrpSpPr>
            <a:grpSpLocks/>
          </p:cNvGrpSpPr>
          <p:nvPr/>
        </p:nvGrpSpPr>
        <p:grpSpPr bwMode="auto">
          <a:xfrm>
            <a:off x="5410200" y="4275138"/>
            <a:ext cx="1752600" cy="381000"/>
            <a:chOff x="3024" y="2415"/>
            <a:chExt cx="1104" cy="240"/>
          </a:xfrm>
        </p:grpSpPr>
        <p:sp>
          <p:nvSpPr>
            <p:cNvPr id="996374" name="Line 22"/>
            <p:cNvSpPr>
              <a:spLocks noChangeShapeType="1"/>
            </p:cNvSpPr>
            <p:nvPr/>
          </p:nvSpPr>
          <p:spPr bwMode="auto">
            <a:xfrm>
              <a:off x="3024" y="2655"/>
              <a:ext cx="1104"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996376" name="Text Box 24"/>
            <p:cNvSpPr txBox="1">
              <a:spLocks noChangeArrowheads="1"/>
            </p:cNvSpPr>
            <p:nvPr/>
          </p:nvSpPr>
          <p:spPr bwMode="auto">
            <a:xfrm>
              <a:off x="3265" y="2415"/>
              <a:ext cx="493"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send</a:t>
              </a:r>
            </a:p>
          </p:txBody>
        </p:sp>
      </p:grpSp>
      <p:grpSp>
        <p:nvGrpSpPr>
          <p:cNvPr id="7" name="Group 45"/>
          <p:cNvGrpSpPr>
            <a:grpSpLocks/>
          </p:cNvGrpSpPr>
          <p:nvPr/>
        </p:nvGrpSpPr>
        <p:grpSpPr bwMode="auto">
          <a:xfrm>
            <a:off x="5410200" y="4960938"/>
            <a:ext cx="1752600" cy="357187"/>
            <a:chOff x="3024" y="2847"/>
            <a:chExt cx="1104" cy="225"/>
          </a:xfrm>
        </p:grpSpPr>
        <p:sp>
          <p:nvSpPr>
            <p:cNvPr id="996375" name="Line 23"/>
            <p:cNvSpPr>
              <a:spLocks noChangeShapeType="1"/>
            </p:cNvSpPr>
            <p:nvPr/>
          </p:nvSpPr>
          <p:spPr bwMode="auto">
            <a:xfrm flipH="1">
              <a:off x="3024" y="2847"/>
              <a:ext cx="1104"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996377" name="Text Box 25"/>
            <p:cNvSpPr txBox="1">
              <a:spLocks noChangeArrowheads="1"/>
            </p:cNvSpPr>
            <p:nvPr/>
          </p:nvSpPr>
          <p:spPr bwMode="auto">
            <a:xfrm>
              <a:off x="3152" y="2847"/>
              <a:ext cx="718"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receive</a:t>
              </a:r>
            </a:p>
          </p:txBody>
        </p:sp>
      </p:grpSp>
      <p:grpSp>
        <p:nvGrpSpPr>
          <p:cNvPr id="8" name="Group 48"/>
          <p:cNvGrpSpPr>
            <a:grpSpLocks/>
          </p:cNvGrpSpPr>
          <p:nvPr/>
        </p:nvGrpSpPr>
        <p:grpSpPr bwMode="auto">
          <a:xfrm>
            <a:off x="2743200" y="4251325"/>
            <a:ext cx="1752600" cy="381000"/>
            <a:chOff x="1344" y="2400"/>
            <a:chExt cx="1104" cy="240"/>
          </a:xfrm>
        </p:grpSpPr>
        <p:sp>
          <p:nvSpPr>
            <p:cNvPr id="996380" name="Line 28"/>
            <p:cNvSpPr>
              <a:spLocks noChangeShapeType="1"/>
            </p:cNvSpPr>
            <p:nvPr/>
          </p:nvSpPr>
          <p:spPr bwMode="auto">
            <a:xfrm>
              <a:off x="1344" y="2640"/>
              <a:ext cx="1104"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996382" name="Text Box 30"/>
            <p:cNvSpPr txBox="1">
              <a:spLocks noChangeArrowheads="1"/>
            </p:cNvSpPr>
            <p:nvPr/>
          </p:nvSpPr>
          <p:spPr bwMode="auto">
            <a:xfrm>
              <a:off x="1555" y="2400"/>
              <a:ext cx="649"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return</a:t>
              </a:r>
            </a:p>
          </p:txBody>
        </p:sp>
      </p:grpSp>
      <p:grpSp>
        <p:nvGrpSpPr>
          <p:cNvPr id="9" name="Group 47"/>
          <p:cNvGrpSpPr>
            <a:grpSpLocks/>
          </p:cNvGrpSpPr>
          <p:nvPr/>
        </p:nvGrpSpPr>
        <p:grpSpPr bwMode="auto">
          <a:xfrm>
            <a:off x="2743200" y="4937125"/>
            <a:ext cx="1752600" cy="357188"/>
            <a:chOff x="1344" y="2832"/>
            <a:chExt cx="1104" cy="225"/>
          </a:xfrm>
        </p:grpSpPr>
        <p:sp>
          <p:nvSpPr>
            <p:cNvPr id="996381" name="Line 29"/>
            <p:cNvSpPr>
              <a:spLocks noChangeShapeType="1"/>
            </p:cNvSpPr>
            <p:nvPr/>
          </p:nvSpPr>
          <p:spPr bwMode="auto">
            <a:xfrm flipH="1">
              <a:off x="1344" y="2832"/>
              <a:ext cx="1104"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996383" name="Text Box 31"/>
            <p:cNvSpPr txBox="1">
              <a:spLocks noChangeArrowheads="1"/>
            </p:cNvSpPr>
            <p:nvPr/>
          </p:nvSpPr>
          <p:spPr bwMode="auto">
            <a:xfrm>
              <a:off x="1680" y="2832"/>
              <a:ext cx="398"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call</a:t>
              </a:r>
            </a:p>
          </p:txBody>
        </p:sp>
      </p:grpSp>
      <p:grpSp>
        <p:nvGrpSpPr>
          <p:cNvPr id="10" name="Group 43"/>
          <p:cNvGrpSpPr>
            <a:grpSpLocks/>
          </p:cNvGrpSpPr>
          <p:nvPr/>
        </p:nvGrpSpPr>
        <p:grpSpPr bwMode="auto">
          <a:xfrm>
            <a:off x="7848600" y="2574925"/>
            <a:ext cx="357188" cy="1768475"/>
            <a:chOff x="4560" y="1584"/>
            <a:chExt cx="225" cy="864"/>
          </a:xfrm>
        </p:grpSpPr>
        <p:sp>
          <p:nvSpPr>
            <p:cNvPr id="996386" name="Text Box 34"/>
            <p:cNvSpPr txBox="1">
              <a:spLocks noChangeArrowheads="1"/>
            </p:cNvSpPr>
            <p:nvPr/>
          </p:nvSpPr>
          <p:spPr bwMode="auto">
            <a:xfrm rot="5400000">
              <a:off x="4350" y="1921"/>
              <a:ext cx="645"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Network</a:t>
              </a:r>
            </a:p>
          </p:txBody>
        </p:sp>
        <p:sp>
          <p:nvSpPr>
            <p:cNvPr id="996384" name="Line 32"/>
            <p:cNvSpPr>
              <a:spLocks noChangeShapeType="1"/>
            </p:cNvSpPr>
            <p:nvPr/>
          </p:nvSpPr>
          <p:spPr bwMode="auto">
            <a:xfrm>
              <a:off x="4560" y="1584"/>
              <a:ext cx="0" cy="864"/>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grpSp>
      <p:grpSp>
        <p:nvGrpSpPr>
          <p:cNvPr id="11" name="Group 44"/>
          <p:cNvGrpSpPr>
            <a:grpSpLocks/>
          </p:cNvGrpSpPr>
          <p:nvPr/>
        </p:nvGrpSpPr>
        <p:grpSpPr bwMode="auto">
          <a:xfrm>
            <a:off x="7188200" y="2574925"/>
            <a:ext cx="357188" cy="1768475"/>
            <a:chOff x="4144" y="1584"/>
            <a:chExt cx="225" cy="864"/>
          </a:xfrm>
        </p:grpSpPr>
        <p:sp>
          <p:nvSpPr>
            <p:cNvPr id="996387" name="Text Box 35"/>
            <p:cNvSpPr txBox="1">
              <a:spLocks noChangeArrowheads="1"/>
            </p:cNvSpPr>
            <p:nvPr/>
          </p:nvSpPr>
          <p:spPr bwMode="auto">
            <a:xfrm rot="16200000">
              <a:off x="3935" y="1919"/>
              <a:ext cx="644"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Network</a:t>
              </a:r>
            </a:p>
          </p:txBody>
        </p:sp>
        <p:sp>
          <p:nvSpPr>
            <p:cNvPr id="996385" name="Line 33"/>
            <p:cNvSpPr>
              <a:spLocks noChangeShapeType="1"/>
            </p:cNvSpPr>
            <p:nvPr/>
          </p:nvSpPr>
          <p:spPr bwMode="auto">
            <a:xfrm flipV="1">
              <a:off x="4368" y="1584"/>
              <a:ext cx="0" cy="864"/>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grpSp>
      <p:grpSp>
        <p:nvGrpSpPr>
          <p:cNvPr id="12" name="Group 41"/>
          <p:cNvGrpSpPr>
            <a:grpSpLocks/>
          </p:cNvGrpSpPr>
          <p:nvPr/>
        </p:nvGrpSpPr>
        <p:grpSpPr bwMode="auto">
          <a:xfrm>
            <a:off x="4452938" y="914400"/>
            <a:ext cx="1414462" cy="1660525"/>
            <a:chOff x="2421" y="538"/>
            <a:chExt cx="651" cy="1046"/>
          </a:xfrm>
        </p:grpSpPr>
        <p:sp>
          <p:nvSpPr>
            <p:cNvPr id="996358" name="Rectangle 6"/>
            <p:cNvSpPr>
              <a:spLocks noChangeArrowheads="1"/>
            </p:cNvSpPr>
            <p:nvPr/>
          </p:nvSpPr>
          <p:spPr bwMode="auto">
            <a:xfrm>
              <a:off x="2448" y="1066"/>
              <a:ext cx="576" cy="518"/>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marL="228600" indent="-228600"/>
              <a:r>
                <a:rPr lang="en-US" dirty="0"/>
                <a:t>Client</a:t>
              </a:r>
            </a:p>
            <a:p>
              <a:pPr marL="228600" indent="-228600"/>
              <a:r>
                <a:rPr lang="en-US" dirty="0"/>
                <a:t>Stub</a:t>
              </a:r>
            </a:p>
          </p:txBody>
        </p:sp>
        <p:sp>
          <p:nvSpPr>
            <p:cNvPr id="996388" name="Text Box 36"/>
            <p:cNvSpPr txBox="1">
              <a:spLocks noChangeArrowheads="1"/>
            </p:cNvSpPr>
            <p:nvPr/>
          </p:nvSpPr>
          <p:spPr bwMode="auto">
            <a:xfrm>
              <a:off x="2421" y="538"/>
              <a:ext cx="651" cy="394"/>
            </a:xfrm>
            <a:prstGeom prst="rect">
              <a:avLst/>
            </a:prstGeom>
            <a:noFill/>
            <a:ln w="38100" algn="ctr">
              <a:noFill/>
              <a:miter lim="800000"/>
              <a:headEnd/>
              <a:tailEnd/>
            </a:ln>
            <a:effectLst/>
          </p:spPr>
          <p:txBody>
            <a:bodyPr wrap="none" lIns="90478" tIns="44445" rIns="90478" bIns="44445">
              <a:spAutoFit/>
            </a:bodyPr>
            <a:lstStyle/>
            <a:p>
              <a:pPr marL="228600" indent="-228600">
                <a:spcBef>
                  <a:spcPct val="0"/>
                </a:spcBef>
              </a:pPr>
              <a:r>
                <a:rPr lang="en-US" dirty="0"/>
                <a:t>bundle</a:t>
              </a:r>
            </a:p>
            <a:p>
              <a:pPr marL="228600" indent="-228600">
                <a:spcBef>
                  <a:spcPct val="0"/>
                </a:spcBef>
              </a:pPr>
              <a:r>
                <a:rPr lang="en-US" dirty="0" err="1"/>
                <a:t>args</a:t>
              </a:r>
              <a:endParaRPr lang="en-US" dirty="0"/>
            </a:p>
          </p:txBody>
        </p:sp>
      </p:grpSp>
      <p:sp>
        <p:nvSpPr>
          <p:cNvPr id="996389" name="Text Box 37"/>
          <p:cNvSpPr txBox="1">
            <a:spLocks noChangeArrowheads="1"/>
          </p:cNvSpPr>
          <p:nvPr/>
        </p:nvSpPr>
        <p:spPr bwMode="auto">
          <a:xfrm>
            <a:off x="4333875" y="3581400"/>
            <a:ext cx="1228725" cy="625475"/>
          </a:xfrm>
          <a:prstGeom prst="rect">
            <a:avLst/>
          </a:prstGeom>
          <a:noFill/>
          <a:ln w="38100" algn="ctr">
            <a:noFill/>
            <a:miter lim="800000"/>
            <a:headEnd/>
            <a:tailEnd/>
          </a:ln>
          <a:effectLst/>
        </p:spPr>
        <p:txBody>
          <a:bodyPr wrap="none" lIns="90478" tIns="44445" rIns="90478" bIns="44445">
            <a:spAutoFit/>
          </a:bodyPr>
          <a:lstStyle/>
          <a:p>
            <a:pPr marL="228600" indent="-228600">
              <a:spcBef>
                <a:spcPct val="0"/>
              </a:spcBef>
            </a:pPr>
            <a:r>
              <a:rPr lang="en-US" dirty="0"/>
              <a:t>bundle</a:t>
            </a:r>
          </a:p>
          <a:p>
            <a:pPr marL="228600" indent="-228600">
              <a:spcBef>
                <a:spcPct val="0"/>
              </a:spcBef>
            </a:pPr>
            <a:r>
              <a:rPr lang="en-US" dirty="0"/>
              <a:t>ret </a:t>
            </a:r>
            <a:r>
              <a:rPr lang="en-US" dirty="0" err="1"/>
              <a:t>vals</a:t>
            </a:r>
            <a:endParaRPr lang="en-US" dirty="0"/>
          </a:p>
        </p:txBody>
      </p:sp>
      <p:sp>
        <p:nvSpPr>
          <p:cNvPr id="996390" name="Text Box 38"/>
          <p:cNvSpPr txBox="1">
            <a:spLocks noChangeArrowheads="1"/>
          </p:cNvSpPr>
          <p:nvPr/>
        </p:nvSpPr>
        <p:spPr bwMode="auto">
          <a:xfrm>
            <a:off x="4295775" y="2498725"/>
            <a:ext cx="1325563" cy="625475"/>
          </a:xfrm>
          <a:prstGeom prst="rect">
            <a:avLst/>
          </a:prstGeom>
          <a:noFill/>
          <a:ln w="38100" algn="ctr">
            <a:noFill/>
            <a:miter lim="800000"/>
            <a:headEnd/>
            <a:tailEnd/>
          </a:ln>
          <a:effectLst/>
        </p:spPr>
        <p:txBody>
          <a:bodyPr wrap="none" lIns="90478" tIns="44445" rIns="90478" bIns="44445">
            <a:spAutoFit/>
          </a:bodyPr>
          <a:lstStyle/>
          <a:p>
            <a:pPr marL="228600" indent="-228600">
              <a:spcBef>
                <a:spcPct val="0"/>
              </a:spcBef>
            </a:pPr>
            <a:r>
              <a:rPr lang="en-US"/>
              <a:t>unbundle</a:t>
            </a:r>
          </a:p>
          <a:p>
            <a:pPr marL="228600" indent="-228600">
              <a:spcBef>
                <a:spcPct val="0"/>
              </a:spcBef>
            </a:pPr>
            <a:r>
              <a:rPr lang="en-US"/>
              <a:t>ret vals</a:t>
            </a:r>
          </a:p>
        </p:txBody>
      </p:sp>
      <p:grpSp>
        <p:nvGrpSpPr>
          <p:cNvPr id="13" name="Group 46"/>
          <p:cNvGrpSpPr>
            <a:grpSpLocks/>
          </p:cNvGrpSpPr>
          <p:nvPr/>
        </p:nvGrpSpPr>
        <p:grpSpPr bwMode="auto">
          <a:xfrm>
            <a:off x="4267200" y="4327525"/>
            <a:ext cx="1325563" cy="1539875"/>
            <a:chOff x="2304" y="2448"/>
            <a:chExt cx="835" cy="970"/>
          </a:xfrm>
        </p:grpSpPr>
        <p:sp>
          <p:nvSpPr>
            <p:cNvPr id="996359" name="Rectangle 7"/>
            <p:cNvSpPr>
              <a:spLocks noChangeArrowheads="1"/>
            </p:cNvSpPr>
            <p:nvPr/>
          </p:nvSpPr>
          <p:spPr bwMode="auto">
            <a:xfrm>
              <a:off x="2448" y="2448"/>
              <a:ext cx="576" cy="576"/>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marL="228600" indent="-228600"/>
              <a:r>
                <a:rPr lang="en-US"/>
                <a:t>Server</a:t>
              </a:r>
            </a:p>
            <a:p>
              <a:pPr marL="228600" indent="-228600"/>
              <a:r>
                <a:rPr lang="en-US"/>
                <a:t>Stub</a:t>
              </a:r>
            </a:p>
          </p:txBody>
        </p:sp>
        <p:sp>
          <p:nvSpPr>
            <p:cNvPr id="996391" name="Text Box 39"/>
            <p:cNvSpPr txBox="1">
              <a:spLocks noChangeArrowheads="1"/>
            </p:cNvSpPr>
            <p:nvPr/>
          </p:nvSpPr>
          <p:spPr bwMode="auto">
            <a:xfrm>
              <a:off x="2304" y="3024"/>
              <a:ext cx="835" cy="394"/>
            </a:xfrm>
            <a:prstGeom prst="rect">
              <a:avLst/>
            </a:prstGeom>
            <a:noFill/>
            <a:ln w="38100" algn="ctr">
              <a:noFill/>
              <a:miter lim="800000"/>
              <a:headEnd/>
              <a:tailEnd/>
            </a:ln>
            <a:effectLst/>
          </p:spPr>
          <p:txBody>
            <a:bodyPr wrap="none" lIns="90478" tIns="44445" rIns="90478" bIns="44445">
              <a:spAutoFit/>
            </a:bodyPr>
            <a:lstStyle/>
            <a:p>
              <a:pPr marL="228600" indent="-228600">
                <a:spcBef>
                  <a:spcPct val="0"/>
                </a:spcBef>
              </a:pPr>
              <a:r>
                <a:rPr lang="en-US"/>
                <a:t>unbundle</a:t>
              </a:r>
            </a:p>
            <a:p>
              <a:pPr marL="228600" indent="-228600">
                <a:spcBef>
                  <a:spcPct val="0"/>
                </a:spcBef>
              </a:pPr>
              <a:r>
                <a:rPr lang="en-US"/>
                <a:t>args</a:t>
              </a:r>
            </a:p>
          </p:txBody>
        </p:sp>
      </p:grpSp>
      <p:pic>
        <p:nvPicPr>
          <p:cNvPr id="996409" name="Picture 57"/>
          <p:cNvPicPr>
            <a:picLocks noChangeAspect="1" noChangeArrowheads="1"/>
          </p:cNvPicPr>
          <p:nvPr/>
        </p:nvPicPr>
        <p:blipFill>
          <a:blip r:embed="rId3"/>
          <a:srcRect/>
          <a:stretch>
            <a:fillRect/>
          </a:stretch>
        </p:blipFill>
        <p:spPr bwMode="auto">
          <a:xfrm>
            <a:off x="457200" y="1676400"/>
            <a:ext cx="1146175" cy="904875"/>
          </a:xfrm>
          <a:prstGeom prst="rect">
            <a:avLst/>
          </a:prstGeom>
          <a:noFill/>
          <a:ln w="38100" algn="ctr">
            <a:noFill/>
            <a:miter lim="800000"/>
            <a:headEnd/>
            <a:tailEnd/>
          </a:ln>
          <a:effectLst/>
        </p:spPr>
      </p:pic>
      <p:pic>
        <p:nvPicPr>
          <p:cNvPr id="996410" name="Picture 58"/>
          <p:cNvPicPr>
            <a:picLocks noChangeAspect="1" noChangeArrowheads="1"/>
          </p:cNvPicPr>
          <p:nvPr/>
        </p:nvPicPr>
        <p:blipFill>
          <a:blip r:embed="rId3"/>
          <a:srcRect/>
          <a:stretch>
            <a:fillRect/>
          </a:stretch>
        </p:blipFill>
        <p:spPr bwMode="auto">
          <a:xfrm>
            <a:off x="457200" y="4343400"/>
            <a:ext cx="1146175" cy="904875"/>
          </a:xfrm>
          <a:prstGeom prst="rect">
            <a:avLst/>
          </a:prstGeom>
          <a:noFill/>
          <a:ln w="38100" algn="ctr">
            <a:noFill/>
            <a:miter lim="800000"/>
            <a:headEnd/>
            <a:tailEnd/>
          </a:ln>
          <a:effectLst/>
        </p:spPr>
      </p:pic>
      <p:sp>
        <p:nvSpPr>
          <p:cNvPr id="996416" name="Text Box 64"/>
          <p:cNvSpPr txBox="1">
            <a:spLocks noChangeArrowheads="1"/>
          </p:cNvSpPr>
          <p:nvPr/>
        </p:nvSpPr>
        <p:spPr bwMode="auto">
          <a:xfrm>
            <a:off x="312738" y="2971800"/>
            <a:ext cx="1592262" cy="357188"/>
          </a:xfrm>
          <a:prstGeom prst="rect">
            <a:avLst/>
          </a:prstGeom>
          <a:noFill/>
          <a:ln w="38100" algn="ctr">
            <a:noFill/>
            <a:miter lim="800000"/>
            <a:headEnd/>
            <a:tailEnd/>
          </a:ln>
          <a:effectLst/>
        </p:spPr>
        <p:txBody>
          <a:bodyPr wrap="none" lIns="90478" tIns="44445" rIns="90478" bIns="44445">
            <a:spAutoFit/>
          </a:bodyPr>
          <a:lstStyle/>
          <a:p>
            <a:pPr marL="228600" indent="-228600"/>
            <a:r>
              <a:rPr lang="en-US"/>
              <a:t>Machine A</a:t>
            </a:r>
          </a:p>
        </p:txBody>
      </p:sp>
      <p:sp>
        <p:nvSpPr>
          <p:cNvPr id="996417" name="Text Box 65"/>
          <p:cNvSpPr txBox="1">
            <a:spLocks noChangeArrowheads="1"/>
          </p:cNvSpPr>
          <p:nvPr/>
        </p:nvSpPr>
        <p:spPr bwMode="auto">
          <a:xfrm>
            <a:off x="341313" y="3505200"/>
            <a:ext cx="1563687" cy="357188"/>
          </a:xfrm>
          <a:prstGeom prst="rect">
            <a:avLst/>
          </a:prstGeom>
          <a:noFill/>
          <a:ln w="38100" algn="ctr">
            <a:noFill/>
            <a:miter lim="800000"/>
            <a:headEnd/>
            <a:tailEnd/>
          </a:ln>
          <a:effectLst/>
        </p:spPr>
        <p:txBody>
          <a:bodyPr wrap="none" lIns="90478" tIns="44445" rIns="90478" bIns="44445">
            <a:spAutoFit/>
          </a:bodyPr>
          <a:lstStyle/>
          <a:p>
            <a:pPr marL="228600" indent="-228600"/>
            <a:r>
              <a:rPr lang="en-US"/>
              <a:t>Machine B</a:t>
            </a:r>
          </a:p>
        </p:txBody>
      </p:sp>
      <p:sp>
        <p:nvSpPr>
          <p:cNvPr id="996418" name="Text Box 66"/>
          <p:cNvSpPr txBox="1">
            <a:spLocks noChangeArrowheads="1"/>
          </p:cNvSpPr>
          <p:nvPr/>
        </p:nvSpPr>
        <p:spPr bwMode="auto">
          <a:xfrm>
            <a:off x="8077200" y="4038600"/>
            <a:ext cx="809625" cy="284163"/>
          </a:xfrm>
          <a:prstGeom prst="rect">
            <a:avLst/>
          </a:prstGeom>
          <a:noFill/>
          <a:ln w="38100" algn="ctr">
            <a:noFill/>
            <a:miter lim="800000"/>
            <a:headEnd/>
            <a:tailEnd/>
          </a:ln>
          <a:effectLst/>
        </p:spPr>
        <p:txBody>
          <a:bodyPr wrap="none" lIns="90478" tIns="44445" rIns="90478" bIns="44445">
            <a:spAutoFit/>
          </a:bodyPr>
          <a:lstStyle/>
          <a:p>
            <a:pPr marL="228600" indent="-228600"/>
            <a:r>
              <a:rPr lang="en-US" sz="1600">
                <a:solidFill>
                  <a:schemeClr val="hlink"/>
                </a:solidFill>
              </a:rPr>
              <a:t>mbox1</a:t>
            </a:r>
          </a:p>
        </p:txBody>
      </p:sp>
      <p:sp>
        <p:nvSpPr>
          <p:cNvPr id="996419" name="Text Box 67"/>
          <p:cNvSpPr txBox="1">
            <a:spLocks noChangeArrowheads="1"/>
          </p:cNvSpPr>
          <p:nvPr/>
        </p:nvSpPr>
        <p:spPr bwMode="auto">
          <a:xfrm>
            <a:off x="6553200" y="2590800"/>
            <a:ext cx="809625" cy="284163"/>
          </a:xfrm>
          <a:prstGeom prst="rect">
            <a:avLst/>
          </a:prstGeom>
          <a:noFill/>
          <a:ln w="38100" algn="ctr">
            <a:noFill/>
            <a:miter lim="800000"/>
            <a:headEnd/>
            <a:tailEnd/>
          </a:ln>
          <a:effectLst/>
        </p:spPr>
        <p:txBody>
          <a:bodyPr wrap="none" lIns="90478" tIns="44445" rIns="90478" bIns="44445">
            <a:spAutoFit/>
          </a:bodyPr>
          <a:lstStyle/>
          <a:p>
            <a:pPr marL="228600" indent="-228600"/>
            <a:r>
              <a:rPr lang="en-US" sz="1600">
                <a:solidFill>
                  <a:schemeClr val="hlink"/>
                </a:solidFill>
              </a:rPr>
              <a:t>mbox2</a:t>
            </a:r>
          </a:p>
        </p:txBody>
      </p:sp>
      <p:sp>
        <p:nvSpPr>
          <p:cNvPr id="53" name="Slide Number Placeholder 52"/>
          <p:cNvSpPr>
            <a:spLocks noGrp="1"/>
          </p:cNvSpPr>
          <p:nvPr>
            <p:ph type="sldNum" sz="quarter" idx="12"/>
          </p:nvPr>
        </p:nvSpPr>
        <p:spPr/>
        <p:txBody>
          <a:bodyPr/>
          <a:lstStyle/>
          <a:p>
            <a:fld id="{0E7857BF-DC17-4AAD-A6D7-B516A61F09C0}" type="slidenum">
              <a:rPr lang="en-US" smtClean="0"/>
              <a:pPr/>
              <a:t>158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63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9963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996362"/>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9964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right)">
                                      <p:cBhvr>
                                        <p:cTn id="38" dur="500"/>
                                        <p:tgtEl>
                                          <p:spTgt spid="7"/>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right)">
                                      <p:cBhvr>
                                        <p:cTn id="46" dur="500"/>
                                        <p:tgtEl>
                                          <p:spTgt spid="9"/>
                                        </p:tgtEl>
                                      </p:cBhvr>
                                    </p:animEffec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99635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500"/>
                                        <p:tgtEl>
                                          <p:spTgt spid="8"/>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99638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down)">
                                      <p:cBhvr>
                                        <p:cTn id="67" dur="500"/>
                                        <p:tgtEl>
                                          <p:spTgt spid="11"/>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9964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ipe(right)">
                                      <p:cBhvr>
                                        <p:cTn id="75" dur="500"/>
                                        <p:tgtEl>
                                          <p:spTgt spid="5"/>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9963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nodeType="click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wipe(right)">
                                      <p:cBhvr>
                                        <p:cTn id="8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6" grpId="0" animBg="1"/>
      <p:bldP spid="996357" grpId="0" animBg="1"/>
      <p:bldP spid="996360" grpId="0" animBg="1"/>
      <p:bldP spid="996362" grpId="0" animBg="1"/>
      <p:bldP spid="996389" grpId="0"/>
      <p:bldP spid="996390" grpId="0"/>
      <p:bldP spid="996418" grpId="0"/>
      <p:bldP spid="996419"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A91B7E6-A9AE-4162-AE32-0ECB6CD42B83}" type="slidenum">
              <a:rPr lang="en-US"/>
              <a:pPr/>
              <a:t>159</a:t>
            </a:fld>
            <a:endParaRPr lang="en-US"/>
          </a:p>
        </p:txBody>
      </p:sp>
      <p:sp>
        <p:nvSpPr>
          <p:cNvPr id="520194" name="Rectangle 2"/>
          <p:cNvSpPr>
            <a:spLocks noGrp="1" noChangeArrowheads="1"/>
          </p:cNvSpPr>
          <p:nvPr>
            <p:ph type="title"/>
          </p:nvPr>
        </p:nvSpPr>
        <p:spPr/>
        <p:txBody>
          <a:bodyPr/>
          <a:lstStyle/>
          <a:p>
            <a:r>
              <a:rPr lang="en-US"/>
              <a:t>Marshalling Arguments</a:t>
            </a:r>
          </a:p>
        </p:txBody>
      </p:sp>
      <p:sp>
        <p:nvSpPr>
          <p:cNvPr id="520195" name="Rectangle 3"/>
          <p:cNvSpPr>
            <a:spLocks noGrp="1" noChangeArrowheads="1"/>
          </p:cNvSpPr>
          <p:nvPr>
            <p:ph type="body" idx="1"/>
          </p:nvPr>
        </p:nvSpPr>
        <p:spPr/>
        <p:txBody>
          <a:bodyPr/>
          <a:lstStyle/>
          <a:p>
            <a:r>
              <a:rPr lang="en-US" sz="2800" i="1"/>
              <a:t>Marshalling</a:t>
            </a:r>
            <a:r>
              <a:rPr lang="en-US" sz="2800"/>
              <a:t> is the packing of function parameters into a message packet</a:t>
            </a:r>
          </a:p>
          <a:p>
            <a:pPr lvl="1"/>
            <a:r>
              <a:rPr lang="en-US" sz="2400"/>
              <a:t>the RPC stubs call type-specific functions to marshal or unmarshal the parameters of an RPC</a:t>
            </a:r>
          </a:p>
          <a:p>
            <a:pPr lvl="2"/>
            <a:r>
              <a:rPr lang="en-US" sz="2000"/>
              <a:t>Client stub marshals the arguments into a message</a:t>
            </a:r>
          </a:p>
          <a:p>
            <a:pPr lvl="2"/>
            <a:r>
              <a:rPr lang="en-US" sz="2000"/>
              <a:t>Server stub unmarshals the arguments and uses them to invoke the service function</a:t>
            </a:r>
          </a:p>
          <a:p>
            <a:pPr lvl="1"/>
            <a:r>
              <a:rPr lang="en-US" sz="2400"/>
              <a:t>on return:</a:t>
            </a:r>
          </a:p>
          <a:p>
            <a:pPr lvl="2"/>
            <a:r>
              <a:rPr lang="en-US" sz="2000"/>
              <a:t>the server stub marshals return values</a:t>
            </a:r>
          </a:p>
          <a:p>
            <a:pPr lvl="2"/>
            <a:r>
              <a:rPr lang="en-US" sz="2000"/>
              <a:t>the client stub unmarshals return values, and returns to the client program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a:t>
            </a:r>
            <a:r>
              <a:rPr lang="en-US" b="1" dirty="0"/>
              <a:t>Creation</a:t>
            </a:r>
            <a:endParaRPr lang="en-US" dirty="0"/>
          </a:p>
        </p:txBody>
      </p:sp>
      <p:pic>
        <p:nvPicPr>
          <p:cNvPr id="171010" name="Picture 2"/>
          <p:cNvPicPr>
            <a:picLocks noGrp="1" noChangeAspect="1" noChangeArrowheads="1"/>
          </p:cNvPicPr>
          <p:nvPr>
            <p:ph idx="1"/>
          </p:nvPr>
        </p:nvPicPr>
        <p:blipFill>
          <a:blip r:embed="rId2"/>
          <a:srcRect/>
          <a:stretch>
            <a:fillRect/>
          </a:stretch>
        </p:blipFill>
        <p:spPr bwMode="ltGray">
          <a:xfrm>
            <a:off x="457200" y="2765367"/>
            <a:ext cx="8229600" cy="2195628"/>
          </a:xfrm>
          <a:prstGeom prst="rect">
            <a:avLst/>
          </a:prstGeom>
          <a:noFill/>
          <a:ln w="12700" cap="sq" cmpd="sng">
            <a:noFill/>
            <a:prstDash val="solid"/>
            <a:miter lim="800000"/>
            <a:headEnd type="none" w="sm" len="sm"/>
            <a:tailEnd type="none" w="sm" len="sm"/>
          </a:ln>
          <a:effectLst/>
        </p:spPr>
      </p:pic>
      <p:sp>
        <p:nvSpPr>
          <p:cNvPr id="5" name="Slide Number Placeholder 4"/>
          <p:cNvSpPr>
            <a:spLocks noGrp="1"/>
          </p:cNvSpPr>
          <p:nvPr>
            <p:ph type="sldNum" sz="quarter" idx="12"/>
          </p:nvPr>
        </p:nvSpPr>
        <p:spPr/>
        <p:txBody>
          <a:bodyPr/>
          <a:lstStyle/>
          <a:p>
            <a:fld id="{BAAE0CED-AECF-4F05-AF90-299625F049B1}" type="slidenum">
              <a:rPr lang="en-US" smtClean="0"/>
              <a:pPr/>
              <a:t>16</a:t>
            </a:fld>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p>
            <a:fld id="{0537981E-679E-479A-AA55-7C17BF1A492C}" type="slidenum">
              <a:rPr lang="en-US"/>
              <a:pPr/>
              <a:t>160</a:t>
            </a:fld>
            <a:endParaRPr lang="en-US"/>
          </a:p>
        </p:txBody>
      </p:sp>
      <p:sp>
        <p:nvSpPr>
          <p:cNvPr id="544770" name="Rectangle 2"/>
          <p:cNvSpPr>
            <a:spLocks noGrp="1" noChangeArrowheads="1"/>
          </p:cNvSpPr>
          <p:nvPr>
            <p:ph type="title"/>
          </p:nvPr>
        </p:nvSpPr>
        <p:spPr/>
        <p:txBody>
          <a:bodyPr>
            <a:normAutofit fontScale="90000"/>
          </a:bodyPr>
          <a:lstStyle/>
          <a:p>
            <a:r>
              <a:rPr lang="en-US"/>
              <a:t>Issue #1 — representation of data</a:t>
            </a:r>
          </a:p>
        </p:txBody>
      </p:sp>
      <p:sp>
        <p:nvSpPr>
          <p:cNvPr id="544771" name="Rectangle 3"/>
          <p:cNvSpPr>
            <a:spLocks noGrp="1" noChangeArrowheads="1"/>
          </p:cNvSpPr>
          <p:nvPr>
            <p:ph type="body" sz="half" idx="1"/>
          </p:nvPr>
        </p:nvSpPr>
        <p:spPr>
          <a:xfrm>
            <a:off x="685800" y="1524000"/>
            <a:ext cx="7772400" cy="914400"/>
          </a:xfrm>
        </p:spPr>
        <p:txBody>
          <a:bodyPr/>
          <a:lstStyle/>
          <a:p>
            <a:r>
              <a:rPr lang="en-US" sz="2800"/>
              <a:t>Big endian </a:t>
            </a:r>
            <a:r>
              <a:rPr lang="en-US" sz="2800" i="1"/>
              <a:t>vs. </a:t>
            </a:r>
            <a:r>
              <a:rPr lang="en-US" sz="2800"/>
              <a:t>little endian</a:t>
            </a:r>
          </a:p>
        </p:txBody>
      </p:sp>
      <p:pic>
        <p:nvPicPr>
          <p:cNvPr id="544773" name="Picture 5" descr="02-09"/>
          <p:cNvPicPr>
            <a:picLocks noGrp="1" noChangeAspect="1" noChangeArrowheads="1"/>
          </p:cNvPicPr>
          <p:nvPr>
            <p:ph sz="half" idx="2"/>
          </p:nvPr>
        </p:nvPicPr>
        <p:blipFill>
          <a:blip r:embed="rId3"/>
          <a:srcRect/>
          <a:stretch>
            <a:fillRect/>
          </a:stretch>
        </p:blipFill>
        <p:spPr>
          <a:xfrm>
            <a:off x="423863" y="2336800"/>
            <a:ext cx="8296275" cy="2184400"/>
          </a:xfrm>
          <a:noFill/>
          <a:ln/>
        </p:spPr>
      </p:pic>
      <p:sp>
        <p:nvSpPr>
          <p:cNvPr id="544774" name="Text Box 6"/>
          <p:cNvSpPr txBox="1">
            <a:spLocks noChangeArrowheads="1"/>
          </p:cNvSpPr>
          <p:nvPr/>
        </p:nvSpPr>
        <p:spPr bwMode="auto">
          <a:xfrm>
            <a:off x="762000" y="4572000"/>
            <a:ext cx="2286000" cy="457200"/>
          </a:xfrm>
          <a:prstGeom prst="rect">
            <a:avLst/>
          </a:prstGeom>
          <a:noFill/>
          <a:ln w="9525" algn="ctr">
            <a:noFill/>
            <a:miter lim="800000"/>
            <a:headEnd/>
            <a:tailEnd/>
          </a:ln>
          <a:effectLst/>
        </p:spPr>
        <p:txBody>
          <a:bodyPr>
            <a:spAutoFit/>
          </a:bodyPr>
          <a:lstStyle/>
          <a:p>
            <a:pPr algn="ctr">
              <a:spcBef>
                <a:spcPct val="50000"/>
              </a:spcBef>
            </a:pPr>
            <a:r>
              <a:rPr lang="en-US"/>
              <a:t>Sent by Pentium</a:t>
            </a:r>
          </a:p>
        </p:txBody>
      </p:sp>
      <p:sp>
        <p:nvSpPr>
          <p:cNvPr id="544775" name="Text Box 7"/>
          <p:cNvSpPr txBox="1">
            <a:spLocks noChangeArrowheads="1"/>
          </p:cNvSpPr>
          <p:nvPr/>
        </p:nvSpPr>
        <p:spPr bwMode="auto">
          <a:xfrm>
            <a:off x="3352800" y="4572000"/>
            <a:ext cx="2438400" cy="457200"/>
          </a:xfrm>
          <a:prstGeom prst="rect">
            <a:avLst/>
          </a:prstGeom>
          <a:noFill/>
          <a:ln w="9525" algn="ctr">
            <a:noFill/>
            <a:miter lim="800000"/>
            <a:headEnd/>
            <a:tailEnd/>
          </a:ln>
          <a:effectLst/>
        </p:spPr>
        <p:txBody>
          <a:bodyPr>
            <a:spAutoFit/>
          </a:bodyPr>
          <a:lstStyle/>
          <a:p>
            <a:pPr algn="ctr">
              <a:spcBef>
                <a:spcPct val="50000"/>
              </a:spcBef>
            </a:pPr>
            <a:r>
              <a:rPr lang="en-US"/>
              <a:t>Rec’d by SPARC</a:t>
            </a:r>
          </a:p>
        </p:txBody>
      </p:sp>
      <p:sp>
        <p:nvSpPr>
          <p:cNvPr id="544776" name="Text Box 8"/>
          <p:cNvSpPr txBox="1">
            <a:spLocks noChangeArrowheads="1"/>
          </p:cNvSpPr>
          <p:nvPr/>
        </p:nvSpPr>
        <p:spPr bwMode="auto">
          <a:xfrm>
            <a:off x="6172200" y="4572000"/>
            <a:ext cx="2286000" cy="457200"/>
          </a:xfrm>
          <a:prstGeom prst="rect">
            <a:avLst/>
          </a:prstGeom>
          <a:noFill/>
          <a:ln w="9525" algn="ctr">
            <a:noFill/>
            <a:miter lim="800000"/>
            <a:headEnd/>
            <a:tailEnd/>
          </a:ln>
          <a:effectLst/>
        </p:spPr>
        <p:txBody>
          <a:bodyPr>
            <a:spAutoFit/>
          </a:bodyPr>
          <a:lstStyle/>
          <a:p>
            <a:pPr algn="ctr">
              <a:spcBef>
                <a:spcPct val="50000"/>
              </a:spcBef>
            </a:pPr>
            <a:r>
              <a:rPr lang="en-US"/>
              <a:t>After inversion</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7384CD-0727-4A21-AD4E-B57EDF91D540}" type="slidenum">
              <a:rPr lang="en-US"/>
              <a:pPr/>
              <a:t>161</a:t>
            </a:fld>
            <a:endParaRPr lang="en-US"/>
          </a:p>
        </p:txBody>
      </p:sp>
      <p:sp>
        <p:nvSpPr>
          <p:cNvPr id="547842" name="Rectangle 2"/>
          <p:cNvSpPr>
            <a:spLocks noGrp="1" noChangeArrowheads="1"/>
          </p:cNvSpPr>
          <p:nvPr>
            <p:ph type="title"/>
          </p:nvPr>
        </p:nvSpPr>
        <p:spPr/>
        <p:txBody>
          <a:bodyPr/>
          <a:lstStyle/>
          <a:p>
            <a:r>
              <a:rPr lang="en-US"/>
              <a:t>Representation of Data </a:t>
            </a:r>
            <a:r>
              <a:rPr lang="en-US" sz="3200"/>
              <a:t>(continued)</a:t>
            </a:r>
            <a:endParaRPr lang="en-US"/>
          </a:p>
        </p:txBody>
      </p:sp>
      <p:sp>
        <p:nvSpPr>
          <p:cNvPr id="547843" name="Rectangle 3"/>
          <p:cNvSpPr>
            <a:spLocks noGrp="1" noChangeArrowheads="1"/>
          </p:cNvSpPr>
          <p:nvPr>
            <p:ph type="body" idx="1"/>
          </p:nvPr>
        </p:nvSpPr>
        <p:spPr/>
        <p:txBody>
          <a:bodyPr/>
          <a:lstStyle/>
          <a:p>
            <a:r>
              <a:rPr lang="en-US" sz="2800"/>
              <a:t>IDL must also define representation of data on network</a:t>
            </a:r>
          </a:p>
          <a:p>
            <a:pPr lvl="1"/>
            <a:r>
              <a:rPr lang="en-US" sz="2400"/>
              <a:t>Multi-byte integers</a:t>
            </a:r>
          </a:p>
          <a:p>
            <a:pPr lvl="1"/>
            <a:r>
              <a:rPr lang="en-US" sz="2400"/>
              <a:t>Strings, character codes</a:t>
            </a:r>
          </a:p>
          <a:p>
            <a:pPr lvl="1"/>
            <a:r>
              <a:rPr lang="en-US" sz="2400"/>
              <a:t>Floating point, complex, …</a:t>
            </a:r>
          </a:p>
          <a:p>
            <a:pPr lvl="1"/>
            <a:r>
              <a:rPr lang="en-US" sz="2400"/>
              <a:t>…</a:t>
            </a:r>
          </a:p>
          <a:p>
            <a:pPr lvl="2"/>
            <a:r>
              <a:rPr lang="en-US" sz="2000"/>
              <a:t>example:  Sun’s XDR (external data representation)</a:t>
            </a:r>
          </a:p>
          <a:p>
            <a:r>
              <a:rPr lang="en-US" sz="2800"/>
              <a:t>Each stub converts machine representation to/from network representation</a:t>
            </a:r>
          </a:p>
          <a:p>
            <a:r>
              <a:rPr lang="en-US" sz="2800"/>
              <a:t>Clients and servers must </a:t>
            </a:r>
            <a:r>
              <a:rPr lang="en-US" sz="2800" i="1"/>
              <a:t>not</a:t>
            </a:r>
            <a:r>
              <a:rPr lang="en-US" sz="2800"/>
              <a:t> try to cast data!</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39B37F4-FFA0-4E3E-8BDA-4666A35378E3}" type="slidenum">
              <a:rPr lang="en-US"/>
              <a:pPr/>
              <a:t>162</a:t>
            </a:fld>
            <a:endParaRPr lang="en-US"/>
          </a:p>
        </p:txBody>
      </p:sp>
      <p:sp>
        <p:nvSpPr>
          <p:cNvPr id="549890" name="Rectangle 2"/>
          <p:cNvSpPr>
            <a:spLocks noGrp="1" noChangeArrowheads="1"/>
          </p:cNvSpPr>
          <p:nvPr>
            <p:ph type="title"/>
          </p:nvPr>
        </p:nvSpPr>
        <p:spPr/>
        <p:txBody>
          <a:bodyPr>
            <a:normAutofit fontScale="90000"/>
          </a:bodyPr>
          <a:lstStyle/>
          <a:p>
            <a:r>
              <a:rPr lang="en-US"/>
              <a:t>Issue #2 — Pointers and References</a:t>
            </a:r>
          </a:p>
        </p:txBody>
      </p:sp>
      <p:sp>
        <p:nvSpPr>
          <p:cNvPr id="549891" name="Rectangle 3"/>
          <p:cNvSpPr>
            <a:spLocks noGrp="1" noChangeArrowheads="1"/>
          </p:cNvSpPr>
          <p:nvPr>
            <p:ph type="body" idx="1"/>
          </p:nvPr>
        </p:nvSpPr>
        <p:spPr/>
        <p:txBody>
          <a:bodyPr/>
          <a:lstStyle/>
          <a:p>
            <a:pPr>
              <a:lnSpc>
                <a:spcPct val="90000"/>
              </a:lnSpc>
              <a:buFontTx/>
              <a:buNone/>
            </a:pPr>
            <a:r>
              <a:rPr lang="en-US" sz="2800" b="1">
                <a:latin typeface="Courier New" pitchFamily="49" charset="0"/>
              </a:rPr>
              <a:t>read(int fd, char* buf, int nbytes)</a:t>
            </a:r>
          </a:p>
          <a:p>
            <a:pPr>
              <a:lnSpc>
                <a:spcPct val="90000"/>
              </a:lnSpc>
            </a:pPr>
            <a:r>
              <a:rPr lang="en-US"/>
              <a:t>Pointers are only valid within one address space</a:t>
            </a:r>
          </a:p>
          <a:p>
            <a:pPr>
              <a:lnSpc>
                <a:spcPct val="90000"/>
              </a:lnSpc>
            </a:pPr>
            <a:r>
              <a:rPr lang="en-US"/>
              <a:t>Cannot be interpreted by another process</a:t>
            </a:r>
          </a:p>
          <a:p>
            <a:pPr lvl="2">
              <a:lnSpc>
                <a:spcPct val="90000"/>
              </a:lnSpc>
            </a:pPr>
            <a:r>
              <a:rPr lang="en-US"/>
              <a:t>Even on same machine!</a:t>
            </a:r>
          </a:p>
          <a:p>
            <a:pPr>
              <a:lnSpc>
                <a:spcPct val="90000"/>
              </a:lnSpc>
            </a:pPr>
            <a:endParaRPr lang="en-US"/>
          </a:p>
          <a:p>
            <a:pPr>
              <a:lnSpc>
                <a:spcPct val="90000"/>
              </a:lnSpc>
            </a:pPr>
            <a:r>
              <a:rPr lang="en-US"/>
              <a:t>Pointers and references are ubiquitous in C, C++</a:t>
            </a:r>
          </a:p>
          <a:p>
            <a:pPr lvl="2">
              <a:lnSpc>
                <a:spcPct val="90000"/>
              </a:lnSpc>
            </a:pPr>
            <a:r>
              <a:rPr lang="en-US"/>
              <a:t>Even in Java implementations!</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B8AE6F6-EF71-4C24-BC14-BD7687426CA6}" type="slidenum">
              <a:rPr lang="en-US"/>
              <a:pPr/>
              <a:t>163</a:t>
            </a:fld>
            <a:endParaRPr lang="en-US"/>
          </a:p>
        </p:txBody>
      </p:sp>
      <p:sp>
        <p:nvSpPr>
          <p:cNvPr id="551938" name="Rectangle 2"/>
          <p:cNvSpPr>
            <a:spLocks noGrp="1" noChangeArrowheads="1"/>
          </p:cNvSpPr>
          <p:nvPr>
            <p:ph type="title"/>
          </p:nvPr>
        </p:nvSpPr>
        <p:spPr/>
        <p:txBody>
          <a:bodyPr/>
          <a:lstStyle/>
          <a:p>
            <a:r>
              <a:rPr lang="en-US" sz="3200"/>
              <a:t>Pointers and References —</a:t>
            </a:r>
            <a:br>
              <a:rPr lang="en-US" sz="3200"/>
            </a:br>
            <a:r>
              <a:rPr lang="en-US" sz="3200"/>
              <a:t>Restricted Semantics</a:t>
            </a:r>
          </a:p>
        </p:txBody>
      </p:sp>
      <p:sp>
        <p:nvSpPr>
          <p:cNvPr id="551939" name="Rectangle 3"/>
          <p:cNvSpPr>
            <a:spLocks noGrp="1" noChangeArrowheads="1"/>
          </p:cNvSpPr>
          <p:nvPr>
            <p:ph type="body" idx="1"/>
          </p:nvPr>
        </p:nvSpPr>
        <p:spPr/>
        <p:txBody>
          <a:bodyPr/>
          <a:lstStyle/>
          <a:p>
            <a:r>
              <a:rPr lang="en-US"/>
              <a:t>Option: </a:t>
            </a:r>
            <a:r>
              <a:rPr lang="en-US" i="1"/>
              <a:t>call by value</a:t>
            </a:r>
            <a:endParaRPr lang="en-US"/>
          </a:p>
          <a:p>
            <a:pPr lvl="1"/>
            <a:r>
              <a:rPr lang="en-US"/>
              <a:t>Sending stub dereferences pointer, copies result to message</a:t>
            </a:r>
          </a:p>
          <a:p>
            <a:pPr lvl="1"/>
            <a:r>
              <a:rPr lang="en-US"/>
              <a:t>Receiving stub conjures up a new pointer</a:t>
            </a:r>
          </a:p>
          <a:p>
            <a:r>
              <a:rPr lang="en-US"/>
              <a:t>Option: </a:t>
            </a:r>
            <a:r>
              <a:rPr lang="en-US" i="1"/>
              <a:t>call by result</a:t>
            </a:r>
            <a:endParaRPr lang="en-US"/>
          </a:p>
          <a:p>
            <a:pPr lvl="1"/>
            <a:r>
              <a:rPr lang="en-US"/>
              <a:t>Sending stub provides buffer, called function puts data into it</a:t>
            </a:r>
          </a:p>
          <a:p>
            <a:pPr lvl="1"/>
            <a:r>
              <a:rPr lang="en-US"/>
              <a:t>Receiving stub copies data to caller’s buffer as specified by pointer</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E07AA8D-79F8-4F7F-974E-36553D4C1AF3}" type="slidenum">
              <a:rPr lang="en-US"/>
              <a:pPr/>
              <a:t>164</a:t>
            </a:fld>
            <a:endParaRPr lang="en-US"/>
          </a:p>
        </p:txBody>
      </p:sp>
      <p:sp>
        <p:nvSpPr>
          <p:cNvPr id="552962" name="Rectangle 2"/>
          <p:cNvSpPr>
            <a:spLocks noGrp="1" noChangeArrowheads="1"/>
          </p:cNvSpPr>
          <p:nvPr>
            <p:ph type="title"/>
          </p:nvPr>
        </p:nvSpPr>
        <p:spPr/>
        <p:txBody>
          <a:bodyPr/>
          <a:lstStyle/>
          <a:p>
            <a:r>
              <a:rPr lang="en-US" sz="3200"/>
              <a:t>Pointers and References —</a:t>
            </a:r>
            <a:br>
              <a:rPr lang="en-US" sz="3200"/>
            </a:br>
            <a:r>
              <a:rPr lang="en-US" sz="3200"/>
              <a:t>Restricted Semantics </a:t>
            </a:r>
            <a:r>
              <a:rPr lang="en-US" sz="2400"/>
              <a:t>(continued)</a:t>
            </a:r>
            <a:endParaRPr lang="en-US" sz="3200"/>
          </a:p>
        </p:txBody>
      </p:sp>
      <p:sp>
        <p:nvSpPr>
          <p:cNvPr id="552963" name="Rectangle 3"/>
          <p:cNvSpPr>
            <a:spLocks noGrp="1" noChangeArrowheads="1"/>
          </p:cNvSpPr>
          <p:nvPr>
            <p:ph type="body" idx="1"/>
          </p:nvPr>
        </p:nvSpPr>
        <p:spPr/>
        <p:txBody>
          <a:bodyPr/>
          <a:lstStyle/>
          <a:p>
            <a:pPr>
              <a:lnSpc>
                <a:spcPct val="90000"/>
              </a:lnSpc>
            </a:pPr>
            <a:r>
              <a:rPr lang="en-US" dirty="0"/>
              <a:t>Option: </a:t>
            </a:r>
            <a:r>
              <a:rPr lang="en-US" i="1" dirty="0"/>
              <a:t>call by value-result</a:t>
            </a:r>
          </a:p>
          <a:p>
            <a:pPr lvl="1">
              <a:lnSpc>
                <a:spcPct val="90000"/>
              </a:lnSpc>
            </a:pPr>
            <a:r>
              <a:rPr lang="en-US" dirty="0"/>
              <a:t>Caller’s stub copies data to message, then copies result back to client buffer</a:t>
            </a:r>
          </a:p>
          <a:p>
            <a:pPr lvl="1">
              <a:lnSpc>
                <a:spcPct val="90000"/>
              </a:lnSpc>
            </a:pPr>
            <a:r>
              <a:rPr lang="en-US" dirty="0"/>
              <a:t>Server stub keeps data in own buffer, server updates it; server sends data back in reply</a:t>
            </a:r>
          </a:p>
          <a:p>
            <a:pPr>
              <a:lnSpc>
                <a:spcPct val="90000"/>
              </a:lnSpc>
            </a:pPr>
            <a:endParaRPr lang="en-US" dirty="0"/>
          </a:p>
          <a:p>
            <a:pPr>
              <a:lnSpc>
                <a:spcPct val="90000"/>
              </a:lnSpc>
            </a:pPr>
            <a:r>
              <a:rPr lang="en-US" dirty="0"/>
              <a:t>Not allowed:–</a:t>
            </a:r>
          </a:p>
          <a:p>
            <a:pPr lvl="1">
              <a:lnSpc>
                <a:spcPct val="90000"/>
              </a:lnSpc>
            </a:pPr>
            <a:r>
              <a:rPr lang="en-US" i="1" dirty="0"/>
              <a:t>Call by </a:t>
            </a:r>
            <a:r>
              <a:rPr lang="en-US" i="1" dirty="0" smtClean="0"/>
              <a:t>reference</a:t>
            </a:r>
            <a:endParaRPr lang="en-US" i="1"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F92228D-03F3-401B-B007-16F3A674430D}" type="slidenum">
              <a:rPr lang="en-US"/>
              <a:pPr/>
              <a:t>165</a:t>
            </a:fld>
            <a:endParaRPr lang="en-US"/>
          </a:p>
        </p:txBody>
      </p:sp>
      <p:sp>
        <p:nvSpPr>
          <p:cNvPr id="557058" name="Rectangle 2"/>
          <p:cNvSpPr>
            <a:spLocks noGrp="1" noChangeArrowheads="1"/>
          </p:cNvSpPr>
          <p:nvPr>
            <p:ph type="title"/>
          </p:nvPr>
        </p:nvSpPr>
        <p:spPr/>
        <p:txBody>
          <a:bodyPr>
            <a:normAutofit fontScale="90000"/>
          </a:bodyPr>
          <a:lstStyle/>
          <a:p>
            <a:r>
              <a:rPr lang="en-US"/>
              <a:t>Transport of Remote Procedure Call</a:t>
            </a:r>
          </a:p>
        </p:txBody>
      </p:sp>
      <p:sp>
        <p:nvSpPr>
          <p:cNvPr id="557059" name="Rectangle 3"/>
          <p:cNvSpPr>
            <a:spLocks noGrp="1" noChangeArrowheads="1"/>
          </p:cNvSpPr>
          <p:nvPr>
            <p:ph type="body" idx="1"/>
          </p:nvPr>
        </p:nvSpPr>
        <p:spPr/>
        <p:txBody>
          <a:bodyPr/>
          <a:lstStyle/>
          <a:p>
            <a:r>
              <a:rPr lang="en-US"/>
              <a:t>Option — TCP</a:t>
            </a:r>
          </a:p>
          <a:p>
            <a:pPr lvl="2"/>
            <a:r>
              <a:rPr lang="en-US"/>
              <a:t>Connection-based, reliable transmission</a:t>
            </a:r>
          </a:p>
          <a:p>
            <a:pPr lvl="2"/>
            <a:r>
              <a:rPr lang="en-US"/>
              <a:t>Useful but heavyweight, less efficient</a:t>
            </a:r>
          </a:p>
          <a:p>
            <a:pPr lvl="2"/>
            <a:r>
              <a:rPr lang="en-US"/>
              <a:t>Necessary if repeating a call produces different result</a:t>
            </a:r>
          </a:p>
          <a:p>
            <a:r>
              <a:rPr lang="en-US"/>
              <a:t>Alternative — UDP</a:t>
            </a:r>
          </a:p>
          <a:p>
            <a:pPr lvl="2"/>
            <a:r>
              <a:rPr lang="en-US"/>
              <a:t>If message fails to arrive within a reasonable time, caller’s stub simply sends it again</a:t>
            </a:r>
          </a:p>
          <a:p>
            <a:pPr lvl="2"/>
            <a:r>
              <a:rPr lang="en-US"/>
              <a:t>Okay if repeating a call produces same result</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D51408F-8BC5-4B29-9F91-4EEB1475F519}" type="slidenum">
              <a:rPr lang="en-US"/>
              <a:pPr/>
              <a:t>166</a:t>
            </a:fld>
            <a:endParaRPr lang="en-US"/>
          </a:p>
        </p:txBody>
      </p:sp>
      <p:sp>
        <p:nvSpPr>
          <p:cNvPr id="559106" name="Rectangle 2"/>
          <p:cNvSpPr>
            <a:spLocks noGrp="1" noChangeArrowheads="1"/>
          </p:cNvSpPr>
          <p:nvPr>
            <p:ph type="title"/>
          </p:nvPr>
        </p:nvSpPr>
        <p:spPr/>
        <p:txBody>
          <a:bodyPr/>
          <a:lstStyle/>
          <a:p>
            <a:r>
              <a:rPr lang="en-US"/>
              <a:t>Asynchronous RPC</a:t>
            </a:r>
          </a:p>
        </p:txBody>
      </p:sp>
      <p:sp>
        <p:nvSpPr>
          <p:cNvPr id="559109" name="Rectangle 5"/>
          <p:cNvSpPr>
            <a:spLocks noGrp="1" noChangeArrowheads="1"/>
          </p:cNvSpPr>
          <p:nvPr>
            <p:ph type="body" sz="half" idx="2"/>
          </p:nvPr>
        </p:nvSpPr>
        <p:spPr/>
        <p:txBody>
          <a:bodyPr/>
          <a:lstStyle/>
          <a:p>
            <a:r>
              <a:rPr lang="en-US" sz="2800"/>
              <a:t>Analogous to spawning a thread</a:t>
            </a:r>
          </a:p>
          <a:p>
            <a:r>
              <a:rPr lang="en-US" sz="2800"/>
              <a:t>Caller must eventually </a:t>
            </a:r>
            <a:r>
              <a:rPr lang="en-US" sz="2800" i="1"/>
              <a:t>wait</a:t>
            </a:r>
            <a:r>
              <a:rPr lang="en-US" sz="2800"/>
              <a:t> for result</a:t>
            </a:r>
          </a:p>
          <a:p>
            <a:pPr lvl="1"/>
            <a:r>
              <a:rPr lang="en-US" sz="2400"/>
              <a:t>Analogous to </a:t>
            </a:r>
            <a:r>
              <a:rPr lang="en-US" sz="2400" i="1"/>
              <a:t>join</a:t>
            </a:r>
            <a:endParaRPr lang="en-US" sz="2400"/>
          </a:p>
        </p:txBody>
      </p:sp>
      <p:pic>
        <p:nvPicPr>
          <p:cNvPr id="559110" name="Picture 6" descr="02-12"/>
          <p:cNvPicPr>
            <a:picLocks noGrp="1" noChangeAspect="1" noChangeArrowheads="1"/>
          </p:cNvPicPr>
          <p:nvPr>
            <p:ph sz="half" idx="1"/>
          </p:nvPr>
        </p:nvPicPr>
        <p:blipFill>
          <a:blip r:embed="rId3"/>
          <a:srcRect/>
          <a:stretch>
            <a:fillRect/>
          </a:stretch>
        </p:blipFill>
        <p:spPr>
          <a:xfrm>
            <a:off x="1228725" y="1066800"/>
            <a:ext cx="6686550" cy="2476500"/>
          </a:xfrm>
          <a:noFill/>
          <a:ln/>
        </p:spPr>
      </p:pic>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6608AC9-E29C-4B63-A50F-B8BFC8165E79}" type="slidenum">
              <a:rPr lang="en-US"/>
              <a:pPr/>
              <a:t>167</a:t>
            </a:fld>
            <a:endParaRPr lang="en-US"/>
          </a:p>
        </p:txBody>
      </p:sp>
      <p:sp>
        <p:nvSpPr>
          <p:cNvPr id="561154" name="Rectangle 2"/>
          <p:cNvSpPr>
            <a:spLocks noGrp="1" noChangeArrowheads="1"/>
          </p:cNvSpPr>
          <p:nvPr>
            <p:ph type="title"/>
          </p:nvPr>
        </p:nvSpPr>
        <p:spPr/>
        <p:txBody>
          <a:bodyPr/>
          <a:lstStyle/>
          <a:p>
            <a:r>
              <a:rPr lang="en-US"/>
              <a:t>Asynchronous RPC </a:t>
            </a:r>
            <a:r>
              <a:rPr lang="en-US" sz="2800"/>
              <a:t>(continued)</a:t>
            </a:r>
            <a:endParaRPr lang="en-US"/>
          </a:p>
        </p:txBody>
      </p:sp>
      <p:sp>
        <p:nvSpPr>
          <p:cNvPr id="561155" name="Rectangle 3"/>
          <p:cNvSpPr>
            <a:spLocks noGrp="1" noChangeArrowheads="1"/>
          </p:cNvSpPr>
          <p:nvPr>
            <p:ph type="body" sz="half" idx="2"/>
          </p:nvPr>
        </p:nvSpPr>
        <p:spPr/>
        <p:txBody>
          <a:bodyPr/>
          <a:lstStyle/>
          <a:p>
            <a:r>
              <a:rPr lang="en-US" sz="2800"/>
              <a:t>Analogous to spawning a thread</a:t>
            </a:r>
          </a:p>
          <a:p>
            <a:r>
              <a:rPr lang="en-US" sz="2800"/>
              <a:t>Caller must eventually </a:t>
            </a:r>
            <a:r>
              <a:rPr lang="en-US" sz="2800" i="1"/>
              <a:t>wait</a:t>
            </a:r>
            <a:r>
              <a:rPr lang="en-US" sz="2800"/>
              <a:t> for result</a:t>
            </a:r>
          </a:p>
          <a:p>
            <a:pPr lvl="1"/>
            <a:r>
              <a:rPr lang="en-US" sz="2400"/>
              <a:t>Analogous to </a:t>
            </a:r>
            <a:r>
              <a:rPr lang="en-US" sz="2400" i="1"/>
              <a:t>join</a:t>
            </a:r>
          </a:p>
          <a:p>
            <a:pPr lvl="1"/>
            <a:r>
              <a:rPr lang="en-US" sz="2400"/>
              <a:t>Or be interrupted (software interrupt)</a:t>
            </a:r>
          </a:p>
        </p:txBody>
      </p:sp>
      <p:pic>
        <p:nvPicPr>
          <p:cNvPr id="561158" name="Picture 6" descr="02-13"/>
          <p:cNvPicPr>
            <a:picLocks noGrp="1" noChangeAspect="1" noChangeArrowheads="1"/>
          </p:cNvPicPr>
          <p:nvPr>
            <p:ph sz="half" idx="1"/>
          </p:nvPr>
        </p:nvPicPr>
        <p:blipFill>
          <a:blip r:embed="rId3"/>
          <a:srcRect/>
          <a:stretch>
            <a:fillRect/>
          </a:stretch>
        </p:blipFill>
        <p:spPr>
          <a:xfrm>
            <a:off x="1966913" y="1068388"/>
            <a:ext cx="5210175" cy="2578100"/>
          </a:xfrm>
          <a:noFill/>
          <a:ln/>
        </p:spPr>
      </p:pic>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40B7338-25BC-49CD-859A-6920DA17BBBB}" type="slidenum">
              <a:rPr lang="en-US"/>
              <a:pPr/>
              <a:t>168</a:t>
            </a:fld>
            <a:endParaRPr lang="en-US"/>
          </a:p>
        </p:txBody>
      </p:sp>
      <p:sp>
        <p:nvSpPr>
          <p:cNvPr id="522242" name="Rectangle 2"/>
          <p:cNvSpPr>
            <a:spLocks noGrp="1" noChangeArrowheads="1"/>
          </p:cNvSpPr>
          <p:nvPr>
            <p:ph type="title"/>
          </p:nvPr>
        </p:nvSpPr>
        <p:spPr/>
        <p:txBody>
          <a:bodyPr/>
          <a:lstStyle/>
          <a:p>
            <a:r>
              <a:rPr lang="en-US"/>
              <a:t>RPC </a:t>
            </a:r>
            <a:r>
              <a:rPr lang="en-US" i="1"/>
              <a:t>Binding</a:t>
            </a:r>
          </a:p>
        </p:txBody>
      </p:sp>
      <p:sp>
        <p:nvSpPr>
          <p:cNvPr id="522243" name="Rectangle 3"/>
          <p:cNvSpPr>
            <a:spLocks noGrp="1" noChangeArrowheads="1"/>
          </p:cNvSpPr>
          <p:nvPr>
            <p:ph type="body" idx="1"/>
          </p:nvPr>
        </p:nvSpPr>
        <p:spPr/>
        <p:txBody>
          <a:bodyPr/>
          <a:lstStyle/>
          <a:p>
            <a:r>
              <a:rPr lang="en-US" sz="2800"/>
              <a:t>Binding is the process of connecting the client to the server</a:t>
            </a:r>
          </a:p>
          <a:p>
            <a:pPr lvl="1"/>
            <a:r>
              <a:rPr lang="en-US" sz="2400"/>
              <a:t>the server, when it starts up, exports its interface</a:t>
            </a:r>
          </a:p>
          <a:p>
            <a:pPr lvl="2"/>
            <a:r>
              <a:rPr lang="en-US" sz="2000"/>
              <a:t>identifies itself to a </a:t>
            </a:r>
            <a:r>
              <a:rPr lang="en-US" sz="2000" i="1"/>
              <a:t>network name server</a:t>
            </a:r>
          </a:p>
          <a:p>
            <a:pPr lvl="2"/>
            <a:r>
              <a:rPr lang="en-US" sz="2000"/>
              <a:t>tells </a:t>
            </a:r>
            <a:r>
              <a:rPr lang="en-US" sz="2000" i="1"/>
              <a:t>RPC runtime</a:t>
            </a:r>
            <a:r>
              <a:rPr lang="en-US" sz="2000"/>
              <a:t> that it is alive and ready to accept calls</a:t>
            </a:r>
          </a:p>
          <a:p>
            <a:pPr lvl="1"/>
            <a:r>
              <a:rPr lang="en-US" sz="2400"/>
              <a:t>the client, before issuing any calls, imports the server</a:t>
            </a:r>
          </a:p>
          <a:p>
            <a:pPr lvl="2"/>
            <a:r>
              <a:rPr lang="en-US" sz="2000"/>
              <a:t>RPC runtime uses the name server to find the location of the server and establish a connection</a:t>
            </a:r>
          </a:p>
          <a:p>
            <a:r>
              <a:rPr lang="en-US" sz="2800"/>
              <a:t>The import and export operations are explicit in the server and client programs</a:t>
            </a: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1EFC613-3EF0-4C30-82F4-F325A396276D}" type="slidenum">
              <a:rPr lang="en-US"/>
              <a:pPr/>
              <a:t>169</a:t>
            </a:fld>
            <a:endParaRPr lang="en-US"/>
          </a:p>
        </p:txBody>
      </p:sp>
      <p:sp>
        <p:nvSpPr>
          <p:cNvPr id="524290" name="Rectangle 2"/>
          <p:cNvSpPr>
            <a:spLocks noGrp="1" noChangeArrowheads="1"/>
          </p:cNvSpPr>
          <p:nvPr>
            <p:ph type="title"/>
          </p:nvPr>
        </p:nvSpPr>
        <p:spPr/>
        <p:txBody>
          <a:bodyPr/>
          <a:lstStyle/>
          <a:p>
            <a:r>
              <a:rPr lang="en-US"/>
              <a:t>Remote Procedure Call is used …</a:t>
            </a:r>
          </a:p>
        </p:txBody>
      </p:sp>
      <p:sp>
        <p:nvSpPr>
          <p:cNvPr id="524291" name="Rectangle 3"/>
          <p:cNvSpPr>
            <a:spLocks noGrp="1" noChangeArrowheads="1"/>
          </p:cNvSpPr>
          <p:nvPr>
            <p:ph type="body" idx="1"/>
          </p:nvPr>
        </p:nvSpPr>
        <p:spPr/>
        <p:txBody>
          <a:bodyPr/>
          <a:lstStyle/>
          <a:p>
            <a:r>
              <a:rPr lang="en-US"/>
              <a:t>Between processes on different machines</a:t>
            </a:r>
          </a:p>
          <a:p>
            <a:pPr lvl="1"/>
            <a:r>
              <a:rPr lang="en-US"/>
              <a:t>E.g., client-server model</a:t>
            </a:r>
          </a:p>
          <a:p>
            <a:endParaRPr lang="en-US"/>
          </a:p>
          <a:p>
            <a:r>
              <a:rPr lang="en-US"/>
              <a:t>Between processes on the same machine</a:t>
            </a:r>
          </a:p>
          <a:p>
            <a:pPr lvl="1"/>
            <a:r>
              <a:rPr lang="en-US"/>
              <a:t>More structured than simple message passing</a:t>
            </a:r>
          </a:p>
          <a:p>
            <a:endParaRPr lang="en-US"/>
          </a:p>
          <a:p>
            <a:r>
              <a:rPr lang="en-US"/>
              <a:t>Between subsystems of an operating system</a:t>
            </a:r>
          </a:p>
          <a:p>
            <a:pPr lvl="1"/>
            <a:r>
              <a:rPr lang="en-US"/>
              <a:t>Windows XP (called </a:t>
            </a:r>
            <a:r>
              <a:rPr lang="en-US" i="1"/>
              <a:t>Local Procedure Call</a:t>
            </a:r>
            <a:r>
              <a:rPr lang="en-US"/>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 program - fork</a:t>
            </a:r>
            <a:endParaRPr lang="en-US" dirty="0"/>
          </a:p>
        </p:txBody>
      </p:sp>
      <p:sp>
        <p:nvSpPr>
          <p:cNvPr id="3" name="Content Placeholder 2"/>
          <p:cNvSpPr>
            <a:spLocks noGrp="1"/>
          </p:cNvSpPr>
          <p:nvPr>
            <p:ph idx="1"/>
          </p:nvPr>
        </p:nvSpPr>
        <p:spPr>
          <a:xfrm>
            <a:off x="457200" y="838200"/>
            <a:ext cx="8229600" cy="5943600"/>
          </a:xfrm>
        </p:spPr>
        <p:style>
          <a:lnRef idx="2">
            <a:schemeClr val="dk1"/>
          </a:lnRef>
          <a:fillRef idx="1">
            <a:schemeClr val="lt1"/>
          </a:fillRef>
          <a:effectRef idx="0">
            <a:schemeClr val="dk1"/>
          </a:effectRef>
          <a:fontRef idx="minor">
            <a:schemeClr val="dk1"/>
          </a:fontRef>
        </p:style>
        <p:txBody>
          <a:bodyPr>
            <a:normAutofit fontScale="25000" lnSpcReduction="20000"/>
          </a:bodyPr>
          <a:lstStyle/>
          <a:p>
            <a:pPr>
              <a:buNone/>
            </a:pPr>
            <a:r>
              <a:rPr lang="en-US" sz="6400" b="1" dirty="0"/>
              <a:t>#include &lt;</a:t>
            </a:r>
            <a:r>
              <a:rPr lang="en-US" sz="6400" b="1" dirty="0" err="1"/>
              <a:t>stdio.h</a:t>
            </a:r>
            <a:r>
              <a:rPr lang="en-US" sz="6400" b="1" dirty="0"/>
              <a:t>&gt;</a:t>
            </a:r>
          </a:p>
          <a:p>
            <a:pPr>
              <a:buNone/>
            </a:pPr>
            <a:r>
              <a:rPr lang="en-US" sz="6400" b="1" dirty="0"/>
              <a:t>#include &lt;</a:t>
            </a:r>
            <a:r>
              <a:rPr lang="en-US" sz="6400" b="1" dirty="0" err="1"/>
              <a:t>stdlib.h</a:t>
            </a:r>
            <a:r>
              <a:rPr lang="en-US" sz="6400" b="1" dirty="0"/>
              <a:t>&gt;</a:t>
            </a:r>
          </a:p>
          <a:p>
            <a:pPr>
              <a:buNone/>
            </a:pPr>
            <a:endParaRPr lang="en-US" sz="6400" b="1" dirty="0"/>
          </a:p>
          <a:p>
            <a:pPr>
              <a:buNone/>
            </a:pPr>
            <a:r>
              <a:rPr lang="en-US" sz="6400" b="1" dirty="0" err="1"/>
              <a:t>int</a:t>
            </a:r>
            <a:r>
              <a:rPr lang="en-US" sz="6400" b="1" dirty="0"/>
              <a:t> main()</a:t>
            </a:r>
          </a:p>
          <a:p>
            <a:pPr>
              <a:buNone/>
            </a:pPr>
            <a:r>
              <a:rPr lang="en-US" sz="6400" b="1" dirty="0"/>
              <a:t>{</a:t>
            </a:r>
          </a:p>
          <a:p>
            <a:pPr>
              <a:buNone/>
            </a:pPr>
            <a:r>
              <a:rPr lang="en-US" sz="6400" b="1" dirty="0"/>
              <a:t>  </a:t>
            </a:r>
            <a:r>
              <a:rPr lang="en-US" sz="6400" b="1" dirty="0" err="1"/>
              <a:t>int</a:t>
            </a:r>
            <a:r>
              <a:rPr lang="en-US" sz="6400" b="1" dirty="0"/>
              <a:t> </a:t>
            </a:r>
            <a:r>
              <a:rPr lang="en-US" sz="6400" b="1" dirty="0" err="1"/>
              <a:t>i</a:t>
            </a:r>
            <a:r>
              <a:rPr lang="en-US" sz="6400" b="1" dirty="0"/>
              <a:t>, </a:t>
            </a:r>
            <a:r>
              <a:rPr lang="en-US" sz="6400" b="1" dirty="0" err="1"/>
              <a:t>pid</a:t>
            </a:r>
            <a:r>
              <a:rPr lang="en-US" sz="6400" b="1" dirty="0"/>
              <a:t>;</a:t>
            </a:r>
          </a:p>
          <a:p>
            <a:pPr>
              <a:buNone/>
            </a:pPr>
            <a:r>
              <a:rPr lang="en-US" sz="6400" b="1" dirty="0"/>
              <a:t>  </a:t>
            </a:r>
          </a:p>
          <a:p>
            <a:pPr>
              <a:buNone/>
            </a:pPr>
            <a:r>
              <a:rPr lang="en-US" sz="6400" b="1" dirty="0"/>
              <a:t>  </a:t>
            </a:r>
            <a:r>
              <a:rPr lang="en-US" sz="6400" b="1" dirty="0" err="1"/>
              <a:t>printf</a:t>
            </a:r>
            <a:r>
              <a:rPr lang="en-US" sz="6400" b="1" dirty="0"/>
              <a:t>("My process ID is %d\n", </a:t>
            </a:r>
            <a:r>
              <a:rPr lang="en-US" sz="6400" b="1" dirty="0" err="1"/>
              <a:t>getpid</a:t>
            </a:r>
            <a:r>
              <a:rPr lang="en-US" sz="6400" b="1" dirty="0"/>
              <a:t>());</a:t>
            </a:r>
          </a:p>
          <a:p>
            <a:pPr>
              <a:buNone/>
            </a:pPr>
            <a:endParaRPr lang="en-US" sz="6400" b="1" dirty="0"/>
          </a:p>
          <a:p>
            <a:pPr>
              <a:buNone/>
            </a:pPr>
            <a:r>
              <a:rPr lang="nn-NO" sz="6400" b="1" dirty="0"/>
              <a:t>  for ( i = 0; i &lt; 3; i++ ) {</a:t>
            </a:r>
          </a:p>
          <a:p>
            <a:pPr>
              <a:buNone/>
            </a:pPr>
            <a:r>
              <a:rPr lang="en-US" sz="6400" b="1" dirty="0"/>
              <a:t>    </a:t>
            </a:r>
            <a:r>
              <a:rPr lang="en-US" sz="6400" b="1" dirty="0" err="1"/>
              <a:t>pid</a:t>
            </a:r>
            <a:r>
              <a:rPr lang="en-US" sz="6400" b="1" dirty="0"/>
              <a:t> = fork();</a:t>
            </a:r>
          </a:p>
          <a:p>
            <a:pPr>
              <a:buNone/>
            </a:pPr>
            <a:r>
              <a:rPr lang="en-US" sz="6400" b="1" dirty="0"/>
              <a:t>    </a:t>
            </a:r>
          </a:p>
          <a:p>
            <a:pPr>
              <a:buNone/>
            </a:pPr>
            <a:r>
              <a:rPr lang="en-US" sz="6400" b="1" dirty="0"/>
              <a:t>    if ( </a:t>
            </a:r>
            <a:r>
              <a:rPr lang="en-US" sz="6400" b="1" dirty="0" err="1"/>
              <a:t>pid</a:t>
            </a:r>
            <a:r>
              <a:rPr lang="en-US" sz="6400" b="1" dirty="0"/>
              <a:t> != 0 ) {</a:t>
            </a:r>
          </a:p>
          <a:p>
            <a:pPr>
              <a:buNone/>
            </a:pPr>
            <a:r>
              <a:rPr lang="en-US" sz="6400" b="1" dirty="0"/>
              <a:t>      </a:t>
            </a:r>
            <a:r>
              <a:rPr lang="en-US" sz="6400" b="1" dirty="0" err="1"/>
              <a:t>printf</a:t>
            </a:r>
            <a:r>
              <a:rPr lang="en-US" sz="6400" b="1" dirty="0"/>
              <a:t>("I am the parent =&gt; PID = %d, child ID = %d\n", </a:t>
            </a:r>
            <a:r>
              <a:rPr lang="en-US" sz="6400" b="1" dirty="0" err="1"/>
              <a:t>getpid</a:t>
            </a:r>
            <a:r>
              <a:rPr lang="en-US" sz="6400" b="1" dirty="0"/>
              <a:t>(), </a:t>
            </a:r>
            <a:r>
              <a:rPr lang="en-US" sz="6400" b="1" dirty="0" err="1"/>
              <a:t>pid</a:t>
            </a:r>
            <a:r>
              <a:rPr lang="en-US" sz="6400" b="1" dirty="0"/>
              <a:t>);</a:t>
            </a:r>
          </a:p>
          <a:p>
            <a:pPr>
              <a:buNone/>
            </a:pPr>
            <a:r>
              <a:rPr lang="en-US" sz="6400" b="1" dirty="0" smtClean="0"/>
              <a:t>}</a:t>
            </a:r>
            <a:endParaRPr lang="en-US" sz="6400" b="1" dirty="0"/>
          </a:p>
          <a:p>
            <a:pPr>
              <a:buNone/>
            </a:pPr>
            <a:r>
              <a:rPr lang="en-US" sz="6400" b="1" dirty="0"/>
              <a:t>    else {</a:t>
            </a:r>
          </a:p>
          <a:p>
            <a:pPr>
              <a:buNone/>
            </a:pPr>
            <a:r>
              <a:rPr lang="en-US" sz="6400" b="1" dirty="0"/>
              <a:t>      </a:t>
            </a:r>
            <a:r>
              <a:rPr lang="en-US" sz="6400" b="1" dirty="0" err="1"/>
              <a:t>printf</a:t>
            </a:r>
            <a:r>
              <a:rPr lang="en-US" sz="6400" b="1" dirty="0"/>
              <a:t>("I am the child  =&gt; PID = %d\n", </a:t>
            </a:r>
            <a:r>
              <a:rPr lang="en-US" sz="6400" b="1" dirty="0" err="1"/>
              <a:t>getpid</a:t>
            </a:r>
            <a:r>
              <a:rPr lang="en-US" sz="6400" b="1" dirty="0"/>
              <a:t>());</a:t>
            </a:r>
          </a:p>
          <a:p>
            <a:pPr>
              <a:buNone/>
            </a:pPr>
            <a:r>
              <a:rPr lang="en-US" sz="6400" b="1" dirty="0"/>
              <a:t>      </a:t>
            </a:r>
          </a:p>
          <a:p>
            <a:pPr>
              <a:buNone/>
            </a:pPr>
            <a:r>
              <a:rPr lang="en-US" sz="6400" b="1" dirty="0"/>
              <a:t>    }</a:t>
            </a:r>
          </a:p>
          <a:p>
            <a:pPr>
              <a:buNone/>
            </a:pPr>
            <a:r>
              <a:rPr lang="en-US" sz="6400" b="1" dirty="0"/>
              <a:t>  }</a:t>
            </a:r>
          </a:p>
          <a:p>
            <a:pPr>
              <a:buNone/>
            </a:pPr>
            <a:r>
              <a:rPr lang="en-US" sz="6400" b="1" dirty="0"/>
              <a:t>  while(1);</a:t>
            </a:r>
          </a:p>
          <a:p>
            <a:pPr>
              <a:buNone/>
            </a:pPr>
            <a:endParaRPr lang="en-US" sz="6400" b="1" dirty="0"/>
          </a:p>
          <a:p>
            <a:pPr>
              <a:buNone/>
            </a:pPr>
            <a:r>
              <a:rPr lang="en-US" sz="6400" b="1" dirty="0"/>
              <a:t>  return(0);</a:t>
            </a:r>
          </a:p>
          <a:p>
            <a:pPr>
              <a:buNone/>
            </a:pPr>
            <a:r>
              <a:rPr lang="en-US" sz="6400" b="1" dirty="0"/>
              <a:t>}</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17</a:t>
            </a:fld>
            <a:endParaRPr lang="en-US"/>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POSIX Thread Programming</a:t>
            </a:r>
          </a:p>
        </p:txBody>
      </p:sp>
      <p:sp>
        <p:nvSpPr>
          <p:cNvPr id="116739" name="Rectangle 3"/>
          <p:cNvSpPr>
            <a:spLocks noGrp="1" noChangeArrowheads="1"/>
          </p:cNvSpPr>
          <p:nvPr>
            <p:ph type="body" idx="1"/>
          </p:nvPr>
        </p:nvSpPr>
        <p:spPr>
          <a:xfrm>
            <a:off x="1023938" y="1563688"/>
            <a:ext cx="7662862" cy="4114800"/>
          </a:xfrm>
        </p:spPr>
        <p:txBody>
          <a:bodyPr>
            <a:normAutofit fontScale="85000" lnSpcReduction="20000"/>
          </a:bodyPr>
          <a:lstStyle/>
          <a:p>
            <a:r>
              <a:rPr lang="en-US" dirty="0"/>
              <a:t>Standard Thread Library for POSIX-compliant systems</a:t>
            </a:r>
          </a:p>
          <a:p>
            <a:r>
              <a:rPr lang="en-US" dirty="0"/>
              <a:t>Supports thread creation and management </a:t>
            </a:r>
          </a:p>
          <a:p>
            <a:r>
              <a:rPr lang="en-US" dirty="0"/>
              <a:t>Synchronization using</a:t>
            </a:r>
          </a:p>
          <a:p>
            <a:pPr>
              <a:buFont typeface="Wingdings" pitchFamily="2" charset="2"/>
              <a:buNone/>
            </a:pPr>
            <a:r>
              <a:rPr lang="en-US" dirty="0"/>
              <a:t>     – </a:t>
            </a:r>
            <a:r>
              <a:rPr lang="en-US" dirty="0" err="1"/>
              <a:t>mutex</a:t>
            </a:r>
            <a:r>
              <a:rPr lang="en-US" dirty="0"/>
              <a:t> variables</a:t>
            </a:r>
          </a:p>
          <a:p>
            <a:pPr>
              <a:buFont typeface="Wingdings" pitchFamily="2" charset="2"/>
              <a:buNone/>
            </a:pPr>
            <a:r>
              <a:rPr lang="en-US" dirty="0"/>
              <a:t>     – condition variables</a:t>
            </a:r>
          </a:p>
          <a:p>
            <a:r>
              <a:rPr lang="en-US" dirty="0"/>
              <a:t>At the time of creation, different attributes can  be assigned to</a:t>
            </a:r>
          </a:p>
          <a:p>
            <a:pPr>
              <a:buFont typeface="Wingdings" pitchFamily="2" charset="2"/>
              <a:buNone/>
            </a:pPr>
            <a:r>
              <a:rPr lang="en-US" dirty="0"/>
              <a:t>      – threads</a:t>
            </a:r>
          </a:p>
          <a:p>
            <a:pPr>
              <a:buFont typeface="Wingdings" pitchFamily="2" charset="2"/>
              <a:buNone/>
            </a:pPr>
            <a:r>
              <a:rPr lang="en-US" dirty="0"/>
              <a:t>      – </a:t>
            </a:r>
            <a:r>
              <a:rPr lang="en-US" dirty="0" err="1"/>
              <a:t>mutex</a:t>
            </a:r>
            <a:r>
              <a:rPr lang="en-US" dirty="0"/>
              <a:t>/condition variables</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170</a:t>
            </a:fld>
            <a:endParaRPr 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Using Posix Thread Library</a:t>
            </a:r>
          </a:p>
        </p:txBody>
      </p:sp>
      <p:sp>
        <p:nvSpPr>
          <p:cNvPr id="117763" name="Rectangle 3"/>
          <p:cNvSpPr>
            <a:spLocks noGrp="1" noChangeArrowheads="1"/>
          </p:cNvSpPr>
          <p:nvPr>
            <p:ph idx="1"/>
          </p:nvPr>
        </p:nvSpPr>
        <p:spPr/>
        <p:txBody>
          <a:bodyPr/>
          <a:lstStyle/>
          <a:p>
            <a:r>
              <a:rPr lang="en-US"/>
              <a:t>To use this library, </a:t>
            </a:r>
            <a:r>
              <a:rPr lang="en-US">
                <a:latin typeface="Courier New" pitchFamily="49" charset="0"/>
              </a:rPr>
              <a:t>#include &lt;pthread.h&gt;</a:t>
            </a:r>
            <a:r>
              <a:rPr lang="en-US"/>
              <a:t> in your</a:t>
            </a:r>
          </a:p>
          <a:p>
            <a:pPr>
              <a:buFont typeface="Wingdings" pitchFamily="2" charset="2"/>
              <a:buNone/>
            </a:pPr>
            <a:r>
              <a:rPr lang="en-US"/>
              <a:t>      program.</a:t>
            </a:r>
          </a:p>
          <a:p>
            <a:pPr>
              <a:buFont typeface="Wingdings" pitchFamily="2" charset="2"/>
              <a:buNone/>
            </a:pPr>
            <a:endParaRPr lang="en-US"/>
          </a:p>
          <a:p>
            <a:r>
              <a:rPr lang="en-US">
                <a:solidFill>
                  <a:srgbClr val="3232CE"/>
                </a:solidFill>
              </a:rPr>
              <a:t> </a:t>
            </a:r>
            <a:r>
              <a:rPr lang="en-US"/>
              <a:t>To compile, link with the pthread library:</a:t>
            </a:r>
          </a:p>
          <a:p>
            <a:pPr>
              <a:buFont typeface="Wingdings" pitchFamily="2" charset="2"/>
              <a:buNone/>
            </a:pPr>
            <a:r>
              <a:rPr lang="en-US"/>
              <a:t>      </a:t>
            </a:r>
            <a:r>
              <a:rPr lang="en-US" i="1">
                <a:solidFill>
                  <a:srgbClr val="000099"/>
                </a:solidFill>
                <a:latin typeface="Courier New" pitchFamily="49" charset="0"/>
              </a:rPr>
              <a:t>gcc hello.c -o hello –lpthread</a:t>
            </a:r>
          </a:p>
          <a:p>
            <a:pPr>
              <a:buFont typeface="Wingdings" pitchFamily="2" charset="2"/>
              <a:buNone/>
            </a:pPr>
            <a:endParaRPr lang="en-US">
              <a:solidFill>
                <a:srgbClr val="000099"/>
              </a:solidFill>
            </a:endParaRPr>
          </a:p>
        </p:txBody>
      </p:sp>
      <p:sp>
        <p:nvSpPr>
          <p:cNvPr id="5" name="Slide Number Placeholder 4"/>
          <p:cNvSpPr>
            <a:spLocks noGrp="1"/>
          </p:cNvSpPr>
          <p:nvPr>
            <p:ph type="sldNum" sz="quarter" idx="12"/>
          </p:nvPr>
        </p:nvSpPr>
        <p:spPr/>
        <p:txBody>
          <a:bodyPr/>
          <a:lstStyle/>
          <a:p>
            <a:fld id="{BAAE0CED-AECF-4F05-AF90-299625F049B1}" type="slidenum">
              <a:rPr lang="en-US" smtClean="0"/>
              <a:pPr/>
              <a:t>171</a:t>
            </a:fld>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26"/>
          <p:cNvSpPr>
            <a:spLocks noGrp="1" noChangeArrowheads="1"/>
          </p:cNvSpPr>
          <p:nvPr>
            <p:ph type="title"/>
          </p:nvPr>
        </p:nvSpPr>
        <p:spPr>
          <a:xfrm>
            <a:off x="762000" y="0"/>
            <a:ext cx="7772400" cy="844550"/>
          </a:xfrm>
        </p:spPr>
        <p:txBody>
          <a:bodyPr/>
          <a:lstStyle/>
          <a:p>
            <a:r>
              <a:rPr lang="en-US"/>
              <a:t>Data Types in POSIX</a:t>
            </a:r>
          </a:p>
        </p:txBody>
      </p:sp>
      <p:sp>
        <p:nvSpPr>
          <p:cNvPr id="118787" name="Rectangle 1027"/>
          <p:cNvSpPr>
            <a:spLocks noGrp="1" noChangeArrowheads="1"/>
          </p:cNvSpPr>
          <p:nvPr>
            <p:ph idx="1"/>
          </p:nvPr>
        </p:nvSpPr>
        <p:spPr>
          <a:xfrm>
            <a:off x="990600" y="914400"/>
            <a:ext cx="7620000" cy="5257800"/>
          </a:xfrm>
        </p:spPr>
        <p:txBody>
          <a:bodyPr/>
          <a:lstStyle/>
          <a:p>
            <a:r>
              <a:rPr lang="en-US" sz="2000" dirty="0">
                <a:latin typeface="Arial" pitchFamily="34" charset="0"/>
              </a:rPr>
              <a:t>special data type for threads (</a:t>
            </a:r>
            <a:r>
              <a:rPr lang="en-US" sz="2000" i="1" dirty="0" err="1">
                <a:solidFill>
                  <a:schemeClr val="tx1"/>
                </a:solidFill>
                <a:latin typeface="Courier New" pitchFamily="49" charset="0"/>
              </a:rPr>
              <a:t>pthread_t</a:t>
            </a:r>
            <a:r>
              <a:rPr lang="en-US" sz="2000" dirty="0">
                <a:latin typeface="Arial" pitchFamily="34" charset="0"/>
              </a:rPr>
              <a:t>)</a:t>
            </a:r>
          </a:p>
          <a:p>
            <a:endParaRPr lang="en-US" sz="2000" dirty="0">
              <a:latin typeface="Arial" pitchFamily="34" charset="0"/>
            </a:endParaRPr>
          </a:p>
          <a:p>
            <a:r>
              <a:rPr lang="en-US" sz="2000" dirty="0" err="1">
                <a:latin typeface="Arial" pitchFamily="34" charset="0"/>
              </a:rPr>
              <a:t>mutex</a:t>
            </a:r>
            <a:r>
              <a:rPr lang="en-US" sz="2000" dirty="0">
                <a:latin typeface="Arial" pitchFamily="34" charset="0"/>
              </a:rPr>
              <a:t> variables for mutual exclusion (</a:t>
            </a:r>
            <a:r>
              <a:rPr lang="en-US" sz="2000" i="1" dirty="0" err="1">
                <a:solidFill>
                  <a:schemeClr val="tx1"/>
                </a:solidFill>
                <a:latin typeface="Courier New" pitchFamily="49" charset="0"/>
              </a:rPr>
              <a:t>pthread_mutex_t</a:t>
            </a:r>
            <a:r>
              <a:rPr lang="en-US" sz="2000" dirty="0">
                <a:latin typeface="Arial" pitchFamily="34" charset="0"/>
              </a:rPr>
              <a:t>)</a:t>
            </a:r>
          </a:p>
          <a:p>
            <a:pPr lvl="1"/>
            <a:r>
              <a:rPr lang="en-US" sz="1800" dirty="0" err="1">
                <a:latin typeface="Arial" pitchFamily="34" charset="0"/>
              </a:rPr>
              <a:t>mutex</a:t>
            </a:r>
            <a:r>
              <a:rPr lang="en-US" sz="1800" dirty="0">
                <a:latin typeface="Arial" pitchFamily="34" charset="0"/>
              </a:rPr>
              <a:t> variables are like </a:t>
            </a:r>
            <a:r>
              <a:rPr lang="en-US" sz="1800" i="1" dirty="0">
                <a:latin typeface="Arial" pitchFamily="34" charset="0"/>
              </a:rPr>
              <a:t>binary semaphores</a:t>
            </a:r>
          </a:p>
          <a:p>
            <a:pPr lvl="1"/>
            <a:r>
              <a:rPr lang="en-US" sz="1800" dirty="0">
                <a:latin typeface="Arial" pitchFamily="34" charset="0"/>
              </a:rPr>
              <a:t>a </a:t>
            </a:r>
            <a:r>
              <a:rPr lang="en-US" sz="1800" dirty="0" err="1">
                <a:latin typeface="Arial" pitchFamily="34" charset="0"/>
              </a:rPr>
              <a:t>mutex</a:t>
            </a:r>
            <a:r>
              <a:rPr lang="en-US" sz="1800" dirty="0">
                <a:latin typeface="Arial" pitchFamily="34" charset="0"/>
              </a:rPr>
              <a:t> variable can be in either </a:t>
            </a:r>
            <a:r>
              <a:rPr lang="en-US" sz="1800" i="1" dirty="0">
                <a:latin typeface="Arial" pitchFamily="34" charset="0"/>
              </a:rPr>
              <a:t>locked</a:t>
            </a:r>
            <a:r>
              <a:rPr lang="en-US" sz="1800" dirty="0">
                <a:latin typeface="Arial" pitchFamily="34" charset="0"/>
              </a:rPr>
              <a:t> or </a:t>
            </a:r>
            <a:r>
              <a:rPr lang="en-US" sz="1800" i="1" dirty="0">
                <a:latin typeface="Arial" pitchFamily="34" charset="0"/>
              </a:rPr>
              <a:t>unlocked </a:t>
            </a:r>
            <a:r>
              <a:rPr lang="en-US" sz="1800" dirty="0">
                <a:latin typeface="Arial" pitchFamily="34" charset="0"/>
              </a:rPr>
              <a:t>state</a:t>
            </a:r>
            <a:br>
              <a:rPr lang="en-US" sz="1800" dirty="0">
                <a:latin typeface="Arial" pitchFamily="34" charset="0"/>
              </a:rPr>
            </a:br>
            <a:endParaRPr lang="en-US" sz="1800" dirty="0">
              <a:latin typeface="Arial" pitchFamily="34" charset="0"/>
            </a:endParaRPr>
          </a:p>
          <a:p>
            <a:r>
              <a:rPr lang="en-US" sz="2000" dirty="0">
                <a:latin typeface="Arial" pitchFamily="34" charset="0"/>
              </a:rPr>
              <a:t>condition variables using which </a:t>
            </a:r>
            <a:r>
              <a:rPr lang="en-US" sz="2000" dirty="0" smtClean="0">
                <a:latin typeface="Arial" pitchFamily="34" charset="0"/>
              </a:rPr>
              <a:t>  </a:t>
            </a:r>
            <a:r>
              <a:rPr lang="en-US" sz="2000" dirty="0">
                <a:latin typeface="Arial" pitchFamily="34" charset="0"/>
              </a:rPr>
              <a:t>thread can sleep</a:t>
            </a:r>
          </a:p>
          <a:p>
            <a:pPr>
              <a:buFont typeface="Wingdings" pitchFamily="2" charset="2"/>
              <a:buNone/>
            </a:pPr>
            <a:r>
              <a:rPr lang="en-US" sz="2000" dirty="0">
                <a:latin typeface="Arial" pitchFamily="34" charset="0"/>
              </a:rPr>
              <a:t>     until some other thread signals the condition (</a:t>
            </a:r>
            <a:r>
              <a:rPr lang="en-US" sz="2000" i="1" dirty="0" err="1">
                <a:solidFill>
                  <a:schemeClr val="tx1"/>
                </a:solidFill>
                <a:latin typeface="Courier New" pitchFamily="49" charset="0"/>
              </a:rPr>
              <a:t>pthread_cond_t</a:t>
            </a:r>
            <a:r>
              <a:rPr lang="en-US" sz="2000" dirty="0">
                <a:latin typeface="Arial" pitchFamily="34" charset="0"/>
              </a:rPr>
              <a:t>)</a:t>
            </a:r>
          </a:p>
          <a:p>
            <a:pPr>
              <a:buFont typeface="Wingdings" pitchFamily="2" charset="2"/>
              <a:buNone/>
            </a:pPr>
            <a:endParaRPr lang="en-US" sz="2000" dirty="0">
              <a:latin typeface="Arial" pitchFamily="34" charset="0"/>
            </a:endParaRPr>
          </a:p>
          <a:p>
            <a:r>
              <a:rPr lang="en-US" sz="2000" dirty="0">
                <a:latin typeface="Arial" pitchFamily="34" charset="0"/>
              </a:rPr>
              <a:t>various kind of attribute types used when initializing:</a:t>
            </a:r>
          </a:p>
          <a:p>
            <a:pPr lvl="1"/>
            <a:r>
              <a:rPr lang="en-US" sz="1800" dirty="0">
                <a:latin typeface="Arial" pitchFamily="34" charset="0"/>
              </a:rPr>
              <a:t>threads (</a:t>
            </a:r>
            <a:r>
              <a:rPr lang="en-US" sz="1800" i="1" dirty="0" err="1">
                <a:solidFill>
                  <a:schemeClr val="tx1"/>
                </a:solidFill>
                <a:latin typeface="Courier New" pitchFamily="49" charset="0"/>
              </a:rPr>
              <a:t>pthread_attr_t</a:t>
            </a:r>
            <a:r>
              <a:rPr lang="en-US" sz="1800" dirty="0">
                <a:latin typeface="Arial" pitchFamily="34" charset="0"/>
              </a:rPr>
              <a:t>)</a:t>
            </a:r>
          </a:p>
          <a:p>
            <a:pPr lvl="1"/>
            <a:r>
              <a:rPr lang="en-US" sz="1800" dirty="0" err="1">
                <a:latin typeface="Arial" pitchFamily="34" charset="0"/>
              </a:rPr>
              <a:t>mutex</a:t>
            </a:r>
            <a:r>
              <a:rPr lang="en-US" sz="1800" dirty="0">
                <a:latin typeface="Arial" pitchFamily="34" charset="0"/>
              </a:rPr>
              <a:t> variables (</a:t>
            </a:r>
            <a:r>
              <a:rPr lang="en-US" sz="1800" i="1" dirty="0" err="1">
                <a:solidFill>
                  <a:schemeClr val="tx1"/>
                </a:solidFill>
                <a:latin typeface="Courier New" pitchFamily="49" charset="0"/>
              </a:rPr>
              <a:t>pthread_mutexattr_t</a:t>
            </a:r>
            <a:r>
              <a:rPr lang="en-US" sz="1800" dirty="0">
                <a:latin typeface="Arial" pitchFamily="34" charset="0"/>
              </a:rPr>
              <a:t>)</a:t>
            </a:r>
          </a:p>
          <a:p>
            <a:pPr lvl="1"/>
            <a:r>
              <a:rPr lang="en-US" sz="1800" dirty="0">
                <a:latin typeface="Arial" pitchFamily="34" charset="0"/>
              </a:rPr>
              <a:t>condition variables (</a:t>
            </a:r>
            <a:r>
              <a:rPr lang="en-US" sz="1800" i="1" dirty="0" err="1">
                <a:solidFill>
                  <a:schemeClr val="tx1"/>
                </a:solidFill>
                <a:latin typeface="Courier New" pitchFamily="49" charset="0"/>
              </a:rPr>
              <a:t>pthread_condattr_t</a:t>
            </a:r>
            <a:r>
              <a:rPr lang="en-US" sz="1800" dirty="0">
                <a:latin typeface="Arial" pitchFamily="34" charset="0"/>
              </a:rPr>
              <a:t>)</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172</a:t>
            </a:fld>
            <a:endParaRPr lang="en-US"/>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Functions and Data Types</a:t>
            </a:r>
          </a:p>
        </p:txBody>
      </p:sp>
      <p:sp>
        <p:nvSpPr>
          <p:cNvPr id="119811" name="Rectangle 3"/>
          <p:cNvSpPr>
            <a:spLocks noGrp="1" noChangeArrowheads="1"/>
          </p:cNvSpPr>
          <p:nvPr>
            <p:ph idx="1"/>
          </p:nvPr>
        </p:nvSpPr>
        <p:spPr/>
        <p:txBody>
          <a:bodyPr/>
          <a:lstStyle/>
          <a:p>
            <a:r>
              <a:rPr lang="en-US"/>
              <a:t>All POSIX thread functions have the form:</a:t>
            </a:r>
          </a:p>
          <a:p>
            <a:pPr>
              <a:buFont typeface="Wingdings" pitchFamily="2" charset="2"/>
              <a:buNone/>
            </a:pPr>
            <a:r>
              <a:rPr lang="en-US">
                <a:solidFill>
                  <a:srgbClr val="FF0000"/>
                </a:solidFill>
              </a:rPr>
              <a:t>              </a:t>
            </a:r>
            <a:r>
              <a:rPr lang="en-US" i="1">
                <a:solidFill>
                  <a:srgbClr val="000099"/>
                </a:solidFill>
              </a:rPr>
              <a:t>pthread[ _object ] _operation</a:t>
            </a:r>
          </a:p>
          <a:p>
            <a:pPr>
              <a:buFont typeface="Wingdings" pitchFamily="2" charset="2"/>
              <a:buNone/>
            </a:pPr>
            <a:endParaRPr lang="en-US" i="1">
              <a:solidFill>
                <a:srgbClr val="000099"/>
              </a:solidFill>
            </a:endParaRPr>
          </a:p>
          <a:p>
            <a:r>
              <a:rPr lang="en-US"/>
              <a:t>Most of the POSIX thread library functions return 0 in case of success and some non-zero error-number in case of a failure.</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173</a:t>
            </a:fld>
            <a:endParaRPr lang="en-US"/>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Threads and Their Attributes</a:t>
            </a:r>
          </a:p>
        </p:txBody>
      </p:sp>
      <p:sp>
        <p:nvSpPr>
          <p:cNvPr id="121859" name="Rectangle 3"/>
          <p:cNvSpPr>
            <a:spLocks noGrp="1" noChangeArrowheads="1"/>
          </p:cNvSpPr>
          <p:nvPr>
            <p:ph idx="1"/>
          </p:nvPr>
        </p:nvSpPr>
        <p:spPr/>
        <p:txBody>
          <a:bodyPr>
            <a:normAutofit fontScale="92500" lnSpcReduction="20000"/>
          </a:bodyPr>
          <a:lstStyle/>
          <a:p>
            <a:r>
              <a:rPr lang="en-US" i="1">
                <a:solidFill>
                  <a:srgbClr val="000099"/>
                </a:solidFill>
              </a:rPr>
              <a:t>pthread_create()</a:t>
            </a:r>
            <a:r>
              <a:rPr lang="en-US">
                <a:solidFill>
                  <a:srgbClr val="3232CE"/>
                </a:solidFill>
              </a:rPr>
              <a:t>  </a:t>
            </a:r>
            <a:r>
              <a:rPr lang="en-US"/>
              <a:t>function is used to create a new  thread.</a:t>
            </a:r>
          </a:p>
          <a:p>
            <a:r>
              <a:rPr lang="en-US"/>
              <a:t>A thread is created with specification of certain</a:t>
            </a:r>
          </a:p>
          <a:p>
            <a:pPr>
              <a:buFont typeface="Wingdings" pitchFamily="2" charset="2"/>
              <a:buNone/>
            </a:pPr>
            <a:r>
              <a:rPr lang="en-US"/>
              <a:t>     attributes such as:</a:t>
            </a:r>
          </a:p>
          <a:p>
            <a:pPr lvl="1"/>
            <a:r>
              <a:rPr lang="en-US"/>
              <a:t>Detach state (default non-detached)</a:t>
            </a:r>
          </a:p>
          <a:p>
            <a:pPr lvl="1"/>
            <a:r>
              <a:rPr lang="en-US"/>
              <a:t>Stack address</a:t>
            </a:r>
          </a:p>
          <a:p>
            <a:pPr lvl="1"/>
            <a:r>
              <a:rPr lang="en-US"/>
              <a:t>Stack size</a:t>
            </a:r>
          </a:p>
          <a:p>
            <a:pPr lvl="1">
              <a:buFontTx/>
              <a:buNone/>
            </a:pPr>
            <a:endParaRPr lang="en-US"/>
          </a:p>
          <a:p>
            <a:pPr>
              <a:buFont typeface="Wingdings" pitchFamily="2" charset="2"/>
              <a:buNone/>
            </a:pPr>
            <a:r>
              <a:rPr lang="en-US" sz="1800">
                <a:latin typeface="Courier New" pitchFamily="49" charset="0"/>
              </a:rPr>
              <a:t>int pthread_create (pthread_t *thread_id, </a:t>
            </a:r>
          </a:p>
          <a:p>
            <a:pPr>
              <a:buFont typeface="Wingdings" pitchFamily="2" charset="2"/>
              <a:buNone/>
            </a:pPr>
            <a:r>
              <a:rPr lang="en-US" sz="1800">
                <a:latin typeface="Courier New" pitchFamily="49" charset="0"/>
              </a:rPr>
              <a:t>               const pthread_attr_t *attributes, </a:t>
            </a:r>
          </a:p>
          <a:p>
            <a:pPr>
              <a:buFont typeface="Wingdings" pitchFamily="2" charset="2"/>
              <a:buNone/>
            </a:pPr>
            <a:r>
              <a:rPr lang="en-US" sz="1800">
                <a:latin typeface="Courier New" pitchFamily="49" charset="0"/>
              </a:rPr>
              <a:t>               void *(*thread_function)(void *),</a:t>
            </a:r>
          </a:p>
          <a:p>
            <a:pPr>
              <a:buFont typeface="Wingdings" pitchFamily="2" charset="2"/>
              <a:buNone/>
            </a:pPr>
            <a:r>
              <a:rPr lang="en-US" sz="1800">
                <a:latin typeface="Courier New" pitchFamily="49" charset="0"/>
              </a:rPr>
              <a:t>               void *arguments); </a:t>
            </a:r>
          </a:p>
          <a:p>
            <a:pPr lvl="1">
              <a:buFontTx/>
              <a:buNone/>
            </a:pPr>
            <a:endParaRPr lang="en-US" sz="1600">
              <a:latin typeface="Courier New" pitchFamily="49" charset="0"/>
            </a:endParaRPr>
          </a:p>
        </p:txBody>
      </p:sp>
      <p:sp>
        <p:nvSpPr>
          <p:cNvPr id="5" name="Slide Number Placeholder 4"/>
          <p:cNvSpPr>
            <a:spLocks noGrp="1"/>
          </p:cNvSpPr>
          <p:nvPr>
            <p:ph type="sldNum" sz="quarter" idx="12"/>
          </p:nvPr>
        </p:nvSpPr>
        <p:spPr/>
        <p:txBody>
          <a:bodyPr/>
          <a:lstStyle/>
          <a:p>
            <a:fld id="{BAAE0CED-AECF-4F05-AF90-299625F049B1}" type="slidenum">
              <a:rPr lang="en-US" smtClean="0"/>
              <a:pPr/>
              <a:t>174</a:t>
            </a:fld>
            <a:endParaRPr lang="en-US"/>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t>Example</a:t>
            </a:r>
          </a:p>
        </p:txBody>
      </p:sp>
      <p:sp>
        <p:nvSpPr>
          <p:cNvPr id="247811" name="Rectangle 3"/>
          <p:cNvSpPr>
            <a:spLocks noGrp="1" noChangeArrowheads="1"/>
          </p:cNvSpPr>
          <p:nvPr>
            <p:ph idx="1"/>
          </p:nvPr>
        </p:nvSpPr>
        <p:spPr>
          <a:xfrm>
            <a:off x="609600" y="1143000"/>
            <a:ext cx="7620000" cy="5410200"/>
          </a:xfrm>
        </p:spPr>
        <p:txBody>
          <a:bodyPr>
            <a:normAutofit fontScale="70000" lnSpcReduction="20000"/>
          </a:bodyPr>
          <a:lstStyle/>
          <a:p>
            <a:pPr>
              <a:buFont typeface="Wingdings" pitchFamily="2" charset="2"/>
              <a:buNone/>
            </a:pPr>
            <a:r>
              <a:rPr lang="en-US" sz="2300" i="1" dirty="0">
                <a:latin typeface="Courier New" pitchFamily="49" charset="0"/>
              </a:rPr>
              <a:t>#include &lt;</a:t>
            </a:r>
            <a:r>
              <a:rPr lang="en-US" sz="2300" i="1" dirty="0" err="1">
                <a:latin typeface="Courier New" pitchFamily="49" charset="0"/>
              </a:rPr>
              <a:t>stdio.h</a:t>
            </a:r>
            <a:r>
              <a:rPr lang="en-US" sz="2300" i="1" dirty="0">
                <a:latin typeface="Courier New" pitchFamily="49" charset="0"/>
              </a:rPr>
              <a:t>&gt;</a:t>
            </a:r>
          </a:p>
          <a:p>
            <a:pPr>
              <a:buFont typeface="Wingdings" pitchFamily="2" charset="2"/>
              <a:buNone/>
            </a:pPr>
            <a:r>
              <a:rPr lang="en-US" sz="2300" i="1" dirty="0">
                <a:solidFill>
                  <a:schemeClr val="tx1"/>
                </a:solidFill>
                <a:latin typeface="Courier New" pitchFamily="49" charset="0"/>
              </a:rPr>
              <a:t>#include &lt;</a:t>
            </a:r>
            <a:r>
              <a:rPr lang="en-US" sz="2300" i="1" dirty="0" err="1">
                <a:solidFill>
                  <a:schemeClr val="tx1"/>
                </a:solidFill>
                <a:latin typeface="Courier New" pitchFamily="49" charset="0"/>
              </a:rPr>
              <a:t>pthread.h</a:t>
            </a:r>
            <a:r>
              <a:rPr lang="en-US" sz="2300" i="1" dirty="0">
                <a:solidFill>
                  <a:schemeClr val="tx1"/>
                </a:solidFill>
                <a:latin typeface="Courier New" pitchFamily="49" charset="0"/>
              </a:rPr>
              <a:t>&gt;</a:t>
            </a:r>
            <a:r>
              <a:rPr lang="en-US" sz="2300" i="1" dirty="0">
                <a:latin typeface="Courier New" pitchFamily="49" charset="0"/>
              </a:rPr>
              <a:t> </a:t>
            </a:r>
          </a:p>
          <a:p>
            <a:pPr>
              <a:buFont typeface="Wingdings" pitchFamily="2" charset="2"/>
              <a:buNone/>
            </a:pPr>
            <a:r>
              <a:rPr lang="en-US" sz="2300" i="1" dirty="0">
                <a:latin typeface="Courier New" pitchFamily="49" charset="0"/>
              </a:rPr>
              <a:t>main()  {</a:t>
            </a:r>
          </a:p>
          <a:p>
            <a:pPr>
              <a:buFont typeface="Wingdings" pitchFamily="2" charset="2"/>
              <a:buNone/>
            </a:pPr>
            <a:r>
              <a:rPr lang="en-US" sz="2300" i="1" dirty="0">
                <a:latin typeface="Courier New" pitchFamily="49" charset="0"/>
              </a:rPr>
              <a:t>  </a:t>
            </a:r>
            <a:r>
              <a:rPr lang="en-US" sz="2300" i="1" dirty="0" err="1">
                <a:solidFill>
                  <a:schemeClr val="tx1"/>
                </a:solidFill>
                <a:latin typeface="Courier New" pitchFamily="49" charset="0"/>
              </a:rPr>
              <a:t>pthread</a:t>
            </a:r>
            <a:r>
              <a:rPr lang="en-US" sz="2300" i="1" dirty="0" err="1">
                <a:latin typeface="Courier New" pitchFamily="49" charset="0"/>
              </a:rPr>
              <a:t>_t</a:t>
            </a:r>
            <a:r>
              <a:rPr lang="en-US" sz="2300" i="1" dirty="0">
                <a:latin typeface="Courier New" pitchFamily="49" charset="0"/>
              </a:rPr>
              <a:t> f2_thread, f1_thread, f3_thread; </a:t>
            </a:r>
            <a:r>
              <a:rPr lang="en-US" sz="2300" i="1" dirty="0" err="1">
                <a:latin typeface="Courier New" pitchFamily="49" charset="0"/>
              </a:rPr>
              <a:t>int</a:t>
            </a:r>
            <a:r>
              <a:rPr lang="en-US" sz="2300" i="1" dirty="0">
                <a:latin typeface="Courier New" pitchFamily="49" charset="0"/>
              </a:rPr>
              <a:t> i1=1,i2=2;</a:t>
            </a:r>
          </a:p>
          <a:p>
            <a:pPr>
              <a:buFont typeface="Wingdings" pitchFamily="2" charset="2"/>
              <a:buNone/>
            </a:pPr>
            <a:r>
              <a:rPr lang="en-US" sz="2300" i="1" dirty="0">
                <a:latin typeface="Courier New" pitchFamily="49" charset="0"/>
              </a:rPr>
              <a:t>  void *f2(), *f1(),*f3();</a:t>
            </a:r>
          </a:p>
          <a:p>
            <a:pPr>
              <a:buFont typeface="Wingdings" pitchFamily="2" charset="2"/>
              <a:buNone/>
            </a:pPr>
            <a:r>
              <a:rPr lang="en-US" sz="2300" i="1" dirty="0">
                <a:solidFill>
                  <a:schemeClr val="tx1"/>
                </a:solidFill>
                <a:latin typeface="Courier New" pitchFamily="49" charset="0"/>
              </a:rPr>
              <a:t>  </a:t>
            </a:r>
            <a:r>
              <a:rPr lang="en-US" sz="2300" i="1" dirty="0" err="1">
                <a:solidFill>
                  <a:schemeClr val="tx1"/>
                </a:solidFill>
                <a:latin typeface="Courier New" pitchFamily="49" charset="0"/>
              </a:rPr>
              <a:t>pthread</a:t>
            </a:r>
            <a:r>
              <a:rPr lang="en-US" sz="2300" i="1" dirty="0" err="1">
                <a:latin typeface="Courier New" pitchFamily="49" charset="0"/>
              </a:rPr>
              <a:t>_create</a:t>
            </a:r>
            <a:r>
              <a:rPr lang="en-US" sz="2300" i="1" dirty="0">
                <a:latin typeface="Courier New" pitchFamily="49" charset="0"/>
              </a:rPr>
              <a:t>(&amp;f1_thread,NULL,f1,&amp;i1);</a:t>
            </a:r>
          </a:p>
          <a:p>
            <a:pPr>
              <a:buFont typeface="Wingdings" pitchFamily="2" charset="2"/>
              <a:buNone/>
            </a:pPr>
            <a:r>
              <a:rPr lang="en-US" sz="2300" i="1" dirty="0">
                <a:latin typeface="Courier New" pitchFamily="49" charset="0"/>
              </a:rPr>
              <a:t>  </a:t>
            </a:r>
            <a:r>
              <a:rPr lang="en-US" sz="2300" i="1" dirty="0" err="1">
                <a:solidFill>
                  <a:schemeClr val="tx1"/>
                </a:solidFill>
                <a:latin typeface="Courier New" pitchFamily="49" charset="0"/>
              </a:rPr>
              <a:t>pthread</a:t>
            </a:r>
            <a:r>
              <a:rPr lang="en-US" sz="2300" i="1" dirty="0" err="1">
                <a:latin typeface="Courier New" pitchFamily="49" charset="0"/>
              </a:rPr>
              <a:t>_create</a:t>
            </a:r>
            <a:r>
              <a:rPr lang="en-US" sz="2300" i="1" dirty="0">
                <a:latin typeface="Courier New" pitchFamily="49" charset="0"/>
              </a:rPr>
              <a:t>(&amp;f2_thread,NULL,f2,&amp;i2);</a:t>
            </a:r>
          </a:p>
          <a:p>
            <a:pPr>
              <a:buFont typeface="Wingdings" pitchFamily="2" charset="2"/>
              <a:buNone/>
            </a:pPr>
            <a:r>
              <a:rPr lang="en-US" sz="2300" i="1" dirty="0">
                <a:latin typeface="Courier New" pitchFamily="49" charset="0"/>
              </a:rPr>
              <a:t>  </a:t>
            </a:r>
            <a:r>
              <a:rPr lang="en-US" sz="2300" i="1" dirty="0" err="1">
                <a:solidFill>
                  <a:schemeClr val="tx1"/>
                </a:solidFill>
                <a:latin typeface="Courier New" pitchFamily="49" charset="0"/>
              </a:rPr>
              <a:t>pthread</a:t>
            </a:r>
            <a:r>
              <a:rPr lang="en-US" sz="2300" i="1" dirty="0" err="1">
                <a:latin typeface="Courier New" pitchFamily="49" charset="0"/>
              </a:rPr>
              <a:t>_create</a:t>
            </a:r>
            <a:r>
              <a:rPr lang="en-US" sz="2300" i="1" dirty="0">
                <a:latin typeface="Courier New" pitchFamily="49" charset="0"/>
              </a:rPr>
              <a:t>(&amp;f3_thread,NULL,f3,NULL);</a:t>
            </a:r>
          </a:p>
          <a:p>
            <a:pPr>
              <a:buFont typeface="Wingdings" pitchFamily="2" charset="2"/>
              <a:buNone/>
            </a:pPr>
            <a:r>
              <a:rPr lang="en-US" sz="2300" i="1" dirty="0">
                <a:latin typeface="Courier New" pitchFamily="49" charset="0"/>
              </a:rPr>
              <a:t>  …</a:t>
            </a:r>
          </a:p>
          <a:p>
            <a:pPr>
              <a:buFont typeface="Wingdings" pitchFamily="2" charset="2"/>
              <a:buNone/>
            </a:pPr>
            <a:r>
              <a:rPr lang="en-US" sz="2300" i="1" dirty="0">
                <a:latin typeface="Courier New" pitchFamily="49" charset="0"/>
              </a:rPr>
              <a:t>}</a:t>
            </a:r>
          </a:p>
          <a:p>
            <a:pPr>
              <a:buFont typeface="Wingdings" pitchFamily="2" charset="2"/>
              <a:buNone/>
            </a:pPr>
            <a:r>
              <a:rPr lang="en-US" sz="2300" i="1" dirty="0">
                <a:latin typeface="Courier New" pitchFamily="49" charset="0"/>
              </a:rPr>
              <a:t>void *f1(</a:t>
            </a:r>
            <a:r>
              <a:rPr lang="en-US" sz="2300" i="1" dirty="0" err="1">
                <a:latin typeface="Courier New" pitchFamily="49" charset="0"/>
              </a:rPr>
              <a:t>int</a:t>
            </a:r>
            <a:r>
              <a:rPr lang="en-US" sz="2300" i="1" dirty="0">
                <a:latin typeface="Courier New" pitchFamily="49" charset="0"/>
              </a:rPr>
              <a:t> *</a:t>
            </a:r>
            <a:r>
              <a:rPr lang="en-US" sz="2300" i="1" dirty="0" err="1">
                <a:latin typeface="Courier New" pitchFamily="49" charset="0"/>
              </a:rPr>
              <a:t>i</a:t>
            </a:r>
            <a:r>
              <a:rPr lang="en-US" sz="2300" i="1" dirty="0">
                <a:latin typeface="Courier New" pitchFamily="49" charset="0"/>
              </a:rPr>
              <a:t>){</a:t>
            </a:r>
          </a:p>
          <a:p>
            <a:pPr>
              <a:buFont typeface="Wingdings" pitchFamily="2" charset="2"/>
              <a:buNone/>
            </a:pPr>
            <a:r>
              <a:rPr lang="en-US" sz="2300" i="1" dirty="0">
                <a:latin typeface="Courier New" pitchFamily="49" charset="0"/>
              </a:rPr>
              <a:t>…</a:t>
            </a:r>
          </a:p>
          <a:p>
            <a:pPr>
              <a:buFont typeface="Wingdings" pitchFamily="2" charset="2"/>
              <a:buNone/>
            </a:pPr>
            <a:r>
              <a:rPr lang="en-US" sz="2300" i="1" dirty="0">
                <a:latin typeface="Courier New" pitchFamily="49" charset="0"/>
              </a:rPr>
              <a:t>}</a:t>
            </a:r>
          </a:p>
          <a:p>
            <a:pPr>
              <a:buFont typeface="Wingdings" pitchFamily="2" charset="2"/>
              <a:buNone/>
            </a:pPr>
            <a:r>
              <a:rPr lang="en-US" sz="2300" i="1" dirty="0">
                <a:latin typeface="Courier New" pitchFamily="49" charset="0"/>
              </a:rPr>
              <a:t>void *f2(</a:t>
            </a:r>
            <a:r>
              <a:rPr lang="en-US" sz="2300" i="1" dirty="0" err="1">
                <a:latin typeface="Courier New" pitchFamily="49" charset="0"/>
              </a:rPr>
              <a:t>int</a:t>
            </a:r>
            <a:r>
              <a:rPr lang="en-US" sz="2300" i="1" dirty="0">
                <a:latin typeface="Courier New" pitchFamily="49" charset="0"/>
              </a:rPr>
              <a:t> *</a:t>
            </a:r>
            <a:r>
              <a:rPr lang="en-US" sz="2300" i="1" dirty="0" err="1">
                <a:latin typeface="Courier New" pitchFamily="49" charset="0"/>
              </a:rPr>
              <a:t>i</a:t>
            </a:r>
            <a:r>
              <a:rPr lang="en-US" sz="2300" i="1" dirty="0">
                <a:latin typeface="Courier New" pitchFamily="49" charset="0"/>
              </a:rPr>
              <a:t>){</a:t>
            </a:r>
          </a:p>
          <a:p>
            <a:pPr>
              <a:buFont typeface="Wingdings" pitchFamily="2" charset="2"/>
              <a:buNone/>
            </a:pPr>
            <a:r>
              <a:rPr lang="en-US" sz="2300" i="1" dirty="0">
                <a:latin typeface="Courier New" pitchFamily="49" charset="0"/>
              </a:rPr>
              <a:t>…</a:t>
            </a:r>
          </a:p>
          <a:p>
            <a:pPr>
              <a:buFont typeface="Wingdings" pitchFamily="2" charset="2"/>
              <a:buNone/>
            </a:pPr>
            <a:r>
              <a:rPr lang="en-US" sz="2300" i="1" dirty="0">
                <a:latin typeface="Courier New" pitchFamily="49" charset="0"/>
              </a:rPr>
              <a:t>}</a:t>
            </a:r>
            <a:endParaRPr lang="en-US" sz="2300" dirty="0">
              <a:latin typeface="Courier New" pitchFamily="49" charset="0"/>
            </a:endParaRPr>
          </a:p>
          <a:p>
            <a:pPr>
              <a:buFont typeface="Wingdings" pitchFamily="2" charset="2"/>
              <a:buNone/>
            </a:pPr>
            <a:endParaRPr lang="en-US" sz="2300" i="1" dirty="0">
              <a:latin typeface="Courier New" pitchFamily="49" charset="0"/>
            </a:endParaRPr>
          </a:p>
          <a:p>
            <a:pPr>
              <a:buFont typeface="Wingdings" pitchFamily="2" charset="2"/>
              <a:buNone/>
            </a:pPr>
            <a:r>
              <a:rPr lang="en-US" sz="2300" i="1" dirty="0">
                <a:latin typeface="Courier New" pitchFamily="49" charset="0"/>
              </a:rPr>
              <a:t>void *f3() {</a:t>
            </a:r>
          </a:p>
          <a:p>
            <a:pPr>
              <a:buFont typeface="Wingdings" pitchFamily="2" charset="2"/>
              <a:buNone/>
            </a:pPr>
            <a:r>
              <a:rPr lang="en-US" sz="2300" i="1" dirty="0">
                <a:latin typeface="Courier New" pitchFamily="49" charset="0"/>
              </a:rPr>
              <a:t>}</a:t>
            </a:r>
          </a:p>
          <a:p>
            <a:endParaRPr lang="en-US" sz="1400" i="1" dirty="0">
              <a:latin typeface="Courier New" pitchFamily="49" charset="0"/>
            </a:endParaRPr>
          </a:p>
          <a:p>
            <a:pPr>
              <a:buFont typeface="Wingdings" pitchFamily="2" charset="2"/>
              <a:buNone/>
            </a:pPr>
            <a:r>
              <a:rPr lang="en-US" sz="1400" dirty="0">
                <a:latin typeface="Courier New" pitchFamily="49" charset="0"/>
              </a:rPr>
              <a:t>  </a:t>
            </a:r>
          </a:p>
        </p:txBody>
      </p:sp>
      <p:sp>
        <p:nvSpPr>
          <p:cNvPr id="6" name="Slide Number Placeholder 5"/>
          <p:cNvSpPr>
            <a:spLocks noGrp="1"/>
          </p:cNvSpPr>
          <p:nvPr>
            <p:ph type="sldNum" sz="quarter" idx="12"/>
          </p:nvPr>
        </p:nvSpPr>
        <p:spPr/>
        <p:txBody>
          <a:bodyPr/>
          <a:lstStyle/>
          <a:p>
            <a:fld id="{BAAE0CED-AECF-4F05-AF90-299625F049B1}" type="slidenum">
              <a:rPr lang="en-US" smtClean="0"/>
              <a:pPr/>
              <a:t>175</a:t>
            </a:fld>
            <a:endParaRPr lang="en-US"/>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Joining and Exiting</a:t>
            </a:r>
          </a:p>
        </p:txBody>
      </p:sp>
      <p:sp>
        <p:nvSpPr>
          <p:cNvPr id="122883" name="Rectangle 3"/>
          <p:cNvSpPr>
            <a:spLocks noGrp="1" noChangeArrowheads="1"/>
          </p:cNvSpPr>
          <p:nvPr>
            <p:ph idx="1"/>
          </p:nvPr>
        </p:nvSpPr>
        <p:spPr>
          <a:xfrm>
            <a:off x="1023938" y="1143000"/>
            <a:ext cx="7358062" cy="4535488"/>
          </a:xfrm>
        </p:spPr>
        <p:txBody>
          <a:bodyPr>
            <a:normAutofit fontScale="77500" lnSpcReduction="20000"/>
          </a:bodyPr>
          <a:lstStyle/>
          <a:p>
            <a:r>
              <a:rPr lang="en-US"/>
              <a:t>A thread can wait for the completion of a non-detached thread by using</a:t>
            </a:r>
          </a:p>
          <a:p>
            <a:pPr>
              <a:buFont typeface="Wingdings" pitchFamily="2" charset="2"/>
              <a:buNone/>
            </a:pPr>
            <a:r>
              <a:rPr lang="en-US">
                <a:solidFill>
                  <a:srgbClr val="3232CE"/>
                </a:solidFill>
              </a:rPr>
              <a:t>     </a:t>
            </a:r>
            <a:r>
              <a:rPr lang="en-US" sz="1800" i="1">
                <a:solidFill>
                  <a:srgbClr val="000099"/>
                </a:solidFill>
                <a:latin typeface="Courier New" pitchFamily="49" charset="0"/>
              </a:rPr>
              <a:t>pthread_join ( pthread_t thread, void **status)</a:t>
            </a:r>
          </a:p>
          <a:p>
            <a:pPr>
              <a:buFont typeface="Wingdings" pitchFamily="2" charset="2"/>
              <a:buNone/>
            </a:pPr>
            <a:r>
              <a:rPr lang="en-US">
                <a:solidFill>
                  <a:srgbClr val="3232CE"/>
                </a:solidFill>
              </a:rPr>
              <a:t>     </a:t>
            </a:r>
            <a:r>
              <a:rPr lang="en-US"/>
              <a:t>(All threads are created non-detached by default, so they are “joinable” by default).</a:t>
            </a:r>
          </a:p>
          <a:p>
            <a:r>
              <a:rPr lang="en-US"/>
              <a:t>If any thread executes the system call </a:t>
            </a:r>
            <a:r>
              <a:rPr lang="en-US" i="1">
                <a:solidFill>
                  <a:srgbClr val="000099"/>
                </a:solidFill>
                <a:latin typeface="Courier New" pitchFamily="49" charset="0"/>
              </a:rPr>
              <a:t>exit( ),</a:t>
            </a:r>
            <a:r>
              <a:rPr lang="en-US"/>
              <a:t> the entire process terminates.</a:t>
            </a:r>
          </a:p>
          <a:p>
            <a:r>
              <a:rPr lang="en-US"/>
              <a:t>If the main thread completes its execution, it implicitly calls </a:t>
            </a:r>
            <a:r>
              <a:rPr lang="en-US" i="1">
                <a:solidFill>
                  <a:srgbClr val="000099"/>
                </a:solidFill>
                <a:latin typeface="Courier New" pitchFamily="49" charset="0"/>
              </a:rPr>
              <a:t>exit(</a:t>
            </a:r>
            <a:r>
              <a:rPr lang="en-US" i="1"/>
              <a:t> </a:t>
            </a:r>
            <a:r>
              <a:rPr lang="en-US" i="1">
                <a:latin typeface="Courier New" pitchFamily="49" charset="0"/>
              </a:rPr>
              <a:t>)</a:t>
            </a:r>
            <a:r>
              <a:rPr lang="en-US" i="1"/>
              <a:t>,</a:t>
            </a:r>
            <a:r>
              <a:rPr lang="en-US"/>
              <a:t>  and this again terminates the process.</a:t>
            </a:r>
          </a:p>
          <a:p>
            <a:r>
              <a:rPr lang="en-US"/>
              <a:t>A thread (the main, or another thread ) can exit by calling </a:t>
            </a:r>
            <a:r>
              <a:rPr lang="en-US" i="1">
                <a:solidFill>
                  <a:srgbClr val="000099"/>
                </a:solidFill>
                <a:latin typeface="Courier New" pitchFamily="49" charset="0"/>
              </a:rPr>
              <a:t>pthread_exit( ),</a:t>
            </a:r>
            <a:r>
              <a:rPr lang="en-US"/>
              <a:t> this does not terminate the process.</a:t>
            </a:r>
          </a:p>
          <a:p>
            <a:pPr>
              <a:buFont typeface="Wingdings" pitchFamily="2" charset="2"/>
              <a:buNone/>
            </a:pPr>
            <a:endParaRPr lang="en-US">
              <a:solidFill>
                <a:srgbClr val="3232CE"/>
              </a:solidFill>
            </a:endParaRPr>
          </a:p>
        </p:txBody>
      </p:sp>
      <p:sp>
        <p:nvSpPr>
          <p:cNvPr id="5" name="Slide Number Placeholder 4"/>
          <p:cNvSpPr>
            <a:spLocks noGrp="1"/>
          </p:cNvSpPr>
          <p:nvPr>
            <p:ph type="sldNum" sz="quarter" idx="12"/>
          </p:nvPr>
        </p:nvSpPr>
        <p:spPr/>
        <p:txBody>
          <a:bodyPr/>
          <a:lstStyle/>
          <a:p>
            <a:fld id="{BAAE0CED-AECF-4F05-AF90-299625F049B1}" type="slidenum">
              <a:rPr lang="en-US" smtClean="0"/>
              <a:pPr/>
              <a:t>176</a:t>
            </a:fld>
            <a:endParaRPr lang="en-US"/>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8" name="Rectangle 4"/>
          <p:cNvSpPr>
            <a:spLocks noGrp="1" noChangeArrowheads="1"/>
          </p:cNvSpPr>
          <p:nvPr>
            <p:ph idx="1"/>
          </p:nvPr>
        </p:nvSpPr>
        <p:spPr>
          <a:xfrm>
            <a:off x="457200" y="1143000"/>
            <a:ext cx="7620000" cy="5715000"/>
          </a:xfrm>
        </p:spPr>
        <p:txBody>
          <a:bodyPr>
            <a:normAutofit fontScale="85000" lnSpcReduction="20000"/>
          </a:bodyPr>
          <a:lstStyle/>
          <a:p>
            <a:pPr>
              <a:buFont typeface="Wingdings" pitchFamily="2" charset="2"/>
              <a:buNone/>
            </a:pPr>
            <a:r>
              <a:rPr lang="en-US" sz="1900" i="1" dirty="0">
                <a:latin typeface="Courier New" pitchFamily="49" charset="0"/>
              </a:rPr>
              <a:t>#include &lt;</a:t>
            </a:r>
            <a:r>
              <a:rPr lang="en-US" sz="1900" i="1" dirty="0" err="1">
                <a:latin typeface="Courier New" pitchFamily="49" charset="0"/>
              </a:rPr>
              <a:t>stdio.h</a:t>
            </a:r>
            <a:r>
              <a:rPr lang="en-US" sz="1900" i="1" dirty="0">
                <a:latin typeface="Courier New" pitchFamily="49" charset="0"/>
              </a:rPr>
              <a:t>&gt;</a:t>
            </a:r>
          </a:p>
          <a:p>
            <a:pPr>
              <a:buFont typeface="Wingdings" pitchFamily="2" charset="2"/>
              <a:buNone/>
            </a:pPr>
            <a:r>
              <a:rPr lang="en-US" sz="1900" i="1" dirty="0">
                <a:solidFill>
                  <a:schemeClr val="tx1"/>
                </a:solidFill>
                <a:latin typeface="Courier New" pitchFamily="49" charset="0"/>
              </a:rPr>
              <a:t>#include &lt;</a:t>
            </a:r>
            <a:r>
              <a:rPr lang="en-US" sz="1900" i="1" dirty="0" err="1">
                <a:solidFill>
                  <a:schemeClr val="tx1"/>
                </a:solidFill>
                <a:latin typeface="Courier New" pitchFamily="49" charset="0"/>
              </a:rPr>
              <a:t>pthread.h</a:t>
            </a:r>
            <a:r>
              <a:rPr lang="en-US" sz="1900" i="1" dirty="0">
                <a:solidFill>
                  <a:schemeClr val="tx1"/>
                </a:solidFill>
                <a:latin typeface="Courier New" pitchFamily="49" charset="0"/>
              </a:rPr>
              <a:t>&gt;</a:t>
            </a:r>
            <a:r>
              <a:rPr lang="en-US" sz="1900" i="1" dirty="0">
                <a:latin typeface="Courier New" pitchFamily="49" charset="0"/>
              </a:rPr>
              <a:t> </a:t>
            </a:r>
          </a:p>
          <a:p>
            <a:pPr>
              <a:buFont typeface="Wingdings" pitchFamily="2" charset="2"/>
              <a:buNone/>
            </a:pPr>
            <a:r>
              <a:rPr lang="en-US" sz="1900" i="1" dirty="0">
                <a:latin typeface="Courier New" pitchFamily="49" charset="0"/>
              </a:rPr>
              <a:t>main()  {</a:t>
            </a:r>
          </a:p>
          <a:p>
            <a:pPr>
              <a:buFont typeface="Wingdings" pitchFamily="2" charset="2"/>
              <a:buNone/>
            </a:pPr>
            <a:r>
              <a:rPr lang="en-US" sz="1900" i="1" dirty="0">
                <a:latin typeface="Courier New" pitchFamily="49" charset="0"/>
              </a:rPr>
              <a:t>  </a:t>
            </a:r>
            <a:r>
              <a:rPr lang="en-US" sz="1900" i="1" dirty="0" err="1">
                <a:solidFill>
                  <a:schemeClr val="tx1"/>
                </a:solidFill>
                <a:latin typeface="Courier New" pitchFamily="49" charset="0"/>
              </a:rPr>
              <a:t>pthread</a:t>
            </a:r>
            <a:r>
              <a:rPr lang="en-US" sz="1900" i="1" dirty="0" err="1">
                <a:latin typeface="Courier New" pitchFamily="49" charset="0"/>
              </a:rPr>
              <a:t>_t</a:t>
            </a:r>
            <a:r>
              <a:rPr lang="en-US" sz="1900" i="1" dirty="0">
                <a:latin typeface="Courier New" pitchFamily="49" charset="0"/>
              </a:rPr>
              <a:t> f2_thread, f1_thread; </a:t>
            </a:r>
          </a:p>
          <a:p>
            <a:pPr>
              <a:buFont typeface="Wingdings" pitchFamily="2" charset="2"/>
              <a:buNone/>
            </a:pPr>
            <a:r>
              <a:rPr lang="en-US" sz="1900" i="1" dirty="0">
                <a:latin typeface="Courier New" pitchFamily="49" charset="0"/>
              </a:rPr>
              <a:t>  void *f2(), *f1();</a:t>
            </a:r>
          </a:p>
          <a:p>
            <a:pPr>
              <a:buFont typeface="Wingdings" pitchFamily="2" charset="2"/>
              <a:buNone/>
            </a:pPr>
            <a:r>
              <a:rPr lang="en-US" sz="1900" i="1" dirty="0">
                <a:solidFill>
                  <a:schemeClr val="tx1"/>
                </a:solidFill>
                <a:latin typeface="Courier New" pitchFamily="49" charset="0"/>
              </a:rPr>
              <a:t>  </a:t>
            </a:r>
            <a:r>
              <a:rPr lang="en-US" sz="1900" i="1" dirty="0" err="1">
                <a:solidFill>
                  <a:schemeClr val="tx1"/>
                </a:solidFill>
                <a:latin typeface="Courier New" pitchFamily="49" charset="0"/>
              </a:rPr>
              <a:t>pthread</a:t>
            </a:r>
            <a:r>
              <a:rPr lang="en-US" sz="1900" i="1" dirty="0" err="1">
                <a:latin typeface="Courier New" pitchFamily="49" charset="0"/>
              </a:rPr>
              <a:t>_create</a:t>
            </a:r>
            <a:r>
              <a:rPr lang="en-US" sz="1900" i="1" dirty="0">
                <a:latin typeface="Courier New" pitchFamily="49" charset="0"/>
              </a:rPr>
              <a:t>(&amp;f1_thread,NULL,f1,NULL);</a:t>
            </a:r>
          </a:p>
          <a:p>
            <a:pPr>
              <a:buFont typeface="Wingdings" pitchFamily="2" charset="2"/>
              <a:buNone/>
            </a:pPr>
            <a:r>
              <a:rPr lang="en-US" sz="1900" i="1" dirty="0">
                <a:latin typeface="Courier New" pitchFamily="49" charset="0"/>
              </a:rPr>
              <a:t>  </a:t>
            </a:r>
            <a:r>
              <a:rPr lang="en-US" sz="1900" i="1" dirty="0" err="1">
                <a:solidFill>
                  <a:schemeClr val="tx1"/>
                </a:solidFill>
                <a:latin typeface="Courier New" pitchFamily="49" charset="0"/>
              </a:rPr>
              <a:t>pthread</a:t>
            </a:r>
            <a:r>
              <a:rPr lang="en-US" sz="1900" i="1" dirty="0" err="1">
                <a:latin typeface="Courier New" pitchFamily="49" charset="0"/>
              </a:rPr>
              <a:t>_create</a:t>
            </a:r>
            <a:r>
              <a:rPr lang="en-US" sz="1900" i="1" dirty="0">
                <a:latin typeface="Courier New" pitchFamily="49" charset="0"/>
              </a:rPr>
              <a:t>(&amp;f2_thread,NULL,f2,NULL);</a:t>
            </a:r>
          </a:p>
          <a:p>
            <a:pPr>
              <a:buFont typeface="Wingdings" pitchFamily="2" charset="2"/>
              <a:buNone/>
            </a:pPr>
            <a:r>
              <a:rPr lang="en-US" sz="1900" i="1" dirty="0">
                <a:latin typeface="Courier New" pitchFamily="49" charset="0"/>
              </a:rPr>
              <a:t>  </a:t>
            </a:r>
            <a:r>
              <a:rPr lang="en-US" sz="1900" i="1" dirty="0" err="1">
                <a:solidFill>
                  <a:schemeClr val="tx1"/>
                </a:solidFill>
                <a:latin typeface="Courier New" pitchFamily="49" charset="0"/>
              </a:rPr>
              <a:t>pthread</a:t>
            </a:r>
            <a:r>
              <a:rPr lang="en-US" sz="1900" i="1" dirty="0" err="1">
                <a:latin typeface="Courier New" pitchFamily="49" charset="0"/>
              </a:rPr>
              <a:t>_join</a:t>
            </a:r>
            <a:r>
              <a:rPr lang="en-US" sz="1900" i="1" dirty="0">
                <a:latin typeface="Courier New" pitchFamily="49" charset="0"/>
              </a:rPr>
              <a:t>(f1_thread,NULL);</a:t>
            </a:r>
          </a:p>
          <a:p>
            <a:pPr>
              <a:buFont typeface="Wingdings" pitchFamily="2" charset="2"/>
              <a:buNone/>
            </a:pPr>
            <a:r>
              <a:rPr lang="en-US" sz="1900" i="1" dirty="0">
                <a:solidFill>
                  <a:schemeClr val="tx1"/>
                </a:solidFill>
                <a:latin typeface="Courier New" pitchFamily="49" charset="0"/>
              </a:rPr>
              <a:t>  </a:t>
            </a:r>
            <a:r>
              <a:rPr lang="en-US" sz="1900" i="1" dirty="0" err="1">
                <a:solidFill>
                  <a:schemeClr val="tx1"/>
                </a:solidFill>
                <a:latin typeface="Courier New" pitchFamily="49" charset="0"/>
              </a:rPr>
              <a:t>pthread</a:t>
            </a:r>
            <a:r>
              <a:rPr lang="en-US" sz="1900" i="1" dirty="0" err="1">
                <a:latin typeface="Courier New" pitchFamily="49" charset="0"/>
              </a:rPr>
              <a:t>_join</a:t>
            </a:r>
            <a:r>
              <a:rPr lang="en-US" sz="1900" i="1" dirty="0">
                <a:latin typeface="Courier New" pitchFamily="49" charset="0"/>
              </a:rPr>
              <a:t>(f1_thread,NULL);</a:t>
            </a:r>
          </a:p>
          <a:p>
            <a:pPr>
              <a:buFont typeface="Wingdings" pitchFamily="2" charset="2"/>
              <a:buNone/>
            </a:pPr>
            <a:r>
              <a:rPr lang="en-US" sz="1900" i="1" dirty="0">
                <a:latin typeface="Courier New" pitchFamily="49" charset="0"/>
              </a:rPr>
              <a:t>  </a:t>
            </a:r>
            <a:r>
              <a:rPr lang="en-US" sz="1900" i="1" dirty="0" err="1">
                <a:solidFill>
                  <a:schemeClr val="tx1"/>
                </a:solidFill>
                <a:latin typeface="Courier New" pitchFamily="49" charset="0"/>
              </a:rPr>
              <a:t>pthread</a:t>
            </a:r>
            <a:r>
              <a:rPr lang="en-US" sz="1900" i="1" dirty="0" err="1">
                <a:latin typeface="Courier New" pitchFamily="49" charset="0"/>
              </a:rPr>
              <a:t>_exit</a:t>
            </a:r>
            <a:r>
              <a:rPr lang="en-US" sz="1900" i="1" dirty="0">
                <a:latin typeface="Courier New" pitchFamily="49" charset="0"/>
              </a:rPr>
              <a:t>(0);</a:t>
            </a:r>
          </a:p>
          <a:p>
            <a:pPr>
              <a:buFont typeface="Wingdings" pitchFamily="2" charset="2"/>
              <a:buNone/>
            </a:pPr>
            <a:r>
              <a:rPr lang="en-US" sz="1900" i="1" dirty="0">
                <a:latin typeface="Courier New" pitchFamily="49" charset="0"/>
              </a:rPr>
              <a:t>}</a:t>
            </a:r>
          </a:p>
          <a:p>
            <a:pPr>
              <a:buFont typeface="Wingdings" pitchFamily="2" charset="2"/>
              <a:buNone/>
            </a:pPr>
            <a:r>
              <a:rPr lang="en-US" sz="1900" i="1" dirty="0">
                <a:latin typeface="Courier New" pitchFamily="49" charset="0"/>
              </a:rPr>
              <a:t>void *f1(){</a:t>
            </a:r>
          </a:p>
          <a:p>
            <a:pPr>
              <a:buFont typeface="Wingdings" pitchFamily="2" charset="2"/>
              <a:buNone/>
            </a:pPr>
            <a:r>
              <a:rPr lang="en-US" sz="1900" i="1" dirty="0">
                <a:latin typeface="Courier New" pitchFamily="49" charset="0"/>
              </a:rPr>
              <a:t>…</a:t>
            </a:r>
          </a:p>
          <a:p>
            <a:pPr>
              <a:buFont typeface="Wingdings" pitchFamily="2" charset="2"/>
              <a:buNone/>
            </a:pPr>
            <a:r>
              <a:rPr lang="en-US" sz="1900" i="1" dirty="0">
                <a:latin typeface="Courier New" pitchFamily="49" charset="0"/>
              </a:rPr>
              <a:t>  </a:t>
            </a:r>
            <a:r>
              <a:rPr lang="en-US" sz="1900" i="1" dirty="0" err="1">
                <a:solidFill>
                  <a:schemeClr val="tx1"/>
                </a:solidFill>
                <a:latin typeface="Courier New" pitchFamily="49" charset="0"/>
              </a:rPr>
              <a:t>pthread</a:t>
            </a:r>
            <a:r>
              <a:rPr lang="en-US" sz="1900" i="1" dirty="0" err="1">
                <a:latin typeface="Courier New" pitchFamily="49" charset="0"/>
              </a:rPr>
              <a:t>_exit</a:t>
            </a:r>
            <a:r>
              <a:rPr lang="en-US" sz="1900" i="1" dirty="0">
                <a:latin typeface="Courier New" pitchFamily="49" charset="0"/>
              </a:rPr>
              <a:t>(0);</a:t>
            </a:r>
          </a:p>
          <a:p>
            <a:pPr>
              <a:buFont typeface="Wingdings" pitchFamily="2" charset="2"/>
              <a:buNone/>
            </a:pPr>
            <a:r>
              <a:rPr lang="en-US" sz="1900" i="1" dirty="0">
                <a:latin typeface="Courier New" pitchFamily="49" charset="0"/>
              </a:rPr>
              <a:t>}</a:t>
            </a:r>
          </a:p>
          <a:p>
            <a:pPr>
              <a:buFont typeface="Wingdings" pitchFamily="2" charset="2"/>
              <a:buNone/>
            </a:pPr>
            <a:r>
              <a:rPr lang="en-US" sz="1900" i="1" dirty="0">
                <a:latin typeface="Courier New" pitchFamily="49" charset="0"/>
              </a:rPr>
              <a:t>void *f2(){</a:t>
            </a:r>
          </a:p>
          <a:p>
            <a:pPr>
              <a:buFont typeface="Wingdings" pitchFamily="2" charset="2"/>
              <a:buNone/>
            </a:pPr>
            <a:r>
              <a:rPr lang="en-US" sz="1900" i="1" dirty="0">
                <a:latin typeface="Courier New" pitchFamily="49" charset="0"/>
              </a:rPr>
              <a:t>…</a:t>
            </a:r>
          </a:p>
          <a:p>
            <a:pPr>
              <a:buFont typeface="Wingdings" pitchFamily="2" charset="2"/>
              <a:buNone/>
            </a:pPr>
            <a:r>
              <a:rPr lang="en-US" sz="1900" i="1" dirty="0">
                <a:latin typeface="Courier New" pitchFamily="49" charset="0"/>
              </a:rPr>
              <a:t>  </a:t>
            </a:r>
            <a:r>
              <a:rPr lang="en-US" sz="1900" i="1" dirty="0" err="1">
                <a:solidFill>
                  <a:schemeClr val="tx1"/>
                </a:solidFill>
                <a:latin typeface="Courier New" pitchFamily="49" charset="0"/>
              </a:rPr>
              <a:t>pthread</a:t>
            </a:r>
            <a:r>
              <a:rPr lang="en-US" sz="1900" i="1" dirty="0" err="1">
                <a:latin typeface="Courier New" pitchFamily="49" charset="0"/>
              </a:rPr>
              <a:t>_exit</a:t>
            </a:r>
            <a:r>
              <a:rPr lang="en-US" sz="1900" i="1" dirty="0">
                <a:latin typeface="Courier New" pitchFamily="49" charset="0"/>
              </a:rPr>
              <a:t>(0);</a:t>
            </a:r>
          </a:p>
          <a:p>
            <a:pPr>
              <a:buFont typeface="Wingdings" pitchFamily="2" charset="2"/>
              <a:buNone/>
            </a:pPr>
            <a:r>
              <a:rPr lang="en-US" sz="1900" i="1" dirty="0">
                <a:latin typeface="Courier New" pitchFamily="49" charset="0"/>
              </a:rPr>
              <a:t>}</a:t>
            </a:r>
            <a:endParaRPr lang="en-US" sz="1900" dirty="0">
              <a:latin typeface="Courier New" pitchFamily="49" charset="0"/>
            </a:endParaRPr>
          </a:p>
          <a:p>
            <a:pPr>
              <a:buFont typeface="Wingdings" pitchFamily="2" charset="2"/>
              <a:buNone/>
            </a:pPr>
            <a:endParaRPr lang="en-US" sz="1400" i="1" dirty="0">
              <a:latin typeface="Courier New" pitchFamily="49" charset="0"/>
            </a:endParaRPr>
          </a:p>
          <a:p>
            <a:pPr>
              <a:buFont typeface="Wingdings" pitchFamily="2" charset="2"/>
              <a:buNone/>
            </a:pPr>
            <a:endParaRPr lang="en-US" sz="1400" i="1" dirty="0">
              <a:latin typeface="Courier New" pitchFamily="49" charset="0"/>
            </a:endParaRPr>
          </a:p>
          <a:p>
            <a:endParaRPr lang="en-US" sz="1400" i="1" dirty="0">
              <a:latin typeface="Courier New" pitchFamily="49" charset="0"/>
            </a:endParaRPr>
          </a:p>
          <a:p>
            <a:pPr>
              <a:buFont typeface="Wingdings" pitchFamily="2" charset="2"/>
              <a:buNone/>
            </a:pPr>
            <a:r>
              <a:rPr lang="en-US" sz="1400" dirty="0">
                <a:latin typeface="Courier New" pitchFamily="49" charset="0"/>
              </a:rPr>
              <a:t>  </a:t>
            </a:r>
          </a:p>
        </p:txBody>
      </p:sp>
      <p:sp>
        <p:nvSpPr>
          <p:cNvPr id="272387" name="Rectangle 3"/>
          <p:cNvSpPr>
            <a:spLocks noGrp="1" noChangeArrowheads="1"/>
          </p:cNvSpPr>
          <p:nvPr>
            <p:ph type="title"/>
          </p:nvPr>
        </p:nvSpPr>
        <p:spPr/>
        <p:txBody>
          <a:bodyPr/>
          <a:lstStyle/>
          <a:p>
            <a:r>
              <a:rPr lang="en-US"/>
              <a:t>Example</a:t>
            </a:r>
          </a:p>
        </p:txBody>
      </p:sp>
      <p:sp>
        <p:nvSpPr>
          <p:cNvPr id="6" name="Slide Number Placeholder 5"/>
          <p:cNvSpPr>
            <a:spLocks noGrp="1"/>
          </p:cNvSpPr>
          <p:nvPr>
            <p:ph type="sldNum" sz="quarter" idx="12"/>
          </p:nvPr>
        </p:nvSpPr>
        <p:spPr/>
        <p:txBody>
          <a:bodyPr/>
          <a:lstStyle/>
          <a:p>
            <a:fld id="{BAAE0CED-AECF-4F05-AF90-299625F049B1}" type="slidenum">
              <a:rPr lang="en-US" smtClean="0"/>
              <a:pPr/>
              <a:t>177</a:t>
            </a:fld>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Setting Thread Attributes</a:t>
            </a:r>
          </a:p>
        </p:txBody>
      </p:sp>
      <p:sp>
        <p:nvSpPr>
          <p:cNvPr id="123907" name="Rectangle 3"/>
          <p:cNvSpPr>
            <a:spLocks noGrp="1" noChangeArrowheads="1"/>
          </p:cNvSpPr>
          <p:nvPr>
            <p:ph idx="1"/>
          </p:nvPr>
        </p:nvSpPr>
        <p:spPr>
          <a:xfrm>
            <a:off x="457200" y="1600200"/>
            <a:ext cx="8305800" cy="4114800"/>
          </a:xfrm>
        </p:spPr>
        <p:txBody>
          <a:bodyPr>
            <a:normAutofit fontScale="92500" lnSpcReduction="10000"/>
          </a:bodyPr>
          <a:lstStyle/>
          <a:p>
            <a:r>
              <a:rPr lang="en-US"/>
              <a:t>Define and initialize attribute object:</a:t>
            </a:r>
          </a:p>
          <a:p>
            <a:pPr>
              <a:buFont typeface="Wingdings" pitchFamily="2" charset="2"/>
              <a:buNone/>
            </a:pPr>
            <a:r>
              <a:rPr lang="en-US">
                <a:solidFill>
                  <a:srgbClr val="000099"/>
                </a:solidFill>
              </a:rPr>
              <a:t>     </a:t>
            </a:r>
            <a:r>
              <a:rPr lang="en-US" i="1">
                <a:solidFill>
                  <a:srgbClr val="000099"/>
                </a:solidFill>
                <a:latin typeface="Courier New" pitchFamily="49" charset="0"/>
              </a:rPr>
              <a:t>pthread_attr_t  attr;</a:t>
            </a:r>
          </a:p>
          <a:p>
            <a:pPr>
              <a:buFont typeface="Wingdings" pitchFamily="2" charset="2"/>
              <a:buNone/>
            </a:pPr>
            <a:r>
              <a:rPr lang="en-US" i="1">
                <a:solidFill>
                  <a:srgbClr val="000099"/>
                </a:solidFill>
                <a:latin typeface="Courier New" pitchFamily="49" charset="0"/>
              </a:rPr>
              <a:t>  pthread_attr_init (&amp;attr );</a:t>
            </a:r>
          </a:p>
          <a:p>
            <a:pPr>
              <a:buFont typeface="Wingdings" pitchFamily="2" charset="2"/>
              <a:buNone/>
            </a:pPr>
            <a:endParaRPr lang="en-US" i="1">
              <a:solidFill>
                <a:srgbClr val="000099"/>
              </a:solidFill>
              <a:latin typeface="Courier New" pitchFamily="49" charset="0"/>
            </a:endParaRPr>
          </a:p>
          <a:p>
            <a:r>
              <a:rPr lang="en-US"/>
              <a:t>For example,  set the detach state:</a:t>
            </a:r>
          </a:p>
          <a:p>
            <a:pPr>
              <a:buFont typeface="Wingdings" pitchFamily="2" charset="2"/>
              <a:buNone/>
            </a:pPr>
            <a:r>
              <a:rPr lang="en-US" sz="2000" i="1">
                <a:solidFill>
                  <a:srgbClr val="000099"/>
                </a:solidFill>
                <a:latin typeface="Courier New" pitchFamily="49" charset="0"/>
              </a:rPr>
              <a:t>pthread_attr_setdetachstate(&amp;attr, THREAD_CREATE_DETACHED );</a:t>
            </a:r>
          </a:p>
          <a:p>
            <a:r>
              <a:rPr lang="en-US" u="sng"/>
              <a:t>Or, you can use “default attributes” when creating the thread.</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178</a:t>
            </a:fld>
            <a:endParaRPr lang="en-US"/>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838200" y="228600"/>
            <a:ext cx="7772400" cy="844550"/>
          </a:xfrm>
        </p:spPr>
        <p:txBody>
          <a:bodyPr/>
          <a:lstStyle/>
          <a:p>
            <a:r>
              <a:rPr lang="en-US"/>
              <a:t>Mutex Variables</a:t>
            </a:r>
          </a:p>
        </p:txBody>
      </p:sp>
      <p:sp>
        <p:nvSpPr>
          <p:cNvPr id="128003" name="Rectangle 3"/>
          <p:cNvSpPr>
            <a:spLocks noGrp="1" noChangeArrowheads="1"/>
          </p:cNvSpPr>
          <p:nvPr>
            <p:ph idx="1"/>
          </p:nvPr>
        </p:nvSpPr>
        <p:spPr>
          <a:xfrm>
            <a:off x="1066800" y="914400"/>
            <a:ext cx="7543800" cy="5334000"/>
          </a:xfrm>
        </p:spPr>
        <p:txBody>
          <a:bodyPr>
            <a:normAutofit fontScale="77500" lnSpcReduction="20000"/>
          </a:bodyPr>
          <a:lstStyle/>
          <a:p>
            <a:r>
              <a:rPr lang="en-US"/>
              <a:t>Used for mutual exclusion locks.</a:t>
            </a:r>
          </a:p>
          <a:p>
            <a:r>
              <a:rPr lang="en-US"/>
              <a:t>A mutex variable can be either </a:t>
            </a:r>
            <a:r>
              <a:rPr lang="en-US" i="1"/>
              <a:t>locked </a:t>
            </a:r>
            <a:r>
              <a:rPr lang="en-US"/>
              <a:t> or </a:t>
            </a:r>
            <a:r>
              <a:rPr lang="en-US" i="1"/>
              <a:t>unlocked</a:t>
            </a:r>
            <a:endParaRPr lang="en-US"/>
          </a:p>
          <a:p>
            <a:pPr>
              <a:buFont typeface="Wingdings" pitchFamily="2" charset="2"/>
              <a:buNone/>
            </a:pPr>
            <a:r>
              <a:rPr lang="en-US"/>
              <a:t>      </a:t>
            </a:r>
            <a:r>
              <a:rPr lang="en-US" sz="2000" i="1">
                <a:solidFill>
                  <a:srgbClr val="000099"/>
                </a:solidFill>
                <a:latin typeface="Courier New" pitchFamily="49" charset="0"/>
              </a:rPr>
              <a:t>pthread_mutex_t lock;</a:t>
            </a:r>
            <a:r>
              <a:rPr lang="en-US"/>
              <a:t> // lock is a mutex variable</a:t>
            </a:r>
          </a:p>
          <a:p>
            <a:endParaRPr lang="en-US"/>
          </a:p>
          <a:p>
            <a:r>
              <a:rPr lang="en-US"/>
              <a:t>Lock operation</a:t>
            </a:r>
          </a:p>
          <a:p>
            <a:pPr>
              <a:buFont typeface="Wingdings" pitchFamily="2" charset="2"/>
              <a:buNone/>
            </a:pPr>
            <a:r>
              <a:rPr lang="en-US">
                <a:solidFill>
                  <a:srgbClr val="000099"/>
                </a:solidFill>
              </a:rPr>
              <a:t>     </a:t>
            </a:r>
            <a:r>
              <a:rPr lang="en-US" i="1">
                <a:solidFill>
                  <a:srgbClr val="000099"/>
                </a:solidFill>
                <a:latin typeface="Courier New" pitchFamily="49" charset="0"/>
              </a:rPr>
              <a:t>pthread_mutex_lock( &amp;lock ) ;</a:t>
            </a:r>
          </a:p>
          <a:p>
            <a:pPr>
              <a:buFont typeface="Wingdings" pitchFamily="2" charset="2"/>
              <a:buNone/>
            </a:pPr>
            <a:endParaRPr lang="en-US"/>
          </a:p>
          <a:p>
            <a:r>
              <a:rPr lang="en-US"/>
              <a:t>Unlock operation</a:t>
            </a:r>
          </a:p>
          <a:p>
            <a:pPr>
              <a:buFont typeface="Wingdings" pitchFamily="2" charset="2"/>
              <a:buNone/>
            </a:pPr>
            <a:r>
              <a:rPr lang="en-US"/>
              <a:t>     </a:t>
            </a:r>
            <a:r>
              <a:rPr lang="en-US" i="1">
                <a:solidFill>
                  <a:srgbClr val="000099"/>
                </a:solidFill>
                <a:latin typeface="Courier New" pitchFamily="49" charset="0"/>
              </a:rPr>
              <a:t>pthread_mutex_unlock( &amp;lock )</a:t>
            </a:r>
          </a:p>
          <a:p>
            <a:pPr>
              <a:buFont typeface="Wingdings" pitchFamily="2" charset="2"/>
              <a:buNone/>
            </a:pPr>
            <a:endParaRPr lang="en-US" i="1">
              <a:solidFill>
                <a:srgbClr val="000099"/>
              </a:solidFill>
            </a:endParaRPr>
          </a:p>
          <a:p>
            <a:r>
              <a:rPr lang="en-US"/>
              <a:t>Initialization of a mutex variable by default attributes</a:t>
            </a:r>
          </a:p>
          <a:p>
            <a:pPr>
              <a:buFont typeface="Wingdings" pitchFamily="2" charset="2"/>
              <a:buNone/>
            </a:pPr>
            <a:r>
              <a:rPr lang="en-US">
                <a:solidFill>
                  <a:srgbClr val="000099"/>
                </a:solidFill>
              </a:rPr>
              <a:t>     </a:t>
            </a:r>
            <a:r>
              <a:rPr lang="en-US" i="1">
                <a:solidFill>
                  <a:srgbClr val="000099"/>
                </a:solidFill>
                <a:latin typeface="Courier New" pitchFamily="49" charset="0"/>
              </a:rPr>
              <a:t>pthread_mutex_init( &amp;lock, NULL );</a:t>
            </a:r>
          </a:p>
          <a:p>
            <a:pPr>
              <a:buFont typeface="Wingdings" pitchFamily="2" charset="2"/>
              <a:buNone/>
            </a:pPr>
            <a:endParaRPr lang="en-US">
              <a:latin typeface="Courier New" pitchFamily="49" charset="0"/>
            </a:endParaRPr>
          </a:p>
          <a:p>
            <a:pPr>
              <a:buFont typeface="Wingdings" pitchFamily="2" charset="2"/>
              <a:buNone/>
            </a:pPr>
            <a:endParaRPr lang="en-US" i="1">
              <a:solidFill>
                <a:srgbClr val="000099"/>
              </a:solidFill>
            </a:endParaRPr>
          </a:p>
        </p:txBody>
      </p:sp>
      <p:sp>
        <p:nvSpPr>
          <p:cNvPr id="5" name="Slide Number Placeholder 4"/>
          <p:cNvSpPr>
            <a:spLocks noGrp="1"/>
          </p:cNvSpPr>
          <p:nvPr>
            <p:ph type="sldNum" sz="quarter" idx="12"/>
          </p:nvPr>
        </p:nvSpPr>
        <p:spPr/>
        <p:txBody>
          <a:bodyPr/>
          <a:lstStyle/>
          <a:p>
            <a:fld id="{BAAE0CED-AECF-4F05-AF90-299625F049B1}" type="slidenum">
              <a:rPr lang="en-US" smtClean="0"/>
              <a:pPr/>
              <a:t>179</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 program - fork</a:t>
            </a:r>
            <a:endParaRPr lang="en-US" dirty="0"/>
          </a:p>
        </p:txBody>
      </p:sp>
      <p:sp>
        <p:nvSpPr>
          <p:cNvPr id="3" name="Content Placeholder 2"/>
          <p:cNvSpPr>
            <a:spLocks noGrp="1"/>
          </p:cNvSpPr>
          <p:nvPr>
            <p:ph idx="1"/>
          </p:nvPr>
        </p:nvSpPr>
        <p:spPr>
          <a:xfrm>
            <a:off x="457200" y="990600"/>
            <a:ext cx="8229600" cy="56388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400" b="1" dirty="0"/>
              <a:t>#include &lt;</a:t>
            </a:r>
            <a:r>
              <a:rPr lang="en-US" sz="1400" b="1" dirty="0" err="1"/>
              <a:t>stdio.h</a:t>
            </a:r>
            <a:r>
              <a:rPr lang="en-US" sz="1400" b="1" dirty="0"/>
              <a:t>&gt;</a:t>
            </a:r>
          </a:p>
          <a:p>
            <a:pPr>
              <a:buNone/>
            </a:pPr>
            <a:endParaRPr lang="en-US" sz="1400" b="1" dirty="0"/>
          </a:p>
          <a:p>
            <a:pPr>
              <a:buNone/>
            </a:pPr>
            <a:r>
              <a:rPr lang="en-US" sz="1400" b="1" dirty="0" err="1"/>
              <a:t>int</a:t>
            </a:r>
            <a:r>
              <a:rPr lang="en-US" sz="1400" b="1" dirty="0"/>
              <a:t> main()</a:t>
            </a:r>
          </a:p>
          <a:p>
            <a:pPr>
              <a:buNone/>
            </a:pPr>
            <a:r>
              <a:rPr lang="en-US" sz="1400" b="1" dirty="0"/>
              <a:t>{</a:t>
            </a:r>
          </a:p>
          <a:p>
            <a:pPr>
              <a:buNone/>
            </a:pPr>
            <a:r>
              <a:rPr lang="en-US" sz="1400" b="1" dirty="0"/>
              <a:t>  </a:t>
            </a:r>
            <a:r>
              <a:rPr lang="en-US" sz="1400" b="1" dirty="0" err="1"/>
              <a:t>int</a:t>
            </a:r>
            <a:r>
              <a:rPr lang="en-US" sz="1400" b="1" dirty="0"/>
              <a:t> </a:t>
            </a:r>
            <a:r>
              <a:rPr lang="en-US" sz="1400" b="1" dirty="0" err="1"/>
              <a:t>i</a:t>
            </a:r>
            <a:r>
              <a:rPr lang="en-US" sz="1400" b="1" dirty="0"/>
              <a:t>, </a:t>
            </a:r>
            <a:r>
              <a:rPr lang="en-US" sz="1400" b="1" dirty="0" err="1"/>
              <a:t>pid</a:t>
            </a:r>
            <a:r>
              <a:rPr lang="en-US" sz="1400" b="1" dirty="0"/>
              <a:t>;</a:t>
            </a:r>
          </a:p>
          <a:p>
            <a:pPr>
              <a:buNone/>
            </a:pPr>
            <a:r>
              <a:rPr lang="en-US" sz="1400" b="1" dirty="0"/>
              <a:t>  </a:t>
            </a:r>
          </a:p>
          <a:p>
            <a:pPr>
              <a:buNone/>
            </a:pPr>
            <a:r>
              <a:rPr lang="en-US" sz="1400" b="1" dirty="0"/>
              <a:t>  </a:t>
            </a:r>
            <a:r>
              <a:rPr lang="en-US" sz="1400" b="1" dirty="0" err="1"/>
              <a:t>printf</a:t>
            </a:r>
            <a:r>
              <a:rPr lang="en-US" sz="1400" b="1" dirty="0"/>
              <a:t>("My process ID is %d\n", </a:t>
            </a:r>
            <a:r>
              <a:rPr lang="en-US" sz="1400" b="1" dirty="0" err="1"/>
              <a:t>getpid</a:t>
            </a:r>
            <a:r>
              <a:rPr lang="en-US" sz="1400" b="1" dirty="0"/>
              <a:t>());</a:t>
            </a:r>
          </a:p>
          <a:p>
            <a:pPr>
              <a:buNone/>
            </a:pPr>
            <a:endParaRPr lang="en-US" sz="1400" b="1" dirty="0"/>
          </a:p>
          <a:p>
            <a:pPr>
              <a:buNone/>
            </a:pPr>
            <a:r>
              <a:rPr lang="nn-NO" sz="1400" b="1" dirty="0"/>
              <a:t>  for ( i = 0; i &lt; 3; i++ ) {</a:t>
            </a:r>
          </a:p>
          <a:p>
            <a:pPr>
              <a:buNone/>
            </a:pPr>
            <a:r>
              <a:rPr lang="en-US" sz="1400" b="1" dirty="0"/>
              <a:t>    </a:t>
            </a:r>
            <a:r>
              <a:rPr lang="en-US" sz="1400" b="1" dirty="0" err="1"/>
              <a:t>pid</a:t>
            </a:r>
            <a:r>
              <a:rPr lang="en-US" sz="1400" b="1" dirty="0"/>
              <a:t> = fork();</a:t>
            </a:r>
          </a:p>
          <a:p>
            <a:pPr>
              <a:buNone/>
            </a:pPr>
            <a:r>
              <a:rPr lang="en-US" sz="1400" b="1" dirty="0"/>
              <a:t>    </a:t>
            </a:r>
          </a:p>
          <a:p>
            <a:pPr>
              <a:buNone/>
            </a:pPr>
            <a:r>
              <a:rPr lang="en-US" sz="1400" b="1" dirty="0"/>
              <a:t>    if ( </a:t>
            </a:r>
            <a:r>
              <a:rPr lang="en-US" sz="1400" b="1" dirty="0" err="1"/>
              <a:t>pid</a:t>
            </a:r>
            <a:r>
              <a:rPr lang="en-US" sz="1400" b="1" dirty="0"/>
              <a:t> == 0 ) {</a:t>
            </a:r>
          </a:p>
          <a:p>
            <a:pPr>
              <a:buNone/>
            </a:pPr>
            <a:r>
              <a:rPr lang="en-US" sz="1400" b="1" dirty="0"/>
              <a:t>      </a:t>
            </a:r>
            <a:r>
              <a:rPr lang="en-US" sz="1400" b="1" dirty="0" err="1"/>
              <a:t>printf</a:t>
            </a:r>
            <a:r>
              <a:rPr lang="en-US" sz="1400" b="1" dirty="0"/>
              <a:t>("I am the child  =&gt; PID = %d\n", </a:t>
            </a:r>
            <a:r>
              <a:rPr lang="en-US" sz="1400" b="1" dirty="0" err="1"/>
              <a:t>getpid</a:t>
            </a:r>
            <a:r>
              <a:rPr lang="en-US" sz="1400" b="1" dirty="0"/>
              <a:t>());</a:t>
            </a:r>
          </a:p>
          <a:p>
            <a:pPr>
              <a:buNone/>
            </a:pPr>
            <a:r>
              <a:rPr lang="en-US" sz="1400" b="1" dirty="0"/>
              <a:t>      while(1);</a:t>
            </a:r>
          </a:p>
          <a:p>
            <a:pPr>
              <a:buNone/>
            </a:pPr>
            <a:r>
              <a:rPr lang="en-US" sz="1400" b="1" dirty="0"/>
              <a:t>    }</a:t>
            </a:r>
          </a:p>
          <a:p>
            <a:pPr>
              <a:buNone/>
            </a:pPr>
            <a:r>
              <a:rPr lang="en-US" sz="1400" b="1" dirty="0"/>
              <a:t>    else</a:t>
            </a:r>
          </a:p>
          <a:p>
            <a:pPr>
              <a:buNone/>
            </a:pPr>
            <a:r>
              <a:rPr lang="en-US" sz="1400" b="1" dirty="0"/>
              <a:t>      </a:t>
            </a:r>
            <a:r>
              <a:rPr lang="en-US" sz="1400" b="1" dirty="0" err="1"/>
              <a:t>printf</a:t>
            </a:r>
            <a:r>
              <a:rPr lang="en-US" sz="1400" b="1" dirty="0"/>
              <a:t>("I am the parent =&gt; PID = %d, child ID = %d\n", </a:t>
            </a:r>
            <a:r>
              <a:rPr lang="en-US" sz="1400" b="1" dirty="0" err="1"/>
              <a:t>getpid</a:t>
            </a:r>
            <a:r>
              <a:rPr lang="en-US" sz="1400" b="1" dirty="0"/>
              <a:t>(), </a:t>
            </a:r>
            <a:r>
              <a:rPr lang="en-US" sz="1400" b="1" dirty="0" err="1"/>
              <a:t>pid</a:t>
            </a:r>
            <a:r>
              <a:rPr lang="en-US" sz="1400" b="1" dirty="0"/>
              <a:t>);</a:t>
            </a:r>
          </a:p>
          <a:p>
            <a:pPr>
              <a:buNone/>
            </a:pPr>
            <a:r>
              <a:rPr lang="en-US" sz="1400" b="1" dirty="0"/>
              <a:t>  }</a:t>
            </a:r>
          </a:p>
          <a:p>
            <a:pPr>
              <a:buNone/>
            </a:pPr>
            <a:r>
              <a:rPr lang="en-US" sz="1400" b="1" dirty="0"/>
              <a:t>  while(1);</a:t>
            </a:r>
          </a:p>
          <a:p>
            <a:pPr>
              <a:buNone/>
            </a:pPr>
            <a:r>
              <a:rPr lang="en-US" sz="1400" b="1" dirty="0"/>
              <a:t>  return(0);</a:t>
            </a:r>
          </a:p>
          <a:p>
            <a:pPr>
              <a:buNone/>
            </a:pPr>
            <a:r>
              <a:rPr lang="en-US" sz="1400" b="1" dirty="0"/>
              <a:t>}</a:t>
            </a:r>
            <a:endParaRPr lang="en-US" sz="1400"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18</a:t>
            </a:fld>
            <a:endParaRPr lang="en-US"/>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Example</a:t>
            </a:r>
          </a:p>
        </p:txBody>
      </p:sp>
      <p:sp>
        <p:nvSpPr>
          <p:cNvPr id="243715" name="Rectangle 3"/>
          <p:cNvSpPr>
            <a:spLocks noGrp="1" noChangeArrowheads="1"/>
          </p:cNvSpPr>
          <p:nvPr>
            <p:ph idx="1"/>
          </p:nvPr>
        </p:nvSpPr>
        <p:spPr>
          <a:xfrm>
            <a:off x="609600" y="1066800"/>
            <a:ext cx="8534400" cy="5562600"/>
          </a:xfrm>
        </p:spPr>
        <p:txBody>
          <a:bodyPr>
            <a:normAutofit fontScale="85000" lnSpcReduction="20000"/>
          </a:bodyPr>
          <a:lstStyle/>
          <a:p>
            <a:pPr>
              <a:buFont typeface="Wingdings" pitchFamily="2" charset="2"/>
              <a:buNone/>
            </a:pPr>
            <a:r>
              <a:rPr lang="en-US" sz="1900" i="1" dirty="0">
                <a:latin typeface="Courier New" pitchFamily="49" charset="0"/>
              </a:rPr>
              <a:t>#include &lt;</a:t>
            </a:r>
            <a:r>
              <a:rPr lang="en-US" sz="1900" i="1" dirty="0" err="1">
                <a:latin typeface="Courier New" pitchFamily="49" charset="0"/>
              </a:rPr>
              <a:t>stdio.h</a:t>
            </a:r>
            <a:r>
              <a:rPr lang="en-US" sz="1900" i="1" dirty="0">
                <a:latin typeface="Courier New" pitchFamily="49" charset="0"/>
              </a:rPr>
              <a:t>&gt;</a:t>
            </a:r>
          </a:p>
          <a:p>
            <a:pPr>
              <a:buFont typeface="Wingdings" pitchFamily="2" charset="2"/>
              <a:buNone/>
            </a:pPr>
            <a:r>
              <a:rPr lang="en-US" sz="1900" i="1" dirty="0">
                <a:latin typeface="Courier New" pitchFamily="49" charset="0"/>
              </a:rPr>
              <a:t>#include &lt;</a:t>
            </a:r>
            <a:r>
              <a:rPr lang="en-US" sz="1900" i="1" dirty="0" err="1">
                <a:latin typeface="Courier New" pitchFamily="49" charset="0"/>
              </a:rPr>
              <a:t>pthread.h</a:t>
            </a:r>
            <a:r>
              <a:rPr lang="en-US" sz="1900" i="1" dirty="0">
                <a:latin typeface="Courier New" pitchFamily="49" charset="0"/>
              </a:rPr>
              <a:t>&gt; </a:t>
            </a:r>
          </a:p>
          <a:p>
            <a:pPr>
              <a:buFont typeface="Wingdings" pitchFamily="2" charset="2"/>
              <a:buNone/>
            </a:pPr>
            <a:r>
              <a:rPr lang="en-US" sz="1900" i="1" dirty="0" err="1">
                <a:latin typeface="Courier New" pitchFamily="49" charset="0"/>
              </a:rPr>
              <a:t>pthread_mutex_t</a:t>
            </a:r>
            <a:r>
              <a:rPr lang="en-US" sz="1900" i="1" dirty="0">
                <a:latin typeface="Courier New" pitchFamily="49" charset="0"/>
              </a:rPr>
              <a:t> </a:t>
            </a:r>
            <a:r>
              <a:rPr lang="en-US" sz="1900" i="1" dirty="0" err="1">
                <a:latin typeface="Courier New" pitchFamily="49" charset="0"/>
              </a:rPr>
              <a:t>region_mutex</a:t>
            </a:r>
            <a:r>
              <a:rPr lang="en-US" sz="1900" i="1" dirty="0">
                <a:latin typeface="Courier New" pitchFamily="49" charset="0"/>
              </a:rPr>
              <a:t> = PTHREAD_MUTEX_INITIALIZER;</a:t>
            </a:r>
          </a:p>
          <a:p>
            <a:pPr>
              <a:buFont typeface="Wingdings" pitchFamily="2" charset="2"/>
              <a:buNone/>
            </a:pPr>
            <a:r>
              <a:rPr lang="en-US" sz="1900" i="1" dirty="0" err="1">
                <a:latin typeface="Courier New" pitchFamily="49" charset="0"/>
              </a:rPr>
              <a:t>int</a:t>
            </a:r>
            <a:r>
              <a:rPr lang="en-US" sz="1900" i="1" dirty="0">
                <a:latin typeface="Courier New" pitchFamily="49" charset="0"/>
              </a:rPr>
              <a:t> b;  /* buffer size = 1; */</a:t>
            </a:r>
          </a:p>
          <a:p>
            <a:pPr>
              <a:buFont typeface="Wingdings" pitchFamily="2" charset="2"/>
              <a:buNone/>
            </a:pPr>
            <a:r>
              <a:rPr lang="en-US" sz="1900" i="1" dirty="0">
                <a:latin typeface="Courier New" pitchFamily="49" charset="0"/>
              </a:rPr>
              <a:t> main()  {</a:t>
            </a:r>
          </a:p>
          <a:p>
            <a:pPr>
              <a:buFont typeface="Wingdings" pitchFamily="2" charset="2"/>
              <a:buNone/>
            </a:pPr>
            <a:r>
              <a:rPr lang="en-US" sz="1900" i="1" dirty="0">
                <a:latin typeface="Courier New" pitchFamily="49" charset="0"/>
              </a:rPr>
              <a:t>  </a:t>
            </a:r>
            <a:r>
              <a:rPr lang="en-US" sz="1900" i="1" dirty="0" err="1">
                <a:latin typeface="Courier New" pitchFamily="49" charset="0"/>
              </a:rPr>
              <a:t>pthread_t</a:t>
            </a:r>
            <a:r>
              <a:rPr lang="en-US" sz="1900" i="1" dirty="0">
                <a:latin typeface="Courier New" pitchFamily="49" charset="0"/>
              </a:rPr>
              <a:t> </a:t>
            </a:r>
            <a:r>
              <a:rPr lang="en-US" sz="1900" i="1" dirty="0" err="1">
                <a:latin typeface="Courier New" pitchFamily="49" charset="0"/>
              </a:rPr>
              <a:t>producer_thread</a:t>
            </a:r>
            <a:r>
              <a:rPr lang="en-US" sz="1900" i="1" dirty="0">
                <a:latin typeface="Courier New" pitchFamily="49" charset="0"/>
              </a:rPr>
              <a:t>, </a:t>
            </a:r>
            <a:r>
              <a:rPr lang="en-US" sz="1900" i="1" dirty="0" err="1">
                <a:latin typeface="Courier New" pitchFamily="49" charset="0"/>
              </a:rPr>
              <a:t>consumer_thread</a:t>
            </a:r>
            <a:r>
              <a:rPr lang="en-US" sz="1900" i="1" dirty="0">
                <a:latin typeface="Courier New" pitchFamily="49" charset="0"/>
              </a:rPr>
              <a:t>; </a:t>
            </a:r>
          </a:p>
          <a:p>
            <a:pPr>
              <a:buFont typeface="Wingdings" pitchFamily="2" charset="2"/>
              <a:buNone/>
            </a:pPr>
            <a:r>
              <a:rPr lang="en-US" sz="1900" i="1" dirty="0">
                <a:latin typeface="Courier New" pitchFamily="49" charset="0"/>
              </a:rPr>
              <a:t>  void *producer(), </a:t>
            </a:r>
          </a:p>
          <a:p>
            <a:pPr>
              <a:buFont typeface="Wingdings" pitchFamily="2" charset="2"/>
              <a:buNone/>
            </a:pPr>
            <a:r>
              <a:rPr lang="en-US" sz="1900" i="1" dirty="0">
                <a:latin typeface="Courier New" pitchFamily="49" charset="0"/>
              </a:rPr>
              <a:t>  void *consumer();</a:t>
            </a:r>
          </a:p>
          <a:p>
            <a:pPr>
              <a:buFont typeface="Wingdings" pitchFamily="2" charset="2"/>
              <a:buNone/>
            </a:pPr>
            <a:r>
              <a:rPr lang="en-US" sz="1900" dirty="0">
                <a:latin typeface="Courier New" pitchFamily="49" charset="0"/>
              </a:rPr>
              <a:t>  </a:t>
            </a:r>
            <a:r>
              <a:rPr lang="en-US" sz="1900" i="1" dirty="0" err="1">
                <a:latin typeface="Courier New" pitchFamily="49" charset="0"/>
              </a:rPr>
              <a:t>pthread_create</a:t>
            </a:r>
            <a:r>
              <a:rPr lang="en-US" sz="1900" i="1" dirty="0">
                <a:latin typeface="Courier New" pitchFamily="49" charset="0"/>
              </a:rPr>
              <a:t>(&amp;</a:t>
            </a:r>
            <a:r>
              <a:rPr lang="en-US" sz="1900" i="1" dirty="0" err="1">
                <a:latin typeface="Courier New" pitchFamily="49" charset="0"/>
              </a:rPr>
              <a:t>consumer_thread,NULL,consumer,NULL</a:t>
            </a:r>
            <a:r>
              <a:rPr lang="en-US" sz="1900" i="1" dirty="0">
                <a:latin typeface="Courier New" pitchFamily="49" charset="0"/>
              </a:rPr>
              <a:t>);</a:t>
            </a:r>
          </a:p>
          <a:p>
            <a:pPr>
              <a:buFont typeface="Wingdings" pitchFamily="2" charset="2"/>
              <a:buNone/>
            </a:pPr>
            <a:r>
              <a:rPr lang="en-US" sz="1900" i="1" dirty="0">
                <a:latin typeface="Courier New" pitchFamily="49" charset="0"/>
              </a:rPr>
              <a:t>  </a:t>
            </a:r>
            <a:r>
              <a:rPr lang="en-US" sz="1900" i="1" dirty="0" err="1">
                <a:latin typeface="Courier New" pitchFamily="49" charset="0"/>
              </a:rPr>
              <a:t>pthread_create</a:t>
            </a:r>
            <a:r>
              <a:rPr lang="en-US" sz="1900" i="1" dirty="0">
                <a:latin typeface="Courier New" pitchFamily="49" charset="0"/>
              </a:rPr>
              <a:t>(&amp;</a:t>
            </a:r>
            <a:r>
              <a:rPr lang="en-US" sz="1900" i="1" dirty="0" err="1">
                <a:latin typeface="Courier New" pitchFamily="49" charset="0"/>
              </a:rPr>
              <a:t>producer_thread,NULL,producer,NULL</a:t>
            </a:r>
            <a:r>
              <a:rPr lang="en-US" sz="1900" i="1" dirty="0">
                <a:latin typeface="Courier New" pitchFamily="49" charset="0"/>
              </a:rPr>
              <a:t>);</a:t>
            </a:r>
          </a:p>
          <a:p>
            <a:pPr>
              <a:buFont typeface="Wingdings" pitchFamily="2" charset="2"/>
              <a:buNone/>
            </a:pPr>
            <a:r>
              <a:rPr lang="en-US" sz="1900" i="1" dirty="0">
                <a:latin typeface="Courier New" pitchFamily="49" charset="0"/>
              </a:rPr>
              <a:t>  </a:t>
            </a:r>
            <a:r>
              <a:rPr lang="en-US" sz="1900" i="1" dirty="0" err="1">
                <a:latin typeface="Courier New" pitchFamily="49" charset="0"/>
              </a:rPr>
              <a:t>pthread_join</a:t>
            </a:r>
            <a:r>
              <a:rPr lang="en-US" sz="1900" i="1" dirty="0">
                <a:latin typeface="Courier New" pitchFamily="49" charset="0"/>
              </a:rPr>
              <a:t>(</a:t>
            </a:r>
            <a:r>
              <a:rPr lang="en-US" sz="1900" i="1" dirty="0" err="1">
                <a:latin typeface="Courier New" pitchFamily="49" charset="0"/>
              </a:rPr>
              <a:t>consumer_thread,NULL</a:t>
            </a:r>
            <a:r>
              <a:rPr lang="en-US" sz="1900" i="1" dirty="0">
                <a:latin typeface="Courier New" pitchFamily="49" charset="0"/>
              </a:rPr>
              <a:t>);</a:t>
            </a:r>
          </a:p>
          <a:p>
            <a:pPr>
              <a:buFont typeface="Wingdings" pitchFamily="2" charset="2"/>
              <a:buNone/>
            </a:pPr>
            <a:r>
              <a:rPr lang="en-US" sz="1900" i="1" dirty="0">
                <a:latin typeface="Courier New" pitchFamily="49" charset="0"/>
              </a:rPr>
              <a:t>}</a:t>
            </a:r>
          </a:p>
          <a:p>
            <a:pPr>
              <a:buFont typeface="Wingdings" pitchFamily="2" charset="2"/>
              <a:buNone/>
            </a:pPr>
            <a:r>
              <a:rPr lang="en-US" sz="1900" i="1" dirty="0">
                <a:latin typeface="Courier New" pitchFamily="49" charset="0"/>
              </a:rPr>
              <a:t>void </a:t>
            </a:r>
            <a:r>
              <a:rPr lang="en-US" sz="1900" i="1" dirty="0" err="1" smtClean="0">
                <a:latin typeface="Courier New" pitchFamily="49" charset="0"/>
              </a:rPr>
              <a:t>put_buffer</a:t>
            </a:r>
            <a:r>
              <a:rPr lang="en-US" sz="1900" i="1" dirty="0" smtClean="0">
                <a:latin typeface="Courier New" pitchFamily="49" charset="0"/>
              </a:rPr>
              <a:t>(</a:t>
            </a:r>
            <a:r>
              <a:rPr lang="en-US" sz="1900" i="1" dirty="0" err="1" smtClean="0">
                <a:latin typeface="Courier New" pitchFamily="49" charset="0"/>
              </a:rPr>
              <a:t>int</a:t>
            </a:r>
            <a:r>
              <a:rPr lang="en-US" sz="1900" i="1" dirty="0" smtClean="0">
                <a:latin typeface="Courier New" pitchFamily="49" charset="0"/>
              </a:rPr>
              <a:t> </a:t>
            </a:r>
            <a:r>
              <a:rPr lang="en-US" sz="1900" i="1" dirty="0" err="1">
                <a:latin typeface="Courier New" pitchFamily="49" charset="0"/>
              </a:rPr>
              <a:t>i</a:t>
            </a:r>
            <a:r>
              <a:rPr lang="en-US" sz="1900" i="1" dirty="0">
                <a:latin typeface="Courier New" pitchFamily="49" charset="0"/>
              </a:rPr>
              <a:t>){</a:t>
            </a:r>
          </a:p>
          <a:p>
            <a:pPr>
              <a:buFont typeface="Wingdings" pitchFamily="2" charset="2"/>
              <a:buNone/>
            </a:pPr>
            <a:r>
              <a:rPr lang="en-US" sz="1900" i="1" dirty="0">
                <a:latin typeface="Courier New" pitchFamily="49" charset="0"/>
              </a:rPr>
              <a:t>  b = </a:t>
            </a:r>
            <a:r>
              <a:rPr lang="en-US" sz="1900" i="1" dirty="0" err="1">
                <a:latin typeface="Courier New" pitchFamily="49" charset="0"/>
              </a:rPr>
              <a:t>i</a:t>
            </a:r>
            <a:r>
              <a:rPr lang="en-US" sz="1900" i="1" dirty="0">
                <a:latin typeface="Courier New" pitchFamily="49" charset="0"/>
              </a:rPr>
              <a:t>;</a:t>
            </a:r>
          </a:p>
          <a:p>
            <a:pPr>
              <a:buFont typeface="Wingdings" pitchFamily="2" charset="2"/>
              <a:buNone/>
            </a:pPr>
            <a:r>
              <a:rPr lang="en-US" sz="1900" i="1" dirty="0">
                <a:latin typeface="Courier New" pitchFamily="49" charset="0"/>
              </a:rPr>
              <a:t>}</a:t>
            </a:r>
          </a:p>
          <a:p>
            <a:pPr>
              <a:buFont typeface="Wingdings" pitchFamily="2" charset="2"/>
              <a:buNone/>
            </a:pPr>
            <a:r>
              <a:rPr lang="en-US" sz="1900" i="1" dirty="0" err="1">
                <a:latin typeface="Courier New" pitchFamily="49" charset="0"/>
              </a:rPr>
              <a:t>int</a:t>
            </a:r>
            <a:r>
              <a:rPr lang="en-US" sz="1900" i="1" dirty="0">
                <a:latin typeface="Courier New" pitchFamily="49" charset="0"/>
              </a:rPr>
              <a:t> </a:t>
            </a:r>
            <a:r>
              <a:rPr lang="en-US" sz="1900" i="1" dirty="0" err="1">
                <a:latin typeface="Courier New" pitchFamily="49" charset="0"/>
              </a:rPr>
              <a:t>get_buffer</a:t>
            </a:r>
            <a:r>
              <a:rPr lang="en-US" sz="1900" i="1" dirty="0">
                <a:latin typeface="Courier New" pitchFamily="49" charset="0"/>
              </a:rPr>
              <a:t>(){</a:t>
            </a:r>
          </a:p>
          <a:p>
            <a:pPr>
              <a:buFont typeface="Wingdings" pitchFamily="2" charset="2"/>
              <a:buNone/>
            </a:pPr>
            <a:r>
              <a:rPr lang="en-US" sz="1900" i="1" dirty="0">
                <a:latin typeface="Courier New" pitchFamily="49" charset="0"/>
              </a:rPr>
              <a:t>  return b ;</a:t>
            </a:r>
          </a:p>
          <a:p>
            <a:pPr>
              <a:buFont typeface="Wingdings" pitchFamily="2" charset="2"/>
              <a:buNone/>
            </a:pPr>
            <a:r>
              <a:rPr lang="en-US" sz="1900" i="1" dirty="0">
                <a:latin typeface="Courier New" pitchFamily="49" charset="0"/>
              </a:rPr>
              <a:t>}</a:t>
            </a:r>
          </a:p>
          <a:p>
            <a:pPr>
              <a:buFont typeface="Wingdings" pitchFamily="2" charset="2"/>
              <a:buNone/>
            </a:pPr>
            <a:endParaRPr lang="en-US" sz="1900" i="1" dirty="0">
              <a:latin typeface="Courier New" pitchFamily="49" charset="0"/>
            </a:endParaRPr>
          </a:p>
          <a:p>
            <a:pPr>
              <a:buFont typeface="Wingdings" pitchFamily="2" charset="2"/>
              <a:buNone/>
            </a:pPr>
            <a:endParaRPr lang="en-US" sz="1400" i="1" dirty="0">
              <a:latin typeface="Courier New" pitchFamily="49" charset="0"/>
            </a:endParaRPr>
          </a:p>
          <a:p>
            <a:endParaRPr lang="en-US" sz="1400" i="1" dirty="0">
              <a:latin typeface="Courier New" pitchFamily="49" charset="0"/>
            </a:endParaRPr>
          </a:p>
          <a:p>
            <a:pPr>
              <a:buFont typeface="Wingdings" pitchFamily="2" charset="2"/>
              <a:buNone/>
            </a:pPr>
            <a:r>
              <a:rPr lang="en-US" sz="1400" dirty="0">
                <a:latin typeface="Courier New" pitchFamily="49" charset="0"/>
              </a:rPr>
              <a:t>  </a:t>
            </a:r>
          </a:p>
        </p:txBody>
      </p:sp>
      <p:sp>
        <p:nvSpPr>
          <p:cNvPr id="6" name="Slide Number Placeholder 5"/>
          <p:cNvSpPr>
            <a:spLocks noGrp="1"/>
          </p:cNvSpPr>
          <p:nvPr>
            <p:ph type="sldNum" sz="quarter" idx="12"/>
          </p:nvPr>
        </p:nvSpPr>
        <p:spPr/>
        <p:txBody>
          <a:bodyPr/>
          <a:lstStyle/>
          <a:p>
            <a:fld id="{BAAE0CED-AECF-4F05-AF90-299625F049B1}" type="slidenum">
              <a:rPr lang="en-US" smtClean="0"/>
              <a:pPr/>
              <a:t>180</a:t>
            </a:fld>
            <a:endParaRPr lang="en-US"/>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t>Example</a:t>
            </a:r>
          </a:p>
        </p:txBody>
      </p:sp>
      <p:sp>
        <p:nvSpPr>
          <p:cNvPr id="245763" name="Rectangle 3"/>
          <p:cNvSpPr>
            <a:spLocks noGrp="1" noChangeArrowheads="1"/>
          </p:cNvSpPr>
          <p:nvPr>
            <p:ph idx="1"/>
          </p:nvPr>
        </p:nvSpPr>
        <p:spPr>
          <a:xfrm>
            <a:off x="381000" y="1219200"/>
            <a:ext cx="8534400" cy="5638800"/>
          </a:xfrm>
        </p:spPr>
        <p:txBody>
          <a:bodyPr>
            <a:normAutofit/>
          </a:bodyPr>
          <a:lstStyle/>
          <a:p>
            <a:pPr>
              <a:buFont typeface="Wingdings" pitchFamily="2" charset="2"/>
              <a:buNone/>
            </a:pPr>
            <a:r>
              <a:rPr lang="en-US" sz="1600" i="1" dirty="0">
                <a:latin typeface="Courier New" pitchFamily="49" charset="0"/>
              </a:rPr>
              <a:t>void *producer(){</a:t>
            </a:r>
          </a:p>
          <a:p>
            <a:pPr>
              <a:buFont typeface="Wingdings" pitchFamily="2" charset="2"/>
              <a:buNone/>
            </a:pPr>
            <a:r>
              <a:rPr lang="en-US" sz="1600" i="1" dirty="0" err="1">
                <a:latin typeface="Courier New" pitchFamily="49" charset="0"/>
              </a:rPr>
              <a:t>int</a:t>
            </a:r>
            <a:r>
              <a:rPr lang="en-US" sz="1600" i="1" dirty="0">
                <a:latin typeface="Courier New" pitchFamily="49" charset="0"/>
              </a:rPr>
              <a:t> </a:t>
            </a:r>
            <a:r>
              <a:rPr lang="en-US" sz="1600" i="1" dirty="0" err="1">
                <a:latin typeface="Courier New" pitchFamily="49" charset="0"/>
              </a:rPr>
              <a:t>i</a:t>
            </a:r>
            <a:r>
              <a:rPr lang="en-US" sz="1600" i="1" dirty="0">
                <a:latin typeface="Courier New" pitchFamily="49" charset="0"/>
              </a:rPr>
              <a:t> = 0;</a:t>
            </a:r>
          </a:p>
          <a:p>
            <a:pPr>
              <a:buFont typeface="Wingdings" pitchFamily="2" charset="2"/>
              <a:buNone/>
            </a:pPr>
            <a:r>
              <a:rPr lang="en-US" sz="1600" i="1" dirty="0">
                <a:latin typeface="Courier New" pitchFamily="49" charset="0"/>
              </a:rPr>
              <a:t>while (1) {</a:t>
            </a:r>
          </a:p>
          <a:p>
            <a:pPr>
              <a:buFont typeface="Wingdings" pitchFamily="2" charset="2"/>
              <a:buNone/>
            </a:pPr>
            <a:r>
              <a:rPr lang="en-US" sz="1600" i="1" dirty="0">
                <a:latin typeface="Courier New" pitchFamily="49" charset="0"/>
              </a:rPr>
              <a:t>  </a:t>
            </a:r>
            <a:r>
              <a:rPr lang="en-US" sz="1600" i="1" dirty="0" err="1">
                <a:latin typeface="Courier New" pitchFamily="49" charset="0"/>
              </a:rPr>
              <a:t>pthread_mutex_lock</a:t>
            </a:r>
            <a:r>
              <a:rPr lang="en-US" sz="1600" i="1" dirty="0">
                <a:latin typeface="Courier New" pitchFamily="49" charset="0"/>
              </a:rPr>
              <a:t>(&amp;</a:t>
            </a:r>
            <a:r>
              <a:rPr lang="en-US" sz="1600" i="1" dirty="0" err="1">
                <a:latin typeface="Courier New" pitchFamily="49" charset="0"/>
              </a:rPr>
              <a:t>region_mutex</a:t>
            </a:r>
            <a:r>
              <a:rPr lang="en-US" sz="1600" i="1" dirty="0">
                <a:latin typeface="Courier New" pitchFamily="49" charset="0"/>
              </a:rPr>
              <a:t>); </a:t>
            </a:r>
          </a:p>
          <a:p>
            <a:pPr>
              <a:buFont typeface="Wingdings" pitchFamily="2" charset="2"/>
              <a:buNone/>
            </a:pPr>
            <a:r>
              <a:rPr lang="en-US" sz="1600" i="1" dirty="0">
                <a:latin typeface="Courier New" pitchFamily="49" charset="0"/>
              </a:rPr>
              <a:t>  </a:t>
            </a:r>
            <a:r>
              <a:rPr lang="en-US" sz="1600" i="1" dirty="0" err="1">
                <a:latin typeface="Courier New" pitchFamily="49" charset="0"/>
              </a:rPr>
              <a:t>put_buffer</a:t>
            </a:r>
            <a:r>
              <a:rPr lang="en-US" sz="1600" i="1" dirty="0">
                <a:latin typeface="Courier New" pitchFamily="49" charset="0"/>
              </a:rPr>
              <a:t>(</a:t>
            </a:r>
            <a:r>
              <a:rPr lang="en-US" sz="1600" i="1" dirty="0" err="1">
                <a:latin typeface="Courier New" pitchFamily="49" charset="0"/>
              </a:rPr>
              <a:t>i</a:t>
            </a:r>
            <a:r>
              <a:rPr lang="en-US" sz="1600" i="1" dirty="0">
                <a:latin typeface="Courier New" pitchFamily="49" charset="0"/>
              </a:rPr>
              <a:t>);</a:t>
            </a:r>
          </a:p>
          <a:p>
            <a:pPr>
              <a:buFont typeface="Wingdings" pitchFamily="2" charset="2"/>
              <a:buNone/>
            </a:pPr>
            <a:r>
              <a:rPr lang="en-US" sz="1600" i="1" dirty="0">
                <a:latin typeface="Courier New" pitchFamily="49" charset="0"/>
              </a:rPr>
              <a:t>  </a:t>
            </a:r>
            <a:r>
              <a:rPr lang="en-US" sz="1600" i="1" dirty="0" err="1">
                <a:latin typeface="Courier New" pitchFamily="49" charset="0"/>
              </a:rPr>
              <a:t>pthread_mutex_unlock</a:t>
            </a:r>
            <a:r>
              <a:rPr lang="en-US" sz="1600" i="1" dirty="0">
                <a:latin typeface="Courier New" pitchFamily="49" charset="0"/>
              </a:rPr>
              <a:t>(&amp;</a:t>
            </a:r>
            <a:r>
              <a:rPr lang="en-US" sz="1600" i="1" dirty="0" err="1">
                <a:latin typeface="Courier New" pitchFamily="49" charset="0"/>
              </a:rPr>
              <a:t>region_mutex</a:t>
            </a:r>
            <a:r>
              <a:rPr lang="en-US" sz="1600" i="1" dirty="0">
                <a:latin typeface="Courier New" pitchFamily="49" charset="0"/>
              </a:rPr>
              <a:t>);</a:t>
            </a:r>
          </a:p>
          <a:p>
            <a:pPr>
              <a:buFont typeface="Wingdings" pitchFamily="2" charset="2"/>
              <a:buNone/>
            </a:pPr>
            <a:r>
              <a:rPr lang="en-US" sz="1600" i="1" dirty="0">
                <a:latin typeface="Courier New" pitchFamily="49" charset="0"/>
              </a:rPr>
              <a:t>  </a:t>
            </a:r>
            <a:r>
              <a:rPr lang="en-US" sz="1600" i="1" dirty="0" err="1">
                <a:latin typeface="Courier New" pitchFamily="49" charset="0"/>
              </a:rPr>
              <a:t>i</a:t>
            </a:r>
            <a:r>
              <a:rPr lang="en-US" sz="1600" i="1" dirty="0">
                <a:latin typeface="Courier New" pitchFamily="49" charset="0"/>
              </a:rPr>
              <a:t>++;</a:t>
            </a:r>
          </a:p>
          <a:p>
            <a:pPr>
              <a:buFont typeface="Wingdings" pitchFamily="2" charset="2"/>
              <a:buNone/>
            </a:pPr>
            <a:r>
              <a:rPr lang="en-US" sz="1600" i="1" dirty="0">
                <a:latin typeface="Courier New" pitchFamily="49" charset="0"/>
              </a:rPr>
              <a:t>  } </a:t>
            </a:r>
          </a:p>
          <a:p>
            <a:pPr>
              <a:buFont typeface="Wingdings" pitchFamily="2" charset="2"/>
              <a:buNone/>
            </a:pPr>
            <a:r>
              <a:rPr lang="en-US" sz="1600" i="1" dirty="0">
                <a:latin typeface="Courier New" pitchFamily="49" charset="0"/>
              </a:rPr>
              <a:t>}</a:t>
            </a:r>
          </a:p>
          <a:p>
            <a:pPr>
              <a:buFont typeface="Wingdings" pitchFamily="2" charset="2"/>
              <a:buNone/>
            </a:pPr>
            <a:r>
              <a:rPr lang="en-US" sz="1600" i="1" dirty="0">
                <a:latin typeface="Courier New" pitchFamily="49" charset="0"/>
              </a:rPr>
              <a:t>void *consumer(){</a:t>
            </a:r>
          </a:p>
          <a:p>
            <a:pPr>
              <a:buFont typeface="Wingdings" pitchFamily="2" charset="2"/>
              <a:buNone/>
            </a:pPr>
            <a:r>
              <a:rPr lang="en-US" sz="1600" i="1" dirty="0" err="1">
                <a:latin typeface="Courier New" pitchFamily="49" charset="0"/>
              </a:rPr>
              <a:t>int</a:t>
            </a:r>
            <a:r>
              <a:rPr lang="en-US" sz="1600" i="1" dirty="0">
                <a:latin typeface="Courier New" pitchFamily="49" charset="0"/>
              </a:rPr>
              <a:t> </a:t>
            </a:r>
            <a:r>
              <a:rPr lang="en-US" sz="1600" i="1" dirty="0" err="1">
                <a:latin typeface="Courier New" pitchFamily="49" charset="0"/>
              </a:rPr>
              <a:t>i,v</a:t>
            </a:r>
            <a:r>
              <a:rPr lang="en-US" sz="1600" i="1" dirty="0">
                <a:latin typeface="Courier New" pitchFamily="49" charset="0"/>
              </a:rPr>
              <a:t>;</a:t>
            </a:r>
          </a:p>
          <a:p>
            <a:pPr>
              <a:buFont typeface="Wingdings" pitchFamily="2" charset="2"/>
              <a:buNone/>
            </a:pPr>
            <a:r>
              <a:rPr lang="en-US" sz="1600" i="1" dirty="0">
                <a:latin typeface="Courier New" pitchFamily="49" charset="0"/>
              </a:rPr>
              <a:t>for (</a:t>
            </a:r>
            <a:r>
              <a:rPr lang="en-US" sz="1600" i="1" dirty="0" err="1">
                <a:latin typeface="Courier New" pitchFamily="49" charset="0"/>
              </a:rPr>
              <a:t>i</a:t>
            </a:r>
            <a:r>
              <a:rPr lang="en-US" sz="1600" i="1" dirty="0">
                <a:latin typeface="Courier New" pitchFamily="49" charset="0"/>
              </a:rPr>
              <a:t>=0;i&lt;100;i++) {</a:t>
            </a:r>
          </a:p>
          <a:p>
            <a:pPr>
              <a:buFont typeface="Wingdings" pitchFamily="2" charset="2"/>
              <a:buNone/>
            </a:pPr>
            <a:r>
              <a:rPr lang="en-US" sz="1600" i="1" dirty="0">
                <a:latin typeface="Courier New" pitchFamily="49" charset="0"/>
              </a:rPr>
              <a:t>  </a:t>
            </a:r>
            <a:r>
              <a:rPr lang="en-US" sz="1600" i="1" dirty="0" err="1">
                <a:latin typeface="Courier New" pitchFamily="49" charset="0"/>
              </a:rPr>
              <a:t>pthread_mutex_lock</a:t>
            </a:r>
            <a:r>
              <a:rPr lang="en-US" sz="1600" i="1" dirty="0">
                <a:latin typeface="Courier New" pitchFamily="49" charset="0"/>
              </a:rPr>
              <a:t>(&amp;</a:t>
            </a:r>
            <a:r>
              <a:rPr lang="en-US" sz="1600" i="1" dirty="0" err="1">
                <a:latin typeface="Courier New" pitchFamily="49" charset="0"/>
              </a:rPr>
              <a:t>region_mutex</a:t>
            </a:r>
            <a:r>
              <a:rPr lang="en-US" sz="1600" i="1" dirty="0">
                <a:latin typeface="Courier New" pitchFamily="49" charset="0"/>
              </a:rPr>
              <a:t>); </a:t>
            </a:r>
          </a:p>
          <a:p>
            <a:pPr>
              <a:buFont typeface="Wingdings" pitchFamily="2" charset="2"/>
              <a:buNone/>
            </a:pPr>
            <a:r>
              <a:rPr lang="en-US" sz="1600" i="1" dirty="0">
                <a:latin typeface="Courier New" pitchFamily="49" charset="0"/>
              </a:rPr>
              <a:t>  v = </a:t>
            </a:r>
            <a:r>
              <a:rPr lang="en-US" sz="1600" i="1" dirty="0" err="1">
                <a:latin typeface="Courier New" pitchFamily="49" charset="0"/>
              </a:rPr>
              <a:t>get_buffer</a:t>
            </a:r>
            <a:r>
              <a:rPr lang="en-US" sz="1600" i="1" dirty="0">
                <a:latin typeface="Courier New" pitchFamily="49" charset="0"/>
              </a:rPr>
              <a:t>();</a:t>
            </a:r>
          </a:p>
          <a:p>
            <a:pPr>
              <a:buFont typeface="Wingdings" pitchFamily="2" charset="2"/>
              <a:buNone/>
            </a:pPr>
            <a:r>
              <a:rPr lang="en-US" sz="1600" i="1" dirty="0">
                <a:latin typeface="Courier New" pitchFamily="49" charset="0"/>
              </a:rPr>
              <a:t>  </a:t>
            </a:r>
            <a:r>
              <a:rPr lang="en-US" sz="1600" i="1" dirty="0" err="1">
                <a:latin typeface="Courier New" pitchFamily="49" charset="0"/>
              </a:rPr>
              <a:t>pthread_mutex_unlock</a:t>
            </a:r>
            <a:r>
              <a:rPr lang="en-US" sz="1600" i="1" dirty="0">
                <a:latin typeface="Courier New" pitchFamily="49" charset="0"/>
              </a:rPr>
              <a:t>(&amp;</a:t>
            </a:r>
            <a:r>
              <a:rPr lang="en-US" sz="1600" i="1" dirty="0" err="1">
                <a:latin typeface="Courier New" pitchFamily="49" charset="0"/>
              </a:rPr>
              <a:t>region_mutex</a:t>
            </a:r>
            <a:r>
              <a:rPr lang="en-US" sz="1600" i="1" dirty="0">
                <a:latin typeface="Courier New" pitchFamily="49" charset="0"/>
              </a:rPr>
              <a:t>);</a:t>
            </a:r>
          </a:p>
          <a:p>
            <a:pPr>
              <a:buFont typeface="Wingdings" pitchFamily="2" charset="2"/>
              <a:buNone/>
            </a:pPr>
            <a:r>
              <a:rPr lang="en-US" sz="1600" i="1" dirty="0">
                <a:latin typeface="Courier New" pitchFamily="49" charset="0"/>
              </a:rPr>
              <a:t>  </a:t>
            </a:r>
            <a:r>
              <a:rPr lang="en-US" sz="1600" i="1" dirty="0" err="1">
                <a:latin typeface="Courier New" pitchFamily="49" charset="0"/>
              </a:rPr>
              <a:t>printf</a:t>
            </a:r>
            <a:r>
              <a:rPr lang="en-US" sz="1600" i="1" dirty="0">
                <a:latin typeface="Courier New" pitchFamily="49" charset="0"/>
              </a:rPr>
              <a:t>(“got %d   “,v);</a:t>
            </a:r>
          </a:p>
          <a:p>
            <a:pPr>
              <a:buFont typeface="Wingdings" pitchFamily="2" charset="2"/>
              <a:buNone/>
            </a:pPr>
            <a:r>
              <a:rPr lang="en-US" sz="1600" i="1" dirty="0">
                <a:latin typeface="Courier New" pitchFamily="49" charset="0"/>
              </a:rPr>
              <a:t>  } </a:t>
            </a:r>
          </a:p>
          <a:p>
            <a:pPr>
              <a:buFont typeface="Wingdings" pitchFamily="2" charset="2"/>
              <a:buNone/>
            </a:pPr>
            <a:r>
              <a:rPr lang="en-US" sz="1600" i="1" dirty="0">
                <a:latin typeface="Courier New" pitchFamily="49" charset="0"/>
              </a:rPr>
              <a:t>}</a:t>
            </a:r>
            <a:endParaRPr lang="en-US" sz="1600" dirty="0">
              <a:latin typeface="Courier New" pitchFamily="49" charset="0"/>
            </a:endParaRPr>
          </a:p>
        </p:txBody>
      </p:sp>
      <p:sp>
        <p:nvSpPr>
          <p:cNvPr id="245766" name="Text Box 6"/>
          <p:cNvSpPr txBox="1">
            <a:spLocks noChangeArrowheads="1"/>
          </p:cNvSpPr>
          <p:nvPr/>
        </p:nvSpPr>
        <p:spPr bwMode="auto">
          <a:xfrm>
            <a:off x="5154613" y="3052763"/>
            <a:ext cx="3235325" cy="366712"/>
          </a:xfrm>
          <a:prstGeom prst="rect">
            <a:avLst/>
          </a:prstGeom>
          <a:noFill/>
          <a:ln w="28575" algn="ctr">
            <a:noFill/>
            <a:miter lim="800000"/>
            <a:headEnd/>
            <a:tailEnd/>
          </a:ln>
          <a:effectLst/>
        </p:spPr>
        <p:txBody>
          <a:bodyPr wrap="none">
            <a:spAutoFit/>
          </a:bodyPr>
          <a:lstStyle/>
          <a:p>
            <a:r>
              <a:rPr lang="en-US">
                <a:solidFill>
                  <a:schemeClr val="tx1"/>
                </a:solidFill>
                <a:latin typeface="Comic Sans MS" pitchFamily="66" charset="0"/>
              </a:rPr>
              <a:t>Competition synchronization</a:t>
            </a:r>
          </a:p>
        </p:txBody>
      </p:sp>
      <p:sp>
        <p:nvSpPr>
          <p:cNvPr id="8" name="Slide Number Placeholder 7"/>
          <p:cNvSpPr>
            <a:spLocks noGrp="1"/>
          </p:cNvSpPr>
          <p:nvPr>
            <p:ph type="sldNum" sz="quarter" idx="12"/>
          </p:nvPr>
        </p:nvSpPr>
        <p:spPr/>
        <p:txBody>
          <a:bodyPr/>
          <a:lstStyle/>
          <a:p>
            <a:fld id="{BAAE0CED-AECF-4F05-AF90-299625F049B1}" type="slidenum">
              <a:rPr lang="en-US" smtClean="0"/>
              <a:pPr/>
              <a:t>181</a:t>
            </a:fld>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Example output</a:t>
            </a:r>
          </a:p>
        </p:txBody>
      </p:sp>
      <p:pic>
        <p:nvPicPr>
          <p:cNvPr id="232453" name="Picture 5"/>
          <p:cNvPicPr>
            <a:picLocks noGrp="1" noChangeAspect="1" noChangeArrowheads="1"/>
          </p:cNvPicPr>
          <p:nvPr>
            <p:ph idx="1"/>
          </p:nvPr>
        </p:nvPicPr>
        <p:blipFill>
          <a:blip r:embed="rId3"/>
          <a:srcRect/>
          <a:stretch>
            <a:fillRect/>
          </a:stretch>
        </p:blipFill>
        <p:spPr/>
      </p:pic>
      <p:sp>
        <p:nvSpPr>
          <p:cNvPr id="5" name="Slide Number Placeholder 4"/>
          <p:cNvSpPr>
            <a:spLocks noGrp="1"/>
          </p:cNvSpPr>
          <p:nvPr>
            <p:ph type="sldNum" sz="quarter" idx="12"/>
          </p:nvPr>
        </p:nvSpPr>
        <p:spPr/>
        <p:txBody>
          <a:bodyPr/>
          <a:lstStyle/>
          <a:p>
            <a:fld id="{BAAE0CED-AECF-4F05-AF90-299625F049B1}" type="slidenum">
              <a:rPr lang="en-US" smtClean="0"/>
              <a:pPr/>
              <a:t>182</a:t>
            </a:fld>
            <a:endParaRPr lang="en-US"/>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Example output</a:t>
            </a:r>
          </a:p>
        </p:txBody>
      </p:sp>
      <p:pic>
        <p:nvPicPr>
          <p:cNvPr id="234501" name="Picture 5"/>
          <p:cNvPicPr>
            <a:picLocks noGrp="1" noChangeAspect="1" noChangeArrowheads="1"/>
          </p:cNvPicPr>
          <p:nvPr>
            <p:ph idx="1"/>
          </p:nvPr>
        </p:nvPicPr>
        <p:blipFill>
          <a:blip r:embed="rId3"/>
          <a:srcRect/>
          <a:stretch>
            <a:fillRect/>
          </a:stretch>
        </p:blipFill>
        <p:spPr/>
      </p:pic>
      <p:sp>
        <p:nvSpPr>
          <p:cNvPr id="5" name="Slide Number Placeholder 4"/>
          <p:cNvSpPr>
            <a:spLocks noGrp="1"/>
          </p:cNvSpPr>
          <p:nvPr>
            <p:ph type="sldNum" sz="quarter" idx="12"/>
          </p:nvPr>
        </p:nvSpPr>
        <p:spPr/>
        <p:txBody>
          <a:bodyPr/>
          <a:lstStyle/>
          <a:p>
            <a:fld id="{BAAE0CED-AECF-4F05-AF90-299625F049B1}" type="slidenum">
              <a:rPr lang="en-US" smtClean="0"/>
              <a:pPr/>
              <a:t>183</a:t>
            </a:fld>
            <a:endParaRPr lang="en-US"/>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4953000" y="1295400"/>
            <a:ext cx="3962400" cy="844550"/>
          </a:xfrm>
        </p:spPr>
        <p:txBody>
          <a:bodyPr/>
          <a:lstStyle/>
          <a:p>
            <a:r>
              <a:rPr lang="en-US"/>
              <a:t>Reader/Writer</a:t>
            </a:r>
          </a:p>
        </p:txBody>
      </p:sp>
      <p:sp>
        <p:nvSpPr>
          <p:cNvPr id="249859" name="Rectangle 3"/>
          <p:cNvSpPr>
            <a:spLocks noGrp="1" noChangeArrowheads="1"/>
          </p:cNvSpPr>
          <p:nvPr>
            <p:ph type="body" idx="1"/>
          </p:nvPr>
        </p:nvSpPr>
        <p:spPr>
          <a:xfrm>
            <a:off x="685800" y="457200"/>
            <a:ext cx="7029450" cy="5678488"/>
          </a:xfrm>
        </p:spPr>
        <p:txBody>
          <a:bodyPr/>
          <a:lstStyle/>
          <a:p>
            <a:pPr>
              <a:lnSpc>
                <a:spcPct val="80000"/>
              </a:lnSpc>
              <a:buFont typeface="Wingdings" pitchFamily="2" charset="2"/>
              <a:buNone/>
            </a:pPr>
            <a:r>
              <a:rPr lang="en-US" sz="1400">
                <a:latin typeface="Courier New" pitchFamily="49" charset="0"/>
              </a:rPr>
              <a:t>pthread_mutex_t rw_mutex = PTHREAD_MUTEX_INITIALIZER;</a:t>
            </a:r>
          </a:p>
          <a:p>
            <a:pPr>
              <a:lnSpc>
                <a:spcPct val="80000"/>
              </a:lnSpc>
              <a:buFont typeface="Wingdings" pitchFamily="2" charset="2"/>
              <a:buNone/>
            </a:pPr>
            <a:r>
              <a:rPr lang="en-US" sz="1400">
                <a:latin typeface="Courier New" pitchFamily="49" charset="0"/>
              </a:rPr>
              <a:t>pthread_mutex_t reader_mutex = PTHREAD_MUTEX_INITIALIZER;</a:t>
            </a:r>
          </a:p>
          <a:p>
            <a:pPr>
              <a:lnSpc>
                <a:spcPct val="80000"/>
              </a:lnSpc>
              <a:buFont typeface="Wingdings" pitchFamily="2" charset="2"/>
              <a:buNone/>
            </a:pPr>
            <a:r>
              <a:rPr lang="en-US" sz="1400">
                <a:latin typeface="Courier New" pitchFamily="49" charset="0"/>
              </a:rPr>
              <a:t>int num_readers = 0;</a:t>
            </a:r>
          </a:p>
          <a:p>
            <a:pPr>
              <a:lnSpc>
                <a:spcPct val="80000"/>
              </a:lnSpc>
              <a:buFont typeface="Wingdings" pitchFamily="2" charset="2"/>
              <a:buNone/>
            </a:pPr>
            <a:r>
              <a:rPr lang="en-US" sz="1400">
                <a:latin typeface="Courier New" pitchFamily="49" charset="0"/>
              </a:rPr>
              <a:t>main()  </a:t>
            </a:r>
          </a:p>
          <a:p>
            <a:pPr>
              <a:lnSpc>
                <a:spcPct val="80000"/>
              </a:lnSpc>
              <a:buFont typeface="Wingdings" pitchFamily="2" charset="2"/>
              <a:buNone/>
            </a:pPr>
            <a:r>
              <a:rPr lang="en-US" sz="1400">
                <a:latin typeface="Courier New" pitchFamily="49" charset="0"/>
              </a:rPr>
              <a:t>{ …}</a:t>
            </a:r>
          </a:p>
          <a:p>
            <a:pPr>
              <a:lnSpc>
                <a:spcPct val="80000"/>
              </a:lnSpc>
              <a:buFont typeface="Wingdings" pitchFamily="2" charset="2"/>
              <a:buNone/>
            </a:pPr>
            <a:endParaRPr lang="en-US" sz="1400">
              <a:latin typeface="Courier New" pitchFamily="49" charset="0"/>
            </a:endParaRPr>
          </a:p>
          <a:p>
            <a:pPr>
              <a:lnSpc>
                <a:spcPct val="80000"/>
              </a:lnSpc>
              <a:buFont typeface="Wingdings" pitchFamily="2" charset="2"/>
              <a:buNone/>
            </a:pPr>
            <a:r>
              <a:rPr lang="en-US" sz="1400">
                <a:latin typeface="Courier New" pitchFamily="49" charset="0"/>
              </a:rPr>
              <a:t>void *reader()</a:t>
            </a:r>
          </a:p>
          <a:p>
            <a:pPr>
              <a:lnSpc>
                <a:spcPct val="80000"/>
              </a:lnSpc>
              <a:buFont typeface="Wingdings" pitchFamily="2" charset="2"/>
              <a:buNone/>
            </a:pPr>
            <a:r>
              <a:rPr lang="en-US" sz="1400">
                <a:latin typeface="Courier New" pitchFamily="49" charset="0"/>
              </a:rPr>
              <a:t>{  while  (1) {</a:t>
            </a:r>
          </a:p>
          <a:p>
            <a:pPr>
              <a:lnSpc>
                <a:spcPct val="80000"/>
              </a:lnSpc>
              <a:buFont typeface="Wingdings" pitchFamily="2" charset="2"/>
              <a:buNone/>
            </a:pPr>
            <a:r>
              <a:rPr lang="en-US" sz="1400">
                <a:latin typeface="Courier New" pitchFamily="49" charset="0"/>
              </a:rPr>
              <a:t>    pthread_mutex_lock(&amp;reader_mutex);</a:t>
            </a:r>
          </a:p>
          <a:p>
            <a:pPr>
              <a:lnSpc>
                <a:spcPct val="80000"/>
              </a:lnSpc>
              <a:buFont typeface="Wingdings" pitchFamily="2" charset="2"/>
              <a:buNone/>
            </a:pPr>
            <a:r>
              <a:rPr lang="en-US" sz="1400">
                <a:latin typeface="Courier New" pitchFamily="49" charset="0"/>
              </a:rPr>
              <a:t>    num_readers++;</a:t>
            </a:r>
          </a:p>
          <a:p>
            <a:pPr>
              <a:lnSpc>
                <a:spcPct val="80000"/>
              </a:lnSpc>
              <a:buFont typeface="Wingdings" pitchFamily="2" charset="2"/>
              <a:buNone/>
            </a:pPr>
            <a:r>
              <a:rPr lang="en-US" sz="1400">
                <a:latin typeface="Courier New" pitchFamily="49" charset="0"/>
              </a:rPr>
              <a:t>    if (num_readers == 1) pthread_mutex_lock(&amp;rw_mutex);</a:t>
            </a:r>
          </a:p>
          <a:p>
            <a:pPr>
              <a:lnSpc>
                <a:spcPct val="80000"/>
              </a:lnSpc>
              <a:buFont typeface="Wingdings" pitchFamily="2" charset="2"/>
              <a:buNone/>
            </a:pPr>
            <a:r>
              <a:rPr lang="en-US" sz="1400">
                <a:latin typeface="Courier New" pitchFamily="49" charset="0"/>
              </a:rPr>
              <a:t>    pthread_mutex_unlock(&amp;reader_mutex);</a:t>
            </a:r>
          </a:p>
          <a:p>
            <a:pPr>
              <a:lnSpc>
                <a:spcPct val="80000"/>
              </a:lnSpc>
              <a:buFont typeface="Wingdings" pitchFamily="2" charset="2"/>
              <a:buNone/>
            </a:pPr>
            <a:r>
              <a:rPr lang="en-US" sz="1400">
                <a:latin typeface="Courier New" pitchFamily="49" charset="0"/>
              </a:rPr>
              <a:t>    /* read */</a:t>
            </a:r>
          </a:p>
          <a:p>
            <a:pPr>
              <a:lnSpc>
                <a:spcPct val="80000"/>
              </a:lnSpc>
              <a:buFont typeface="Wingdings" pitchFamily="2" charset="2"/>
              <a:buNone/>
            </a:pPr>
            <a:r>
              <a:rPr lang="en-US" sz="1400">
                <a:latin typeface="Courier New" pitchFamily="49" charset="0"/>
              </a:rPr>
              <a:t>    pthread_mutex_lock(&amp;reader_mutex);</a:t>
            </a:r>
          </a:p>
          <a:p>
            <a:pPr>
              <a:lnSpc>
                <a:spcPct val="80000"/>
              </a:lnSpc>
              <a:buFont typeface="Wingdings" pitchFamily="2" charset="2"/>
              <a:buNone/>
            </a:pPr>
            <a:r>
              <a:rPr lang="en-US" sz="1400">
                <a:latin typeface="Courier New" pitchFamily="49" charset="0"/>
              </a:rPr>
              <a:t>    num_readers--;</a:t>
            </a:r>
          </a:p>
          <a:p>
            <a:pPr>
              <a:lnSpc>
                <a:spcPct val="80000"/>
              </a:lnSpc>
              <a:buFont typeface="Wingdings" pitchFamily="2" charset="2"/>
              <a:buNone/>
            </a:pPr>
            <a:r>
              <a:rPr lang="en-US" sz="1400">
                <a:latin typeface="Courier New" pitchFamily="49" charset="0"/>
              </a:rPr>
              <a:t>    if (num_readers == 0) pthread_mutex_unlock(&amp;rw_mutex);</a:t>
            </a:r>
          </a:p>
          <a:p>
            <a:pPr>
              <a:lnSpc>
                <a:spcPct val="80000"/>
              </a:lnSpc>
              <a:buFont typeface="Wingdings" pitchFamily="2" charset="2"/>
              <a:buNone/>
            </a:pPr>
            <a:r>
              <a:rPr lang="en-US" sz="1400">
                <a:latin typeface="Courier New" pitchFamily="49" charset="0"/>
              </a:rPr>
              <a:t>    pthread_mutex_unlock(&amp;reader_mutex);</a:t>
            </a:r>
          </a:p>
          <a:p>
            <a:pPr>
              <a:lnSpc>
                <a:spcPct val="80000"/>
              </a:lnSpc>
              <a:buFont typeface="Wingdings" pitchFamily="2" charset="2"/>
              <a:buNone/>
            </a:pPr>
            <a:r>
              <a:rPr lang="en-US" sz="1400">
                <a:latin typeface="Courier New" pitchFamily="49" charset="0"/>
              </a:rPr>
              <a:t>  }</a:t>
            </a:r>
          </a:p>
          <a:p>
            <a:pPr>
              <a:lnSpc>
                <a:spcPct val="80000"/>
              </a:lnSpc>
              <a:buFont typeface="Wingdings" pitchFamily="2" charset="2"/>
              <a:buNone/>
            </a:pPr>
            <a:r>
              <a:rPr lang="en-US" sz="1400">
                <a:latin typeface="Courier New" pitchFamily="49" charset="0"/>
              </a:rPr>
              <a:t>}</a:t>
            </a:r>
          </a:p>
          <a:p>
            <a:pPr>
              <a:lnSpc>
                <a:spcPct val="80000"/>
              </a:lnSpc>
              <a:buFont typeface="Wingdings" pitchFamily="2" charset="2"/>
              <a:buNone/>
            </a:pPr>
            <a:r>
              <a:rPr lang="en-US" sz="1400">
                <a:latin typeface="Courier New" pitchFamily="49" charset="0"/>
              </a:rPr>
              <a:t>void *writer()</a:t>
            </a:r>
          </a:p>
          <a:p>
            <a:pPr>
              <a:lnSpc>
                <a:spcPct val="80000"/>
              </a:lnSpc>
              <a:buFont typeface="Wingdings" pitchFamily="2" charset="2"/>
              <a:buNone/>
            </a:pPr>
            <a:r>
              <a:rPr lang="en-US" sz="1400">
                <a:latin typeface="Courier New" pitchFamily="49" charset="0"/>
              </a:rPr>
              <a:t>{  while ( 1) {</a:t>
            </a:r>
          </a:p>
          <a:p>
            <a:pPr>
              <a:lnSpc>
                <a:spcPct val="80000"/>
              </a:lnSpc>
              <a:buFont typeface="Wingdings" pitchFamily="2" charset="2"/>
              <a:buNone/>
            </a:pPr>
            <a:r>
              <a:rPr lang="en-US" sz="1400">
                <a:latin typeface="Courier New" pitchFamily="49" charset="0"/>
              </a:rPr>
              <a:t>    pthread_mutex_lock(&amp;rw_mutex);</a:t>
            </a:r>
          </a:p>
          <a:p>
            <a:pPr>
              <a:lnSpc>
                <a:spcPct val="80000"/>
              </a:lnSpc>
              <a:buFont typeface="Wingdings" pitchFamily="2" charset="2"/>
              <a:buNone/>
            </a:pPr>
            <a:r>
              <a:rPr lang="en-US" sz="1400">
                <a:latin typeface="Courier New" pitchFamily="49" charset="0"/>
              </a:rPr>
              <a:t>    /* write */</a:t>
            </a:r>
          </a:p>
          <a:p>
            <a:pPr>
              <a:lnSpc>
                <a:spcPct val="80000"/>
              </a:lnSpc>
              <a:buFont typeface="Wingdings" pitchFamily="2" charset="2"/>
              <a:buNone/>
            </a:pPr>
            <a:r>
              <a:rPr lang="en-US" sz="1400">
                <a:latin typeface="Courier New" pitchFamily="49" charset="0"/>
              </a:rPr>
              <a:t>    pthread_mutex_unlock(&amp;rw_mutex);</a:t>
            </a:r>
          </a:p>
          <a:p>
            <a:pPr>
              <a:lnSpc>
                <a:spcPct val="80000"/>
              </a:lnSpc>
              <a:buFont typeface="Wingdings" pitchFamily="2" charset="2"/>
              <a:buNone/>
            </a:pPr>
            <a:r>
              <a:rPr lang="en-US" sz="1400">
                <a:latin typeface="Courier New" pitchFamily="49" charset="0"/>
              </a:rPr>
              <a:t>  }</a:t>
            </a:r>
          </a:p>
          <a:p>
            <a:pPr>
              <a:lnSpc>
                <a:spcPct val="80000"/>
              </a:lnSpc>
              <a:buFont typeface="Wingdings" pitchFamily="2" charset="2"/>
              <a:buNone/>
            </a:pPr>
            <a:r>
              <a:rPr lang="en-US" sz="1400">
                <a:latin typeface="Courier New" pitchFamily="49" charset="0"/>
              </a:rPr>
              <a:t>}</a:t>
            </a:r>
          </a:p>
          <a:p>
            <a:pPr>
              <a:lnSpc>
                <a:spcPct val="80000"/>
              </a:lnSpc>
              <a:buFont typeface="Wingdings" pitchFamily="2" charset="2"/>
              <a:buNone/>
            </a:pPr>
            <a:endParaRPr lang="en-US" sz="1400">
              <a:latin typeface="Courier New" pitchFamily="49" charset="0"/>
            </a:endParaRPr>
          </a:p>
        </p:txBody>
      </p:sp>
      <p:sp>
        <p:nvSpPr>
          <p:cNvPr id="5" name="Slide Number Placeholder 4"/>
          <p:cNvSpPr>
            <a:spLocks noGrp="1"/>
          </p:cNvSpPr>
          <p:nvPr>
            <p:ph type="sldNum" sz="quarter" idx="12"/>
          </p:nvPr>
        </p:nvSpPr>
        <p:spPr/>
        <p:txBody>
          <a:bodyPr/>
          <a:lstStyle/>
          <a:p>
            <a:fld id="{BAAE0CED-AECF-4F05-AF90-299625F049B1}" type="slidenum">
              <a:rPr lang="en-US" smtClean="0"/>
              <a:pPr/>
              <a:t>184</a:t>
            </a:fld>
            <a:endParaRPr lang="en-US"/>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Condition Variables</a:t>
            </a:r>
          </a:p>
        </p:txBody>
      </p:sp>
      <p:sp>
        <p:nvSpPr>
          <p:cNvPr id="130051" name="Rectangle 3"/>
          <p:cNvSpPr>
            <a:spLocks noGrp="1" noChangeArrowheads="1"/>
          </p:cNvSpPr>
          <p:nvPr>
            <p:ph idx="1"/>
          </p:nvPr>
        </p:nvSpPr>
        <p:spPr/>
        <p:txBody>
          <a:bodyPr>
            <a:normAutofit fontScale="85000" lnSpcReduction="20000"/>
          </a:bodyPr>
          <a:lstStyle/>
          <a:p>
            <a:r>
              <a:rPr lang="en-US"/>
              <a:t>In a critical section (i.e. where a mutex has been used), a thread can suspend itself on a </a:t>
            </a:r>
            <a:r>
              <a:rPr lang="en-US" i="1"/>
              <a:t>condition variable</a:t>
            </a:r>
            <a:r>
              <a:rPr lang="en-US"/>
              <a:t> if the state of the computation is not right for it to proceed.</a:t>
            </a:r>
          </a:p>
          <a:p>
            <a:pPr lvl="1"/>
            <a:r>
              <a:rPr lang="en-US"/>
              <a:t>It will suspend by </a:t>
            </a:r>
            <a:r>
              <a:rPr lang="en-US" i="1"/>
              <a:t>waiting </a:t>
            </a:r>
            <a:r>
              <a:rPr lang="en-US"/>
              <a:t>on a condition variable.</a:t>
            </a:r>
          </a:p>
          <a:p>
            <a:pPr lvl="1"/>
            <a:r>
              <a:rPr lang="en-US"/>
              <a:t>It will, however, release the critical section lock (mutex) .</a:t>
            </a:r>
          </a:p>
          <a:p>
            <a:pPr lvl="1"/>
            <a:r>
              <a:rPr lang="en-US"/>
              <a:t>When that condition variable is </a:t>
            </a:r>
            <a:r>
              <a:rPr lang="en-US" i="1"/>
              <a:t>signaled,</a:t>
            </a:r>
            <a:r>
              <a:rPr lang="en-US"/>
              <a:t>  it will become ready again; it will attempt to reacquire that critical section lock and only then will be able proceed.</a:t>
            </a:r>
          </a:p>
          <a:p>
            <a:pPr lvl="1"/>
            <a:endParaRPr lang="en-US"/>
          </a:p>
          <a:p>
            <a:r>
              <a:rPr lang="en-US"/>
              <a:t>With Posix threads, a condition variable can be  associated with only one mutex variable!</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185</a:t>
            </a:fld>
            <a:endParaRPr lang="en-US"/>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Condition Variables</a:t>
            </a:r>
          </a:p>
        </p:txBody>
      </p:sp>
      <p:sp>
        <p:nvSpPr>
          <p:cNvPr id="131075" name="Rectangle 3"/>
          <p:cNvSpPr>
            <a:spLocks noGrp="1" noChangeArrowheads="1"/>
          </p:cNvSpPr>
          <p:nvPr>
            <p:ph idx="1"/>
          </p:nvPr>
        </p:nvSpPr>
        <p:spPr>
          <a:xfrm>
            <a:off x="1066800" y="1219200"/>
            <a:ext cx="7029450" cy="5029200"/>
          </a:xfrm>
        </p:spPr>
        <p:txBody>
          <a:bodyPr/>
          <a:lstStyle/>
          <a:p>
            <a:pPr indent="-293688"/>
            <a:r>
              <a:rPr lang="en-US" sz="2000" i="1">
                <a:solidFill>
                  <a:srgbClr val="000099"/>
                </a:solidFill>
                <a:latin typeface="Courier New" pitchFamily="49" charset="0"/>
              </a:rPr>
              <a:t>pthread_cond_t   SpaceAvailable;</a:t>
            </a:r>
          </a:p>
          <a:p>
            <a:pPr indent="-293688"/>
            <a:r>
              <a:rPr lang="en-US" sz="2000" i="1">
                <a:solidFill>
                  <a:srgbClr val="000099"/>
                </a:solidFill>
                <a:latin typeface="Courier New" pitchFamily="49" charset="0"/>
              </a:rPr>
              <a:t>pthread_cond_init (&amp;SpaceAvailable, NULL );</a:t>
            </a:r>
          </a:p>
          <a:p>
            <a:pPr indent="-293688">
              <a:buFont typeface="Wingdings" pitchFamily="2" charset="2"/>
              <a:buNone/>
            </a:pPr>
            <a:r>
              <a:rPr lang="en-US" sz="2000"/>
              <a:t>   </a:t>
            </a:r>
          </a:p>
          <a:p>
            <a:pPr indent="-293688"/>
            <a:r>
              <a:rPr lang="en-US" sz="2000" i="1">
                <a:solidFill>
                  <a:srgbClr val="000099"/>
                </a:solidFill>
                <a:latin typeface="Courier New" pitchFamily="49" charset="0"/>
              </a:rPr>
              <a:t>pthread_cond_wait (&amp;condition, &amp;mutex)</a:t>
            </a:r>
            <a:endParaRPr lang="en-US" sz="2000">
              <a:solidFill>
                <a:srgbClr val="000099"/>
              </a:solidFill>
              <a:latin typeface="Courier New" pitchFamily="49" charset="0"/>
            </a:endParaRPr>
          </a:p>
          <a:p>
            <a:pPr indent="-293688"/>
            <a:r>
              <a:rPr lang="en-US" sz="2000" i="1">
                <a:solidFill>
                  <a:srgbClr val="000099"/>
                </a:solidFill>
                <a:latin typeface="Courier New" pitchFamily="49" charset="0"/>
              </a:rPr>
              <a:t>pthread_cond_signal(&amp;condition)</a:t>
            </a:r>
          </a:p>
          <a:p>
            <a:pPr indent="-293688">
              <a:buFont typeface="Wingdings" pitchFamily="2" charset="2"/>
              <a:buNone/>
            </a:pPr>
            <a:r>
              <a:rPr lang="en-US" sz="2000"/>
              <a:t>    unblock  one waiting thread on that condition variable (that thread should still get the “lock” before proceeding)</a:t>
            </a:r>
          </a:p>
          <a:p>
            <a:pPr indent="-293688">
              <a:buFont typeface="Wingdings" pitchFamily="2" charset="2"/>
              <a:buNone/>
            </a:pPr>
            <a:endParaRPr lang="en-US" sz="2000"/>
          </a:p>
          <a:p>
            <a:pPr indent="-293688"/>
            <a:r>
              <a:rPr lang="en-US" sz="2000" i="1">
                <a:solidFill>
                  <a:srgbClr val="000099"/>
                </a:solidFill>
                <a:latin typeface="Courier New" pitchFamily="49" charset="0"/>
              </a:rPr>
              <a:t>pthread_cond_broadcast(&amp;condition)</a:t>
            </a:r>
          </a:p>
          <a:p>
            <a:pPr indent="-293688">
              <a:buFont typeface="Wingdings" pitchFamily="2" charset="2"/>
              <a:buNone/>
            </a:pPr>
            <a:r>
              <a:rPr lang="en-US" sz="2000"/>
              <a:t>    unblock all waiting threads on that condition variable (now all of them will compete to get the “lock”)</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186</a:t>
            </a:fld>
            <a:endParaRPr lang="en-US"/>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Condition Variables</a:t>
            </a:r>
          </a:p>
        </p:txBody>
      </p:sp>
      <p:sp>
        <p:nvSpPr>
          <p:cNvPr id="132099" name="Rectangle 3"/>
          <p:cNvSpPr>
            <a:spLocks noGrp="1" noChangeArrowheads="1"/>
          </p:cNvSpPr>
          <p:nvPr>
            <p:ph idx="1"/>
          </p:nvPr>
        </p:nvSpPr>
        <p:spPr>
          <a:xfrm>
            <a:off x="1023938" y="1563688"/>
            <a:ext cx="7029450" cy="4532312"/>
          </a:xfrm>
        </p:spPr>
        <p:txBody>
          <a:bodyPr>
            <a:normAutofit fontScale="85000" lnSpcReduction="20000"/>
          </a:bodyPr>
          <a:lstStyle/>
          <a:p>
            <a:pPr>
              <a:lnSpc>
                <a:spcPct val="80000"/>
              </a:lnSpc>
              <a:buFont typeface="Wingdings" pitchFamily="2" charset="2"/>
              <a:buNone/>
            </a:pPr>
            <a:r>
              <a:rPr lang="en-US"/>
              <a:t>Example:</a:t>
            </a:r>
          </a:p>
          <a:p>
            <a:pPr>
              <a:lnSpc>
                <a:spcPct val="80000"/>
              </a:lnSpc>
              <a:buFont typeface="Wingdings" pitchFamily="2" charset="2"/>
              <a:buNone/>
            </a:pPr>
            <a:r>
              <a:rPr lang="en-US" i="1">
                <a:solidFill>
                  <a:srgbClr val="000099"/>
                </a:solidFill>
              </a:rPr>
              <a:t>pthread_mutex_lock ( &amp;mutex );</a:t>
            </a:r>
          </a:p>
          <a:p>
            <a:pPr>
              <a:lnSpc>
                <a:spcPct val="80000"/>
              </a:lnSpc>
              <a:buFont typeface="Wingdings" pitchFamily="2" charset="2"/>
              <a:buNone/>
            </a:pPr>
            <a:r>
              <a:rPr lang="en-US" i="1"/>
              <a:t>. . . . .</a:t>
            </a:r>
          </a:p>
          <a:p>
            <a:pPr>
              <a:lnSpc>
                <a:spcPct val="80000"/>
              </a:lnSpc>
              <a:buFont typeface="Wingdings" pitchFamily="2" charset="2"/>
              <a:buNone/>
            </a:pPr>
            <a:r>
              <a:rPr lang="en-US" i="1">
                <a:solidFill>
                  <a:srgbClr val="000099"/>
                </a:solidFill>
              </a:rPr>
              <a:t>pthread_cond_wait ( &amp;SpaceAvailable, &amp;mutex);</a:t>
            </a:r>
          </a:p>
          <a:p>
            <a:pPr>
              <a:lnSpc>
                <a:spcPct val="80000"/>
              </a:lnSpc>
              <a:buFont typeface="Wingdings" pitchFamily="2" charset="2"/>
              <a:buNone/>
            </a:pPr>
            <a:r>
              <a:rPr lang="en-US"/>
              <a:t>// now proceed again</a:t>
            </a:r>
          </a:p>
          <a:p>
            <a:pPr>
              <a:lnSpc>
                <a:spcPct val="80000"/>
              </a:lnSpc>
              <a:buFont typeface="Wingdings" pitchFamily="2" charset="2"/>
              <a:buNone/>
            </a:pPr>
            <a:r>
              <a:rPr lang="en-US"/>
              <a:t>. . .</a:t>
            </a:r>
          </a:p>
          <a:p>
            <a:pPr>
              <a:lnSpc>
                <a:spcPct val="80000"/>
              </a:lnSpc>
              <a:buFont typeface="Wingdings" pitchFamily="2" charset="2"/>
              <a:buNone/>
            </a:pPr>
            <a:r>
              <a:rPr lang="en-US" i="1">
                <a:solidFill>
                  <a:srgbClr val="000099"/>
                </a:solidFill>
              </a:rPr>
              <a:t>pthread_mutex_unlock( &amp;mutex );</a:t>
            </a:r>
          </a:p>
          <a:p>
            <a:pPr>
              <a:lnSpc>
                <a:spcPct val="80000"/>
              </a:lnSpc>
              <a:buFont typeface="Wingdings" pitchFamily="2" charset="2"/>
              <a:buNone/>
            </a:pPr>
            <a:endParaRPr lang="en-US" i="1">
              <a:solidFill>
                <a:srgbClr val="0033CC"/>
              </a:solidFill>
            </a:endParaRPr>
          </a:p>
          <a:p>
            <a:pPr>
              <a:lnSpc>
                <a:spcPct val="80000"/>
              </a:lnSpc>
            </a:pPr>
            <a:r>
              <a:rPr lang="en-US"/>
              <a:t>Some other thread will execute:</a:t>
            </a:r>
          </a:p>
          <a:p>
            <a:pPr>
              <a:lnSpc>
                <a:spcPct val="80000"/>
              </a:lnSpc>
              <a:buFont typeface="Wingdings" pitchFamily="2" charset="2"/>
              <a:buNone/>
            </a:pPr>
            <a:r>
              <a:rPr lang="en-US" i="1">
                <a:solidFill>
                  <a:srgbClr val="000099"/>
                </a:solidFill>
              </a:rPr>
              <a:t>pthread_cond_signal ( &amp;SpaceAvailable );</a:t>
            </a:r>
          </a:p>
          <a:p>
            <a:pPr>
              <a:lnSpc>
                <a:spcPct val="80000"/>
              </a:lnSpc>
              <a:buFont typeface="Wingdings" pitchFamily="2" charset="2"/>
              <a:buNone/>
            </a:pPr>
            <a:endParaRPr lang="en-US" i="1">
              <a:solidFill>
                <a:srgbClr val="000099"/>
              </a:solidFill>
            </a:endParaRPr>
          </a:p>
          <a:p>
            <a:pPr>
              <a:lnSpc>
                <a:spcPct val="80000"/>
              </a:lnSpc>
            </a:pPr>
            <a:r>
              <a:rPr lang="en-US"/>
              <a:t>The signaling thread has priority over any thread that may be awakened</a:t>
            </a:r>
          </a:p>
          <a:p>
            <a:pPr lvl="1">
              <a:lnSpc>
                <a:spcPct val="80000"/>
              </a:lnSpc>
            </a:pPr>
            <a:r>
              <a:rPr lang="en-US"/>
              <a:t> – “Signal-and-continue” semantics</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187</a:t>
            </a:fld>
            <a:endParaRPr lang="en-US"/>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Producer-Consumer Problem</a:t>
            </a:r>
          </a:p>
        </p:txBody>
      </p:sp>
      <p:sp>
        <p:nvSpPr>
          <p:cNvPr id="133123" name="Rectangle 3"/>
          <p:cNvSpPr>
            <a:spLocks noGrp="1" noChangeArrowheads="1"/>
          </p:cNvSpPr>
          <p:nvPr>
            <p:ph idx="1"/>
          </p:nvPr>
        </p:nvSpPr>
        <p:spPr/>
        <p:txBody>
          <a:bodyPr>
            <a:normAutofit fontScale="92500" lnSpcReduction="20000"/>
          </a:bodyPr>
          <a:lstStyle/>
          <a:p>
            <a:r>
              <a:rPr lang="en-US"/>
              <a:t>Producer will produce a sequence of integers, and deposit each integer in a bounded buffer</a:t>
            </a:r>
          </a:p>
          <a:p>
            <a:pPr>
              <a:buFont typeface="Wingdings" pitchFamily="2" charset="2"/>
              <a:buNone/>
            </a:pPr>
            <a:r>
              <a:rPr lang="en-US"/>
              <a:t>    (implemented as an array).</a:t>
            </a:r>
          </a:p>
          <a:p>
            <a:r>
              <a:rPr lang="en-US"/>
              <a:t>All integers are positive, 0..999.</a:t>
            </a:r>
          </a:p>
          <a:p>
            <a:r>
              <a:rPr lang="en-US"/>
              <a:t>Producer will deposit -1 when finished, and then</a:t>
            </a:r>
          </a:p>
          <a:p>
            <a:pPr>
              <a:buFont typeface="Wingdings" pitchFamily="2" charset="2"/>
              <a:buNone/>
            </a:pPr>
            <a:r>
              <a:rPr lang="en-US"/>
              <a:t>     terminate.</a:t>
            </a:r>
          </a:p>
          <a:p>
            <a:r>
              <a:rPr lang="en-US"/>
              <a:t>Buffer is of finite size: 5 in this example.</a:t>
            </a:r>
          </a:p>
          <a:p>
            <a:r>
              <a:rPr lang="en-US"/>
              <a:t>Consumer will remove integers, one at a time, and print them.</a:t>
            </a:r>
          </a:p>
          <a:p>
            <a:r>
              <a:rPr lang="en-US"/>
              <a:t>It will terminate when it receives -1.</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188</a:t>
            </a:fld>
            <a:endParaRPr lang="en-US"/>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Definitions and Globals</a:t>
            </a:r>
          </a:p>
        </p:txBody>
      </p:sp>
      <p:sp>
        <p:nvSpPr>
          <p:cNvPr id="134147" name="Rectangle 3"/>
          <p:cNvSpPr>
            <a:spLocks noGrp="1" noChangeArrowheads="1"/>
          </p:cNvSpPr>
          <p:nvPr>
            <p:ph idx="1"/>
          </p:nvPr>
        </p:nvSpPr>
        <p:spPr>
          <a:xfrm>
            <a:off x="457200" y="1066800"/>
            <a:ext cx="8305800" cy="4611688"/>
          </a:xfrm>
        </p:spPr>
        <p:txBody>
          <a:bodyPr/>
          <a:lstStyle/>
          <a:p>
            <a:pPr>
              <a:buFont typeface="Wingdings" pitchFamily="2" charset="2"/>
              <a:buNone/>
            </a:pPr>
            <a:r>
              <a:rPr lang="en-US" sz="1600">
                <a:latin typeface="Courier New" pitchFamily="49" charset="0"/>
              </a:rPr>
              <a:t>#include &lt;sys/time.h&gt;</a:t>
            </a:r>
          </a:p>
          <a:p>
            <a:pPr>
              <a:buFont typeface="Wingdings" pitchFamily="2" charset="2"/>
              <a:buNone/>
            </a:pPr>
            <a:r>
              <a:rPr lang="en-US" sz="1600">
                <a:latin typeface="Courier New" pitchFamily="49" charset="0"/>
              </a:rPr>
              <a:t>#include &lt;stdio.h&gt;</a:t>
            </a:r>
          </a:p>
          <a:p>
            <a:pPr>
              <a:buFont typeface="Wingdings" pitchFamily="2" charset="2"/>
              <a:buNone/>
            </a:pPr>
            <a:r>
              <a:rPr lang="en-US" sz="1600">
                <a:latin typeface="Courier New" pitchFamily="49" charset="0"/>
              </a:rPr>
              <a:t>#include &lt;pthread.h&gt;</a:t>
            </a:r>
          </a:p>
          <a:p>
            <a:pPr>
              <a:buFont typeface="Wingdings" pitchFamily="2" charset="2"/>
              <a:buNone/>
            </a:pPr>
            <a:r>
              <a:rPr lang="en-US" sz="1600">
                <a:latin typeface="Courier New" pitchFamily="49" charset="0"/>
              </a:rPr>
              <a:t>#include &lt;errno.h&gt;</a:t>
            </a:r>
          </a:p>
          <a:p>
            <a:pPr>
              <a:buFont typeface="Wingdings" pitchFamily="2" charset="2"/>
              <a:buNone/>
            </a:pPr>
            <a:r>
              <a:rPr lang="en-US" sz="1600">
                <a:latin typeface="Courier New" pitchFamily="49" charset="0"/>
              </a:rPr>
              <a:t>#define SIZE 10</a:t>
            </a:r>
          </a:p>
          <a:p>
            <a:pPr>
              <a:buFont typeface="Wingdings" pitchFamily="2" charset="2"/>
              <a:buNone/>
            </a:pPr>
            <a:endParaRPr lang="en-US" sz="1600">
              <a:latin typeface="Courier New" pitchFamily="49" charset="0"/>
            </a:endParaRPr>
          </a:p>
          <a:p>
            <a:pPr>
              <a:buFont typeface="Wingdings" pitchFamily="2" charset="2"/>
              <a:buNone/>
            </a:pPr>
            <a:r>
              <a:rPr lang="en-US" sz="1600">
                <a:latin typeface="Courier New" pitchFamily="49" charset="0"/>
              </a:rPr>
              <a:t>pthread_mutex_t region_mutex = PTHREAD_MUTEX_INITIALIZER;</a:t>
            </a:r>
          </a:p>
          <a:p>
            <a:pPr>
              <a:buFont typeface="Wingdings" pitchFamily="2" charset="2"/>
              <a:buNone/>
            </a:pPr>
            <a:r>
              <a:rPr lang="en-US" sz="1600">
                <a:latin typeface="Courier New" pitchFamily="49" charset="0"/>
              </a:rPr>
              <a:t>pthread_cond_t space_available = PTHREAD_COND_INITIALIZER;</a:t>
            </a:r>
          </a:p>
          <a:p>
            <a:pPr>
              <a:buFont typeface="Wingdings" pitchFamily="2" charset="2"/>
              <a:buNone/>
            </a:pPr>
            <a:r>
              <a:rPr lang="en-US" sz="1600">
                <a:latin typeface="Courier New" pitchFamily="49" charset="0"/>
              </a:rPr>
              <a:t>pthread_cond_t data_available = PTHREAD_COND_INITIALIZER;</a:t>
            </a:r>
          </a:p>
          <a:p>
            <a:pPr>
              <a:buFont typeface="Wingdings" pitchFamily="2" charset="2"/>
              <a:buNone/>
            </a:pPr>
            <a:endParaRPr lang="en-US" sz="1600">
              <a:latin typeface="Courier New" pitchFamily="49" charset="0"/>
            </a:endParaRPr>
          </a:p>
          <a:p>
            <a:pPr>
              <a:buFont typeface="Wingdings" pitchFamily="2" charset="2"/>
              <a:buNone/>
            </a:pPr>
            <a:r>
              <a:rPr lang="en-US" sz="1600">
                <a:latin typeface="Courier New" pitchFamily="49" charset="0"/>
              </a:rPr>
              <a:t>int b[SIZE];    /* buffer */</a:t>
            </a:r>
          </a:p>
          <a:p>
            <a:pPr>
              <a:buFont typeface="Wingdings" pitchFamily="2" charset="2"/>
              <a:buNone/>
            </a:pPr>
            <a:r>
              <a:rPr lang="en-US" sz="1600">
                <a:latin typeface="Courier New" pitchFamily="49" charset="0"/>
              </a:rPr>
              <a:t>int size = 0;  /* number of full elements */</a:t>
            </a:r>
          </a:p>
          <a:p>
            <a:pPr>
              <a:buFont typeface="Wingdings" pitchFamily="2" charset="2"/>
              <a:buNone/>
            </a:pPr>
            <a:r>
              <a:rPr lang="en-US" sz="1600">
                <a:latin typeface="Courier New" pitchFamily="49" charset="0"/>
              </a:rPr>
              <a:t>int front,rear=0;  /* queue */</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189</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 program - fork</a:t>
            </a:r>
            <a:endParaRPr lang="en-US" dirty="0"/>
          </a:p>
        </p:txBody>
      </p:sp>
      <p:sp>
        <p:nvSpPr>
          <p:cNvPr id="3" name="Content Placeholder 2"/>
          <p:cNvSpPr>
            <a:spLocks noGrp="1"/>
          </p:cNvSpPr>
          <p:nvPr>
            <p:ph idx="1"/>
          </p:nvPr>
        </p:nvSpPr>
        <p:spPr>
          <a:xfrm>
            <a:off x="457200" y="838200"/>
            <a:ext cx="8229600" cy="57912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200" b="1" dirty="0"/>
              <a:t>#include &lt;</a:t>
            </a:r>
            <a:r>
              <a:rPr lang="en-US" sz="1200" b="1" dirty="0" err="1"/>
              <a:t>stdio.h</a:t>
            </a:r>
            <a:r>
              <a:rPr lang="en-US" sz="1200" b="1" dirty="0"/>
              <a:t>&gt;</a:t>
            </a:r>
          </a:p>
          <a:p>
            <a:pPr>
              <a:buNone/>
            </a:pPr>
            <a:r>
              <a:rPr lang="en-US" sz="1200" b="1" dirty="0"/>
              <a:t>#include &lt;</a:t>
            </a:r>
            <a:r>
              <a:rPr lang="en-US" sz="1200" b="1" dirty="0" err="1"/>
              <a:t>unistd.h</a:t>
            </a:r>
            <a:r>
              <a:rPr lang="en-US" sz="1200" b="1" dirty="0"/>
              <a:t>&gt;</a:t>
            </a:r>
          </a:p>
          <a:p>
            <a:pPr>
              <a:buNone/>
            </a:pPr>
            <a:r>
              <a:rPr lang="en-US" sz="1200" b="1" dirty="0"/>
              <a:t>#include &lt;sys/</a:t>
            </a:r>
            <a:r>
              <a:rPr lang="en-US" sz="1200" b="1" dirty="0" err="1"/>
              <a:t>types.h</a:t>
            </a:r>
            <a:r>
              <a:rPr lang="en-US" sz="1200" b="1" dirty="0"/>
              <a:t>&gt;</a:t>
            </a:r>
          </a:p>
          <a:p>
            <a:pPr>
              <a:buNone/>
            </a:pPr>
            <a:r>
              <a:rPr lang="en-US" sz="1200" b="1" dirty="0"/>
              <a:t>#include &lt;sys/</a:t>
            </a:r>
            <a:r>
              <a:rPr lang="en-US" sz="1200" b="1" dirty="0" err="1"/>
              <a:t>wait.h</a:t>
            </a:r>
            <a:r>
              <a:rPr lang="en-US" sz="1200" b="1" dirty="0"/>
              <a:t>&gt;</a:t>
            </a:r>
          </a:p>
          <a:p>
            <a:pPr>
              <a:buNone/>
            </a:pPr>
            <a:r>
              <a:rPr lang="en-US" sz="1200" b="1" dirty="0" err="1" smtClean="0"/>
              <a:t>int</a:t>
            </a:r>
            <a:r>
              <a:rPr lang="en-US" sz="1200" b="1" dirty="0" smtClean="0"/>
              <a:t> </a:t>
            </a:r>
            <a:r>
              <a:rPr lang="en-US" sz="1200" b="1" dirty="0"/>
              <a:t>main()</a:t>
            </a:r>
          </a:p>
          <a:p>
            <a:pPr>
              <a:buNone/>
            </a:pPr>
            <a:r>
              <a:rPr lang="en-US" sz="1200" b="1" dirty="0"/>
              <a:t>{</a:t>
            </a:r>
          </a:p>
          <a:p>
            <a:pPr>
              <a:buNone/>
            </a:pPr>
            <a:r>
              <a:rPr lang="en-US" sz="1200" b="1" dirty="0"/>
              <a:t>  </a:t>
            </a:r>
            <a:r>
              <a:rPr lang="en-US" sz="1200" b="1" dirty="0" err="1"/>
              <a:t>int</a:t>
            </a:r>
            <a:r>
              <a:rPr lang="en-US" sz="1200" b="1" dirty="0"/>
              <a:t> </a:t>
            </a:r>
            <a:r>
              <a:rPr lang="en-US" sz="1200" b="1" dirty="0" err="1"/>
              <a:t>i</a:t>
            </a:r>
            <a:r>
              <a:rPr lang="en-US" sz="1200" b="1" dirty="0"/>
              <a:t>, status;</a:t>
            </a:r>
          </a:p>
          <a:p>
            <a:pPr>
              <a:buNone/>
            </a:pPr>
            <a:r>
              <a:rPr lang="en-US" sz="1200" b="1" dirty="0"/>
              <a:t>  </a:t>
            </a:r>
            <a:r>
              <a:rPr lang="en-US" sz="1200" b="1" dirty="0" err="1"/>
              <a:t>pid_t</a:t>
            </a:r>
            <a:r>
              <a:rPr lang="en-US" sz="1200" b="1" dirty="0"/>
              <a:t> </a:t>
            </a:r>
            <a:r>
              <a:rPr lang="en-US" sz="1200" b="1" dirty="0" err="1"/>
              <a:t>pid</a:t>
            </a:r>
            <a:r>
              <a:rPr lang="en-US" sz="1200" b="1" dirty="0"/>
              <a:t>, </a:t>
            </a:r>
            <a:r>
              <a:rPr lang="en-US" sz="1200" b="1" dirty="0" err="1"/>
              <a:t>pid_array</a:t>
            </a:r>
            <a:r>
              <a:rPr lang="en-US" sz="1200" b="1" dirty="0"/>
              <a:t>[3];</a:t>
            </a:r>
          </a:p>
          <a:p>
            <a:pPr>
              <a:buNone/>
            </a:pPr>
            <a:r>
              <a:rPr lang="en-US" sz="1200" b="1" dirty="0" smtClean="0"/>
              <a:t> </a:t>
            </a:r>
            <a:endParaRPr lang="en-US" sz="1200" b="1" dirty="0"/>
          </a:p>
          <a:p>
            <a:pPr>
              <a:buNone/>
            </a:pPr>
            <a:r>
              <a:rPr lang="en-US" sz="1200" b="1" dirty="0"/>
              <a:t>  </a:t>
            </a:r>
            <a:r>
              <a:rPr lang="en-US" sz="1200" b="1" dirty="0" err="1"/>
              <a:t>printf</a:t>
            </a:r>
            <a:r>
              <a:rPr lang="en-US" sz="1200" b="1" dirty="0"/>
              <a:t>("My process ID is %d\n", </a:t>
            </a:r>
            <a:r>
              <a:rPr lang="en-US" sz="1200" b="1" dirty="0" err="1"/>
              <a:t>getpid</a:t>
            </a:r>
            <a:r>
              <a:rPr lang="en-US" sz="1200" b="1" dirty="0"/>
              <a:t>());</a:t>
            </a:r>
          </a:p>
          <a:p>
            <a:pPr>
              <a:buNone/>
            </a:pPr>
            <a:r>
              <a:rPr lang="nn-NO" sz="1200" b="1" dirty="0" smtClean="0"/>
              <a:t>  </a:t>
            </a:r>
            <a:r>
              <a:rPr lang="nn-NO" sz="1200" b="1" dirty="0"/>
              <a:t>for ( i = 0; i &lt; 3; i++ ) {</a:t>
            </a:r>
          </a:p>
          <a:p>
            <a:pPr>
              <a:buNone/>
            </a:pPr>
            <a:r>
              <a:rPr lang="en-US" sz="1200" b="1" dirty="0"/>
              <a:t>    </a:t>
            </a:r>
            <a:r>
              <a:rPr lang="en-US" sz="1200" b="1" dirty="0" err="1"/>
              <a:t>pid</a:t>
            </a:r>
            <a:r>
              <a:rPr lang="en-US" sz="1200" b="1" dirty="0"/>
              <a:t> = fork();</a:t>
            </a:r>
          </a:p>
          <a:p>
            <a:pPr>
              <a:buNone/>
            </a:pPr>
            <a:r>
              <a:rPr lang="en-US" sz="1200" b="1" dirty="0" smtClean="0"/>
              <a:t>    </a:t>
            </a:r>
            <a:r>
              <a:rPr lang="en-US" sz="1200" b="1" dirty="0"/>
              <a:t>if ( </a:t>
            </a:r>
            <a:r>
              <a:rPr lang="en-US" sz="1200" b="1" dirty="0" err="1"/>
              <a:t>pid</a:t>
            </a:r>
            <a:r>
              <a:rPr lang="en-US" sz="1200" b="1" dirty="0"/>
              <a:t> == 0 ) {</a:t>
            </a:r>
          </a:p>
          <a:p>
            <a:pPr>
              <a:buNone/>
            </a:pPr>
            <a:r>
              <a:rPr lang="en-US" sz="1200" b="1" dirty="0"/>
              <a:t>      </a:t>
            </a:r>
            <a:r>
              <a:rPr lang="en-US" sz="1200" b="1" dirty="0" err="1"/>
              <a:t>printf</a:t>
            </a:r>
            <a:r>
              <a:rPr lang="en-US" sz="1200" b="1" dirty="0"/>
              <a:t>("I am the child  =&gt; PID = %d\n", </a:t>
            </a:r>
            <a:r>
              <a:rPr lang="en-US" sz="1200" b="1" dirty="0" err="1"/>
              <a:t>getpid</a:t>
            </a:r>
            <a:r>
              <a:rPr lang="en-US" sz="1200" b="1" dirty="0"/>
              <a:t>());</a:t>
            </a:r>
          </a:p>
          <a:p>
            <a:pPr>
              <a:buNone/>
            </a:pPr>
            <a:r>
              <a:rPr lang="en-US" sz="1200" b="1" dirty="0"/>
              <a:t>      while(1);</a:t>
            </a:r>
          </a:p>
          <a:p>
            <a:pPr>
              <a:buNone/>
            </a:pPr>
            <a:r>
              <a:rPr lang="en-US" sz="1200" b="1" dirty="0"/>
              <a:t>    }</a:t>
            </a:r>
          </a:p>
          <a:p>
            <a:pPr>
              <a:buNone/>
            </a:pPr>
            <a:r>
              <a:rPr lang="en-US" sz="1200" b="1" dirty="0"/>
              <a:t>    else {</a:t>
            </a:r>
          </a:p>
          <a:p>
            <a:pPr>
              <a:buNone/>
            </a:pPr>
            <a:r>
              <a:rPr lang="en-US" sz="1200" b="1" dirty="0"/>
              <a:t>      </a:t>
            </a:r>
            <a:r>
              <a:rPr lang="en-US" sz="1200" b="1" dirty="0" err="1"/>
              <a:t>printf</a:t>
            </a:r>
            <a:r>
              <a:rPr lang="en-US" sz="1200" b="1" dirty="0"/>
              <a:t>("I am the parent =&gt; PID = %d, child ID = %d\n", </a:t>
            </a:r>
            <a:r>
              <a:rPr lang="en-US" sz="1200" b="1" dirty="0" err="1"/>
              <a:t>getpid</a:t>
            </a:r>
            <a:r>
              <a:rPr lang="en-US" sz="1200" b="1" dirty="0"/>
              <a:t>(), </a:t>
            </a:r>
            <a:r>
              <a:rPr lang="en-US" sz="1200" b="1" dirty="0" err="1"/>
              <a:t>pid</a:t>
            </a:r>
            <a:r>
              <a:rPr lang="en-US" sz="1200" b="1" dirty="0"/>
              <a:t>);</a:t>
            </a:r>
          </a:p>
          <a:p>
            <a:pPr>
              <a:buNone/>
            </a:pPr>
            <a:r>
              <a:rPr lang="en-US" sz="1200" b="1" dirty="0"/>
              <a:t>      </a:t>
            </a:r>
            <a:r>
              <a:rPr lang="en-US" sz="1200" b="1" dirty="0" err="1"/>
              <a:t>pid_array</a:t>
            </a:r>
            <a:r>
              <a:rPr lang="en-US" sz="1200" b="1" dirty="0"/>
              <a:t>[</a:t>
            </a:r>
            <a:r>
              <a:rPr lang="en-US" sz="1200" b="1" dirty="0" err="1"/>
              <a:t>i</a:t>
            </a:r>
            <a:r>
              <a:rPr lang="en-US" sz="1200" b="1" dirty="0"/>
              <a:t>] = </a:t>
            </a:r>
            <a:r>
              <a:rPr lang="en-US" sz="1200" b="1" dirty="0" err="1"/>
              <a:t>pid</a:t>
            </a:r>
            <a:r>
              <a:rPr lang="en-US" sz="1200" b="1" dirty="0"/>
              <a:t>;</a:t>
            </a:r>
          </a:p>
          <a:p>
            <a:pPr>
              <a:buNone/>
            </a:pPr>
            <a:r>
              <a:rPr lang="en-US" sz="1200" b="1" dirty="0"/>
              <a:t>    }</a:t>
            </a:r>
          </a:p>
          <a:p>
            <a:pPr>
              <a:buNone/>
            </a:pPr>
            <a:r>
              <a:rPr lang="en-US" sz="1200" b="1" dirty="0"/>
              <a:t>  }</a:t>
            </a:r>
          </a:p>
          <a:p>
            <a:pPr>
              <a:buNone/>
            </a:pPr>
            <a:r>
              <a:rPr lang="en-US" sz="1200" b="1" dirty="0"/>
              <a:t>  //while( 1 ) {</a:t>
            </a:r>
          </a:p>
          <a:p>
            <a:pPr>
              <a:buNone/>
            </a:pPr>
            <a:r>
              <a:rPr lang="nn-NO" sz="1200" b="1" dirty="0"/>
              <a:t>    for ( i = 0; i &lt; 3; i++ ) {</a:t>
            </a:r>
          </a:p>
          <a:p>
            <a:pPr>
              <a:buNone/>
            </a:pPr>
            <a:r>
              <a:rPr lang="en-US" sz="1200" b="1" dirty="0"/>
              <a:t>      if (</a:t>
            </a:r>
            <a:r>
              <a:rPr lang="en-US" sz="1200" b="1" dirty="0" err="1"/>
              <a:t>pid</a:t>
            </a:r>
            <a:r>
              <a:rPr lang="en-US" sz="1200" b="1" dirty="0"/>
              <a:t> = wait(&amp;status)) {</a:t>
            </a:r>
          </a:p>
          <a:p>
            <a:pPr>
              <a:buNone/>
            </a:pPr>
            <a:r>
              <a:rPr lang="en-US" sz="1200" b="1" dirty="0"/>
              <a:t>	</a:t>
            </a:r>
            <a:r>
              <a:rPr lang="en-US" sz="1200" b="1" dirty="0" err="1"/>
              <a:t>printf</a:t>
            </a:r>
            <a:r>
              <a:rPr lang="en-US" sz="1200" b="1" dirty="0"/>
              <a:t>("Process ID %d has terminated\n", </a:t>
            </a:r>
            <a:r>
              <a:rPr lang="en-US" sz="1200" b="1" dirty="0" err="1"/>
              <a:t>pid</a:t>
            </a:r>
            <a:r>
              <a:rPr lang="en-US" sz="1200" b="1" dirty="0"/>
              <a:t>);</a:t>
            </a:r>
          </a:p>
          <a:p>
            <a:pPr>
              <a:buNone/>
            </a:pPr>
            <a:r>
              <a:rPr lang="en-US" sz="1200" b="1" dirty="0"/>
              <a:t>      }</a:t>
            </a:r>
          </a:p>
          <a:p>
            <a:pPr>
              <a:buNone/>
            </a:pPr>
            <a:r>
              <a:rPr lang="en-US" sz="1200" b="1" dirty="0"/>
              <a:t>    }</a:t>
            </a:r>
          </a:p>
          <a:p>
            <a:pPr>
              <a:buNone/>
            </a:pPr>
            <a:r>
              <a:rPr lang="en-US" sz="1400" b="1" dirty="0"/>
              <a:t> </a:t>
            </a:r>
          </a:p>
          <a:p>
            <a:pPr>
              <a:buNone/>
            </a:pPr>
            <a:r>
              <a:rPr lang="en-US" sz="1400" b="1" dirty="0"/>
              <a:t>  </a:t>
            </a:r>
          </a:p>
          <a:p>
            <a:pPr>
              <a:buNone/>
            </a:pPr>
            <a:r>
              <a:rPr lang="en-US" sz="1400" b="1" dirty="0"/>
              <a:t>  return(0);</a:t>
            </a:r>
          </a:p>
          <a:p>
            <a:pPr>
              <a:buNone/>
            </a:pPr>
            <a:r>
              <a:rPr lang="en-US" sz="1400" b="1" dirty="0"/>
              <a:t>}</a:t>
            </a:r>
            <a:endParaRPr lang="en-US" sz="1400"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19</a:t>
            </a:fld>
            <a:endParaRPr lang="en-US"/>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idx="1"/>
          </p:nvPr>
        </p:nvSpPr>
        <p:spPr>
          <a:xfrm>
            <a:off x="1023938" y="762000"/>
            <a:ext cx="7739062" cy="5410200"/>
          </a:xfrm>
        </p:spPr>
        <p:txBody>
          <a:bodyPr>
            <a:normAutofit lnSpcReduction="10000"/>
          </a:bodyPr>
          <a:lstStyle/>
          <a:p>
            <a:pPr>
              <a:buFont typeface="Wingdings" pitchFamily="2" charset="2"/>
              <a:buNone/>
            </a:pPr>
            <a:r>
              <a:rPr lang="en-US" sz="1600" dirty="0">
                <a:latin typeface="Courier New" pitchFamily="49" charset="0"/>
              </a:rPr>
              <a:t>void *producer()</a:t>
            </a:r>
          </a:p>
          <a:p>
            <a:pPr>
              <a:buFont typeface="Wingdings" pitchFamily="2" charset="2"/>
              <a:buNone/>
            </a:pPr>
            <a:r>
              <a:rPr lang="en-US" sz="1600" dirty="0">
                <a:latin typeface="Courier New" pitchFamily="49" charset="0"/>
              </a:rPr>
              <a:t>{</a:t>
            </a:r>
          </a:p>
          <a:p>
            <a:pPr>
              <a:buFont typeface="Wingdings" pitchFamily="2" charset="2"/>
              <a:buNone/>
            </a:pP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i</a:t>
            </a:r>
            <a:r>
              <a:rPr lang="en-US" sz="1600" dirty="0">
                <a:latin typeface="Courier New" pitchFamily="49" charset="0"/>
              </a:rPr>
              <a:t> = 0;</a:t>
            </a:r>
          </a:p>
          <a:p>
            <a:pPr>
              <a:buFont typeface="Wingdings" pitchFamily="2" charset="2"/>
              <a:buNone/>
            </a:pPr>
            <a:r>
              <a:rPr lang="en-US" sz="1600" dirty="0">
                <a:latin typeface="Courier New" pitchFamily="49" charset="0"/>
              </a:rPr>
              <a:t>while (1) {</a:t>
            </a:r>
          </a:p>
          <a:p>
            <a:pPr>
              <a:buFont typeface="Wingdings" pitchFamily="2" charset="2"/>
              <a:buNone/>
            </a:pPr>
            <a:r>
              <a:rPr lang="en-US" sz="1600" dirty="0">
                <a:latin typeface="Courier New" pitchFamily="49" charset="0"/>
              </a:rPr>
              <a:t>  </a:t>
            </a:r>
            <a:r>
              <a:rPr lang="en-US" sz="1600" dirty="0" err="1">
                <a:latin typeface="Courier New" pitchFamily="49" charset="0"/>
              </a:rPr>
              <a:t>pthread_mutex_lock</a:t>
            </a:r>
            <a:r>
              <a:rPr lang="en-US" sz="1600" dirty="0">
                <a:latin typeface="Courier New" pitchFamily="49" charset="0"/>
              </a:rPr>
              <a:t>(&amp;</a:t>
            </a:r>
            <a:r>
              <a:rPr lang="en-US" sz="1600" dirty="0" err="1">
                <a:latin typeface="Courier New" pitchFamily="49" charset="0"/>
              </a:rPr>
              <a:t>region_mutex</a:t>
            </a:r>
            <a:r>
              <a:rPr lang="en-US" sz="1600" dirty="0">
                <a:latin typeface="Courier New" pitchFamily="49" charset="0"/>
              </a:rPr>
              <a:t>);</a:t>
            </a:r>
          </a:p>
          <a:p>
            <a:pPr>
              <a:buFont typeface="Wingdings" pitchFamily="2" charset="2"/>
              <a:buNone/>
            </a:pPr>
            <a:r>
              <a:rPr lang="en-US" sz="1600" dirty="0">
                <a:latin typeface="Courier New" pitchFamily="49" charset="0"/>
              </a:rPr>
              <a:t>  while (size == SIZE) {</a:t>
            </a:r>
          </a:p>
          <a:p>
            <a:pPr>
              <a:buFont typeface="Wingdings" pitchFamily="2" charset="2"/>
              <a:buNone/>
            </a:pPr>
            <a:r>
              <a:rPr lang="en-US" sz="1600" dirty="0">
                <a:latin typeface="Courier New" pitchFamily="49" charset="0"/>
              </a:rPr>
              <a:t>     </a:t>
            </a:r>
            <a:r>
              <a:rPr lang="en-US" sz="1600" dirty="0" err="1">
                <a:latin typeface="Courier New" pitchFamily="49" charset="0"/>
              </a:rPr>
              <a:t>pthread_cond_broadcast</a:t>
            </a:r>
            <a:r>
              <a:rPr lang="en-US" sz="1600" dirty="0">
                <a:latin typeface="Courier New" pitchFamily="49" charset="0"/>
              </a:rPr>
              <a:t>(&amp;</a:t>
            </a:r>
            <a:r>
              <a:rPr lang="en-US" sz="1600" dirty="0" err="1">
                <a:latin typeface="Courier New" pitchFamily="49" charset="0"/>
              </a:rPr>
              <a:t>data_available</a:t>
            </a:r>
            <a:r>
              <a:rPr lang="en-US" sz="1600" dirty="0">
                <a:latin typeface="Courier New" pitchFamily="49" charset="0"/>
              </a:rPr>
              <a:t>);</a:t>
            </a:r>
          </a:p>
          <a:p>
            <a:pPr>
              <a:buFont typeface="Wingdings" pitchFamily="2" charset="2"/>
              <a:buNone/>
            </a:pPr>
            <a:r>
              <a:rPr lang="en-US" sz="1600" dirty="0">
                <a:latin typeface="Courier New" pitchFamily="49" charset="0"/>
              </a:rPr>
              <a:t>     </a:t>
            </a:r>
            <a:r>
              <a:rPr lang="en-US" sz="1600" dirty="0" err="1">
                <a:latin typeface="Courier New" pitchFamily="49" charset="0"/>
              </a:rPr>
              <a:t>pthread_cond_wait</a:t>
            </a:r>
            <a:r>
              <a:rPr lang="en-US" sz="1600" dirty="0">
                <a:latin typeface="Courier New" pitchFamily="49" charset="0"/>
              </a:rPr>
              <a:t>(&amp;</a:t>
            </a:r>
            <a:r>
              <a:rPr lang="en-US" sz="1600" dirty="0" err="1">
                <a:latin typeface="Courier New" pitchFamily="49" charset="0"/>
              </a:rPr>
              <a:t>space_available,&amp;region_mutex</a:t>
            </a:r>
            <a:r>
              <a:rPr lang="en-US" sz="1600" dirty="0">
                <a:latin typeface="Courier New" pitchFamily="49" charset="0"/>
              </a:rPr>
              <a:t>);</a:t>
            </a:r>
          </a:p>
          <a:p>
            <a:pPr>
              <a:buFont typeface="Wingdings" pitchFamily="2" charset="2"/>
              <a:buNone/>
            </a:pPr>
            <a:r>
              <a:rPr lang="en-US" sz="1600" dirty="0">
                <a:latin typeface="Courier New" pitchFamily="49" charset="0"/>
              </a:rPr>
              <a:t>  }</a:t>
            </a:r>
          </a:p>
          <a:p>
            <a:pPr>
              <a:buFont typeface="Wingdings" pitchFamily="2" charset="2"/>
              <a:buNone/>
            </a:pPr>
            <a:r>
              <a:rPr lang="en-US" sz="1600" dirty="0">
                <a:latin typeface="Courier New" pitchFamily="49" charset="0"/>
              </a:rPr>
              <a:t>  </a:t>
            </a:r>
            <a:r>
              <a:rPr lang="en-US" sz="1600" dirty="0" smtClean="0">
                <a:latin typeface="Courier New" pitchFamily="49" charset="0"/>
              </a:rPr>
              <a:t>if(</a:t>
            </a:r>
            <a:r>
              <a:rPr lang="en-US" sz="1600" dirty="0" err="1" smtClean="0">
                <a:latin typeface="Courier New" pitchFamily="49" charset="0"/>
              </a:rPr>
              <a:t>i</a:t>
            </a:r>
            <a:r>
              <a:rPr lang="en-US" sz="1600" dirty="0" smtClean="0">
                <a:latin typeface="Courier New" pitchFamily="49" charset="0"/>
              </a:rPr>
              <a:t>&gt;99) </a:t>
            </a:r>
            <a:r>
              <a:rPr lang="en-US" sz="1600" dirty="0" err="1" smtClean="0">
                <a:latin typeface="Courier New" pitchFamily="49" charset="0"/>
              </a:rPr>
              <a:t>i</a:t>
            </a:r>
            <a:r>
              <a:rPr lang="en-US" sz="1600" dirty="0" smtClean="0">
                <a:latin typeface="Courier New" pitchFamily="49" charset="0"/>
              </a:rPr>
              <a:t>=-1;</a:t>
            </a:r>
          </a:p>
          <a:p>
            <a:pPr>
              <a:buFont typeface="Wingdings" pitchFamily="2" charset="2"/>
              <a:buNone/>
            </a:pPr>
            <a:r>
              <a:rPr lang="en-US" sz="1600" dirty="0">
                <a:latin typeface="Courier New" pitchFamily="49" charset="0"/>
              </a:rPr>
              <a:t>	</a:t>
            </a:r>
            <a:r>
              <a:rPr lang="en-US" sz="1600" dirty="0" err="1" smtClean="0">
                <a:latin typeface="Courier New" pitchFamily="49" charset="0"/>
              </a:rPr>
              <a:t>add_buffer</a:t>
            </a:r>
            <a:r>
              <a:rPr lang="en-US" sz="1600" dirty="0" smtClean="0">
                <a:latin typeface="Courier New" pitchFamily="49" charset="0"/>
              </a:rPr>
              <a:t>(</a:t>
            </a:r>
            <a:r>
              <a:rPr lang="en-US" sz="1600" dirty="0" err="1" smtClean="0">
                <a:latin typeface="Courier New" pitchFamily="49" charset="0"/>
              </a:rPr>
              <a:t>i</a:t>
            </a:r>
            <a:r>
              <a:rPr lang="en-US" sz="1600" dirty="0" smtClean="0">
                <a:latin typeface="Courier New" pitchFamily="49" charset="0"/>
              </a:rPr>
              <a:t>);</a:t>
            </a:r>
          </a:p>
          <a:p>
            <a:pPr>
              <a:buNone/>
            </a:pPr>
            <a:endParaRPr lang="en-US" sz="1600" dirty="0" smtClean="0">
              <a:latin typeface="Courier New" pitchFamily="49" charset="0"/>
            </a:endParaRPr>
          </a:p>
          <a:p>
            <a:pPr>
              <a:buFont typeface="Wingdings" pitchFamily="2" charset="2"/>
              <a:buNone/>
            </a:pPr>
            <a:r>
              <a:rPr lang="en-US" sz="1600" dirty="0">
                <a:latin typeface="Courier New" pitchFamily="49" charset="0"/>
              </a:rPr>
              <a:t>	</a:t>
            </a:r>
            <a:r>
              <a:rPr lang="en-US" sz="1600" dirty="0" smtClean="0">
                <a:latin typeface="Courier New" pitchFamily="49" charset="0"/>
              </a:rPr>
              <a:t>  </a:t>
            </a:r>
            <a:r>
              <a:rPr lang="en-US" sz="1600" dirty="0" err="1">
                <a:latin typeface="Courier New" pitchFamily="49" charset="0"/>
              </a:rPr>
              <a:t>pthread_cond_broadcast</a:t>
            </a:r>
            <a:r>
              <a:rPr lang="en-US" sz="1600" dirty="0">
                <a:latin typeface="Courier New" pitchFamily="49" charset="0"/>
              </a:rPr>
              <a:t>(&amp;</a:t>
            </a:r>
            <a:r>
              <a:rPr lang="en-US" sz="1600" dirty="0" err="1">
                <a:latin typeface="Courier New" pitchFamily="49" charset="0"/>
              </a:rPr>
              <a:t>data_available</a:t>
            </a:r>
            <a:r>
              <a:rPr lang="en-US" sz="1600" dirty="0">
                <a:latin typeface="Courier New" pitchFamily="49" charset="0"/>
              </a:rPr>
              <a:t>);</a:t>
            </a:r>
          </a:p>
          <a:p>
            <a:pPr>
              <a:buFont typeface="Wingdings" pitchFamily="2" charset="2"/>
              <a:buNone/>
            </a:pPr>
            <a:r>
              <a:rPr lang="en-US" sz="1600" dirty="0">
                <a:latin typeface="Courier New" pitchFamily="49" charset="0"/>
              </a:rPr>
              <a:t>  </a:t>
            </a:r>
            <a:r>
              <a:rPr lang="en-US" sz="1600" dirty="0" err="1">
                <a:latin typeface="Courier New" pitchFamily="49" charset="0"/>
              </a:rPr>
              <a:t>pthread_mutex_unlock</a:t>
            </a:r>
            <a:r>
              <a:rPr lang="en-US" sz="1600" dirty="0">
                <a:latin typeface="Courier New" pitchFamily="49" charset="0"/>
              </a:rPr>
              <a:t>(&amp;</a:t>
            </a:r>
            <a:r>
              <a:rPr lang="en-US" sz="1600" dirty="0" err="1">
                <a:latin typeface="Courier New" pitchFamily="49" charset="0"/>
              </a:rPr>
              <a:t>region_mutex</a:t>
            </a:r>
            <a:r>
              <a:rPr lang="en-US" sz="1600" dirty="0" smtClean="0">
                <a:latin typeface="Courier New" pitchFamily="49" charset="0"/>
              </a:rPr>
              <a:t>);</a:t>
            </a:r>
          </a:p>
          <a:p>
            <a:pPr>
              <a:buFont typeface="Wingdings" pitchFamily="2" charset="2"/>
              <a:buNone/>
            </a:pPr>
            <a:r>
              <a:rPr lang="en-US" sz="1600" dirty="0">
                <a:latin typeface="Courier New" pitchFamily="49" charset="0"/>
              </a:rPr>
              <a:t> </a:t>
            </a:r>
            <a:r>
              <a:rPr lang="en-US" sz="1600" dirty="0" smtClean="0">
                <a:latin typeface="Courier New" pitchFamily="49" charset="0"/>
              </a:rPr>
              <a:t> if (</a:t>
            </a:r>
            <a:r>
              <a:rPr lang="en-US" sz="1600" dirty="0" err="1" smtClean="0">
                <a:latin typeface="Courier New" pitchFamily="49" charset="0"/>
              </a:rPr>
              <a:t>i</a:t>
            </a:r>
            <a:r>
              <a:rPr lang="en-US" sz="1600" dirty="0" smtClean="0">
                <a:latin typeface="Courier New" pitchFamily="49" charset="0"/>
              </a:rPr>
              <a:t>==-1) break;</a:t>
            </a:r>
            <a:endParaRPr lang="en-US" sz="1600" dirty="0">
              <a:latin typeface="Courier New" pitchFamily="49" charset="0"/>
            </a:endParaRPr>
          </a:p>
          <a:p>
            <a:pPr>
              <a:buFont typeface="Wingdings" pitchFamily="2" charset="2"/>
              <a:buNone/>
            </a:pPr>
            <a:r>
              <a:rPr lang="en-US" sz="1600" dirty="0">
                <a:latin typeface="Courier New" pitchFamily="49" charset="0"/>
              </a:rPr>
              <a:t>  </a:t>
            </a:r>
            <a:r>
              <a:rPr lang="en-US" sz="1600" dirty="0" err="1">
                <a:latin typeface="Courier New" pitchFamily="49" charset="0"/>
              </a:rPr>
              <a:t>i</a:t>
            </a:r>
            <a:r>
              <a:rPr lang="en-US" sz="1600" dirty="0">
                <a:latin typeface="Courier New" pitchFamily="49" charset="0"/>
              </a:rPr>
              <a:t> = </a:t>
            </a:r>
            <a:r>
              <a:rPr lang="en-US" sz="1600" dirty="0" err="1">
                <a:latin typeface="Courier New" pitchFamily="49" charset="0"/>
              </a:rPr>
              <a:t>i</a:t>
            </a:r>
            <a:r>
              <a:rPr lang="en-US" sz="1600" dirty="0">
                <a:latin typeface="Courier New" pitchFamily="49" charset="0"/>
              </a:rPr>
              <a:t> + 1;</a:t>
            </a:r>
          </a:p>
          <a:p>
            <a:pPr>
              <a:buFont typeface="Wingdings" pitchFamily="2" charset="2"/>
              <a:buNone/>
            </a:pPr>
            <a:r>
              <a:rPr lang="en-US" sz="1600" dirty="0">
                <a:latin typeface="Courier New" pitchFamily="49" charset="0"/>
              </a:rPr>
              <a:t>}</a:t>
            </a:r>
          </a:p>
          <a:p>
            <a:pPr>
              <a:buFont typeface="Wingdings" pitchFamily="2" charset="2"/>
              <a:buNone/>
            </a:pPr>
            <a:r>
              <a:rPr lang="en-US" sz="1600" dirty="0" err="1">
                <a:latin typeface="Courier New" pitchFamily="49" charset="0"/>
              </a:rPr>
              <a:t>pthread_exit</a:t>
            </a:r>
            <a:r>
              <a:rPr lang="en-US" sz="1600" dirty="0">
                <a:latin typeface="Courier New" pitchFamily="49" charset="0"/>
              </a:rPr>
              <a:t>(NULL);</a:t>
            </a:r>
          </a:p>
          <a:p>
            <a:pPr>
              <a:buFont typeface="Wingdings" pitchFamily="2" charset="2"/>
              <a:buNone/>
            </a:pPr>
            <a:r>
              <a:rPr lang="en-US" sz="1600" dirty="0">
                <a:latin typeface="Courier New" pitchFamily="49" charset="0"/>
              </a:rPr>
              <a:t>}</a:t>
            </a:r>
          </a:p>
        </p:txBody>
      </p:sp>
      <p:sp>
        <p:nvSpPr>
          <p:cNvPr id="135170" name="Rectangle 2"/>
          <p:cNvSpPr>
            <a:spLocks noGrp="1" noChangeArrowheads="1"/>
          </p:cNvSpPr>
          <p:nvPr>
            <p:ph type="title"/>
          </p:nvPr>
        </p:nvSpPr>
        <p:spPr>
          <a:xfrm>
            <a:off x="838200" y="0"/>
            <a:ext cx="7772400" cy="844550"/>
          </a:xfrm>
        </p:spPr>
        <p:txBody>
          <a:bodyPr/>
          <a:lstStyle/>
          <a:p>
            <a:r>
              <a:rPr lang="en-US"/>
              <a:t>Producer Thread</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190</a:t>
            </a:fld>
            <a:endParaRPr lang="en-US"/>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Consumer Thread</a:t>
            </a:r>
          </a:p>
        </p:txBody>
      </p:sp>
      <p:sp>
        <p:nvSpPr>
          <p:cNvPr id="137219" name="Rectangle 3"/>
          <p:cNvSpPr>
            <a:spLocks noGrp="1" noChangeArrowheads="1"/>
          </p:cNvSpPr>
          <p:nvPr>
            <p:ph idx="1"/>
          </p:nvPr>
        </p:nvSpPr>
        <p:spPr>
          <a:xfrm>
            <a:off x="1023938" y="990600"/>
            <a:ext cx="7510462" cy="5257800"/>
          </a:xfrm>
        </p:spPr>
        <p:txBody>
          <a:bodyPr/>
          <a:lstStyle/>
          <a:p>
            <a:pPr>
              <a:buFont typeface="Wingdings" pitchFamily="2" charset="2"/>
              <a:buNone/>
            </a:pPr>
            <a:r>
              <a:rPr lang="en-US" sz="1600" dirty="0">
                <a:latin typeface="Courier New" pitchFamily="49" charset="0"/>
              </a:rPr>
              <a:t>void *consumer()</a:t>
            </a:r>
          </a:p>
          <a:p>
            <a:pPr>
              <a:buFont typeface="Wingdings" pitchFamily="2" charset="2"/>
              <a:buNone/>
            </a:pPr>
            <a:r>
              <a:rPr lang="en-US" sz="1600" dirty="0">
                <a:latin typeface="Courier New" pitchFamily="49" charset="0"/>
              </a:rPr>
              <a:t>{</a:t>
            </a:r>
          </a:p>
          <a:p>
            <a:pPr>
              <a:buFont typeface="Wingdings" pitchFamily="2" charset="2"/>
              <a:buNone/>
            </a:pP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i,v</a:t>
            </a:r>
            <a:r>
              <a:rPr lang="en-US" sz="1600" dirty="0">
                <a:latin typeface="Courier New" pitchFamily="49" charset="0"/>
              </a:rPr>
              <a:t>;</a:t>
            </a:r>
          </a:p>
          <a:p>
            <a:pPr>
              <a:buFont typeface="Wingdings" pitchFamily="2" charset="2"/>
              <a:buNone/>
            </a:pPr>
            <a:r>
              <a:rPr lang="en-US" sz="1600" dirty="0" smtClean="0">
                <a:latin typeface="Courier New" pitchFamily="49" charset="0"/>
              </a:rPr>
              <a:t>While(1){</a:t>
            </a:r>
            <a:endParaRPr lang="en-US" sz="1600" dirty="0">
              <a:latin typeface="Courier New" pitchFamily="49" charset="0"/>
            </a:endParaRPr>
          </a:p>
          <a:p>
            <a:pPr>
              <a:buFont typeface="Wingdings" pitchFamily="2" charset="2"/>
              <a:buNone/>
            </a:pPr>
            <a:r>
              <a:rPr lang="en-US" sz="1600" dirty="0">
                <a:latin typeface="Courier New" pitchFamily="49" charset="0"/>
              </a:rPr>
              <a:t>   </a:t>
            </a:r>
            <a:r>
              <a:rPr lang="en-US" sz="1600" dirty="0" err="1">
                <a:latin typeface="Courier New" pitchFamily="49" charset="0"/>
              </a:rPr>
              <a:t>pthread_mutex_lock</a:t>
            </a:r>
            <a:r>
              <a:rPr lang="en-US" sz="1600" dirty="0">
                <a:latin typeface="Courier New" pitchFamily="49" charset="0"/>
              </a:rPr>
              <a:t>(&amp;</a:t>
            </a:r>
            <a:r>
              <a:rPr lang="en-US" sz="1600" dirty="0" err="1">
                <a:latin typeface="Courier New" pitchFamily="49" charset="0"/>
              </a:rPr>
              <a:t>region_mutex</a:t>
            </a:r>
            <a:r>
              <a:rPr lang="en-US" sz="1600" dirty="0">
                <a:latin typeface="Courier New" pitchFamily="49" charset="0"/>
              </a:rPr>
              <a:t>);</a:t>
            </a:r>
          </a:p>
          <a:p>
            <a:pPr>
              <a:buFont typeface="Wingdings" pitchFamily="2" charset="2"/>
              <a:buNone/>
            </a:pPr>
            <a:r>
              <a:rPr lang="en-US" sz="1600" dirty="0">
                <a:latin typeface="Courier New" pitchFamily="49" charset="0"/>
              </a:rPr>
              <a:t>   while (size == 0) {</a:t>
            </a:r>
          </a:p>
          <a:p>
            <a:pPr>
              <a:buFont typeface="Wingdings" pitchFamily="2" charset="2"/>
              <a:buNone/>
            </a:pPr>
            <a:r>
              <a:rPr lang="en-US" sz="1600" dirty="0">
                <a:latin typeface="Courier New" pitchFamily="49" charset="0"/>
              </a:rPr>
              <a:t>       </a:t>
            </a:r>
            <a:r>
              <a:rPr lang="en-US" sz="1600" dirty="0" err="1">
                <a:latin typeface="Courier New" pitchFamily="49" charset="0"/>
              </a:rPr>
              <a:t>pthread_cond_broadcast</a:t>
            </a:r>
            <a:r>
              <a:rPr lang="en-US" sz="1600" dirty="0">
                <a:latin typeface="Courier New" pitchFamily="49" charset="0"/>
              </a:rPr>
              <a:t>(&amp;</a:t>
            </a:r>
            <a:r>
              <a:rPr lang="en-US" sz="1600" dirty="0" err="1">
                <a:latin typeface="Courier New" pitchFamily="49" charset="0"/>
              </a:rPr>
              <a:t>space_available</a:t>
            </a:r>
            <a:r>
              <a:rPr lang="en-US" sz="1600" dirty="0">
                <a:latin typeface="Courier New" pitchFamily="49" charset="0"/>
              </a:rPr>
              <a:t>);</a:t>
            </a:r>
          </a:p>
          <a:p>
            <a:pPr>
              <a:buFont typeface="Wingdings" pitchFamily="2" charset="2"/>
              <a:buNone/>
            </a:pPr>
            <a:r>
              <a:rPr lang="en-US" sz="1600" dirty="0">
                <a:latin typeface="Courier New" pitchFamily="49" charset="0"/>
              </a:rPr>
              <a:t>       </a:t>
            </a:r>
            <a:r>
              <a:rPr lang="en-US" sz="1600" dirty="0" err="1">
                <a:latin typeface="Courier New" pitchFamily="49" charset="0"/>
              </a:rPr>
              <a:t>pthread_cond_wait</a:t>
            </a:r>
            <a:r>
              <a:rPr lang="en-US" sz="1600" dirty="0">
                <a:latin typeface="Courier New" pitchFamily="49" charset="0"/>
              </a:rPr>
              <a:t>(&amp;</a:t>
            </a:r>
            <a:r>
              <a:rPr lang="en-US" sz="1600" dirty="0" err="1">
                <a:latin typeface="Courier New" pitchFamily="49" charset="0"/>
              </a:rPr>
              <a:t>data_available,&amp;region_mutex</a:t>
            </a:r>
            <a:r>
              <a:rPr lang="en-US" sz="1600" dirty="0">
                <a:latin typeface="Courier New" pitchFamily="49" charset="0"/>
              </a:rPr>
              <a:t>);</a:t>
            </a:r>
          </a:p>
          <a:p>
            <a:pPr>
              <a:buFont typeface="Wingdings" pitchFamily="2" charset="2"/>
              <a:buNone/>
            </a:pPr>
            <a:r>
              <a:rPr lang="en-US" sz="1600" dirty="0">
                <a:latin typeface="Courier New" pitchFamily="49" charset="0"/>
              </a:rPr>
              <a:t>   }</a:t>
            </a:r>
          </a:p>
          <a:p>
            <a:pPr>
              <a:buFont typeface="Wingdings" pitchFamily="2" charset="2"/>
              <a:buNone/>
            </a:pPr>
            <a:r>
              <a:rPr lang="en-US" sz="1600" dirty="0">
                <a:latin typeface="Courier New" pitchFamily="49" charset="0"/>
              </a:rPr>
              <a:t>   v = </a:t>
            </a:r>
            <a:r>
              <a:rPr lang="en-US" sz="1600" dirty="0" err="1">
                <a:latin typeface="Courier New" pitchFamily="49" charset="0"/>
              </a:rPr>
              <a:t>get_buffer</a:t>
            </a:r>
            <a:r>
              <a:rPr lang="en-US" sz="1600" dirty="0">
                <a:latin typeface="Courier New" pitchFamily="49" charset="0"/>
              </a:rPr>
              <a:t>();</a:t>
            </a:r>
          </a:p>
          <a:p>
            <a:pPr>
              <a:buFont typeface="Wingdings" pitchFamily="2" charset="2"/>
              <a:buNone/>
            </a:pPr>
            <a:r>
              <a:rPr lang="en-US" sz="1600" dirty="0">
                <a:latin typeface="Courier New" pitchFamily="49" charset="0"/>
              </a:rPr>
              <a:t>   </a:t>
            </a:r>
            <a:r>
              <a:rPr lang="en-US" sz="1600" dirty="0" err="1">
                <a:latin typeface="Courier New" pitchFamily="49" charset="0"/>
              </a:rPr>
              <a:t>pthread_cond_broadcast</a:t>
            </a:r>
            <a:r>
              <a:rPr lang="en-US" sz="1600" dirty="0">
                <a:latin typeface="Courier New" pitchFamily="49" charset="0"/>
              </a:rPr>
              <a:t>(&amp;</a:t>
            </a:r>
            <a:r>
              <a:rPr lang="en-US" sz="1600" dirty="0" err="1">
                <a:latin typeface="Courier New" pitchFamily="49" charset="0"/>
              </a:rPr>
              <a:t>space_available</a:t>
            </a:r>
            <a:r>
              <a:rPr lang="en-US" sz="1600" dirty="0">
                <a:latin typeface="Courier New" pitchFamily="49" charset="0"/>
              </a:rPr>
              <a:t>);</a:t>
            </a:r>
          </a:p>
          <a:p>
            <a:pPr>
              <a:buFont typeface="Wingdings" pitchFamily="2" charset="2"/>
              <a:buNone/>
            </a:pPr>
            <a:r>
              <a:rPr lang="en-US" sz="1600" dirty="0">
                <a:latin typeface="Courier New" pitchFamily="49" charset="0"/>
              </a:rPr>
              <a:t>   </a:t>
            </a:r>
            <a:r>
              <a:rPr lang="en-US" sz="1600" dirty="0" err="1">
                <a:latin typeface="Courier New" pitchFamily="49" charset="0"/>
              </a:rPr>
              <a:t>pthread_mutex_unlock</a:t>
            </a:r>
            <a:r>
              <a:rPr lang="en-US" sz="1600" dirty="0">
                <a:latin typeface="Courier New" pitchFamily="49" charset="0"/>
              </a:rPr>
              <a:t>(&amp;</a:t>
            </a:r>
            <a:r>
              <a:rPr lang="en-US" sz="1600" dirty="0" err="1">
                <a:latin typeface="Courier New" pitchFamily="49" charset="0"/>
              </a:rPr>
              <a:t>region_mutex</a:t>
            </a:r>
            <a:r>
              <a:rPr lang="en-US" sz="1600" dirty="0" smtClean="0">
                <a:latin typeface="Courier New" pitchFamily="49" charset="0"/>
              </a:rPr>
              <a:t>);</a:t>
            </a:r>
          </a:p>
          <a:p>
            <a:pPr>
              <a:buNone/>
            </a:pPr>
            <a:r>
              <a:rPr lang="en-US" sz="1600" dirty="0">
                <a:latin typeface="Courier New" pitchFamily="49" charset="0"/>
              </a:rPr>
              <a:t> </a:t>
            </a:r>
            <a:r>
              <a:rPr lang="en-US" sz="1600" dirty="0" smtClean="0">
                <a:latin typeface="Courier New" pitchFamily="49" charset="0"/>
              </a:rPr>
              <a:t>if (v==-1) break;</a:t>
            </a:r>
            <a:endParaRPr lang="en-US" sz="1600" dirty="0">
              <a:latin typeface="Courier New" pitchFamily="49" charset="0"/>
            </a:endParaRPr>
          </a:p>
          <a:p>
            <a:pPr>
              <a:buFont typeface="Wingdings" pitchFamily="2" charset="2"/>
              <a:buNone/>
            </a:pPr>
            <a:r>
              <a:rPr lang="en-US" sz="1600" dirty="0">
                <a:latin typeface="Courier New" pitchFamily="49" charset="0"/>
              </a:rPr>
              <a:t>   </a:t>
            </a:r>
            <a:r>
              <a:rPr lang="en-US" sz="1600" dirty="0" err="1">
                <a:latin typeface="Courier New" pitchFamily="49" charset="0"/>
              </a:rPr>
              <a:t>printf</a:t>
            </a:r>
            <a:r>
              <a:rPr lang="en-US" sz="1600" dirty="0">
                <a:latin typeface="Courier New" pitchFamily="49" charset="0"/>
              </a:rPr>
              <a:t>("got %d  ",v);</a:t>
            </a:r>
          </a:p>
          <a:p>
            <a:pPr>
              <a:buFont typeface="Wingdings" pitchFamily="2" charset="2"/>
              <a:buNone/>
            </a:pPr>
            <a:r>
              <a:rPr lang="en-US" sz="1600" dirty="0">
                <a:latin typeface="Courier New" pitchFamily="49" charset="0"/>
              </a:rPr>
              <a:t>}</a:t>
            </a:r>
          </a:p>
          <a:p>
            <a:pPr>
              <a:buFont typeface="Wingdings" pitchFamily="2" charset="2"/>
              <a:buNone/>
            </a:pPr>
            <a:r>
              <a:rPr lang="en-US" sz="1600" dirty="0" err="1">
                <a:latin typeface="Courier New" pitchFamily="49" charset="0"/>
              </a:rPr>
              <a:t>pthread_exit</a:t>
            </a:r>
            <a:r>
              <a:rPr lang="en-US" sz="1600" dirty="0">
                <a:latin typeface="Courier New" pitchFamily="49" charset="0"/>
              </a:rPr>
              <a:t>(NULL);</a:t>
            </a:r>
          </a:p>
          <a:p>
            <a:pPr>
              <a:buFont typeface="Wingdings" pitchFamily="2" charset="2"/>
              <a:buNone/>
            </a:pPr>
            <a:r>
              <a:rPr lang="en-US" sz="1600" dirty="0">
                <a:latin typeface="Courier New" pitchFamily="49" charset="0"/>
              </a:rPr>
              <a:t>}</a:t>
            </a:r>
          </a:p>
          <a:p>
            <a:pPr>
              <a:buFont typeface="Wingdings" pitchFamily="2" charset="2"/>
              <a:buNone/>
            </a:pPr>
            <a:endParaRPr lang="en-US" sz="1600" dirty="0">
              <a:latin typeface="Courier New" pitchFamily="49" charset="0"/>
            </a:endParaRPr>
          </a:p>
        </p:txBody>
      </p:sp>
      <p:sp>
        <p:nvSpPr>
          <p:cNvPr id="5" name="Slide Number Placeholder 4"/>
          <p:cNvSpPr>
            <a:spLocks noGrp="1"/>
          </p:cNvSpPr>
          <p:nvPr>
            <p:ph type="sldNum" sz="quarter" idx="12"/>
          </p:nvPr>
        </p:nvSpPr>
        <p:spPr/>
        <p:txBody>
          <a:bodyPr/>
          <a:lstStyle/>
          <a:p>
            <a:fld id="{BAAE0CED-AECF-4F05-AF90-299625F049B1}" type="slidenum">
              <a:rPr lang="en-US" smtClean="0"/>
              <a:pPr/>
              <a:t>191</a:t>
            </a:fld>
            <a:endParaRPr lang="en-US"/>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26"/>
          <p:cNvSpPr>
            <a:spLocks noGrp="1" noChangeArrowheads="1"/>
          </p:cNvSpPr>
          <p:nvPr>
            <p:ph type="title"/>
          </p:nvPr>
        </p:nvSpPr>
        <p:spPr/>
        <p:txBody>
          <a:bodyPr/>
          <a:lstStyle/>
          <a:p>
            <a:r>
              <a:rPr lang="en-US"/>
              <a:t>Main program </a:t>
            </a:r>
          </a:p>
        </p:txBody>
      </p:sp>
      <p:sp>
        <p:nvSpPr>
          <p:cNvPr id="139267" name="Rectangle 1027"/>
          <p:cNvSpPr>
            <a:spLocks noGrp="1" noChangeArrowheads="1"/>
          </p:cNvSpPr>
          <p:nvPr>
            <p:ph idx="1"/>
          </p:nvPr>
        </p:nvSpPr>
        <p:spPr>
          <a:xfrm>
            <a:off x="1023938" y="914400"/>
            <a:ext cx="7029450" cy="4611688"/>
          </a:xfrm>
        </p:spPr>
        <p:txBody>
          <a:bodyPr>
            <a:normAutofit fontScale="92500" lnSpcReduction="10000"/>
          </a:bodyPr>
          <a:lstStyle/>
          <a:p>
            <a:pPr>
              <a:buFont typeface="Wingdings" pitchFamily="2" charset="2"/>
              <a:buNone/>
            </a:pPr>
            <a:r>
              <a:rPr lang="en-US" sz="1600">
                <a:latin typeface="Courier New" pitchFamily="49" charset="0"/>
              </a:rPr>
              <a:t>main()</a:t>
            </a:r>
          </a:p>
          <a:p>
            <a:pPr>
              <a:buFont typeface="Wingdings" pitchFamily="2" charset="2"/>
              <a:buNone/>
            </a:pPr>
            <a:r>
              <a:rPr lang="en-US" sz="1600">
                <a:latin typeface="Courier New" pitchFamily="49" charset="0"/>
              </a:rPr>
              <a:t>{</a:t>
            </a:r>
          </a:p>
          <a:p>
            <a:pPr>
              <a:buFont typeface="Wingdings" pitchFamily="2" charset="2"/>
              <a:buNone/>
            </a:pPr>
            <a:r>
              <a:rPr lang="en-US" sz="1600">
                <a:latin typeface="Courier New" pitchFamily="49" charset="0"/>
              </a:rPr>
              <a:t>  pthread_t producer_thread,consumer_thread;</a:t>
            </a:r>
          </a:p>
          <a:p>
            <a:pPr>
              <a:buFont typeface="Wingdings" pitchFamily="2" charset="2"/>
              <a:buNone/>
            </a:pPr>
            <a:r>
              <a:rPr lang="en-US" sz="1600">
                <a:latin typeface="Courier New" pitchFamily="49" charset="0"/>
              </a:rPr>
              <a:t>  void *producer(),*consumer();</a:t>
            </a:r>
          </a:p>
          <a:p>
            <a:pPr>
              <a:buFont typeface="Wingdings" pitchFamily="2" charset="2"/>
              <a:buNone/>
            </a:pPr>
            <a:r>
              <a:rPr lang="en-US" sz="1600">
                <a:latin typeface="Courier New" pitchFamily="49" charset="0"/>
              </a:rPr>
              <a:t>  pthread_create(&amp;consumer_thread,NULL,consumer,NULL);</a:t>
            </a:r>
          </a:p>
          <a:p>
            <a:pPr>
              <a:buFont typeface="Wingdings" pitchFamily="2" charset="2"/>
              <a:buNone/>
            </a:pPr>
            <a:r>
              <a:rPr lang="en-US" sz="1600">
                <a:latin typeface="Courier New" pitchFamily="49" charset="0"/>
              </a:rPr>
              <a:t>  pthread_create(&amp;producer_thread,NULL,producer,NULL);</a:t>
            </a:r>
          </a:p>
          <a:p>
            <a:pPr>
              <a:buFont typeface="Wingdings" pitchFamily="2" charset="2"/>
              <a:buNone/>
            </a:pPr>
            <a:r>
              <a:rPr lang="en-US" sz="1600">
                <a:latin typeface="Courier New" pitchFamily="49" charset="0"/>
              </a:rPr>
              <a:t>  pthread_join(consumer_thread,NULL);</a:t>
            </a:r>
          </a:p>
          <a:p>
            <a:pPr>
              <a:buFont typeface="Wingdings" pitchFamily="2" charset="2"/>
              <a:buNone/>
            </a:pPr>
            <a:r>
              <a:rPr lang="en-US" sz="1600">
                <a:latin typeface="Courier New" pitchFamily="49" charset="0"/>
              </a:rPr>
              <a:t>}</a:t>
            </a:r>
          </a:p>
          <a:p>
            <a:pPr>
              <a:buFont typeface="Wingdings" pitchFamily="2" charset="2"/>
              <a:buNone/>
            </a:pPr>
            <a:r>
              <a:rPr lang="en-US" sz="1600">
                <a:latin typeface="Courier New" pitchFamily="49" charset="0"/>
              </a:rPr>
              <a:t>void add_buffer(int i){</a:t>
            </a:r>
          </a:p>
          <a:p>
            <a:pPr>
              <a:buFont typeface="Wingdings" pitchFamily="2" charset="2"/>
              <a:buNone/>
            </a:pPr>
            <a:r>
              <a:rPr lang="en-US" sz="1600">
                <a:latin typeface="Courier New" pitchFamily="49" charset="0"/>
              </a:rPr>
              <a:t>  b[rear] = i; size++;</a:t>
            </a:r>
          </a:p>
          <a:p>
            <a:pPr>
              <a:buFont typeface="Wingdings" pitchFamily="2" charset="2"/>
              <a:buNone/>
            </a:pPr>
            <a:r>
              <a:rPr lang="en-US" sz="1600">
                <a:latin typeface="Courier New" pitchFamily="49" charset="0"/>
              </a:rPr>
              <a:t>  rear = (rear+1) % SIZE;</a:t>
            </a:r>
          </a:p>
          <a:p>
            <a:pPr>
              <a:buFont typeface="Wingdings" pitchFamily="2" charset="2"/>
              <a:buNone/>
            </a:pPr>
            <a:r>
              <a:rPr lang="en-US" sz="1600">
                <a:latin typeface="Courier New" pitchFamily="49" charset="0"/>
              </a:rPr>
              <a:t>}</a:t>
            </a:r>
          </a:p>
          <a:p>
            <a:pPr>
              <a:buFont typeface="Wingdings" pitchFamily="2" charset="2"/>
              <a:buNone/>
            </a:pPr>
            <a:r>
              <a:rPr lang="en-US" sz="1600">
                <a:latin typeface="Courier New" pitchFamily="49" charset="0"/>
              </a:rPr>
              <a:t>int get_buffer(){</a:t>
            </a:r>
          </a:p>
          <a:p>
            <a:pPr>
              <a:buFont typeface="Wingdings" pitchFamily="2" charset="2"/>
              <a:buNone/>
            </a:pPr>
            <a:r>
              <a:rPr lang="en-US" sz="1600">
                <a:latin typeface="Courier New" pitchFamily="49" charset="0"/>
              </a:rPr>
              <a:t>  int v;</a:t>
            </a:r>
          </a:p>
          <a:p>
            <a:pPr>
              <a:buFont typeface="Wingdings" pitchFamily="2" charset="2"/>
              <a:buNone/>
            </a:pPr>
            <a:r>
              <a:rPr lang="en-US" sz="1600">
                <a:latin typeface="Courier New" pitchFamily="49" charset="0"/>
              </a:rPr>
              <a:t>  v = b[front]; size--;</a:t>
            </a:r>
          </a:p>
          <a:p>
            <a:pPr>
              <a:buFont typeface="Wingdings" pitchFamily="2" charset="2"/>
              <a:buNone/>
            </a:pPr>
            <a:r>
              <a:rPr lang="en-US" sz="1600">
                <a:latin typeface="Courier New" pitchFamily="49" charset="0"/>
              </a:rPr>
              <a:t>  front= (front+1) % SIZE;</a:t>
            </a:r>
          </a:p>
          <a:p>
            <a:pPr>
              <a:buFont typeface="Wingdings" pitchFamily="2" charset="2"/>
              <a:buNone/>
            </a:pPr>
            <a:r>
              <a:rPr lang="en-US" sz="1600">
                <a:latin typeface="Courier New" pitchFamily="49" charset="0"/>
              </a:rPr>
              <a:t>  return v ;</a:t>
            </a:r>
          </a:p>
          <a:p>
            <a:pPr>
              <a:buFont typeface="Wingdings" pitchFamily="2" charset="2"/>
              <a:buNone/>
            </a:pPr>
            <a:r>
              <a:rPr lang="en-US" sz="1600">
                <a:latin typeface="Courier New" pitchFamily="49" charset="0"/>
              </a:rPr>
              <a:t>}</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192</a:t>
            </a:fld>
            <a:endParaRPr lang="en-US"/>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t>Output</a:t>
            </a:r>
          </a:p>
        </p:txBody>
      </p:sp>
      <p:pic>
        <p:nvPicPr>
          <p:cNvPr id="274435" name="Picture 3"/>
          <p:cNvPicPr>
            <a:picLocks noGrp="1" noChangeAspect="1" noChangeArrowheads="1"/>
          </p:cNvPicPr>
          <p:nvPr>
            <p:ph type="body" idx="1"/>
          </p:nvPr>
        </p:nvPicPr>
        <p:blipFill>
          <a:blip r:embed="rId3"/>
          <a:srcRect/>
          <a:stretch>
            <a:fillRect/>
          </a:stretch>
        </p:blipFill>
        <p:spPr/>
      </p:pic>
      <p:sp>
        <p:nvSpPr>
          <p:cNvPr id="5" name="Slide Number Placeholder 4"/>
          <p:cNvSpPr>
            <a:spLocks noGrp="1"/>
          </p:cNvSpPr>
          <p:nvPr>
            <p:ph type="sldNum" sz="quarter" idx="12"/>
          </p:nvPr>
        </p:nvSpPr>
        <p:spPr/>
        <p:txBody>
          <a:bodyPr/>
          <a:lstStyle/>
          <a:p>
            <a:fld id="{BAAE0CED-AECF-4F05-AF90-299625F049B1}" type="slidenum">
              <a:rPr lang="en-US" smtClean="0"/>
              <a:pPr/>
              <a:t>193</a:t>
            </a:fld>
            <a:endParaRPr lang="en-US"/>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Win32 vs. POSIX Interface</a:t>
            </a:r>
            <a:br>
              <a:rPr lang="en-US" dirty="0" smtClean="0"/>
            </a:br>
            <a:r>
              <a:rPr lang="en-US" sz="3100" dirty="0"/>
              <a:t>1</a:t>
            </a:r>
            <a:r>
              <a:rPr lang="en-US" sz="3100" dirty="0" smtClean="0"/>
              <a:t>. Function calls</a:t>
            </a:r>
            <a:endParaRPr lang="en-US" sz="3100" dirty="0"/>
          </a:p>
        </p:txBody>
      </p:sp>
      <p:sp>
        <p:nvSpPr>
          <p:cNvPr id="5" name="Slide Number Placeholder 4"/>
          <p:cNvSpPr>
            <a:spLocks noGrp="1"/>
          </p:cNvSpPr>
          <p:nvPr>
            <p:ph type="sldNum" sz="quarter" idx="12"/>
          </p:nvPr>
        </p:nvSpPr>
        <p:spPr/>
        <p:txBody>
          <a:bodyPr/>
          <a:lstStyle/>
          <a:p>
            <a:fld id="{F4F2054E-479A-4F92-8E21-D3183980C40A}" type="slidenum">
              <a:rPr lang="en-US" smtClean="0"/>
              <a:pPr/>
              <a:t>194</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52400" y="1524000"/>
            <a:ext cx="8839200" cy="427654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Win32 vs. POSIX Interface</a:t>
            </a:r>
            <a:br>
              <a:rPr lang="en-US" dirty="0" smtClean="0"/>
            </a:br>
            <a:r>
              <a:rPr lang="en-US" sz="3100" dirty="0" smtClean="0"/>
              <a:t>2. Synchronization overhead</a:t>
            </a:r>
            <a:endParaRPr lang="en-US" sz="3100" dirty="0"/>
          </a:p>
        </p:txBody>
      </p:sp>
      <p:sp>
        <p:nvSpPr>
          <p:cNvPr id="5" name="Slide Number Placeholder 4"/>
          <p:cNvSpPr>
            <a:spLocks noGrp="1"/>
          </p:cNvSpPr>
          <p:nvPr>
            <p:ph type="sldNum" sz="quarter" idx="12"/>
          </p:nvPr>
        </p:nvSpPr>
        <p:spPr/>
        <p:txBody>
          <a:bodyPr/>
          <a:lstStyle/>
          <a:p>
            <a:fld id="{F4F2054E-479A-4F92-8E21-D3183980C40A}" type="slidenum">
              <a:rPr lang="en-US" smtClean="0"/>
              <a:pPr/>
              <a:t>195</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457200" y="1447800"/>
            <a:ext cx="8458200" cy="444747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1447800"/>
            <a:ext cx="8686800" cy="4800600"/>
          </a:xfrm>
        </p:spPr>
        <p:txBody>
          <a:bodyPr>
            <a:noAutofit/>
          </a:bodyPr>
          <a:lstStyle/>
          <a:p>
            <a:pPr>
              <a:spcBef>
                <a:spcPts val="900"/>
              </a:spcBef>
            </a:pPr>
            <a:r>
              <a:rPr lang="en-US" sz="2000" dirty="0" smtClean="0"/>
              <a:t>Historically, hardware vendors have implemented their own proprietary versions of threads.</a:t>
            </a:r>
          </a:p>
          <a:p>
            <a:pPr>
              <a:spcBef>
                <a:spcPts val="900"/>
              </a:spcBef>
            </a:pPr>
            <a:r>
              <a:rPr lang="en-US" sz="2000" dirty="0" smtClean="0"/>
              <a:t>In Windows, the thread is the basic execution unit, and the process is a container that holds this thread. </a:t>
            </a:r>
            <a:br>
              <a:rPr lang="en-US" sz="2000" dirty="0" smtClean="0"/>
            </a:br>
            <a:r>
              <a:rPr lang="en-US" sz="2000" dirty="0" smtClean="0"/>
              <a:t>In Linux, the basic execution unit is the process</a:t>
            </a:r>
          </a:p>
          <a:p>
            <a:pPr>
              <a:spcBef>
                <a:spcPts val="900"/>
              </a:spcBef>
            </a:pPr>
            <a:r>
              <a:rPr lang="en-US" sz="2000" dirty="0" smtClean="0"/>
              <a:t>Some may claim POSIX threads are a low-level API and Windows threads are a high-level API</a:t>
            </a:r>
          </a:p>
          <a:p>
            <a:pPr>
              <a:spcBef>
                <a:spcPts val="900"/>
              </a:spcBef>
            </a:pPr>
            <a:r>
              <a:rPr lang="en-US" sz="2000" dirty="0" smtClean="0"/>
              <a:t>In Windows the thread scheduling code is implemented in the kernel.</a:t>
            </a:r>
          </a:p>
          <a:p>
            <a:pPr>
              <a:spcBef>
                <a:spcPts val="900"/>
              </a:spcBef>
            </a:pPr>
            <a:r>
              <a:rPr lang="en-US" sz="2000" dirty="0" smtClean="0"/>
              <a:t>In Linux realm, there are several drafts of the POSIX threads standard. Differences between drafts exist! Especially many scheduling mechanisms exist (user and kernel-level threads).</a:t>
            </a:r>
          </a:p>
          <a:p>
            <a:pPr>
              <a:spcBef>
                <a:spcPts val="900"/>
              </a:spcBef>
            </a:pPr>
            <a:r>
              <a:rPr lang="en-US" sz="2000" dirty="0" smtClean="0"/>
              <a:t>The current POSIX standard is defined only for the C language.</a:t>
            </a:r>
          </a:p>
        </p:txBody>
      </p:sp>
      <p:sp>
        <p:nvSpPr>
          <p:cNvPr id="2" name="Title 1"/>
          <p:cNvSpPr>
            <a:spLocks noGrp="1"/>
          </p:cNvSpPr>
          <p:nvPr>
            <p:ph type="title"/>
          </p:nvPr>
        </p:nvSpPr>
        <p:spPr/>
        <p:txBody>
          <a:bodyPr/>
          <a:lstStyle/>
          <a:p>
            <a:r>
              <a:rPr lang="en-US" dirty="0" smtClean="0"/>
              <a:t>More issues to consider</a:t>
            </a:r>
            <a:endParaRPr lang="en-US" dirty="0"/>
          </a:p>
        </p:txBody>
      </p:sp>
      <p:sp>
        <p:nvSpPr>
          <p:cNvPr id="5" name="Slide Number Placeholder 4"/>
          <p:cNvSpPr>
            <a:spLocks noGrp="1"/>
          </p:cNvSpPr>
          <p:nvPr>
            <p:ph type="sldNum" sz="quarter" idx="12"/>
          </p:nvPr>
        </p:nvSpPr>
        <p:spPr/>
        <p:txBody>
          <a:bodyPr/>
          <a:lstStyle/>
          <a:p>
            <a:fld id="{F4F2054E-479A-4F92-8E21-D3183980C40A}" type="slidenum">
              <a:rPr lang="en-US" smtClean="0"/>
              <a:pPr/>
              <a:t>196</a:t>
            </a:fld>
            <a:endParaRPr lang="en-US"/>
          </a:p>
        </p:txBody>
      </p:sp>
    </p:spTree>
  </p:cSld>
  <p:clrMapOvr>
    <a:masterClrMapping/>
  </p:clrMapOv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Mapping </a:t>
            </a:r>
            <a:r>
              <a:rPr lang="en-US" cap="small" dirty="0" smtClean="0"/>
              <a:t>Win32</a:t>
            </a:r>
            <a:r>
              <a:rPr lang="en-US" dirty="0" smtClean="0"/>
              <a:t> to </a:t>
            </a:r>
            <a:r>
              <a:rPr lang="en-US" cap="small" dirty="0" err="1" smtClean="0"/>
              <a:t>Pthreads</a:t>
            </a:r>
            <a:r>
              <a:rPr lang="en-US" cap="small" dirty="0" smtClean="0"/>
              <a:t/>
            </a:r>
            <a:br>
              <a:rPr lang="en-US" cap="small" dirty="0" smtClean="0"/>
            </a:br>
            <a:r>
              <a:rPr lang="en-US" sz="3100" b="1" dirty="0" smtClean="0"/>
              <a:t>1. Process Mapping</a:t>
            </a:r>
            <a:endParaRPr lang="en-US" b="1" dirty="0"/>
          </a:p>
        </p:txBody>
      </p:sp>
      <p:sp>
        <p:nvSpPr>
          <p:cNvPr id="7" name="TextBox 6"/>
          <p:cNvSpPr txBox="1"/>
          <p:nvPr/>
        </p:nvSpPr>
        <p:spPr>
          <a:xfrm>
            <a:off x="838200" y="5181600"/>
            <a:ext cx="7848600" cy="523220"/>
          </a:xfrm>
          <a:prstGeom prst="rect">
            <a:avLst/>
          </a:prstGeom>
          <a:noFill/>
        </p:spPr>
        <p:txBody>
          <a:bodyPr wrap="square" rtlCol="0">
            <a:spAutoFit/>
          </a:bodyPr>
          <a:lstStyle/>
          <a:p>
            <a:r>
              <a:rPr lang="en-US" sz="1400" b="1" dirty="0" smtClean="0"/>
              <a:t>Mappable: </a:t>
            </a:r>
            <a:r>
              <a:rPr lang="en-US" sz="1400" dirty="0" smtClean="0"/>
              <a:t>Both the Windows and Linux constructs provide similar functionality. </a:t>
            </a:r>
          </a:p>
          <a:p>
            <a:r>
              <a:rPr lang="en-US" sz="1400" b="1" dirty="0" smtClean="0"/>
              <a:t>Context: </a:t>
            </a:r>
            <a:r>
              <a:rPr lang="en-US" sz="1400" dirty="0" smtClean="0"/>
              <a:t>The decision to use a specific Linux construct(s) depends on the application context</a:t>
            </a:r>
            <a:endParaRPr lang="en-US" sz="1400" dirty="0"/>
          </a:p>
        </p:txBody>
      </p:sp>
      <p:sp>
        <p:nvSpPr>
          <p:cNvPr id="6" name="TextBox 5"/>
          <p:cNvSpPr txBox="1"/>
          <p:nvPr/>
        </p:nvSpPr>
        <p:spPr>
          <a:xfrm>
            <a:off x="2362200" y="5867400"/>
            <a:ext cx="5867400" cy="430887"/>
          </a:xfrm>
          <a:prstGeom prst="rect">
            <a:avLst/>
          </a:prstGeom>
          <a:noFill/>
        </p:spPr>
        <p:txBody>
          <a:bodyPr wrap="square" rtlCol="0">
            <a:spAutoFit/>
          </a:bodyPr>
          <a:lstStyle/>
          <a:p>
            <a:r>
              <a:rPr lang="en-US" sz="1100" b="1" dirty="0" smtClean="0"/>
              <a:t>!! More on </a:t>
            </a:r>
            <a:r>
              <a:rPr lang="en-US" sz="1100" b="1" dirty="0" err="1" smtClean="0"/>
              <a:t>WaitForMultipleObjects</a:t>
            </a:r>
            <a:r>
              <a:rPr lang="en-US" sz="1100" b="1" dirty="0" smtClean="0"/>
              <a:t> may be found under the following reference: </a:t>
            </a:r>
            <a:r>
              <a:rPr lang="en-US" sz="1100" b="1" u="sng" dirty="0" smtClean="0">
                <a:hlinkClick r:id="rId2"/>
              </a:rPr>
              <a:t>http://www.ibm.com/developerworks/linux/library/l-ipc2lin3.html</a:t>
            </a:r>
            <a:r>
              <a:rPr lang="en-US" sz="1100" b="1" dirty="0" smtClean="0"/>
              <a:t> </a:t>
            </a:r>
            <a:endParaRPr lang="en-US" sz="1100" dirty="0" smtClean="0"/>
          </a:p>
        </p:txBody>
      </p:sp>
      <p:sp>
        <p:nvSpPr>
          <p:cNvPr id="8" name="Slide Number Placeholder 7"/>
          <p:cNvSpPr>
            <a:spLocks noGrp="1"/>
          </p:cNvSpPr>
          <p:nvPr>
            <p:ph type="sldNum" sz="quarter" idx="12"/>
          </p:nvPr>
        </p:nvSpPr>
        <p:spPr/>
        <p:txBody>
          <a:bodyPr/>
          <a:lstStyle/>
          <a:p>
            <a:fld id="{F4F2054E-479A-4F92-8E21-D3183980C40A}" type="slidenum">
              <a:rPr lang="en-US" smtClean="0"/>
              <a:pPr/>
              <a:t>197</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76200" y="1209675"/>
            <a:ext cx="8991600" cy="40481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Mapping </a:t>
            </a:r>
            <a:r>
              <a:rPr lang="en-US" cap="small" dirty="0" smtClean="0"/>
              <a:t>Win32</a:t>
            </a:r>
            <a:r>
              <a:rPr lang="en-US" dirty="0" smtClean="0"/>
              <a:t> to </a:t>
            </a:r>
            <a:r>
              <a:rPr lang="en-US" cap="small" dirty="0" err="1" smtClean="0"/>
              <a:t>Pthreads</a:t>
            </a:r>
            <a:r>
              <a:rPr lang="en-US" cap="small" dirty="0" smtClean="0"/>
              <a:t> </a:t>
            </a:r>
            <a:r>
              <a:rPr lang="en-US" sz="4000" cap="small" dirty="0" smtClean="0"/>
              <a:t/>
            </a:r>
            <a:br>
              <a:rPr lang="en-US" sz="4000" cap="small" dirty="0" smtClean="0"/>
            </a:br>
            <a:r>
              <a:rPr lang="en-US" sz="3100" b="1" dirty="0" smtClean="0"/>
              <a:t>2. Thread Mapping</a:t>
            </a:r>
            <a:endParaRPr lang="en-US" b="1" dirty="0"/>
          </a:p>
        </p:txBody>
      </p:sp>
      <p:sp>
        <p:nvSpPr>
          <p:cNvPr id="6" name="Slide Number Placeholder 5"/>
          <p:cNvSpPr>
            <a:spLocks noGrp="1"/>
          </p:cNvSpPr>
          <p:nvPr>
            <p:ph type="sldNum" sz="quarter" idx="12"/>
          </p:nvPr>
        </p:nvSpPr>
        <p:spPr/>
        <p:txBody>
          <a:bodyPr/>
          <a:lstStyle/>
          <a:p>
            <a:fld id="{F4F2054E-479A-4F92-8E21-D3183980C40A}" type="slidenum">
              <a:rPr lang="en-US" smtClean="0"/>
              <a:pPr/>
              <a:t>198</a:t>
            </a:fld>
            <a:endParaRPr lang="en-US"/>
          </a:p>
        </p:txBody>
      </p:sp>
      <p:sp>
        <p:nvSpPr>
          <p:cNvPr id="9" name="TextBox 8"/>
          <p:cNvSpPr txBox="1"/>
          <p:nvPr/>
        </p:nvSpPr>
        <p:spPr>
          <a:xfrm>
            <a:off x="838200" y="5420380"/>
            <a:ext cx="7848600" cy="523220"/>
          </a:xfrm>
          <a:prstGeom prst="rect">
            <a:avLst/>
          </a:prstGeom>
          <a:noFill/>
        </p:spPr>
        <p:txBody>
          <a:bodyPr wrap="square" rtlCol="0">
            <a:spAutoFit/>
          </a:bodyPr>
          <a:lstStyle/>
          <a:p>
            <a:r>
              <a:rPr lang="en-US" sz="1400" b="1" dirty="0" smtClean="0"/>
              <a:t>Mappable: </a:t>
            </a:r>
            <a:r>
              <a:rPr lang="en-US" sz="1400" dirty="0" smtClean="0"/>
              <a:t>Both the Windows and Linux constructs provide similar functionality. </a:t>
            </a:r>
          </a:p>
          <a:p>
            <a:r>
              <a:rPr lang="en-US" sz="1400" b="1" dirty="0" smtClean="0"/>
              <a:t>Context: </a:t>
            </a:r>
            <a:r>
              <a:rPr lang="en-US" sz="1400" dirty="0" smtClean="0"/>
              <a:t>The decision to use a specific Linux construct(s) depends on the application context</a:t>
            </a:r>
            <a:endParaRPr lang="en-US" sz="1400" dirty="0"/>
          </a:p>
        </p:txBody>
      </p:sp>
      <p:pic>
        <p:nvPicPr>
          <p:cNvPr id="4098" name="Picture 2"/>
          <p:cNvPicPr>
            <a:picLocks noChangeAspect="1" noChangeArrowheads="1"/>
          </p:cNvPicPr>
          <p:nvPr/>
        </p:nvPicPr>
        <p:blipFill>
          <a:blip r:embed="rId2" cstate="print"/>
          <a:srcRect/>
          <a:stretch>
            <a:fillRect/>
          </a:stretch>
        </p:blipFill>
        <p:spPr bwMode="auto">
          <a:xfrm>
            <a:off x="228600" y="1281113"/>
            <a:ext cx="8839200" cy="422296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Mapping </a:t>
            </a:r>
            <a:r>
              <a:rPr lang="en-US" cap="small" dirty="0" smtClean="0"/>
              <a:t>Win32</a:t>
            </a:r>
            <a:r>
              <a:rPr lang="en-US" dirty="0" smtClean="0"/>
              <a:t> to </a:t>
            </a:r>
            <a:r>
              <a:rPr lang="en-US" cap="small" dirty="0" err="1" smtClean="0"/>
              <a:t>Pthreads</a:t>
            </a:r>
            <a:r>
              <a:rPr lang="en-US" cap="small" dirty="0" smtClean="0"/>
              <a:t> </a:t>
            </a:r>
            <a:r>
              <a:rPr lang="en-US" sz="4000" cap="small" dirty="0" smtClean="0"/>
              <a:t/>
            </a:r>
            <a:br>
              <a:rPr lang="en-US" sz="4000" cap="small" dirty="0" smtClean="0"/>
            </a:br>
            <a:r>
              <a:rPr lang="en-US" sz="3100" b="1" dirty="0" smtClean="0"/>
              <a:t>3. Synchronization</a:t>
            </a:r>
            <a:endParaRPr lang="en-US" b="1" dirty="0"/>
          </a:p>
        </p:txBody>
      </p:sp>
      <p:sp>
        <p:nvSpPr>
          <p:cNvPr id="4" name="TextBox 3"/>
          <p:cNvSpPr txBox="1"/>
          <p:nvPr/>
        </p:nvSpPr>
        <p:spPr>
          <a:xfrm>
            <a:off x="381000" y="4724400"/>
            <a:ext cx="8610600" cy="646331"/>
          </a:xfrm>
          <a:prstGeom prst="rect">
            <a:avLst/>
          </a:prstGeom>
          <a:noFill/>
        </p:spPr>
        <p:txBody>
          <a:bodyPr wrap="square" rtlCol="0">
            <a:spAutoFit/>
          </a:bodyPr>
          <a:lstStyle/>
          <a:p>
            <a:r>
              <a:rPr lang="en-US" sz="1200" b="1" dirty="0" smtClean="0"/>
              <a:t>!! </a:t>
            </a:r>
            <a:r>
              <a:rPr lang="en-US" sz="1200" b="1" u="sng" dirty="0" smtClean="0"/>
              <a:t>Conditional Variables: </a:t>
            </a:r>
            <a:r>
              <a:rPr lang="en-US" sz="1200" dirty="0" smtClean="0"/>
              <a:t>While </a:t>
            </a:r>
            <a:r>
              <a:rPr lang="en-US" sz="1200" dirty="0" err="1" smtClean="0"/>
              <a:t>mutexes</a:t>
            </a:r>
            <a:r>
              <a:rPr lang="en-US" sz="1200" dirty="0" smtClean="0"/>
              <a:t> implement synchronization by controlling thread access to data, condition variables allow threads to synchronize based upon the actual value of data. </a:t>
            </a:r>
            <a:br>
              <a:rPr lang="en-US" sz="1200" dirty="0" smtClean="0"/>
            </a:br>
            <a:r>
              <a:rPr lang="en-US" sz="1200" dirty="0" smtClean="0"/>
              <a:t>See more under: </a:t>
            </a:r>
            <a:r>
              <a:rPr lang="en-US" sz="1200" u="sng" dirty="0" smtClean="0">
                <a:hlinkClick r:id="rId2"/>
              </a:rPr>
              <a:t>https://computing.llnl.gov/tutorials/pthreads</a:t>
            </a:r>
            <a:endParaRPr lang="en-US" sz="1200" u="sng" dirty="0" smtClean="0"/>
          </a:p>
        </p:txBody>
      </p:sp>
      <p:sp>
        <p:nvSpPr>
          <p:cNvPr id="6" name="Slide Number Placeholder 5"/>
          <p:cNvSpPr>
            <a:spLocks noGrp="1"/>
          </p:cNvSpPr>
          <p:nvPr>
            <p:ph type="sldNum" sz="quarter" idx="12"/>
          </p:nvPr>
        </p:nvSpPr>
        <p:spPr/>
        <p:txBody>
          <a:bodyPr/>
          <a:lstStyle/>
          <a:p>
            <a:fld id="{F4F2054E-479A-4F92-8E21-D3183980C40A}" type="slidenum">
              <a:rPr lang="en-US" smtClean="0"/>
              <a:pPr/>
              <a:t>199</a:t>
            </a:fld>
            <a:endParaRPr lang="en-US"/>
          </a:p>
        </p:txBody>
      </p:sp>
      <p:pic>
        <p:nvPicPr>
          <p:cNvPr id="5122" name="Picture 2"/>
          <p:cNvPicPr>
            <a:picLocks noChangeAspect="1" noChangeArrowheads="1"/>
          </p:cNvPicPr>
          <p:nvPr/>
        </p:nvPicPr>
        <p:blipFill>
          <a:blip r:embed="rId3" cstate="print"/>
          <a:srcRect/>
          <a:stretch>
            <a:fillRect/>
          </a:stretch>
        </p:blipFill>
        <p:spPr bwMode="auto">
          <a:xfrm>
            <a:off x="76200" y="1447800"/>
            <a:ext cx="8991600" cy="32670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Concept</a:t>
            </a:r>
            <a:endParaRPr lang="en-US" dirty="0"/>
          </a:p>
        </p:txBody>
      </p:sp>
      <p:sp>
        <p:nvSpPr>
          <p:cNvPr id="3" name="Content Placeholder 2"/>
          <p:cNvSpPr>
            <a:spLocks noGrp="1"/>
          </p:cNvSpPr>
          <p:nvPr>
            <p:ph idx="1"/>
          </p:nvPr>
        </p:nvSpPr>
        <p:spPr/>
        <p:txBody>
          <a:bodyPr>
            <a:normAutofit fontScale="85000" lnSpcReduction="20000"/>
          </a:bodyPr>
          <a:lstStyle/>
          <a:p>
            <a:r>
              <a:rPr lang="en-US" dirty="0"/>
              <a:t>An operating system executes a variety of programs:</a:t>
            </a:r>
          </a:p>
          <a:p>
            <a:pPr lvl="1"/>
            <a:r>
              <a:rPr lang="en-US" dirty="0" smtClean="0"/>
              <a:t>Batch </a:t>
            </a:r>
            <a:r>
              <a:rPr lang="en-US" dirty="0"/>
              <a:t>system –jobs</a:t>
            </a:r>
          </a:p>
          <a:p>
            <a:pPr lvl="1"/>
            <a:r>
              <a:rPr lang="en-US" dirty="0" smtClean="0"/>
              <a:t>Time-shared </a:t>
            </a:r>
            <a:r>
              <a:rPr lang="en-US" dirty="0"/>
              <a:t>systems –user programs or tasks</a:t>
            </a:r>
          </a:p>
          <a:p>
            <a:r>
              <a:rPr lang="en-US" dirty="0" smtClean="0"/>
              <a:t>Textbook </a:t>
            </a:r>
            <a:r>
              <a:rPr lang="en-US" dirty="0"/>
              <a:t>uses the terms </a:t>
            </a:r>
            <a:r>
              <a:rPr lang="en-US" i="1" dirty="0" smtClean="0"/>
              <a:t>job and process almost </a:t>
            </a:r>
            <a:r>
              <a:rPr lang="en-US" i="1" dirty="0"/>
              <a:t>interchangeably</a:t>
            </a:r>
          </a:p>
          <a:p>
            <a:r>
              <a:rPr lang="en-US" dirty="0" smtClean="0"/>
              <a:t>Process </a:t>
            </a:r>
            <a:r>
              <a:rPr lang="en-US" dirty="0"/>
              <a:t>–a program in execution; process execution must progress in sequential fashion</a:t>
            </a:r>
          </a:p>
          <a:p>
            <a:r>
              <a:rPr lang="en-US" dirty="0" smtClean="0"/>
              <a:t>A </a:t>
            </a:r>
            <a:r>
              <a:rPr lang="en-US" dirty="0"/>
              <a:t>process includes:</a:t>
            </a:r>
          </a:p>
          <a:p>
            <a:pPr lvl="1"/>
            <a:r>
              <a:rPr lang="en-US" dirty="0" smtClean="0"/>
              <a:t>program </a:t>
            </a:r>
            <a:r>
              <a:rPr lang="en-US" dirty="0"/>
              <a:t>counter </a:t>
            </a:r>
          </a:p>
          <a:p>
            <a:pPr lvl="1"/>
            <a:r>
              <a:rPr lang="en-US" dirty="0" smtClean="0"/>
              <a:t>Stack</a:t>
            </a:r>
            <a:endParaRPr lang="en-US" dirty="0"/>
          </a:p>
          <a:p>
            <a:pPr lvl="1"/>
            <a:r>
              <a:rPr lang="en-US" dirty="0" smtClean="0"/>
              <a:t>data </a:t>
            </a:r>
            <a:r>
              <a:rPr lang="en-US" dirty="0"/>
              <a:t>section</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76300"/>
          </a:xfrm>
        </p:spPr>
        <p:txBody>
          <a:bodyPr/>
          <a:lstStyle/>
          <a:p>
            <a:r>
              <a:rPr lang="en-US" dirty="0" smtClean="0"/>
              <a:t>C program - fork</a:t>
            </a:r>
            <a:endParaRPr lang="en-US" dirty="0"/>
          </a:p>
        </p:txBody>
      </p:sp>
      <p:sp>
        <p:nvSpPr>
          <p:cNvPr id="3" name="Content Placeholder 2"/>
          <p:cNvSpPr>
            <a:spLocks noGrp="1"/>
          </p:cNvSpPr>
          <p:nvPr>
            <p:ph idx="1"/>
          </p:nvPr>
        </p:nvSpPr>
        <p:spPr>
          <a:xfrm>
            <a:off x="457200" y="914400"/>
            <a:ext cx="8229600" cy="57150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600" dirty="0" err="1"/>
              <a:t>int</a:t>
            </a:r>
            <a:r>
              <a:rPr lang="en-US" sz="1600" dirty="0"/>
              <a:t> main()</a:t>
            </a:r>
          </a:p>
          <a:p>
            <a:pPr>
              <a:buNone/>
            </a:pPr>
            <a:r>
              <a:rPr lang="en-US" sz="1600" dirty="0"/>
              <a:t>{</a:t>
            </a:r>
          </a:p>
          <a:p>
            <a:pPr>
              <a:buNone/>
            </a:pPr>
            <a:r>
              <a:rPr lang="en-US" sz="1600" dirty="0" err="1"/>
              <a:t>pid_t</a:t>
            </a:r>
            <a:r>
              <a:rPr lang="en-US" sz="1600" dirty="0"/>
              <a:t> </a:t>
            </a:r>
            <a:r>
              <a:rPr lang="en-US" sz="1600" dirty="0" err="1"/>
              <a:t>pid</a:t>
            </a:r>
            <a:r>
              <a:rPr lang="en-US" sz="1600" dirty="0"/>
              <a:t>;</a:t>
            </a:r>
          </a:p>
          <a:p>
            <a:pPr>
              <a:buNone/>
            </a:pPr>
            <a:r>
              <a:rPr lang="en-US" sz="1600" dirty="0"/>
              <a:t>/* fork another process */</a:t>
            </a:r>
          </a:p>
          <a:p>
            <a:pPr>
              <a:buNone/>
            </a:pPr>
            <a:r>
              <a:rPr lang="en-US" sz="1600" dirty="0" err="1"/>
              <a:t>pid</a:t>
            </a:r>
            <a:r>
              <a:rPr lang="en-US" sz="1600" dirty="0"/>
              <a:t> = fork();</a:t>
            </a:r>
          </a:p>
          <a:p>
            <a:pPr>
              <a:buNone/>
            </a:pPr>
            <a:r>
              <a:rPr lang="en-US" sz="1600" dirty="0"/>
              <a:t>if (</a:t>
            </a:r>
            <a:r>
              <a:rPr lang="en-US" sz="1600" dirty="0" err="1"/>
              <a:t>pid</a:t>
            </a:r>
            <a:r>
              <a:rPr lang="en-US" sz="1600" dirty="0"/>
              <a:t> &lt; 0) { /* error occurred */</a:t>
            </a:r>
          </a:p>
          <a:p>
            <a:pPr>
              <a:buNone/>
            </a:pPr>
            <a:r>
              <a:rPr lang="en-US" sz="1600" dirty="0" err="1"/>
              <a:t>fprintf</a:t>
            </a:r>
            <a:r>
              <a:rPr lang="en-US" sz="1600" dirty="0"/>
              <a:t>(</a:t>
            </a:r>
            <a:r>
              <a:rPr lang="en-US" sz="1600" dirty="0" err="1"/>
              <a:t>stderr</a:t>
            </a:r>
            <a:r>
              <a:rPr lang="en-US" sz="1600" dirty="0"/>
              <a:t>, "Fork Failed");</a:t>
            </a:r>
          </a:p>
          <a:p>
            <a:pPr>
              <a:buNone/>
            </a:pPr>
            <a:r>
              <a:rPr lang="en-US" sz="1600" dirty="0"/>
              <a:t>exit(-1);</a:t>
            </a:r>
          </a:p>
          <a:p>
            <a:pPr>
              <a:buNone/>
            </a:pPr>
            <a:r>
              <a:rPr lang="en-US" sz="1600" dirty="0"/>
              <a:t>}</a:t>
            </a:r>
          </a:p>
          <a:p>
            <a:pPr>
              <a:buNone/>
            </a:pPr>
            <a:r>
              <a:rPr lang="en-US" sz="1600" dirty="0"/>
              <a:t>else if (</a:t>
            </a:r>
            <a:r>
              <a:rPr lang="en-US" sz="1600" dirty="0" err="1"/>
              <a:t>pid</a:t>
            </a:r>
            <a:r>
              <a:rPr lang="en-US" sz="1600" dirty="0"/>
              <a:t> == 0) { /* child process */</a:t>
            </a:r>
          </a:p>
          <a:p>
            <a:pPr>
              <a:buNone/>
            </a:pPr>
            <a:r>
              <a:rPr lang="en-US" sz="1600" dirty="0" err="1"/>
              <a:t>execlp</a:t>
            </a:r>
            <a:r>
              <a:rPr lang="en-US" sz="1600" dirty="0"/>
              <a:t>("/bin/</a:t>
            </a:r>
            <a:r>
              <a:rPr lang="en-US" sz="1600" dirty="0" err="1"/>
              <a:t>ls</a:t>
            </a:r>
            <a:r>
              <a:rPr lang="en-US" sz="1600" dirty="0"/>
              <a:t>", "</a:t>
            </a:r>
            <a:r>
              <a:rPr lang="en-US" sz="1600" dirty="0" err="1"/>
              <a:t>ls</a:t>
            </a:r>
            <a:r>
              <a:rPr lang="en-US" sz="1600" dirty="0"/>
              <a:t>", NULL);</a:t>
            </a:r>
          </a:p>
          <a:p>
            <a:pPr>
              <a:buNone/>
            </a:pPr>
            <a:r>
              <a:rPr lang="en-US" sz="1600" dirty="0"/>
              <a:t>}</a:t>
            </a:r>
          </a:p>
          <a:p>
            <a:pPr>
              <a:buNone/>
            </a:pPr>
            <a:r>
              <a:rPr lang="en-US" sz="1600" dirty="0"/>
              <a:t>else { /* parent process */</a:t>
            </a:r>
          </a:p>
          <a:p>
            <a:pPr>
              <a:buNone/>
            </a:pPr>
            <a:r>
              <a:rPr lang="en-US" sz="1600" dirty="0"/>
              <a:t>/* parent will wait for the child to complete */</a:t>
            </a:r>
          </a:p>
          <a:p>
            <a:pPr>
              <a:buNone/>
            </a:pPr>
            <a:r>
              <a:rPr lang="en-US" sz="1600" dirty="0"/>
              <a:t>wait (NULL);</a:t>
            </a:r>
          </a:p>
          <a:p>
            <a:pPr>
              <a:buNone/>
            </a:pPr>
            <a:r>
              <a:rPr lang="en-US" sz="1600" dirty="0" err="1"/>
              <a:t>printf</a:t>
            </a:r>
            <a:r>
              <a:rPr lang="en-US" sz="1600" dirty="0"/>
              <a:t> ("Child Complete");</a:t>
            </a:r>
          </a:p>
          <a:p>
            <a:pPr>
              <a:buNone/>
            </a:pPr>
            <a:r>
              <a:rPr lang="en-US" sz="1600" dirty="0"/>
              <a:t>exit(0);</a:t>
            </a:r>
          </a:p>
          <a:p>
            <a:pPr>
              <a:buNone/>
            </a:pPr>
            <a:r>
              <a:rPr lang="en-US" sz="1600" dirty="0"/>
              <a:t>}</a:t>
            </a:r>
          </a:p>
          <a:p>
            <a:pPr>
              <a:buNone/>
            </a:pPr>
            <a:r>
              <a:rPr lang="en-US" sz="1600" dirty="0"/>
              <a:t>}</a:t>
            </a:r>
          </a:p>
        </p:txBody>
      </p:sp>
      <p:sp>
        <p:nvSpPr>
          <p:cNvPr id="5" name="Slide Number Placeholder 4"/>
          <p:cNvSpPr>
            <a:spLocks noGrp="1"/>
          </p:cNvSpPr>
          <p:nvPr>
            <p:ph type="sldNum" sz="quarter" idx="12"/>
          </p:nvPr>
        </p:nvSpPr>
        <p:spPr/>
        <p:txBody>
          <a:bodyPr/>
          <a:lstStyle/>
          <a:p>
            <a:fld id="{BAAE0CED-AECF-4F05-AF90-299625F049B1}" type="slidenum">
              <a:rPr lang="en-US" smtClean="0"/>
              <a:pPr/>
              <a:t>20</a:t>
            </a:fld>
            <a:endParaRPr lang="en-US"/>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Mapping </a:t>
            </a:r>
            <a:r>
              <a:rPr lang="en-US" cap="small" dirty="0" smtClean="0"/>
              <a:t>Win32</a:t>
            </a:r>
            <a:r>
              <a:rPr lang="en-US" dirty="0" smtClean="0"/>
              <a:t> to </a:t>
            </a:r>
            <a:r>
              <a:rPr lang="en-US" cap="small" dirty="0" err="1" smtClean="0"/>
              <a:t>Pthreads</a:t>
            </a:r>
            <a:r>
              <a:rPr lang="en-US" cap="small" dirty="0" smtClean="0"/>
              <a:t> </a:t>
            </a:r>
            <a:r>
              <a:rPr lang="en-US" sz="4000" cap="small" dirty="0" smtClean="0"/>
              <a:t/>
            </a:r>
            <a:br>
              <a:rPr lang="en-US" sz="4000" cap="small" dirty="0" smtClean="0"/>
            </a:br>
            <a:r>
              <a:rPr lang="en-US" sz="3100" b="1" dirty="0" smtClean="0"/>
              <a:t>Synchronization (semaphores)</a:t>
            </a:r>
            <a:endParaRPr lang="en-US" b="1" dirty="0"/>
          </a:p>
        </p:txBody>
      </p:sp>
      <p:sp>
        <p:nvSpPr>
          <p:cNvPr id="6" name="TextBox 5"/>
          <p:cNvSpPr txBox="1"/>
          <p:nvPr/>
        </p:nvSpPr>
        <p:spPr>
          <a:xfrm>
            <a:off x="762000" y="4963180"/>
            <a:ext cx="8382000" cy="523220"/>
          </a:xfrm>
          <a:prstGeom prst="rect">
            <a:avLst/>
          </a:prstGeom>
          <a:noFill/>
        </p:spPr>
        <p:txBody>
          <a:bodyPr wrap="square" rtlCol="0">
            <a:spAutoFit/>
          </a:bodyPr>
          <a:lstStyle/>
          <a:p>
            <a:r>
              <a:rPr lang="en-US" sz="1400" b="1" i="1" dirty="0" smtClean="0"/>
              <a:t>Notice:</a:t>
            </a:r>
            <a:r>
              <a:rPr lang="en-US" sz="1400" dirty="0" smtClean="0"/>
              <a:t> Win32 semaphores are created within a thread, and propagated all over the system. </a:t>
            </a:r>
          </a:p>
          <a:p>
            <a:r>
              <a:rPr lang="en-US" sz="1400" dirty="0" smtClean="0"/>
              <a:t>POSIX semaphores are wither for inter-thread within a process, or inter-process entities.</a:t>
            </a:r>
          </a:p>
        </p:txBody>
      </p:sp>
      <p:pic>
        <p:nvPicPr>
          <p:cNvPr id="7" name="Picture 2" descr="C:\Documents and Settings\rsayegh\Local Settings\Temporary Internet Files\Content.IE5\C9EZG1Q3\MPj04383410000[1].jpg"/>
          <p:cNvPicPr>
            <a:picLocks noChangeAspect="1" noChangeArrowheads="1"/>
          </p:cNvPicPr>
          <p:nvPr/>
        </p:nvPicPr>
        <p:blipFill>
          <a:blip r:embed="rId2" cstate="print"/>
          <a:srcRect/>
          <a:stretch>
            <a:fillRect/>
          </a:stretch>
        </p:blipFill>
        <p:spPr bwMode="auto">
          <a:xfrm>
            <a:off x="304800" y="4953000"/>
            <a:ext cx="381000" cy="407802"/>
          </a:xfrm>
          <a:prstGeom prst="rect">
            <a:avLst/>
          </a:prstGeom>
          <a:noFill/>
        </p:spPr>
      </p:pic>
      <p:sp>
        <p:nvSpPr>
          <p:cNvPr id="8" name="TextBox 7"/>
          <p:cNvSpPr txBox="1"/>
          <p:nvPr/>
        </p:nvSpPr>
        <p:spPr>
          <a:xfrm>
            <a:off x="1905000" y="5638800"/>
            <a:ext cx="6324600" cy="646331"/>
          </a:xfrm>
          <a:prstGeom prst="rect">
            <a:avLst/>
          </a:prstGeom>
          <a:noFill/>
        </p:spPr>
        <p:txBody>
          <a:bodyPr wrap="square" rtlCol="0">
            <a:spAutoFit/>
          </a:bodyPr>
          <a:lstStyle/>
          <a:p>
            <a:r>
              <a:rPr lang="en-US" sz="1200" dirty="0" smtClean="0"/>
              <a:t>!! </a:t>
            </a:r>
            <a:r>
              <a:rPr lang="en-US" sz="1200" b="1" dirty="0" err="1" smtClean="0"/>
              <a:t>opensemaphore</a:t>
            </a:r>
            <a:r>
              <a:rPr lang="en-US" sz="1200" dirty="0" smtClean="0"/>
              <a:t> function enables multiple processes to open handles of the same semaphore object. The function succeeds only if some process has already created the semaphore by using the </a:t>
            </a:r>
            <a:r>
              <a:rPr lang="en-US" sz="1200" b="1" dirty="0" err="1" smtClean="0"/>
              <a:t>CreateSemaphore</a:t>
            </a:r>
            <a:r>
              <a:rPr lang="en-US" sz="1200" dirty="0" smtClean="0"/>
              <a:t> function.</a:t>
            </a:r>
            <a:endParaRPr lang="en-US" sz="1200" dirty="0"/>
          </a:p>
        </p:txBody>
      </p:sp>
      <p:sp>
        <p:nvSpPr>
          <p:cNvPr id="9" name="Slide Number Placeholder 8"/>
          <p:cNvSpPr>
            <a:spLocks noGrp="1"/>
          </p:cNvSpPr>
          <p:nvPr>
            <p:ph type="sldNum" sz="quarter" idx="12"/>
          </p:nvPr>
        </p:nvSpPr>
        <p:spPr/>
        <p:txBody>
          <a:bodyPr/>
          <a:lstStyle/>
          <a:p>
            <a:fld id="{F4F2054E-479A-4F92-8E21-D3183980C40A}" type="slidenum">
              <a:rPr lang="en-US" smtClean="0"/>
              <a:pPr/>
              <a:t>200</a:t>
            </a:fld>
            <a:endParaRPr lang="en-US"/>
          </a:p>
        </p:txBody>
      </p:sp>
      <p:pic>
        <p:nvPicPr>
          <p:cNvPr id="6146" name="Picture 2"/>
          <p:cNvPicPr>
            <a:picLocks noChangeAspect="1" noChangeArrowheads="1"/>
          </p:cNvPicPr>
          <p:nvPr/>
        </p:nvPicPr>
        <p:blipFill>
          <a:blip r:embed="rId3" cstate="print"/>
          <a:srcRect/>
          <a:stretch>
            <a:fillRect/>
          </a:stretch>
        </p:blipFill>
        <p:spPr bwMode="auto">
          <a:xfrm>
            <a:off x="76200" y="1524000"/>
            <a:ext cx="8991600" cy="32194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4000" dirty="0" smtClean="0"/>
              <a:t>Mapping </a:t>
            </a:r>
            <a:r>
              <a:rPr lang="en-US" sz="4000" cap="small" dirty="0" smtClean="0"/>
              <a:t>Win32</a:t>
            </a:r>
            <a:r>
              <a:rPr lang="en-US" sz="4000" dirty="0" smtClean="0"/>
              <a:t> </a:t>
            </a:r>
            <a:r>
              <a:rPr lang="en-US" sz="3600" dirty="0" smtClean="0"/>
              <a:t>to</a:t>
            </a:r>
            <a:r>
              <a:rPr lang="en-US" sz="4000" dirty="0" smtClean="0"/>
              <a:t> </a:t>
            </a:r>
            <a:r>
              <a:rPr lang="en-US" sz="3600" cap="small" dirty="0" err="1" smtClean="0"/>
              <a:t>Pthreads</a:t>
            </a:r>
            <a:r>
              <a:rPr lang="en-US" sz="3600" cap="small" dirty="0" smtClean="0"/>
              <a:t> </a:t>
            </a:r>
            <a:r>
              <a:rPr lang="en-US" sz="4000" cap="small" dirty="0" smtClean="0"/>
              <a:t/>
            </a:r>
            <a:br>
              <a:rPr lang="en-US" sz="4000" cap="small" dirty="0" smtClean="0"/>
            </a:br>
            <a:r>
              <a:rPr lang="en-US" sz="3100" b="1" dirty="0" smtClean="0"/>
              <a:t>Synchronization (events)</a:t>
            </a:r>
            <a:endParaRPr lang="en-US" b="1" dirty="0"/>
          </a:p>
        </p:txBody>
      </p:sp>
      <p:sp>
        <p:nvSpPr>
          <p:cNvPr id="6" name="TextBox 5"/>
          <p:cNvSpPr txBox="1"/>
          <p:nvPr/>
        </p:nvSpPr>
        <p:spPr>
          <a:xfrm>
            <a:off x="1447800" y="4953000"/>
            <a:ext cx="7620000" cy="1323439"/>
          </a:xfrm>
          <a:prstGeom prst="rect">
            <a:avLst/>
          </a:prstGeom>
          <a:noFill/>
        </p:spPr>
        <p:txBody>
          <a:bodyPr wrap="square" rtlCol="0">
            <a:spAutoFit/>
          </a:bodyPr>
          <a:lstStyle/>
          <a:p>
            <a:r>
              <a:rPr lang="en-US" b="1" i="1" dirty="0" smtClean="0"/>
              <a:t>           </a:t>
            </a:r>
            <a:r>
              <a:rPr lang="en-US" sz="1400" b="1" i="1" dirty="0" smtClean="0"/>
              <a:t>Notice (See conclusion in the next slide).</a:t>
            </a:r>
          </a:p>
          <a:p>
            <a:r>
              <a:rPr lang="en-US" sz="1400" dirty="0" smtClean="0"/>
              <a:t>             -  </a:t>
            </a:r>
            <a:r>
              <a:rPr lang="en-US" sz="1200" dirty="0" smtClean="0"/>
              <a:t>Events are Windows specific objects.</a:t>
            </a:r>
          </a:p>
          <a:p>
            <a:r>
              <a:rPr lang="en-US" sz="1200" dirty="0"/>
              <a:t> </a:t>
            </a:r>
            <a:r>
              <a:rPr lang="en-US" sz="1200" dirty="0" smtClean="0"/>
              <a:t>              -  POSIX semaphores with count set to 1 provide similar functionality to the Windows events.  </a:t>
            </a:r>
          </a:p>
          <a:p>
            <a:r>
              <a:rPr lang="en-US" sz="1200" dirty="0"/>
              <a:t> </a:t>
            </a:r>
            <a:r>
              <a:rPr lang="en-US" sz="1200" dirty="0" smtClean="0"/>
              <a:t>                 However, they don't provide timeout in the wait functions. </a:t>
            </a:r>
          </a:p>
          <a:p>
            <a:r>
              <a:rPr lang="en-US" sz="1200" dirty="0" smtClean="0"/>
              <a:t>               -  Conditional variables &amp; </a:t>
            </a:r>
            <a:r>
              <a:rPr lang="en-US" sz="1200" dirty="0" err="1" smtClean="0"/>
              <a:t>Mutex</a:t>
            </a:r>
            <a:r>
              <a:rPr lang="en-US" sz="1200" dirty="0"/>
              <a:t> </a:t>
            </a:r>
            <a:r>
              <a:rPr lang="en-US" sz="1200" dirty="0" smtClean="0"/>
              <a:t>in </a:t>
            </a:r>
            <a:r>
              <a:rPr lang="en-US" sz="1200" dirty="0" err="1" smtClean="0"/>
              <a:t>pthreads</a:t>
            </a:r>
            <a:r>
              <a:rPr lang="en-US" sz="1200" dirty="0" smtClean="0"/>
              <a:t> provide event-based synchronization between </a:t>
            </a:r>
            <a:br>
              <a:rPr lang="en-US" sz="1200" dirty="0" smtClean="0"/>
            </a:br>
            <a:r>
              <a:rPr lang="en-US" sz="1200" dirty="0" smtClean="0"/>
              <a:t>  </a:t>
            </a:r>
            <a:r>
              <a:rPr lang="en-US" sz="1200" dirty="0"/>
              <a:t> </a:t>
            </a:r>
            <a:r>
              <a:rPr lang="en-US" sz="1200" dirty="0" smtClean="0"/>
              <a:t>                threads, but they are </a:t>
            </a:r>
            <a:r>
              <a:rPr lang="en-US" sz="1200" b="1" dirty="0" smtClean="0"/>
              <a:t>synchronous</a:t>
            </a:r>
            <a:r>
              <a:rPr lang="en-US" sz="1200" dirty="0" smtClean="0"/>
              <a:t>. </a:t>
            </a:r>
          </a:p>
        </p:txBody>
      </p:sp>
      <p:pic>
        <p:nvPicPr>
          <p:cNvPr id="8" name="Picture 2" descr="C:\Documents and Settings\rsayegh\Local Settings\Temporary Internet Files\Content.IE5\C9EZG1Q3\MPj04383410000[1].jpg"/>
          <p:cNvPicPr>
            <a:picLocks noChangeAspect="1" noChangeArrowheads="1"/>
          </p:cNvPicPr>
          <p:nvPr/>
        </p:nvPicPr>
        <p:blipFill>
          <a:blip r:embed="rId2" cstate="print"/>
          <a:srcRect/>
          <a:stretch>
            <a:fillRect/>
          </a:stretch>
        </p:blipFill>
        <p:spPr bwMode="auto">
          <a:xfrm>
            <a:off x="1371600" y="5029200"/>
            <a:ext cx="640727" cy="685800"/>
          </a:xfrm>
          <a:prstGeom prst="rect">
            <a:avLst/>
          </a:prstGeom>
          <a:noFill/>
        </p:spPr>
      </p:pic>
      <p:sp>
        <p:nvSpPr>
          <p:cNvPr id="7" name="Slide Number Placeholder 6"/>
          <p:cNvSpPr>
            <a:spLocks noGrp="1"/>
          </p:cNvSpPr>
          <p:nvPr>
            <p:ph type="sldNum" sz="quarter" idx="12"/>
          </p:nvPr>
        </p:nvSpPr>
        <p:spPr/>
        <p:txBody>
          <a:bodyPr/>
          <a:lstStyle/>
          <a:p>
            <a:fld id="{F4F2054E-479A-4F92-8E21-D3183980C40A}" type="slidenum">
              <a:rPr lang="en-US" smtClean="0"/>
              <a:pPr/>
              <a:t>201</a:t>
            </a:fld>
            <a:endParaRPr lang="en-US"/>
          </a:p>
        </p:txBody>
      </p:sp>
      <p:pic>
        <p:nvPicPr>
          <p:cNvPr id="7170" name="Picture 2"/>
          <p:cNvPicPr>
            <a:picLocks noChangeAspect="1" noChangeArrowheads="1"/>
          </p:cNvPicPr>
          <p:nvPr/>
        </p:nvPicPr>
        <p:blipFill>
          <a:blip r:embed="rId3" cstate="print"/>
          <a:srcRect/>
          <a:stretch>
            <a:fillRect/>
          </a:stretch>
        </p:blipFill>
        <p:spPr bwMode="auto">
          <a:xfrm>
            <a:off x="76200" y="1371600"/>
            <a:ext cx="8991600" cy="3571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Documents and Settings\rsayegh\Local Settings\Temporary Internet Files\Content.IE5\C9EZG1Q3\MPj04383410000[1].jpg"/>
          <p:cNvPicPr>
            <a:picLocks noChangeAspect="1" noChangeArrowheads="1"/>
          </p:cNvPicPr>
          <p:nvPr/>
        </p:nvPicPr>
        <p:blipFill>
          <a:blip r:embed="rId2" cstate="print"/>
          <a:srcRect/>
          <a:stretch>
            <a:fillRect/>
          </a:stretch>
        </p:blipFill>
        <p:spPr bwMode="auto">
          <a:xfrm>
            <a:off x="8153400" y="381000"/>
            <a:ext cx="640727" cy="685800"/>
          </a:xfrm>
          <a:prstGeom prst="rect">
            <a:avLst/>
          </a:prstGeom>
          <a:noFill/>
        </p:spPr>
      </p:pic>
      <p:sp>
        <p:nvSpPr>
          <p:cNvPr id="9" name="Title 1"/>
          <p:cNvSpPr>
            <a:spLocks noGrp="1"/>
          </p:cNvSpPr>
          <p:nvPr>
            <p:ph type="title"/>
          </p:nvPr>
        </p:nvSpPr>
        <p:spPr>
          <a:xfrm>
            <a:off x="457200" y="152400"/>
            <a:ext cx="8229600" cy="1143000"/>
          </a:xfrm>
        </p:spPr>
        <p:txBody>
          <a:bodyPr>
            <a:normAutofit fontScale="90000"/>
          </a:bodyPr>
          <a:lstStyle/>
          <a:p>
            <a:r>
              <a:rPr lang="en-US" sz="4000" dirty="0" smtClean="0"/>
              <a:t>Mapping </a:t>
            </a:r>
            <a:r>
              <a:rPr lang="en-US" sz="4000" cap="small" dirty="0" smtClean="0"/>
              <a:t>Win32</a:t>
            </a:r>
            <a:r>
              <a:rPr lang="en-US" sz="4000" dirty="0" smtClean="0"/>
              <a:t> </a:t>
            </a:r>
            <a:r>
              <a:rPr lang="en-US" sz="3600" dirty="0" smtClean="0"/>
              <a:t>to</a:t>
            </a:r>
            <a:r>
              <a:rPr lang="en-US" sz="4000" dirty="0" smtClean="0"/>
              <a:t> </a:t>
            </a:r>
            <a:r>
              <a:rPr lang="en-US" sz="3600" cap="small" dirty="0" err="1" smtClean="0"/>
              <a:t>Pthreads</a:t>
            </a:r>
            <a:r>
              <a:rPr lang="en-US" sz="3600" cap="small" dirty="0" smtClean="0"/>
              <a:t> </a:t>
            </a:r>
            <a:r>
              <a:rPr lang="en-US" sz="4000" cap="small" dirty="0" smtClean="0"/>
              <a:t/>
            </a:r>
            <a:br>
              <a:rPr lang="en-US" sz="4000" cap="small" dirty="0" smtClean="0"/>
            </a:br>
            <a:r>
              <a:rPr lang="en-US" sz="3100" b="1" dirty="0" smtClean="0"/>
              <a:t>Synchronization (events) - conclusion</a:t>
            </a:r>
            <a:endParaRPr lang="en-US" b="1" dirty="0"/>
          </a:p>
        </p:txBody>
      </p:sp>
      <p:sp>
        <p:nvSpPr>
          <p:cNvPr id="5" name="Slide Number Placeholder 4"/>
          <p:cNvSpPr>
            <a:spLocks noGrp="1"/>
          </p:cNvSpPr>
          <p:nvPr>
            <p:ph type="sldNum" sz="quarter" idx="12"/>
          </p:nvPr>
        </p:nvSpPr>
        <p:spPr/>
        <p:txBody>
          <a:bodyPr/>
          <a:lstStyle/>
          <a:p>
            <a:fld id="{F4F2054E-479A-4F92-8E21-D3183980C40A}" type="slidenum">
              <a:rPr lang="en-US" smtClean="0"/>
              <a:pPr/>
              <a:t>202</a:t>
            </a:fld>
            <a:endParaRPr lang="en-US"/>
          </a:p>
        </p:txBody>
      </p:sp>
      <p:pic>
        <p:nvPicPr>
          <p:cNvPr id="8194" name="Picture 2"/>
          <p:cNvPicPr>
            <a:picLocks noChangeAspect="1" noChangeArrowheads="1"/>
          </p:cNvPicPr>
          <p:nvPr/>
        </p:nvPicPr>
        <p:blipFill>
          <a:blip r:embed="rId3" cstate="print"/>
          <a:srcRect/>
          <a:stretch>
            <a:fillRect/>
          </a:stretch>
        </p:blipFill>
        <p:spPr bwMode="auto">
          <a:xfrm>
            <a:off x="114300" y="1633538"/>
            <a:ext cx="8915400" cy="35909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4000" dirty="0" smtClean="0"/>
              <a:t>Mapping </a:t>
            </a:r>
            <a:r>
              <a:rPr lang="en-US" sz="4000" cap="small" dirty="0" smtClean="0"/>
              <a:t>Win32</a:t>
            </a:r>
            <a:r>
              <a:rPr lang="en-US" sz="4000" dirty="0" smtClean="0"/>
              <a:t> </a:t>
            </a:r>
            <a:r>
              <a:rPr lang="en-US" sz="3600" dirty="0" smtClean="0"/>
              <a:t>to</a:t>
            </a:r>
            <a:r>
              <a:rPr lang="en-US" sz="4000" dirty="0" smtClean="0"/>
              <a:t> </a:t>
            </a:r>
            <a:r>
              <a:rPr lang="en-US" sz="3600" cap="small" dirty="0" err="1" smtClean="0"/>
              <a:t>Pthreads</a:t>
            </a:r>
            <a:r>
              <a:rPr lang="en-US" sz="3600" cap="small" dirty="0" smtClean="0"/>
              <a:t> </a:t>
            </a:r>
            <a:r>
              <a:rPr lang="en-US" sz="4000" cap="small" dirty="0" smtClean="0"/>
              <a:t/>
            </a:r>
            <a:br>
              <a:rPr lang="en-US" sz="4000" cap="small" dirty="0" smtClean="0"/>
            </a:br>
            <a:r>
              <a:rPr lang="en-US" sz="3100" b="1" dirty="0" smtClean="0"/>
              <a:t>Synchronization (</a:t>
            </a:r>
            <a:r>
              <a:rPr lang="en-US" sz="3100" b="1" dirty="0" err="1" smtClean="0"/>
              <a:t>mutex</a:t>
            </a:r>
            <a:r>
              <a:rPr lang="en-US" sz="3100" b="1" dirty="0" smtClean="0"/>
              <a:t>)</a:t>
            </a:r>
            <a:endParaRPr lang="en-US" b="1" dirty="0"/>
          </a:p>
        </p:txBody>
      </p:sp>
      <p:grpSp>
        <p:nvGrpSpPr>
          <p:cNvPr id="3" name="Group 6"/>
          <p:cNvGrpSpPr/>
          <p:nvPr/>
        </p:nvGrpSpPr>
        <p:grpSpPr>
          <a:xfrm>
            <a:off x="2743200" y="4876800"/>
            <a:ext cx="5181600" cy="1661993"/>
            <a:chOff x="4191000" y="5105400"/>
            <a:chExt cx="4648200" cy="1661993"/>
          </a:xfrm>
        </p:grpSpPr>
        <p:sp>
          <p:nvSpPr>
            <p:cNvPr id="6" name="TextBox 5"/>
            <p:cNvSpPr txBox="1"/>
            <p:nvPr/>
          </p:nvSpPr>
          <p:spPr>
            <a:xfrm>
              <a:off x="4191000" y="5105400"/>
              <a:ext cx="4648200" cy="1661993"/>
            </a:xfrm>
            <a:prstGeom prst="rect">
              <a:avLst/>
            </a:prstGeom>
            <a:noFill/>
          </p:spPr>
          <p:txBody>
            <a:bodyPr wrap="square" rtlCol="0">
              <a:spAutoFit/>
            </a:bodyPr>
            <a:lstStyle/>
            <a:p>
              <a:r>
                <a:rPr lang="en-US" b="1" i="1" dirty="0" smtClean="0"/>
                <a:t>             </a:t>
              </a:r>
              <a:r>
                <a:rPr lang="en-US" sz="1400" b="1" i="1" dirty="0" smtClean="0"/>
                <a:t>Notice (See conclusion in the next slide).</a:t>
              </a:r>
              <a:br>
                <a:rPr lang="en-US" sz="1400" b="1" i="1" dirty="0" smtClean="0"/>
              </a:br>
              <a:r>
                <a:rPr lang="en-US" sz="1400" b="1" i="1" dirty="0" smtClean="0"/>
                <a:t>               </a:t>
              </a:r>
              <a:r>
                <a:rPr lang="en-US" sz="1400" i="1" dirty="0" smtClean="0"/>
                <a:t>Some major differences reside, including:</a:t>
              </a:r>
            </a:p>
            <a:p>
              <a:r>
                <a:rPr lang="en-US" sz="1400" dirty="0" smtClean="0"/>
                <a:t>                  -  Named and un-named </a:t>
              </a:r>
              <a:r>
                <a:rPr lang="en-US" sz="1400" dirty="0" err="1" smtClean="0"/>
                <a:t>mutexes</a:t>
              </a:r>
              <a:r>
                <a:rPr lang="en-US" sz="1400" dirty="0" smtClean="0"/>
                <a:t>.</a:t>
              </a:r>
            </a:p>
            <a:p>
              <a:r>
                <a:rPr lang="en-US" sz="1400" dirty="0" smtClean="0"/>
                <a:t>                  -  </a:t>
              </a:r>
              <a:r>
                <a:rPr lang="en-US" sz="1400" dirty="0" err="1" smtClean="0"/>
                <a:t>Ownershiop</a:t>
              </a:r>
              <a:r>
                <a:rPr lang="en-US" sz="1400" dirty="0" smtClean="0"/>
                <a:t> at creation.</a:t>
              </a:r>
            </a:p>
            <a:p>
              <a:r>
                <a:rPr lang="en-US" sz="1400" dirty="0"/>
                <a:t> </a:t>
              </a:r>
              <a:r>
                <a:rPr lang="en-US" sz="1400" dirty="0" smtClean="0"/>
                <a:t>                 -  Timeout during wait.</a:t>
              </a:r>
            </a:p>
            <a:p>
              <a:r>
                <a:rPr lang="en-US" sz="1400" dirty="0"/>
                <a:t> </a:t>
              </a:r>
              <a:r>
                <a:rPr lang="en-US" sz="1400" dirty="0" smtClean="0"/>
                <a:t>                 -  Recursive </a:t>
              </a:r>
              <a:r>
                <a:rPr lang="en-US" sz="1400" dirty="0" err="1" smtClean="0"/>
                <a:t>mutexes</a:t>
              </a:r>
              <a:r>
                <a:rPr lang="en-US" sz="1400" dirty="0" smtClean="0"/>
                <a:t>.</a:t>
              </a:r>
              <a:endParaRPr lang="en-US" sz="1400" dirty="0"/>
            </a:p>
          </p:txBody>
        </p:sp>
        <p:pic>
          <p:nvPicPr>
            <p:cNvPr id="8" name="Picture 2" descr="C:\Documents and Settings\rsayegh\Local Settings\Temporary Internet Files\Content.IE5\C9EZG1Q3\MPj04383410000[1].jpg"/>
            <p:cNvPicPr>
              <a:picLocks noChangeAspect="1" noChangeArrowheads="1"/>
            </p:cNvPicPr>
            <p:nvPr/>
          </p:nvPicPr>
          <p:blipFill>
            <a:blip r:embed="rId2" cstate="print"/>
            <a:srcRect/>
            <a:stretch>
              <a:fillRect/>
            </a:stretch>
          </p:blipFill>
          <p:spPr bwMode="auto">
            <a:xfrm>
              <a:off x="4191000" y="5181600"/>
              <a:ext cx="640727" cy="685800"/>
            </a:xfrm>
            <a:prstGeom prst="rect">
              <a:avLst/>
            </a:prstGeom>
            <a:noFill/>
          </p:spPr>
        </p:pic>
      </p:grpSp>
      <p:sp>
        <p:nvSpPr>
          <p:cNvPr id="9" name="Slide Number Placeholder 8"/>
          <p:cNvSpPr>
            <a:spLocks noGrp="1"/>
          </p:cNvSpPr>
          <p:nvPr>
            <p:ph type="sldNum" sz="quarter" idx="12"/>
          </p:nvPr>
        </p:nvSpPr>
        <p:spPr/>
        <p:txBody>
          <a:bodyPr/>
          <a:lstStyle/>
          <a:p>
            <a:fld id="{F4F2054E-479A-4F92-8E21-D3183980C40A}" type="slidenum">
              <a:rPr lang="en-US" smtClean="0"/>
              <a:pPr/>
              <a:t>203</a:t>
            </a:fld>
            <a:endParaRPr lang="en-US"/>
          </a:p>
        </p:txBody>
      </p:sp>
      <p:pic>
        <p:nvPicPr>
          <p:cNvPr id="9218" name="Picture 2"/>
          <p:cNvPicPr>
            <a:picLocks noChangeAspect="1" noChangeArrowheads="1"/>
          </p:cNvPicPr>
          <p:nvPr/>
        </p:nvPicPr>
        <p:blipFill>
          <a:blip r:embed="rId3" cstate="print"/>
          <a:srcRect/>
          <a:stretch>
            <a:fillRect/>
          </a:stretch>
        </p:blipFill>
        <p:spPr bwMode="auto">
          <a:xfrm>
            <a:off x="76200" y="1524000"/>
            <a:ext cx="8991600" cy="3048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1143000"/>
          </a:xfrm>
        </p:spPr>
        <p:txBody>
          <a:bodyPr>
            <a:normAutofit fontScale="90000"/>
          </a:bodyPr>
          <a:lstStyle/>
          <a:p>
            <a:r>
              <a:rPr lang="en-US" sz="4000" dirty="0" smtClean="0"/>
              <a:t>Mapping </a:t>
            </a:r>
            <a:r>
              <a:rPr lang="en-US" sz="4000" cap="small" dirty="0" smtClean="0"/>
              <a:t>Win32</a:t>
            </a:r>
            <a:r>
              <a:rPr lang="en-US" sz="4000" dirty="0" smtClean="0"/>
              <a:t> </a:t>
            </a:r>
            <a:r>
              <a:rPr lang="en-US" sz="3600" dirty="0" smtClean="0"/>
              <a:t>to</a:t>
            </a:r>
            <a:r>
              <a:rPr lang="en-US" sz="4000" dirty="0" smtClean="0"/>
              <a:t> </a:t>
            </a:r>
            <a:r>
              <a:rPr lang="en-US" sz="4000" cap="small" dirty="0" smtClean="0"/>
              <a:t>Linux</a:t>
            </a:r>
            <a:br>
              <a:rPr lang="en-US" sz="4000" cap="small" dirty="0" smtClean="0"/>
            </a:br>
            <a:r>
              <a:rPr lang="en-US" sz="3100" b="1" dirty="0" smtClean="0"/>
              <a:t>Synchronization (</a:t>
            </a:r>
            <a:r>
              <a:rPr lang="en-US" sz="3100" b="1" dirty="0" err="1" smtClean="0"/>
              <a:t>mutex</a:t>
            </a:r>
            <a:r>
              <a:rPr lang="en-US" sz="3100" b="1" dirty="0" smtClean="0"/>
              <a:t>) </a:t>
            </a:r>
            <a:r>
              <a:rPr lang="en-US" sz="3100" b="1" smtClean="0"/>
              <a:t>- conclusion</a:t>
            </a:r>
            <a:endParaRPr lang="en-US" b="1" dirty="0"/>
          </a:p>
        </p:txBody>
      </p:sp>
      <p:sp>
        <p:nvSpPr>
          <p:cNvPr id="5" name="Slide Number Placeholder 4"/>
          <p:cNvSpPr>
            <a:spLocks noGrp="1"/>
          </p:cNvSpPr>
          <p:nvPr>
            <p:ph type="sldNum" sz="quarter" idx="12"/>
          </p:nvPr>
        </p:nvSpPr>
        <p:spPr/>
        <p:txBody>
          <a:bodyPr/>
          <a:lstStyle/>
          <a:p>
            <a:fld id="{F4F2054E-479A-4F92-8E21-D3183980C40A}" type="slidenum">
              <a:rPr lang="en-US" smtClean="0"/>
              <a:pPr/>
              <a:t>204</a:t>
            </a:fld>
            <a:endParaRPr lang="en-US"/>
          </a:p>
        </p:txBody>
      </p:sp>
      <p:pic>
        <p:nvPicPr>
          <p:cNvPr id="10242" name="Picture 2"/>
          <p:cNvPicPr>
            <a:picLocks noChangeAspect="1" noChangeArrowheads="1"/>
          </p:cNvPicPr>
          <p:nvPr/>
        </p:nvPicPr>
        <p:blipFill>
          <a:blip r:embed="rId2" cstate="print"/>
          <a:srcRect/>
          <a:stretch>
            <a:fillRect/>
          </a:stretch>
        </p:blipFill>
        <p:spPr bwMode="auto">
          <a:xfrm>
            <a:off x="47625" y="1290638"/>
            <a:ext cx="9048750" cy="42767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152400" y="1143000"/>
            <a:ext cx="8839200" cy="3409950"/>
          </a:xfrm>
          <a:prstGeom prst="rect">
            <a:avLst/>
          </a:prstGeom>
          <a:noFill/>
          <a:ln w="9525">
            <a:noFill/>
            <a:miter lim="800000"/>
            <a:headEnd/>
            <a:tailEnd/>
          </a:ln>
        </p:spPr>
      </p:pic>
      <p:sp>
        <p:nvSpPr>
          <p:cNvPr id="2" name="Title 1"/>
          <p:cNvSpPr>
            <a:spLocks noGrp="1"/>
          </p:cNvSpPr>
          <p:nvPr>
            <p:ph type="title"/>
          </p:nvPr>
        </p:nvSpPr>
        <p:spPr>
          <a:xfrm>
            <a:off x="457200" y="152400"/>
            <a:ext cx="8229600" cy="1143000"/>
          </a:xfrm>
        </p:spPr>
        <p:txBody>
          <a:bodyPr>
            <a:normAutofit fontScale="90000"/>
          </a:bodyPr>
          <a:lstStyle/>
          <a:p>
            <a:r>
              <a:rPr lang="en-US" dirty="0" smtClean="0"/>
              <a:t>Mapping </a:t>
            </a:r>
            <a:r>
              <a:rPr lang="en-US" cap="small" dirty="0" smtClean="0"/>
              <a:t>Win32</a:t>
            </a:r>
            <a:r>
              <a:rPr lang="en-US" dirty="0" smtClean="0"/>
              <a:t> to </a:t>
            </a:r>
            <a:r>
              <a:rPr lang="en-US" cap="small" dirty="0" smtClean="0"/>
              <a:t>Linux</a:t>
            </a:r>
            <a:r>
              <a:rPr lang="en-US" sz="4000" cap="small" dirty="0" smtClean="0"/>
              <a:t/>
            </a:r>
            <a:br>
              <a:rPr lang="en-US" sz="4000" cap="small" dirty="0" smtClean="0"/>
            </a:br>
            <a:r>
              <a:rPr lang="en-US" sz="3100" b="1" dirty="0" smtClean="0"/>
              <a:t>Synchronization (Critical Sections)</a:t>
            </a:r>
            <a:endParaRPr lang="en-US" b="1" dirty="0"/>
          </a:p>
        </p:txBody>
      </p:sp>
      <p:sp>
        <p:nvSpPr>
          <p:cNvPr id="6" name="TextBox 5"/>
          <p:cNvSpPr txBox="1"/>
          <p:nvPr/>
        </p:nvSpPr>
        <p:spPr>
          <a:xfrm>
            <a:off x="228600" y="4495800"/>
            <a:ext cx="7543800" cy="523220"/>
          </a:xfrm>
          <a:prstGeom prst="rect">
            <a:avLst/>
          </a:prstGeom>
          <a:noFill/>
        </p:spPr>
        <p:txBody>
          <a:bodyPr wrap="square" rtlCol="0">
            <a:spAutoFit/>
          </a:bodyPr>
          <a:lstStyle/>
          <a:p>
            <a:r>
              <a:rPr lang="en-US" sz="1400" b="1" i="1" dirty="0" smtClean="0"/>
              <a:t>Notice: </a:t>
            </a:r>
            <a:r>
              <a:rPr lang="en-US" sz="1400" dirty="0" smtClean="0"/>
              <a:t>Since the critical sections are used only between the threads of the same process, </a:t>
            </a:r>
            <a:r>
              <a:rPr lang="en-US" sz="1400" dirty="0" err="1" smtClean="0"/>
              <a:t>Pthreads</a:t>
            </a:r>
            <a:r>
              <a:rPr lang="en-US" sz="1400" dirty="0" smtClean="0"/>
              <a:t> </a:t>
            </a:r>
            <a:r>
              <a:rPr lang="en-US" sz="1400" dirty="0" err="1" smtClean="0"/>
              <a:t>mutex</a:t>
            </a:r>
            <a:r>
              <a:rPr lang="en-US" sz="1400" dirty="0" smtClean="0"/>
              <a:t> can be used to achieve the same </a:t>
            </a:r>
            <a:r>
              <a:rPr lang="en-US" sz="1400" b="1" dirty="0" smtClean="0"/>
              <a:t>functionality </a:t>
            </a:r>
            <a:r>
              <a:rPr lang="en-US" sz="1400" dirty="0" smtClean="0"/>
              <a:t>on Linux systems.</a:t>
            </a:r>
          </a:p>
        </p:txBody>
      </p:sp>
      <p:pic>
        <p:nvPicPr>
          <p:cNvPr id="7" name="Picture 2" descr="C:\Documents and Settings\rsayegh\Local Settings\Temporary Internet Files\Content.IE5\C9EZG1Q3\MPj04383410000[1].jpg"/>
          <p:cNvPicPr>
            <a:picLocks noChangeAspect="1" noChangeArrowheads="1"/>
          </p:cNvPicPr>
          <p:nvPr/>
        </p:nvPicPr>
        <p:blipFill>
          <a:blip r:embed="rId3" cstate="print"/>
          <a:srcRect/>
          <a:stretch>
            <a:fillRect/>
          </a:stretch>
        </p:blipFill>
        <p:spPr bwMode="auto">
          <a:xfrm>
            <a:off x="1219200" y="5181600"/>
            <a:ext cx="640727" cy="685800"/>
          </a:xfrm>
          <a:prstGeom prst="rect">
            <a:avLst/>
          </a:prstGeom>
          <a:noFill/>
        </p:spPr>
      </p:pic>
      <p:sp>
        <p:nvSpPr>
          <p:cNvPr id="9" name="TextBox 8"/>
          <p:cNvSpPr txBox="1"/>
          <p:nvPr/>
        </p:nvSpPr>
        <p:spPr>
          <a:xfrm>
            <a:off x="1905000" y="5029200"/>
            <a:ext cx="7086600" cy="1277273"/>
          </a:xfrm>
          <a:prstGeom prst="rect">
            <a:avLst/>
          </a:prstGeom>
          <a:noFill/>
        </p:spPr>
        <p:txBody>
          <a:bodyPr wrap="square" rtlCol="0">
            <a:spAutoFit/>
          </a:bodyPr>
          <a:lstStyle/>
          <a:p>
            <a:pPr lvl="0"/>
            <a:r>
              <a:rPr lang="en-US" sz="1100" b="1" dirty="0" smtClean="0"/>
              <a:t>1 -</a:t>
            </a:r>
            <a:r>
              <a:rPr lang="en-US" sz="1100" dirty="0" smtClean="0"/>
              <a:t> In general, </a:t>
            </a:r>
            <a:r>
              <a:rPr lang="en-US" sz="1100" dirty="0" err="1" smtClean="0"/>
              <a:t>mutex</a:t>
            </a:r>
            <a:r>
              <a:rPr lang="en-US" sz="1100" dirty="0" smtClean="0"/>
              <a:t> objects are more CPU intensive and slower to use than critical sections due to a larger amount of bookkeeping, and the deep execution path into the kernel taken to acquire a </a:t>
            </a:r>
            <a:r>
              <a:rPr lang="en-US" sz="1100" dirty="0" err="1" smtClean="0"/>
              <a:t>mutex</a:t>
            </a:r>
            <a:r>
              <a:rPr lang="en-US" sz="1100" dirty="0" smtClean="0"/>
              <a:t>. The equivalent functions for accessing a critical section remain in thread context, and consist of merely checking and incrementing/decrementing lock-count related data.  This makes critical sections light weight, fast, and easy to use for thread synchronization within a process. </a:t>
            </a:r>
            <a:br>
              <a:rPr lang="en-US" sz="1100" dirty="0" smtClean="0"/>
            </a:br>
            <a:r>
              <a:rPr lang="en-US" sz="1100" b="1" dirty="0" smtClean="0"/>
              <a:t>2- </a:t>
            </a:r>
            <a:r>
              <a:rPr lang="en-US" sz="1100" dirty="0" smtClean="0"/>
              <a:t>In Win32 The primary benefit of using a </a:t>
            </a:r>
            <a:r>
              <a:rPr lang="en-US" sz="1100" dirty="0" err="1" smtClean="0"/>
              <a:t>mutex</a:t>
            </a:r>
            <a:r>
              <a:rPr lang="en-US" sz="1100" dirty="0" smtClean="0"/>
              <a:t> object is that a </a:t>
            </a:r>
            <a:r>
              <a:rPr lang="en-US" sz="1100" dirty="0" err="1" smtClean="0"/>
              <a:t>mutex</a:t>
            </a:r>
            <a:r>
              <a:rPr lang="en-US" sz="1100" dirty="0" smtClean="0"/>
              <a:t> can be named and shared across process boundaries.</a:t>
            </a:r>
            <a:endParaRPr lang="en-US" dirty="0"/>
          </a:p>
        </p:txBody>
      </p:sp>
      <p:sp>
        <p:nvSpPr>
          <p:cNvPr id="8" name="Slide Number Placeholder 7"/>
          <p:cNvSpPr>
            <a:spLocks noGrp="1"/>
          </p:cNvSpPr>
          <p:nvPr>
            <p:ph type="sldNum" sz="quarter" idx="12"/>
          </p:nvPr>
        </p:nvSpPr>
        <p:spPr/>
        <p:txBody>
          <a:bodyPr/>
          <a:lstStyle/>
          <a:p>
            <a:fld id="{F4F2054E-479A-4F92-8E21-D3183980C40A}" type="slidenum">
              <a:rPr lang="en-US" smtClean="0"/>
              <a:pPr/>
              <a:t>205</a:t>
            </a:fld>
            <a:endParaRPr lang="en-US"/>
          </a:p>
        </p:txBody>
      </p:sp>
    </p:spTree>
  </p:cSld>
  <p:clrMapOvr>
    <a:masterClrMapping/>
  </p:clrMapOvr>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763000" cy="4525963"/>
          </a:xfrm>
        </p:spPr>
        <p:txBody>
          <a:bodyPr>
            <a:normAutofit fontScale="70000" lnSpcReduction="20000"/>
          </a:bodyPr>
          <a:lstStyle/>
          <a:p>
            <a:r>
              <a:rPr lang="en-US" b="1" dirty="0" smtClean="0"/>
              <a:t>POSIX Threads Programming</a:t>
            </a:r>
            <a:br>
              <a:rPr lang="en-US" b="1" dirty="0" smtClean="0"/>
            </a:br>
            <a:r>
              <a:rPr lang="en-US" dirty="0" smtClean="0"/>
              <a:t> </a:t>
            </a:r>
            <a:r>
              <a:rPr lang="en-US" u="sng" dirty="0">
                <a:hlinkClick r:id="rId2"/>
              </a:rPr>
              <a:t>https://computing.llnl.gov/tutorials/pthreads</a:t>
            </a:r>
            <a:r>
              <a:rPr lang="en-US" u="sng" dirty="0" smtClean="0">
                <a:hlinkClick r:id="rId2"/>
              </a:rPr>
              <a:t>/</a:t>
            </a:r>
            <a:endParaRPr lang="en-US" u="sng" dirty="0" smtClean="0"/>
          </a:p>
          <a:p>
            <a:pPr>
              <a:buNone/>
            </a:pPr>
            <a:endParaRPr lang="en-US" dirty="0"/>
          </a:p>
          <a:p>
            <a:r>
              <a:rPr lang="en-US" b="1" dirty="0"/>
              <a:t>Why </a:t>
            </a:r>
            <a:r>
              <a:rPr lang="en-US" b="1" dirty="0" err="1"/>
              <a:t>pthreads</a:t>
            </a:r>
            <a:r>
              <a:rPr lang="en-US" b="1" dirty="0"/>
              <a:t> are better than </a:t>
            </a:r>
            <a:r>
              <a:rPr lang="en-US" b="1" dirty="0" smtClean="0"/>
              <a:t>Win32</a:t>
            </a:r>
            <a:br>
              <a:rPr lang="en-US" b="1" dirty="0" smtClean="0"/>
            </a:br>
            <a:r>
              <a:rPr lang="en-US" u="sng" dirty="0" smtClean="0">
                <a:hlinkClick r:id="rId3"/>
              </a:rPr>
              <a:t>http</a:t>
            </a:r>
            <a:r>
              <a:rPr lang="en-US" u="sng" dirty="0">
                <a:hlinkClick r:id="rId3"/>
              </a:rPr>
              <a:t>://</a:t>
            </a:r>
            <a:r>
              <a:rPr lang="en-US" u="sng" dirty="0" smtClean="0">
                <a:hlinkClick r:id="rId3"/>
              </a:rPr>
              <a:t>softwarecommunity.intel.com/ISN/Community/en-US/forums/post/840096.aspx</a:t>
            </a:r>
            <a:endParaRPr lang="en-US" u="sng" dirty="0" smtClean="0"/>
          </a:p>
          <a:p>
            <a:pPr>
              <a:spcBef>
                <a:spcPts val="1200"/>
              </a:spcBef>
              <a:buNone/>
            </a:pPr>
            <a:r>
              <a:rPr lang="en-US" b="1" dirty="0"/>
              <a:t>	</a:t>
            </a:r>
            <a:r>
              <a:rPr lang="en-US" b="1" dirty="0" smtClean="0"/>
              <a:t>Why </a:t>
            </a:r>
            <a:r>
              <a:rPr lang="en-US" b="1" dirty="0"/>
              <a:t>Windows threads are better than </a:t>
            </a:r>
            <a:r>
              <a:rPr lang="en-US" b="1" dirty="0" err="1" smtClean="0"/>
              <a:t>pthreads</a:t>
            </a:r>
            <a:r>
              <a:rPr lang="en-US" b="1" dirty="0" smtClean="0"/>
              <a:t>: </a:t>
            </a:r>
            <a:r>
              <a:rPr lang="en-US" u="sng" dirty="0" smtClean="0">
                <a:hlinkClick r:id="rId4"/>
              </a:rPr>
              <a:t>http</a:t>
            </a:r>
            <a:r>
              <a:rPr lang="en-US" u="sng" dirty="0">
                <a:hlinkClick r:id="rId4"/>
              </a:rPr>
              <a:t>://softwareblogs.intel.com/2006/10/19/why-windows-threads-are-better-than-posix-threads</a:t>
            </a:r>
            <a:r>
              <a:rPr lang="en-US" u="sng" dirty="0" smtClean="0">
                <a:hlinkClick r:id="rId4"/>
              </a:rPr>
              <a:t>/</a:t>
            </a:r>
            <a:endParaRPr lang="en-US" u="sng" dirty="0" smtClean="0"/>
          </a:p>
          <a:p>
            <a:endParaRPr lang="en-US" dirty="0"/>
          </a:p>
          <a:p>
            <a:r>
              <a:rPr lang="en-US" b="1" dirty="0"/>
              <a:t>Port Windows IPC apps to </a:t>
            </a:r>
            <a:r>
              <a:rPr lang="en-US" b="1" dirty="0" smtClean="0"/>
              <a:t>Linux  (including code examples)</a:t>
            </a:r>
          </a:p>
          <a:p>
            <a:pPr>
              <a:buNone/>
            </a:pPr>
            <a:r>
              <a:rPr lang="en-US" b="1" dirty="0" smtClean="0">
                <a:hlinkClick r:id="rId5"/>
              </a:rPr>
              <a:t>http://www.ibm.com/developerworks/linux/library/l-ipc2lin1.html</a:t>
            </a:r>
            <a:endParaRPr lang="en-US" b="1" dirty="0"/>
          </a:p>
          <a:p>
            <a:pPr>
              <a:buNone/>
            </a:pPr>
            <a:r>
              <a:rPr lang="en-US" b="1" dirty="0" smtClean="0">
                <a:hlinkClick r:id="rId6"/>
              </a:rPr>
              <a:t>http://www.ibm.com/developerworks/linux/library/l-ipc2lin2.html</a:t>
            </a:r>
            <a:endParaRPr lang="en-US" b="1" dirty="0"/>
          </a:p>
          <a:p>
            <a:pPr>
              <a:buNone/>
            </a:pPr>
            <a:r>
              <a:rPr lang="en-US" b="1" dirty="0" smtClean="0">
                <a:hlinkClick r:id="rId7"/>
              </a:rPr>
              <a:t>http://www.ibm.com/developerworks/linux/library/l-ipc2lin3.html</a:t>
            </a:r>
            <a:endParaRPr lang="en-US" b="1" dirty="0" smtClean="0"/>
          </a:p>
          <a:p>
            <a:endParaRPr lang="en-US" dirty="0"/>
          </a:p>
        </p:txBody>
      </p:sp>
      <p:sp>
        <p:nvSpPr>
          <p:cNvPr id="2" name="Title 1"/>
          <p:cNvSpPr>
            <a:spLocks noGrp="1"/>
          </p:cNvSpPr>
          <p:nvPr>
            <p:ph type="title"/>
          </p:nvPr>
        </p:nvSpPr>
        <p:spPr>
          <a:xfrm>
            <a:off x="381000" y="152400"/>
            <a:ext cx="8229600" cy="1143000"/>
          </a:xfrm>
        </p:spPr>
        <p:txBody>
          <a:bodyPr/>
          <a:lstStyle/>
          <a:p>
            <a:r>
              <a:rPr lang="en-US" dirty="0" smtClean="0"/>
              <a:t>References</a:t>
            </a:r>
            <a:endParaRPr lang="en-US" dirty="0"/>
          </a:p>
        </p:txBody>
      </p:sp>
      <p:sp>
        <p:nvSpPr>
          <p:cNvPr id="4" name="Slide Number Placeholder 3"/>
          <p:cNvSpPr>
            <a:spLocks noGrp="1"/>
          </p:cNvSpPr>
          <p:nvPr>
            <p:ph type="sldNum" sz="quarter" idx="12"/>
          </p:nvPr>
        </p:nvSpPr>
        <p:spPr/>
        <p:txBody>
          <a:bodyPr/>
          <a:lstStyle/>
          <a:p>
            <a:fld id="{F4F2054E-479A-4F92-8E21-D3183980C40A}" type="slidenum">
              <a:rPr lang="en-US" smtClean="0"/>
              <a:pPr/>
              <a:t>206</a:t>
            </a:fld>
            <a:endParaRPr lang="en-US"/>
          </a:p>
        </p:txBody>
      </p:sp>
    </p:spTree>
  </p:cSld>
  <p:clrMapOvr>
    <a:masterClrMapping/>
  </p:clrMapOvr>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7200" y="1566863"/>
            <a:ext cx="8167688" cy="1589087"/>
          </a:xfrm>
          <a:noFill/>
          <a:ln/>
        </p:spPr>
        <p:txBody>
          <a:bodyPr lIns="90488" tIns="44450" rIns="90488" bIns="44450"/>
          <a:lstStyle/>
          <a:p>
            <a:r>
              <a:rPr lang="en-US" sz="5400" dirty="0"/>
              <a:t>Introduction to </a:t>
            </a:r>
            <a:r>
              <a:rPr lang="en-US" sz="5400" dirty="0" err="1"/>
              <a:t>OpenMP</a:t>
            </a:r>
            <a:r>
              <a:rPr lang="en-US" sz="5400" dirty="0"/>
              <a:t/>
            </a:r>
            <a:br>
              <a:rPr lang="en-US" sz="5400" dirty="0"/>
            </a:br>
            <a:endParaRPr lang="en-US" sz="1800" dirty="0"/>
          </a:p>
        </p:txBody>
      </p:sp>
      <p:sp>
        <p:nvSpPr>
          <p:cNvPr id="4" name="Subtitle 3"/>
          <p:cNvSpPr>
            <a:spLocks noGrp="1"/>
          </p:cNvSpPr>
          <p:nvPr>
            <p:ph type="subTitle" sz="quarter" idx="1"/>
          </p:nvPr>
        </p:nvSpPr>
        <p:spPr/>
        <p:txBody>
          <a:bodyPr/>
          <a:lstStyle/>
          <a:p>
            <a:endParaRPr lang="en-US"/>
          </a:p>
        </p:txBody>
      </p:sp>
    </p:spTree>
  </p:cSld>
  <p:clrMapOvr>
    <a:masterClrMapping/>
  </p:clrMapOvr>
  <p:transition>
    <p:pull/>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Introduction to OpenMP</a:t>
            </a:r>
          </a:p>
        </p:txBody>
      </p:sp>
      <p:sp>
        <p:nvSpPr>
          <p:cNvPr id="162819" name="Rectangle 3"/>
          <p:cNvSpPr>
            <a:spLocks noGrp="1" noChangeArrowheads="1"/>
          </p:cNvSpPr>
          <p:nvPr>
            <p:ph type="body" idx="1"/>
          </p:nvPr>
        </p:nvSpPr>
        <p:spPr/>
        <p:txBody>
          <a:bodyPr>
            <a:normAutofit fontScale="92500" lnSpcReduction="10000"/>
          </a:bodyPr>
          <a:lstStyle/>
          <a:p>
            <a:r>
              <a:rPr lang="en-US" dirty="0"/>
              <a:t>What is </a:t>
            </a:r>
            <a:r>
              <a:rPr lang="en-US" dirty="0" err="1"/>
              <a:t>OpenMP</a:t>
            </a:r>
            <a:r>
              <a:rPr lang="en-US" dirty="0"/>
              <a:t>?</a:t>
            </a:r>
          </a:p>
          <a:p>
            <a:pPr lvl="1"/>
            <a:r>
              <a:rPr lang="en-US" dirty="0"/>
              <a:t>Open specification for Multi-Processing</a:t>
            </a:r>
          </a:p>
          <a:p>
            <a:pPr lvl="1"/>
            <a:r>
              <a:rPr lang="en-US" dirty="0"/>
              <a:t>“Standard” API for defining multi-threaded shared-memory programs</a:t>
            </a:r>
          </a:p>
          <a:p>
            <a:pPr lvl="1"/>
            <a:r>
              <a:rPr lang="en-US" dirty="0">
                <a:hlinkClick r:id="rId2"/>
              </a:rPr>
              <a:t>www.openmp.org</a:t>
            </a:r>
            <a:r>
              <a:rPr lang="en-US" dirty="0"/>
              <a:t> – Talks, examples, forums, etc.</a:t>
            </a:r>
          </a:p>
          <a:p>
            <a:endParaRPr lang="en-US" dirty="0"/>
          </a:p>
          <a:p>
            <a:r>
              <a:rPr lang="en-US" dirty="0"/>
              <a:t>High-level API</a:t>
            </a:r>
          </a:p>
          <a:p>
            <a:pPr lvl="1"/>
            <a:r>
              <a:rPr lang="en-US" dirty="0"/>
              <a:t>Preprocessor (compiler) directives  ( ~ 80% )</a:t>
            </a:r>
          </a:p>
          <a:p>
            <a:pPr lvl="1"/>
            <a:r>
              <a:rPr lang="en-US" dirty="0"/>
              <a:t>Library Calls ( ~ 19% )</a:t>
            </a:r>
          </a:p>
          <a:p>
            <a:pPr lvl="1"/>
            <a:r>
              <a:rPr lang="en-US" dirty="0"/>
              <a:t>Environment Variables (  ~ 1% )</a:t>
            </a:r>
          </a:p>
          <a:p>
            <a:pPr lvl="1">
              <a:buFontTx/>
              <a:buNone/>
            </a:pPr>
            <a:endParaRPr lang="en-US" dirty="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A Programmer’s View of OpenMP</a:t>
            </a:r>
          </a:p>
        </p:txBody>
      </p:sp>
      <p:sp>
        <p:nvSpPr>
          <p:cNvPr id="266243" name="Rectangle 3"/>
          <p:cNvSpPr>
            <a:spLocks noGrp="1" noChangeArrowheads="1"/>
          </p:cNvSpPr>
          <p:nvPr>
            <p:ph type="body" idx="1"/>
          </p:nvPr>
        </p:nvSpPr>
        <p:spPr/>
        <p:txBody>
          <a:bodyPr>
            <a:normAutofit fontScale="77500" lnSpcReduction="20000"/>
          </a:bodyPr>
          <a:lstStyle/>
          <a:p>
            <a:pPr>
              <a:lnSpc>
                <a:spcPct val="80000"/>
              </a:lnSpc>
            </a:pPr>
            <a:r>
              <a:rPr lang="en-US"/>
              <a:t>OpenMP is a portable, threaded, shared-memory programming </a:t>
            </a:r>
            <a:r>
              <a:rPr lang="en-US" i="1"/>
              <a:t>specification</a:t>
            </a:r>
            <a:r>
              <a:rPr lang="en-US"/>
              <a:t> with “light” syntax</a:t>
            </a:r>
          </a:p>
          <a:p>
            <a:pPr lvl="1">
              <a:lnSpc>
                <a:spcPct val="80000"/>
              </a:lnSpc>
            </a:pPr>
            <a:r>
              <a:rPr lang="en-US"/>
              <a:t>Exact behavior depends on OpenMP </a:t>
            </a:r>
            <a:r>
              <a:rPr lang="en-US" i="1"/>
              <a:t>implementation</a:t>
            </a:r>
            <a:r>
              <a:rPr lang="en-US"/>
              <a:t>!</a:t>
            </a:r>
          </a:p>
          <a:p>
            <a:pPr lvl="1">
              <a:lnSpc>
                <a:spcPct val="80000"/>
              </a:lnSpc>
            </a:pPr>
            <a:r>
              <a:rPr lang="en-US"/>
              <a:t>Requires compiler support (</a:t>
            </a:r>
            <a:r>
              <a:rPr lang="en-US" u="sng"/>
              <a:t>C</a:t>
            </a:r>
            <a:r>
              <a:rPr lang="en-US"/>
              <a:t> or Fortran)</a:t>
            </a:r>
          </a:p>
          <a:p>
            <a:pPr>
              <a:lnSpc>
                <a:spcPct val="80000"/>
              </a:lnSpc>
            </a:pPr>
            <a:endParaRPr lang="en-US"/>
          </a:p>
          <a:p>
            <a:pPr>
              <a:lnSpc>
                <a:spcPct val="80000"/>
              </a:lnSpc>
            </a:pPr>
            <a:r>
              <a:rPr lang="en-US"/>
              <a:t>OpenMP will:</a:t>
            </a:r>
          </a:p>
          <a:p>
            <a:pPr lvl="1">
              <a:lnSpc>
                <a:spcPct val="80000"/>
              </a:lnSpc>
            </a:pPr>
            <a:r>
              <a:rPr lang="en-US"/>
              <a:t>Allow a programmer to separate a program into </a:t>
            </a:r>
            <a:r>
              <a:rPr lang="en-US" i="1"/>
              <a:t>serial regions</a:t>
            </a:r>
            <a:r>
              <a:rPr lang="en-US"/>
              <a:t> and </a:t>
            </a:r>
            <a:r>
              <a:rPr lang="en-US" i="1"/>
              <a:t>parallel regions, </a:t>
            </a:r>
            <a:r>
              <a:rPr lang="en-US"/>
              <a:t>rather than T concurrently-executing threads</a:t>
            </a:r>
            <a:r>
              <a:rPr lang="en-US" i="1"/>
              <a:t>.</a:t>
            </a:r>
          </a:p>
          <a:p>
            <a:pPr lvl="1">
              <a:lnSpc>
                <a:spcPct val="80000"/>
              </a:lnSpc>
            </a:pPr>
            <a:r>
              <a:rPr lang="en-US"/>
              <a:t>Hide stack management</a:t>
            </a:r>
          </a:p>
          <a:p>
            <a:pPr lvl="1">
              <a:lnSpc>
                <a:spcPct val="80000"/>
              </a:lnSpc>
            </a:pPr>
            <a:r>
              <a:rPr lang="en-US"/>
              <a:t>Provide synchronization constructs</a:t>
            </a:r>
          </a:p>
          <a:p>
            <a:pPr lvl="1">
              <a:lnSpc>
                <a:spcPct val="80000"/>
              </a:lnSpc>
            </a:pPr>
            <a:endParaRPr lang="en-US"/>
          </a:p>
          <a:p>
            <a:pPr>
              <a:lnSpc>
                <a:spcPct val="80000"/>
              </a:lnSpc>
            </a:pPr>
            <a:r>
              <a:rPr lang="en-US"/>
              <a:t>OpenMP will not:</a:t>
            </a:r>
          </a:p>
          <a:p>
            <a:pPr lvl="1">
              <a:lnSpc>
                <a:spcPct val="80000"/>
              </a:lnSpc>
            </a:pPr>
            <a:r>
              <a:rPr lang="en-US"/>
              <a:t>Parallelize (or detect!) dependencies</a:t>
            </a:r>
          </a:p>
          <a:p>
            <a:pPr lvl="1">
              <a:lnSpc>
                <a:spcPct val="80000"/>
              </a:lnSpc>
            </a:pPr>
            <a:r>
              <a:rPr lang="en-US"/>
              <a:t>Guarantee speedup</a:t>
            </a:r>
          </a:p>
          <a:p>
            <a:pPr lvl="1">
              <a:lnSpc>
                <a:spcPct val="80000"/>
              </a:lnSpc>
            </a:pPr>
            <a:r>
              <a:rPr lang="en-US"/>
              <a:t>Provide freedom from data races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Creation –win32</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55000" lnSpcReduction="20000"/>
          </a:bodyPr>
          <a:lstStyle/>
          <a:p>
            <a:pPr fontAlgn="base">
              <a:buNone/>
            </a:pPr>
            <a:endParaRPr lang="en-US" sz="3800" b="1" dirty="0" smtClean="0"/>
          </a:p>
          <a:p>
            <a:pPr fontAlgn="base">
              <a:buNone/>
            </a:pPr>
            <a:r>
              <a:rPr lang="en-US" sz="3800" b="1" dirty="0" smtClean="0"/>
              <a:t>BOOL </a:t>
            </a:r>
            <a:r>
              <a:rPr lang="en-US" sz="3800" b="1" dirty="0" err="1"/>
              <a:t>CreateProcess</a:t>
            </a:r>
            <a:r>
              <a:rPr lang="en-US" sz="3800" b="1" dirty="0"/>
              <a:t>(</a:t>
            </a:r>
          </a:p>
          <a:p>
            <a:pPr fontAlgn="base">
              <a:buNone/>
            </a:pPr>
            <a:r>
              <a:rPr lang="en-US" sz="3800" dirty="0"/>
              <a:t>    LPCTSTR               </a:t>
            </a:r>
            <a:r>
              <a:rPr lang="en-US" sz="3800" dirty="0" err="1"/>
              <a:t>lpApplicationName</a:t>
            </a:r>
            <a:r>
              <a:rPr lang="en-US" sz="3800" dirty="0"/>
              <a:t>,      // name of executable module</a:t>
            </a:r>
          </a:p>
          <a:p>
            <a:pPr fontAlgn="base">
              <a:buNone/>
            </a:pPr>
            <a:r>
              <a:rPr lang="en-US" sz="3800" dirty="0"/>
              <a:t>    LPTSTR                </a:t>
            </a:r>
            <a:r>
              <a:rPr lang="en-US" sz="3800" dirty="0" err="1"/>
              <a:t>lpCommandLine</a:t>
            </a:r>
            <a:r>
              <a:rPr lang="en-US" sz="3800" dirty="0"/>
              <a:t>,          // command line string</a:t>
            </a:r>
          </a:p>
          <a:p>
            <a:pPr fontAlgn="base">
              <a:buNone/>
            </a:pPr>
            <a:r>
              <a:rPr lang="en-US" sz="3800" dirty="0"/>
              <a:t>    LPSECURITY_ATTRIBUTES </a:t>
            </a:r>
            <a:r>
              <a:rPr lang="en-US" sz="3800" dirty="0" err="1"/>
              <a:t>lpProcessAttributes</a:t>
            </a:r>
            <a:r>
              <a:rPr lang="en-US" sz="3800" dirty="0"/>
              <a:t>,    // SD</a:t>
            </a:r>
          </a:p>
          <a:p>
            <a:pPr fontAlgn="base">
              <a:buNone/>
            </a:pPr>
            <a:r>
              <a:rPr lang="en-US" sz="3800" dirty="0"/>
              <a:t>    LPSECURITY_ATTRIBUTES </a:t>
            </a:r>
            <a:r>
              <a:rPr lang="en-US" sz="3800" dirty="0" err="1"/>
              <a:t>lpThreadAttributes</a:t>
            </a:r>
            <a:r>
              <a:rPr lang="en-US" sz="3800" dirty="0"/>
              <a:t>,     // SD</a:t>
            </a:r>
          </a:p>
          <a:p>
            <a:pPr fontAlgn="base">
              <a:buNone/>
            </a:pPr>
            <a:r>
              <a:rPr lang="en-US" sz="3800" dirty="0"/>
              <a:t>    BOOL                  </a:t>
            </a:r>
            <a:r>
              <a:rPr lang="en-US" sz="3800" dirty="0" err="1"/>
              <a:t>fInheritHandles</a:t>
            </a:r>
            <a:r>
              <a:rPr lang="en-US" sz="3800" dirty="0"/>
              <a:t>,        // handle inheritance option</a:t>
            </a:r>
          </a:p>
          <a:p>
            <a:pPr fontAlgn="base">
              <a:buNone/>
            </a:pPr>
            <a:r>
              <a:rPr lang="en-US" sz="3800" dirty="0"/>
              <a:t>    DWORD                 </a:t>
            </a:r>
            <a:r>
              <a:rPr lang="en-US" sz="3800" dirty="0" err="1"/>
              <a:t>dwCreationFlags</a:t>
            </a:r>
            <a:r>
              <a:rPr lang="en-US" sz="3800" dirty="0"/>
              <a:t>,        // creation flags</a:t>
            </a:r>
          </a:p>
          <a:p>
            <a:pPr fontAlgn="base">
              <a:buNone/>
            </a:pPr>
            <a:r>
              <a:rPr lang="en-US" sz="3800" dirty="0"/>
              <a:t>    LPVOID                </a:t>
            </a:r>
            <a:r>
              <a:rPr lang="en-US" sz="3800" dirty="0" err="1"/>
              <a:t>lpEnvironment</a:t>
            </a:r>
            <a:r>
              <a:rPr lang="en-US" sz="3800" dirty="0"/>
              <a:t>,          // new </a:t>
            </a:r>
            <a:r>
              <a:rPr lang="en-US" sz="3800" dirty="0" err="1"/>
              <a:t>envirnment</a:t>
            </a:r>
            <a:r>
              <a:rPr lang="en-US" sz="3800" dirty="0"/>
              <a:t> block</a:t>
            </a:r>
          </a:p>
          <a:p>
            <a:pPr fontAlgn="base">
              <a:buNone/>
            </a:pPr>
            <a:r>
              <a:rPr lang="en-US" sz="3800" dirty="0"/>
              <a:t>    LPCTSTR               </a:t>
            </a:r>
            <a:r>
              <a:rPr lang="en-US" sz="3800" dirty="0" err="1"/>
              <a:t>lpCurrentDirectory</a:t>
            </a:r>
            <a:r>
              <a:rPr lang="en-US" sz="3800" dirty="0"/>
              <a:t>,     // current directory name</a:t>
            </a:r>
          </a:p>
          <a:p>
            <a:pPr fontAlgn="base">
              <a:buNone/>
            </a:pPr>
            <a:r>
              <a:rPr lang="en-US" sz="3800" dirty="0"/>
              <a:t>    LPSTARTUPINFO         </a:t>
            </a:r>
            <a:r>
              <a:rPr lang="en-US" sz="3800" dirty="0" err="1"/>
              <a:t>lpStartupInfo</a:t>
            </a:r>
            <a:r>
              <a:rPr lang="en-US" sz="3800" dirty="0"/>
              <a:t>,          // startup information</a:t>
            </a:r>
          </a:p>
          <a:p>
            <a:pPr fontAlgn="base">
              <a:buNone/>
            </a:pPr>
            <a:r>
              <a:rPr lang="en-US" sz="3800" dirty="0"/>
              <a:t>    LPPROCESS_INFORMATION </a:t>
            </a:r>
            <a:r>
              <a:rPr lang="en-US" sz="3800" dirty="0" err="1"/>
              <a:t>lpProcessInformation</a:t>
            </a:r>
            <a:r>
              <a:rPr lang="en-US" sz="3800" dirty="0"/>
              <a:t>    // process information</a:t>
            </a:r>
          </a:p>
          <a:p>
            <a:pPr fontAlgn="base">
              <a:buNone/>
            </a:pPr>
            <a:r>
              <a:rPr lang="en-US" sz="3800" b="1" dirty="0"/>
              <a:t>);</a:t>
            </a:r>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21</a:t>
            </a:fld>
            <a:endParaRPr lang="en-US"/>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t>Outline</a:t>
            </a:r>
          </a:p>
        </p:txBody>
      </p:sp>
      <p:sp>
        <p:nvSpPr>
          <p:cNvPr id="264195" name="Rectangle 3"/>
          <p:cNvSpPr>
            <a:spLocks noGrp="1" noChangeArrowheads="1"/>
          </p:cNvSpPr>
          <p:nvPr>
            <p:ph type="body" idx="1"/>
          </p:nvPr>
        </p:nvSpPr>
        <p:spPr/>
        <p:txBody>
          <a:bodyPr>
            <a:normAutofit fontScale="77500" lnSpcReduction="20000"/>
          </a:bodyPr>
          <a:lstStyle/>
          <a:p>
            <a:r>
              <a:rPr lang="en-US"/>
              <a:t>Introduction</a:t>
            </a:r>
          </a:p>
          <a:p>
            <a:pPr lvl="1"/>
            <a:r>
              <a:rPr lang="en-US"/>
              <a:t>Motivating example</a:t>
            </a:r>
          </a:p>
          <a:p>
            <a:pPr lvl="1"/>
            <a:r>
              <a:rPr lang="en-US"/>
              <a:t>Parallel Programming is Hard</a:t>
            </a:r>
          </a:p>
          <a:p>
            <a:pPr lvl="1"/>
            <a:endParaRPr lang="en-US"/>
          </a:p>
          <a:p>
            <a:r>
              <a:rPr lang="en-US"/>
              <a:t>OpenMP Programming Model</a:t>
            </a:r>
          </a:p>
          <a:p>
            <a:pPr lvl="1"/>
            <a:r>
              <a:rPr lang="en-US"/>
              <a:t>Easier than PThreads</a:t>
            </a:r>
          </a:p>
          <a:p>
            <a:pPr lvl="1"/>
            <a:endParaRPr lang="en-US"/>
          </a:p>
          <a:p>
            <a:r>
              <a:rPr lang="en-US"/>
              <a:t>Microbenchmark Performance Comparison</a:t>
            </a:r>
          </a:p>
          <a:p>
            <a:pPr lvl="1"/>
            <a:r>
              <a:rPr lang="en-US"/>
              <a:t>vs. PThreads</a:t>
            </a:r>
          </a:p>
          <a:p>
            <a:pPr lvl="1">
              <a:buFontTx/>
              <a:buNone/>
            </a:pPr>
            <a:endParaRPr lang="en-US"/>
          </a:p>
          <a:p>
            <a:r>
              <a:rPr lang="en-US"/>
              <a:t>Discussion</a:t>
            </a:r>
          </a:p>
          <a:p>
            <a:pPr lvl="1"/>
            <a:r>
              <a:rPr lang="en-US"/>
              <a:t>specOMP</a:t>
            </a:r>
          </a:p>
          <a:p>
            <a:pPr lvl="1"/>
            <a:endParaRPr lang="en-US"/>
          </a:p>
          <a:p>
            <a:pPr lvl="1"/>
            <a:endParaRPr lang="en-US"/>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Current Parallel Programming</a:t>
            </a:r>
          </a:p>
        </p:txBody>
      </p:sp>
      <p:sp>
        <p:nvSpPr>
          <p:cNvPr id="200707" name="Rectangle 3"/>
          <p:cNvSpPr>
            <a:spLocks noGrp="1" noChangeArrowheads="1"/>
          </p:cNvSpPr>
          <p:nvPr>
            <p:ph type="body" idx="1"/>
          </p:nvPr>
        </p:nvSpPr>
        <p:spPr/>
        <p:txBody>
          <a:bodyPr/>
          <a:lstStyle/>
          <a:p>
            <a:pPr marL="457200" indent="-457200">
              <a:buFontTx/>
              <a:buAutoNum type="arabicPeriod"/>
            </a:pPr>
            <a:r>
              <a:rPr lang="en-US"/>
              <a:t>Start with a parallel algorithm</a:t>
            </a:r>
          </a:p>
          <a:p>
            <a:pPr marL="457200" indent="-457200">
              <a:buFontTx/>
              <a:buAutoNum type="arabicPeriod"/>
            </a:pPr>
            <a:r>
              <a:rPr lang="en-US"/>
              <a:t>Implement, keeping in mind:</a:t>
            </a:r>
          </a:p>
          <a:p>
            <a:pPr marL="800100" lvl="1" indent="-342900">
              <a:buFontTx/>
              <a:buChar char="•"/>
            </a:pPr>
            <a:r>
              <a:rPr lang="en-US"/>
              <a:t>Data races</a:t>
            </a:r>
          </a:p>
          <a:p>
            <a:pPr marL="800100" lvl="1" indent="-342900">
              <a:buFontTx/>
              <a:buChar char="•"/>
            </a:pPr>
            <a:r>
              <a:rPr lang="en-US"/>
              <a:t>Synchronization</a:t>
            </a:r>
          </a:p>
          <a:p>
            <a:pPr marL="800100" lvl="1" indent="-342900">
              <a:buFontTx/>
              <a:buChar char="•"/>
            </a:pPr>
            <a:r>
              <a:rPr lang="en-US"/>
              <a:t>Threading Syntax</a:t>
            </a:r>
          </a:p>
          <a:p>
            <a:pPr marL="457200" indent="-457200">
              <a:buFontTx/>
              <a:buAutoNum type="arabicPeriod"/>
            </a:pPr>
            <a:r>
              <a:rPr lang="en-US"/>
              <a:t>Test &amp; Debug</a:t>
            </a:r>
          </a:p>
          <a:p>
            <a:pPr marL="457200" indent="-457200">
              <a:buFontTx/>
              <a:buAutoNum type="arabicPeriod"/>
            </a:pPr>
            <a:r>
              <a:rPr lang="en-US"/>
              <a:t>Debug</a:t>
            </a:r>
          </a:p>
          <a:p>
            <a:pPr marL="457200" indent="-457200">
              <a:buFontTx/>
              <a:buAutoNum type="arabicPeriod"/>
            </a:pPr>
            <a:r>
              <a:rPr lang="en-US"/>
              <a:t>Debug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7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07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07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070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07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07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0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Motivation – Threading Library</a:t>
            </a:r>
          </a:p>
        </p:txBody>
      </p:sp>
      <p:sp>
        <p:nvSpPr>
          <p:cNvPr id="197635" name="Rectangle 3"/>
          <p:cNvSpPr>
            <a:spLocks noGrp="1" noChangeArrowheads="1"/>
          </p:cNvSpPr>
          <p:nvPr>
            <p:ph type="body" idx="1"/>
          </p:nvPr>
        </p:nvSpPr>
        <p:spPr>
          <a:solidFill>
            <a:srgbClr val="000080"/>
          </a:solidFill>
          <a:ln/>
        </p:spPr>
        <p:txBody>
          <a:bodyPr/>
          <a:lstStyle/>
          <a:p>
            <a:pPr>
              <a:lnSpc>
                <a:spcPct val="70000"/>
              </a:lnSpc>
              <a:buFontTx/>
              <a:buNone/>
            </a:pPr>
            <a:endParaRPr lang="en-US" sz="1600" dirty="0">
              <a:solidFill>
                <a:schemeClr val="bg1"/>
              </a:solidFill>
              <a:latin typeface="Courier" pitchFamily="49" charset="0"/>
            </a:endParaRPr>
          </a:p>
          <a:p>
            <a:pPr>
              <a:lnSpc>
                <a:spcPct val="70000"/>
              </a:lnSpc>
              <a:buFontTx/>
              <a:buNone/>
            </a:pPr>
            <a:r>
              <a:rPr lang="en-US" sz="1600" dirty="0">
                <a:solidFill>
                  <a:schemeClr val="bg1"/>
                </a:solidFill>
                <a:latin typeface="Courier" pitchFamily="49" charset="0"/>
              </a:rPr>
              <a:t>  void* </a:t>
            </a:r>
            <a:r>
              <a:rPr lang="en-US" sz="1600" dirty="0" err="1">
                <a:solidFill>
                  <a:schemeClr val="bg1"/>
                </a:solidFill>
                <a:latin typeface="Courier" pitchFamily="49" charset="0"/>
              </a:rPr>
              <a:t>SayHello</a:t>
            </a:r>
            <a:r>
              <a:rPr lang="en-US" sz="1600" dirty="0">
                <a:solidFill>
                  <a:schemeClr val="bg1"/>
                </a:solidFill>
                <a:latin typeface="Courier" pitchFamily="49" charset="0"/>
              </a:rPr>
              <a:t>(void *</a:t>
            </a:r>
            <a:r>
              <a:rPr lang="en-US" sz="1600" dirty="0" err="1">
                <a:solidFill>
                  <a:schemeClr val="bg1"/>
                </a:solidFill>
                <a:latin typeface="Courier" pitchFamily="49" charset="0"/>
              </a:rPr>
              <a:t>foo</a:t>
            </a:r>
            <a:r>
              <a:rPr lang="en-US" sz="1600" dirty="0">
                <a:solidFill>
                  <a:schemeClr val="bg1"/>
                </a:solidFill>
                <a:latin typeface="Courier" pitchFamily="49" charset="0"/>
              </a:rPr>
              <a:t>) {</a:t>
            </a:r>
          </a:p>
          <a:p>
            <a:pPr>
              <a:lnSpc>
                <a:spcPct val="70000"/>
              </a:lnSpc>
              <a:buFontTx/>
              <a:buNone/>
            </a:pPr>
            <a:r>
              <a:rPr lang="en-US" sz="1600" dirty="0">
                <a:solidFill>
                  <a:schemeClr val="bg1"/>
                </a:solidFill>
                <a:latin typeface="Courier" pitchFamily="49" charset="0"/>
              </a:rPr>
              <a:t>    </a:t>
            </a:r>
            <a:r>
              <a:rPr lang="en-US" sz="1600" dirty="0" err="1">
                <a:solidFill>
                  <a:schemeClr val="bg1"/>
                </a:solidFill>
                <a:latin typeface="Courier" pitchFamily="49" charset="0"/>
              </a:rPr>
              <a:t>printf</a:t>
            </a:r>
            <a:r>
              <a:rPr lang="en-US" sz="1600" dirty="0">
                <a:solidFill>
                  <a:schemeClr val="bg1"/>
                </a:solidFill>
                <a:latin typeface="Courier" pitchFamily="49" charset="0"/>
              </a:rPr>
              <a:t>( "Hello, world!\n" );</a:t>
            </a:r>
          </a:p>
          <a:p>
            <a:pPr>
              <a:lnSpc>
                <a:spcPct val="70000"/>
              </a:lnSpc>
              <a:buFontTx/>
              <a:buNone/>
            </a:pPr>
            <a:r>
              <a:rPr lang="en-US" sz="1600" dirty="0">
                <a:solidFill>
                  <a:schemeClr val="bg1"/>
                </a:solidFill>
                <a:latin typeface="Courier" pitchFamily="49" charset="0"/>
              </a:rPr>
              <a:t>    return NULL;</a:t>
            </a:r>
          </a:p>
          <a:p>
            <a:pPr>
              <a:lnSpc>
                <a:spcPct val="70000"/>
              </a:lnSpc>
              <a:buFontTx/>
              <a:buNone/>
            </a:pPr>
            <a:r>
              <a:rPr lang="en-US" sz="1600" dirty="0">
                <a:solidFill>
                  <a:schemeClr val="bg1"/>
                </a:solidFill>
                <a:latin typeface="Courier" pitchFamily="49" charset="0"/>
              </a:rPr>
              <a:t>  }</a:t>
            </a:r>
          </a:p>
          <a:p>
            <a:pPr>
              <a:lnSpc>
                <a:spcPct val="70000"/>
              </a:lnSpc>
              <a:buFontTx/>
              <a:buNone/>
            </a:pPr>
            <a:endParaRPr lang="en-US" sz="1600" dirty="0">
              <a:solidFill>
                <a:schemeClr val="bg1"/>
              </a:solidFill>
              <a:latin typeface="Courier" pitchFamily="49" charset="0"/>
            </a:endParaRPr>
          </a:p>
          <a:p>
            <a:pPr>
              <a:lnSpc>
                <a:spcPct val="70000"/>
              </a:lnSpc>
              <a:buFontTx/>
              <a:buNone/>
            </a:pPr>
            <a:r>
              <a:rPr lang="en-US" sz="1600" dirty="0">
                <a:solidFill>
                  <a:schemeClr val="bg1"/>
                </a:solidFill>
                <a:latin typeface="Courier" pitchFamily="49" charset="0"/>
              </a:rPr>
              <a:t>  </a:t>
            </a:r>
            <a:r>
              <a:rPr lang="en-US" sz="1600" dirty="0" err="1">
                <a:solidFill>
                  <a:schemeClr val="bg1"/>
                </a:solidFill>
                <a:latin typeface="Courier" pitchFamily="49" charset="0"/>
              </a:rPr>
              <a:t>int</a:t>
            </a:r>
            <a:r>
              <a:rPr lang="en-US" sz="1600" dirty="0">
                <a:solidFill>
                  <a:schemeClr val="bg1"/>
                </a:solidFill>
                <a:latin typeface="Courier" pitchFamily="49" charset="0"/>
              </a:rPr>
              <a:t> main() {</a:t>
            </a:r>
          </a:p>
          <a:p>
            <a:pPr>
              <a:lnSpc>
                <a:spcPct val="70000"/>
              </a:lnSpc>
              <a:buFontTx/>
              <a:buNone/>
            </a:pPr>
            <a:r>
              <a:rPr lang="en-US" sz="1600" dirty="0">
                <a:solidFill>
                  <a:schemeClr val="bg1"/>
                </a:solidFill>
                <a:latin typeface="Courier" pitchFamily="49" charset="0"/>
              </a:rPr>
              <a:t>    </a:t>
            </a:r>
            <a:r>
              <a:rPr lang="en-US" sz="1600" dirty="0" err="1">
                <a:solidFill>
                  <a:schemeClr val="bg1"/>
                </a:solidFill>
                <a:latin typeface="Courier" pitchFamily="49" charset="0"/>
              </a:rPr>
              <a:t>pthread_attr_t</a:t>
            </a:r>
            <a:r>
              <a:rPr lang="en-US" sz="1600" dirty="0">
                <a:solidFill>
                  <a:schemeClr val="bg1"/>
                </a:solidFill>
                <a:latin typeface="Courier" pitchFamily="49" charset="0"/>
              </a:rPr>
              <a:t> </a:t>
            </a:r>
            <a:r>
              <a:rPr lang="en-US" sz="1600" dirty="0" err="1">
                <a:solidFill>
                  <a:schemeClr val="bg1"/>
                </a:solidFill>
                <a:latin typeface="Courier" pitchFamily="49" charset="0"/>
              </a:rPr>
              <a:t>attr</a:t>
            </a:r>
            <a:r>
              <a:rPr lang="en-US" sz="1600" dirty="0">
                <a:solidFill>
                  <a:schemeClr val="bg1"/>
                </a:solidFill>
                <a:latin typeface="Courier" pitchFamily="49" charset="0"/>
              </a:rPr>
              <a:t>;</a:t>
            </a:r>
          </a:p>
          <a:p>
            <a:pPr>
              <a:lnSpc>
                <a:spcPct val="70000"/>
              </a:lnSpc>
              <a:buFontTx/>
              <a:buNone/>
            </a:pPr>
            <a:r>
              <a:rPr lang="en-US" sz="1600" dirty="0">
                <a:solidFill>
                  <a:schemeClr val="bg1"/>
                </a:solidFill>
                <a:latin typeface="Courier" pitchFamily="49" charset="0"/>
              </a:rPr>
              <a:t>    </a:t>
            </a:r>
            <a:r>
              <a:rPr lang="en-US" sz="1600" dirty="0" err="1">
                <a:solidFill>
                  <a:schemeClr val="bg1"/>
                </a:solidFill>
                <a:latin typeface="Courier" pitchFamily="49" charset="0"/>
              </a:rPr>
              <a:t>pthread_t</a:t>
            </a:r>
            <a:r>
              <a:rPr lang="en-US" sz="1600" dirty="0">
                <a:solidFill>
                  <a:schemeClr val="bg1"/>
                </a:solidFill>
                <a:latin typeface="Courier" pitchFamily="49" charset="0"/>
              </a:rPr>
              <a:t> threads[16];</a:t>
            </a:r>
          </a:p>
          <a:p>
            <a:pPr>
              <a:lnSpc>
                <a:spcPct val="70000"/>
              </a:lnSpc>
              <a:buFontTx/>
              <a:buNone/>
            </a:pPr>
            <a:r>
              <a:rPr lang="en-US" sz="1600" dirty="0">
                <a:solidFill>
                  <a:schemeClr val="bg1"/>
                </a:solidFill>
                <a:latin typeface="Courier" pitchFamily="49" charset="0"/>
              </a:rPr>
              <a:t>    </a:t>
            </a:r>
            <a:r>
              <a:rPr lang="en-US" sz="1600" dirty="0" err="1">
                <a:solidFill>
                  <a:schemeClr val="bg1"/>
                </a:solidFill>
                <a:latin typeface="Courier" pitchFamily="49" charset="0"/>
              </a:rPr>
              <a:t>int</a:t>
            </a:r>
            <a:r>
              <a:rPr lang="en-US" sz="1600" dirty="0">
                <a:solidFill>
                  <a:schemeClr val="bg1"/>
                </a:solidFill>
                <a:latin typeface="Courier" pitchFamily="49" charset="0"/>
              </a:rPr>
              <a:t> </a:t>
            </a:r>
            <a:r>
              <a:rPr lang="en-US" sz="1600" dirty="0" err="1">
                <a:solidFill>
                  <a:schemeClr val="bg1"/>
                </a:solidFill>
                <a:latin typeface="Courier" pitchFamily="49" charset="0"/>
              </a:rPr>
              <a:t>tn</a:t>
            </a:r>
            <a:r>
              <a:rPr lang="en-US" sz="1600" dirty="0">
                <a:solidFill>
                  <a:schemeClr val="bg1"/>
                </a:solidFill>
                <a:latin typeface="Courier" pitchFamily="49" charset="0"/>
              </a:rPr>
              <a:t>;</a:t>
            </a:r>
          </a:p>
          <a:p>
            <a:pPr>
              <a:lnSpc>
                <a:spcPct val="70000"/>
              </a:lnSpc>
              <a:buFontTx/>
              <a:buNone/>
            </a:pPr>
            <a:r>
              <a:rPr lang="en-US" sz="1600" dirty="0">
                <a:solidFill>
                  <a:schemeClr val="bg1"/>
                </a:solidFill>
                <a:latin typeface="Courier" pitchFamily="49" charset="0"/>
              </a:rPr>
              <a:t>    </a:t>
            </a:r>
            <a:r>
              <a:rPr lang="en-US" sz="1600" dirty="0" err="1">
                <a:solidFill>
                  <a:schemeClr val="bg1"/>
                </a:solidFill>
                <a:latin typeface="Courier" pitchFamily="49" charset="0"/>
              </a:rPr>
              <a:t>pthread_attr_init</a:t>
            </a:r>
            <a:r>
              <a:rPr lang="en-US" sz="1600" dirty="0">
                <a:solidFill>
                  <a:schemeClr val="bg1"/>
                </a:solidFill>
                <a:latin typeface="Courier" pitchFamily="49" charset="0"/>
              </a:rPr>
              <a:t>(&amp;</a:t>
            </a:r>
            <a:r>
              <a:rPr lang="en-US" sz="1600" dirty="0" err="1">
                <a:solidFill>
                  <a:schemeClr val="bg1"/>
                </a:solidFill>
                <a:latin typeface="Courier" pitchFamily="49" charset="0"/>
              </a:rPr>
              <a:t>attr</a:t>
            </a:r>
            <a:r>
              <a:rPr lang="en-US" sz="1600" dirty="0">
                <a:solidFill>
                  <a:schemeClr val="bg1"/>
                </a:solidFill>
                <a:latin typeface="Courier" pitchFamily="49" charset="0"/>
              </a:rPr>
              <a:t>);</a:t>
            </a:r>
          </a:p>
          <a:p>
            <a:pPr>
              <a:lnSpc>
                <a:spcPct val="70000"/>
              </a:lnSpc>
              <a:buFontTx/>
              <a:buNone/>
            </a:pPr>
            <a:r>
              <a:rPr lang="en-US" sz="1600" dirty="0">
                <a:solidFill>
                  <a:schemeClr val="bg1"/>
                </a:solidFill>
                <a:latin typeface="Courier" pitchFamily="49" charset="0"/>
              </a:rPr>
              <a:t>    </a:t>
            </a:r>
            <a:r>
              <a:rPr lang="en-US" sz="1600" dirty="0" err="1">
                <a:solidFill>
                  <a:schemeClr val="bg1"/>
                </a:solidFill>
                <a:latin typeface="Courier" pitchFamily="49" charset="0"/>
              </a:rPr>
              <a:t>pthread_attr_setscope</a:t>
            </a:r>
            <a:r>
              <a:rPr lang="en-US" sz="1600" dirty="0">
                <a:solidFill>
                  <a:schemeClr val="bg1"/>
                </a:solidFill>
                <a:latin typeface="Courier" pitchFamily="49" charset="0"/>
              </a:rPr>
              <a:t>(&amp;</a:t>
            </a:r>
            <a:r>
              <a:rPr lang="en-US" sz="1600" dirty="0" err="1">
                <a:solidFill>
                  <a:schemeClr val="bg1"/>
                </a:solidFill>
                <a:latin typeface="Courier" pitchFamily="49" charset="0"/>
              </a:rPr>
              <a:t>attr</a:t>
            </a:r>
            <a:r>
              <a:rPr lang="en-US" sz="1600" dirty="0">
                <a:solidFill>
                  <a:schemeClr val="bg1"/>
                </a:solidFill>
                <a:latin typeface="Courier" pitchFamily="49" charset="0"/>
              </a:rPr>
              <a:t>, PTHREAD_SCOPE_SYSTEM);</a:t>
            </a:r>
          </a:p>
          <a:p>
            <a:pPr>
              <a:lnSpc>
                <a:spcPct val="70000"/>
              </a:lnSpc>
              <a:buFontTx/>
              <a:buNone/>
            </a:pPr>
            <a:r>
              <a:rPr lang="en-US" sz="1600" dirty="0">
                <a:solidFill>
                  <a:schemeClr val="bg1"/>
                </a:solidFill>
                <a:latin typeface="Courier" pitchFamily="49" charset="0"/>
              </a:rPr>
              <a:t>    for(</a:t>
            </a:r>
            <a:r>
              <a:rPr lang="en-US" sz="1600" dirty="0" err="1">
                <a:solidFill>
                  <a:schemeClr val="bg1"/>
                </a:solidFill>
                <a:latin typeface="Courier" pitchFamily="49" charset="0"/>
              </a:rPr>
              <a:t>tn</a:t>
            </a:r>
            <a:r>
              <a:rPr lang="en-US" sz="1600" dirty="0">
                <a:solidFill>
                  <a:schemeClr val="bg1"/>
                </a:solidFill>
                <a:latin typeface="Courier" pitchFamily="49" charset="0"/>
              </a:rPr>
              <a:t>=0; </a:t>
            </a:r>
            <a:r>
              <a:rPr lang="en-US" sz="1600" dirty="0" err="1">
                <a:solidFill>
                  <a:schemeClr val="bg1"/>
                </a:solidFill>
                <a:latin typeface="Courier" pitchFamily="49" charset="0"/>
              </a:rPr>
              <a:t>tn</a:t>
            </a:r>
            <a:r>
              <a:rPr lang="en-US" sz="1600" dirty="0">
                <a:solidFill>
                  <a:schemeClr val="bg1"/>
                </a:solidFill>
                <a:latin typeface="Courier" pitchFamily="49" charset="0"/>
              </a:rPr>
              <a:t>&lt;16; </a:t>
            </a:r>
            <a:r>
              <a:rPr lang="en-US" sz="1600" dirty="0" err="1">
                <a:solidFill>
                  <a:schemeClr val="bg1"/>
                </a:solidFill>
                <a:latin typeface="Courier" pitchFamily="49" charset="0"/>
              </a:rPr>
              <a:t>tn</a:t>
            </a:r>
            <a:r>
              <a:rPr lang="en-US" sz="1600" dirty="0">
                <a:solidFill>
                  <a:schemeClr val="bg1"/>
                </a:solidFill>
                <a:latin typeface="Courier" pitchFamily="49" charset="0"/>
              </a:rPr>
              <a:t>++) {</a:t>
            </a:r>
          </a:p>
          <a:p>
            <a:pPr>
              <a:lnSpc>
                <a:spcPct val="70000"/>
              </a:lnSpc>
              <a:buFontTx/>
              <a:buNone/>
            </a:pPr>
            <a:r>
              <a:rPr lang="en-US" sz="1600" dirty="0">
                <a:solidFill>
                  <a:schemeClr val="bg1"/>
                </a:solidFill>
                <a:latin typeface="Courier" pitchFamily="49" charset="0"/>
              </a:rPr>
              <a:t>      </a:t>
            </a:r>
            <a:r>
              <a:rPr lang="en-US" sz="1600" dirty="0" err="1">
                <a:solidFill>
                  <a:schemeClr val="bg1"/>
                </a:solidFill>
                <a:latin typeface="Courier" pitchFamily="49" charset="0"/>
              </a:rPr>
              <a:t>pthread_create</a:t>
            </a:r>
            <a:r>
              <a:rPr lang="en-US" sz="1600" dirty="0">
                <a:solidFill>
                  <a:schemeClr val="bg1"/>
                </a:solidFill>
                <a:latin typeface="Courier" pitchFamily="49" charset="0"/>
              </a:rPr>
              <a:t>(&amp;threads[</a:t>
            </a:r>
            <a:r>
              <a:rPr lang="en-US" sz="1600" dirty="0" err="1">
                <a:solidFill>
                  <a:schemeClr val="bg1"/>
                </a:solidFill>
                <a:latin typeface="Courier" pitchFamily="49" charset="0"/>
              </a:rPr>
              <a:t>tn</a:t>
            </a:r>
            <a:r>
              <a:rPr lang="en-US" sz="1600" dirty="0">
                <a:solidFill>
                  <a:schemeClr val="bg1"/>
                </a:solidFill>
                <a:latin typeface="Courier" pitchFamily="49" charset="0"/>
              </a:rPr>
              <a:t>], &amp;</a:t>
            </a:r>
            <a:r>
              <a:rPr lang="en-US" sz="1600" dirty="0" err="1">
                <a:solidFill>
                  <a:schemeClr val="bg1"/>
                </a:solidFill>
                <a:latin typeface="Courier" pitchFamily="49" charset="0"/>
              </a:rPr>
              <a:t>attr</a:t>
            </a:r>
            <a:r>
              <a:rPr lang="en-US" sz="1600" dirty="0">
                <a:solidFill>
                  <a:schemeClr val="bg1"/>
                </a:solidFill>
                <a:latin typeface="Courier" pitchFamily="49" charset="0"/>
              </a:rPr>
              <a:t>, </a:t>
            </a:r>
            <a:r>
              <a:rPr lang="en-US" sz="1600" dirty="0" err="1">
                <a:solidFill>
                  <a:schemeClr val="bg1"/>
                </a:solidFill>
                <a:latin typeface="Courier" pitchFamily="49" charset="0"/>
              </a:rPr>
              <a:t>SayHello</a:t>
            </a:r>
            <a:r>
              <a:rPr lang="en-US" sz="1600" dirty="0">
                <a:solidFill>
                  <a:schemeClr val="bg1"/>
                </a:solidFill>
                <a:latin typeface="Courier" pitchFamily="49" charset="0"/>
              </a:rPr>
              <a:t>, NULL);</a:t>
            </a:r>
          </a:p>
          <a:p>
            <a:pPr>
              <a:lnSpc>
                <a:spcPct val="70000"/>
              </a:lnSpc>
              <a:buFontTx/>
              <a:buNone/>
            </a:pPr>
            <a:r>
              <a:rPr lang="en-US" sz="1600" dirty="0">
                <a:solidFill>
                  <a:schemeClr val="bg1"/>
                </a:solidFill>
                <a:latin typeface="Courier" pitchFamily="49" charset="0"/>
              </a:rPr>
              <a:t>    }</a:t>
            </a:r>
          </a:p>
          <a:p>
            <a:pPr>
              <a:lnSpc>
                <a:spcPct val="70000"/>
              </a:lnSpc>
              <a:buFontTx/>
              <a:buNone/>
            </a:pPr>
            <a:r>
              <a:rPr lang="en-US" sz="1600" dirty="0">
                <a:solidFill>
                  <a:schemeClr val="bg1"/>
                </a:solidFill>
                <a:latin typeface="Courier" pitchFamily="49" charset="0"/>
              </a:rPr>
              <a:t>    for(</a:t>
            </a:r>
            <a:r>
              <a:rPr lang="en-US" sz="1600" dirty="0" err="1">
                <a:solidFill>
                  <a:schemeClr val="bg1"/>
                </a:solidFill>
                <a:latin typeface="Courier" pitchFamily="49" charset="0"/>
              </a:rPr>
              <a:t>tn</a:t>
            </a:r>
            <a:r>
              <a:rPr lang="en-US" sz="1600" dirty="0">
                <a:solidFill>
                  <a:schemeClr val="bg1"/>
                </a:solidFill>
                <a:latin typeface="Courier" pitchFamily="49" charset="0"/>
              </a:rPr>
              <a:t>=0; </a:t>
            </a:r>
            <a:r>
              <a:rPr lang="en-US" sz="1600" dirty="0" err="1">
                <a:solidFill>
                  <a:schemeClr val="bg1"/>
                </a:solidFill>
                <a:latin typeface="Courier" pitchFamily="49" charset="0"/>
              </a:rPr>
              <a:t>tn</a:t>
            </a:r>
            <a:r>
              <a:rPr lang="en-US" sz="1600" dirty="0">
                <a:solidFill>
                  <a:schemeClr val="bg1"/>
                </a:solidFill>
                <a:latin typeface="Courier" pitchFamily="49" charset="0"/>
              </a:rPr>
              <a:t>&lt;16 ; </a:t>
            </a:r>
            <a:r>
              <a:rPr lang="en-US" sz="1600" dirty="0" err="1">
                <a:solidFill>
                  <a:schemeClr val="bg1"/>
                </a:solidFill>
                <a:latin typeface="Courier" pitchFamily="49" charset="0"/>
              </a:rPr>
              <a:t>tn</a:t>
            </a:r>
            <a:r>
              <a:rPr lang="en-US" sz="1600" dirty="0">
                <a:solidFill>
                  <a:schemeClr val="bg1"/>
                </a:solidFill>
                <a:latin typeface="Courier" pitchFamily="49" charset="0"/>
              </a:rPr>
              <a:t>++) {</a:t>
            </a:r>
          </a:p>
          <a:p>
            <a:pPr>
              <a:lnSpc>
                <a:spcPct val="70000"/>
              </a:lnSpc>
              <a:buFontTx/>
              <a:buNone/>
            </a:pPr>
            <a:r>
              <a:rPr lang="en-US" sz="1600" dirty="0">
                <a:solidFill>
                  <a:schemeClr val="bg1"/>
                </a:solidFill>
                <a:latin typeface="Courier" pitchFamily="49" charset="0"/>
              </a:rPr>
              <a:t>      </a:t>
            </a:r>
            <a:r>
              <a:rPr lang="en-US" sz="1600" dirty="0" err="1">
                <a:solidFill>
                  <a:schemeClr val="bg1"/>
                </a:solidFill>
                <a:latin typeface="Courier" pitchFamily="49" charset="0"/>
              </a:rPr>
              <a:t>pthread_join</a:t>
            </a:r>
            <a:r>
              <a:rPr lang="en-US" sz="1600" dirty="0">
                <a:solidFill>
                  <a:schemeClr val="bg1"/>
                </a:solidFill>
                <a:latin typeface="Courier" pitchFamily="49" charset="0"/>
              </a:rPr>
              <a:t>(threads[</a:t>
            </a:r>
            <a:r>
              <a:rPr lang="en-US" sz="1600" dirty="0" err="1">
                <a:solidFill>
                  <a:schemeClr val="bg1"/>
                </a:solidFill>
                <a:latin typeface="Courier" pitchFamily="49" charset="0"/>
              </a:rPr>
              <a:t>tn</a:t>
            </a:r>
            <a:r>
              <a:rPr lang="en-US" sz="1600" dirty="0">
                <a:solidFill>
                  <a:schemeClr val="bg1"/>
                </a:solidFill>
                <a:latin typeface="Courier" pitchFamily="49" charset="0"/>
              </a:rPr>
              <a:t>], NULL);</a:t>
            </a:r>
          </a:p>
          <a:p>
            <a:pPr>
              <a:lnSpc>
                <a:spcPct val="70000"/>
              </a:lnSpc>
              <a:buFontTx/>
              <a:buNone/>
            </a:pPr>
            <a:r>
              <a:rPr lang="en-US" sz="1600" dirty="0">
                <a:solidFill>
                  <a:schemeClr val="bg1"/>
                </a:solidFill>
                <a:latin typeface="Courier" pitchFamily="49" charset="0"/>
              </a:rPr>
              <a:t>    }</a:t>
            </a:r>
          </a:p>
          <a:p>
            <a:pPr>
              <a:lnSpc>
                <a:spcPct val="70000"/>
              </a:lnSpc>
              <a:buFontTx/>
              <a:buNone/>
            </a:pPr>
            <a:r>
              <a:rPr lang="en-US" sz="1600" dirty="0">
                <a:solidFill>
                  <a:schemeClr val="bg1"/>
                </a:solidFill>
                <a:latin typeface="Courier" pitchFamily="49" charset="0"/>
              </a:rPr>
              <a:t>    return 0;</a:t>
            </a:r>
          </a:p>
          <a:p>
            <a:pPr>
              <a:lnSpc>
                <a:spcPct val="70000"/>
              </a:lnSpc>
              <a:buFontTx/>
              <a:buNone/>
            </a:pPr>
            <a:r>
              <a:rPr lang="en-US" sz="1600" dirty="0">
                <a:solidFill>
                  <a:schemeClr val="folHlink"/>
                </a:solidFill>
                <a:latin typeface="Courier" pitchFamily="49" charset="0"/>
              </a:rPr>
              <a:t>  }</a:t>
            </a: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Motivation</a:t>
            </a:r>
          </a:p>
        </p:txBody>
      </p:sp>
      <p:sp>
        <p:nvSpPr>
          <p:cNvPr id="163843" name="Rectangle 3"/>
          <p:cNvSpPr>
            <a:spLocks noGrp="1" noChangeArrowheads="1"/>
          </p:cNvSpPr>
          <p:nvPr>
            <p:ph type="body" idx="1"/>
          </p:nvPr>
        </p:nvSpPr>
        <p:spPr/>
        <p:txBody>
          <a:bodyPr>
            <a:normAutofit fontScale="92500" lnSpcReduction="10000"/>
          </a:bodyPr>
          <a:lstStyle/>
          <a:p>
            <a:pPr marL="342900" indent="-342900"/>
            <a:endParaRPr lang="en-US"/>
          </a:p>
          <a:p>
            <a:pPr marL="342900" indent="-342900"/>
            <a:r>
              <a:rPr lang="en-US"/>
              <a:t>Thread libraries are hard to use</a:t>
            </a:r>
          </a:p>
          <a:p>
            <a:pPr marL="742950" lvl="1" indent="-285750"/>
            <a:r>
              <a:rPr lang="en-US"/>
              <a:t>P-Threads/Solaris threads have many library calls for initialization, synchronization, thread creation, condition variables, etc.</a:t>
            </a:r>
          </a:p>
          <a:p>
            <a:pPr marL="742950" lvl="1" indent="-285750"/>
            <a:r>
              <a:rPr lang="en-US"/>
              <a:t>Programmer must code with multiple threads in mind</a:t>
            </a:r>
          </a:p>
          <a:p>
            <a:pPr lvl="2"/>
            <a:endParaRPr lang="en-US"/>
          </a:p>
          <a:p>
            <a:pPr lvl="2"/>
            <a:endParaRPr lang="en-US"/>
          </a:p>
          <a:p>
            <a:pPr marL="342900" indent="-342900"/>
            <a:r>
              <a:rPr lang="en-US"/>
              <a:t>Synchronization between threads introduces a new dimension of program correctness</a:t>
            </a:r>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026"/>
          <p:cNvSpPr>
            <a:spLocks noGrp="1" noChangeArrowheads="1"/>
          </p:cNvSpPr>
          <p:nvPr>
            <p:ph type="title"/>
          </p:nvPr>
        </p:nvSpPr>
        <p:spPr/>
        <p:txBody>
          <a:bodyPr/>
          <a:lstStyle/>
          <a:p>
            <a:r>
              <a:rPr lang="en-US"/>
              <a:t>Motivation</a:t>
            </a:r>
          </a:p>
        </p:txBody>
      </p:sp>
      <p:sp>
        <p:nvSpPr>
          <p:cNvPr id="164867" name="Rectangle 1027"/>
          <p:cNvSpPr>
            <a:spLocks noGrp="1" noChangeArrowheads="1"/>
          </p:cNvSpPr>
          <p:nvPr>
            <p:ph type="body" idx="1"/>
          </p:nvPr>
        </p:nvSpPr>
        <p:spPr/>
        <p:txBody>
          <a:bodyPr>
            <a:normAutofit fontScale="92500" lnSpcReduction="10000"/>
          </a:bodyPr>
          <a:lstStyle/>
          <a:p>
            <a:endParaRPr lang="en-US"/>
          </a:p>
          <a:p>
            <a:r>
              <a:rPr lang="en-US"/>
              <a:t>Wouldn’t it be nice to write serial programs and somehow parallelize them “automatically”?</a:t>
            </a:r>
          </a:p>
          <a:p>
            <a:pPr lvl="1"/>
            <a:endParaRPr lang="en-US"/>
          </a:p>
          <a:p>
            <a:pPr lvl="1"/>
            <a:r>
              <a:rPr lang="en-US"/>
              <a:t>OpenMP can parallelize many serial programs with relatively few annotations that specify parallelism and independence</a:t>
            </a:r>
          </a:p>
          <a:p>
            <a:pPr lvl="1"/>
            <a:endParaRPr lang="en-US"/>
          </a:p>
          <a:p>
            <a:pPr lvl="1"/>
            <a:r>
              <a:rPr lang="en-US"/>
              <a:t>OpenMP is a small API that hides cumbersome threading calls with simpler </a:t>
            </a:r>
            <a:r>
              <a:rPr lang="en-US" i="1"/>
              <a:t>directives</a:t>
            </a:r>
          </a:p>
          <a:p>
            <a:pPr lvl="2">
              <a:buFontTx/>
              <a:buNone/>
            </a:pPr>
            <a:endParaRPr lang="en-US"/>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Better Parallel Programming</a:t>
            </a:r>
          </a:p>
        </p:txBody>
      </p:sp>
      <p:sp>
        <p:nvSpPr>
          <p:cNvPr id="201731" name="Rectangle 3"/>
          <p:cNvSpPr>
            <a:spLocks noGrp="1" noChangeArrowheads="1"/>
          </p:cNvSpPr>
          <p:nvPr>
            <p:ph type="body" idx="1"/>
          </p:nvPr>
        </p:nvSpPr>
        <p:spPr/>
        <p:txBody>
          <a:bodyPr>
            <a:normAutofit fontScale="92500" lnSpcReduction="10000"/>
          </a:bodyPr>
          <a:lstStyle/>
          <a:p>
            <a:pPr marL="457200" indent="-457200">
              <a:buFontTx/>
              <a:buAutoNum type="arabicPeriod"/>
            </a:pPr>
            <a:r>
              <a:rPr lang="en-US"/>
              <a:t>Start with </a:t>
            </a:r>
            <a:r>
              <a:rPr lang="en-US" i="1"/>
              <a:t>some</a:t>
            </a:r>
            <a:r>
              <a:rPr lang="en-US"/>
              <a:t> algorithm</a:t>
            </a:r>
          </a:p>
          <a:p>
            <a:pPr marL="800100" lvl="1" indent="-342900">
              <a:buFontTx/>
              <a:buChar char="•"/>
            </a:pPr>
            <a:r>
              <a:rPr lang="en-US"/>
              <a:t>Embarrassing parallelism is helpful, but not necessary</a:t>
            </a:r>
          </a:p>
          <a:p>
            <a:pPr marL="457200" indent="-457200">
              <a:buFontTx/>
              <a:buAutoNum type="arabicPeriod"/>
            </a:pPr>
            <a:r>
              <a:rPr lang="en-US"/>
              <a:t>Implement serially, </a:t>
            </a:r>
            <a:r>
              <a:rPr lang="en-US" i="1"/>
              <a:t>ignoring</a:t>
            </a:r>
            <a:r>
              <a:rPr lang="en-US"/>
              <a:t>:</a:t>
            </a:r>
          </a:p>
          <a:p>
            <a:pPr marL="800100" lvl="1" indent="-342900">
              <a:buFontTx/>
              <a:buChar char="•"/>
            </a:pPr>
            <a:r>
              <a:rPr lang="en-US"/>
              <a:t>Data Races</a:t>
            </a:r>
          </a:p>
          <a:p>
            <a:pPr marL="800100" lvl="1" indent="-342900">
              <a:buFontTx/>
              <a:buChar char="•"/>
            </a:pPr>
            <a:r>
              <a:rPr lang="en-US"/>
              <a:t>Synchronization</a:t>
            </a:r>
          </a:p>
          <a:p>
            <a:pPr marL="800100" lvl="1" indent="-342900">
              <a:buFontTx/>
              <a:buChar char="•"/>
            </a:pPr>
            <a:r>
              <a:rPr lang="en-US"/>
              <a:t>Threading Syntax</a:t>
            </a:r>
          </a:p>
          <a:p>
            <a:pPr marL="457200" indent="-457200">
              <a:buFontTx/>
              <a:buAutoNum type="arabicPeriod"/>
            </a:pPr>
            <a:r>
              <a:rPr lang="en-US"/>
              <a:t>Test and Debug</a:t>
            </a:r>
          </a:p>
          <a:p>
            <a:pPr marL="457200" indent="-457200">
              <a:buFontTx/>
              <a:buAutoNum type="arabicPeriod"/>
            </a:pPr>
            <a:r>
              <a:rPr lang="en-US"/>
              <a:t>Automatically (</a:t>
            </a:r>
            <a:r>
              <a:rPr lang="en-US" i="1"/>
              <a:t>magically?</a:t>
            </a:r>
            <a:r>
              <a:rPr lang="en-US"/>
              <a:t>) parallelize</a:t>
            </a:r>
          </a:p>
          <a:p>
            <a:pPr marL="800100" lvl="1" indent="-342900">
              <a:buFontTx/>
              <a:buChar char="•"/>
            </a:pPr>
            <a:r>
              <a:rPr lang="en-US"/>
              <a:t>Expect linear speedup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17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17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17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17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1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17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173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t>Motivation – OpenMP</a:t>
            </a:r>
          </a:p>
        </p:txBody>
      </p:sp>
      <p:sp>
        <p:nvSpPr>
          <p:cNvPr id="267267" name="Rectangle 3"/>
          <p:cNvSpPr>
            <a:spLocks noGrp="1" noChangeArrowheads="1"/>
          </p:cNvSpPr>
          <p:nvPr>
            <p:ph type="body" idx="1"/>
          </p:nvPr>
        </p:nvSpPr>
        <p:spPr>
          <a:solidFill>
            <a:srgbClr val="000080"/>
          </a:solidFill>
          <a:ln/>
        </p:spPr>
        <p:txBody>
          <a:bodyPr>
            <a:normAutofit/>
          </a:bodyPr>
          <a:lstStyle/>
          <a:p>
            <a:pPr>
              <a:lnSpc>
                <a:spcPct val="70000"/>
              </a:lnSpc>
            </a:pPr>
            <a:endParaRPr lang="en-US" sz="1800" dirty="0">
              <a:solidFill>
                <a:schemeClr val="bg1"/>
              </a:solidFill>
            </a:endParaRPr>
          </a:p>
          <a:p>
            <a:pPr>
              <a:lnSpc>
                <a:spcPct val="70000"/>
              </a:lnSpc>
              <a:buFontTx/>
              <a:buNone/>
            </a:pPr>
            <a:endParaRPr lang="en-US" sz="2000" dirty="0">
              <a:solidFill>
                <a:schemeClr val="bg1"/>
              </a:solidFill>
              <a:latin typeface="Courier" pitchFamily="49" charset="0"/>
            </a:endParaRPr>
          </a:p>
          <a:p>
            <a:pPr>
              <a:lnSpc>
                <a:spcPct val="70000"/>
              </a:lnSpc>
              <a:buFontTx/>
              <a:buNone/>
            </a:pPr>
            <a:endParaRPr lang="en-US" sz="2000" dirty="0">
              <a:solidFill>
                <a:schemeClr val="bg1"/>
              </a:solidFill>
              <a:latin typeface="Courier" pitchFamily="49" charset="0"/>
            </a:endParaRPr>
          </a:p>
          <a:p>
            <a:pPr>
              <a:lnSpc>
                <a:spcPct val="70000"/>
              </a:lnSpc>
              <a:buFontTx/>
              <a:buNone/>
            </a:pPr>
            <a:r>
              <a:rPr lang="en-US" sz="2000" dirty="0">
                <a:solidFill>
                  <a:schemeClr val="bg1"/>
                </a:solidFill>
                <a:latin typeface="Courier" pitchFamily="49" charset="0"/>
              </a:rPr>
              <a:t>  </a:t>
            </a:r>
            <a:r>
              <a:rPr lang="en-US" sz="2000" dirty="0" err="1">
                <a:solidFill>
                  <a:schemeClr val="bg1"/>
                </a:solidFill>
                <a:latin typeface="Courier" pitchFamily="49" charset="0"/>
              </a:rPr>
              <a:t>int</a:t>
            </a:r>
            <a:r>
              <a:rPr lang="en-US" sz="2000" dirty="0">
                <a:solidFill>
                  <a:schemeClr val="bg1"/>
                </a:solidFill>
                <a:latin typeface="Courier" pitchFamily="49" charset="0"/>
              </a:rPr>
              <a:t> main() {</a:t>
            </a:r>
          </a:p>
          <a:p>
            <a:pPr>
              <a:lnSpc>
                <a:spcPct val="70000"/>
              </a:lnSpc>
              <a:buFontTx/>
              <a:buNone/>
            </a:pPr>
            <a:endParaRPr lang="en-US" sz="2000" dirty="0">
              <a:solidFill>
                <a:schemeClr val="bg1"/>
              </a:solidFill>
              <a:latin typeface="Courier" pitchFamily="49" charset="0"/>
            </a:endParaRPr>
          </a:p>
          <a:p>
            <a:pPr>
              <a:lnSpc>
                <a:spcPct val="70000"/>
              </a:lnSpc>
              <a:buFontTx/>
              <a:buNone/>
            </a:pPr>
            <a:r>
              <a:rPr lang="en-US" sz="2000" dirty="0">
                <a:solidFill>
                  <a:schemeClr val="bg1"/>
                </a:solidFill>
                <a:latin typeface="Courier" pitchFamily="49" charset="0"/>
              </a:rPr>
              <a:t>    </a:t>
            </a:r>
          </a:p>
          <a:p>
            <a:pPr>
              <a:lnSpc>
                <a:spcPct val="70000"/>
              </a:lnSpc>
              <a:buFontTx/>
              <a:buNone/>
            </a:pPr>
            <a:endParaRPr lang="en-US" sz="2000" dirty="0">
              <a:solidFill>
                <a:schemeClr val="bg1"/>
              </a:solidFill>
              <a:latin typeface="Courier" pitchFamily="49" charset="0"/>
            </a:endParaRPr>
          </a:p>
          <a:p>
            <a:pPr>
              <a:lnSpc>
                <a:spcPct val="70000"/>
              </a:lnSpc>
              <a:buFontTx/>
              <a:buNone/>
            </a:pPr>
            <a:r>
              <a:rPr lang="en-US" sz="2000" dirty="0">
                <a:solidFill>
                  <a:schemeClr val="bg1"/>
                </a:solidFill>
                <a:latin typeface="Courier" pitchFamily="49" charset="0"/>
              </a:rPr>
              <a:t>    // Do this part in parallel</a:t>
            </a:r>
          </a:p>
          <a:p>
            <a:pPr>
              <a:lnSpc>
                <a:spcPct val="70000"/>
              </a:lnSpc>
              <a:buFontTx/>
              <a:buNone/>
            </a:pPr>
            <a:r>
              <a:rPr lang="en-US" sz="2000" dirty="0">
                <a:solidFill>
                  <a:schemeClr val="bg1"/>
                </a:solidFill>
                <a:latin typeface="Courier" pitchFamily="49" charset="0"/>
              </a:rPr>
              <a:t>    </a:t>
            </a:r>
          </a:p>
          <a:p>
            <a:pPr>
              <a:lnSpc>
                <a:spcPct val="70000"/>
              </a:lnSpc>
              <a:buFontTx/>
              <a:buNone/>
            </a:pPr>
            <a:r>
              <a:rPr lang="en-US" sz="2000" dirty="0">
                <a:solidFill>
                  <a:schemeClr val="bg1"/>
                </a:solidFill>
                <a:latin typeface="Courier" pitchFamily="49" charset="0"/>
              </a:rPr>
              <a:t>    </a:t>
            </a:r>
          </a:p>
          <a:p>
            <a:pPr>
              <a:lnSpc>
                <a:spcPct val="70000"/>
              </a:lnSpc>
              <a:buFontTx/>
              <a:buNone/>
            </a:pPr>
            <a:r>
              <a:rPr lang="en-US" sz="2000" dirty="0">
                <a:solidFill>
                  <a:schemeClr val="bg1"/>
                </a:solidFill>
                <a:latin typeface="Courier" pitchFamily="49" charset="0"/>
              </a:rPr>
              <a:t>    </a:t>
            </a:r>
            <a:r>
              <a:rPr lang="en-US" sz="2000" dirty="0" err="1">
                <a:solidFill>
                  <a:schemeClr val="bg1"/>
                </a:solidFill>
                <a:latin typeface="Courier" pitchFamily="49" charset="0"/>
              </a:rPr>
              <a:t>printf</a:t>
            </a:r>
            <a:r>
              <a:rPr lang="en-US" sz="2000" dirty="0">
                <a:solidFill>
                  <a:schemeClr val="bg1"/>
                </a:solidFill>
                <a:latin typeface="Courier" pitchFamily="49" charset="0"/>
              </a:rPr>
              <a:t>( "Hello, World!\n" );</a:t>
            </a:r>
          </a:p>
          <a:p>
            <a:pPr>
              <a:lnSpc>
                <a:spcPct val="70000"/>
              </a:lnSpc>
              <a:buFontTx/>
              <a:buNone/>
            </a:pPr>
            <a:r>
              <a:rPr lang="en-US" sz="2000" dirty="0">
                <a:solidFill>
                  <a:schemeClr val="bg1"/>
                </a:solidFill>
                <a:latin typeface="Courier" pitchFamily="49" charset="0"/>
              </a:rPr>
              <a:t>    </a:t>
            </a:r>
          </a:p>
          <a:p>
            <a:pPr>
              <a:lnSpc>
                <a:spcPct val="70000"/>
              </a:lnSpc>
              <a:buFontTx/>
              <a:buNone/>
            </a:pPr>
            <a:endParaRPr lang="en-US" sz="2000" dirty="0">
              <a:solidFill>
                <a:schemeClr val="bg1"/>
              </a:solidFill>
              <a:latin typeface="Courier" pitchFamily="49" charset="0"/>
            </a:endParaRPr>
          </a:p>
          <a:p>
            <a:pPr>
              <a:lnSpc>
                <a:spcPct val="70000"/>
              </a:lnSpc>
              <a:buFontTx/>
              <a:buNone/>
            </a:pPr>
            <a:r>
              <a:rPr lang="en-US" sz="2000" dirty="0">
                <a:solidFill>
                  <a:schemeClr val="bg1"/>
                </a:solidFill>
                <a:latin typeface="Courier" pitchFamily="49" charset="0"/>
              </a:rPr>
              <a:t>    return 0;</a:t>
            </a:r>
          </a:p>
          <a:p>
            <a:pPr>
              <a:lnSpc>
                <a:spcPct val="70000"/>
              </a:lnSpc>
              <a:buFontTx/>
              <a:buNone/>
            </a:pPr>
            <a:r>
              <a:rPr lang="en-US" sz="2000" dirty="0">
                <a:solidFill>
                  <a:schemeClr val="bg1"/>
                </a:solidFill>
                <a:latin typeface="Courier" pitchFamily="49" charset="0"/>
              </a:rPr>
              <a:t>  }</a:t>
            </a:r>
          </a:p>
        </p:txBody>
      </p:sp>
    </p:spTree>
  </p:cSld>
  <p:clrMapOvr>
    <a:masterClrMapping/>
  </p:clrMapOvr>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Motivation – OpenMP</a:t>
            </a:r>
          </a:p>
        </p:txBody>
      </p:sp>
      <p:sp>
        <p:nvSpPr>
          <p:cNvPr id="198660" name="Rectangle 4"/>
          <p:cNvSpPr>
            <a:spLocks noGrp="1" noChangeArrowheads="1"/>
          </p:cNvSpPr>
          <p:nvPr>
            <p:ph type="body" idx="1"/>
          </p:nvPr>
        </p:nvSpPr>
        <p:spPr>
          <a:solidFill>
            <a:srgbClr val="000080"/>
          </a:solidFill>
          <a:ln/>
        </p:spPr>
        <p:txBody>
          <a:bodyPr>
            <a:normAutofit lnSpcReduction="10000"/>
          </a:bodyPr>
          <a:lstStyle/>
          <a:p>
            <a:pPr>
              <a:lnSpc>
                <a:spcPct val="70000"/>
              </a:lnSpc>
            </a:pPr>
            <a:endParaRPr lang="en-US" sz="1400" dirty="0"/>
          </a:p>
          <a:p>
            <a:pPr>
              <a:lnSpc>
                <a:spcPct val="70000"/>
              </a:lnSpc>
              <a:buFontTx/>
              <a:buNone/>
            </a:pPr>
            <a:endParaRPr lang="en-US" sz="1600" dirty="0">
              <a:solidFill>
                <a:schemeClr val="folHlink"/>
              </a:solidFill>
              <a:latin typeface="Courier" pitchFamily="49" charset="0"/>
            </a:endParaRPr>
          </a:p>
          <a:p>
            <a:pPr>
              <a:lnSpc>
                <a:spcPct val="70000"/>
              </a:lnSpc>
              <a:buFontTx/>
              <a:buNone/>
            </a:pPr>
            <a:endParaRPr lang="en-US" sz="1600" dirty="0">
              <a:solidFill>
                <a:schemeClr val="folHlink"/>
              </a:solidFill>
              <a:latin typeface="Courier" pitchFamily="49" charset="0"/>
            </a:endParaRPr>
          </a:p>
          <a:p>
            <a:pPr>
              <a:lnSpc>
                <a:spcPct val="70000"/>
              </a:lnSpc>
              <a:buFontTx/>
              <a:buNone/>
            </a:pPr>
            <a:r>
              <a:rPr lang="en-US" sz="2400" dirty="0">
                <a:solidFill>
                  <a:schemeClr val="bg1"/>
                </a:solidFill>
                <a:latin typeface="Courier" pitchFamily="49" charset="0"/>
              </a:rPr>
              <a:t>  </a:t>
            </a:r>
            <a:r>
              <a:rPr lang="en-US" sz="2400" dirty="0" err="1">
                <a:solidFill>
                  <a:schemeClr val="bg1"/>
                </a:solidFill>
                <a:latin typeface="Courier" pitchFamily="49" charset="0"/>
              </a:rPr>
              <a:t>int</a:t>
            </a:r>
            <a:r>
              <a:rPr lang="en-US" sz="2400" dirty="0">
                <a:solidFill>
                  <a:schemeClr val="bg1"/>
                </a:solidFill>
                <a:latin typeface="Courier" pitchFamily="49" charset="0"/>
              </a:rPr>
              <a:t> main() {</a:t>
            </a:r>
          </a:p>
          <a:p>
            <a:pPr>
              <a:lnSpc>
                <a:spcPct val="70000"/>
              </a:lnSpc>
              <a:buFontTx/>
              <a:buNone/>
            </a:pPr>
            <a:endParaRPr lang="en-US" sz="2400" dirty="0">
              <a:solidFill>
                <a:schemeClr val="bg1"/>
              </a:solidFill>
              <a:latin typeface="Courier" pitchFamily="49" charset="0"/>
            </a:endParaRPr>
          </a:p>
          <a:p>
            <a:pPr>
              <a:lnSpc>
                <a:spcPct val="70000"/>
              </a:lnSpc>
              <a:buFontTx/>
              <a:buNone/>
            </a:pPr>
            <a:r>
              <a:rPr lang="en-US" sz="2400" dirty="0">
                <a:solidFill>
                  <a:schemeClr val="bg1"/>
                </a:solidFill>
                <a:latin typeface="Courier" pitchFamily="49" charset="0"/>
              </a:rPr>
              <a:t>    </a:t>
            </a:r>
            <a:r>
              <a:rPr lang="en-US" sz="2400" dirty="0" err="1">
                <a:solidFill>
                  <a:schemeClr val="bg1"/>
                </a:solidFill>
                <a:latin typeface="Courier" pitchFamily="49" charset="0"/>
              </a:rPr>
              <a:t>omp_set_num_threads</a:t>
            </a:r>
            <a:r>
              <a:rPr lang="en-US" sz="2400" dirty="0">
                <a:solidFill>
                  <a:schemeClr val="bg1"/>
                </a:solidFill>
                <a:latin typeface="Courier" pitchFamily="49" charset="0"/>
              </a:rPr>
              <a:t>(16);</a:t>
            </a:r>
          </a:p>
          <a:p>
            <a:pPr>
              <a:lnSpc>
                <a:spcPct val="70000"/>
              </a:lnSpc>
              <a:buFontTx/>
              <a:buNone/>
            </a:pPr>
            <a:endParaRPr lang="en-US" sz="2400" dirty="0">
              <a:solidFill>
                <a:schemeClr val="bg1"/>
              </a:solidFill>
              <a:latin typeface="Courier" pitchFamily="49" charset="0"/>
            </a:endParaRPr>
          </a:p>
          <a:p>
            <a:pPr>
              <a:lnSpc>
                <a:spcPct val="70000"/>
              </a:lnSpc>
              <a:buFontTx/>
              <a:buNone/>
            </a:pPr>
            <a:r>
              <a:rPr lang="en-US" sz="2400" dirty="0">
                <a:solidFill>
                  <a:schemeClr val="bg1"/>
                </a:solidFill>
                <a:latin typeface="Courier" pitchFamily="49" charset="0"/>
              </a:rPr>
              <a:t>    // Do this part in parallel</a:t>
            </a:r>
          </a:p>
          <a:p>
            <a:pPr>
              <a:lnSpc>
                <a:spcPct val="70000"/>
              </a:lnSpc>
              <a:buFontTx/>
              <a:buNone/>
            </a:pPr>
            <a:r>
              <a:rPr lang="en-US" sz="2400" b="1" dirty="0">
                <a:solidFill>
                  <a:schemeClr val="bg1"/>
                </a:solidFill>
                <a:latin typeface="Courier" pitchFamily="49" charset="0"/>
              </a:rPr>
              <a:t>    #</a:t>
            </a:r>
            <a:r>
              <a:rPr lang="en-US" sz="2400" b="1" dirty="0" err="1">
                <a:solidFill>
                  <a:schemeClr val="bg1"/>
                </a:solidFill>
                <a:latin typeface="Courier" pitchFamily="49" charset="0"/>
              </a:rPr>
              <a:t>pragma</a:t>
            </a:r>
            <a:r>
              <a:rPr lang="en-US" sz="2400" b="1" dirty="0">
                <a:solidFill>
                  <a:schemeClr val="bg1"/>
                </a:solidFill>
                <a:latin typeface="Courier" pitchFamily="49" charset="0"/>
              </a:rPr>
              <a:t> </a:t>
            </a:r>
            <a:r>
              <a:rPr lang="en-US" sz="2400" b="1" dirty="0" err="1">
                <a:solidFill>
                  <a:schemeClr val="bg1"/>
                </a:solidFill>
                <a:latin typeface="Courier" pitchFamily="49" charset="0"/>
              </a:rPr>
              <a:t>omp</a:t>
            </a:r>
            <a:r>
              <a:rPr lang="en-US" sz="2400" b="1" dirty="0">
                <a:solidFill>
                  <a:schemeClr val="bg1"/>
                </a:solidFill>
                <a:latin typeface="Courier" pitchFamily="49" charset="0"/>
              </a:rPr>
              <a:t> parallel</a:t>
            </a:r>
          </a:p>
          <a:p>
            <a:pPr>
              <a:lnSpc>
                <a:spcPct val="70000"/>
              </a:lnSpc>
              <a:buFontTx/>
              <a:buNone/>
            </a:pPr>
            <a:r>
              <a:rPr lang="en-US" sz="2400" dirty="0">
                <a:solidFill>
                  <a:schemeClr val="bg1"/>
                </a:solidFill>
                <a:latin typeface="Courier" pitchFamily="49" charset="0"/>
              </a:rPr>
              <a:t>    {</a:t>
            </a:r>
          </a:p>
          <a:p>
            <a:pPr>
              <a:lnSpc>
                <a:spcPct val="70000"/>
              </a:lnSpc>
              <a:buFontTx/>
              <a:buNone/>
            </a:pPr>
            <a:r>
              <a:rPr lang="en-US" sz="2400" dirty="0">
                <a:solidFill>
                  <a:schemeClr val="bg1"/>
                </a:solidFill>
                <a:latin typeface="Courier" pitchFamily="49" charset="0"/>
              </a:rPr>
              <a:t>      </a:t>
            </a:r>
            <a:r>
              <a:rPr lang="en-US" sz="2400" dirty="0" err="1">
                <a:solidFill>
                  <a:schemeClr val="bg1"/>
                </a:solidFill>
                <a:latin typeface="Courier" pitchFamily="49" charset="0"/>
              </a:rPr>
              <a:t>printf</a:t>
            </a:r>
            <a:r>
              <a:rPr lang="en-US" sz="2400" dirty="0">
                <a:solidFill>
                  <a:schemeClr val="bg1"/>
                </a:solidFill>
                <a:latin typeface="Courier" pitchFamily="49" charset="0"/>
              </a:rPr>
              <a:t>( "Hello, World!\n" );</a:t>
            </a:r>
          </a:p>
          <a:p>
            <a:pPr>
              <a:lnSpc>
                <a:spcPct val="70000"/>
              </a:lnSpc>
              <a:buFontTx/>
              <a:buNone/>
            </a:pPr>
            <a:r>
              <a:rPr lang="en-US" sz="2400" dirty="0">
                <a:solidFill>
                  <a:schemeClr val="bg1"/>
                </a:solidFill>
                <a:latin typeface="Courier" pitchFamily="49" charset="0"/>
              </a:rPr>
              <a:t>    }</a:t>
            </a:r>
          </a:p>
          <a:p>
            <a:pPr>
              <a:lnSpc>
                <a:spcPct val="70000"/>
              </a:lnSpc>
              <a:buFontTx/>
              <a:buNone/>
            </a:pPr>
            <a:endParaRPr lang="en-US" sz="2400" dirty="0">
              <a:solidFill>
                <a:schemeClr val="bg1"/>
              </a:solidFill>
              <a:latin typeface="Courier" pitchFamily="49" charset="0"/>
            </a:endParaRPr>
          </a:p>
          <a:p>
            <a:pPr>
              <a:lnSpc>
                <a:spcPct val="70000"/>
              </a:lnSpc>
              <a:buFontTx/>
              <a:buNone/>
            </a:pPr>
            <a:r>
              <a:rPr lang="en-US" sz="2400" dirty="0">
                <a:solidFill>
                  <a:schemeClr val="bg1"/>
                </a:solidFill>
                <a:latin typeface="Courier" pitchFamily="49" charset="0"/>
              </a:rPr>
              <a:t>    return 0;</a:t>
            </a:r>
          </a:p>
          <a:p>
            <a:pPr>
              <a:lnSpc>
                <a:spcPct val="70000"/>
              </a:lnSpc>
              <a:buFontTx/>
              <a:buNone/>
            </a:pPr>
            <a:r>
              <a:rPr lang="en-US" sz="2400" dirty="0">
                <a:solidFill>
                  <a:schemeClr val="bg1"/>
                </a:solidFill>
                <a:latin typeface="Courier" pitchFamily="49" charset="0"/>
              </a:rPr>
              <a:t>  }</a:t>
            </a:r>
          </a:p>
        </p:txBody>
      </p:sp>
    </p:spTree>
  </p:cSld>
  <p:clrMapOvr>
    <a:masterClrMapping/>
  </p:clrMapOvr>
  <p:transition>
    <p:dissolve/>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t>OpenMP Parallel Programming</a:t>
            </a:r>
          </a:p>
        </p:txBody>
      </p:sp>
      <p:sp>
        <p:nvSpPr>
          <p:cNvPr id="202755" name="Rectangle 3"/>
          <p:cNvSpPr>
            <a:spLocks noGrp="1" noChangeArrowheads="1"/>
          </p:cNvSpPr>
          <p:nvPr>
            <p:ph type="body" idx="1"/>
          </p:nvPr>
        </p:nvSpPr>
        <p:spPr/>
        <p:txBody>
          <a:bodyPr>
            <a:normAutofit fontScale="85000" lnSpcReduction="20000"/>
          </a:bodyPr>
          <a:lstStyle/>
          <a:p>
            <a:pPr marL="457200" indent="-457200">
              <a:buFontTx/>
              <a:buAutoNum type="arabicPeriod"/>
            </a:pPr>
            <a:r>
              <a:rPr lang="en-US"/>
              <a:t>Start with </a:t>
            </a:r>
            <a:r>
              <a:rPr lang="en-US" i="1"/>
              <a:t>a parallelizable</a:t>
            </a:r>
            <a:r>
              <a:rPr lang="en-US"/>
              <a:t> algorithm</a:t>
            </a:r>
          </a:p>
          <a:p>
            <a:pPr marL="800100" lvl="1" indent="-342900">
              <a:buFontTx/>
              <a:buChar char="•"/>
            </a:pPr>
            <a:r>
              <a:rPr lang="en-US"/>
              <a:t>Embarrassing parallelism is good, loop-level parallelism is necessary</a:t>
            </a:r>
          </a:p>
          <a:p>
            <a:pPr marL="457200" indent="-457200">
              <a:buFontTx/>
              <a:buAutoNum type="arabicPeriod"/>
            </a:pPr>
            <a:r>
              <a:rPr lang="en-US"/>
              <a:t>Implement serially, </a:t>
            </a:r>
            <a:r>
              <a:rPr lang="en-US" i="1"/>
              <a:t>mostly ignoring</a:t>
            </a:r>
            <a:r>
              <a:rPr lang="en-US"/>
              <a:t>:</a:t>
            </a:r>
          </a:p>
          <a:p>
            <a:pPr marL="800100" lvl="1" indent="-342900">
              <a:buFontTx/>
              <a:buChar char="•"/>
            </a:pPr>
            <a:r>
              <a:rPr lang="en-US"/>
              <a:t>Data Races</a:t>
            </a:r>
          </a:p>
          <a:p>
            <a:pPr marL="800100" lvl="1" indent="-342900">
              <a:buFontTx/>
              <a:buChar char="•"/>
            </a:pPr>
            <a:r>
              <a:rPr lang="en-US"/>
              <a:t>Synchronization</a:t>
            </a:r>
          </a:p>
          <a:p>
            <a:pPr marL="800100" lvl="1" indent="-342900">
              <a:buFontTx/>
              <a:buChar char="•"/>
            </a:pPr>
            <a:r>
              <a:rPr lang="en-US"/>
              <a:t>Threading Syntax</a:t>
            </a:r>
          </a:p>
          <a:p>
            <a:pPr marL="457200" indent="-457200">
              <a:buFontTx/>
              <a:buAutoNum type="arabicPeriod"/>
            </a:pPr>
            <a:r>
              <a:rPr lang="en-US"/>
              <a:t>Test and Debug</a:t>
            </a:r>
          </a:p>
          <a:p>
            <a:pPr marL="457200" indent="-457200">
              <a:buFontTx/>
              <a:buAutoNum type="arabicPeriod"/>
            </a:pPr>
            <a:r>
              <a:rPr lang="en-US"/>
              <a:t>Annotate the code with parallelization (and synchronization) directives</a:t>
            </a:r>
          </a:p>
          <a:p>
            <a:pPr marL="800100" lvl="1" indent="-342900">
              <a:buFontTx/>
              <a:buChar char="•"/>
            </a:pPr>
            <a:r>
              <a:rPr lang="en-US"/>
              <a:t>Hope for linear speedup</a:t>
            </a:r>
          </a:p>
          <a:p>
            <a:pPr marL="457200" indent="-457200">
              <a:buFontTx/>
              <a:buAutoNum type="arabicPeriod"/>
            </a:pPr>
            <a:r>
              <a:rPr lang="en-US"/>
              <a:t>Test and Debug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27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27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27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27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275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275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275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275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27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t>Programming Model - Threading</a:t>
            </a:r>
          </a:p>
        </p:txBody>
      </p:sp>
      <p:sp>
        <p:nvSpPr>
          <p:cNvPr id="167939" name="Rectangle 3"/>
          <p:cNvSpPr>
            <a:spLocks noGrp="1" noChangeArrowheads="1"/>
          </p:cNvSpPr>
          <p:nvPr>
            <p:ph type="body" sz="half" idx="1"/>
          </p:nvPr>
        </p:nvSpPr>
        <p:spPr/>
        <p:txBody>
          <a:bodyPr>
            <a:normAutofit fontScale="85000" lnSpcReduction="10000"/>
          </a:bodyPr>
          <a:lstStyle/>
          <a:p>
            <a:r>
              <a:rPr lang="en-US"/>
              <a:t>Serial regions by default, annotate to create </a:t>
            </a:r>
            <a:r>
              <a:rPr lang="en-US" i="1"/>
              <a:t>parallel regions</a:t>
            </a:r>
          </a:p>
          <a:p>
            <a:pPr lvl="1"/>
            <a:r>
              <a:rPr lang="en-US"/>
              <a:t>Generic parallel regions</a:t>
            </a:r>
          </a:p>
          <a:p>
            <a:pPr lvl="1"/>
            <a:r>
              <a:rPr lang="en-US"/>
              <a:t>Parallelized loops</a:t>
            </a:r>
          </a:p>
          <a:p>
            <a:pPr lvl="1"/>
            <a:r>
              <a:rPr lang="en-US"/>
              <a:t>Sectioned parallel regions</a:t>
            </a:r>
          </a:p>
          <a:p>
            <a:endParaRPr lang="en-US"/>
          </a:p>
          <a:p>
            <a:r>
              <a:rPr lang="en-US"/>
              <a:t>Thread-like Fork/Join model</a:t>
            </a:r>
          </a:p>
          <a:p>
            <a:pPr lvl="1"/>
            <a:r>
              <a:rPr lang="en-US" sz="2000"/>
              <a:t>Arbitrary number of </a:t>
            </a:r>
            <a:r>
              <a:rPr lang="en-US" sz="2000" i="1"/>
              <a:t>logical</a:t>
            </a:r>
            <a:r>
              <a:rPr lang="en-US" sz="2000"/>
              <a:t> thread creation/ destruction events</a:t>
            </a:r>
          </a:p>
          <a:p>
            <a:pPr lvl="1"/>
            <a:endParaRPr lang="en-US" sz="2000"/>
          </a:p>
          <a:p>
            <a:pPr lvl="1"/>
            <a:endParaRPr lang="en-US" sz="2000"/>
          </a:p>
          <a:p>
            <a:pPr lvl="1">
              <a:buFontTx/>
              <a:buNone/>
            </a:pPr>
            <a:endParaRPr lang="en-US" sz="2000"/>
          </a:p>
        </p:txBody>
      </p:sp>
      <p:sp>
        <p:nvSpPr>
          <p:cNvPr id="167941" name="Text Box 5"/>
          <p:cNvSpPr txBox="1">
            <a:spLocks noChangeArrowheads="1"/>
          </p:cNvSpPr>
          <p:nvPr/>
        </p:nvSpPr>
        <p:spPr bwMode="auto">
          <a:xfrm>
            <a:off x="5600700" y="2243138"/>
            <a:ext cx="2170113" cy="373062"/>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Fork</a:t>
            </a:r>
          </a:p>
        </p:txBody>
      </p:sp>
      <p:sp>
        <p:nvSpPr>
          <p:cNvPr id="167943" name="Line 7"/>
          <p:cNvSpPr>
            <a:spLocks noChangeShapeType="1"/>
          </p:cNvSpPr>
          <p:nvPr/>
        </p:nvSpPr>
        <p:spPr bwMode="auto">
          <a:xfrm>
            <a:off x="6683375" y="1370013"/>
            <a:ext cx="0" cy="865187"/>
          </a:xfrm>
          <a:prstGeom prst="line">
            <a:avLst/>
          </a:prstGeom>
          <a:noFill/>
          <a:ln w="57150">
            <a:solidFill>
              <a:srgbClr val="FF0000"/>
            </a:solidFill>
            <a:round/>
            <a:headEnd type="none" w="sm" len="sm"/>
            <a:tailEnd type="stealth" w="med" len="med"/>
          </a:ln>
          <a:effectLst/>
        </p:spPr>
        <p:txBody>
          <a:bodyPr/>
          <a:lstStyle/>
          <a:p>
            <a:endParaRPr lang="en-US"/>
          </a:p>
        </p:txBody>
      </p:sp>
      <p:grpSp>
        <p:nvGrpSpPr>
          <p:cNvPr id="2" name="Group 19"/>
          <p:cNvGrpSpPr>
            <a:grpSpLocks/>
          </p:cNvGrpSpPr>
          <p:nvPr/>
        </p:nvGrpSpPr>
        <p:grpSpPr bwMode="auto">
          <a:xfrm>
            <a:off x="5729288" y="2609850"/>
            <a:ext cx="1925637" cy="882650"/>
            <a:chOff x="3745" y="1456"/>
            <a:chExt cx="1213" cy="556"/>
          </a:xfrm>
        </p:grpSpPr>
        <p:sp>
          <p:nvSpPr>
            <p:cNvPr id="167944" name="Line 8"/>
            <p:cNvSpPr>
              <a:spLocks noChangeShapeType="1"/>
            </p:cNvSpPr>
            <p:nvPr/>
          </p:nvSpPr>
          <p:spPr bwMode="auto">
            <a:xfrm>
              <a:off x="3745" y="1467"/>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7945" name="Line 9"/>
            <p:cNvSpPr>
              <a:spLocks noChangeShapeType="1"/>
            </p:cNvSpPr>
            <p:nvPr/>
          </p:nvSpPr>
          <p:spPr bwMode="auto">
            <a:xfrm>
              <a:off x="3918" y="1467"/>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7947" name="Line 11"/>
            <p:cNvSpPr>
              <a:spLocks noChangeShapeType="1"/>
            </p:cNvSpPr>
            <p:nvPr/>
          </p:nvSpPr>
          <p:spPr bwMode="auto">
            <a:xfrm>
              <a:off x="4092" y="1459"/>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7948" name="Line 12"/>
            <p:cNvSpPr>
              <a:spLocks noChangeShapeType="1"/>
            </p:cNvSpPr>
            <p:nvPr/>
          </p:nvSpPr>
          <p:spPr bwMode="auto">
            <a:xfrm>
              <a:off x="4265" y="1459"/>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7949" name="Line 13"/>
            <p:cNvSpPr>
              <a:spLocks noChangeShapeType="1"/>
            </p:cNvSpPr>
            <p:nvPr/>
          </p:nvSpPr>
          <p:spPr bwMode="auto">
            <a:xfrm>
              <a:off x="4438" y="1464"/>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7950" name="Line 14"/>
            <p:cNvSpPr>
              <a:spLocks noChangeShapeType="1"/>
            </p:cNvSpPr>
            <p:nvPr/>
          </p:nvSpPr>
          <p:spPr bwMode="auto">
            <a:xfrm>
              <a:off x="4611" y="1464"/>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7951" name="Line 15"/>
            <p:cNvSpPr>
              <a:spLocks noChangeShapeType="1"/>
            </p:cNvSpPr>
            <p:nvPr/>
          </p:nvSpPr>
          <p:spPr bwMode="auto">
            <a:xfrm>
              <a:off x="4785" y="1456"/>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7952" name="Line 16"/>
            <p:cNvSpPr>
              <a:spLocks noChangeShapeType="1"/>
            </p:cNvSpPr>
            <p:nvPr/>
          </p:nvSpPr>
          <p:spPr bwMode="auto">
            <a:xfrm>
              <a:off x="4958" y="1456"/>
              <a:ext cx="0" cy="545"/>
            </a:xfrm>
            <a:prstGeom prst="line">
              <a:avLst/>
            </a:prstGeom>
            <a:noFill/>
            <a:ln w="57150">
              <a:solidFill>
                <a:srgbClr val="FF0000"/>
              </a:solidFill>
              <a:round/>
              <a:headEnd type="none" w="sm" len="sm"/>
              <a:tailEnd type="stealth" w="med" len="med"/>
            </a:ln>
            <a:effectLst/>
          </p:spPr>
          <p:txBody>
            <a:bodyPr/>
            <a:lstStyle/>
            <a:p>
              <a:endParaRPr lang="en-US"/>
            </a:p>
          </p:txBody>
        </p:sp>
      </p:grpSp>
      <p:sp>
        <p:nvSpPr>
          <p:cNvPr id="167953" name="Text Box 17"/>
          <p:cNvSpPr txBox="1">
            <a:spLocks noChangeArrowheads="1"/>
          </p:cNvSpPr>
          <p:nvPr/>
        </p:nvSpPr>
        <p:spPr bwMode="auto">
          <a:xfrm>
            <a:off x="5603875" y="3492500"/>
            <a:ext cx="2170113" cy="373063"/>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Join</a:t>
            </a:r>
          </a:p>
        </p:txBody>
      </p:sp>
      <p:sp>
        <p:nvSpPr>
          <p:cNvPr id="167954" name="Line 18"/>
          <p:cNvSpPr>
            <a:spLocks noChangeShapeType="1"/>
          </p:cNvSpPr>
          <p:nvPr/>
        </p:nvSpPr>
        <p:spPr bwMode="auto">
          <a:xfrm>
            <a:off x="6710363" y="3875088"/>
            <a:ext cx="0" cy="865187"/>
          </a:xfrm>
          <a:prstGeom prst="line">
            <a:avLst/>
          </a:prstGeom>
          <a:noFill/>
          <a:ln w="57150">
            <a:solidFill>
              <a:srgbClr val="FF0000"/>
            </a:solidFill>
            <a:round/>
            <a:headEnd type="none" w="sm" len="sm"/>
            <a:tailEnd type="stealth"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79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79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79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1" grpId="0" animBg="1" autoUpdateAnimBg="0"/>
      <p:bldP spid="167943" grpId="0" animBg="1"/>
      <p:bldP spid="167953" grpId="0" animBg="1" autoUpdateAnimBg="0"/>
      <p:bldP spid="1679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Creation –win32</a:t>
            </a:r>
            <a:endParaRPr lang="en-US" dirty="0"/>
          </a:p>
        </p:txBody>
      </p:sp>
      <p:sp>
        <p:nvSpPr>
          <p:cNvPr id="3" name="Content Placeholder 2"/>
          <p:cNvSpPr>
            <a:spLocks noGrp="1"/>
          </p:cNvSpPr>
          <p:nvPr>
            <p:ph idx="1"/>
          </p:nvPr>
        </p:nvSpPr>
        <p:spPr>
          <a:xfrm>
            <a:off x="457200" y="1143000"/>
            <a:ext cx="8229600" cy="5562600"/>
          </a:xfrm>
        </p:spPr>
        <p:style>
          <a:lnRef idx="2">
            <a:schemeClr val="dk1"/>
          </a:lnRef>
          <a:fillRef idx="1">
            <a:schemeClr val="lt1"/>
          </a:fillRef>
          <a:effectRef idx="0">
            <a:schemeClr val="dk1"/>
          </a:effectRef>
          <a:fontRef idx="minor">
            <a:schemeClr val="dk1"/>
          </a:fontRef>
        </p:style>
        <p:txBody>
          <a:bodyPr>
            <a:normAutofit fontScale="32500" lnSpcReduction="20000"/>
          </a:bodyPr>
          <a:lstStyle/>
          <a:p>
            <a:pPr fontAlgn="base">
              <a:buNone/>
            </a:pPr>
            <a:r>
              <a:rPr lang="en-US" sz="6200" dirty="0"/>
              <a:t>STARTUPINFO          </a:t>
            </a:r>
            <a:r>
              <a:rPr lang="en-US" sz="6200" dirty="0" err="1"/>
              <a:t>si</a:t>
            </a:r>
            <a:r>
              <a:rPr lang="en-US" sz="6200" dirty="0"/>
              <a:t> </a:t>
            </a:r>
            <a:r>
              <a:rPr lang="en-US" sz="6200" dirty="0" smtClean="0"/>
              <a:t>;</a:t>
            </a:r>
            <a:endParaRPr lang="en-US" sz="6200" dirty="0"/>
          </a:p>
          <a:p>
            <a:pPr fontAlgn="base">
              <a:buNone/>
            </a:pPr>
            <a:r>
              <a:rPr lang="en-US" sz="6200" dirty="0"/>
              <a:t>PROCESS_INFORMATION  pi</a:t>
            </a:r>
            <a:r>
              <a:rPr lang="en-US" sz="6200" dirty="0" smtClean="0"/>
              <a:t>;</a:t>
            </a:r>
          </a:p>
          <a:p>
            <a:pPr fontAlgn="base">
              <a:buNone/>
            </a:pPr>
            <a:r>
              <a:rPr lang="en-US" sz="6200" dirty="0" smtClean="0"/>
              <a:t>	</a:t>
            </a:r>
            <a:r>
              <a:rPr lang="en-US" sz="6200" dirty="0" err="1" smtClean="0"/>
              <a:t>ZeroMemory</a:t>
            </a:r>
            <a:r>
              <a:rPr lang="en-US" sz="6200" dirty="0" smtClean="0"/>
              <a:t>(&amp;</a:t>
            </a:r>
            <a:r>
              <a:rPr lang="en-US" sz="6200" dirty="0" err="1" smtClean="0"/>
              <a:t>si,sizeof</a:t>
            </a:r>
            <a:r>
              <a:rPr lang="en-US" sz="6200" dirty="0" smtClean="0"/>
              <a:t>(</a:t>
            </a:r>
            <a:r>
              <a:rPr lang="en-US" sz="6200" dirty="0" err="1" smtClean="0"/>
              <a:t>si</a:t>
            </a:r>
            <a:r>
              <a:rPr lang="en-US" sz="6200" dirty="0" smtClean="0"/>
              <a:t>));</a:t>
            </a:r>
          </a:p>
          <a:p>
            <a:pPr fontAlgn="base">
              <a:buNone/>
            </a:pPr>
            <a:r>
              <a:rPr lang="en-US" sz="6200" dirty="0" smtClean="0"/>
              <a:t>	</a:t>
            </a:r>
            <a:r>
              <a:rPr lang="en-US" sz="6200" dirty="0" err="1" smtClean="0"/>
              <a:t>si.cb</a:t>
            </a:r>
            <a:r>
              <a:rPr lang="en-US" sz="6200" dirty="0" smtClean="0"/>
              <a:t>=</a:t>
            </a:r>
            <a:r>
              <a:rPr lang="en-US" sz="6200" dirty="0" err="1" smtClean="0"/>
              <a:t>sizeof</a:t>
            </a:r>
            <a:r>
              <a:rPr lang="en-US" sz="6200" dirty="0" smtClean="0"/>
              <a:t>(</a:t>
            </a:r>
            <a:r>
              <a:rPr lang="en-US" sz="6200" dirty="0" err="1" smtClean="0"/>
              <a:t>si</a:t>
            </a:r>
            <a:r>
              <a:rPr lang="en-US" sz="6200" dirty="0" smtClean="0"/>
              <a:t>);</a:t>
            </a:r>
          </a:p>
          <a:p>
            <a:pPr fontAlgn="base">
              <a:buNone/>
            </a:pPr>
            <a:r>
              <a:rPr lang="en-US" sz="6200" dirty="0" smtClean="0"/>
              <a:t>	</a:t>
            </a:r>
            <a:r>
              <a:rPr lang="en-US" sz="6200" dirty="0" err="1" smtClean="0"/>
              <a:t>ZeroMemory</a:t>
            </a:r>
            <a:r>
              <a:rPr lang="en-US" sz="6200" dirty="0" smtClean="0"/>
              <a:t>(&amp;</a:t>
            </a:r>
            <a:r>
              <a:rPr lang="en-US" sz="6200" dirty="0" err="1" smtClean="0"/>
              <a:t>si,sizeof</a:t>
            </a:r>
            <a:r>
              <a:rPr lang="en-US" sz="6200" dirty="0" smtClean="0"/>
              <a:t>(pi));</a:t>
            </a:r>
          </a:p>
          <a:p>
            <a:pPr fontAlgn="base">
              <a:buNone/>
            </a:pPr>
            <a:endParaRPr lang="en-US" sz="6200" dirty="0"/>
          </a:p>
          <a:p>
            <a:pPr fontAlgn="base">
              <a:buNone/>
            </a:pPr>
            <a:r>
              <a:rPr lang="en-US" sz="6200" dirty="0" smtClean="0"/>
              <a:t>	char</a:t>
            </a:r>
            <a:r>
              <a:rPr lang="en-US" sz="6200" dirty="0"/>
              <a:t>                 </a:t>
            </a:r>
            <a:r>
              <a:rPr lang="en-US" sz="6200" dirty="0" err="1" smtClean="0"/>
              <a:t>szExe</a:t>
            </a:r>
            <a:r>
              <a:rPr lang="en-US" sz="6200" dirty="0" smtClean="0"/>
              <a:t>[MAX_PATH] </a:t>
            </a:r>
            <a:r>
              <a:rPr lang="en-US" sz="6200" dirty="0"/>
              <a:t>= </a:t>
            </a:r>
            <a:r>
              <a:rPr lang="en-US" sz="6200" dirty="0" smtClean="0"/>
              <a:t>“mspaint.exe</a:t>
            </a:r>
            <a:r>
              <a:rPr lang="en-US" sz="6200" dirty="0"/>
              <a:t>";</a:t>
            </a:r>
          </a:p>
          <a:p>
            <a:pPr>
              <a:buNone/>
            </a:pPr>
            <a:r>
              <a:rPr lang="en-US" sz="6200" dirty="0">
                <a:solidFill>
                  <a:schemeClr val="tx1">
                    <a:lumMod val="50000"/>
                    <a:lumOff val="50000"/>
                  </a:schemeClr>
                </a:solidFill>
              </a:rPr>
              <a:t> </a:t>
            </a:r>
            <a:r>
              <a:rPr lang="en-US" sz="6200" dirty="0" smtClean="0">
                <a:solidFill>
                  <a:schemeClr val="tx1">
                    <a:lumMod val="50000"/>
                    <a:lumOff val="50000"/>
                  </a:schemeClr>
                </a:solidFill>
              </a:rPr>
              <a:t>///// HINSTANCE </a:t>
            </a:r>
            <a:r>
              <a:rPr lang="en-US" sz="6200" dirty="0" err="1" smtClean="0">
                <a:solidFill>
                  <a:schemeClr val="tx1">
                    <a:lumMod val="50000"/>
                    <a:lumOff val="50000"/>
                  </a:schemeClr>
                </a:solidFill>
              </a:rPr>
              <a:t>hInstance</a:t>
            </a:r>
            <a:r>
              <a:rPr lang="en-US" sz="6200" dirty="0" smtClean="0">
                <a:solidFill>
                  <a:schemeClr val="tx1">
                    <a:lumMod val="50000"/>
                    <a:lumOff val="50000"/>
                  </a:schemeClr>
                </a:solidFill>
              </a:rPr>
              <a:t> = </a:t>
            </a:r>
            <a:r>
              <a:rPr lang="en-US" sz="6200" dirty="0" err="1" smtClean="0">
                <a:solidFill>
                  <a:schemeClr val="tx1">
                    <a:lumMod val="50000"/>
                    <a:lumOff val="50000"/>
                  </a:schemeClr>
                </a:solidFill>
              </a:rPr>
              <a:t>GetModuleHandle</a:t>
            </a:r>
            <a:r>
              <a:rPr lang="en-US" sz="6200" dirty="0" smtClean="0">
                <a:solidFill>
                  <a:schemeClr val="tx1">
                    <a:lumMod val="50000"/>
                    <a:lumOff val="50000"/>
                  </a:schemeClr>
                </a:solidFill>
              </a:rPr>
              <a:t>(NULL);</a:t>
            </a:r>
          </a:p>
          <a:p>
            <a:pPr>
              <a:buNone/>
            </a:pPr>
            <a:r>
              <a:rPr lang="en-US" sz="6200" dirty="0" smtClean="0">
                <a:solidFill>
                  <a:schemeClr val="tx1">
                    <a:lumMod val="50000"/>
                    <a:lumOff val="50000"/>
                  </a:schemeClr>
                </a:solidFill>
              </a:rPr>
              <a:t>////  </a:t>
            </a:r>
            <a:r>
              <a:rPr lang="en-US" sz="6200" dirty="0" err="1" smtClean="0">
                <a:solidFill>
                  <a:schemeClr val="tx1">
                    <a:lumMod val="50000"/>
                    <a:lumOff val="50000"/>
                  </a:schemeClr>
                </a:solidFill>
              </a:rPr>
              <a:t>GetModuleFileName</a:t>
            </a:r>
            <a:r>
              <a:rPr lang="en-US" sz="6200" dirty="0" smtClean="0">
                <a:solidFill>
                  <a:schemeClr val="tx1">
                    <a:lumMod val="50000"/>
                    <a:lumOff val="50000"/>
                  </a:schemeClr>
                </a:solidFill>
              </a:rPr>
              <a:t>(</a:t>
            </a:r>
            <a:r>
              <a:rPr lang="en-US" sz="6200" dirty="0" err="1" smtClean="0">
                <a:solidFill>
                  <a:schemeClr val="tx1">
                    <a:lumMod val="50000"/>
                    <a:lumOff val="50000"/>
                  </a:schemeClr>
                </a:solidFill>
              </a:rPr>
              <a:t>hInstance</a:t>
            </a:r>
            <a:r>
              <a:rPr lang="en-US" sz="6200" dirty="0" smtClean="0">
                <a:solidFill>
                  <a:schemeClr val="tx1">
                    <a:lumMod val="50000"/>
                    <a:lumOff val="50000"/>
                  </a:schemeClr>
                </a:solidFill>
              </a:rPr>
              <a:t>, </a:t>
            </a:r>
            <a:r>
              <a:rPr lang="en-US" sz="6200" dirty="0" err="1" smtClean="0">
                <a:solidFill>
                  <a:schemeClr val="tx1">
                    <a:lumMod val="50000"/>
                    <a:lumOff val="50000"/>
                  </a:schemeClr>
                </a:solidFill>
              </a:rPr>
              <a:t>szExe</a:t>
            </a:r>
            <a:r>
              <a:rPr lang="en-US" sz="6200" dirty="0" smtClean="0">
                <a:solidFill>
                  <a:schemeClr val="tx1">
                    <a:lumMod val="50000"/>
                    <a:lumOff val="50000"/>
                  </a:schemeClr>
                </a:solidFill>
              </a:rPr>
              <a:t>, MAX_PATH);</a:t>
            </a:r>
            <a:endParaRPr lang="en-US" sz="6200" dirty="0">
              <a:solidFill>
                <a:schemeClr val="tx1">
                  <a:lumMod val="50000"/>
                  <a:lumOff val="50000"/>
                </a:schemeClr>
              </a:solidFill>
            </a:endParaRPr>
          </a:p>
          <a:p>
            <a:pPr fontAlgn="base">
              <a:buNone/>
            </a:pPr>
            <a:r>
              <a:rPr lang="en-US" sz="6200" dirty="0" smtClean="0"/>
              <a:t>	if(!</a:t>
            </a:r>
            <a:r>
              <a:rPr lang="en-US" sz="6200" dirty="0" err="1" smtClean="0"/>
              <a:t>CreateProcess</a:t>
            </a:r>
            <a:r>
              <a:rPr lang="en-US" sz="6200" dirty="0" smtClean="0"/>
              <a:t>(0</a:t>
            </a:r>
            <a:r>
              <a:rPr lang="en-US" sz="6200" dirty="0"/>
              <a:t>, </a:t>
            </a:r>
            <a:r>
              <a:rPr lang="en-US" sz="6200" dirty="0" err="1"/>
              <a:t>szExe</a:t>
            </a:r>
            <a:r>
              <a:rPr lang="en-US" sz="6200" dirty="0"/>
              <a:t>, 0, 0, FALSE, 0, 0, 0, &amp;</a:t>
            </a:r>
            <a:r>
              <a:rPr lang="en-US" sz="6200" dirty="0" err="1"/>
              <a:t>si</a:t>
            </a:r>
            <a:r>
              <a:rPr lang="en-US" sz="6200" dirty="0"/>
              <a:t>, &amp;pi))</a:t>
            </a:r>
          </a:p>
          <a:p>
            <a:pPr fontAlgn="base">
              <a:buNone/>
            </a:pPr>
            <a:r>
              <a:rPr lang="en-US" sz="6200" dirty="0" smtClean="0"/>
              <a:t>		{     </a:t>
            </a:r>
            <a:r>
              <a:rPr lang="en-US" sz="6200" dirty="0" err="1" smtClean="0"/>
              <a:t>printf</a:t>
            </a:r>
            <a:r>
              <a:rPr lang="en-US" sz="6200" dirty="0" smtClean="0"/>
              <a:t>(“Create Process failed”); return -1;</a:t>
            </a:r>
          </a:p>
          <a:p>
            <a:pPr fontAlgn="base">
              <a:buNone/>
            </a:pPr>
            <a:r>
              <a:rPr lang="en-US" sz="6200" dirty="0" smtClean="0"/>
              <a:t>		}</a:t>
            </a:r>
            <a:endParaRPr lang="en-US" sz="6200" dirty="0"/>
          </a:p>
          <a:p>
            <a:pPr fontAlgn="base">
              <a:buNone/>
            </a:pPr>
            <a:r>
              <a:rPr lang="en-US" sz="6200" dirty="0"/>
              <a:t>  </a:t>
            </a:r>
            <a:r>
              <a:rPr lang="en-US" sz="6200" dirty="0" smtClean="0"/>
              <a:t>	</a:t>
            </a:r>
            <a:r>
              <a:rPr lang="en-US" sz="6200" dirty="0"/>
              <a:t> // optionally wait for process to finish</a:t>
            </a:r>
          </a:p>
          <a:p>
            <a:pPr fontAlgn="base">
              <a:buNone/>
            </a:pPr>
            <a:r>
              <a:rPr lang="en-US" sz="6200" dirty="0"/>
              <a:t>  </a:t>
            </a:r>
            <a:r>
              <a:rPr lang="en-US" sz="6200" dirty="0" smtClean="0"/>
              <a:t>	</a:t>
            </a:r>
            <a:r>
              <a:rPr lang="en-US" sz="6200" dirty="0"/>
              <a:t> </a:t>
            </a:r>
            <a:r>
              <a:rPr lang="en-US" sz="6200" dirty="0" err="1"/>
              <a:t>WaitForSingleObject</a:t>
            </a:r>
            <a:r>
              <a:rPr lang="en-US" sz="6200" dirty="0"/>
              <a:t>(</a:t>
            </a:r>
            <a:r>
              <a:rPr lang="en-US" sz="6200" dirty="0" err="1"/>
              <a:t>pi.hProcess</a:t>
            </a:r>
            <a:r>
              <a:rPr lang="en-US" sz="6200" dirty="0"/>
              <a:t>, INFINITE);  </a:t>
            </a:r>
          </a:p>
          <a:p>
            <a:pPr fontAlgn="base">
              <a:buNone/>
            </a:pPr>
            <a:r>
              <a:rPr lang="en-US" sz="6200" dirty="0"/>
              <a:t> </a:t>
            </a:r>
            <a:r>
              <a:rPr lang="en-US" sz="6200" dirty="0" smtClean="0"/>
              <a:t> 	</a:t>
            </a:r>
            <a:r>
              <a:rPr lang="en-US" sz="6200" dirty="0" err="1" smtClean="0"/>
              <a:t>printf</a:t>
            </a:r>
            <a:r>
              <a:rPr lang="en-US" sz="6200" dirty="0" smtClean="0"/>
              <a:t>(“Child complete”);</a:t>
            </a:r>
            <a:endParaRPr lang="en-US" sz="6200" dirty="0"/>
          </a:p>
          <a:p>
            <a:pPr fontAlgn="base">
              <a:buNone/>
            </a:pPr>
            <a:r>
              <a:rPr lang="en-US" sz="6200" dirty="0"/>
              <a:t>   </a:t>
            </a:r>
            <a:r>
              <a:rPr lang="en-US" sz="6200" dirty="0" smtClean="0"/>
              <a:t>	</a:t>
            </a:r>
            <a:r>
              <a:rPr lang="en-US" sz="6200" dirty="0" err="1" smtClean="0"/>
              <a:t>CloseHandle</a:t>
            </a:r>
            <a:r>
              <a:rPr lang="en-US" sz="6200" dirty="0" smtClean="0"/>
              <a:t>(</a:t>
            </a:r>
            <a:r>
              <a:rPr lang="en-US" sz="6200" dirty="0" err="1" smtClean="0"/>
              <a:t>pi.hProcess</a:t>
            </a:r>
            <a:r>
              <a:rPr lang="en-US" sz="6200" dirty="0"/>
              <a:t>);</a:t>
            </a:r>
          </a:p>
          <a:p>
            <a:pPr fontAlgn="base">
              <a:buNone/>
            </a:pPr>
            <a:r>
              <a:rPr lang="en-US" sz="6200" dirty="0"/>
              <a:t>   </a:t>
            </a:r>
            <a:r>
              <a:rPr lang="en-US" sz="6200" dirty="0" smtClean="0"/>
              <a:t>	</a:t>
            </a:r>
            <a:r>
              <a:rPr lang="en-US" sz="6200" dirty="0" err="1" smtClean="0"/>
              <a:t>CloseHandle</a:t>
            </a:r>
            <a:r>
              <a:rPr lang="en-US" sz="6200" dirty="0" smtClean="0"/>
              <a:t>(</a:t>
            </a:r>
            <a:r>
              <a:rPr lang="en-US" sz="6200" dirty="0" err="1" smtClean="0"/>
              <a:t>pi.hThread</a:t>
            </a:r>
            <a:r>
              <a:rPr lang="en-US" sz="6200" dirty="0"/>
              <a:t>);</a:t>
            </a:r>
          </a:p>
          <a:p>
            <a:pPr>
              <a:buNone/>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22</a:t>
            </a:fld>
            <a:endParaRPr lang="en-US"/>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t>Programming Model - Threading</a:t>
            </a:r>
          </a:p>
        </p:txBody>
      </p:sp>
      <p:sp>
        <p:nvSpPr>
          <p:cNvPr id="268291" name="Rectangle 3"/>
          <p:cNvSpPr>
            <a:spLocks noGrp="1" noChangeArrowheads="1"/>
          </p:cNvSpPr>
          <p:nvPr>
            <p:ph type="body" sz="half" idx="1"/>
          </p:nvPr>
        </p:nvSpPr>
        <p:spPr/>
        <p:txBody>
          <a:bodyPr/>
          <a:lstStyle/>
          <a:p>
            <a:pPr>
              <a:lnSpc>
                <a:spcPct val="80000"/>
              </a:lnSpc>
              <a:buFontTx/>
              <a:buNone/>
            </a:pPr>
            <a:endParaRPr lang="en-US" sz="2000">
              <a:latin typeface="Courier" pitchFamily="49" charset="0"/>
            </a:endParaRPr>
          </a:p>
          <a:p>
            <a:pPr>
              <a:lnSpc>
                <a:spcPct val="80000"/>
              </a:lnSpc>
              <a:buFontTx/>
              <a:buNone/>
            </a:pPr>
            <a:r>
              <a:rPr lang="en-US" sz="2000">
                <a:latin typeface="Courier" pitchFamily="49" charset="0"/>
              </a:rPr>
              <a:t>int main() {</a:t>
            </a:r>
          </a:p>
          <a:p>
            <a:pPr>
              <a:lnSpc>
                <a:spcPct val="80000"/>
              </a:lnSpc>
              <a:buFontTx/>
              <a:buNone/>
            </a:pPr>
            <a:r>
              <a:rPr lang="en-US" sz="2000">
                <a:latin typeface="Courier" pitchFamily="49" charset="0"/>
              </a:rPr>
              <a:t>  </a:t>
            </a:r>
          </a:p>
          <a:p>
            <a:pPr>
              <a:lnSpc>
                <a:spcPct val="80000"/>
              </a:lnSpc>
              <a:buFontTx/>
              <a:buNone/>
            </a:pPr>
            <a:r>
              <a:rPr lang="en-US" sz="2000">
                <a:latin typeface="Courier" pitchFamily="49" charset="0"/>
              </a:rPr>
              <a:t>  </a:t>
            </a:r>
          </a:p>
          <a:p>
            <a:pPr>
              <a:lnSpc>
                <a:spcPct val="80000"/>
              </a:lnSpc>
              <a:buFontTx/>
              <a:buNone/>
            </a:pPr>
            <a:r>
              <a:rPr lang="en-US" sz="2000">
                <a:latin typeface="Courier" pitchFamily="49" charset="0"/>
              </a:rPr>
              <a:t>  </a:t>
            </a:r>
          </a:p>
          <a:p>
            <a:pPr>
              <a:lnSpc>
                <a:spcPct val="80000"/>
              </a:lnSpc>
              <a:buFontTx/>
              <a:buNone/>
            </a:pPr>
            <a:r>
              <a:rPr lang="en-US" sz="2000">
                <a:latin typeface="Courier" pitchFamily="49" charset="0"/>
              </a:rPr>
              <a:t>  </a:t>
            </a:r>
          </a:p>
          <a:p>
            <a:pPr>
              <a:lnSpc>
                <a:spcPct val="80000"/>
              </a:lnSpc>
              <a:buFontTx/>
              <a:buNone/>
            </a:pPr>
            <a:r>
              <a:rPr lang="en-US" sz="2000">
                <a:latin typeface="Courier" pitchFamily="49" charset="0"/>
              </a:rPr>
              <a:t>  </a:t>
            </a:r>
          </a:p>
          <a:p>
            <a:pPr>
              <a:lnSpc>
                <a:spcPct val="80000"/>
              </a:lnSpc>
              <a:buFontTx/>
              <a:buNone/>
            </a:pPr>
            <a:r>
              <a:rPr lang="en-US" sz="2000">
                <a:latin typeface="Courier" pitchFamily="49" charset="0"/>
              </a:rPr>
              <a:t>  </a:t>
            </a:r>
          </a:p>
          <a:p>
            <a:pPr>
              <a:lnSpc>
                <a:spcPct val="80000"/>
              </a:lnSpc>
              <a:buFontTx/>
              <a:buNone/>
            </a:pPr>
            <a:r>
              <a:rPr lang="en-US" sz="2000">
                <a:latin typeface="Courier" pitchFamily="49" charset="0"/>
              </a:rPr>
              <a:t>    </a:t>
            </a:r>
          </a:p>
          <a:p>
            <a:pPr>
              <a:lnSpc>
                <a:spcPct val="80000"/>
              </a:lnSpc>
              <a:buFontTx/>
              <a:buNone/>
            </a:pPr>
            <a:r>
              <a:rPr lang="en-US" sz="2000">
                <a:latin typeface="Courier" pitchFamily="49" charset="0"/>
              </a:rPr>
              <a:t>  </a:t>
            </a:r>
          </a:p>
          <a:p>
            <a:pPr>
              <a:lnSpc>
                <a:spcPct val="80000"/>
              </a:lnSpc>
              <a:buFontTx/>
              <a:buNone/>
            </a:pPr>
            <a:endParaRPr lang="en-US" sz="2000">
              <a:latin typeface="Courier" pitchFamily="49" charset="0"/>
            </a:endParaRPr>
          </a:p>
          <a:p>
            <a:pPr>
              <a:lnSpc>
                <a:spcPct val="80000"/>
              </a:lnSpc>
              <a:buFontTx/>
              <a:buNone/>
            </a:pPr>
            <a:r>
              <a:rPr lang="en-US" sz="2000">
                <a:latin typeface="Courier" pitchFamily="49" charset="0"/>
              </a:rPr>
              <a:t>  </a:t>
            </a:r>
          </a:p>
          <a:p>
            <a:pPr>
              <a:lnSpc>
                <a:spcPct val="80000"/>
              </a:lnSpc>
              <a:buFontTx/>
              <a:buNone/>
            </a:pPr>
            <a:r>
              <a:rPr lang="en-US" sz="2000">
                <a:latin typeface="Courier" pitchFamily="49" charset="0"/>
              </a:rPr>
              <a:t>  </a:t>
            </a:r>
          </a:p>
          <a:p>
            <a:pPr>
              <a:lnSpc>
                <a:spcPct val="80000"/>
              </a:lnSpc>
              <a:buFontTx/>
              <a:buNone/>
            </a:pPr>
            <a:r>
              <a:rPr lang="en-US" sz="2000">
                <a:latin typeface="Courier" pitchFamily="49" charset="0"/>
              </a:rPr>
              <a:t>}</a:t>
            </a:r>
          </a:p>
          <a:p>
            <a:pPr lvl="1">
              <a:lnSpc>
                <a:spcPct val="80000"/>
              </a:lnSpc>
            </a:pPr>
            <a:endParaRPr lang="en-US" sz="1600">
              <a:latin typeface="Courier" pitchFamily="49" charset="0"/>
            </a:endParaRPr>
          </a:p>
          <a:p>
            <a:pPr lvl="1">
              <a:lnSpc>
                <a:spcPct val="80000"/>
              </a:lnSpc>
              <a:buFontTx/>
              <a:buNone/>
            </a:pPr>
            <a:endParaRPr lang="en-US" sz="1600"/>
          </a:p>
        </p:txBody>
      </p:sp>
      <p:grpSp>
        <p:nvGrpSpPr>
          <p:cNvPr id="2" name="Group 20"/>
          <p:cNvGrpSpPr>
            <a:grpSpLocks/>
          </p:cNvGrpSpPr>
          <p:nvPr/>
        </p:nvGrpSpPr>
        <p:grpSpPr bwMode="auto">
          <a:xfrm>
            <a:off x="795338" y="1281113"/>
            <a:ext cx="5837237" cy="1401762"/>
            <a:chOff x="501" y="807"/>
            <a:chExt cx="3677" cy="883"/>
          </a:xfrm>
        </p:grpSpPr>
        <p:sp>
          <p:nvSpPr>
            <p:cNvPr id="268293" name="Line 5"/>
            <p:cNvSpPr>
              <a:spLocks noChangeShapeType="1"/>
            </p:cNvSpPr>
            <p:nvPr/>
          </p:nvSpPr>
          <p:spPr bwMode="auto">
            <a:xfrm>
              <a:off x="4178" y="807"/>
              <a:ext cx="0" cy="883"/>
            </a:xfrm>
            <a:prstGeom prst="line">
              <a:avLst/>
            </a:prstGeom>
            <a:noFill/>
            <a:ln w="57150">
              <a:solidFill>
                <a:srgbClr val="FF0000"/>
              </a:solidFill>
              <a:round/>
              <a:headEnd type="none" w="sm" len="sm"/>
              <a:tailEnd type="stealth" w="med" len="med"/>
            </a:ln>
            <a:effectLst/>
          </p:spPr>
          <p:txBody>
            <a:bodyPr/>
            <a:lstStyle/>
            <a:p>
              <a:endParaRPr lang="en-US"/>
            </a:p>
          </p:txBody>
        </p:sp>
        <p:sp>
          <p:nvSpPr>
            <p:cNvPr id="268305" name="Text Box 17"/>
            <p:cNvSpPr txBox="1">
              <a:spLocks noChangeArrowheads="1"/>
            </p:cNvSpPr>
            <p:nvPr/>
          </p:nvSpPr>
          <p:spPr bwMode="auto">
            <a:xfrm>
              <a:off x="501" y="1158"/>
              <a:ext cx="2085" cy="433"/>
            </a:xfrm>
            <a:prstGeom prst="rect">
              <a:avLst/>
            </a:prstGeom>
            <a:noFill/>
            <a:ln w="12700">
              <a:noFill/>
              <a:miter lim="800000"/>
              <a:headEnd type="none" w="sm" len="sm"/>
              <a:tailEnd type="none" w="sm" len="sm"/>
            </a:ln>
            <a:effectLst/>
          </p:spPr>
          <p:txBody>
            <a:bodyPr lIns="0" tIns="0" rIns="0" bIns="0">
              <a:spAutoFit/>
            </a:bodyPr>
            <a:lstStyle/>
            <a:p>
              <a:pPr>
                <a:spcBef>
                  <a:spcPct val="50000"/>
                </a:spcBef>
              </a:pPr>
              <a:r>
                <a:rPr lang="en-US" b="1">
                  <a:latin typeface="Courier" pitchFamily="49" charset="0"/>
                </a:rPr>
                <a:t>// serial region</a:t>
              </a:r>
            </a:p>
            <a:p>
              <a:pPr>
                <a:spcBef>
                  <a:spcPct val="50000"/>
                </a:spcBef>
              </a:pPr>
              <a:r>
                <a:rPr lang="en-US" b="1">
                  <a:latin typeface="Courier" pitchFamily="49" charset="0"/>
                </a:rPr>
                <a:t>printf(“Hello…”);</a:t>
              </a:r>
            </a:p>
          </p:txBody>
        </p:sp>
      </p:grpSp>
      <p:grpSp>
        <p:nvGrpSpPr>
          <p:cNvPr id="3" name="Group 22"/>
          <p:cNvGrpSpPr>
            <a:grpSpLocks/>
          </p:cNvGrpSpPr>
          <p:nvPr/>
        </p:nvGrpSpPr>
        <p:grpSpPr bwMode="auto">
          <a:xfrm>
            <a:off x="688975" y="4584700"/>
            <a:ext cx="5949950" cy="1128713"/>
            <a:chOff x="434" y="2888"/>
            <a:chExt cx="3748" cy="711"/>
          </a:xfrm>
        </p:grpSpPr>
        <p:sp>
          <p:nvSpPr>
            <p:cNvPr id="268304" name="Line 16"/>
            <p:cNvSpPr>
              <a:spLocks noChangeShapeType="1"/>
            </p:cNvSpPr>
            <p:nvPr/>
          </p:nvSpPr>
          <p:spPr bwMode="auto">
            <a:xfrm>
              <a:off x="4182" y="3054"/>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268306" name="Text Box 18"/>
            <p:cNvSpPr txBox="1">
              <a:spLocks noChangeArrowheads="1"/>
            </p:cNvSpPr>
            <p:nvPr/>
          </p:nvSpPr>
          <p:spPr bwMode="auto">
            <a:xfrm>
              <a:off x="434" y="2888"/>
              <a:ext cx="2085" cy="491"/>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 serial again</a:t>
              </a:r>
            </a:p>
            <a:p>
              <a:pPr>
                <a:spcBef>
                  <a:spcPct val="50000"/>
                </a:spcBef>
              </a:pPr>
              <a:r>
                <a:rPr lang="en-US" b="1">
                  <a:latin typeface="Courier" pitchFamily="49" charset="0"/>
                </a:rPr>
                <a:t>printf(“!”);</a:t>
              </a:r>
            </a:p>
          </p:txBody>
        </p:sp>
      </p:grpSp>
      <p:grpSp>
        <p:nvGrpSpPr>
          <p:cNvPr id="4" name="Group 21"/>
          <p:cNvGrpSpPr>
            <a:grpSpLocks/>
          </p:cNvGrpSpPr>
          <p:nvPr/>
        </p:nvGrpSpPr>
        <p:grpSpPr bwMode="auto">
          <a:xfrm>
            <a:off x="658813" y="2587625"/>
            <a:ext cx="7061200" cy="2251075"/>
            <a:chOff x="415" y="1630"/>
            <a:chExt cx="4448" cy="1418"/>
          </a:xfrm>
        </p:grpSpPr>
        <p:sp>
          <p:nvSpPr>
            <p:cNvPr id="268292" name="Text Box 4"/>
            <p:cNvSpPr txBox="1">
              <a:spLocks noChangeArrowheads="1"/>
            </p:cNvSpPr>
            <p:nvPr/>
          </p:nvSpPr>
          <p:spPr bwMode="auto">
            <a:xfrm>
              <a:off x="3496" y="1695"/>
              <a:ext cx="1367" cy="235"/>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Fork</a:t>
              </a:r>
            </a:p>
          </p:txBody>
        </p:sp>
        <p:grpSp>
          <p:nvGrpSpPr>
            <p:cNvPr id="5" name="Group 6"/>
            <p:cNvGrpSpPr>
              <a:grpSpLocks/>
            </p:cNvGrpSpPr>
            <p:nvPr/>
          </p:nvGrpSpPr>
          <p:grpSpPr bwMode="auto">
            <a:xfrm>
              <a:off x="3577" y="1926"/>
              <a:ext cx="1213" cy="900"/>
              <a:chOff x="3745" y="1456"/>
              <a:chExt cx="1213" cy="556"/>
            </a:xfrm>
          </p:grpSpPr>
          <p:sp>
            <p:nvSpPr>
              <p:cNvPr id="268295" name="Line 7"/>
              <p:cNvSpPr>
                <a:spLocks noChangeShapeType="1"/>
              </p:cNvSpPr>
              <p:nvPr/>
            </p:nvSpPr>
            <p:spPr bwMode="auto">
              <a:xfrm>
                <a:off x="3745" y="1467"/>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268296" name="Line 8"/>
              <p:cNvSpPr>
                <a:spLocks noChangeShapeType="1"/>
              </p:cNvSpPr>
              <p:nvPr/>
            </p:nvSpPr>
            <p:spPr bwMode="auto">
              <a:xfrm>
                <a:off x="3918" y="1467"/>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268297" name="Line 9"/>
              <p:cNvSpPr>
                <a:spLocks noChangeShapeType="1"/>
              </p:cNvSpPr>
              <p:nvPr/>
            </p:nvSpPr>
            <p:spPr bwMode="auto">
              <a:xfrm>
                <a:off x="4092" y="1459"/>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268298" name="Line 10"/>
              <p:cNvSpPr>
                <a:spLocks noChangeShapeType="1"/>
              </p:cNvSpPr>
              <p:nvPr/>
            </p:nvSpPr>
            <p:spPr bwMode="auto">
              <a:xfrm>
                <a:off x="4265" y="1459"/>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268299" name="Line 11"/>
              <p:cNvSpPr>
                <a:spLocks noChangeShapeType="1"/>
              </p:cNvSpPr>
              <p:nvPr/>
            </p:nvSpPr>
            <p:spPr bwMode="auto">
              <a:xfrm>
                <a:off x="4438" y="1464"/>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268300" name="Line 12"/>
              <p:cNvSpPr>
                <a:spLocks noChangeShapeType="1"/>
              </p:cNvSpPr>
              <p:nvPr/>
            </p:nvSpPr>
            <p:spPr bwMode="auto">
              <a:xfrm>
                <a:off x="4611" y="1464"/>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268301" name="Line 13"/>
              <p:cNvSpPr>
                <a:spLocks noChangeShapeType="1"/>
              </p:cNvSpPr>
              <p:nvPr/>
            </p:nvSpPr>
            <p:spPr bwMode="auto">
              <a:xfrm>
                <a:off x="4785" y="1456"/>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268302" name="Line 14"/>
              <p:cNvSpPr>
                <a:spLocks noChangeShapeType="1"/>
              </p:cNvSpPr>
              <p:nvPr/>
            </p:nvSpPr>
            <p:spPr bwMode="auto">
              <a:xfrm>
                <a:off x="4958" y="1456"/>
                <a:ext cx="0" cy="545"/>
              </a:xfrm>
              <a:prstGeom prst="line">
                <a:avLst/>
              </a:prstGeom>
              <a:noFill/>
              <a:ln w="57150">
                <a:solidFill>
                  <a:srgbClr val="FF0000"/>
                </a:solidFill>
                <a:round/>
                <a:headEnd type="none" w="sm" len="sm"/>
                <a:tailEnd type="stealth" w="med" len="med"/>
              </a:ln>
              <a:effectLst/>
            </p:spPr>
            <p:txBody>
              <a:bodyPr/>
              <a:lstStyle/>
              <a:p>
                <a:endParaRPr lang="en-US"/>
              </a:p>
            </p:txBody>
          </p:sp>
        </p:grpSp>
        <p:sp>
          <p:nvSpPr>
            <p:cNvPr id="268303" name="Text Box 15"/>
            <p:cNvSpPr txBox="1">
              <a:spLocks noChangeArrowheads="1"/>
            </p:cNvSpPr>
            <p:nvPr/>
          </p:nvSpPr>
          <p:spPr bwMode="auto">
            <a:xfrm>
              <a:off x="3485" y="2813"/>
              <a:ext cx="1367" cy="235"/>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Join</a:t>
              </a:r>
            </a:p>
          </p:txBody>
        </p:sp>
        <p:sp>
          <p:nvSpPr>
            <p:cNvPr id="268307" name="Text Box 19"/>
            <p:cNvSpPr txBox="1">
              <a:spLocks noChangeArrowheads="1"/>
            </p:cNvSpPr>
            <p:nvPr/>
          </p:nvSpPr>
          <p:spPr bwMode="auto">
            <a:xfrm>
              <a:off x="415" y="1630"/>
              <a:ext cx="2740" cy="1271"/>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 parallel region</a:t>
              </a:r>
            </a:p>
            <a:p>
              <a:pPr>
                <a:spcBef>
                  <a:spcPct val="50000"/>
                </a:spcBef>
              </a:pPr>
              <a:r>
                <a:rPr lang="en-US" b="1">
                  <a:latin typeface="Courier" pitchFamily="49" charset="0"/>
                </a:rPr>
                <a:t>#pragma omp parallel</a:t>
              </a:r>
            </a:p>
            <a:p>
              <a:pPr>
                <a:spcBef>
                  <a:spcPct val="50000"/>
                </a:spcBef>
              </a:pPr>
              <a:r>
                <a:rPr lang="en-US" b="1">
                  <a:latin typeface="Courier" pitchFamily="49" charset="0"/>
                </a:rPr>
                <a:t>{</a:t>
              </a:r>
            </a:p>
            <a:p>
              <a:pPr>
                <a:spcBef>
                  <a:spcPct val="50000"/>
                </a:spcBef>
              </a:pPr>
              <a:r>
                <a:rPr lang="en-US" b="1">
                  <a:latin typeface="Courier" pitchFamily="49" charset="0"/>
                </a:rPr>
                <a:t>  printf(“World”);</a:t>
              </a:r>
            </a:p>
            <a:p>
              <a:pPr>
                <a:spcBef>
                  <a:spcPct val="50000"/>
                </a:spcBef>
              </a:pPr>
              <a:r>
                <a:rPr lang="en-US" b="1">
                  <a:latin typeface="Courier" pitchFamily="49" charset="0"/>
                </a:rPr>
                <a:t>}</a:t>
              </a:r>
            </a:p>
          </p:txBody>
        </p:sp>
      </p:grpSp>
      <p:grpSp>
        <p:nvGrpSpPr>
          <p:cNvPr id="6" name="Group 25"/>
          <p:cNvGrpSpPr>
            <a:grpSpLocks/>
          </p:cNvGrpSpPr>
          <p:nvPr/>
        </p:nvGrpSpPr>
        <p:grpSpPr bwMode="auto">
          <a:xfrm>
            <a:off x="3390900" y="3886200"/>
            <a:ext cx="4025900" cy="1955800"/>
            <a:chOff x="2136" y="2448"/>
            <a:chExt cx="2536" cy="1232"/>
          </a:xfrm>
        </p:grpSpPr>
        <p:sp>
          <p:nvSpPr>
            <p:cNvPr id="268311" name="AutoShape 23"/>
            <p:cNvSpPr>
              <a:spLocks noChangeArrowheads="1"/>
            </p:cNvSpPr>
            <p:nvPr/>
          </p:nvSpPr>
          <p:spPr bwMode="auto">
            <a:xfrm>
              <a:off x="2136" y="2448"/>
              <a:ext cx="2536" cy="1232"/>
            </a:xfrm>
            <a:prstGeom prst="wedgeRoundRectCallout">
              <a:avLst>
                <a:gd name="adj1" fmla="val -45306"/>
                <a:gd name="adj2" fmla="val -73537"/>
                <a:gd name="adj3" fmla="val 16667"/>
              </a:avLst>
            </a:prstGeom>
            <a:solidFill>
              <a:schemeClr val="bg1"/>
            </a:solidFill>
            <a:ln w="12700">
              <a:solidFill>
                <a:schemeClr val="tx1"/>
              </a:solidFill>
              <a:miter lim="800000"/>
              <a:headEnd type="none" w="sm" len="sm"/>
              <a:tailEnd type="none" w="sm" len="sm"/>
            </a:ln>
            <a:effectLst/>
          </p:spPr>
          <p:txBody>
            <a:bodyPr/>
            <a:lstStyle/>
            <a:p>
              <a:pPr algn="ctr"/>
              <a:endParaRPr lang="en-US"/>
            </a:p>
          </p:txBody>
        </p:sp>
        <p:sp>
          <p:nvSpPr>
            <p:cNvPr id="268312" name="Text Box 24"/>
            <p:cNvSpPr txBox="1">
              <a:spLocks noChangeArrowheads="1"/>
            </p:cNvSpPr>
            <p:nvPr/>
          </p:nvSpPr>
          <p:spPr bwMode="auto">
            <a:xfrm>
              <a:off x="2184" y="2952"/>
              <a:ext cx="2464"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Hello…WorldWorldWorldWorld!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normAutofit fontScale="90000"/>
          </a:bodyPr>
          <a:lstStyle/>
          <a:p>
            <a:r>
              <a:rPr lang="en-US"/>
              <a:t>Programming Model – Nested Threading</a:t>
            </a:r>
          </a:p>
        </p:txBody>
      </p:sp>
      <p:sp>
        <p:nvSpPr>
          <p:cNvPr id="199684" name="Rectangle 4"/>
          <p:cNvSpPr>
            <a:spLocks noGrp="1" noChangeArrowheads="1"/>
          </p:cNvSpPr>
          <p:nvPr>
            <p:ph type="body" sz="half" idx="1"/>
          </p:nvPr>
        </p:nvSpPr>
        <p:spPr>
          <a:xfrm>
            <a:off x="457200" y="1066800"/>
            <a:ext cx="4076700" cy="4953000"/>
          </a:xfrm>
          <a:noFill/>
          <a:ln/>
        </p:spPr>
        <p:txBody>
          <a:bodyPr/>
          <a:lstStyle/>
          <a:p>
            <a:pPr marL="342900" indent="-342900"/>
            <a:r>
              <a:rPr lang="en-US" sz="2800"/>
              <a:t>Fork/Join can be nested</a:t>
            </a:r>
          </a:p>
          <a:p>
            <a:pPr marL="342900" indent="-342900"/>
            <a:endParaRPr lang="en-US" sz="2800"/>
          </a:p>
          <a:p>
            <a:pPr marL="742950" lvl="1" indent="-285750"/>
            <a:r>
              <a:rPr lang="en-US" sz="2000"/>
              <a:t>Nesting complication handled “automagically” at compile-time</a:t>
            </a:r>
          </a:p>
          <a:p>
            <a:pPr marL="742950" lvl="1" indent="-285750"/>
            <a:endParaRPr lang="en-US" sz="2000"/>
          </a:p>
          <a:p>
            <a:pPr marL="742950" lvl="1" indent="-285750"/>
            <a:r>
              <a:rPr lang="en-US" sz="2000"/>
              <a:t>Independent of the number of threads actually running</a:t>
            </a:r>
          </a:p>
        </p:txBody>
      </p:sp>
      <p:sp>
        <p:nvSpPr>
          <p:cNvPr id="199685" name="Text Box 5"/>
          <p:cNvSpPr txBox="1">
            <a:spLocks noChangeArrowheads="1"/>
          </p:cNvSpPr>
          <p:nvPr/>
        </p:nvSpPr>
        <p:spPr bwMode="auto">
          <a:xfrm>
            <a:off x="5713413" y="1944688"/>
            <a:ext cx="2170112" cy="373062"/>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Fork</a:t>
            </a:r>
          </a:p>
        </p:txBody>
      </p:sp>
      <p:sp>
        <p:nvSpPr>
          <p:cNvPr id="199686" name="Line 6"/>
          <p:cNvSpPr>
            <a:spLocks noChangeShapeType="1"/>
          </p:cNvSpPr>
          <p:nvPr/>
        </p:nvSpPr>
        <p:spPr bwMode="auto">
          <a:xfrm>
            <a:off x="6796088" y="1071563"/>
            <a:ext cx="0" cy="86518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696" name="Text Box 16"/>
          <p:cNvSpPr txBox="1">
            <a:spLocks noChangeArrowheads="1"/>
          </p:cNvSpPr>
          <p:nvPr/>
        </p:nvSpPr>
        <p:spPr bwMode="auto">
          <a:xfrm>
            <a:off x="5716588" y="4105275"/>
            <a:ext cx="2170112" cy="373063"/>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Join</a:t>
            </a:r>
          </a:p>
        </p:txBody>
      </p:sp>
      <p:sp>
        <p:nvSpPr>
          <p:cNvPr id="199697" name="Line 17"/>
          <p:cNvSpPr>
            <a:spLocks noChangeShapeType="1"/>
          </p:cNvSpPr>
          <p:nvPr/>
        </p:nvSpPr>
        <p:spPr bwMode="auto">
          <a:xfrm>
            <a:off x="6823075" y="4487863"/>
            <a:ext cx="0" cy="86518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698" name="Text Box 18"/>
          <p:cNvSpPr txBox="1">
            <a:spLocks noChangeArrowheads="1"/>
          </p:cNvSpPr>
          <p:nvPr/>
        </p:nvSpPr>
        <p:spPr bwMode="auto">
          <a:xfrm>
            <a:off x="6650038" y="2692400"/>
            <a:ext cx="2170112" cy="373063"/>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Fork</a:t>
            </a:r>
          </a:p>
        </p:txBody>
      </p:sp>
      <p:sp>
        <p:nvSpPr>
          <p:cNvPr id="199699" name="Line 19"/>
          <p:cNvSpPr>
            <a:spLocks noChangeShapeType="1"/>
          </p:cNvSpPr>
          <p:nvPr/>
        </p:nvSpPr>
        <p:spPr bwMode="auto">
          <a:xfrm>
            <a:off x="7732713" y="2339975"/>
            <a:ext cx="1587" cy="344488"/>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00" name="Text Box 20"/>
          <p:cNvSpPr txBox="1">
            <a:spLocks noChangeArrowheads="1"/>
          </p:cNvSpPr>
          <p:nvPr/>
        </p:nvSpPr>
        <p:spPr bwMode="auto">
          <a:xfrm>
            <a:off x="6651625" y="3402013"/>
            <a:ext cx="2170113" cy="373062"/>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Join</a:t>
            </a:r>
          </a:p>
        </p:txBody>
      </p:sp>
      <p:grpSp>
        <p:nvGrpSpPr>
          <p:cNvPr id="2" name="Group 31"/>
          <p:cNvGrpSpPr>
            <a:grpSpLocks/>
          </p:cNvGrpSpPr>
          <p:nvPr/>
        </p:nvGrpSpPr>
        <p:grpSpPr bwMode="auto">
          <a:xfrm>
            <a:off x="6837363" y="3073400"/>
            <a:ext cx="1860550" cy="368300"/>
            <a:chOff x="4319" y="1948"/>
            <a:chExt cx="1172" cy="232"/>
          </a:xfrm>
        </p:grpSpPr>
        <p:grpSp>
          <p:nvGrpSpPr>
            <p:cNvPr id="3" name="Group 25"/>
            <p:cNvGrpSpPr>
              <a:grpSpLocks/>
            </p:cNvGrpSpPr>
            <p:nvPr/>
          </p:nvGrpSpPr>
          <p:grpSpPr bwMode="auto">
            <a:xfrm>
              <a:off x="4319" y="1958"/>
              <a:ext cx="499" cy="222"/>
              <a:chOff x="2768" y="2322"/>
              <a:chExt cx="499" cy="222"/>
            </a:xfrm>
          </p:grpSpPr>
          <p:sp>
            <p:nvSpPr>
              <p:cNvPr id="199701" name="Line 21"/>
              <p:cNvSpPr>
                <a:spLocks noChangeShapeType="1"/>
              </p:cNvSpPr>
              <p:nvPr/>
            </p:nvSpPr>
            <p:spPr bwMode="auto">
              <a:xfrm>
                <a:off x="2768" y="2322"/>
                <a:ext cx="1" cy="21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02" name="Line 22"/>
              <p:cNvSpPr>
                <a:spLocks noChangeShapeType="1"/>
              </p:cNvSpPr>
              <p:nvPr/>
            </p:nvSpPr>
            <p:spPr bwMode="auto">
              <a:xfrm>
                <a:off x="2935" y="2324"/>
                <a:ext cx="1" cy="21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03" name="Line 23"/>
              <p:cNvSpPr>
                <a:spLocks noChangeShapeType="1"/>
              </p:cNvSpPr>
              <p:nvPr/>
            </p:nvSpPr>
            <p:spPr bwMode="auto">
              <a:xfrm>
                <a:off x="3102" y="2327"/>
                <a:ext cx="1" cy="21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04" name="Line 24"/>
              <p:cNvSpPr>
                <a:spLocks noChangeShapeType="1"/>
              </p:cNvSpPr>
              <p:nvPr/>
            </p:nvSpPr>
            <p:spPr bwMode="auto">
              <a:xfrm>
                <a:off x="3266" y="2325"/>
                <a:ext cx="1" cy="217"/>
              </a:xfrm>
              <a:prstGeom prst="line">
                <a:avLst/>
              </a:prstGeom>
              <a:noFill/>
              <a:ln w="57150">
                <a:solidFill>
                  <a:srgbClr val="FF0000"/>
                </a:solidFill>
                <a:round/>
                <a:headEnd type="none" w="sm" len="sm"/>
                <a:tailEnd type="stealth" w="med" len="med"/>
              </a:ln>
              <a:effectLst/>
            </p:spPr>
            <p:txBody>
              <a:bodyPr/>
              <a:lstStyle/>
              <a:p>
                <a:endParaRPr lang="en-US"/>
              </a:p>
            </p:txBody>
          </p:sp>
        </p:grpSp>
        <p:grpSp>
          <p:nvGrpSpPr>
            <p:cNvPr id="4" name="Group 26"/>
            <p:cNvGrpSpPr>
              <a:grpSpLocks/>
            </p:cNvGrpSpPr>
            <p:nvPr/>
          </p:nvGrpSpPr>
          <p:grpSpPr bwMode="auto">
            <a:xfrm>
              <a:off x="4992" y="1948"/>
              <a:ext cx="499" cy="222"/>
              <a:chOff x="2768" y="2322"/>
              <a:chExt cx="499" cy="222"/>
            </a:xfrm>
          </p:grpSpPr>
          <p:sp>
            <p:nvSpPr>
              <p:cNvPr id="199707" name="Line 27"/>
              <p:cNvSpPr>
                <a:spLocks noChangeShapeType="1"/>
              </p:cNvSpPr>
              <p:nvPr/>
            </p:nvSpPr>
            <p:spPr bwMode="auto">
              <a:xfrm>
                <a:off x="2768" y="2322"/>
                <a:ext cx="1" cy="21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08" name="Line 28"/>
              <p:cNvSpPr>
                <a:spLocks noChangeShapeType="1"/>
              </p:cNvSpPr>
              <p:nvPr/>
            </p:nvSpPr>
            <p:spPr bwMode="auto">
              <a:xfrm>
                <a:off x="2935" y="2324"/>
                <a:ext cx="1" cy="21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09" name="Line 29"/>
              <p:cNvSpPr>
                <a:spLocks noChangeShapeType="1"/>
              </p:cNvSpPr>
              <p:nvPr/>
            </p:nvSpPr>
            <p:spPr bwMode="auto">
              <a:xfrm>
                <a:off x="3102" y="2327"/>
                <a:ext cx="1" cy="21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10" name="Line 30"/>
              <p:cNvSpPr>
                <a:spLocks noChangeShapeType="1"/>
              </p:cNvSpPr>
              <p:nvPr/>
            </p:nvSpPr>
            <p:spPr bwMode="auto">
              <a:xfrm>
                <a:off x="3266" y="2325"/>
                <a:ext cx="1" cy="217"/>
              </a:xfrm>
              <a:prstGeom prst="line">
                <a:avLst/>
              </a:prstGeom>
              <a:noFill/>
              <a:ln w="57150">
                <a:solidFill>
                  <a:srgbClr val="FF0000"/>
                </a:solidFill>
                <a:round/>
                <a:headEnd type="none" w="sm" len="sm"/>
                <a:tailEnd type="stealth" w="med" len="med"/>
              </a:ln>
              <a:effectLst/>
            </p:spPr>
            <p:txBody>
              <a:bodyPr/>
              <a:lstStyle/>
              <a:p>
                <a:endParaRPr lang="en-US"/>
              </a:p>
            </p:txBody>
          </p:sp>
        </p:grpSp>
      </p:grpSp>
      <p:sp>
        <p:nvSpPr>
          <p:cNvPr id="199712" name="Line 32"/>
          <p:cNvSpPr>
            <a:spLocks noChangeShapeType="1"/>
          </p:cNvSpPr>
          <p:nvPr/>
        </p:nvSpPr>
        <p:spPr bwMode="auto">
          <a:xfrm>
            <a:off x="7753350" y="3760788"/>
            <a:ext cx="1588" cy="34448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13" name="Line 33"/>
          <p:cNvSpPr>
            <a:spLocks noChangeShapeType="1"/>
          </p:cNvSpPr>
          <p:nvPr/>
        </p:nvSpPr>
        <p:spPr bwMode="auto">
          <a:xfrm>
            <a:off x="5911850" y="2346325"/>
            <a:ext cx="0" cy="172402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14" name="Line 34"/>
          <p:cNvSpPr>
            <a:spLocks noChangeShapeType="1"/>
          </p:cNvSpPr>
          <p:nvPr/>
        </p:nvSpPr>
        <p:spPr bwMode="auto">
          <a:xfrm>
            <a:off x="6138863" y="2347913"/>
            <a:ext cx="0" cy="172402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15" name="Line 35"/>
          <p:cNvSpPr>
            <a:spLocks noChangeShapeType="1"/>
          </p:cNvSpPr>
          <p:nvPr/>
        </p:nvSpPr>
        <p:spPr bwMode="auto">
          <a:xfrm>
            <a:off x="6402388" y="2349500"/>
            <a:ext cx="0" cy="1724025"/>
          </a:xfrm>
          <a:prstGeom prst="line">
            <a:avLst/>
          </a:prstGeom>
          <a:noFill/>
          <a:ln w="57150">
            <a:solidFill>
              <a:srgbClr val="FF0000"/>
            </a:solidFill>
            <a:round/>
            <a:headEnd type="none" w="sm" len="sm"/>
            <a:tailEnd type="stealth" w="med" len="med"/>
          </a:ln>
          <a:effectLst/>
        </p:spPr>
        <p:txBody>
          <a:bodyPr/>
          <a:lstStyle/>
          <a:p>
            <a:endParaRPr lang="en-US"/>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ormAutofit fontScale="90000"/>
          </a:bodyPr>
          <a:lstStyle/>
          <a:p>
            <a:r>
              <a:rPr lang="en-US"/>
              <a:t>Programming Model – Thread Identification</a:t>
            </a:r>
          </a:p>
        </p:txBody>
      </p:sp>
      <p:sp>
        <p:nvSpPr>
          <p:cNvPr id="169987" name="Rectangle 3"/>
          <p:cNvSpPr>
            <a:spLocks noGrp="1" noChangeArrowheads="1"/>
          </p:cNvSpPr>
          <p:nvPr>
            <p:ph type="body" sz="half" idx="1"/>
          </p:nvPr>
        </p:nvSpPr>
        <p:spPr/>
        <p:txBody>
          <a:bodyPr/>
          <a:lstStyle/>
          <a:p>
            <a:pPr marL="342900" indent="-342900">
              <a:buFontTx/>
              <a:buNone/>
            </a:pPr>
            <a:r>
              <a:rPr lang="en-US" sz="2000"/>
              <a:t>Master Thread</a:t>
            </a:r>
          </a:p>
          <a:p>
            <a:pPr marL="342900" indent="-342900"/>
            <a:r>
              <a:rPr lang="en-US" sz="2000"/>
              <a:t>Thread with ID=0</a:t>
            </a:r>
          </a:p>
          <a:p>
            <a:pPr marL="342900" indent="-342900"/>
            <a:r>
              <a:rPr lang="en-US" sz="2000"/>
              <a:t>Only thread that exists in sequential regions</a:t>
            </a:r>
          </a:p>
          <a:p>
            <a:pPr marL="342900" indent="-342900"/>
            <a:r>
              <a:rPr lang="en-US" sz="2000"/>
              <a:t>Depending on implementation, may have special purpose inside parallel regions</a:t>
            </a:r>
          </a:p>
          <a:p>
            <a:pPr marL="342900" indent="-342900"/>
            <a:r>
              <a:rPr lang="en-US" sz="2000"/>
              <a:t>Some special directives affect only the master thread (like </a:t>
            </a:r>
            <a:r>
              <a:rPr lang="en-US" sz="2000">
                <a:latin typeface="Courier New" pitchFamily="49" charset="0"/>
                <a:cs typeface="Courier New" pitchFamily="49" charset="0"/>
              </a:rPr>
              <a:t>master</a:t>
            </a:r>
            <a:r>
              <a:rPr lang="en-US" sz="2000"/>
              <a:t>)</a:t>
            </a:r>
          </a:p>
        </p:txBody>
      </p:sp>
      <p:sp>
        <p:nvSpPr>
          <p:cNvPr id="169989" name="Text Box 5"/>
          <p:cNvSpPr txBox="1">
            <a:spLocks noChangeArrowheads="1"/>
          </p:cNvSpPr>
          <p:nvPr/>
        </p:nvSpPr>
        <p:spPr bwMode="auto">
          <a:xfrm>
            <a:off x="5600700" y="2243138"/>
            <a:ext cx="2170113" cy="373062"/>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Fork</a:t>
            </a:r>
          </a:p>
        </p:txBody>
      </p:sp>
      <p:sp>
        <p:nvSpPr>
          <p:cNvPr id="169990" name="Line 6"/>
          <p:cNvSpPr>
            <a:spLocks noChangeShapeType="1"/>
          </p:cNvSpPr>
          <p:nvPr/>
        </p:nvSpPr>
        <p:spPr bwMode="auto">
          <a:xfrm>
            <a:off x="6683375" y="1370013"/>
            <a:ext cx="0" cy="865187"/>
          </a:xfrm>
          <a:prstGeom prst="line">
            <a:avLst/>
          </a:prstGeom>
          <a:noFill/>
          <a:ln w="57150">
            <a:solidFill>
              <a:srgbClr val="FF0000"/>
            </a:solidFill>
            <a:round/>
            <a:headEnd type="none" w="sm" len="sm"/>
            <a:tailEnd type="stealth" w="med" len="med"/>
          </a:ln>
          <a:effectLst/>
        </p:spPr>
        <p:txBody>
          <a:bodyPr/>
          <a:lstStyle/>
          <a:p>
            <a:endParaRPr lang="en-US"/>
          </a:p>
        </p:txBody>
      </p:sp>
      <p:grpSp>
        <p:nvGrpSpPr>
          <p:cNvPr id="2" name="Group 7"/>
          <p:cNvGrpSpPr>
            <a:grpSpLocks/>
          </p:cNvGrpSpPr>
          <p:nvPr/>
        </p:nvGrpSpPr>
        <p:grpSpPr bwMode="auto">
          <a:xfrm>
            <a:off x="5729288" y="2609850"/>
            <a:ext cx="1925637" cy="882650"/>
            <a:chOff x="3745" y="1456"/>
            <a:chExt cx="1213" cy="556"/>
          </a:xfrm>
        </p:grpSpPr>
        <p:sp>
          <p:nvSpPr>
            <p:cNvPr id="169992" name="Line 8"/>
            <p:cNvSpPr>
              <a:spLocks noChangeShapeType="1"/>
            </p:cNvSpPr>
            <p:nvPr/>
          </p:nvSpPr>
          <p:spPr bwMode="auto">
            <a:xfrm>
              <a:off x="3745" y="1467"/>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993" name="Line 9"/>
            <p:cNvSpPr>
              <a:spLocks noChangeShapeType="1"/>
            </p:cNvSpPr>
            <p:nvPr/>
          </p:nvSpPr>
          <p:spPr bwMode="auto">
            <a:xfrm>
              <a:off x="3918" y="1467"/>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994" name="Line 10"/>
            <p:cNvSpPr>
              <a:spLocks noChangeShapeType="1"/>
            </p:cNvSpPr>
            <p:nvPr/>
          </p:nvSpPr>
          <p:spPr bwMode="auto">
            <a:xfrm>
              <a:off x="4092" y="1459"/>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995" name="Line 11"/>
            <p:cNvSpPr>
              <a:spLocks noChangeShapeType="1"/>
            </p:cNvSpPr>
            <p:nvPr/>
          </p:nvSpPr>
          <p:spPr bwMode="auto">
            <a:xfrm>
              <a:off x="4265" y="1459"/>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996" name="Line 12"/>
            <p:cNvSpPr>
              <a:spLocks noChangeShapeType="1"/>
            </p:cNvSpPr>
            <p:nvPr/>
          </p:nvSpPr>
          <p:spPr bwMode="auto">
            <a:xfrm>
              <a:off x="4438" y="1464"/>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997" name="Line 13"/>
            <p:cNvSpPr>
              <a:spLocks noChangeShapeType="1"/>
            </p:cNvSpPr>
            <p:nvPr/>
          </p:nvSpPr>
          <p:spPr bwMode="auto">
            <a:xfrm>
              <a:off x="4611" y="1464"/>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998" name="Line 14"/>
            <p:cNvSpPr>
              <a:spLocks noChangeShapeType="1"/>
            </p:cNvSpPr>
            <p:nvPr/>
          </p:nvSpPr>
          <p:spPr bwMode="auto">
            <a:xfrm>
              <a:off x="4785" y="1456"/>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999" name="Line 15"/>
            <p:cNvSpPr>
              <a:spLocks noChangeShapeType="1"/>
            </p:cNvSpPr>
            <p:nvPr/>
          </p:nvSpPr>
          <p:spPr bwMode="auto">
            <a:xfrm>
              <a:off x="4958" y="1456"/>
              <a:ext cx="0" cy="545"/>
            </a:xfrm>
            <a:prstGeom prst="line">
              <a:avLst/>
            </a:prstGeom>
            <a:noFill/>
            <a:ln w="57150">
              <a:solidFill>
                <a:srgbClr val="FF0000"/>
              </a:solidFill>
              <a:round/>
              <a:headEnd type="none" w="sm" len="sm"/>
              <a:tailEnd type="stealth" w="med" len="med"/>
            </a:ln>
            <a:effectLst/>
          </p:spPr>
          <p:txBody>
            <a:bodyPr/>
            <a:lstStyle/>
            <a:p>
              <a:endParaRPr lang="en-US"/>
            </a:p>
          </p:txBody>
        </p:sp>
      </p:grpSp>
      <p:sp>
        <p:nvSpPr>
          <p:cNvPr id="170000" name="Text Box 16"/>
          <p:cNvSpPr txBox="1">
            <a:spLocks noChangeArrowheads="1"/>
          </p:cNvSpPr>
          <p:nvPr/>
        </p:nvSpPr>
        <p:spPr bwMode="auto">
          <a:xfrm>
            <a:off x="5603875" y="3492500"/>
            <a:ext cx="2170113" cy="373063"/>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Join</a:t>
            </a:r>
          </a:p>
        </p:txBody>
      </p:sp>
      <p:sp>
        <p:nvSpPr>
          <p:cNvPr id="170001" name="Line 17"/>
          <p:cNvSpPr>
            <a:spLocks noChangeShapeType="1"/>
          </p:cNvSpPr>
          <p:nvPr/>
        </p:nvSpPr>
        <p:spPr bwMode="auto">
          <a:xfrm>
            <a:off x="6710363" y="3875088"/>
            <a:ext cx="0" cy="865187"/>
          </a:xfrm>
          <a:prstGeom prst="line">
            <a:avLst/>
          </a:prstGeom>
          <a:noFill/>
          <a:ln w="57150">
            <a:solidFill>
              <a:srgbClr val="FF0000"/>
            </a:solidFill>
            <a:round/>
            <a:headEnd type="none" w="sm" len="sm"/>
            <a:tailEnd type="stealth" w="med" len="med"/>
          </a:ln>
          <a:effectLst/>
        </p:spPr>
        <p:txBody>
          <a:bodyPr/>
          <a:lstStyle/>
          <a:p>
            <a:endParaRPr lang="en-US"/>
          </a:p>
        </p:txBody>
      </p:sp>
      <p:grpSp>
        <p:nvGrpSpPr>
          <p:cNvPr id="3" name="Group 21"/>
          <p:cNvGrpSpPr>
            <a:grpSpLocks/>
          </p:cNvGrpSpPr>
          <p:nvPr/>
        </p:nvGrpSpPr>
        <p:grpSpPr bwMode="auto">
          <a:xfrm>
            <a:off x="5321300" y="1355725"/>
            <a:ext cx="2808288" cy="3071813"/>
            <a:chOff x="3352" y="854"/>
            <a:chExt cx="1769" cy="1935"/>
          </a:xfrm>
        </p:grpSpPr>
        <p:sp>
          <p:nvSpPr>
            <p:cNvPr id="170002" name="Text Box 18"/>
            <p:cNvSpPr txBox="1">
              <a:spLocks noChangeArrowheads="1"/>
            </p:cNvSpPr>
            <p:nvPr/>
          </p:nvSpPr>
          <p:spPr bwMode="auto">
            <a:xfrm>
              <a:off x="4178" y="854"/>
              <a:ext cx="294"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New" pitchFamily="49" charset="0"/>
                </a:rPr>
                <a:t>0</a:t>
              </a:r>
            </a:p>
          </p:txBody>
        </p:sp>
        <p:sp>
          <p:nvSpPr>
            <p:cNvPr id="170003" name="Text Box 19"/>
            <p:cNvSpPr txBox="1">
              <a:spLocks noChangeArrowheads="1"/>
            </p:cNvSpPr>
            <p:nvPr/>
          </p:nvSpPr>
          <p:spPr bwMode="auto">
            <a:xfrm>
              <a:off x="3352" y="1728"/>
              <a:ext cx="1769"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New" pitchFamily="49" charset="0"/>
                </a:rPr>
                <a:t> 0 1 2 3 4 5 6 7</a:t>
              </a:r>
            </a:p>
          </p:txBody>
        </p:sp>
        <p:sp>
          <p:nvSpPr>
            <p:cNvPr id="170004" name="Text Box 20"/>
            <p:cNvSpPr txBox="1">
              <a:spLocks noChangeArrowheads="1"/>
            </p:cNvSpPr>
            <p:nvPr/>
          </p:nvSpPr>
          <p:spPr bwMode="auto">
            <a:xfrm>
              <a:off x="4196" y="2558"/>
              <a:ext cx="294"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New" pitchFamily="49" charset="0"/>
                </a:rPr>
                <a:t>0</a:t>
              </a:r>
            </a:p>
          </p:txBody>
        </p:sp>
      </p:grpSp>
      <p:grpSp>
        <p:nvGrpSpPr>
          <p:cNvPr id="4" name="Group 25"/>
          <p:cNvGrpSpPr>
            <a:grpSpLocks/>
          </p:cNvGrpSpPr>
          <p:nvPr/>
        </p:nvGrpSpPr>
        <p:grpSpPr bwMode="auto">
          <a:xfrm>
            <a:off x="5446713" y="1355725"/>
            <a:ext cx="1528762" cy="3041650"/>
            <a:chOff x="3431" y="854"/>
            <a:chExt cx="963" cy="1916"/>
          </a:xfrm>
        </p:grpSpPr>
        <p:sp>
          <p:nvSpPr>
            <p:cNvPr id="170006" name="Oval 22"/>
            <p:cNvSpPr>
              <a:spLocks noChangeArrowheads="1"/>
            </p:cNvSpPr>
            <p:nvPr/>
          </p:nvSpPr>
          <p:spPr bwMode="auto">
            <a:xfrm>
              <a:off x="4179" y="2555"/>
              <a:ext cx="215" cy="215"/>
            </a:xfrm>
            <a:prstGeom prst="ellipse">
              <a:avLst/>
            </a:prstGeom>
            <a:noFill/>
            <a:ln w="38100">
              <a:solidFill>
                <a:schemeClr val="accent1"/>
              </a:solidFill>
              <a:round/>
              <a:headEnd type="none" w="sm" len="sm"/>
              <a:tailEnd type="none" w="sm" len="sm"/>
            </a:ln>
            <a:effectLst/>
          </p:spPr>
          <p:txBody>
            <a:bodyPr wrap="none" anchor="ctr"/>
            <a:lstStyle/>
            <a:p>
              <a:endParaRPr lang="en-US"/>
            </a:p>
          </p:txBody>
        </p:sp>
        <p:sp>
          <p:nvSpPr>
            <p:cNvPr id="170007" name="Oval 23"/>
            <p:cNvSpPr>
              <a:spLocks noChangeArrowheads="1"/>
            </p:cNvSpPr>
            <p:nvPr/>
          </p:nvSpPr>
          <p:spPr bwMode="auto">
            <a:xfrm>
              <a:off x="3431" y="1728"/>
              <a:ext cx="215" cy="215"/>
            </a:xfrm>
            <a:prstGeom prst="ellipse">
              <a:avLst/>
            </a:prstGeom>
            <a:noFill/>
            <a:ln w="38100">
              <a:solidFill>
                <a:schemeClr val="accent1"/>
              </a:solidFill>
              <a:round/>
              <a:headEnd type="none" w="sm" len="sm"/>
              <a:tailEnd type="none" w="sm" len="sm"/>
            </a:ln>
            <a:effectLst/>
          </p:spPr>
          <p:txBody>
            <a:bodyPr wrap="none" anchor="ctr"/>
            <a:lstStyle/>
            <a:p>
              <a:endParaRPr lang="en-US"/>
            </a:p>
          </p:txBody>
        </p:sp>
        <p:sp>
          <p:nvSpPr>
            <p:cNvPr id="170008" name="Oval 24"/>
            <p:cNvSpPr>
              <a:spLocks noChangeArrowheads="1"/>
            </p:cNvSpPr>
            <p:nvPr/>
          </p:nvSpPr>
          <p:spPr bwMode="auto">
            <a:xfrm>
              <a:off x="4168" y="854"/>
              <a:ext cx="215" cy="215"/>
            </a:xfrm>
            <a:prstGeom prst="ellipse">
              <a:avLst/>
            </a:prstGeom>
            <a:noFill/>
            <a:ln w="38100">
              <a:solidFill>
                <a:schemeClr val="accent1"/>
              </a:solidFill>
              <a:round/>
              <a:headEnd type="none" w="sm" len="sm"/>
              <a:tailEnd type="none" w="sm" len="sm"/>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normAutofit fontScale="90000"/>
          </a:bodyPr>
          <a:lstStyle/>
          <a:p>
            <a:r>
              <a:rPr lang="en-US"/>
              <a:t>Programming Model – Data/Control Parallelism</a:t>
            </a:r>
          </a:p>
        </p:txBody>
      </p:sp>
      <p:sp>
        <p:nvSpPr>
          <p:cNvPr id="168963" name="Rectangle 3"/>
          <p:cNvSpPr>
            <a:spLocks noGrp="1" noChangeArrowheads="1"/>
          </p:cNvSpPr>
          <p:nvPr>
            <p:ph type="body" sz="half" idx="1"/>
          </p:nvPr>
        </p:nvSpPr>
        <p:spPr/>
        <p:txBody>
          <a:bodyPr/>
          <a:lstStyle/>
          <a:p>
            <a:r>
              <a:rPr lang="en-US"/>
              <a:t>Data parallelism</a:t>
            </a:r>
          </a:p>
          <a:p>
            <a:pPr lvl="1"/>
            <a:r>
              <a:rPr lang="en-US" sz="2000"/>
              <a:t>Threads perform similar functions, guided by thread identifier</a:t>
            </a:r>
          </a:p>
          <a:p>
            <a:pPr lvl="1"/>
            <a:endParaRPr lang="en-US" sz="2000"/>
          </a:p>
          <a:p>
            <a:r>
              <a:rPr lang="en-US"/>
              <a:t>Control parallelism</a:t>
            </a:r>
          </a:p>
          <a:p>
            <a:pPr lvl="1"/>
            <a:r>
              <a:rPr lang="en-US" sz="2000"/>
              <a:t>Threads perform differing functions</a:t>
            </a:r>
          </a:p>
          <a:p>
            <a:pPr lvl="2"/>
            <a:r>
              <a:rPr lang="en-US" sz="1600"/>
              <a:t>One thread for I/O, one for computation, etc…</a:t>
            </a:r>
          </a:p>
          <a:p>
            <a:pPr lvl="1"/>
            <a:endParaRPr lang="en-US" sz="2400"/>
          </a:p>
        </p:txBody>
      </p:sp>
      <p:grpSp>
        <p:nvGrpSpPr>
          <p:cNvPr id="2" name="Group 54"/>
          <p:cNvGrpSpPr>
            <a:grpSpLocks/>
          </p:cNvGrpSpPr>
          <p:nvPr/>
        </p:nvGrpSpPr>
        <p:grpSpPr bwMode="auto">
          <a:xfrm>
            <a:off x="5567363" y="895350"/>
            <a:ext cx="2189162" cy="4302125"/>
            <a:chOff x="3507" y="564"/>
            <a:chExt cx="1379" cy="2710"/>
          </a:xfrm>
        </p:grpSpPr>
        <p:sp>
          <p:nvSpPr>
            <p:cNvPr id="168978" name="Text Box 18"/>
            <p:cNvSpPr txBox="1">
              <a:spLocks noChangeArrowheads="1"/>
            </p:cNvSpPr>
            <p:nvPr/>
          </p:nvSpPr>
          <p:spPr bwMode="auto">
            <a:xfrm>
              <a:off x="3507" y="1114"/>
              <a:ext cx="1367" cy="235"/>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Fork</a:t>
              </a:r>
            </a:p>
          </p:txBody>
        </p:sp>
        <p:sp>
          <p:nvSpPr>
            <p:cNvPr id="168979" name="Line 19"/>
            <p:cNvSpPr>
              <a:spLocks noChangeShapeType="1"/>
            </p:cNvSpPr>
            <p:nvPr/>
          </p:nvSpPr>
          <p:spPr bwMode="auto">
            <a:xfrm>
              <a:off x="4189" y="564"/>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8989" name="Text Box 29"/>
            <p:cNvSpPr txBox="1">
              <a:spLocks noChangeArrowheads="1"/>
            </p:cNvSpPr>
            <p:nvPr/>
          </p:nvSpPr>
          <p:spPr bwMode="auto">
            <a:xfrm>
              <a:off x="3519" y="2488"/>
              <a:ext cx="1367" cy="235"/>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Join</a:t>
              </a:r>
            </a:p>
          </p:txBody>
        </p:sp>
        <p:sp>
          <p:nvSpPr>
            <p:cNvPr id="168990" name="Line 30"/>
            <p:cNvSpPr>
              <a:spLocks noChangeShapeType="1"/>
            </p:cNvSpPr>
            <p:nvPr/>
          </p:nvSpPr>
          <p:spPr bwMode="auto">
            <a:xfrm>
              <a:off x="4216" y="2729"/>
              <a:ext cx="0" cy="545"/>
            </a:xfrm>
            <a:prstGeom prst="line">
              <a:avLst/>
            </a:prstGeom>
            <a:noFill/>
            <a:ln w="57150">
              <a:solidFill>
                <a:srgbClr val="FF0000"/>
              </a:solidFill>
              <a:round/>
              <a:headEnd type="none" w="sm" len="sm"/>
              <a:tailEnd type="stealth" w="med" len="med"/>
            </a:ln>
            <a:effectLst/>
          </p:spPr>
          <p:txBody>
            <a:bodyPr/>
            <a:lstStyle/>
            <a:p>
              <a:endParaRPr lang="en-US"/>
            </a:p>
          </p:txBody>
        </p:sp>
      </p:grpSp>
      <p:grpSp>
        <p:nvGrpSpPr>
          <p:cNvPr id="3" name="Group 55"/>
          <p:cNvGrpSpPr>
            <a:grpSpLocks/>
          </p:cNvGrpSpPr>
          <p:nvPr/>
        </p:nvGrpSpPr>
        <p:grpSpPr bwMode="auto">
          <a:xfrm>
            <a:off x="5602288" y="2147888"/>
            <a:ext cx="1206500" cy="1806575"/>
            <a:chOff x="3529" y="1353"/>
            <a:chExt cx="760" cy="1138"/>
          </a:xfrm>
        </p:grpSpPr>
        <p:sp>
          <p:nvSpPr>
            <p:cNvPr id="168991" name="Rectangle 31"/>
            <p:cNvSpPr>
              <a:spLocks noChangeArrowheads="1"/>
            </p:cNvSpPr>
            <p:nvPr/>
          </p:nvSpPr>
          <p:spPr bwMode="auto">
            <a:xfrm>
              <a:off x="3529" y="1660"/>
              <a:ext cx="146" cy="576"/>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68993" name="Line 33"/>
            <p:cNvSpPr>
              <a:spLocks noChangeShapeType="1"/>
            </p:cNvSpPr>
            <p:nvPr/>
          </p:nvSpPr>
          <p:spPr bwMode="auto">
            <a:xfrm>
              <a:off x="3599" y="1356"/>
              <a:ext cx="0" cy="298"/>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8994" name="Line 34"/>
            <p:cNvSpPr>
              <a:spLocks noChangeShapeType="1"/>
            </p:cNvSpPr>
            <p:nvPr/>
          </p:nvSpPr>
          <p:spPr bwMode="auto">
            <a:xfrm>
              <a:off x="3601" y="2238"/>
              <a:ext cx="0" cy="251"/>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8995" name="Rectangle 35"/>
            <p:cNvSpPr>
              <a:spLocks noChangeArrowheads="1"/>
            </p:cNvSpPr>
            <p:nvPr/>
          </p:nvSpPr>
          <p:spPr bwMode="auto">
            <a:xfrm>
              <a:off x="3740" y="1657"/>
              <a:ext cx="146" cy="576"/>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68996" name="Line 36"/>
            <p:cNvSpPr>
              <a:spLocks noChangeShapeType="1"/>
            </p:cNvSpPr>
            <p:nvPr/>
          </p:nvSpPr>
          <p:spPr bwMode="auto">
            <a:xfrm>
              <a:off x="3810" y="1353"/>
              <a:ext cx="0" cy="298"/>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8997" name="Line 37"/>
            <p:cNvSpPr>
              <a:spLocks noChangeShapeType="1"/>
            </p:cNvSpPr>
            <p:nvPr/>
          </p:nvSpPr>
          <p:spPr bwMode="auto">
            <a:xfrm>
              <a:off x="3812" y="2235"/>
              <a:ext cx="0" cy="251"/>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8998" name="Rectangle 38"/>
            <p:cNvSpPr>
              <a:spLocks noChangeArrowheads="1"/>
            </p:cNvSpPr>
            <p:nvPr/>
          </p:nvSpPr>
          <p:spPr bwMode="auto">
            <a:xfrm>
              <a:off x="3939" y="1662"/>
              <a:ext cx="146" cy="576"/>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68999" name="Line 39"/>
            <p:cNvSpPr>
              <a:spLocks noChangeShapeType="1"/>
            </p:cNvSpPr>
            <p:nvPr/>
          </p:nvSpPr>
          <p:spPr bwMode="auto">
            <a:xfrm>
              <a:off x="4009" y="1358"/>
              <a:ext cx="0" cy="298"/>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000" name="Line 40"/>
            <p:cNvSpPr>
              <a:spLocks noChangeShapeType="1"/>
            </p:cNvSpPr>
            <p:nvPr/>
          </p:nvSpPr>
          <p:spPr bwMode="auto">
            <a:xfrm>
              <a:off x="4011" y="2240"/>
              <a:ext cx="0" cy="251"/>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001" name="Rectangle 41"/>
            <p:cNvSpPr>
              <a:spLocks noChangeArrowheads="1"/>
            </p:cNvSpPr>
            <p:nvPr/>
          </p:nvSpPr>
          <p:spPr bwMode="auto">
            <a:xfrm>
              <a:off x="4143" y="1661"/>
              <a:ext cx="146" cy="576"/>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69002" name="Line 42"/>
            <p:cNvSpPr>
              <a:spLocks noChangeShapeType="1"/>
            </p:cNvSpPr>
            <p:nvPr/>
          </p:nvSpPr>
          <p:spPr bwMode="auto">
            <a:xfrm>
              <a:off x="4213" y="1357"/>
              <a:ext cx="0" cy="298"/>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003" name="Line 43"/>
            <p:cNvSpPr>
              <a:spLocks noChangeShapeType="1"/>
            </p:cNvSpPr>
            <p:nvPr/>
          </p:nvSpPr>
          <p:spPr bwMode="auto">
            <a:xfrm>
              <a:off x="4215" y="2239"/>
              <a:ext cx="0" cy="251"/>
            </a:xfrm>
            <a:prstGeom prst="line">
              <a:avLst/>
            </a:prstGeom>
            <a:noFill/>
            <a:ln w="57150">
              <a:solidFill>
                <a:srgbClr val="FF0000"/>
              </a:solidFill>
              <a:round/>
              <a:headEnd type="none" w="sm" len="sm"/>
              <a:tailEnd type="stealth" w="med" len="med"/>
            </a:ln>
            <a:effectLst/>
          </p:spPr>
          <p:txBody>
            <a:bodyPr/>
            <a:lstStyle/>
            <a:p>
              <a:endParaRPr lang="en-US"/>
            </a:p>
          </p:txBody>
        </p:sp>
      </p:grpSp>
      <p:grpSp>
        <p:nvGrpSpPr>
          <p:cNvPr id="4" name="Group 56"/>
          <p:cNvGrpSpPr>
            <a:grpSpLocks/>
          </p:cNvGrpSpPr>
          <p:nvPr/>
        </p:nvGrpSpPr>
        <p:grpSpPr bwMode="auto">
          <a:xfrm>
            <a:off x="6996113" y="2165350"/>
            <a:ext cx="238125" cy="1771650"/>
            <a:chOff x="4407" y="1364"/>
            <a:chExt cx="150" cy="1116"/>
          </a:xfrm>
        </p:grpSpPr>
        <p:sp>
          <p:nvSpPr>
            <p:cNvPr id="169005" name="Rectangle 45"/>
            <p:cNvSpPr>
              <a:spLocks noChangeArrowheads="1"/>
            </p:cNvSpPr>
            <p:nvPr/>
          </p:nvSpPr>
          <p:spPr bwMode="auto">
            <a:xfrm>
              <a:off x="4407" y="1532"/>
              <a:ext cx="146" cy="377"/>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169007" name="Rectangle 47"/>
            <p:cNvSpPr>
              <a:spLocks noChangeArrowheads="1"/>
            </p:cNvSpPr>
            <p:nvPr/>
          </p:nvSpPr>
          <p:spPr bwMode="auto">
            <a:xfrm>
              <a:off x="4411" y="2127"/>
              <a:ext cx="146" cy="210"/>
            </a:xfrm>
            <a:prstGeom prst="rect">
              <a:avLst/>
            </a:prstGeom>
            <a:solidFill>
              <a:srgbClr val="FFFF00"/>
            </a:solidFill>
            <a:ln w="12700">
              <a:solidFill>
                <a:schemeClr val="tx1"/>
              </a:solidFill>
              <a:miter lim="800000"/>
              <a:headEnd type="none" w="sm" len="sm"/>
              <a:tailEnd type="none" w="sm" len="sm"/>
            </a:ln>
            <a:effectLst/>
          </p:spPr>
          <p:txBody>
            <a:bodyPr wrap="none" anchor="ctr"/>
            <a:lstStyle/>
            <a:p>
              <a:endParaRPr lang="en-US"/>
            </a:p>
          </p:txBody>
        </p:sp>
        <p:sp>
          <p:nvSpPr>
            <p:cNvPr id="169008" name="Line 48"/>
            <p:cNvSpPr>
              <a:spLocks noChangeShapeType="1"/>
            </p:cNvSpPr>
            <p:nvPr/>
          </p:nvSpPr>
          <p:spPr bwMode="auto">
            <a:xfrm flipH="1">
              <a:off x="4480" y="1918"/>
              <a:ext cx="4" cy="204"/>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010" name="Line 50"/>
            <p:cNvSpPr>
              <a:spLocks noChangeShapeType="1"/>
            </p:cNvSpPr>
            <p:nvPr/>
          </p:nvSpPr>
          <p:spPr bwMode="auto">
            <a:xfrm>
              <a:off x="4477" y="1364"/>
              <a:ext cx="0" cy="16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011" name="Line 51"/>
            <p:cNvSpPr>
              <a:spLocks noChangeShapeType="1"/>
            </p:cNvSpPr>
            <p:nvPr/>
          </p:nvSpPr>
          <p:spPr bwMode="auto">
            <a:xfrm>
              <a:off x="4480" y="2338"/>
              <a:ext cx="2" cy="142"/>
            </a:xfrm>
            <a:prstGeom prst="line">
              <a:avLst/>
            </a:prstGeom>
            <a:noFill/>
            <a:ln w="57150">
              <a:solidFill>
                <a:srgbClr val="FF0000"/>
              </a:solidFill>
              <a:round/>
              <a:headEnd type="none" w="sm" len="sm"/>
              <a:tailEnd type="stealth" w="med" len="med"/>
            </a:ln>
            <a:effectLst/>
          </p:spPr>
          <p:txBody>
            <a:bodyPr/>
            <a:lstStyle/>
            <a:p>
              <a:endParaRPr lang="en-US"/>
            </a:p>
          </p:txBody>
        </p:sp>
      </p:grpSp>
      <p:grpSp>
        <p:nvGrpSpPr>
          <p:cNvPr id="5" name="Group 57"/>
          <p:cNvGrpSpPr>
            <a:grpSpLocks/>
          </p:cNvGrpSpPr>
          <p:nvPr/>
        </p:nvGrpSpPr>
        <p:grpSpPr bwMode="auto">
          <a:xfrm>
            <a:off x="7413625" y="2151063"/>
            <a:ext cx="231775" cy="1773237"/>
            <a:chOff x="4670" y="1355"/>
            <a:chExt cx="146" cy="1117"/>
          </a:xfrm>
        </p:grpSpPr>
        <p:sp>
          <p:nvSpPr>
            <p:cNvPr id="169006" name="Rectangle 46"/>
            <p:cNvSpPr>
              <a:spLocks noChangeArrowheads="1"/>
            </p:cNvSpPr>
            <p:nvPr/>
          </p:nvSpPr>
          <p:spPr bwMode="auto">
            <a:xfrm>
              <a:off x="4670" y="1711"/>
              <a:ext cx="146" cy="451"/>
            </a:xfrm>
            <a:prstGeom prst="rect">
              <a:avLst/>
            </a:prstGeom>
            <a:solidFill>
              <a:srgbClr val="FF3300"/>
            </a:solidFill>
            <a:ln w="12700">
              <a:solidFill>
                <a:schemeClr val="tx1"/>
              </a:solidFill>
              <a:miter lim="800000"/>
              <a:headEnd type="none" w="sm" len="sm"/>
              <a:tailEnd type="none" w="sm" len="sm"/>
            </a:ln>
            <a:effectLst/>
          </p:spPr>
          <p:txBody>
            <a:bodyPr wrap="none" anchor="ctr"/>
            <a:lstStyle/>
            <a:p>
              <a:endParaRPr lang="en-US"/>
            </a:p>
          </p:txBody>
        </p:sp>
        <p:sp>
          <p:nvSpPr>
            <p:cNvPr id="169012" name="Line 52"/>
            <p:cNvSpPr>
              <a:spLocks noChangeShapeType="1"/>
            </p:cNvSpPr>
            <p:nvPr/>
          </p:nvSpPr>
          <p:spPr bwMode="auto">
            <a:xfrm>
              <a:off x="4751" y="1355"/>
              <a:ext cx="0" cy="351"/>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013" name="Line 53"/>
            <p:cNvSpPr>
              <a:spLocks noChangeShapeType="1"/>
            </p:cNvSpPr>
            <p:nvPr/>
          </p:nvSpPr>
          <p:spPr bwMode="auto">
            <a:xfrm>
              <a:off x="4742" y="2168"/>
              <a:ext cx="1" cy="304"/>
            </a:xfrm>
            <a:prstGeom prst="line">
              <a:avLst/>
            </a:prstGeom>
            <a:noFill/>
            <a:ln w="57150">
              <a:solidFill>
                <a:srgbClr val="FF0000"/>
              </a:solidFill>
              <a:round/>
              <a:headEnd type="none" w="sm" len="sm"/>
              <a:tailEnd type="stealth"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normAutofit fontScale="90000"/>
          </a:bodyPr>
          <a:lstStyle/>
          <a:p>
            <a:r>
              <a:rPr lang="en-US"/>
              <a:t>Programming Model – Concurrent Loops</a:t>
            </a:r>
          </a:p>
        </p:txBody>
      </p:sp>
      <p:sp>
        <p:nvSpPr>
          <p:cNvPr id="269316" name="Rectangle 4"/>
          <p:cNvSpPr>
            <a:spLocks noGrp="1" noChangeArrowheads="1"/>
          </p:cNvSpPr>
          <p:nvPr>
            <p:ph type="body" sz="half" idx="1"/>
          </p:nvPr>
        </p:nvSpPr>
        <p:spPr>
          <a:xfrm>
            <a:off x="457200" y="1066800"/>
            <a:ext cx="4076700" cy="2578100"/>
          </a:xfrm>
        </p:spPr>
        <p:txBody>
          <a:bodyPr/>
          <a:lstStyle/>
          <a:p>
            <a:r>
              <a:rPr lang="en-US" sz="2000"/>
              <a:t>OpenMP easily parallelizes loops</a:t>
            </a:r>
          </a:p>
          <a:p>
            <a:pPr lvl="1"/>
            <a:r>
              <a:rPr lang="en-US" sz="1600"/>
              <a:t>No data dependencies between iterations!</a:t>
            </a:r>
          </a:p>
          <a:p>
            <a:pPr lvl="1"/>
            <a:endParaRPr lang="en-US" sz="1600"/>
          </a:p>
          <a:p>
            <a:r>
              <a:rPr lang="en-US" sz="2000"/>
              <a:t>Preprocessor calculates loop bounds for each thread directly from </a:t>
            </a:r>
            <a:r>
              <a:rPr lang="en-US" sz="2000" i="1"/>
              <a:t>serial</a:t>
            </a:r>
            <a:r>
              <a:rPr lang="en-US" sz="2000"/>
              <a:t> source</a:t>
            </a:r>
          </a:p>
        </p:txBody>
      </p:sp>
      <p:grpSp>
        <p:nvGrpSpPr>
          <p:cNvPr id="2" name="Group 18"/>
          <p:cNvGrpSpPr>
            <a:grpSpLocks/>
          </p:cNvGrpSpPr>
          <p:nvPr/>
        </p:nvGrpSpPr>
        <p:grpSpPr bwMode="auto">
          <a:xfrm>
            <a:off x="5880100" y="2273300"/>
            <a:ext cx="1701800" cy="2171700"/>
            <a:chOff x="3816" y="1072"/>
            <a:chExt cx="1072" cy="1368"/>
          </a:xfrm>
        </p:grpSpPr>
        <p:sp>
          <p:nvSpPr>
            <p:cNvPr id="269318" name="Rectangle 6"/>
            <p:cNvSpPr>
              <a:spLocks noChangeArrowheads="1"/>
            </p:cNvSpPr>
            <p:nvPr/>
          </p:nvSpPr>
          <p:spPr bwMode="auto">
            <a:xfrm>
              <a:off x="3816" y="1288"/>
              <a:ext cx="872" cy="296"/>
            </a:xfrm>
            <a:prstGeom prst="rect">
              <a:avLst/>
            </a:prstGeom>
            <a:solidFill>
              <a:schemeClr val="accent1"/>
            </a:solidFill>
            <a:ln w="12700">
              <a:solidFill>
                <a:schemeClr val="accent1"/>
              </a:solidFill>
              <a:miter lim="800000"/>
              <a:headEnd type="none" w="sm" len="sm"/>
              <a:tailEnd type="none" w="sm" len="sm"/>
            </a:ln>
            <a:effectLst/>
          </p:spPr>
          <p:txBody>
            <a:bodyPr wrap="none" anchor="ctr"/>
            <a:lstStyle/>
            <a:p>
              <a:endParaRPr lang="en-US"/>
            </a:p>
          </p:txBody>
        </p:sp>
        <p:grpSp>
          <p:nvGrpSpPr>
            <p:cNvPr id="3" name="Group 9"/>
            <p:cNvGrpSpPr>
              <a:grpSpLocks/>
            </p:cNvGrpSpPr>
            <p:nvPr/>
          </p:nvGrpSpPr>
          <p:grpSpPr bwMode="auto">
            <a:xfrm>
              <a:off x="3880" y="1816"/>
              <a:ext cx="736" cy="400"/>
              <a:chOff x="4080" y="1856"/>
              <a:chExt cx="736" cy="400"/>
            </a:xfrm>
          </p:grpSpPr>
          <p:sp>
            <p:nvSpPr>
              <p:cNvPr id="269319" name="AutoShape 7"/>
              <p:cNvSpPr>
                <a:spLocks noChangeArrowheads="1"/>
              </p:cNvSpPr>
              <p:nvPr/>
            </p:nvSpPr>
            <p:spPr bwMode="auto">
              <a:xfrm>
                <a:off x="4080" y="1856"/>
                <a:ext cx="736" cy="400"/>
              </a:xfrm>
              <a:prstGeom prst="flowChartDecision">
                <a:avLst/>
              </a:prstGeom>
              <a:noFill/>
              <a:ln w="38100">
                <a:solidFill>
                  <a:schemeClr val="accent2"/>
                </a:solidFill>
                <a:miter lim="800000"/>
                <a:headEnd type="none" w="sm" len="sm"/>
                <a:tailEnd type="none" w="sm" len="sm"/>
              </a:ln>
              <a:effectLst/>
            </p:spPr>
            <p:txBody>
              <a:bodyPr wrap="none" anchor="ctr"/>
              <a:lstStyle/>
              <a:p>
                <a:endParaRPr lang="en-US"/>
              </a:p>
            </p:txBody>
          </p:sp>
          <p:sp>
            <p:nvSpPr>
              <p:cNvPr id="269320" name="Text Box 8"/>
              <p:cNvSpPr txBox="1">
                <a:spLocks noChangeArrowheads="1"/>
              </p:cNvSpPr>
              <p:nvPr/>
            </p:nvSpPr>
            <p:spPr bwMode="auto">
              <a:xfrm>
                <a:off x="4352" y="1928"/>
                <a:ext cx="208" cy="231"/>
              </a:xfrm>
              <a:prstGeom prst="rect">
                <a:avLst/>
              </a:prstGeom>
              <a:noFill/>
              <a:ln w="12700">
                <a:noFill/>
                <a:miter lim="800000"/>
                <a:headEnd type="none" w="sm" len="sm"/>
                <a:tailEnd type="none" w="sm" len="sm"/>
              </a:ln>
              <a:effectLst/>
            </p:spPr>
            <p:txBody>
              <a:bodyPr>
                <a:spAutoFit/>
              </a:bodyPr>
              <a:lstStyle/>
              <a:p>
                <a:pPr>
                  <a:spcBef>
                    <a:spcPct val="50000"/>
                  </a:spcBef>
                </a:pPr>
                <a:r>
                  <a:rPr lang="en-US"/>
                  <a:t>?</a:t>
                </a:r>
              </a:p>
            </p:txBody>
          </p:sp>
        </p:grpSp>
        <p:sp>
          <p:nvSpPr>
            <p:cNvPr id="269323" name="Line 11"/>
            <p:cNvSpPr>
              <a:spLocks noChangeShapeType="1"/>
            </p:cNvSpPr>
            <p:nvPr/>
          </p:nvSpPr>
          <p:spPr bwMode="auto">
            <a:xfrm>
              <a:off x="4248" y="1592"/>
              <a:ext cx="0" cy="208"/>
            </a:xfrm>
            <a:prstGeom prst="line">
              <a:avLst/>
            </a:prstGeom>
            <a:noFill/>
            <a:ln w="57150">
              <a:solidFill>
                <a:srgbClr val="FF3300"/>
              </a:solidFill>
              <a:round/>
              <a:headEnd type="none" w="sm" len="sm"/>
              <a:tailEnd type="triangle" w="sm" len="sm"/>
            </a:ln>
            <a:effectLst/>
          </p:spPr>
          <p:txBody>
            <a:bodyPr/>
            <a:lstStyle/>
            <a:p>
              <a:endParaRPr lang="en-US"/>
            </a:p>
          </p:txBody>
        </p:sp>
        <p:grpSp>
          <p:nvGrpSpPr>
            <p:cNvPr id="4" name="Group 16"/>
            <p:cNvGrpSpPr>
              <a:grpSpLocks/>
            </p:cNvGrpSpPr>
            <p:nvPr/>
          </p:nvGrpSpPr>
          <p:grpSpPr bwMode="auto">
            <a:xfrm>
              <a:off x="4232" y="1072"/>
              <a:ext cx="656" cy="952"/>
              <a:chOff x="4232" y="1072"/>
              <a:chExt cx="656" cy="952"/>
            </a:xfrm>
          </p:grpSpPr>
          <p:sp>
            <p:nvSpPr>
              <p:cNvPr id="269324" name="Line 12"/>
              <p:cNvSpPr>
                <a:spLocks noChangeShapeType="1"/>
              </p:cNvSpPr>
              <p:nvPr/>
            </p:nvSpPr>
            <p:spPr bwMode="auto">
              <a:xfrm>
                <a:off x="4240" y="1080"/>
                <a:ext cx="0" cy="208"/>
              </a:xfrm>
              <a:prstGeom prst="line">
                <a:avLst/>
              </a:prstGeom>
              <a:noFill/>
              <a:ln w="57150">
                <a:solidFill>
                  <a:srgbClr val="FF3300"/>
                </a:solidFill>
                <a:round/>
                <a:headEnd type="none" w="sm" len="sm"/>
                <a:tailEnd type="triangle" w="sm" len="sm"/>
              </a:ln>
              <a:effectLst/>
            </p:spPr>
            <p:txBody>
              <a:bodyPr/>
              <a:lstStyle/>
              <a:p>
                <a:endParaRPr lang="en-US"/>
              </a:p>
            </p:txBody>
          </p:sp>
          <p:sp>
            <p:nvSpPr>
              <p:cNvPr id="269325" name="Line 13"/>
              <p:cNvSpPr>
                <a:spLocks noChangeShapeType="1"/>
              </p:cNvSpPr>
              <p:nvPr/>
            </p:nvSpPr>
            <p:spPr bwMode="auto">
              <a:xfrm>
                <a:off x="4232" y="1072"/>
                <a:ext cx="640" cy="0"/>
              </a:xfrm>
              <a:prstGeom prst="line">
                <a:avLst/>
              </a:prstGeom>
              <a:noFill/>
              <a:ln w="57150">
                <a:solidFill>
                  <a:srgbClr val="FF3300"/>
                </a:solidFill>
                <a:round/>
                <a:headEnd type="none" w="sm" len="sm"/>
                <a:tailEnd type="none" w="sm" len="sm"/>
              </a:ln>
              <a:effectLst/>
            </p:spPr>
            <p:txBody>
              <a:bodyPr/>
              <a:lstStyle/>
              <a:p>
                <a:endParaRPr lang="en-US"/>
              </a:p>
            </p:txBody>
          </p:sp>
          <p:sp>
            <p:nvSpPr>
              <p:cNvPr id="269326" name="Line 14"/>
              <p:cNvSpPr>
                <a:spLocks noChangeShapeType="1"/>
              </p:cNvSpPr>
              <p:nvPr/>
            </p:nvSpPr>
            <p:spPr bwMode="auto">
              <a:xfrm>
                <a:off x="4872" y="1072"/>
                <a:ext cx="0" cy="952"/>
              </a:xfrm>
              <a:prstGeom prst="line">
                <a:avLst/>
              </a:prstGeom>
              <a:noFill/>
              <a:ln w="57150">
                <a:solidFill>
                  <a:srgbClr val="FF3300"/>
                </a:solidFill>
                <a:round/>
                <a:headEnd type="none" w="sm" len="sm"/>
                <a:tailEnd type="none" w="sm" len="sm"/>
              </a:ln>
              <a:effectLst/>
            </p:spPr>
            <p:txBody>
              <a:bodyPr/>
              <a:lstStyle/>
              <a:p>
                <a:endParaRPr lang="en-US"/>
              </a:p>
            </p:txBody>
          </p:sp>
          <p:sp>
            <p:nvSpPr>
              <p:cNvPr id="269327" name="Line 15"/>
              <p:cNvSpPr>
                <a:spLocks noChangeShapeType="1"/>
              </p:cNvSpPr>
              <p:nvPr/>
            </p:nvSpPr>
            <p:spPr bwMode="auto">
              <a:xfrm>
                <a:off x="4640" y="2016"/>
                <a:ext cx="248" cy="0"/>
              </a:xfrm>
              <a:prstGeom prst="line">
                <a:avLst/>
              </a:prstGeom>
              <a:noFill/>
              <a:ln w="57150">
                <a:solidFill>
                  <a:srgbClr val="FF3300"/>
                </a:solidFill>
                <a:round/>
                <a:headEnd type="none" w="sm" len="sm"/>
                <a:tailEnd type="none" w="sm" len="sm"/>
              </a:ln>
              <a:effectLst/>
            </p:spPr>
            <p:txBody>
              <a:bodyPr/>
              <a:lstStyle/>
              <a:p>
                <a:endParaRPr lang="en-US"/>
              </a:p>
            </p:txBody>
          </p:sp>
        </p:grpSp>
        <p:sp>
          <p:nvSpPr>
            <p:cNvPr id="269329" name="Line 17"/>
            <p:cNvSpPr>
              <a:spLocks noChangeShapeType="1"/>
            </p:cNvSpPr>
            <p:nvPr/>
          </p:nvSpPr>
          <p:spPr bwMode="auto">
            <a:xfrm>
              <a:off x="4240" y="2232"/>
              <a:ext cx="0" cy="208"/>
            </a:xfrm>
            <a:prstGeom prst="line">
              <a:avLst/>
            </a:prstGeom>
            <a:noFill/>
            <a:ln w="57150">
              <a:solidFill>
                <a:srgbClr val="FF3300"/>
              </a:solidFill>
              <a:round/>
              <a:headEnd type="none" w="sm" len="sm"/>
              <a:tailEnd type="triangle" w="sm" len="sm"/>
            </a:ln>
            <a:effectLst/>
          </p:spPr>
          <p:txBody>
            <a:bodyPr/>
            <a:lstStyle/>
            <a:p>
              <a:endParaRPr lang="en-US"/>
            </a:p>
          </p:txBody>
        </p:sp>
      </p:grpSp>
      <p:grpSp>
        <p:nvGrpSpPr>
          <p:cNvPr id="5" name="Group 50"/>
          <p:cNvGrpSpPr>
            <a:grpSpLocks/>
          </p:cNvGrpSpPr>
          <p:nvPr/>
        </p:nvGrpSpPr>
        <p:grpSpPr bwMode="auto">
          <a:xfrm>
            <a:off x="5168900" y="1663700"/>
            <a:ext cx="3048000" cy="3314700"/>
            <a:chOff x="3680" y="1040"/>
            <a:chExt cx="1920" cy="2088"/>
          </a:xfrm>
        </p:grpSpPr>
        <p:grpSp>
          <p:nvGrpSpPr>
            <p:cNvPr id="6" name="Group 21"/>
            <p:cNvGrpSpPr>
              <a:grpSpLocks/>
            </p:cNvGrpSpPr>
            <p:nvPr/>
          </p:nvGrpSpPr>
          <p:grpSpPr bwMode="auto">
            <a:xfrm>
              <a:off x="4160" y="2504"/>
              <a:ext cx="736" cy="400"/>
              <a:chOff x="4080" y="1856"/>
              <a:chExt cx="736" cy="400"/>
            </a:xfrm>
          </p:grpSpPr>
          <p:sp>
            <p:nvSpPr>
              <p:cNvPr id="269334" name="AutoShape 22"/>
              <p:cNvSpPr>
                <a:spLocks noChangeArrowheads="1"/>
              </p:cNvSpPr>
              <p:nvPr/>
            </p:nvSpPr>
            <p:spPr bwMode="auto">
              <a:xfrm>
                <a:off x="4080" y="1856"/>
                <a:ext cx="736" cy="400"/>
              </a:xfrm>
              <a:prstGeom prst="flowChartDecision">
                <a:avLst/>
              </a:prstGeom>
              <a:noFill/>
              <a:ln w="38100">
                <a:solidFill>
                  <a:schemeClr val="accent2"/>
                </a:solidFill>
                <a:miter lim="800000"/>
                <a:headEnd type="none" w="sm" len="sm"/>
                <a:tailEnd type="none" w="sm" len="sm"/>
              </a:ln>
              <a:effectLst/>
            </p:spPr>
            <p:txBody>
              <a:bodyPr wrap="none" anchor="ctr"/>
              <a:lstStyle/>
              <a:p>
                <a:endParaRPr lang="en-US"/>
              </a:p>
            </p:txBody>
          </p:sp>
          <p:sp>
            <p:nvSpPr>
              <p:cNvPr id="269335" name="Text Box 23"/>
              <p:cNvSpPr txBox="1">
                <a:spLocks noChangeArrowheads="1"/>
              </p:cNvSpPr>
              <p:nvPr/>
            </p:nvSpPr>
            <p:spPr bwMode="auto">
              <a:xfrm>
                <a:off x="4352" y="1928"/>
                <a:ext cx="208" cy="231"/>
              </a:xfrm>
              <a:prstGeom prst="rect">
                <a:avLst/>
              </a:prstGeom>
              <a:noFill/>
              <a:ln w="12700">
                <a:noFill/>
                <a:miter lim="800000"/>
                <a:headEnd type="none" w="sm" len="sm"/>
                <a:tailEnd type="none" w="sm" len="sm"/>
              </a:ln>
              <a:effectLst/>
            </p:spPr>
            <p:txBody>
              <a:bodyPr>
                <a:spAutoFit/>
              </a:bodyPr>
              <a:lstStyle/>
              <a:p>
                <a:pPr>
                  <a:spcBef>
                    <a:spcPct val="50000"/>
                  </a:spcBef>
                </a:pPr>
                <a:r>
                  <a:rPr lang="en-US"/>
                  <a:t>?</a:t>
                </a:r>
              </a:p>
            </p:txBody>
          </p:sp>
        </p:grpSp>
        <p:grpSp>
          <p:nvGrpSpPr>
            <p:cNvPr id="7" name="Group 49"/>
            <p:cNvGrpSpPr>
              <a:grpSpLocks/>
            </p:cNvGrpSpPr>
            <p:nvPr/>
          </p:nvGrpSpPr>
          <p:grpSpPr bwMode="auto">
            <a:xfrm>
              <a:off x="4512" y="1040"/>
              <a:ext cx="1088" cy="1680"/>
              <a:chOff x="4512" y="1040"/>
              <a:chExt cx="1088" cy="1680"/>
            </a:xfrm>
          </p:grpSpPr>
          <p:sp>
            <p:nvSpPr>
              <p:cNvPr id="269338" name="Line 26"/>
              <p:cNvSpPr>
                <a:spLocks noChangeShapeType="1"/>
              </p:cNvSpPr>
              <p:nvPr/>
            </p:nvSpPr>
            <p:spPr bwMode="auto">
              <a:xfrm>
                <a:off x="4525" y="1054"/>
                <a:ext cx="0" cy="367"/>
              </a:xfrm>
              <a:prstGeom prst="line">
                <a:avLst/>
              </a:prstGeom>
              <a:noFill/>
              <a:ln w="57150">
                <a:solidFill>
                  <a:srgbClr val="FF3300"/>
                </a:solidFill>
                <a:round/>
                <a:headEnd type="none" w="sm" len="sm"/>
                <a:tailEnd type="triangle" w="sm" len="sm"/>
              </a:ln>
              <a:effectLst/>
            </p:spPr>
            <p:txBody>
              <a:bodyPr/>
              <a:lstStyle/>
              <a:p>
                <a:endParaRPr lang="en-US"/>
              </a:p>
            </p:txBody>
          </p:sp>
          <p:sp>
            <p:nvSpPr>
              <p:cNvPr id="269339" name="Line 27"/>
              <p:cNvSpPr>
                <a:spLocks noChangeShapeType="1"/>
              </p:cNvSpPr>
              <p:nvPr/>
            </p:nvSpPr>
            <p:spPr bwMode="auto">
              <a:xfrm>
                <a:off x="4512" y="1040"/>
                <a:ext cx="1061" cy="0"/>
              </a:xfrm>
              <a:prstGeom prst="line">
                <a:avLst/>
              </a:prstGeom>
              <a:noFill/>
              <a:ln w="57150">
                <a:solidFill>
                  <a:srgbClr val="FF3300"/>
                </a:solidFill>
                <a:round/>
                <a:headEnd type="none" w="sm" len="sm"/>
                <a:tailEnd type="none" w="sm" len="sm"/>
              </a:ln>
              <a:effectLst/>
            </p:spPr>
            <p:txBody>
              <a:bodyPr/>
              <a:lstStyle/>
              <a:p>
                <a:endParaRPr lang="en-US"/>
              </a:p>
            </p:txBody>
          </p:sp>
          <p:sp>
            <p:nvSpPr>
              <p:cNvPr id="269340" name="Line 28"/>
              <p:cNvSpPr>
                <a:spLocks noChangeShapeType="1"/>
              </p:cNvSpPr>
              <p:nvPr/>
            </p:nvSpPr>
            <p:spPr bwMode="auto">
              <a:xfrm>
                <a:off x="5573" y="1040"/>
                <a:ext cx="0" cy="1680"/>
              </a:xfrm>
              <a:prstGeom prst="line">
                <a:avLst/>
              </a:prstGeom>
              <a:noFill/>
              <a:ln w="57150">
                <a:solidFill>
                  <a:srgbClr val="FF3300"/>
                </a:solidFill>
                <a:round/>
                <a:headEnd type="none" w="sm" len="sm"/>
                <a:tailEnd type="none" w="sm" len="sm"/>
              </a:ln>
              <a:effectLst/>
            </p:spPr>
            <p:txBody>
              <a:bodyPr/>
              <a:lstStyle/>
              <a:p>
                <a:endParaRPr lang="en-US"/>
              </a:p>
            </p:txBody>
          </p:sp>
          <p:sp>
            <p:nvSpPr>
              <p:cNvPr id="269341" name="Line 29"/>
              <p:cNvSpPr>
                <a:spLocks noChangeShapeType="1"/>
              </p:cNvSpPr>
              <p:nvPr/>
            </p:nvSpPr>
            <p:spPr bwMode="auto">
              <a:xfrm>
                <a:off x="4901" y="2698"/>
                <a:ext cx="699" cy="8"/>
              </a:xfrm>
              <a:prstGeom prst="line">
                <a:avLst/>
              </a:prstGeom>
              <a:noFill/>
              <a:ln w="57150">
                <a:solidFill>
                  <a:srgbClr val="FF3300"/>
                </a:solidFill>
                <a:round/>
                <a:headEnd type="none" w="sm" len="sm"/>
                <a:tailEnd type="none" w="sm" len="sm"/>
              </a:ln>
              <a:effectLst/>
            </p:spPr>
            <p:txBody>
              <a:bodyPr/>
              <a:lstStyle/>
              <a:p>
                <a:endParaRPr lang="en-US"/>
              </a:p>
            </p:txBody>
          </p:sp>
        </p:grpSp>
        <p:sp>
          <p:nvSpPr>
            <p:cNvPr id="269342" name="Line 30"/>
            <p:cNvSpPr>
              <a:spLocks noChangeShapeType="1"/>
            </p:cNvSpPr>
            <p:nvPr/>
          </p:nvSpPr>
          <p:spPr bwMode="auto">
            <a:xfrm>
              <a:off x="4520" y="2920"/>
              <a:ext cx="0" cy="208"/>
            </a:xfrm>
            <a:prstGeom prst="line">
              <a:avLst/>
            </a:prstGeom>
            <a:noFill/>
            <a:ln w="57150">
              <a:solidFill>
                <a:srgbClr val="FF3300"/>
              </a:solidFill>
              <a:round/>
              <a:headEnd type="none" w="sm" len="sm"/>
              <a:tailEnd type="triangle" w="sm" len="sm"/>
            </a:ln>
            <a:effectLst/>
          </p:spPr>
          <p:txBody>
            <a:bodyPr/>
            <a:lstStyle/>
            <a:p>
              <a:endParaRPr lang="en-US"/>
            </a:p>
          </p:txBody>
        </p:sp>
        <p:grpSp>
          <p:nvGrpSpPr>
            <p:cNvPr id="8" name="Group 47"/>
            <p:cNvGrpSpPr>
              <a:grpSpLocks/>
            </p:cNvGrpSpPr>
            <p:nvPr/>
          </p:nvGrpSpPr>
          <p:grpSpPr bwMode="auto">
            <a:xfrm>
              <a:off x="3680" y="1424"/>
              <a:ext cx="1792" cy="728"/>
              <a:chOff x="3368" y="1560"/>
              <a:chExt cx="1792" cy="728"/>
            </a:xfrm>
          </p:grpSpPr>
          <p:grpSp>
            <p:nvGrpSpPr>
              <p:cNvPr id="9" name="Group 32"/>
              <p:cNvGrpSpPr>
                <a:grpSpLocks/>
              </p:cNvGrpSpPr>
              <p:nvPr/>
            </p:nvGrpSpPr>
            <p:grpSpPr bwMode="auto">
              <a:xfrm>
                <a:off x="3824" y="1568"/>
                <a:ext cx="400" cy="720"/>
                <a:chOff x="3960" y="1248"/>
                <a:chExt cx="400" cy="720"/>
              </a:xfrm>
            </p:grpSpPr>
            <p:sp>
              <p:nvSpPr>
                <p:cNvPr id="269332" name="Rectangle 20"/>
                <p:cNvSpPr>
                  <a:spLocks noChangeArrowheads="1"/>
                </p:cNvSpPr>
                <p:nvPr/>
              </p:nvSpPr>
              <p:spPr bwMode="auto">
                <a:xfrm>
                  <a:off x="3960" y="1456"/>
                  <a:ext cx="400" cy="296"/>
                </a:xfrm>
                <a:prstGeom prst="rect">
                  <a:avLst/>
                </a:prstGeom>
                <a:solidFill>
                  <a:schemeClr val="accent1"/>
                </a:solidFill>
                <a:ln w="12700">
                  <a:solidFill>
                    <a:schemeClr val="accent1"/>
                  </a:solidFill>
                  <a:miter lim="800000"/>
                  <a:headEnd type="none" w="sm" len="sm"/>
                  <a:tailEnd type="none" w="sm" len="sm"/>
                </a:ln>
                <a:effectLst/>
              </p:spPr>
              <p:txBody>
                <a:bodyPr wrap="none" anchor="ctr"/>
                <a:lstStyle/>
                <a:p>
                  <a:endParaRPr lang="en-US"/>
                </a:p>
              </p:txBody>
            </p:sp>
            <p:sp>
              <p:nvSpPr>
                <p:cNvPr id="269336" name="Line 24"/>
                <p:cNvSpPr>
                  <a:spLocks noChangeShapeType="1"/>
                </p:cNvSpPr>
                <p:nvPr/>
              </p:nvSpPr>
              <p:spPr bwMode="auto">
                <a:xfrm>
                  <a:off x="4168" y="1760"/>
                  <a:ext cx="0" cy="208"/>
                </a:xfrm>
                <a:prstGeom prst="line">
                  <a:avLst/>
                </a:prstGeom>
                <a:noFill/>
                <a:ln w="57150">
                  <a:solidFill>
                    <a:srgbClr val="FF3300"/>
                  </a:solidFill>
                  <a:round/>
                  <a:headEnd type="none" w="sm" len="sm"/>
                  <a:tailEnd type="triangle" w="sm" len="sm"/>
                </a:ln>
                <a:effectLst/>
              </p:spPr>
              <p:txBody>
                <a:bodyPr/>
                <a:lstStyle/>
                <a:p>
                  <a:endParaRPr lang="en-US"/>
                </a:p>
              </p:txBody>
            </p:sp>
            <p:sp>
              <p:nvSpPr>
                <p:cNvPr id="269343" name="Line 31"/>
                <p:cNvSpPr>
                  <a:spLocks noChangeShapeType="1"/>
                </p:cNvSpPr>
                <p:nvPr/>
              </p:nvSpPr>
              <p:spPr bwMode="auto">
                <a:xfrm>
                  <a:off x="4160" y="1248"/>
                  <a:ext cx="0" cy="208"/>
                </a:xfrm>
                <a:prstGeom prst="line">
                  <a:avLst/>
                </a:prstGeom>
                <a:noFill/>
                <a:ln w="57150">
                  <a:solidFill>
                    <a:srgbClr val="FF3300"/>
                  </a:solidFill>
                  <a:round/>
                  <a:headEnd type="none" w="sm" len="sm"/>
                  <a:tailEnd type="triangle" w="sm" len="sm"/>
                </a:ln>
                <a:effectLst/>
              </p:spPr>
              <p:txBody>
                <a:bodyPr/>
                <a:lstStyle/>
                <a:p>
                  <a:endParaRPr lang="en-US"/>
                </a:p>
              </p:txBody>
            </p:sp>
          </p:grpSp>
          <p:grpSp>
            <p:nvGrpSpPr>
              <p:cNvPr id="10" name="Group 33"/>
              <p:cNvGrpSpPr>
                <a:grpSpLocks/>
              </p:cNvGrpSpPr>
              <p:nvPr/>
            </p:nvGrpSpPr>
            <p:grpSpPr bwMode="auto">
              <a:xfrm>
                <a:off x="4296" y="1568"/>
                <a:ext cx="400" cy="720"/>
                <a:chOff x="3960" y="1248"/>
                <a:chExt cx="400" cy="720"/>
              </a:xfrm>
            </p:grpSpPr>
            <p:sp>
              <p:nvSpPr>
                <p:cNvPr id="269346" name="Rectangle 34"/>
                <p:cNvSpPr>
                  <a:spLocks noChangeArrowheads="1"/>
                </p:cNvSpPr>
                <p:nvPr/>
              </p:nvSpPr>
              <p:spPr bwMode="auto">
                <a:xfrm>
                  <a:off x="3960" y="1456"/>
                  <a:ext cx="400" cy="296"/>
                </a:xfrm>
                <a:prstGeom prst="rect">
                  <a:avLst/>
                </a:prstGeom>
                <a:solidFill>
                  <a:schemeClr val="accent1"/>
                </a:solidFill>
                <a:ln w="12700">
                  <a:solidFill>
                    <a:schemeClr val="accent1"/>
                  </a:solidFill>
                  <a:miter lim="800000"/>
                  <a:headEnd type="none" w="sm" len="sm"/>
                  <a:tailEnd type="none" w="sm" len="sm"/>
                </a:ln>
                <a:effectLst/>
              </p:spPr>
              <p:txBody>
                <a:bodyPr wrap="none" anchor="ctr"/>
                <a:lstStyle/>
                <a:p>
                  <a:endParaRPr lang="en-US"/>
                </a:p>
              </p:txBody>
            </p:sp>
            <p:sp>
              <p:nvSpPr>
                <p:cNvPr id="269347" name="Line 35"/>
                <p:cNvSpPr>
                  <a:spLocks noChangeShapeType="1"/>
                </p:cNvSpPr>
                <p:nvPr/>
              </p:nvSpPr>
              <p:spPr bwMode="auto">
                <a:xfrm>
                  <a:off x="4168" y="1760"/>
                  <a:ext cx="0" cy="208"/>
                </a:xfrm>
                <a:prstGeom prst="line">
                  <a:avLst/>
                </a:prstGeom>
                <a:noFill/>
                <a:ln w="57150">
                  <a:solidFill>
                    <a:srgbClr val="FF3300"/>
                  </a:solidFill>
                  <a:round/>
                  <a:headEnd type="none" w="sm" len="sm"/>
                  <a:tailEnd type="triangle" w="sm" len="sm"/>
                </a:ln>
                <a:effectLst/>
              </p:spPr>
              <p:txBody>
                <a:bodyPr/>
                <a:lstStyle/>
                <a:p>
                  <a:endParaRPr lang="en-US"/>
                </a:p>
              </p:txBody>
            </p:sp>
            <p:sp>
              <p:nvSpPr>
                <p:cNvPr id="269348" name="Line 36"/>
                <p:cNvSpPr>
                  <a:spLocks noChangeShapeType="1"/>
                </p:cNvSpPr>
                <p:nvPr/>
              </p:nvSpPr>
              <p:spPr bwMode="auto">
                <a:xfrm>
                  <a:off x="4160" y="1248"/>
                  <a:ext cx="0" cy="208"/>
                </a:xfrm>
                <a:prstGeom prst="line">
                  <a:avLst/>
                </a:prstGeom>
                <a:noFill/>
                <a:ln w="57150">
                  <a:solidFill>
                    <a:srgbClr val="FF3300"/>
                  </a:solidFill>
                  <a:round/>
                  <a:headEnd type="none" w="sm" len="sm"/>
                  <a:tailEnd type="triangle" w="sm" len="sm"/>
                </a:ln>
                <a:effectLst/>
              </p:spPr>
              <p:txBody>
                <a:bodyPr/>
                <a:lstStyle/>
                <a:p>
                  <a:endParaRPr lang="en-US"/>
                </a:p>
              </p:txBody>
            </p:sp>
          </p:grpSp>
          <p:grpSp>
            <p:nvGrpSpPr>
              <p:cNvPr id="11" name="Group 37"/>
              <p:cNvGrpSpPr>
                <a:grpSpLocks/>
              </p:cNvGrpSpPr>
              <p:nvPr/>
            </p:nvGrpSpPr>
            <p:grpSpPr bwMode="auto">
              <a:xfrm>
                <a:off x="4760" y="1568"/>
                <a:ext cx="400" cy="720"/>
                <a:chOff x="3960" y="1248"/>
                <a:chExt cx="400" cy="720"/>
              </a:xfrm>
            </p:grpSpPr>
            <p:sp>
              <p:nvSpPr>
                <p:cNvPr id="269350" name="Rectangle 38"/>
                <p:cNvSpPr>
                  <a:spLocks noChangeArrowheads="1"/>
                </p:cNvSpPr>
                <p:nvPr/>
              </p:nvSpPr>
              <p:spPr bwMode="auto">
                <a:xfrm>
                  <a:off x="3960" y="1456"/>
                  <a:ext cx="400" cy="296"/>
                </a:xfrm>
                <a:prstGeom prst="rect">
                  <a:avLst/>
                </a:prstGeom>
                <a:solidFill>
                  <a:schemeClr val="accent1"/>
                </a:solidFill>
                <a:ln w="12700">
                  <a:solidFill>
                    <a:schemeClr val="accent1"/>
                  </a:solidFill>
                  <a:miter lim="800000"/>
                  <a:headEnd type="none" w="sm" len="sm"/>
                  <a:tailEnd type="none" w="sm" len="sm"/>
                </a:ln>
                <a:effectLst/>
              </p:spPr>
              <p:txBody>
                <a:bodyPr wrap="none" anchor="ctr"/>
                <a:lstStyle/>
                <a:p>
                  <a:endParaRPr lang="en-US"/>
                </a:p>
              </p:txBody>
            </p:sp>
            <p:sp>
              <p:nvSpPr>
                <p:cNvPr id="269351" name="Line 39"/>
                <p:cNvSpPr>
                  <a:spLocks noChangeShapeType="1"/>
                </p:cNvSpPr>
                <p:nvPr/>
              </p:nvSpPr>
              <p:spPr bwMode="auto">
                <a:xfrm>
                  <a:off x="4168" y="1760"/>
                  <a:ext cx="0" cy="208"/>
                </a:xfrm>
                <a:prstGeom prst="line">
                  <a:avLst/>
                </a:prstGeom>
                <a:noFill/>
                <a:ln w="57150">
                  <a:solidFill>
                    <a:srgbClr val="FF3300"/>
                  </a:solidFill>
                  <a:round/>
                  <a:headEnd type="none" w="sm" len="sm"/>
                  <a:tailEnd type="triangle" w="sm" len="sm"/>
                </a:ln>
                <a:effectLst/>
              </p:spPr>
              <p:txBody>
                <a:bodyPr/>
                <a:lstStyle/>
                <a:p>
                  <a:endParaRPr lang="en-US"/>
                </a:p>
              </p:txBody>
            </p:sp>
            <p:sp>
              <p:nvSpPr>
                <p:cNvPr id="269352" name="Line 40"/>
                <p:cNvSpPr>
                  <a:spLocks noChangeShapeType="1"/>
                </p:cNvSpPr>
                <p:nvPr/>
              </p:nvSpPr>
              <p:spPr bwMode="auto">
                <a:xfrm>
                  <a:off x="4160" y="1248"/>
                  <a:ext cx="0" cy="208"/>
                </a:xfrm>
                <a:prstGeom prst="line">
                  <a:avLst/>
                </a:prstGeom>
                <a:noFill/>
                <a:ln w="57150">
                  <a:solidFill>
                    <a:srgbClr val="FF3300"/>
                  </a:solidFill>
                  <a:round/>
                  <a:headEnd type="none" w="sm" len="sm"/>
                  <a:tailEnd type="triangle" w="sm" len="sm"/>
                </a:ln>
                <a:effectLst/>
              </p:spPr>
              <p:txBody>
                <a:bodyPr/>
                <a:lstStyle/>
                <a:p>
                  <a:endParaRPr lang="en-US"/>
                </a:p>
              </p:txBody>
            </p:sp>
          </p:grpSp>
          <p:grpSp>
            <p:nvGrpSpPr>
              <p:cNvPr id="12" name="Group 41"/>
              <p:cNvGrpSpPr>
                <a:grpSpLocks/>
              </p:cNvGrpSpPr>
              <p:nvPr/>
            </p:nvGrpSpPr>
            <p:grpSpPr bwMode="auto">
              <a:xfrm>
                <a:off x="3368" y="1568"/>
                <a:ext cx="400" cy="720"/>
                <a:chOff x="3960" y="1248"/>
                <a:chExt cx="400" cy="720"/>
              </a:xfrm>
            </p:grpSpPr>
            <p:sp>
              <p:nvSpPr>
                <p:cNvPr id="269354" name="Rectangle 42"/>
                <p:cNvSpPr>
                  <a:spLocks noChangeArrowheads="1"/>
                </p:cNvSpPr>
                <p:nvPr/>
              </p:nvSpPr>
              <p:spPr bwMode="auto">
                <a:xfrm>
                  <a:off x="3960" y="1456"/>
                  <a:ext cx="400" cy="296"/>
                </a:xfrm>
                <a:prstGeom prst="rect">
                  <a:avLst/>
                </a:prstGeom>
                <a:solidFill>
                  <a:schemeClr val="accent1"/>
                </a:solidFill>
                <a:ln w="12700">
                  <a:solidFill>
                    <a:schemeClr val="accent1"/>
                  </a:solidFill>
                  <a:miter lim="800000"/>
                  <a:headEnd type="none" w="sm" len="sm"/>
                  <a:tailEnd type="none" w="sm" len="sm"/>
                </a:ln>
                <a:effectLst/>
              </p:spPr>
              <p:txBody>
                <a:bodyPr wrap="none" anchor="ctr"/>
                <a:lstStyle/>
                <a:p>
                  <a:endParaRPr lang="en-US"/>
                </a:p>
              </p:txBody>
            </p:sp>
            <p:sp>
              <p:nvSpPr>
                <p:cNvPr id="269355" name="Line 43"/>
                <p:cNvSpPr>
                  <a:spLocks noChangeShapeType="1"/>
                </p:cNvSpPr>
                <p:nvPr/>
              </p:nvSpPr>
              <p:spPr bwMode="auto">
                <a:xfrm>
                  <a:off x="4168" y="1760"/>
                  <a:ext cx="0" cy="208"/>
                </a:xfrm>
                <a:prstGeom prst="line">
                  <a:avLst/>
                </a:prstGeom>
                <a:noFill/>
                <a:ln w="57150">
                  <a:solidFill>
                    <a:srgbClr val="FF3300"/>
                  </a:solidFill>
                  <a:round/>
                  <a:headEnd type="none" w="sm" len="sm"/>
                  <a:tailEnd type="triangle" w="sm" len="sm"/>
                </a:ln>
                <a:effectLst/>
              </p:spPr>
              <p:txBody>
                <a:bodyPr/>
                <a:lstStyle/>
                <a:p>
                  <a:endParaRPr lang="en-US"/>
                </a:p>
              </p:txBody>
            </p:sp>
            <p:sp>
              <p:nvSpPr>
                <p:cNvPr id="269356" name="Line 44"/>
                <p:cNvSpPr>
                  <a:spLocks noChangeShapeType="1"/>
                </p:cNvSpPr>
                <p:nvPr/>
              </p:nvSpPr>
              <p:spPr bwMode="auto">
                <a:xfrm>
                  <a:off x="4160" y="1248"/>
                  <a:ext cx="0" cy="208"/>
                </a:xfrm>
                <a:prstGeom prst="line">
                  <a:avLst/>
                </a:prstGeom>
                <a:noFill/>
                <a:ln w="57150">
                  <a:solidFill>
                    <a:srgbClr val="FF3300"/>
                  </a:solidFill>
                  <a:round/>
                  <a:headEnd type="none" w="sm" len="sm"/>
                  <a:tailEnd type="triangle" w="sm" len="sm"/>
                </a:ln>
                <a:effectLst/>
              </p:spPr>
              <p:txBody>
                <a:bodyPr/>
                <a:lstStyle/>
                <a:p>
                  <a:endParaRPr lang="en-US"/>
                </a:p>
              </p:txBody>
            </p:sp>
          </p:grpSp>
          <p:sp>
            <p:nvSpPr>
              <p:cNvPr id="269357" name="Line 45"/>
              <p:cNvSpPr>
                <a:spLocks noChangeShapeType="1"/>
              </p:cNvSpPr>
              <p:nvPr/>
            </p:nvSpPr>
            <p:spPr bwMode="auto">
              <a:xfrm flipH="1">
                <a:off x="3560" y="1560"/>
                <a:ext cx="1416" cy="8"/>
              </a:xfrm>
              <a:prstGeom prst="line">
                <a:avLst/>
              </a:prstGeom>
              <a:noFill/>
              <a:ln w="57150">
                <a:solidFill>
                  <a:srgbClr val="FF3300"/>
                </a:solidFill>
                <a:round/>
                <a:headEnd type="none" w="sm" len="sm"/>
                <a:tailEnd type="none" w="sm" len="sm"/>
              </a:ln>
              <a:effectLst/>
            </p:spPr>
            <p:txBody>
              <a:bodyPr/>
              <a:lstStyle/>
              <a:p>
                <a:endParaRPr lang="en-US"/>
              </a:p>
            </p:txBody>
          </p:sp>
          <p:sp>
            <p:nvSpPr>
              <p:cNvPr id="269358" name="Line 46"/>
              <p:cNvSpPr>
                <a:spLocks noChangeShapeType="1"/>
              </p:cNvSpPr>
              <p:nvPr/>
            </p:nvSpPr>
            <p:spPr bwMode="auto">
              <a:xfrm flipH="1">
                <a:off x="3552" y="2280"/>
                <a:ext cx="1416" cy="8"/>
              </a:xfrm>
              <a:prstGeom prst="line">
                <a:avLst/>
              </a:prstGeom>
              <a:noFill/>
              <a:ln w="57150">
                <a:solidFill>
                  <a:srgbClr val="FF3300"/>
                </a:solidFill>
                <a:round/>
                <a:headEnd type="none" w="sm" len="sm"/>
                <a:tailEnd type="none" w="sm" len="sm"/>
              </a:ln>
              <a:effectLst/>
            </p:spPr>
            <p:txBody>
              <a:bodyPr/>
              <a:lstStyle/>
              <a:p>
                <a:endParaRPr lang="en-US"/>
              </a:p>
            </p:txBody>
          </p:sp>
        </p:grpSp>
        <p:sp>
          <p:nvSpPr>
            <p:cNvPr id="269360" name="Line 48"/>
            <p:cNvSpPr>
              <a:spLocks noChangeShapeType="1"/>
            </p:cNvSpPr>
            <p:nvPr/>
          </p:nvSpPr>
          <p:spPr bwMode="auto">
            <a:xfrm>
              <a:off x="4536" y="2168"/>
              <a:ext cx="0" cy="336"/>
            </a:xfrm>
            <a:prstGeom prst="line">
              <a:avLst/>
            </a:prstGeom>
            <a:noFill/>
            <a:ln w="57150">
              <a:solidFill>
                <a:srgbClr val="FF3300"/>
              </a:solidFill>
              <a:round/>
              <a:headEnd type="none" w="sm" len="sm"/>
              <a:tailEnd type="triangle" w="sm" len="sm"/>
            </a:ln>
            <a:effectLst/>
          </p:spPr>
          <p:txBody>
            <a:bodyPr/>
            <a:lstStyle/>
            <a:p>
              <a:endParaRPr lang="en-US"/>
            </a:p>
          </p:txBody>
        </p:sp>
      </p:grpSp>
      <p:sp>
        <p:nvSpPr>
          <p:cNvPr id="269363" name="Text Box 51"/>
          <p:cNvSpPr txBox="1">
            <a:spLocks noChangeArrowheads="1"/>
          </p:cNvSpPr>
          <p:nvPr/>
        </p:nvSpPr>
        <p:spPr bwMode="auto">
          <a:xfrm>
            <a:off x="914400" y="3835400"/>
            <a:ext cx="3670300" cy="160496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a:p>
            <a:pPr>
              <a:spcBef>
                <a:spcPct val="50000"/>
              </a:spcBef>
            </a:pPr>
            <a:r>
              <a:rPr lang="en-US" b="1">
                <a:latin typeface="Courier" pitchFamily="49" charset="0"/>
              </a:rPr>
              <a:t>for( i=0; i &lt; 25; i++ ) {</a:t>
            </a:r>
          </a:p>
          <a:p>
            <a:pPr>
              <a:spcBef>
                <a:spcPct val="50000"/>
              </a:spcBef>
            </a:pPr>
            <a:r>
              <a:rPr lang="en-US" b="1">
                <a:latin typeface="Courier" pitchFamily="49" charset="0"/>
              </a:rPr>
              <a:t>  printf(“Foo”);</a:t>
            </a:r>
          </a:p>
          <a:p>
            <a:pPr>
              <a:spcBef>
                <a:spcPct val="50000"/>
              </a:spcBef>
            </a:pPr>
            <a:r>
              <a:rPr lang="en-US" b="1">
                <a:latin typeface="Courier" pitchFamily="49" charset="0"/>
              </a:rPr>
              <a:t>}</a:t>
            </a:r>
          </a:p>
        </p:txBody>
      </p:sp>
      <p:sp>
        <p:nvSpPr>
          <p:cNvPr id="269364" name="Text Box 52"/>
          <p:cNvSpPr txBox="1">
            <a:spLocks noChangeArrowheads="1"/>
          </p:cNvSpPr>
          <p:nvPr/>
        </p:nvSpPr>
        <p:spPr bwMode="auto">
          <a:xfrm>
            <a:off x="901700" y="3860800"/>
            <a:ext cx="40005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#pragma omp parallel for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27" presetClass="entr" presetSubtype="0" fill="hold" grpId="0" nodeType="withEffect">
                                  <p:stCondLst>
                                    <p:cond delay="0"/>
                                  </p:stCondLst>
                                  <p:iterate type="lt">
                                    <p:tmPct val="50000"/>
                                  </p:iterate>
                                  <p:childTnLst>
                                    <p:set>
                                      <p:cBhvr>
                                        <p:cTn id="12" dur="1" fill="hold">
                                          <p:stCondLst>
                                            <p:cond delay="0"/>
                                          </p:stCondLst>
                                        </p:cTn>
                                        <p:tgtEl>
                                          <p:spTgt spid="269364"/>
                                        </p:tgtEl>
                                        <p:attrNameLst>
                                          <p:attrName>style.visibility</p:attrName>
                                        </p:attrNameLst>
                                      </p:cBhvr>
                                      <p:to>
                                        <p:strVal val="visible"/>
                                      </p:to>
                                    </p:set>
                                    <p:anim calcmode="discrete" valueType="clr">
                                      <p:cBhvr override="childStyle">
                                        <p:cTn id="13" dur="80"/>
                                        <p:tgtEl>
                                          <p:spTgt spid="269364"/>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69364"/>
                                        </p:tgtEl>
                                        <p:attrNameLst>
                                          <p:attrName>fillcolor</p:attrName>
                                        </p:attrNameLst>
                                      </p:cBhvr>
                                      <p:tavLst>
                                        <p:tav tm="0">
                                          <p:val>
                                            <p:clrVal>
                                              <a:schemeClr val="accent2"/>
                                            </p:clrVal>
                                          </p:val>
                                        </p:tav>
                                        <p:tav tm="50000">
                                          <p:val>
                                            <p:clrVal>
                                              <a:schemeClr val="hlink"/>
                                            </p:clrVal>
                                          </p:val>
                                        </p:tav>
                                      </p:tavLst>
                                    </p:anim>
                                    <p:set>
                                      <p:cBhvr>
                                        <p:cTn id="15" dur="80"/>
                                        <p:tgtEl>
                                          <p:spTgt spid="26936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64" grpId="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reenshot - beginopenmp3.gif"/>
          <p:cNvPicPr>
            <a:picLocks noChangeAspect="1" noChangeArrowheads="1"/>
          </p:cNvPicPr>
          <p:nvPr/>
        </p:nvPicPr>
        <p:blipFill>
          <a:blip r:embed="rId2"/>
          <a:srcRect/>
          <a:stretch>
            <a:fillRect/>
          </a:stretch>
        </p:blipFill>
        <p:spPr bwMode="auto">
          <a:xfrm>
            <a:off x="973521" y="152400"/>
            <a:ext cx="6036879" cy="6685232"/>
          </a:xfrm>
          <a:prstGeom prst="rect">
            <a:avLst/>
          </a:prstGeom>
          <a:noFill/>
        </p:spPr>
      </p:pic>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normAutofit fontScale="90000"/>
          </a:bodyPr>
          <a:lstStyle/>
          <a:p>
            <a:r>
              <a:rPr lang="en-US"/>
              <a:t>Programming Model – Loop Scheduling</a:t>
            </a:r>
          </a:p>
        </p:txBody>
      </p:sp>
      <p:sp>
        <p:nvSpPr>
          <p:cNvPr id="278531" name="Rectangle 3"/>
          <p:cNvSpPr>
            <a:spLocks noGrp="1" noChangeArrowheads="1"/>
          </p:cNvSpPr>
          <p:nvPr>
            <p:ph type="body" idx="1"/>
          </p:nvPr>
        </p:nvSpPr>
        <p:spPr/>
        <p:txBody>
          <a:bodyPr>
            <a:normAutofit fontScale="77500" lnSpcReduction="20000"/>
          </a:bodyPr>
          <a:lstStyle/>
          <a:p>
            <a:r>
              <a:rPr lang="en-US" dirty="0">
                <a:latin typeface="Courier" pitchFamily="49" charset="0"/>
              </a:rPr>
              <a:t>schedule</a:t>
            </a:r>
            <a:r>
              <a:rPr lang="en-US" dirty="0"/>
              <a:t> clause determines how loop iterations are divided among the thread team</a:t>
            </a:r>
          </a:p>
          <a:p>
            <a:pPr lvl="1"/>
            <a:r>
              <a:rPr lang="en-US" dirty="0">
                <a:latin typeface="Courier" pitchFamily="49" charset="0"/>
              </a:rPr>
              <a:t>static([chunk])</a:t>
            </a:r>
            <a:r>
              <a:rPr lang="en-US" dirty="0"/>
              <a:t> divides iterations statically between threads</a:t>
            </a:r>
          </a:p>
          <a:p>
            <a:pPr lvl="2"/>
            <a:r>
              <a:rPr lang="en-US" dirty="0"/>
              <a:t>Each thread receives </a:t>
            </a:r>
            <a:r>
              <a:rPr lang="en-US" dirty="0">
                <a:latin typeface="Courier" pitchFamily="49" charset="0"/>
              </a:rPr>
              <a:t>[chunk]</a:t>
            </a:r>
            <a:r>
              <a:rPr lang="en-US" dirty="0"/>
              <a:t> iterations, rounding as necessary to account for all iterations</a:t>
            </a:r>
          </a:p>
          <a:p>
            <a:pPr lvl="2"/>
            <a:r>
              <a:rPr lang="en-US" dirty="0"/>
              <a:t>Default </a:t>
            </a:r>
            <a:r>
              <a:rPr lang="en-US" dirty="0">
                <a:latin typeface="Courier" pitchFamily="49" charset="0"/>
              </a:rPr>
              <a:t>[chunk]</a:t>
            </a:r>
            <a:r>
              <a:rPr lang="en-US" dirty="0"/>
              <a:t> is </a:t>
            </a:r>
            <a:r>
              <a:rPr lang="en-US" dirty="0">
                <a:latin typeface="Courier" pitchFamily="49" charset="0"/>
              </a:rPr>
              <a:t>ceil( # iterations / # threads )</a:t>
            </a:r>
          </a:p>
          <a:p>
            <a:pPr lvl="1"/>
            <a:r>
              <a:rPr lang="en-US" dirty="0">
                <a:latin typeface="Courier" pitchFamily="49" charset="0"/>
                <a:cs typeface="Arial" pitchFamily="34" charset="0"/>
              </a:rPr>
              <a:t>dynamic([chunk])</a:t>
            </a:r>
            <a:r>
              <a:rPr lang="en-US" dirty="0">
                <a:cs typeface="Arial" pitchFamily="34" charset="0"/>
              </a:rPr>
              <a:t> allocates </a:t>
            </a:r>
            <a:r>
              <a:rPr lang="en-US" dirty="0">
                <a:latin typeface="Courier" pitchFamily="49" charset="0"/>
                <a:cs typeface="Arial" pitchFamily="34" charset="0"/>
              </a:rPr>
              <a:t>[chunk]</a:t>
            </a:r>
            <a:r>
              <a:rPr lang="en-US" dirty="0">
                <a:cs typeface="Arial" pitchFamily="34" charset="0"/>
              </a:rPr>
              <a:t> iterations per thread, allocating an additional </a:t>
            </a:r>
            <a:r>
              <a:rPr lang="en-US" dirty="0">
                <a:latin typeface="Courier" pitchFamily="49" charset="0"/>
                <a:cs typeface="Arial" pitchFamily="34" charset="0"/>
              </a:rPr>
              <a:t>[chunk]</a:t>
            </a:r>
            <a:r>
              <a:rPr lang="en-US" dirty="0">
                <a:cs typeface="Arial" pitchFamily="34" charset="0"/>
              </a:rPr>
              <a:t> iterations when a thread finishes</a:t>
            </a:r>
          </a:p>
          <a:p>
            <a:pPr lvl="2"/>
            <a:r>
              <a:rPr lang="en-US" dirty="0">
                <a:cs typeface="Arial" pitchFamily="34" charset="0"/>
              </a:rPr>
              <a:t>Forms a logical work queue, consisting of all loop iterations </a:t>
            </a:r>
          </a:p>
          <a:p>
            <a:pPr lvl="2"/>
            <a:r>
              <a:rPr lang="en-US" dirty="0">
                <a:cs typeface="Arial" pitchFamily="34" charset="0"/>
              </a:rPr>
              <a:t>Default </a:t>
            </a:r>
            <a:r>
              <a:rPr lang="en-US" dirty="0">
                <a:latin typeface="Courier" pitchFamily="49" charset="0"/>
                <a:cs typeface="Arial" pitchFamily="34" charset="0"/>
              </a:rPr>
              <a:t>[chunk]</a:t>
            </a:r>
            <a:r>
              <a:rPr lang="en-US" dirty="0">
                <a:cs typeface="Arial" pitchFamily="34" charset="0"/>
              </a:rPr>
              <a:t> is 1</a:t>
            </a:r>
          </a:p>
          <a:p>
            <a:pPr lvl="1"/>
            <a:r>
              <a:rPr lang="en-US" dirty="0">
                <a:latin typeface="Courier" pitchFamily="49" charset="0"/>
                <a:cs typeface="Arial" pitchFamily="34" charset="0"/>
              </a:rPr>
              <a:t>guided([chunk])</a:t>
            </a:r>
            <a:r>
              <a:rPr lang="en-US" dirty="0">
                <a:cs typeface="Arial" pitchFamily="34" charset="0"/>
              </a:rPr>
              <a:t> allocates dynamically, but </a:t>
            </a:r>
            <a:r>
              <a:rPr lang="en-US" dirty="0">
                <a:latin typeface="Courier" pitchFamily="49" charset="0"/>
                <a:cs typeface="Arial" pitchFamily="34" charset="0"/>
              </a:rPr>
              <a:t>[chunk]</a:t>
            </a:r>
            <a:r>
              <a:rPr lang="en-US" dirty="0">
                <a:cs typeface="Arial" pitchFamily="34" charset="0"/>
              </a:rPr>
              <a:t> is exponentially reduced with each allocation</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normAutofit fontScale="90000"/>
          </a:bodyPr>
          <a:lstStyle/>
          <a:p>
            <a:r>
              <a:rPr lang="en-US"/>
              <a:t>Programming Model – Loop Scheduling</a:t>
            </a:r>
          </a:p>
        </p:txBody>
      </p:sp>
      <p:sp>
        <p:nvSpPr>
          <p:cNvPr id="274436" name="Rectangle 4"/>
          <p:cNvSpPr>
            <a:spLocks noGrp="1" noChangeArrowheads="1"/>
          </p:cNvSpPr>
          <p:nvPr>
            <p:ph type="body" sz="half" idx="1"/>
          </p:nvPr>
        </p:nvSpPr>
        <p:spPr/>
        <p:txBody>
          <a:bodyPr/>
          <a:lstStyle/>
          <a:p>
            <a:pPr>
              <a:buFontTx/>
              <a:buNone/>
            </a:pPr>
            <a:endParaRPr lang="en-US" sz="2000" dirty="0">
              <a:latin typeface="Courier" pitchFamily="49" charset="0"/>
            </a:endParaRPr>
          </a:p>
          <a:p>
            <a:pPr>
              <a:buFontTx/>
              <a:buNone/>
            </a:pPr>
            <a:endParaRPr lang="en-US" sz="2000" dirty="0">
              <a:latin typeface="Courier" pitchFamily="49" charset="0"/>
            </a:endParaRPr>
          </a:p>
          <a:p>
            <a:pPr>
              <a:buFontTx/>
              <a:buNone/>
            </a:pPr>
            <a:endParaRPr lang="en-US" sz="2000" dirty="0">
              <a:latin typeface="Courier" pitchFamily="49" charset="0"/>
            </a:endParaRPr>
          </a:p>
          <a:p>
            <a:pPr>
              <a:buFontTx/>
              <a:buNone/>
            </a:pPr>
            <a:endParaRPr lang="en-US" sz="2400" b="1" dirty="0">
              <a:latin typeface="Courier" pitchFamily="49" charset="0"/>
            </a:endParaRPr>
          </a:p>
          <a:p>
            <a:pPr>
              <a:buFontTx/>
              <a:buNone/>
            </a:pPr>
            <a:r>
              <a:rPr lang="en-US" sz="2400" b="1" dirty="0">
                <a:latin typeface="Courier" pitchFamily="49" charset="0"/>
              </a:rPr>
              <a:t>for( </a:t>
            </a:r>
            <a:r>
              <a:rPr lang="en-US" sz="2400" b="1" dirty="0" err="1">
                <a:latin typeface="Courier" pitchFamily="49" charset="0"/>
              </a:rPr>
              <a:t>i</a:t>
            </a:r>
            <a:r>
              <a:rPr lang="en-US" sz="2400" b="1" dirty="0">
                <a:latin typeface="Courier" pitchFamily="49" charset="0"/>
              </a:rPr>
              <a:t>=0; </a:t>
            </a:r>
            <a:r>
              <a:rPr lang="en-US" sz="2400" b="1" dirty="0" err="1">
                <a:latin typeface="Courier" pitchFamily="49" charset="0"/>
              </a:rPr>
              <a:t>i</a:t>
            </a:r>
            <a:r>
              <a:rPr lang="en-US" sz="2400" b="1" dirty="0">
                <a:latin typeface="Courier" pitchFamily="49" charset="0"/>
              </a:rPr>
              <a:t>&lt;16; </a:t>
            </a:r>
            <a:r>
              <a:rPr lang="en-US" sz="2400" b="1" dirty="0" err="1">
                <a:latin typeface="Courier" pitchFamily="49" charset="0"/>
              </a:rPr>
              <a:t>i</a:t>
            </a:r>
            <a:r>
              <a:rPr lang="en-US" sz="2400" b="1" dirty="0">
                <a:latin typeface="Courier" pitchFamily="49" charset="0"/>
              </a:rPr>
              <a:t>++ ) </a:t>
            </a:r>
          </a:p>
          <a:p>
            <a:pPr>
              <a:buFontTx/>
              <a:buNone/>
            </a:pPr>
            <a:r>
              <a:rPr lang="en-US" sz="2400" b="1" dirty="0">
                <a:latin typeface="Courier" pitchFamily="49" charset="0"/>
              </a:rPr>
              <a:t>{</a:t>
            </a:r>
          </a:p>
          <a:p>
            <a:pPr>
              <a:buFontTx/>
              <a:buNone/>
            </a:pPr>
            <a:r>
              <a:rPr lang="en-US" sz="2400" b="1" dirty="0">
                <a:latin typeface="Courier" pitchFamily="49" charset="0"/>
              </a:rPr>
              <a:t>  </a:t>
            </a:r>
            <a:r>
              <a:rPr lang="en-US" sz="2400" b="1" dirty="0" err="1">
                <a:latin typeface="Courier" pitchFamily="49" charset="0"/>
              </a:rPr>
              <a:t>doIteration</a:t>
            </a:r>
            <a:r>
              <a:rPr lang="en-US" sz="2400" b="1" dirty="0">
                <a:latin typeface="Courier" pitchFamily="49" charset="0"/>
              </a:rPr>
              <a:t>(</a:t>
            </a:r>
            <a:r>
              <a:rPr lang="en-US" sz="2400" b="1" dirty="0" err="1">
                <a:latin typeface="Courier" pitchFamily="49" charset="0"/>
              </a:rPr>
              <a:t>i</a:t>
            </a:r>
            <a:r>
              <a:rPr lang="en-US" sz="2400" b="1" dirty="0">
                <a:latin typeface="Courier" pitchFamily="49" charset="0"/>
              </a:rPr>
              <a:t>);</a:t>
            </a:r>
          </a:p>
          <a:p>
            <a:pPr>
              <a:buFontTx/>
              <a:buNone/>
            </a:pPr>
            <a:r>
              <a:rPr lang="en-US" sz="2400" b="1" dirty="0">
                <a:latin typeface="Courier" pitchFamily="49" charset="0"/>
              </a:rPr>
              <a:t>}</a:t>
            </a:r>
          </a:p>
        </p:txBody>
      </p:sp>
      <p:sp>
        <p:nvSpPr>
          <p:cNvPr id="274439" name="Rectangle 7"/>
          <p:cNvSpPr>
            <a:spLocks noChangeArrowheads="1"/>
          </p:cNvSpPr>
          <p:nvPr/>
        </p:nvSpPr>
        <p:spPr bwMode="auto">
          <a:xfrm>
            <a:off x="1854200" y="1320800"/>
            <a:ext cx="4076700" cy="4953000"/>
          </a:xfrm>
          <a:prstGeom prst="rect">
            <a:avLst/>
          </a:prstGeom>
          <a:noFill/>
          <a:ln w="9525">
            <a:noFill/>
            <a:miter lim="800000"/>
            <a:headEnd/>
            <a:tailEnd/>
          </a:ln>
          <a:effectLst/>
        </p:spPr>
        <p:txBody>
          <a:bodyPr lIns="92075" tIns="46038" rIns="92075" bIns="46038"/>
          <a:lstStyle/>
          <a:p>
            <a:pPr marL="342900" indent="-342900">
              <a:lnSpc>
                <a:spcPct val="90000"/>
              </a:lnSpc>
              <a:spcBef>
                <a:spcPct val="30000"/>
              </a:spcBef>
              <a:buSzPct val="100000"/>
            </a:pPr>
            <a:endParaRPr lang="en-US" sz="2000" b="1">
              <a:latin typeface="Courier" pitchFamily="49" charset="0"/>
            </a:endParaRPr>
          </a:p>
          <a:p>
            <a:pPr marL="342900" indent="-342900">
              <a:lnSpc>
                <a:spcPct val="90000"/>
              </a:lnSpc>
              <a:spcBef>
                <a:spcPct val="30000"/>
              </a:spcBef>
              <a:buSzPct val="100000"/>
            </a:pPr>
            <a:endParaRPr lang="en-US" sz="2000" b="1">
              <a:latin typeface="Courier" pitchFamily="49" charset="0"/>
            </a:endParaRPr>
          </a:p>
          <a:p>
            <a:pPr marL="342900" indent="-342900">
              <a:lnSpc>
                <a:spcPct val="90000"/>
              </a:lnSpc>
              <a:spcBef>
                <a:spcPct val="30000"/>
              </a:spcBef>
              <a:buSzPct val="100000"/>
            </a:pPr>
            <a:endParaRPr lang="en-US" sz="2000" b="1">
              <a:latin typeface="Courier" pitchFamily="49" charset="0"/>
            </a:endParaRPr>
          </a:p>
          <a:p>
            <a:pPr marL="342900" indent="-342900">
              <a:lnSpc>
                <a:spcPct val="90000"/>
              </a:lnSpc>
              <a:spcBef>
                <a:spcPct val="30000"/>
              </a:spcBef>
              <a:buSzPct val="100000"/>
            </a:pPr>
            <a:endParaRPr lang="en-US" sz="2000" b="1">
              <a:latin typeface="Courier" pitchFamily="49" charset="0"/>
            </a:endParaRPr>
          </a:p>
        </p:txBody>
      </p:sp>
      <p:sp>
        <p:nvSpPr>
          <p:cNvPr id="274438" name="Rectangle 6"/>
          <p:cNvSpPr>
            <a:spLocks noChangeArrowheads="1"/>
          </p:cNvSpPr>
          <p:nvPr/>
        </p:nvSpPr>
        <p:spPr bwMode="auto">
          <a:xfrm>
            <a:off x="4711700" y="1003300"/>
            <a:ext cx="4076700" cy="5702300"/>
          </a:xfrm>
          <a:prstGeom prst="rect">
            <a:avLst/>
          </a:prstGeom>
          <a:noFill/>
          <a:ln w="9525">
            <a:noFill/>
            <a:miter lim="800000"/>
            <a:headEnd/>
            <a:tailEnd/>
          </a:ln>
          <a:effectLst/>
        </p:spPr>
        <p:txBody>
          <a:bodyPr lIns="92075" tIns="46038" rIns="92075" bIns="46038"/>
          <a:lstStyle/>
          <a:p>
            <a:pPr marL="342900" indent="-342900">
              <a:lnSpc>
                <a:spcPct val="90000"/>
              </a:lnSpc>
              <a:spcBef>
                <a:spcPct val="30000"/>
              </a:spcBef>
              <a:buSzPct val="100000"/>
            </a:pPr>
            <a:endParaRPr lang="en-US" b="1" dirty="0">
              <a:latin typeface="Courier" pitchFamily="49" charset="0"/>
            </a:endParaRPr>
          </a:p>
          <a:p>
            <a:pPr marL="342900" indent="-342900">
              <a:lnSpc>
                <a:spcPct val="90000"/>
              </a:lnSpc>
              <a:spcBef>
                <a:spcPct val="30000"/>
              </a:spcBef>
              <a:buSzPct val="100000"/>
            </a:pPr>
            <a:endParaRPr lang="en-US" b="1" dirty="0">
              <a:latin typeface="Courier" pitchFamily="49" charset="0"/>
            </a:endParaRPr>
          </a:p>
          <a:p>
            <a:pPr marL="342900" indent="-342900">
              <a:lnSpc>
                <a:spcPct val="90000"/>
              </a:lnSpc>
              <a:spcBef>
                <a:spcPct val="30000"/>
              </a:spcBef>
              <a:buSzPct val="100000"/>
            </a:pPr>
            <a:r>
              <a:rPr lang="en-US" sz="2000" b="1" dirty="0">
                <a:latin typeface="Courier" pitchFamily="49" charset="0"/>
              </a:rPr>
              <a:t>// Static Scheduling</a:t>
            </a:r>
          </a:p>
          <a:p>
            <a:pPr marL="342900" indent="-342900">
              <a:lnSpc>
                <a:spcPct val="90000"/>
              </a:lnSpc>
              <a:spcBef>
                <a:spcPct val="30000"/>
              </a:spcBef>
              <a:buSzPct val="100000"/>
            </a:pPr>
            <a:endParaRPr lang="en-US" sz="2000" b="1" dirty="0">
              <a:latin typeface="Courier" pitchFamily="49" charset="0"/>
            </a:endParaRPr>
          </a:p>
          <a:p>
            <a:pPr marL="342900" indent="-342900">
              <a:lnSpc>
                <a:spcPct val="90000"/>
              </a:lnSpc>
              <a:spcBef>
                <a:spcPct val="30000"/>
              </a:spcBef>
              <a:buSzPct val="100000"/>
            </a:pPr>
            <a:r>
              <a:rPr lang="en-US" sz="2000" b="1" dirty="0" err="1">
                <a:latin typeface="Courier" pitchFamily="49" charset="0"/>
              </a:rPr>
              <a:t>int</a:t>
            </a:r>
            <a:r>
              <a:rPr lang="en-US" sz="2000" b="1" dirty="0">
                <a:latin typeface="Courier" pitchFamily="49" charset="0"/>
              </a:rPr>
              <a:t> chunk = 16/T;</a:t>
            </a:r>
          </a:p>
          <a:p>
            <a:pPr marL="342900" indent="-342900">
              <a:lnSpc>
                <a:spcPct val="90000"/>
              </a:lnSpc>
              <a:spcBef>
                <a:spcPct val="30000"/>
              </a:spcBef>
              <a:buSzPct val="100000"/>
            </a:pPr>
            <a:r>
              <a:rPr lang="en-US" sz="2000" b="1" dirty="0" err="1">
                <a:latin typeface="Courier" pitchFamily="49" charset="0"/>
              </a:rPr>
              <a:t>int</a:t>
            </a:r>
            <a:r>
              <a:rPr lang="en-US" sz="2000" b="1" dirty="0">
                <a:latin typeface="Courier" pitchFamily="49" charset="0"/>
              </a:rPr>
              <a:t> base = </a:t>
            </a:r>
            <a:r>
              <a:rPr lang="en-US" sz="2000" b="1" dirty="0" err="1">
                <a:latin typeface="Courier" pitchFamily="49" charset="0"/>
              </a:rPr>
              <a:t>tid</a:t>
            </a:r>
            <a:r>
              <a:rPr lang="en-US" sz="2000" b="1" dirty="0">
                <a:latin typeface="Courier" pitchFamily="49" charset="0"/>
              </a:rPr>
              <a:t> * chunk;</a:t>
            </a:r>
          </a:p>
          <a:p>
            <a:pPr marL="342900" indent="-342900">
              <a:lnSpc>
                <a:spcPct val="90000"/>
              </a:lnSpc>
              <a:spcBef>
                <a:spcPct val="30000"/>
              </a:spcBef>
              <a:buSzPct val="100000"/>
            </a:pPr>
            <a:r>
              <a:rPr lang="en-US" sz="2000" b="1" dirty="0" err="1">
                <a:latin typeface="Courier" pitchFamily="49" charset="0"/>
              </a:rPr>
              <a:t>int</a:t>
            </a:r>
            <a:r>
              <a:rPr lang="en-US" sz="2000" b="1" dirty="0">
                <a:latin typeface="Courier" pitchFamily="49" charset="0"/>
              </a:rPr>
              <a:t> bound = (tid+1)*chunk;</a:t>
            </a:r>
          </a:p>
          <a:p>
            <a:pPr marL="342900" indent="-342900">
              <a:lnSpc>
                <a:spcPct val="90000"/>
              </a:lnSpc>
              <a:spcBef>
                <a:spcPct val="30000"/>
              </a:spcBef>
              <a:buSzPct val="100000"/>
            </a:pPr>
            <a:endParaRPr lang="en-US" sz="2000" b="1" dirty="0">
              <a:latin typeface="Courier" pitchFamily="49" charset="0"/>
            </a:endParaRPr>
          </a:p>
          <a:p>
            <a:pPr marL="342900" indent="-342900">
              <a:lnSpc>
                <a:spcPct val="90000"/>
              </a:lnSpc>
              <a:spcBef>
                <a:spcPct val="30000"/>
              </a:spcBef>
              <a:buSzPct val="100000"/>
            </a:pPr>
            <a:r>
              <a:rPr lang="en-US" sz="2000" b="1" dirty="0">
                <a:latin typeface="Courier" pitchFamily="49" charset="0"/>
              </a:rPr>
              <a:t>for( </a:t>
            </a:r>
            <a:r>
              <a:rPr lang="en-US" sz="2000" b="1" dirty="0" err="1">
                <a:latin typeface="Courier" pitchFamily="49" charset="0"/>
              </a:rPr>
              <a:t>i</a:t>
            </a:r>
            <a:r>
              <a:rPr lang="en-US" sz="2000" b="1" dirty="0">
                <a:latin typeface="Courier" pitchFamily="49" charset="0"/>
              </a:rPr>
              <a:t>=base; </a:t>
            </a:r>
            <a:r>
              <a:rPr lang="en-US" sz="2000" b="1" dirty="0" err="1">
                <a:latin typeface="Courier" pitchFamily="49" charset="0"/>
              </a:rPr>
              <a:t>i</a:t>
            </a:r>
            <a:r>
              <a:rPr lang="en-US" sz="2000" b="1" dirty="0">
                <a:latin typeface="Courier" pitchFamily="49" charset="0"/>
              </a:rPr>
              <a:t>&lt;bound; </a:t>
            </a:r>
            <a:r>
              <a:rPr lang="en-US" sz="2000" b="1" dirty="0" err="1">
                <a:latin typeface="Courier" pitchFamily="49" charset="0"/>
              </a:rPr>
              <a:t>i</a:t>
            </a:r>
            <a:r>
              <a:rPr lang="en-US" sz="2000" b="1" dirty="0">
                <a:latin typeface="Courier" pitchFamily="49" charset="0"/>
              </a:rPr>
              <a:t>++ )</a:t>
            </a:r>
          </a:p>
          <a:p>
            <a:pPr marL="342900" indent="-342900">
              <a:lnSpc>
                <a:spcPct val="90000"/>
              </a:lnSpc>
              <a:spcBef>
                <a:spcPct val="30000"/>
              </a:spcBef>
              <a:buSzPct val="100000"/>
            </a:pPr>
            <a:r>
              <a:rPr lang="en-US" sz="2000" b="1" dirty="0">
                <a:latin typeface="Courier" pitchFamily="49" charset="0"/>
              </a:rPr>
              <a:t>{</a:t>
            </a:r>
          </a:p>
          <a:p>
            <a:pPr marL="342900" indent="-342900">
              <a:lnSpc>
                <a:spcPct val="90000"/>
              </a:lnSpc>
              <a:spcBef>
                <a:spcPct val="30000"/>
              </a:spcBef>
              <a:buSzPct val="100000"/>
            </a:pPr>
            <a:r>
              <a:rPr lang="en-US" sz="2000" b="1" dirty="0">
                <a:latin typeface="Courier" pitchFamily="49" charset="0"/>
              </a:rPr>
              <a:t>  </a:t>
            </a:r>
            <a:r>
              <a:rPr lang="en-US" sz="2000" b="1" dirty="0" err="1">
                <a:latin typeface="Courier" pitchFamily="49" charset="0"/>
              </a:rPr>
              <a:t>doIteration</a:t>
            </a:r>
            <a:r>
              <a:rPr lang="en-US" sz="2000" b="1" dirty="0">
                <a:latin typeface="Courier" pitchFamily="49" charset="0"/>
              </a:rPr>
              <a:t>(</a:t>
            </a:r>
            <a:r>
              <a:rPr lang="en-US" sz="2000" b="1" dirty="0" err="1">
                <a:latin typeface="Courier" pitchFamily="49" charset="0"/>
              </a:rPr>
              <a:t>i</a:t>
            </a:r>
            <a:r>
              <a:rPr lang="en-US" sz="2000" b="1" dirty="0">
                <a:latin typeface="Courier" pitchFamily="49" charset="0"/>
              </a:rPr>
              <a:t>);</a:t>
            </a:r>
          </a:p>
          <a:p>
            <a:pPr marL="342900" indent="-342900">
              <a:lnSpc>
                <a:spcPct val="90000"/>
              </a:lnSpc>
              <a:spcBef>
                <a:spcPct val="30000"/>
              </a:spcBef>
              <a:buSzPct val="100000"/>
            </a:pPr>
            <a:r>
              <a:rPr lang="en-US" sz="2000" b="1" dirty="0">
                <a:latin typeface="Courier" pitchFamily="49" charset="0"/>
              </a:rPr>
              <a:t>}</a:t>
            </a:r>
          </a:p>
          <a:p>
            <a:pPr marL="342900" indent="-342900">
              <a:lnSpc>
                <a:spcPct val="90000"/>
              </a:lnSpc>
              <a:spcBef>
                <a:spcPct val="30000"/>
              </a:spcBef>
              <a:buSzPct val="100000"/>
            </a:pPr>
            <a:endParaRPr lang="en-US" sz="2000" b="1" dirty="0">
              <a:latin typeface="Courier" pitchFamily="49" charset="0"/>
            </a:endParaRPr>
          </a:p>
          <a:p>
            <a:pPr marL="342900" indent="-342900">
              <a:lnSpc>
                <a:spcPct val="90000"/>
              </a:lnSpc>
              <a:spcBef>
                <a:spcPct val="30000"/>
              </a:spcBef>
              <a:buSzPct val="100000"/>
            </a:pPr>
            <a:r>
              <a:rPr lang="en-US" sz="2000" b="1" dirty="0">
                <a:latin typeface="Courier" pitchFamily="49" charset="0"/>
              </a:rPr>
              <a:t>Barrier();</a:t>
            </a:r>
          </a:p>
        </p:txBody>
      </p:sp>
      <p:sp>
        <p:nvSpPr>
          <p:cNvPr id="274440" name="Text Box 8"/>
          <p:cNvSpPr txBox="1">
            <a:spLocks noChangeArrowheads="1"/>
          </p:cNvSpPr>
          <p:nvPr/>
        </p:nvSpPr>
        <p:spPr bwMode="auto">
          <a:xfrm>
            <a:off x="469900" y="1727200"/>
            <a:ext cx="4813300" cy="779463"/>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#pragma omp parallel for \</a:t>
            </a:r>
          </a:p>
          <a:p>
            <a:pPr>
              <a:spcBef>
                <a:spcPct val="50000"/>
              </a:spcBef>
            </a:pPr>
            <a:r>
              <a:rPr lang="en-US" b="1">
                <a:latin typeface="Courier" pitchFamily="49" charset="0"/>
              </a:rPr>
              <a:t> schedule(static)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4440"/>
                                        </p:tgtEl>
                                        <p:attrNameLst>
                                          <p:attrName>style.visibility</p:attrName>
                                        </p:attrNameLst>
                                      </p:cBhvr>
                                      <p:to>
                                        <p:strVal val="visible"/>
                                      </p:to>
                                    </p:set>
                                    <p:anim calcmode="discrete" valueType="clr">
                                      <p:cBhvr override="childStyle">
                                        <p:cTn id="7" dur="80"/>
                                        <p:tgtEl>
                                          <p:spTgt spid="2744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4440"/>
                                        </p:tgtEl>
                                        <p:attrNameLst>
                                          <p:attrName>fillcolor</p:attrName>
                                        </p:attrNameLst>
                                      </p:cBhvr>
                                      <p:tavLst>
                                        <p:tav tm="0">
                                          <p:val>
                                            <p:clrVal>
                                              <a:schemeClr val="accent2"/>
                                            </p:clrVal>
                                          </p:val>
                                        </p:tav>
                                        <p:tav tm="50000">
                                          <p:val>
                                            <p:clrVal>
                                              <a:schemeClr val="hlink"/>
                                            </p:clrVal>
                                          </p:val>
                                        </p:tav>
                                      </p:tavLst>
                                    </p:anim>
                                    <p:set>
                                      <p:cBhvr>
                                        <p:cTn id="9" dur="80"/>
                                        <p:tgtEl>
                                          <p:spTgt spid="27444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74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8" grpId="0"/>
      <p:bldP spid="274440" grpId="0"/>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normAutofit fontScale="90000"/>
          </a:bodyPr>
          <a:lstStyle/>
          <a:p>
            <a:r>
              <a:rPr lang="en-US"/>
              <a:t>Programming Model – Loop Scheduling</a:t>
            </a:r>
          </a:p>
        </p:txBody>
      </p:sp>
      <p:sp>
        <p:nvSpPr>
          <p:cNvPr id="276484" name="Rectangle 4"/>
          <p:cNvSpPr>
            <a:spLocks noChangeArrowheads="1"/>
          </p:cNvSpPr>
          <p:nvPr/>
        </p:nvSpPr>
        <p:spPr bwMode="auto">
          <a:xfrm>
            <a:off x="1854200" y="1320800"/>
            <a:ext cx="4076700" cy="4953000"/>
          </a:xfrm>
          <a:prstGeom prst="rect">
            <a:avLst/>
          </a:prstGeom>
          <a:noFill/>
          <a:ln w="9525">
            <a:noFill/>
            <a:miter lim="800000"/>
            <a:headEnd/>
            <a:tailEnd/>
          </a:ln>
          <a:effectLst/>
        </p:spPr>
        <p:txBody>
          <a:bodyPr lIns="92075" tIns="46038" rIns="92075" bIns="46038"/>
          <a:lstStyle/>
          <a:p>
            <a:pPr marL="342900" indent="-342900">
              <a:lnSpc>
                <a:spcPct val="90000"/>
              </a:lnSpc>
              <a:spcBef>
                <a:spcPct val="30000"/>
              </a:spcBef>
              <a:buSzPct val="100000"/>
            </a:pPr>
            <a:endParaRPr lang="en-US" sz="2000" b="1">
              <a:latin typeface="Courier" pitchFamily="49" charset="0"/>
            </a:endParaRPr>
          </a:p>
          <a:p>
            <a:pPr marL="342900" indent="-342900">
              <a:lnSpc>
                <a:spcPct val="90000"/>
              </a:lnSpc>
              <a:spcBef>
                <a:spcPct val="30000"/>
              </a:spcBef>
              <a:buSzPct val="100000"/>
            </a:pPr>
            <a:endParaRPr lang="en-US" sz="2000" b="1">
              <a:latin typeface="Courier" pitchFamily="49" charset="0"/>
            </a:endParaRPr>
          </a:p>
          <a:p>
            <a:pPr marL="342900" indent="-342900">
              <a:lnSpc>
                <a:spcPct val="90000"/>
              </a:lnSpc>
              <a:spcBef>
                <a:spcPct val="30000"/>
              </a:spcBef>
              <a:buSzPct val="100000"/>
            </a:pPr>
            <a:endParaRPr lang="en-US" sz="2000" b="1">
              <a:latin typeface="Courier" pitchFamily="49" charset="0"/>
            </a:endParaRPr>
          </a:p>
          <a:p>
            <a:pPr marL="342900" indent="-342900">
              <a:lnSpc>
                <a:spcPct val="90000"/>
              </a:lnSpc>
              <a:spcBef>
                <a:spcPct val="30000"/>
              </a:spcBef>
              <a:buSzPct val="100000"/>
            </a:pPr>
            <a:endParaRPr lang="en-US" sz="2000" b="1">
              <a:latin typeface="Courier" pitchFamily="49" charset="0"/>
            </a:endParaRPr>
          </a:p>
        </p:txBody>
      </p:sp>
      <p:sp>
        <p:nvSpPr>
          <p:cNvPr id="276485" name="Rectangle 5"/>
          <p:cNvSpPr>
            <a:spLocks noChangeArrowheads="1"/>
          </p:cNvSpPr>
          <p:nvPr/>
        </p:nvSpPr>
        <p:spPr bwMode="auto">
          <a:xfrm>
            <a:off x="4711700" y="1003300"/>
            <a:ext cx="4076700" cy="4953000"/>
          </a:xfrm>
          <a:prstGeom prst="rect">
            <a:avLst/>
          </a:prstGeom>
          <a:noFill/>
          <a:ln w="9525">
            <a:noFill/>
            <a:miter lim="800000"/>
            <a:headEnd/>
            <a:tailEnd/>
          </a:ln>
          <a:effectLst/>
        </p:spPr>
        <p:txBody>
          <a:bodyPr lIns="92075" tIns="46038" rIns="92075" bIns="46038"/>
          <a:lstStyle/>
          <a:p>
            <a:pPr marL="342900" indent="-342900">
              <a:lnSpc>
                <a:spcPct val="90000"/>
              </a:lnSpc>
              <a:spcBef>
                <a:spcPct val="30000"/>
              </a:spcBef>
              <a:buSzPct val="100000"/>
            </a:pPr>
            <a:endParaRPr lang="en-US" b="1" dirty="0">
              <a:latin typeface="Courier" pitchFamily="49" charset="0"/>
            </a:endParaRPr>
          </a:p>
          <a:p>
            <a:pPr marL="342900" indent="-342900">
              <a:lnSpc>
                <a:spcPct val="90000"/>
              </a:lnSpc>
              <a:spcBef>
                <a:spcPct val="30000"/>
              </a:spcBef>
              <a:buSzPct val="100000"/>
            </a:pPr>
            <a:endParaRPr lang="en-US" b="1" dirty="0">
              <a:latin typeface="Courier" pitchFamily="49" charset="0"/>
            </a:endParaRPr>
          </a:p>
          <a:p>
            <a:pPr marL="342900" indent="-342900">
              <a:lnSpc>
                <a:spcPct val="90000"/>
              </a:lnSpc>
              <a:spcBef>
                <a:spcPct val="30000"/>
              </a:spcBef>
              <a:buSzPct val="100000"/>
            </a:pPr>
            <a:r>
              <a:rPr lang="en-US" b="1" dirty="0">
                <a:latin typeface="Courier" pitchFamily="49" charset="0"/>
              </a:rPr>
              <a:t>// Dynamic Scheduling</a:t>
            </a:r>
          </a:p>
          <a:p>
            <a:pPr marL="342900" indent="-342900">
              <a:lnSpc>
                <a:spcPct val="90000"/>
              </a:lnSpc>
              <a:spcBef>
                <a:spcPct val="30000"/>
              </a:spcBef>
              <a:buSzPct val="100000"/>
            </a:pPr>
            <a:endParaRPr lang="en-US" b="1" dirty="0">
              <a:latin typeface="Courier" pitchFamily="49" charset="0"/>
            </a:endParaRPr>
          </a:p>
          <a:p>
            <a:pPr marL="342900" indent="-342900">
              <a:lnSpc>
                <a:spcPct val="90000"/>
              </a:lnSpc>
              <a:spcBef>
                <a:spcPct val="30000"/>
              </a:spcBef>
              <a:buSzPct val="100000"/>
            </a:pPr>
            <a:r>
              <a:rPr lang="en-US" b="1" dirty="0" err="1">
                <a:latin typeface="Courier" pitchFamily="49" charset="0"/>
              </a:rPr>
              <a:t>int</a:t>
            </a:r>
            <a:r>
              <a:rPr lang="en-US" b="1" dirty="0">
                <a:latin typeface="Courier" pitchFamily="49" charset="0"/>
              </a:rPr>
              <a:t> </a:t>
            </a:r>
            <a:r>
              <a:rPr lang="en-US" b="1" dirty="0" err="1">
                <a:latin typeface="Courier" pitchFamily="49" charset="0"/>
              </a:rPr>
              <a:t>current_i</a:t>
            </a:r>
            <a:r>
              <a:rPr lang="en-US" b="1" dirty="0">
                <a:latin typeface="Courier" pitchFamily="49" charset="0"/>
              </a:rPr>
              <a:t>;</a:t>
            </a:r>
          </a:p>
          <a:p>
            <a:pPr marL="342900" indent="-342900">
              <a:lnSpc>
                <a:spcPct val="90000"/>
              </a:lnSpc>
              <a:spcBef>
                <a:spcPct val="30000"/>
              </a:spcBef>
              <a:buSzPct val="100000"/>
            </a:pPr>
            <a:endParaRPr lang="en-US" b="1" dirty="0">
              <a:latin typeface="Courier" pitchFamily="49" charset="0"/>
            </a:endParaRPr>
          </a:p>
          <a:p>
            <a:pPr marL="342900" indent="-342900">
              <a:lnSpc>
                <a:spcPct val="90000"/>
              </a:lnSpc>
              <a:spcBef>
                <a:spcPct val="30000"/>
              </a:spcBef>
              <a:buSzPct val="100000"/>
            </a:pPr>
            <a:r>
              <a:rPr lang="en-US" b="1" dirty="0">
                <a:latin typeface="Courier" pitchFamily="49" charset="0"/>
              </a:rPr>
              <a:t>while( </a:t>
            </a:r>
            <a:r>
              <a:rPr lang="en-US" b="1" dirty="0" err="1">
                <a:latin typeface="Courier" pitchFamily="49" charset="0"/>
              </a:rPr>
              <a:t>workLeftToDo</a:t>
            </a:r>
            <a:r>
              <a:rPr lang="en-US" b="1" dirty="0">
                <a:latin typeface="Courier" pitchFamily="49" charset="0"/>
              </a:rPr>
              <a:t>() )</a:t>
            </a:r>
          </a:p>
          <a:p>
            <a:pPr marL="342900" indent="-342900">
              <a:lnSpc>
                <a:spcPct val="90000"/>
              </a:lnSpc>
              <a:spcBef>
                <a:spcPct val="30000"/>
              </a:spcBef>
              <a:buSzPct val="100000"/>
            </a:pPr>
            <a:r>
              <a:rPr lang="en-US" b="1" dirty="0">
                <a:latin typeface="Courier" pitchFamily="49" charset="0"/>
              </a:rPr>
              <a:t>{</a:t>
            </a:r>
          </a:p>
          <a:p>
            <a:pPr marL="342900" indent="-342900">
              <a:lnSpc>
                <a:spcPct val="90000"/>
              </a:lnSpc>
              <a:spcBef>
                <a:spcPct val="30000"/>
              </a:spcBef>
              <a:buSzPct val="100000"/>
            </a:pPr>
            <a:r>
              <a:rPr lang="en-US" b="1" dirty="0">
                <a:latin typeface="Courier" pitchFamily="49" charset="0"/>
              </a:rPr>
              <a:t>  </a:t>
            </a:r>
            <a:r>
              <a:rPr lang="en-US" b="1" dirty="0" err="1">
                <a:latin typeface="Courier" pitchFamily="49" charset="0"/>
              </a:rPr>
              <a:t>current_i</a:t>
            </a:r>
            <a:r>
              <a:rPr lang="en-US" b="1" dirty="0">
                <a:latin typeface="Courier" pitchFamily="49" charset="0"/>
              </a:rPr>
              <a:t> = </a:t>
            </a:r>
            <a:r>
              <a:rPr lang="en-US" b="1" dirty="0" err="1">
                <a:latin typeface="Courier" pitchFamily="49" charset="0"/>
              </a:rPr>
              <a:t>getNextIter</a:t>
            </a:r>
            <a:r>
              <a:rPr lang="en-US" b="1" dirty="0">
                <a:latin typeface="Courier" pitchFamily="49" charset="0"/>
              </a:rPr>
              <a:t>();</a:t>
            </a:r>
          </a:p>
          <a:p>
            <a:pPr marL="342900" indent="-342900">
              <a:lnSpc>
                <a:spcPct val="90000"/>
              </a:lnSpc>
              <a:spcBef>
                <a:spcPct val="30000"/>
              </a:spcBef>
              <a:buSzPct val="100000"/>
            </a:pPr>
            <a:r>
              <a:rPr lang="en-US" b="1" dirty="0">
                <a:latin typeface="Courier" pitchFamily="49" charset="0"/>
              </a:rPr>
              <a:t>  </a:t>
            </a:r>
            <a:r>
              <a:rPr lang="en-US" b="1" dirty="0" err="1">
                <a:latin typeface="Courier" pitchFamily="49" charset="0"/>
              </a:rPr>
              <a:t>doIteration</a:t>
            </a:r>
            <a:r>
              <a:rPr lang="en-US" b="1" dirty="0">
                <a:latin typeface="Courier" pitchFamily="49" charset="0"/>
              </a:rPr>
              <a:t>(</a:t>
            </a:r>
            <a:r>
              <a:rPr lang="en-US" b="1" dirty="0" err="1">
                <a:latin typeface="Courier" pitchFamily="49" charset="0"/>
              </a:rPr>
              <a:t>i</a:t>
            </a:r>
            <a:r>
              <a:rPr lang="en-US" b="1" dirty="0">
                <a:latin typeface="Courier" pitchFamily="49" charset="0"/>
              </a:rPr>
              <a:t>);</a:t>
            </a:r>
          </a:p>
          <a:p>
            <a:pPr marL="342900" indent="-342900">
              <a:lnSpc>
                <a:spcPct val="90000"/>
              </a:lnSpc>
              <a:spcBef>
                <a:spcPct val="30000"/>
              </a:spcBef>
              <a:buSzPct val="100000"/>
            </a:pPr>
            <a:r>
              <a:rPr lang="en-US" b="1" dirty="0">
                <a:latin typeface="Courier" pitchFamily="49" charset="0"/>
              </a:rPr>
              <a:t>}</a:t>
            </a:r>
          </a:p>
          <a:p>
            <a:pPr marL="342900" indent="-342900">
              <a:lnSpc>
                <a:spcPct val="90000"/>
              </a:lnSpc>
              <a:spcBef>
                <a:spcPct val="30000"/>
              </a:spcBef>
              <a:buSzPct val="100000"/>
            </a:pPr>
            <a:endParaRPr lang="en-US" b="1" dirty="0">
              <a:latin typeface="Courier" pitchFamily="49" charset="0"/>
            </a:endParaRPr>
          </a:p>
          <a:p>
            <a:pPr marL="342900" indent="-342900">
              <a:lnSpc>
                <a:spcPct val="90000"/>
              </a:lnSpc>
              <a:spcBef>
                <a:spcPct val="30000"/>
              </a:spcBef>
              <a:buSzPct val="100000"/>
            </a:pPr>
            <a:r>
              <a:rPr lang="en-US" b="1" dirty="0">
                <a:latin typeface="Courier" pitchFamily="49" charset="0"/>
              </a:rPr>
              <a:t>Barrier();</a:t>
            </a:r>
          </a:p>
        </p:txBody>
      </p:sp>
      <p:sp>
        <p:nvSpPr>
          <p:cNvPr id="276486" name="Text Box 6"/>
          <p:cNvSpPr txBox="1">
            <a:spLocks noChangeArrowheads="1"/>
          </p:cNvSpPr>
          <p:nvPr/>
        </p:nvSpPr>
        <p:spPr bwMode="auto">
          <a:xfrm>
            <a:off x="469900" y="1727200"/>
            <a:ext cx="4813300" cy="779463"/>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#pragma omp parallel for \</a:t>
            </a:r>
          </a:p>
          <a:p>
            <a:pPr>
              <a:spcBef>
                <a:spcPct val="50000"/>
              </a:spcBef>
            </a:pPr>
            <a:r>
              <a:rPr lang="en-US" b="1">
                <a:latin typeface="Courier" pitchFamily="49" charset="0"/>
              </a:rPr>
              <a:t> schedule(dynamic)</a:t>
            </a:r>
          </a:p>
        </p:txBody>
      </p:sp>
      <p:sp>
        <p:nvSpPr>
          <p:cNvPr id="8" name="Rectangle 4"/>
          <p:cNvSpPr txBox="1">
            <a:spLocks noChangeArrowheads="1"/>
          </p:cNvSpPr>
          <p:nvPr/>
        </p:nvSpPr>
        <p:spPr>
          <a:xfrm>
            <a:off x="609600" y="1219200"/>
            <a:ext cx="4076700" cy="4953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smtClean="0">
              <a:ln>
                <a:noFill/>
              </a:ln>
              <a:solidFill>
                <a:schemeClr val="tx1"/>
              </a:solidFill>
              <a:effectLst/>
              <a:uLnTx/>
              <a:uFillTx/>
              <a:latin typeface="Courier"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smtClean="0">
              <a:ln>
                <a:noFill/>
              </a:ln>
              <a:solidFill>
                <a:schemeClr val="tx1"/>
              </a:solidFill>
              <a:effectLst/>
              <a:uLnTx/>
              <a:uFillTx/>
              <a:latin typeface="Courier"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smtClean="0">
              <a:ln>
                <a:noFill/>
              </a:ln>
              <a:solidFill>
                <a:schemeClr val="tx1"/>
              </a:solidFill>
              <a:effectLst/>
              <a:uLnTx/>
              <a:uFillTx/>
              <a:latin typeface="Courier"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400" b="1" i="0" u="none" strike="noStrike" kern="1200" cap="none" spc="0" normalizeH="0" baseline="0" noProof="0" smtClean="0">
              <a:ln>
                <a:noFill/>
              </a:ln>
              <a:solidFill>
                <a:schemeClr val="tx1"/>
              </a:solidFill>
              <a:effectLst/>
              <a:uLnTx/>
              <a:uFillTx/>
              <a:latin typeface="Courier"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solidFill>
                <a:effectLst/>
                <a:uLnTx/>
                <a:uFillTx/>
                <a:latin typeface="Courier" pitchFamily="49" charset="0"/>
                <a:ea typeface="+mn-ea"/>
                <a:cs typeface="+mn-cs"/>
              </a:rPr>
              <a:t>for( i=0; i&lt;16; i++ )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solidFill>
                <a:effectLst/>
                <a:uLnTx/>
                <a:uFillTx/>
                <a:latin typeface="Courier" pitchFamily="49" charset="0"/>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solidFill>
                <a:effectLst/>
                <a:uLnTx/>
                <a:uFillTx/>
                <a:latin typeface="Courier" pitchFamily="49" charset="0"/>
                <a:ea typeface="+mn-ea"/>
                <a:cs typeface="+mn-cs"/>
              </a:rPr>
              <a:t>  doIteration(i);</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solidFill>
                <a:effectLst/>
                <a:uLnTx/>
                <a:uFillTx/>
                <a:latin typeface="Courier" pitchFamily="49" charset="0"/>
                <a:ea typeface="+mn-ea"/>
                <a:cs typeface="+mn-cs"/>
              </a:rPr>
              <a:t>}</a:t>
            </a:r>
            <a:endParaRPr kumimoji="0" lang="en-US" sz="2400" b="1" i="0" u="none" strike="noStrike" kern="1200" cap="none" spc="0" normalizeH="0" baseline="0" noProof="0" dirty="0">
              <a:ln>
                <a:noFill/>
              </a:ln>
              <a:solidFill>
                <a:schemeClr val="tx1"/>
              </a:solidFill>
              <a:effectLst/>
              <a:uLnTx/>
              <a:uFillTx/>
              <a:latin typeface="Courier" pitchFamily="49"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6486"/>
                                        </p:tgtEl>
                                        <p:attrNameLst>
                                          <p:attrName>style.visibility</p:attrName>
                                        </p:attrNameLst>
                                      </p:cBhvr>
                                      <p:to>
                                        <p:strVal val="visible"/>
                                      </p:to>
                                    </p:set>
                                    <p:anim calcmode="discrete" valueType="clr">
                                      <p:cBhvr override="childStyle">
                                        <p:cTn id="7" dur="80"/>
                                        <p:tgtEl>
                                          <p:spTgt spid="27648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6486"/>
                                        </p:tgtEl>
                                        <p:attrNameLst>
                                          <p:attrName>fillcolor</p:attrName>
                                        </p:attrNameLst>
                                      </p:cBhvr>
                                      <p:tavLst>
                                        <p:tav tm="0">
                                          <p:val>
                                            <p:clrVal>
                                              <a:schemeClr val="accent2"/>
                                            </p:clrVal>
                                          </p:val>
                                        </p:tav>
                                        <p:tav tm="50000">
                                          <p:val>
                                            <p:clrVal>
                                              <a:schemeClr val="hlink"/>
                                            </p:clrVal>
                                          </p:val>
                                        </p:tav>
                                      </p:tavLst>
                                    </p:anim>
                                    <p:set>
                                      <p:cBhvr>
                                        <p:cTn id="9" dur="80"/>
                                        <p:tgtEl>
                                          <p:spTgt spid="27648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76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5" grpId="0"/>
      <p:bldP spid="276486" grpId="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t>Programming Model – Data Sharing</a:t>
            </a:r>
          </a:p>
        </p:txBody>
      </p:sp>
      <p:sp>
        <p:nvSpPr>
          <p:cNvPr id="271364" name="Rectangle 4"/>
          <p:cNvSpPr>
            <a:spLocks noGrp="1" noChangeArrowheads="1"/>
          </p:cNvSpPr>
          <p:nvPr>
            <p:ph type="body" sz="half" idx="1"/>
          </p:nvPr>
        </p:nvSpPr>
        <p:spPr>
          <a:xfrm>
            <a:off x="457200" y="1066800"/>
            <a:ext cx="4076700" cy="1854200"/>
          </a:xfrm>
        </p:spPr>
        <p:txBody>
          <a:bodyPr/>
          <a:lstStyle/>
          <a:p>
            <a:r>
              <a:rPr lang="en-US" sz="2000"/>
              <a:t>Parallel programs often employ two types of data</a:t>
            </a:r>
          </a:p>
          <a:p>
            <a:pPr lvl="1"/>
            <a:r>
              <a:rPr lang="en-US" sz="1600"/>
              <a:t>Shared data, visible to all threads, similarly named</a:t>
            </a:r>
          </a:p>
          <a:p>
            <a:pPr lvl="1"/>
            <a:r>
              <a:rPr lang="en-US" sz="1600"/>
              <a:t>Private data, visible to a single thread (often stack-allocated)</a:t>
            </a:r>
          </a:p>
          <a:p>
            <a:pPr lvl="1"/>
            <a:endParaRPr lang="en-US" sz="1600"/>
          </a:p>
          <a:p>
            <a:endParaRPr lang="en-US" sz="2000"/>
          </a:p>
          <a:p>
            <a:pPr lvl="1"/>
            <a:endParaRPr lang="en-US" sz="1600"/>
          </a:p>
        </p:txBody>
      </p:sp>
      <p:sp>
        <p:nvSpPr>
          <p:cNvPr id="271368" name="Rectangle 8"/>
          <p:cNvSpPr>
            <a:spLocks noChangeArrowheads="1"/>
          </p:cNvSpPr>
          <p:nvPr/>
        </p:nvSpPr>
        <p:spPr bwMode="auto">
          <a:xfrm>
            <a:off x="495300" y="4470400"/>
            <a:ext cx="4076700" cy="1193800"/>
          </a:xfrm>
          <a:prstGeom prst="rect">
            <a:avLst/>
          </a:prstGeom>
          <a:noFill/>
          <a:ln w="9525">
            <a:noFill/>
            <a:miter lim="800000"/>
            <a:headEnd/>
            <a:tailEnd/>
          </a:ln>
          <a:effectLst/>
        </p:spPr>
        <p:txBody>
          <a:bodyPr lIns="92075" tIns="46038" rIns="92075" bIns="46038"/>
          <a:lstStyle/>
          <a:p>
            <a:pPr marL="342900" indent="-342900">
              <a:lnSpc>
                <a:spcPct val="90000"/>
              </a:lnSpc>
              <a:spcBef>
                <a:spcPct val="30000"/>
              </a:spcBef>
              <a:buSzPct val="100000"/>
              <a:buFontTx/>
              <a:buChar char="•"/>
            </a:pPr>
            <a:r>
              <a:rPr lang="en-US" sz="2000" b="1"/>
              <a:t>OpenMP:</a:t>
            </a:r>
          </a:p>
          <a:p>
            <a:pPr marL="742950" lvl="1" indent="-285750">
              <a:lnSpc>
                <a:spcPct val="90000"/>
              </a:lnSpc>
              <a:spcBef>
                <a:spcPct val="30000"/>
              </a:spcBef>
              <a:buSzPct val="100000"/>
              <a:buFontTx/>
              <a:buChar char="–"/>
            </a:pPr>
            <a:r>
              <a:rPr lang="en-US" sz="1600" b="1">
                <a:latin typeface="Courier" pitchFamily="49" charset="0"/>
              </a:rPr>
              <a:t>shared</a:t>
            </a:r>
            <a:r>
              <a:rPr lang="en-US" sz="1600" b="1"/>
              <a:t> variables are shared</a:t>
            </a:r>
          </a:p>
          <a:p>
            <a:pPr marL="742950" lvl="1" indent="-285750">
              <a:lnSpc>
                <a:spcPct val="90000"/>
              </a:lnSpc>
              <a:spcBef>
                <a:spcPct val="30000"/>
              </a:spcBef>
              <a:buSzPct val="100000"/>
              <a:buFontTx/>
              <a:buChar char="–"/>
            </a:pPr>
            <a:r>
              <a:rPr lang="en-US" sz="1600" b="1">
                <a:latin typeface="Courier" pitchFamily="49" charset="0"/>
              </a:rPr>
              <a:t>private</a:t>
            </a:r>
            <a:r>
              <a:rPr lang="en-US" sz="1600" b="1"/>
              <a:t> variables are private</a:t>
            </a:r>
          </a:p>
          <a:p>
            <a:pPr marL="742950" lvl="1" indent="-285750">
              <a:lnSpc>
                <a:spcPct val="90000"/>
              </a:lnSpc>
              <a:spcBef>
                <a:spcPct val="30000"/>
              </a:spcBef>
              <a:buSzPct val="100000"/>
              <a:buFontTx/>
              <a:buChar char="–"/>
            </a:pPr>
            <a:endParaRPr lang="en-US" sz="1600" b="1"/>
          </a:p>
        </p:txBody>
      </p:sp>
      <p:sp>
        <p:nvSpPr>
          <p:cNvPr id="271367" name="Rectangle 7"/>
          <p:cNvSpPr>
            <a:spLocks noChangeArrowheads="1"/>
          </p:cNvSpPr>
          <p:nvPr/>
        </p:nvSpPr>
        <p:spPr bwMode="auto">
          <a:xfrm>
            <a:off x="444500" y="2819400"/>
            <a:ext cx="4076700" cy="1536700"/>
          </a:xfrm>
          <a:prstGeom prst="rect">
            <a:avLst/>
          </a:prstGeom>
          <a:noFill/>
          <a:ln w="9525">
            <a:noFill/>
            <a:miter lim="800000"/>
            <a:headEnd/>
            <a:tailEnd/>
          </a:ln>
          <a:effectLst/>
        </p:spPr>
        <p:txBody>
          <a:bodyPr lIns="92075" tIns="46038" rIns="92075" bIns="46038"/>
          <a:lstStyle/>
          <a:p>
            <a:pPr marL="342900" indent="-342900">
              <a:lnSpc>
                <a:spcPct val="90000"/>
              </a:lnSpc>
              <a:spcBef>
                <a:spcPct val="30000"/>
              </a:spcBef>
              <a:buSzPct val="100000"/>
              <a:buFontTx/>
              <a:buChar char="•"/>
            </a:pPr>
            <a:r>
              <a:rPr lang="en-US" sz="2000" b="1"/>
              <a:t>PThreads:</a:t>
            </a:r>
          </a:p>
          <a:p>
            <a:pPr marL="742950" lvl="1" indent="-285750">
              <a:lnSpc>
                <a:spcPct val="90000"/>
              </a:lnSpc>
              <a:spcBef>
                <a:spcPct val="30000"/>
              </a:spcBef>
              <a:buSzPct val="100000"/>
              <a:buFontTx/>
              <a:buChar char="–"/>
            </a:pPr>
            <a:r>
              <a:rPr lang="en-US" sz="1600" b="1"/>
              <a:t>Global-scoped variables are shared</a:t>
            </a:r>
          </a:p>
          <a:p>
            <a:pPr marL="742950" lvl="1" indent="-285750">
              <a:lnSpc>
                <a:spcPct val="90000"/>
              </a:lnSpc>
              <a:spcBef>
                <a:spcPct val="30000"/>
              </a:spcBef>
              <a:buSzPct val="100000"/>
              <a:buFontTx/>
              <a:buChar char="–"/>
            </a:pPr>
            <a:r>
              <a:rPr lang="en-US" sz="1600" b="1"/>
              <a:t>Stack-allocated variables are private</a:t>
            </a:r>
          </a:p>
          <a:p>
            <a:pPr marL="742950" lvl="1" indent="-285750">
              <a:lnSpc>
                <a:spcPct val="90000"/>
              </a:lnSpc>
              <a:spcBef>
                <a:spcPct val="30000"/>
              </a:spcBef>
              <a:buSzPct val="100000"/>
              <a:buFontTx/>
              <a:buChar char="–"/>
            </a:pPr>
            <a:endParaRPr lang="en-US" sz="1600" b="1"/>
          </a:p>
          <a:p>
            <a:pPr marL="342900" indent="-342900">
              <a:lnSpc>
                <a:spcPct val="90000"/>
              </a:lnSpc>
              <a:spcBef>
                <a:spcPct val="30000"/>
              </a:spcBef>
              <a:buSzPct val="100000"/>
              <a:buFontTx/>
              <a:buChar char="•"/>
            </a:pPr>
            <a:endParaRPr lang="en-US" sz="2000" b="1"/>
          </a:p>
          <a:p>
            <a:pPr marL="742950" lvl="1" indent="-285750">
              <a:lnSpc>
                <a:spcPct val="90000"/>
              </a:lnSpc>
              <a:spcBef>
                <a:spcPct val="30000"/>
              </a:spcBef>
              <a:buSzPct val="100000"/>
              <a:buFontTx/>
              <a:buChar char="–"/>
            </a:pPr>
            <a:endParaRPr lang="en-US" sz="1600" b="1"/>
          </a:p>
        </p:txBody>
      </p:sp>
      <p:sp>
        <p:nvSpPr>
          <p:cNvPr id="271369" name="Text Box 9"/>
          <p:cNvSpPr txBox="1">
            <a:spLocks noChangeArrowheads="1"/>
          </p:cNvSpPr>
          <p:nvPr/>
        </p:nvSpPr>
        <p:spPr bwMode="auto">
          <a:xfrm>
            <a:off x="4559300" y="1041400"/>
            <a:ext cx="4254500" cy="4081463"/>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 shared, globals</a:t>
            </a:r>
          </a:p>
          <a:p>
            <a:pPr>
              <a:spcBef>
                <a:spcPct val="50000"/>
              </a:spcBef>
            </a:pPr>
            <a:r>
              <a:rPr lang="en-US" b="1">
                <a:latin typeface="Courier" pitchFamily="49" charset="0"/>
              </a:rPr>
              <a:t>int bigdata[1024];</a:t>
            </a:r>
          </a:p>
          <a:p>
            <a:pPr>
              <a:spcBef>
                <a:spcPct val="50000"/>
              </a:spcBef>
            </a:pPr>
            <a:endParaRPr lang="en-US" b="1">
              <a:latin typeface="Courier" pitchFamily="49" charset="0"/>
            </a:endParaRPr>
          </a:p>
          <a:p>
            <a:pPr>
              <a:spcBef>
                <a:spcPct val="50000"/>
              </a:spcBef>
            </a:pPr>
            <a:r>
              <a:rPr lang="en-US" b="1">
                <a:latin typeface="Courier" pitchFamily="49" charset="0"/>
              </a:rPr>
              <a:t>void* foo(void* bar) {</a:t>
            </a:r>
          </a:p>
          <a:p>
            <a:pPr>
              <a:spcBef>
                <a:spcPct val="50000"/>
              </a:spcBef>
            </a:pPr>
            <a:r>
              <a:rPr lang="en-US" b="1">
                <a:latin typeface="Courier" pitchFamily="49" charset="0"/>
              </a:rPr>
              <a:t>  // private, stack</a:t>
            </a:r>
          </a:p>
          <a:p>
            <a:pPr>
              <a:spcBef>
                <a:spcPct val="50000"/>
              </a:spcBef>
            </a:pPr>
            <a:r>
              <a:rPr lang="en-US" b="1">
                <a:latin typeface="Courier" pitchFamily="49" charset="0"/>
              </a:rPr>
              <a:t>  int tid;</a:t>
            </a:r>
          </a:p>
          <a:p>
            <a:pPr>
              <a:spcBef>
                <a:spcPct val="50000"/>
              </a:spcBef>
            </a:pPr>
            <a:endParaRPr lang="en-US" b="1">
              <a:latin typeface="Courier" pitchFamily="49" charset="0"/>
            </a:endParaRPr>
          </a:p>
          <a:p>
            <a:pPr>
              <a:spcBef>
                <a:spcPct val="50000"/>
              </a:spcBef>
            </a:pPr>
            <a:r>
              <a:rPr lang="en-US" b="1">
                <a:latin typeface="Courier" pitchFamily="49" charset="0"/>
              </a:rPr>
              <a:t>  /* Calculation goes</a:t>
            </a:r>
          </a:p>
          <a:p>
            <a:pPr>
              <a:spcBef>
                <a:spcPct val="50000"/>
              </a:spcBef>
            </a:pPr>
            <a:r>
              <a:rPr lang="en-US" b="1">
                <a:latin typeface="Courier" pitchFamily="49" charset="0"/>
              </a:rPr>
              <a:t>     here */</a:t>
            </a:r>
          </a:p>
          <a:p>
            <a:pPr>
              <a:spcBef>
                <a:spcPct val="50000"/>
              </a:spcBef>
            </a:pPr>
            <a:r>
              <a:rPr lang="en-US" b="1">
                <a:latin typeface="Courier" pitchFamily="49" charset="0"/>
              </a:rPr>
              <a:t>}</a:t>
            </a:r>
          </a:p>
        </p:txBody>
      </p:sp>
      <p:sp>
        <p:nvSpPr>
          <p:cNvPr id="271371" name="Text Box 11"/>
          <p:cNvSpPr txBox="1">
            <a:spLocks noChangeArrowheads="1"/>
          </p:cNvSpPr>
          <p:nvPr/>
        </p:nvSpPr>
        <p:spPr bwMode="auto">
          <a:xfrm>
            <a:off x="4559300" y="1041400"/>
            <a:ext cx="4254500" cy="4906963"/>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int bigdata[1024];</a:t>
            </a:r>
          </a:p>
          <a:p>
            <a:pPr>
              <a:spcBef>
                <a:spcPct val="50000"/>
              </a:spcBef>
            </a:pPr>
            <a:endParaRPr lang="en-US" b="1">
              <a:latin typeface="Courier" pitchFamily="49" charset="0"/>
            </a:endParaRPr>
          </a:p>
          <a:p>
            <a:pPr>
              <a:spcBef>
                <a:spcPct val="50000"/>
              </a:spcBef>
            </a:pPr>
            <a:r>
              <a:rPr lang="en-US" b="1">
                <a:latin typeface="Courier" pitchFamily="49" charset="0"/>
              </a:rPr>
              <a:t>void* foo(void* bar) {</a:t>
            </a:r>
          </a:p>
          <a:p>
            <a:pPr>
              <a:spcBef>
                <a:spcPct val="50000"/>
              </a:spcBef>
            </a:pPr>
            <a:r>
              <a:rPr lang="en-US" b="1">
                <a:latin typeface="Courier" pitchFamily="49" charset="0"/>
              </a:rPr>
              <a:t>  int tid;</a:t>
            </a:r>
          </a:p>
          <a:p>
            <a:pPr>
              <a:spcBef>
                <a:spcPct val="50000"/>
              </a:spcBef>
            </a:pPr>
            <a:endParaRPr lang="en-US" b="1">
              <a:latin typeface="Courier" pitchFamily="49" charset="0"/>
            </a:endParaRPr>
          </a:p>
          <a:p>
            <a:pPr>
              <a:spcBef>
                <a:spcPct val="50000"/>
              </a:spcBef>
            </a:pPr>
            <a:r>
              <a:rPr lang="en-US" b="1">
                <a:latin typeface="Courier" pitchFamily="49" charset="0"/>
              </a:rPr>
              <a:t>  #pragma omp parallel \</a:t>
            </a:r>
          </a:p>
          <a:p>
            <a:pPr>
              <a:spcBef>
                <a:spcPct val="50000"/>
              </a:spcBef>
            </a:pPr>
            <a:r>
              <a:rPr lang="en-US" b="1">
                <a:latin typeface="Courier" pitchFamily="49" charset="0"/>
              </a:rPr>
              <a:t>   </a:t>
            </a:r>
            <a:r>
              <a:rPr lang="en-US" b="1">
                <a:solidFill>
                  <a:schemeClr val="accent1"/>
                </a:solidFill>
                <a:latin typeface="Courier" pitchFamily="49" charset="0"/>
              </a:rPr>
              <a:t>shared ( bigdata )</a:t>
            </a:r>
            <a:r>
              <a:rPr lang="en-US" b="1">
                <a:latin typeface="Courier" pitchFamily="49" charset="0"/>
              </a:rPr>
              <a:t> \</a:t>
            </a:r>
          </a:p>
          <a:p>
            <a:pPr>
              <a:spcBef>
                <a:spcPct val="50000"/>
              </a:spcBef>
            </a:pPr>
            <a:r>
              <a:rPr lang="en-US" b="1">
                <a:latin typeface="Courier" pitchFamily="49" charset="0"/>
              </a:rPr>
              <a:t>   </a:t>
            </a:r>
            <a:r>
              <a:rPr lang="en-US" b="1">
                <a:solidFill>
                  <a:schemeClr val="accent2"/>
                </a:solidFill>
                <a:latin typeface="Courier" pitchFamily="49" charset="0"/>
              </a:rPr>
              <a:t>private ( tid )</a:t>
            </a:r>
          </a:p>
          <a:p>
            <a:pPr>
              <a:spcBef>
                <a:spcPct val="50000"/>
              </a:spcBef>
            </a:pPr>
            <a:r>
              <a:rPr lang="en-US" b="1">
                <a:latin typeface="Courier" pitchFamily="49" charset="0"/>
              </a:rPr>
              <a:t>  {</a:t>
            </a:r>
          </a:p>
          <a:p>
            <a:pPr>
              <a:spcBef>
                <a:spcPct val="50000"/>
              </a:spcBef>
            </a:pPr>
            <a:r>
              <a:rPr lang="en-US" b="1">
                <a:latin typeface="Courier" pitchFamily="49" charset="0"/>
              </a:rPr>
              <a:t>    /* Calc. here */</a:t>
            </a:r>
          </a:p>
          <a:p>
            <a:pPr>
              <a:spcBef>
                <a:spcPct val="50000"/>
              </a:spcBef>
            </a:pPr>
            <a:r>
              <a:rPr lang="en-US" b="1">
                <a:latin typeface="Courier" pitchFamily="49" charset="0"/>
              </a:rPr>
              <a:t>  } </a:t>
            </a:r>
          </a:p>
          <a:p>
            <a:pPr>
              <a:spcBef>
                <a:spcPct val="50000"/>
              </a:spcBef>
            </a:pPr>
            <a:r>
              <a:rPr lang="en-US" b="1">
                <a:latin typeface="Courier"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1367"/>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2713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1368"/>
                                        </p:tgtEl>
                                        <p:attrNameLst>
                                          <p:attrName>style.visibility</p:attrName>
                                        </p:attrNameLst>
                                      </p:cBhvr>
                                      <p:to>
                                        <p:strVal val="visible"/>
                                      </p:to>
                                    </p:set>
                                  </p:childTnLst>
                                </p:cTn>
                              </p:par>
                              <p:par>
                                <p:cTn id="13" presetID="9" presetClass="exit" presetSubtype="0" fill="hold" grpId="1" nodeType="withEffect">
                                  <p:stCondLst>
                                    <p:cond delay="0"/>
                                  </p:stCondLst>
                                  <p:iterate type="lt">
                                    <p:tmPct val="0"/>
                                  </p:iterate>
                                  <p:childTnLst>
                                    <p:animEffect transition="out" filter="dissolve">
                                      <p:cBhvr>
                                        <p:cTn id="14" dur="500"/>
                                        <p:tgtEl>
                                          <p:spTgt spid="271369"/>
                                        </p:tgtEl>
                                      </p:cBhvr>
                                    </p:animEffect>
                                    <p:set>
                                      <p:cBhvr>
                                        <p:cTn id="15" dur="1" fill="hold">
                                          <p:stCondLst>
                                            <p:cond delay="499"/>
                                          </p:stCondLst>
                                        </p:cTn>
                                        <p:tgtEl>
                                          <p:spTgt spid="271369"/>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271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8" grpId="0"/>
      <p:bldP spid="271367" grpId="0"/>
      <p:bldP spid="271369" grpId="0"/>
      <p:bldP spid="271369" grpId="1"/>
      <p:bldP spid="27137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a:t>
            </a:r>
            <a:r>
              <a:rPr lang="en-US" b="1" dirty="0"/>
              <a:t>Termination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Process executes last statement and asks the operating system to delete it (</a:t>
            </a:r>
            <a:r>
              <a:rPr lang="en-US" b="1" dirty="0"/>
              <a:t>exit)</a:t>
            </a:r>
          </a:p>
          <a:p>
            <a:pPr lvl="1"/>
            <a:r>
              <a:rPr lang="en-US" dirty="0" smtClean="0"/>
              <a:t>Output </a:t>
            </a:r>
            <a:r>
              <a:rPr lang="en-US" dirty="0"/>
              <a:t>data from child to parent (via </a:t>
            </a:r>
            <a:r>
              <a:rPr lang="en-US" b="1" dirty="0"/>
              <a:t>wait)</a:t>
            </a:r>
          </a:p>
          <a:p>
            <a:pPr lvl="1"/>
            <a:r>
              <a:rPr lang="en-US" dirty="0" smtClean="0"/>
              <a:t>Process</a:t>
            </a:r>
            <a:r>
              <a:rPr lang="en-US" dirty="0"/>
              <a:t>’ resources are </a:t>
            </a:r>
            <a:r>
              <a:rPr lang="en-US" dirty="0" err="1"/>
              <a:t>deallocated</a:t>
            </a:r>
            <a:r>
              <a:rPr lang="en-US" dirty="0"/>
              <a:t> by operating system</a:t>
            </a:r>
          </a:p>
          <a:p>
            <a:r>
              <a:rPr lang="en-US" dirty="0" smtClean="0"/>
              <a:t>Parent </a:t>
            </a:r>
            <a:r>
              <a:rPr lang="en-US" dirty="0"/>
              <a:t>may terminate execution of children processes (abort)</a:t>
            </a:r>
          </a:p>
          <a:p>
            <a:pPr lvl="1"/>
            <a:r>
              <a:rPr lang="en-US" dirty="0" smtClean="0"/>
              <a:t>Child </a:t>
            </a:r>
            <a:r>
              <a:rPr lang="en-US" dirty="0"/>
              <a:t>has exceeded allocated resources</a:t>
            </a:r>
          </a:p>
          <a:p>
            <a:pPr lvl="1"/>
            <a:r>
              <a:rPr lang="en-US" dirty="0" smtClean="0"/>
              <a:t>Task </a:t>
            </a:r>
            <a:r>
              <a:rPr lang="en-US" dirty="0"/>
              <a:t>assigned to child is no longer required</a:t>
            </a:r>
          </a:p>
          <a:p>
            <a:pPr lvl="1"/>
            <a:r>
              <a:rPr lang="en-US" dirty="0" smtClean="0"/>
              <a:t>If </a:t>
            </a:r>
            <a:r>
              <a:rPr lang="en-US" dirty="0"/>
              <a:t>parent is exiting</a:t>
            </a:r>
          </a:p>
          <a:p>
            <a:pPr lvl="2"/>
            <a:r>
              <a:rPr lang="en-US" dirty="0" smtClean="0"/>
              <a:t>Some </a:t>
            </a:r>
            <a:r>
              <a:rPr lang="en-US" dirty="0"/>
              <a:t>operating system do not allow child to continue if its parent terminates</a:t>
            </a:r>
          </a:p>
          <a:p>
            <a:pPr lvl="2"/>
            <a:r>
              <a:rPr lang="en-US" dirty="0"/>
              <a:t>–All children terminated -</a:t>
            </a:r>
            <a:r>
              <a:rPr lang="en-US" b="1" dirty="0"/>
              <a:t>cascading termination</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23</a:t>
            </a:fld>
            <a:endParaRPr lang="en-US"/>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normAutofit fontScale="90000"/>
          </a:bodyPr>
          <a:lstStyle/>
          <a:p>
            <a:r>
              <a:rPr lang="en-US"/>
              <a:t>Programming Model - Synchronization</a:t>
            </a:r>
          </a:p>
        </p:txBody>
      </p:sp>
      <p:sp>
        <p:nvSpPr>
          <p:cNvPr id="172035" name="Rectangle 3"/>
          <p:cNvSpPr>
            <a:spLocks noGrp="1" noChangeArrowheads="1"/>
          </p:cNvSpPr>
          <p:nvPr>
            <p:ph type="body" idx="1"/>
          </p:nvPr>
        </p:nvSpPr>
        <p:spPr>
          <a:xfrm>
            <a:off x="457200" y="1066800"/>
            <a:ext cx="4356100" cy="4953000"/>
          </a:xfrm>
        </p:spPr>
        <p:txBody>
          <a:bodyPr>
            <a:normAutofit fontScale="85000" lnSpcReduction="20000"/>
          </a:bodyPr>
          <a:lstStyle/>
          <a:p>
            <a:r>
              <a:rPr lang="en-US"/>
              <a:t>OpenMP Synchronization</a:t>
            </a:r>
          </a:p>
          <a:p>
            <a:pPr lvl="1"/>
            <a:r>
              <a:rPr lang="en-US"/>
              <a:t>OpenMP Critical Sections</a:t>
            </a:r>
          </a:p>
          <a:p>
            <a:pPr lvl="2"/>
            <a:r>
              <a:rPr lang="en-US"/>
              <a:t>Named or unnamed </a:t>
            </a:r>
          </a:p>
          <a:p>
            <a:pPr lvl="2"/>
            <a:r>
              <a:rPr lang="en-US"/>
              <a:t>No </a:t>
            </a:r>
            <a:r>
              <a:rPr lang="en-US" i="1"/>
              <a:t>explicit</a:t>
            </a:r>
            <a:r>
              <a:rPr lang="en-US"/>
              <a:t> locks</a:t>
            </a:r>
          </a:p>
          <a:p>
            <a:pPr lvl="2"/>
            <a:endParaRPr lang="en-US"/>
          </a:p>
          <a:p>
            <a:pPr lvl="1"/>
            <a:r>
              <a:rPr lang="en-US"/>
              <a:t>Barrier directives</a:t>
            </a:r>
          </a:p>
          <a:p>
            <a:pPr lvl="1"/>
            <a:endParaRPr lang="en-US"/>
          </a:p>
          <a:p>
            <a:pPr lvl="1"/>
            <a:r>
              <a:rPr lang="en-US"/>
              <a:t>Explicit Lock functions</a:t>
            </a:r>
          </a:p>
          <a:p>
            <a:pPr lvl="2"/>
            <a:r>
              <a:rPr lang="en-US"/>
              <a:t>When all else fails – may require </a:t>
            </a:r>
            <a:r>
              <a:rPr lang="en-US">
                <a:latin typeface="Courier" pitchFamily="49" charset="0"/>
              </a:rPr>
              <a:t>flush</a:t>
            </a:r>
            <a:r>
              <a:rPr lang="en-US"/>
              <a:t> directive</a:t>
            </a:r>
          </a:p>
          <a:p>
            <a:pPr lvl="2"/>
            <a:endParaRPr lang="en-US"/>
          </a:p>
          <a:p>
            <a:pPr lvl="1"/>
            <a:r>
              <a:rPr lang="en-US"/>
              <a:t>Single-thread regions </a:t>
            </a:r>
            <a:r>
              <a:rPr lang="en-US" i="1"/>
              <a:t>within</a:t>
            </a:r>
            <a:r>
              <a:rPr lang="en-US"/>
              <a:t> parallel regions</a:t>
            </a:r>
          </a:p>
          <a:p>
            <a:pPr lvl="2"/>
            <a:r>
              <a:rPr lang="en-US">
                <a:latin typeface="Courier" pitchFamily="49" charset="0"/>
              </a:rPr>
              <a:t>master</a:t>
            </a:r>
            <a:r>
              <a:rPr lang="en-US"/>
              <a:t>, </a:t>
            </a:r>
            <a:r>
              <a:rPr lang="en-US">
                <a:latin typeface="Courier" pitchFamily="49" charset="0"/>
              </a:rPr>
              <a:t>single</a:t>
            </a:r>
            <a:r>
              <a:rPr lang="en-US"/>
              <a:t> directives</a:t>
            </a:r>
          </a:p>
        </p:txBody>
      </p:sp>
      <p:sp>
        <p:nvSpPr>
          <p:cNvPr id="172036" name="Text Box 4"/>
          <p:cNvSpPr txBox="1">
            <a:spLocks noChangeArrowheads="1"/>
          </p:cNvSpPr>
          <p:nvPr/>
        </p:nvSpPr>
        <p:spPr bwMode="auto">
          <a:xfrm>
            <a:off x="4813300" y="1130300"/>
            <a:ext cx="3924300" cy="1604963"/>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#pragma omp critical</a:t>
            </a:r>
          </a:p>
          <a:p>
            <a:pPr>
              <a:spcBef>
                <a:spcPct val="50000"/>
              </a:spcBef>
            </a:pPr>
            <a:r>
              <a:rPr lang="en-US" b="1">
                <a:latin typeface="Courier" pitchFamily="49" charset="0"/>
              </a:rPr>
              <a:t>{</a:t>
            </a:r>
          </a:p>
          <a:p>
            <a:pPr>
              <a:spcBef>
                <a:spcPct val="50000"/>
              </a:spcBef>
            </a:pPr>
            <a:r>
              <a:rPr lang="en-US" b="1">
                <a:latin typeface="Courier" pitchFamily="49" charset="0"/>
              </a:rPr>
              <a:t>  /* Critical code here */</a:t>
            </a:r>
          </a:p>
          <a:p>
            <a:pPr>
              <a:spcBef>
                <a:spcPct val="50000"/>
              </a:spcBef>
            </a:pPr>
            <a:r>
              <a:rPr lang="en-US" b="1">
                <a:latin typeface="Courier" pitchFamily="49" charset="0"/>
              </a:rPr>
              <a:t>}</a:t>
            </a:r>
          </a:p>
        </p:txBody>
      </p:sp>
      <p:sp>
        <p:nvSpPr>
          <p:cNvPr id="172037" name="Text Box 5"/>
          <p:cNvSpPr txBox="1">
            <a:spLocks noChangeArrowheads="1"/>
          </p:cNvSpPr>
          <p:nvPr/>
        </p:nvSpPr>
        <p:spPr bwMode="auto">
          <a:xfrm>
            <a:off x="4787900" y="2781300"/>
            <a:ext cx="39243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#pragma omp barrier</a:t>
            </a:r>
          </a:p>
        </p:txBody>
      </p:sp>
      <p:sp>
        <p:nvSpPr>
          <p:cNvPr id="172038" name="Text Box 6"/>
          <p:cNvSpPr txBox="1">
            <a:spLocks noChangeArrowheads="1"/>
          </p:cNvSpPr>
          <p:nvPr/>
        </p:nvSpPr>
        <p:spPr bwMode="auto">
          <a:xfrm>
            <a:off x="4800600" y="3340100"/>
            <a:ext cx="3924300" cy="1192213"/>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omp_set_lock( lock l );</a:t>
            </a:r>
          </a:p>
          <a:p>
            <a:pPr>
              <a:spcBef>
                <a:spcPct val="50000"/>
              </a:spcBef>
            </a:pPr>
            <a:r>
              <a:rPr lang="en-US" b="1">
                <a:latin typeface="Courier" pitchFamily="49" charset="0"/>
              </a:rPr>
              <a:t>/* Code goes here */</a:t>
            </a:r>
          </a:p>
          <a:p>
            <a:pPr>
              <a:spcBef>
                <a:spcPct val="50000"/>
              </a:spcBef>
            </a:pPr>
            <a:r>
              <a:rPr lang="en-US" b="1">
                <a:latin typeface="Courier" pitchFamily="49" charset="0"/>
              </a:rPr>
              <a:t>omp_unset_lock( lock l );</a:t>
            </a:r>
          </a:p>
        </p:txBody>
      </p:sp>
      <p:sp>
        <p:nvSpPr>
          <p:cNvPr id="172040" name="Text Box 8"/>
          <p:cNvSpPr txBox="1">
            <a:spLocks noChangeArrowheads="1"/>
          </p:cNvSpPr>
          <p:nvPr/>
        </p:nvSpPr>
        <p:spPr bwMode="auto">
          <a:xfrm>
            <a:off x="4787900" y="4229100"/>
            <a:ext cx="3924300" cy="1604963"/>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#pragma omp single</a:t>
            </a:r>
          </a:p>
          <a:p>
            <a:pPr>
              <a:spcBef>
                <a:spcPct val="50000"/>
              </a:spcBef>
            </a:pPr>
            <a:r>
              <a:rPr lang="en-US" b="1">
                <a:latin typeface="Courier" pitchFamily="49" charset="0"/>
              </a:rPr>
              <a:t>{</a:t>
            </a:r>
          </a:p>
          <a:p>
            <a:pPr>
              <a:spcBef>
                <a:spcPct val="50000"/>
              </a:spcBef>
            </a:pPr>
            <a:r>
              <a:rPr lang="en-US" b="1">
                <a:latin typeface="Courier" pitchFamily="49" charset="0"/>
              </a:rPr>
              <a:t>  /* Only executed once */</a:t>
            </a:r>
          </a:p>
          <a:p>
            <a:pPr>
              <a:spcBef>
                <a:spcPct val="50000"/>
              </a:spcBef>
            </a:pPr>
            <a:r>
              <a:rPr lang="en-US" b="1">
                <a:latin typeface="Courier"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7203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20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720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0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7203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20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720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p:bldP spid="172036" grpId="1"/>
      <p:bldP spid="172037" grpId="0"/>
      <p:bldP spid="172037" grpId="1"/>
      <p:bldP spid="172038" grpId="0"/>
      <p:bldP spid="172038" grpId="1"/>
      <p:bldP spid="172040" grpId="0"/>
      <p:bldP spid="172040" grpId="1"/>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241300" y="76200"/>
            <a:ext cx="8610600" cy="914400"/>
          </a:xfrm>
        </p:spPr>
        <p:txBody>
          <a:bodyPr/>
          <a:lstStyle/>
          <a:p>
            <a:r>
              <a:rPr lang="en-US"/>
              <a:t>Programming Model - Summary</a:t>
            </a:r>
          </a:p>
        </p:txBody>
      </p:sp>
      <p:sp>
        <p:nvSpPr>
          <p:cNvPr id="237571" name="Rectangle 3"/>
          <p:cNvSpPr>
            <a:spLocks noGrp="1" noChangeArrowheads="1"/>
          </p:cNvSpPr>
          <p:nvPr>
            <p:ph type="body" idx="1"/>
          </p:nvPr>
        </p:nvSpPr>
        <p:spPr/>
        <p:txBody>
          <a:bodyPr>
            <a:normAutofit fontScale="92500" lnSpcReduction="10000"/>
          </a:bodyPr>
          <a:lstStyle/>
          <a:p>
            <a:endParaRPr lang="en-US"/>
          </a:p>
          <a:p>
            <a:r>
              <a:rPr lang="en-US"/>
              <a:t>Threaded, shared-memory execution model</a:t>
            </a:r>
          </a:p>
          <a:p>
            <a:pPr lvl="1"/>
            <a:r>
              <a:rPr lang="en-US"/>
              <a:t>Serial regions and parallel regions</a:t>
            </a:r>
          </a:p>
          <a:p>
            <a:pPr lvl="1"/>
            <a:r>
              <a:rPr lang="en-US"/>
              <a:t>Parallelized loops with customizable scheduling</a:t>
            </a:r>
          </a:p>
          <a:p>
            <a:endParaRPr lang="en-US"/>
          </a:p>
          <a:p>
            <a:r>
              <a:rPr lang="en-US"/>
              <a:t>Concurrency expressed with preprocessor directives</a:t>
            </a:r>
          </a:p>
          <a:p>
            <a:pPr lvl="1"/>
            <a:r>
              <a:rPr lang="en-US"/>
              <a:t>Thread creation, destruction mostly hidden</a:t>
            </a:r>
          </a:p>
          <a:p>
            <a:pPr lvl="1"/>
            <a:r>
              <a:rPr lang="en-US"/>
              <a:t>Often expressed </a:t>
            </a:r>
            <a:r>
              <a:rPr lang="en-US" i="1"/>
              <a:t>after writing</a:t>
            </a:r>
            <a:r>
              <a:rPr lang="en-US"/>
              <a:t> a serial version through annotation</a:t>
            </a:r>
          </a:p>
          <a:p>
            <a:pPr lvl="1"/>
            <a:endParaRPr lang="en-US"/>
          </a:p>
          <a:p>
            <a:pPr>
              <a:buFontTx/>
              <a:buNone/>
            </a:pPr>
            <a:endParaRPr lang="en-US"/>
          </a:p>
          <a:p>
            <a:pPr lvl="1"/>
            <a:endParaRPr lang="en-US"/>
          </a:p>
          <a:p>
            <a:pPr lvl="1"/>
            <a:endParaRPr lang="en-US"/>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t>Outline</a:t>
            </a:r>
          </a:p>
        </p:txBody>
      </p:sp>
      <p:sp>
        <p:nvSpPr>
          <p:cNvPr id="279555" name="Rectangle 3"/>
          <p:cNvSpPr>
            <a:spLocks noGrp="1" noChangeArrowheads="1"/>
          </p:cNvSpPr>
          <p:nvPr>
            <p:ph type="body" idx="1"/>
          </p:nvPr>
        </p:nvSpPr>
        <p:spPr/>
        <p:txBody>
          <a:bodyPr>
            <a:normAutofit fontScale="77500" lnSpcReduction="20000"/>
          </a:bodyPr>
          <a:lstStyle/>
          <a:p>
            <a:r>
              <a:rPr lang="en-US"/>
              <a:t>Introduction</a:t>
            </a:r>
          </a:p>
          <a:p>
            <a:pPr lvl="1"/>
            <a:r>
              <a:rPr lang="en-US"/>
              <a:t>Motivating example</a:t>
            </a:r>
          </a:p>
          <a:p>
            <a:pPr lvl="1"/>
            <a:r>
              <a:rPr lang="en-US"/>
              <a:t>Parallel Programming is Hard</a:t>
            </a:r>
          </a:p>
          <a:p>
            <a:pPr lvl="1"/>
            <a:endParaRPr lang="en-US"/>
          </a:p>
          <a:p>
            <a:r>
              <a:rPr lang="en-US"/>
              <a:t>OpenMP Programming Model</a:t>
            </a:r>
          </a:p>
          <a:p>
            <a:pPr lvl="1"/>
            <a:r>
              <a:rPr lang="en-US"/>
              <a:t>Easier than PThreads</a:t>
            </a:r>
          </a:p>
          <a:p>
            <a:pPr lvl="1"/>
            <a:endParaRPr lang="en-US"/>
          </a:p>
          <a:p>
            <a:r>
              <a:rPr lang="en-US"/>
              <a:t>Microbenchmark Performance Comparison</a:t>
            </a:r>
          </a:p>
          <a:p>
            <a:pPr lvl="1"/>
            <a:r>
              <a:rPr lang="en-US"/>
              <a:t>vs. PThreads</a:t>
            </a:r>
          </a:p>
          <a:p>
            <a:pPr lvl="1">
              <a:buFontTx/>
              <a:buNone/>
            </a:pPr>
            <a:endParaRPr lang="en-US"/>
          </a:p>
          <a:p>
            <a:r>
              <a:rPr lang="en-US"/>
              <a:t>Discussion</a:t>
            </a:r>
          </a:p>
          <a:p>
            <a:pPr lvl="1"/>
            <a:r>
              <a:rPr lang="en-US"/>
              <a:t>specOMP</a:t>
            </a:r>
          </a:p>
          <a:p>
            <a:pPr lvl="1"/>
            <a:endParaRPr lang="en-US"/>
          </a:p>
          <a:p>
            <a:pPr lvl="1"/>
            <a:endParaRPr lang="en-US"/>
          </a:p>
        </p:txBody>
      </p:sp>
      <p:sp>
        <p:nvSpPr>
          <p:cNvPr id="279556" name="Line 4"/>
          <p:cNvSpPr>
            <a:spLocks noChangeShapeType="1"/>
          </p:cNvSpPr>
          <p:nvPr/>
        </p:nvSpPr>
        <p:spPr bwMode="auto">
          <a:xfrm flipH="1">
            <a:off x="838200" y="2717800"/>
            <a:ext cx="4229100" cy="0"/>
          </a:xfrm>
          <a:prstGeom prst="line">
            <a:avLst/>
          </a:prstGeom>
          <a:noFill/>
          <a:ln w="57150">
            <a:solidFill>
              <a:srgbClr val="FF3300"/>
            </a:solidFill>
            <a:round/>
            <a:headEnd type="none" w="sm" len="sm"/>
            <a:tailEnd type="none" w="sm" len="sm"/>
          </a:ln>
          <a:effectLst/>
        </p:spPr>
        <p:txBody>
          <a:bodyPr/>
          <a:lstStyle/>
          <a:p>
            <a:endParaRPr lang="en-US"/>
          </a:p>
        </p:txBody>
      </p:sp>
      <p:sp>
        <p:nvSpPr>
          <p:cNvPr id="279557" name="Line 5"/>
          <p:cNvSpPr>
            <a:spLocks noChangeShapeType="1"/>
          </p:cNvSpPr>
          <p:nvPr/>
        </p:nvSpPr>
        <p:spPr bwMode="auto">
          <a:xfrm flipH="1">
            <a:off x="838200" y="1270000"/>
            <a:ext cx="1765300" cy="0"/>
          </a:xfrm>
          <a:prstGeom prst="line">
            <a:avLst/>
          </a:prstGeom>
          <a:noFill/>
          <a:ln w="57150">
            <a:solidFill>
              <a:srgbClr val="FF3300"/>
            </a:solidFill>
            <a:round/>
            <a:headEnd type="none" w="sm" len="sm"/>
            <a:tailEnd type="none" w="sm" len="sm"/>
          </a:ln>
          <a:effectLst/>
        </p:spPr>
        <p:txBody>
          <a:bodyPr/>
          <a:lstStyle/>
          <a:p>
            <a:endParaRPr lang="en-US"/>
          </a:p>
        </p:txBody>
      </p:sp>
      <p:sp>
        <p:nvSpPr>
          <p:cNvPr id="279558" name="Line 6"/>
          <p:cNvSpPr>
            <a:spLocks noChangeShapeType="1"/>
          </p:cNvSpPr>
          <p:nvPr/>
        </p:nvSpPr>
        <p:spPr bwMode="auto">
          <a:xfrm flipH="1">
            <a:off x="1244600" y="1638300"/>
            <a:ext cx="2108200" cy="12700"/>
          </a:xfrm>
          <a:prstGeom prst="line">
            <a:avLst/>
          </a:prstGeom>
          <a:noFill/>
          <a:ln w="57150">
            <a:solidFill>
              <a:srgbClr val="FF3300"/>
            </a:solidFill>
            <a:round/>
            <a:headEnd type="none" w="sm" len="sm"/>
            <a:tailEnd type="none" w="sm" len="sm"/>
          </a:ln>
          <a:effectLst/>
        </p:spPr>
        <p:txBody>
          <a:bodyPr/>
          <a:lstStyle/>
          <a:p>
            <a:endParaRPr lang="en-US"/>
          </a:p>
        </p:txBody>
      </p:sp>
      <p:sp>
        <p:nvSpPr>
          <p:cNvPr id="279559" name="Line 7"/>
          <p:cNvSpPr>
            <a:spLocks noChangeShapeType="1"/>
          </p:cNvSpPr>
          <p:nvPr/>
        </p:nvSpPr>
        <p:spPr bwMode="auto">
          <a:xfrm flipH="1">
            <a:off x="1181100" y="1955800"/>
            <a:ext cx="3302000" cy="12700"/>
          </a:xfrm>
          <a:prstGeom prst="line">
            <a:avLst/>
          </a:prstGeom>
          <a:noFill/>
          <a:ln w="57150">
            <a:solidFill>
              <a:srgbClr val="FF3300"/>
            </a:solidFill>
            <a:round/>
            <a:headEnd type="none" w="sm" len="sm"/>
            <a:tailEnd type="none" w="sm" len="sm"/>
          </a:ln>
          <a:effectLst/>
        </p:spPr>
        <p:txBody>
          <a:bodyPr/>
          <a:lstStyle/>
          <a:p>
            <a:endParaRPr lang="en-US"/>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t>Performance Concerns</a:t>
            </a:r>
          </a:p>
        </p:txBody>
      </p:sp>
      <p:sp>
        <p:nvSpPr>
          <p:cNvPr id="280579" name="Rectangle 3"/>
          <p:cNvSpPr>
            <a:spLocks noGrp="1" noChangeArrowheads="1"/>
          </p:cNvSpPr>
          <p:nvPr>
            <p:ph type="body" idx="1"/>
          </p:nvPr>
        </p:nvSpPr>
        <p:spPr/>
        <p:txBody>
          <a:bodyPr>
            <a:normAutofit fontScale="85000" lnSpcReduction="20000"/>
          </a:bodyPr>
          <a:lstStyle/>
          <a:p>
            <a:r>
              <a:rPr lang="en-US"/>
              <a:t>Is the overhead of OpenMP too high?</a:t>
            </a:r>
          </a:p>
          <a:p>
            <a:pPr lvl="1"/>
            <a:r>
              <a:rPr lang="en-US"/>
              <a:t>How do the scheduling and synchronization options affect performance?</a:t>
            </a:r>
          </a:p>
          <a:p>
            <a:pPr lvl="1"/>
            <a:r>
              <a:rPr lang="en-US"/>
              <a:t>How does autogenerated code compare to hand-written code?</a:t>
            </a:r>
          </a:p>
          <a:p>
            <a:pPr lvl="1"/>
            <a:endParaRPr lang="en-US"/>
          </a:p>
          <a:p>
            <a:r>
              <a:rPr lang="en-US"/>
              <a:t>Can OpenMP scale?</a:t>
            </a:r>
          </a:p>
          <a:p>
            <a:pPr lvl="1"/>
            <a:r>
              <a:rPr lang="en-US"/>
              <a:t>4 threads? 16? More?</a:t>
            </a:r>
          </a:p>
          <a:p>
            <a:pPr lvl="1"/>
            <a:endParaRPr lang="en-US"/>
          </a:p>
          <a:p>
            <a:r>
              <a:rPr lang="en-US"/>
              <a:t>What should OpenMP be compared against?</a:t>
            </a:r>
          </a:p>
          <a:p>
            <a:pPr lvl="1"/>
            <a:r>
              <a:rPr lang="en-US"/>
              <a:t>PThreads?</a:t>
            </a:r>
          </a:p>
          <a:p>
            <a:pPr lvl="1"/>
            <a:r>
              <a:rPr lang="en-US"/>
              <a:t>MPI?</a:t>
            </a:r>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normAutofit fontScale="90000"/>
          </a:bodyPr>
          <a:lstStyle/>
          <a:p>
            <a:r>
              <a:rPr lang="en-US"/>
              <a:t>Performance Comparison: OMP vs. Pthreads</a:t>
            </a:r>
          </a:p>
        </p:txBody>
      </p:sp>
      <p:sp>
        <p:nvSpPr>
          <p:cNvPr id="238595" name="Rectangle 3"/>
          <p:cNvSpPr>
            <a:spLocks noGrp="1" noChangeArrowheads="1"/>
          </p:cNvSpPr>
          <p:nvPr>
            <p:ph type="body" idx="1"/>
          </p:nvPr>
        </p:nvSpPr>
        <p:spPr/>
        <p:txBody>
          <a:bodyPr>
            <a:normAutofit fontScale="92500" lnSpcReduction="20000"/>
          </a:bodyPr>
          <a:lstStyle/>
          <a:p>
            <a:r>
              <a:rPr lang="en-US" dirty="0" err="1"/>
              <a:t>PThreads</a:t>
            </a:r>
            <a:endParaRPr lang="en-US" dirty="0"/>
          </a:p>
          <a:p>
            <a:pPr lvl="1"/>
            <a:r>
              <a:rPr lang="en-US" dirty="0"/>
              <a:t>Shared-memory, portable threading implementation</a:t>
            </a:r>
          </a:p>
          <a:p>
            <a:pPr lvl="1"/>
            <a:r>
              <a:rPr lang="en-US" dirty="0"/>
              <a:t>Explicit thread creation, destruction (</a:t>
            </a:r>
            <a:r>
              <a:rPr lang="en-US" dirty="0" err="1">
                <a:latin typeface="Courier" pitchFamily="49" charset="0"/>
              </a:rPr>
              <a:t>pthread_create</a:t>
            </a:r>
            <a:r>
              <a:rPr lang="en-US" dirty="0"/>
              <a:t>)</a:t>
            </a:r>
          </a:p>
          <a:p>
            <a:pPr lvl="1"/>
            <a:r>
              <a:rPr lang="en-US" dirty="0"/>
              <a:t>Explicit stack management</a:t>
            </a:r>
          </a:p>
          <a:p>
            <a:pPr lvl="1"/>
            <a:r>
              <a:rPr lang="en-US" dirty="0"/>
              <a:t>Synch: Locks, Condition variables</a:t>
            </a:r>
          </a:p>
          <a:p>
            <a:pPr lvl="1"/>
            <a:endParaRPr lang="en-US" dirty="0"/>
          </a:p>
          <a:p>
            <a:r>
              <a:rPr lang="en-US" dirty="0" err="1"/>
              <a:t>Microbenchmarks</a:t>
            </a:r>
            <a:r>
              <a:rPr lang="en-US" dirty="0"/>
              <a:t> implemented in </a:t>
            </a:r>
            <a:r>
              <a:rPr lang="en-US" dirty="0" err="1"/>
              <a:t>OpenMP</a:t>
            </a:r>
            <a:r>
              <a:rPr lang="en-US" dirty="0"/>
              <a:t>, </a:t>
            </a:r>
            <a:r>
              <a:rPr lang="en-US" dirty="0" err="1"/>
              <a:t>PThreads</a:t>
            </a:r>
            <a:endParaRPr lang="en-US" dirty="0"/>
          </a:p>
          <a:p>
            <a:pPr lvl="1"/>
            <a:r>
              <a:rPr lang="en-US" dirty="0"/>
              <a:t>Explore </a:t>
            </a:r>
            <a:r>
              <a:rPr lang="en-US" dirty="0" err="1"/>
              <a:t>OpenMP</a:t>
            </a:r>
            <a:r>
              <a:rPr lang="en-US" dirty="0"/>
              <a:t> loop scheduling policies</a:t>
            </a:r>
          </a:p>
          <a:p>
            <a:pPr lvl="1"/>
            <a:r>
              <a:rPr lang="en-US" dirty="0"/>
              <a:t>Comparison vs. tuned </a:t>
            </a:r>
            <a:r>
              <a:rPr lang="en-US" dirty="0" err="1"/>
              <a:t>PThreads</a:t>
            </a:r>
            <a:r>
              <a:rPr lang="en-US" dirty="0"/>
              <a:t> implementation</a:t>
            </a:r>
          </a:p>
          <a:p>
            <a:pPr lvl="1"/>
            <a:endParaRPr lang="en-US" dirty="0"/>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t>Methodology</a:t>
            </a:r>
          </a:p>
        </p:txBody>
      </p:sp>
      <p:sp>
        <p:nvSpPr>
          <p:cNvPr id="239619" name="Rectangle 3"/>
          <p:cNvSpPr>
            <a:spLocks noGrp="1" noChangeArrowheads="1"/>
          </p:cNvSpPr>
          <p:nvPr>
            <p:ph type="body" idx="1"/>
          </p:nvPr>
        </p:nvSpPr>
        <p:spPr/>
        <p:txBody>
          <a:bodyPr>
            <a:normAutofit fontScale="85000" lnSpcReduction="20000"/>
          </a:bodyPr>
          <a:lstStyle/>
          <a:p>
            <a:r>
              <a:rPr lang="en-US"/>
              <a:t>Microbenchmarks implemented in OpenMP and PThreads, compiled with similar optimizations, same compiler (Sun Studio)</a:t>
            </a:r>
          </a:p>
          <a:p>
            <a:endParaRPr lang="en-US"/>
          </a:p>
          <a:p>
            <a:r>
              <a:rPr lang="en-US"/>
              <a:t>Execution times measured on a 16-processor Sun Enterprise 6000 (</a:t>
            </a:r>
            <a:r>
              <a:rPr lang="en-US">
                <a:latin typeface="Courier" pitchFamily="49" charset="0"/>
              </a:rPr>
              <a:t>cabernet.cs.wisc.edu</a:t>
            </a:r>
            <a:r>
              <a:rPr lang="en-US"/>
              <a:t>), 2GB RAM, 1MB L2 Cache</a:t>
            </a:r>
          </a:p>
          <a:p>
            <a:endParaRPr lang="en-US"/>
          </a:p>
          <a:p>
            <a:r>
              <a:rPr lang="en-US"/>
              <a:t>Parameters varied:</a:t>
            </a:r>
          </a:p>
          <a:p>
            <a:pPr lvl="1"/>
            <a:r>
              <a:rPr lang="en-US"/>
              <a:t>Number of processors (threads)</a:t>
            </a:r>
          </a:p>
          <a:p>
            <a:pPr lvl="1"/>
            <a:r>
              <a:rPr lang="en-US"/>
              <a:t>Working set size</a:t>
            </a:r>
          </a:p>
          <a:p>
            <a:pPr lvl="1"/>
            <a:r>
              <a:rPr lang="en-US"/>
              <a:t>OpenMP loop scheduling policy</a:t>
            </a:r>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Microbenchmark: Ocean</a:t>
            </a:r>
          </a:p>
        </p:txBody>
      </p:sp>
      <p:sp>
        <p:nvSpPr>
          <p:cNvPr id="203779" name="Rectangle 3"/>
          <p:cNvSpPr>
            <a:spLocks noGrp="1" noChangeArrowheads="1"/>
          </p:cNvSpPr>
          <p:nvPr>
            <p:ph type="body" idx="1"/>
          </p:nvPr>
        </p:nvSpPr>
        <p:spPr/>
        <p:txBody>
          <a:bodyPr>
            <a:normAutofit fontScale="85000" lnSpcReduction="20000"/>
          </a:bodyPr>
          <a:lstStyle/>
          <a:p>
            <a:pPr>
              <a:lnSpc>
                <a:spcPct val="80000"/>
              </a:lnSpc>
            </a:pPr>
            <a:endParaRPr lang="en-US"/>
          </a:p>
          <a:p>
            <a:pPr>
              <a:lnSpc>
                <a:spcPct val="80000"/>
              </a:lnSpc>
            </a:pPr>
            <a:r>
              <a:rPr lang="en-US"/>
              <a:t>Conceptually similar to SPLASH-2’s ocean</a:t>
            </a:r>
          </a:p>
          <a:p>
            <a:pPr>
              <a:lnSpc>
                <a:spcPct val="80000"/>
              </a:lnSpc>
            </a:pPr>
            <a:endParaRPr lang="en-US"/>
          </a:p>
          <a:p>
            <a:pPr>
              <a:lnSpc>
                <a:spcPct val="80000"/>
              </a:lnSpc>
            </a:pPr>
            <a:r>
              <a:rPr lang="en-US"/>
              <a:t>Simulates ocean temperature gradients via successive-approximation</a:t>
            </a:r>
          </a:p>
          <a:p>
            <a:pPr lvl="1">
              <a:lnSpc>
                <a:spcPct val="80000"/>
              </a:lnSpc>
            </a:pPr>
            <a:r>
              <a:rPr lang="en-US"/>
              <a:t>Operates on a 2D grid of floating point values</a:t>
            </a:r>
          </a:p>
          <a:p>
            <a:pPr>
              <a:lnSpc>
                <a:spcPct val="80000"/>
              </a:lnSpc>
            </a:pPr>
            <a:endParaRPr lang="en-US"/>
          </a:p>
          <a:p>
            <a:pPr>
              <a:lnSpc>
                <a:spcPct val="80000"/>
              </a:lnSpc>
            </a:pPr>
            <a:r>
              <a:rPr lang="en-US"/>
              <a:t>“Embarrassingly” Parallel</a:t>
            </a:r>
          </a:p>
          <a:p>
            <a:pPr lvl="1">
              <a:lnSpc>
                <a:spcPct val="80000"/>
              </a:lnSpc>
            </a:pPr>
            <a:r>
              <a:rPr lang="en-US"/>
              <a:t>Each thread operates in a rectangular region</a:t>
            </a:r>
          </a:p>
          <a:p>
            <a:pPr lvl="1">
              <a:lnSpc>
                <a:spcPct val="80000"/>
              </a:lnSpc>
            </a:pPr>
            <a:r>
              <a:rPr lang="en-US"/>
              <a:t>Inter-thread communication occurs only on region boundaries</a:t>
            </a:r>
          </a:p>
          <a:p>
            <a:pPr lvl="1">
              <a:lnSpc>
                <a:spcPct val="80000"/>
              </a:lnSpc>
            </a:pPr>
            <a:r>
              <a:rPr lang="en-US"/>
              <a:t>Very little synchronization (barrier-only)</a:t>
            </a:r>
          </a:p>
          <a:p>
            <a:pPr lvl="1">
              <a:lnSpc>
                <a:spcPct val="80000"/>
              </a:lnSpc>
            </a:pPr>
            <a:endParaRPr lang="en-US"/>
          </a:p>
          <a:p>
            <a:pPr>
              <a:lnSpc>
                <a:spcPct val="80000"/>
              </a:lnSpc>
            </a:pPr>
            <a:r>
              <a:rPr lang="en-US"/>
              <a:t>Easy to write in OpenMP!</a:t>
            </a:r>
          </a:p>
        </p:txBody>
      </p:sp>
      <p:pic>
        <p:nvPicPr>
          <p:cNvPr id="203782" name="Picture 6" descr="ocean_pattern"/>
          <p:cNvPicPr>
            <a:picLocks noChangeAspect="1" noChangeArrowheads="1"/>
          </p:cNvPicPr>
          <p:nvPr/>
        </p:nvPicPr>
        <p:blipFill>
          <a:blip r:embed="rId2"/>
          <a:srcRect/>
          <a:stretch>
            <a:fillRect/>
          </a:stretch>
        </p:blipFill>
        <p:spPr bwMode="auto">
          <a:xfrm>
            <a:off x="7218363" y="2359025"/>
            <a:ext cx="1514475" cy="1504950"/>
          </a:xfrm>
          <a:prstGeom prst="rect">
            <a:avLst/>
          </a:prstGeom>
          <a:noFill/>
        </p:spPr>
      </p:pic>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t>Microbenchmark: Ocean</a:t>
            </a:r>
          </a:p>
        </p:txBody>
      </p:sp>
      <p:sp>
        <p:nvSpPr>
          <p:cNvPr id="281603" name="Rectangle 3"/>
          <p:cNvSpPr>
            <a:spLocks noGrp="1" noChangeArrowheads="1"/>
          </p:cNvSpPr>
          <p:nvPr>
            <p:ph type="body" idx="1"/>
          </p:nvPr>
        </p:nvSpPr>
        <p:spPr>
          <a:solidFill>
            <a:srgbClr val="000080"/>
          </a:solidFill>
          <a:ln/>
        </p:spPr>
        <p:txBody>
          <a:bodyPr>
            <a:normAutofit fontScale="85000" lnSpcReduction="20000"/>
          </a:bodyPr>
          <a:lstStyle/>
          <a:p>
            <a:pPr>
              <a:lnSpc>
                <a:spcPct val="70000"/>
              </a:lnSpc>
              <a:buFontTx/>
              <a:buNone/>
            </a:pPr>
            <a:endParaRPr lang="en-US" dirty="0">
              <a:solidFill>
                <a:schemeClr val="bg1"/>
              </a:solidFill>
              <a:latin typeface="Courier" pitchFamily="49" charset="0"/>
            </a:endParaRPr>
          </a:p>
          <a:p>
            <a:pPr>
              <a:lnSpc>
                <a:spcPct val="70000"/>
              </a:lnSpc>
              <a:buFontTx/>
              <a:buNone/>
            </a:pPr>
            <a:endParaRPr lang="en-US" dirty="0" smtClean="0">
              <a:solidFill>
                <a:schemeClr val="bg1"/>
              </a:solidFill>
              <a:latin typeface="Courier" pitchFamily="49" charset="0"/>
            </a:endParaRPr>
          </a:p>
          <a:p>
            <a:pPr>
              <a:lnSpc>
                <a:spcPct val="70000"/>
              </a:lnSpc>
              <a:buFontTx/>
              <a:buNone/>
            </a:pPr>
            <a:endParaRPr lang="en-US" dirty="0" smtClean="0">
              <a:solidFill>
                <a:schemeClr val="bg1"/>
              </a:solidFill>
              <a:latin typeface="Courier" pitchFamily="49" charset="0"/>
            </a:endParaRPr>
          </a:p>
          <a:p>
            <a:pPr>
              <a:lnSpc>
                <a:spcPct val="70000"/>
              </a:lnSpc>
              <a:buFontTx/>
              <a:buNone/>
            </a:pPr>
            <a:r>
              <a:rPr lang="en-US" dirty="0" smtClean="0">
                <a:solidFill>
                  <a:schemeClr val="bg1"/>
                </a:solidFill>
                <a:latin typeface="Courier" pitchFamily="49" charset="0"/>
              </a:rPr>
              <a:t>for</a:t>
            </a:r>
            <a:r>
              <a:rPr lang="en-US" dirty="0">
                <a:solidFill>
                  <a:schemeClr val="bg1"/>
                </a:solidFill>
                <a:latin typeface="Courier" pitchFamily="49" charset="0"/>
              </a:rPr>
              <a:t>( t=0; t &lt; </a:t>
            </a:r>
            <a:r>
              <a:rPr lang="en-US" dirty="0" err="1">
                <a:solidFill>
                  <a:schemeClr val="bg1"/>
                </a:solidFill>
                <a:latin typeface="Courier" pitchFamily="49" charset="0"/>
              </a:rPr>
              <a:t>t_steps</a:t>
            </a:r>
            <a:r>
              <a:rPr lang="en-US" dirty="0">
                <a:solidFill>
                  <a:schemeClr val="bg1"/>
                </a:solidFill>
                <a:latin typeface="Courier" pitchFamily="49" charset="0"/>
              </a:rPr>
              <a:t>; t++) {</a:t>
            </a:r>
          </a:p>
          <a:p>
            <a:pPr>
              <a:lnSpc>
                <a:spcPct val="70000"/>
              </a:lnSpc>
              <a:buFontTx/>
              <a:buNone/>
            </a:pPr>
            <a:endParaRPr lang="en-US" dirty="0">
              <a:solidFill>
                <a:schemeClr val="bg1"/>
              </a:solidFill>
              <a:latin typeface="Courier" pitchFamily="49" charset="0"/>
            </a:endParaRPr>
          </a:p>
          <a:p>
            <a:pPr>
              <a:lnSpc>
                <a:spcPct val="70000"/>
              </a:lnSpc>
              <a:buFontTx/>
              <a:buNone/>
            </a:pPr>
            <a:r>
              <a:rPr lang="en-US" dirty="0">
                <a:solidFill>
                  <a:schemeClr val="bg1"/>
                </a:solidFill>
                <a:latin typeface="Courier" pitchFamily="49" charset="0"/>
              </a:rPr>
              <a:t>  for( x=0; x &lt; </a:t>
            </a:r>
            <a:r>
              <a:rPr lang="en-US" dirty="0" err="1">
                <a:solidFill>
                  <a:schemeClr val="bg1"/>
                </a:solidFill>
                <a:latin typeface="Courier" pitchFamily="49" charset="0"/>
              </a:rPr>
              <a:t>x_dim</a:t>
            </a:r>
            <a:r>
              <a:rPr lang="en-US" dirty="0">
                <a:solidFill>
                  <a:schemeClr val="bg1"/>
                </a:solidFill>
                <a:latin typeface="Courier" pitchFamily="49" charset="0"/>
              </a:rPr>
              <a:t>; x++) {</a:t>
            </a:r>
          </a:p>
          <a:p>
            <a:pPr>
              <a:lnSpc>
                <a:spcPct val="70000"/>
              </a:lnSpc>
              <a:buFontTx/>
              <a:buNone/>
            </a:pPr>
            <a:r>
              <a:rPr lang="en-US" dirty="0">
                <a:solidFill>
                  <a:schemeClr val="bg1"/>
                </a:solidFill>
                <a:latin typeface="Courier" pitchFamily="49" charset="0"/>
              </a:rPr>
              <a:t>    for( y=0; y &lt; </a:t>
            </a:r>
            <a:r>
              <a:rPr lang="en-US" dirty="0" err="1">
                <a:solidFill>
                  <a:schemeClr val="bg1"/>
                </a:solidFill>
                <a:latin typeface="Courier" pitchFamily="49" charset="0"/>
              </a:rPr>
              <a:t>y_dim</a:t>
            </a:r>
            <a:r>
              <a:rPr lang="en-US" dirty="0">
                <a:solidFill>
                  <a:schemeClr val="bg1"/>
                </a:solidFill>
                <a:latin typeface="Courier" pitchFamily="49" charset="0"/>
              </a:rPr>
              <a:t>; y++) {</a:t>
            </a:r>
          </a:p>
          <a:p>
            <a:pPr>
              <a:lnSpc>
                <a:spcPct val="70000"/>
              </a:lnSpc>
              <a:buFontTx/>
              <a:buNone/>
            </a:pPr>
            <a:r>
              <a:rPr lang="en-US" dirty="0">
                <a:solidFill>
                  <a:schemeClr val="bg1"/>
                </a:solidFill>
                <a:latin typeface="Courier" pitchFamily="49" charset="0"/>
              </a:rPr>
              <a:t>      ocean[x][y] = </a:t>
            </a:r>
            <a:r>
              <a:rPr lang="en-US" sz="2200" dirty="0">
                <a:solidFill>
                  <a:schemeClr val="bg1"/>
                </a:solidFill>
                <a:latin typeface="Courier" pitchFamily="49" charset="0"/>
              </a:rPr>
              <a:t>/* </a:t>
            </a:r>
            <a:r>
              <a:rPr lang="en-US" sz="2200" dirty="0" err="1">
                <a:solidFill>
                  <a:schemeClr val="bg1"/>
                </a:solidFill>
                <a:latin typeface="Courier" pitchFamily="49" charset="0"/>
              </a:rPr>
              <a:t>avg</a:t>
            </a:r>
            <a:r>
              <a:rPr lang="en-US" sz="2200" dirty="0">
                <a:solidFill>
                  <a:schemeClr val="bg1"/>
                </a:solidFill>
                <a:latin typeface="Courier" pitchFamily="49" charset="0"/>
              </a:rPr>
              <a:t> of neighbors */  </a:t>
            </a:r>
            <a:endParaRPr lang="en-US" dirty="0">
              <a:solidFill>
                <a:schemeClr val="bg1"/>
              </a:solidFill>
              <a:latin typeface="Courier" pitchFamily="49" charset="0"/>
            </a:endParaRPr>
          </a:p>
          <a:p>
            <a:pPr>
              <a:lnSpc>
                <a:spcPct val="70000"/>
              </a:lnSpc>
              <a:buFontTx/>
              <a:buNone/>
            </a:pPr>
            <a:r>
              <a:rPr lang="en-US" dirty="0">
                <a:solidFill>
                  <a:schemeClr val="bg1"/>
                </a:solidFill>
                <a:latin typeface="Courier" pitchFamily="49" charset="0"/>
              </a:rPr>
              <a:t>    }</a:t>
            </a:r>
          </a:p>
          <a:p>
            <a:pPr>
              <a:lnSpc>
                <a:spcPct val="70000"/>
              </a:lnSpc>
              <a:buFontTx/>
              <a:buNone/>
            </a:pPr>
            <a:r>
              <a:rPr lang="en-US" dirty="0">
                <a:solidFill>
                  <a:schemeClr val="bg1"/>
                </a:solidFill>
                <a:latin typeface="Courier" pitchFamily="49" charset="0"/>
              </a:rPr>
              <a:t>  }</a:t>
            </a:r>
          </a:p>
          <a:p>
            <a:pPr>
              <a:lnSpc>
                <a:spcPct val="70000"/>
              </a:lnSpc>
              <a:buFontTx/>
              <a:buNone/>
            </a:pPr>
            <a:r>
              <a:rPr lang="en-US" dirty="0">
                <a:solidFill>
                  <a:schemeClr val="folHlink"/>
                </a:solidFill>
                <a:latin typeface="Courier" pitchFamily="49" charset="0"/>
              </a:rPr>
              <a:t>  </a:t>
            </a:r>
          </a:p>
          <a:p>
            <a:pPr>
              <a:lnSpc>
                <a:spcPct val="70000"/>
              </a:lnSpc>
              <a:buFontTx/>
              <a:buNone/>
            </a:pPr>
            <a:endParaRPr lang="en-US" dirty="0">
              <a:solidFill>
                <a:schemeClr val="folHlink"/>
              </a:solidFill>
              <a:latin typeface="Courier" pitchFamily="49" charset="0"/>
            </a:endParaRPr>
          </a:p>
          <a:p>
            <a:pPr>
              <a:lnSpc>
                <a:spcPct val="70000"/>
              </a:lnSpc>
              <a:buFontTx/>
              <a:buNone/>
            </a:pPr>
            <a:endParaRPr lang="en-US" dirty="0">
              <a:solidFill>
                <a:schemeClr val="folHlink"/>
              </a:solidFill>
              <a:latin typeface="Courier" pitchFamily="49" charset="0"/>
            </a:endParaRPr>
          </a:p>
          <a:p>
            <a:pPr>
              <a:lnSpc>
                <a:spcPct val="70000"/>
              </a:lnSpc>
              <a:buFontTx/>
              <a:buNone/>
            </a:pPr>
            <a:r>
              <a:rPr lang="en-US" dirty="0">
                <a:solidFill>
                  <a:schemeClr val="folHlink"/>
                </a:solidFill>
                <a:latin typeface="Courier" pitchFamily="49" charset="0"/>
              </a:rPr>
              <a:t>}</a:t>
            </a:r>
          </a:p>
          <a:p>
            <a:pPr>
              <a:lnSpc>
                <a:spcPct val="70000"/>
              </a:lnSpc>
              <a:buFontTx/>
              <a:buNone/>
            </a:pPr>
            <a:endParaRPr lang="en-US" dirty="0">
              <a:solidFill>
                <a:schemeClr val="folHlink"/>
              </a:solidFill>
            </a:endParaRPr>
          </a:p>
        </p:txBody>
      </p:sp>
      <p:sp>
        <p:nvSpPr>
          <p:cNvPr id="281604" name="Text Box 4"/>
          <p:cNvSpPr txBox="1">
            <a:spLocks noChangeArrowheads="1"/>
          </p:cNvSpPr>
          <p:nvPr/>
        </p:nvSpPr>
        <p:spPr bwMode="auto">
          <a:xfrm>
            <a:off x="914400" y="1600200"/>
            <a:ext cx="7427913" cy="861774"/>
          </a:xfrm>
          <a:prstGeom prst="rect">
            <a:avLst/>
          </a:prstGeom>
          <a:noFill/>
          <a:ln w="12700">
            <a:noFill/>
            <a:miter lim="800000"/>
            <a:headEnd type="none" w="sm" len="sm"/>
            <a:tailEnd type="none" w="sm" len="sm"/>
          </a:ln>
          <a:effectLst/>
        </p:spPr>
        <p:txBody>
          <a:bodyPr wrap="square" lIns="0" rIns="0">
            <a:spAutoFit/>
          </a:bodyPr>
          <a:lstStyle/>
          <a:p>
            <a:pPr fontAlgn="t">
              <a:spcBef>
                <a:spcPct val="50000"/>
              </a:spcBef>
            </a:pPr>
            <a:r>
              <a:rPr lang="en-US" sz="2000" b="1" dirty="0">
                <a:solidFill>
                  <a:srgbClr val="FF3399"/>
                </a:solidFill>
                <a:latin typeface="Courier" pitchFamily="49" charset="0"/>
              </a:rPr>
              <a:t>#</a:t>
            </a:r>
            <a:r>
              <a:rPr lang="en-US" sz="2000" b="1" dirty="0" err="1">
                <a:solidFill>
                  <a:srgbClr val="FF3399"/>
                </a:solidFill>
                <a:latin typeface="Courier" pitchFamily="49" charset="0"/>
              </a:rPr>
              <a:t>pragma</a:t>
            </a:r>
            <a:r>
              <a:rPr lang="en-US" sz="2000" b="1" dirty="0">
                <a:solidFill>
                  <a:srgbClr val="FF3399"/>
                </a:solidFill>
                <a:latin typeface="Courier" pitchFamily="49" charset="0"/>
              </a:rPr>
              <a:t> </a:t>
            </a:r>
            <a:r>
              <a:rPr lang="en-US" sz="2000" b="1" dirty="0" err="1">
                <a:solidFill>
                  <a:srgbClr val="FF3399"/>
                </a:solidFill>
                <a:latin typeface="Courier" pitchFamily="49" charset="0"/>
              </a:rPr>
              <a:t>omp</a:t>
            </a:r>
            <a:r>
              <a:rPr lang="en-US" sz="2000" b="1" dirty="0">
                <a:solidFill>
                  <a:srgbClr val="FF3399"/>
                </a:solidFill>
                <a:latin typeface="Courier" pitchFamily="49" charset="0"/>
              </a:rPr>
              <a:t> parallel </a:t>
            </a:r>
            <a:r>
              <a:rPr lang="en-US" sz="2000" b="1" dirty="0">
                <a:solidFill>
                  <a:srgbClr val="FFFF00"/>
                </a:solidFill>
                <a:latin typeface="Courier" pitchFamily="49" charset="0"/>
              </a:rPr>
              <a:t>for</a:t>
            </a:r>
            <a:r>
              <a:rPr lang="en-US" sz="2000" b="1" dirty="0">
                <a:solidFill>
                  <a:srgbClr val="FF3399"/>
                </a:solidFill>
                <a:latin typeface="Courier" pitchFamily="49" charset="0"/>
              </a:rPr>
              <a:t> \</a:t>
            </a:r>
          </a:p>
          <a:p>
            <a:pPr fontAlgn="t">
              <a:spcBef>
                <a:spcPct val="50000"/>
              </a:spcBef>
            </a:pPr>
            <a:r>
              <a:rPr lang="en-US" sz="2000" b="1" dirty="0">
                <a:solidFill>
                  <a:srgbClr val="FF3399"/>
                </a:solidFill>
                <a:latin typeface="Courier" pitchFamily="49" charset="0"/>
              </a:rPr>
              <a:t> </a:t>
            </a:r>
            <a:r>
              <a:rPr lang="en-US" sz="2000" b="1" dirty="0" smtClean="0">
                <a:solidFill>
                  <a:srgbClr val="FF3399"/>
                </a:solidFill>
                <a:latin typeface="Courier" pitchFamily="49" charset="0"/>
              </a:rPr>
              <a:t>shared(</a:t>
            </a:r>
            <a:r>
              <a:rPr lang="en-US" sz="2000" b="1" dirty="0" err="1" smtClean="0">
                <a:solidFill>
                  <a:srgbClr val="FF3399"/>
                </a:solidFill>
                <a:latin typeface="Courier" pitchFamily="49" charset="0"/>
              </a:rPr>
              <a:t>ocean,x_dim,y_dim</a:t>
            </a:r>
            <a:r>
              <a:rPr lang="en-US" sz="2000" b="1" dirty="0">
                <a:solidFill>
                  <a:srgbClr val="FF3399"/>
                </a:solidFill>
                <a:latin typeface="Courier" pitchFamily="49" charset="0"/>
              </a:rPr>
              <a:t>) private(</a:t>
            </a:r>
            <a:r>
              <a:rPr lang="en-US" sz="2000" b="1" dirty="0" err="1">
                <a:solidFill>
                  <a:srgbClr val="FF3399"/>
                </a:solidFill>
                <a:latin typeface="Courier" pitchFamily="49" charset="0"/>
              </a:rPr>
              <a:t>x,y</a:t>
            </a:r>
            <a:r>
              <a:rPr lang="en-US" sz="2000" b="1" dirty="0">
                <a:solidFill>
                  <a:srgbClr val="FF3399"/>
                </a:solidFill>
                <a:latin typeface="Courier" pitchFamily="49" charset="0"/>
              </a:rPr>
              <a:t>)</a:t>
            </a:r>
          </a:p>
        </p:txBody>
      </p:sp>
      <p:sp>
        <p:nvSpPr>
          <p:cNvPr id="281605" name="Text Box 5"/>
          <p:cNvSpPr txBox="1">
            <a:spLocks noChangeArrowheads="1"/>
          </p:cNvSpPr>
          <p:nvPr/>
        </p:nvSpPr>
        <p:spPr bwMode="auto">
          <a:xfrm>
            <a:off x="1219200" y="3867150"/>
            <a:ext cx="6819900"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sz="2400" b="1" dirty="0">
                <a:solidFill>
                  <a:srgbClr val="A8D5EE"/>
                </a:solidFill>
                <a:latin typeface="Courier" pitchFamily="49" charset="0"/>
              </a:rPr>
              <a:t>// Implicit Barrier Synchronization</a:t>
            </a:r>
          </a:p>
        </p:txBody>
      </p:sp>
      <p:sp>
        <p:nvSpPr>
          <p:cNvPr id="281606" name="Text Box 6"/>
          <p:cNvSpPr txBox="1">
            <a:spLocks noChangeArrowheads="1"/>
          </p:cNvSpPr>
          <p:nvPr/>
        </p:nvSpPr>
        <p:spPr bwMode="auto">
          <a:xfrm>
            <a:off x="819150" y="4305300"/>
            <a:ext cx="7048500" cy="1200329"/>
          </a:xfrm>
          <a:prstGeom prst="rect">
            <a:avLst/>
          </a:prstGeom>
          <a:noFill/>
          <a:ln w="12700">
            <a:noFill/>
            <a:miter lim="800000"/>
            <a:headEnd type="none" w="sm" len="sm"/>
            <a:tailEnd type="none" w="sm" len="sm"/>
          </a:ln>
          <a:effectLst/>
        </p:spPr>
        <p:txBody>
          <a:bodyPr>
            <a:spAutoFit/>
          </a:bodyPr>
          <a:lstStyle/>
          <a:p>
            <a:r>
              <a:rPr lang="en-US" sz="2400" b="1" dirty="0" err="1">
                <a:solidFill>
                  <a:schemeClr val="bg1"/>
                </a:solidFill>
                <a:latin typeface="Courier" pitchFamily="49" charset="0"/>
              </a:rPr>
              <a:t>temp_ocean</a:t>
            </a:r>
            <a:r>
              <a:rPr lang="en-US" sz="2400" b="1" dirty="0">
                <a:solidFill>
                  <a:schemeClr val="bg1"/>
                </a:solidFill>
                <a:latin typeface="Courier" pitchFamily="49" charset="0"/>
              </a:rPr>
              <a:t> = ocean;</a:t>
            </a:r>
          </a:p>
          <a:p>
            <a:r>
              <a:rPr lang="en-US" sz="2400" b="1" dirty="0">
                <a:solidFill>
                  <a:schemeClr val="bg1"/>
                </a:solidFill>
                <a:latin typeface="Courier" pitchFamily="49" charset="0"/>
              </a:rPr>
              <a:t>ocean = </a:t>
            </a:r>
            <a:r>
              <a:rPr lang="en-US" sz="2400" b="1" dirty="0" err="1">
                <a:solidFill>
                  <a:schemeClr val="bg1"/>
                </a:solidFill>
                <a:latin typeface="Courier" pitchFamily="49" charset="0"/>
              </a:rPr>
              <a:t>other_ocean</a:t>
            </a:r>
            <a:r>
              <a:rPr lang="en-US" sz="2400" b="1" dirty="0">
                <a:solidFill>
                  <a:schemeClr val="bg1"/>
                </a:solidFill>
                <a:latin typeface="Courier" pitchFamily="49" charset="0"/>
              </a:rPr>
              <a:t>;</a:t>
            </a:r>
          </a:p>
          <a:p>
            <a:r>
              <a:rPr lang="en-US" sz="2400" b="1" dirty="0" err="1">
                <a:solidFill>
                  <a:schemeClr val="bg1"/>
                </a:solidFill>
                <a:latin typeface="Courier" pitchFamily="49" charset="0"/>
              </a:rPr>
              <a:t>other_ocean</a:t>
            </a:r>
            <a:r>
              <a:rPr lang="en-US" sz="2400" b="1" dirty="0">
                <a:solidFill>
                  <a:schemeClr val="bg1"/>
                </a:solidFill>
                <a:latin typeface="Courier" pitchFamily="49" charset="0"/>
              </a:rPr>
              <a:t> = </a:t>
            </a:r>
            <a:r>
              <a:rPr lang="en-US" sz="2400" b="1" dirty="0" err="1">
                <a:solidFill>
                  <a:schemeClr val="bg1"/>
                </a:solidFill>
                <a:latin typeface="Courier" pitchFamily="49" charset="0"/>
              </a:rPr>
              <a:t>temp_ocean</a:t>
            </a:r>
            <a:r>
              <a:rPr lang="en-US" sz="2400" b="1" dirty="0">
                <a:solidFill>
                  <a:schemeClr val="folHlink"/>
                </a:solidFill>
                <a:latin typeface="Courier"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81604"/>
                                        </p:tgtEl>
                                        <p:attrNameLst>
                                          <p:attrName>style.visibility</p:attrName>
                                        </p:attrNameLst>
                                      </p:cBhvr>
                                      <p:to>
                                        <p:strVal val="visible"/>
                                      </p:to>
                                    </p:set>
                                    <p:anim calcmode="discrete" valueType="clr">
                                      <p:cBhvr override="childStyle">
                                        <p:cTn id="7" dur="80"/>
                                        <p:tgtEl>
                                          <p:spTgt spid="28160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81604"/>
                                        </p:tgtEl>
                                        <p:attrNameLst>
                                          <p:attrName>fillcolor</p:attrName>
                                        </p:attrNameLst>
                                      </p:cBhvr>
                                      <p:tavLst>
                                        <p:tav tm="0">
                                          <p:val>
                                            <p:clrVal>
                                              <a:schemeClr val="accent2"/>
                                            </p:clrVal>
                                          </p:val>
                                        </p:tav>
                                        <p:tav tm="50000">
                                          <p:val>
                                            <p:clrVal>
                                              <a:schemeClr val="hlink"/>
                                            </p:clrVal>
                                          </p:val>
                                        </p:tav>
                                      </p:tavLst>
                                    </p:anim>
                                    <p:set>
                                      <p:cBhvr>
                                        <p:cTn id="9" dur="80"/>
                                        <p:tgtEl>
                                          <p:spTgt spid="281604"/>
                                        </p:tgtEl>
                                        <p:attrNameLst>
                                          <p:attrName>fill.type</p:attrName>
                                        </p:attrNameLst>
                                      </p:cBhvr>
                                      <p:to>
                                        <p:strVal val="solid"/>
                                      </p:to>
                                    </p:set>
                                  </p:childTnLst>
                                </p:cTn>
                              </p:par>
                            </p:childTnLst>
                          </p:cTn>
                        </p:par>
                        <p:par>
                          <p:cTn id="10" fill="hold">
                            <p:stCondLst>
                              <p:cond delay="24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281605"/>
                                        </p:tgtEl>
                                        <p:attrNameLst>
                                          <p:attrName>style.visibility</p:attrName>
                                        </p:attrNameLst>
                                      </p:cBhvr>
                                      <p:to>
                                        <p:strVal val="visible"/>
                                      </p:to>
                                    </p:set>
                                    <p:anim calcmode="discrete" valueType="clr">
                                      <p:cBhvr override="childStyle">
                                        <p:cTn id="13" dur="80"/>
                                        <p:tgtEl>
                                          <p:spTgt spid="281605"/>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81605"/>
                                        </p:tgtEl>
                                        <p:attrNameLst>
                                          <p:attrName>fillcolor</p:attrName>
                                        </p:attrNameLst>
                                      </p:cBhvr>
                                      <p:tavLst>
                                        <p:tav tm="0">
                                          <p:val>
                                            <p:clrVal>
                                              <a:schemeClr val="accent2"/>
                                            </p:clrVal>
                                          </p:val>
                                        </p:tav>
                                        <p:tav tm="50000">
                                          <p:val>
                                            <p:clrVal>
                                              <a:schemeClr val="hlink"/>
                                            </p:clrVal>
                                          </p:val>
                                        </p:tav>
                                      </p:tavLst>
                                    </p:anim>
                                    <p:set>
                                      <p:cBhvr>
                                        <p:cTn id="15" dur="80"/>
                                        <p:tgtEl>
                                          <p:spTgt spid="281605"/>
                                        </p:tgtEl>
                                        <p:attrNameLst>
                                          <p:attrName>fill.type</p:attrName>
                                        </p:attrNameLst>
                                      </p:cBhvr>
                                      <p:to>
                                        <p:strVal val="solid"/>
                                      </p:to>
                                    </p:set>
                                  </p:childTnLst>
                                </p:cTn>
                              </p:par>
                            </p:childTnLst>
                          </p:cTn>
                        </p:par>
                        <p:par>
                          <p:cTn id="16" fill="hold">
                            <p:stCondLst>
                              <p:cond delay="3720"/>
                            </p:stCondLst>
                            <p:childTnLst>
                              <p:par>
                                <p:cTn id="17" presetID="27" presetClass="entr" presetSubtype="0" fill="hold" grpId="0" nodeType="afterEffect">
                                  <p:stCondLst>
                                    <p:cond delay="0"/>
                                  </p:stCondLst>
                                  <p:iterate type="lt">
                                    <p:tmPct val="50000"/>
                                  </p:iterate>
                                  <p:childTnLst>
                                    <p:set>
                                      <p:cBhvr>
                                        <p:cTn id="18" dur="1" fill="hold">
                                          <p:stCondLst>
                                            <p:cond delay="0"/>
                                          </p:stCondLst>
                                        </p:cTn>
                                        <p:tgtEl>
                                          <p:spTgt spid="281606"/>
                                        </p:tgtEl>
                                        <p:attrNameLst>
                                          <p:attrName>style.visibility</p:attrName>
                                        </p:attrNameLst>
                                      </p:cBhvr>
                                      <p:to>
                                        <p:strVal val="visible"/>
                                      </p:to>
                                    </p:set>
                                    <p:anim calcmode="discrete" valueType="clr">
                                      <p:cBhvr override="childStyle">
                                        <p:cTn id="19" dur="80"/>
                                        <p:tgtEl>
                                          <p:spTgt spid="281606"/>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281606"/>
                                        </p:tgtEl>
                                        <p:attrNameLst>
                                          <p:attrName>fillcolor</p:attrName>
                                        </p:attrNameLst>
                                      </p:cBhvr>
                                      <p:tavLst>
                                        <p:tav tm="0">
                                          <p:val>
                                            <p:clrVal>
                                              <a:schemeClr val="accent2"/>
                                            </p:clrVal>
                                          </p:val>
                                        </p:tav>
                                        <p:tav tm="50000">
                                          <p:val>
                                            <p:clrVal>
                                              <a:schemeClr val="hlink"/>
                                            </p:clrVal>
                                          </p:val>
                                        </p:tav>
                                      </p:tavLst>
                                    </p:anim>
                                    <p:set>
                                      <p:cBhvr>
                                        <p:cTn id="21" dur="80"/>
                                        <p:tgtEl>
                                          <p:spTgt spid="28160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p:bldP spid="281605" grpId="0"/>
      <p:bldP spid="281606" grpId="0"/>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Microbenchmark: Ocean</a:t>
            </a:r>
          </a:p>
        </p:txBody>
      </p:sp>
      <p:sp>
        <p:nvSpPr>
          <p:cNvPr id="242691" name="Rectangle 3"/>
          <p:cNvSpPr>
            <a:spLocks noGrp="1" noChangeArrowheads="1"/>
          </p:cNvSpPr>
          <p:nvPr>
            <p:ph type="body" idx="1"/>
          </p:nvPr>
        </p:nvSpPr>
        <p:spPr>
          <a:xfrm>
            <a:off x="457200" y="1066800"/>
            <a:ext cx="6108700" cy="1006475"/>
          </a:xfrm>
        </p:spPr>
        <p:txBody>
          <a:bodyPr/>
          <a:lstStyle/>
          <a:p>
            <a:r>
              <a:rPr lang="en-US" sz="2000">
                <a:latin typeface="Courier" pitchFamily="49" charset="0"/>
              </a:rPr>
              <a:t>ocean_dynamic</a:t>
            </a:r>
            <a:r>
              <a:rPr lang="en-US" sz="2000"/>
              <a:t> – Traverses entire ocean, row-by-row, assigning row iterations to threads with </a:t>
            </a:r>
            <a:r>
              <a:rPr lang="en-US" sz="2000">
                <a:latin typeface="Courier" pitchFamily="49" charset="0"/>
              </a:rPr>
              <a:t>dynamic</a:t>
            </a:r>
            <a:r>
              <a:rPr lang="en-US" sz="2000"/>
              <a:t> scheduling.</a:t>
            </a:r>
          </a:p>
          <a:p>
            <a:endParaRPr lang="en-US" sz="2000"/>
          </a:p>
        </p:txBody>
      </p:sp>
      <p:grpSp>
        <p:nvGrpSpPr>
          <p:cNvPr id="2" name="Group 4"/>
          <p:cNvGrpSpPr>
            <a:grpSpLocks noChangeAspect="1"/>
          </p:cNvGrpSpPr>
          <p:nvPr/>
        </p:nvGrpSpPr>
        <p:grpSpPr bwMode="auto">
          <a:xfrm>
            <a:off x="6513513" y="3067050"/>
            <a:ext cx="2138362" cy="1992313"/>
            <a:chOff x="1183" y="618"/>
            <a:chExt cx="3348" cy="3120"/>
          </a:xfrm>
        </p:grpSpPr>
        <p:sp>
          <p:nvSpPr>
            <p:cNvPr id="242693" name="Rectangle 5" descr="Wide upward diagonal"/>
            <p:cNvSpPr>
              <a:spLocks noChangeAspect="1" noChangeArrowheads="1"/>
            </p:cNvSpPr>
            <p:nvPr/>
          </p:nvSpPr>
          <p:spPr bwMode="auto">
            <a:xfrm>
              <a:off x="4113"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694" name="Rectangle 6" descr="Wide upward diagonal"/>
            <p:cNvSpPr>
              <a:spLocks noChangeAspect="1" noChangeArrowheads="1"/>
            </p:cNvSpPr>
            <p:nvPr/>
          </p:nvSpPr>
          <p:spPr bwMode="auto">
            <a:xfrm>
              <a:off x="3694"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695" name="Rectangle 7" descr="Wide upward diagonal"/>
            <p:cNvSpPr>
              <a:spLocks noChangeAspect="1" noChangeArrowheads="1"/>
            </p:cNvSpPr>
            <p:nvPr/>
          </p:nvSpPr>
          <p:spPr bwMode="auto">
            <a:xfrm>
              <a:off x="3276"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696" name="Rectangle 8" descr="Wide upward diagonal"/>
            <p:cNvSpPr>
              <a:spLocks noChangeAspect="1" noChangeArrowheads="1"/>
            </p:cNvSpPr>
            <p:nvPr/>
          </p:nvSpPr>
          <p:spPr bwMode="auto">
            <a:xfrm>
              <a:off x="2857"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697" name="Rectangle 9" descr="Wide upward diagonal"/>
            <p:cNvSpPr>
              <a:spLocks noChangeAspect="1" noChangeArrowheads="1"/>
            </p:cNvSpPr>
            <p:nvPr/>
          </p:nvSpPr>
          <p:spPr bwMode="auto">
            <a:xfrm>
              <a:off x="2439" y="334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698" name="Rectangle 10" descr="Wide upward diagonal"/>
            <p:cNvSpPr>
              <a:spLocks noChangeAspect="1" noChangeArrowheads="1"/>
            </p:cNvSpPr>
            <p:nvPr/>
          </p:nvSpPr>
          <p:spPr bwMode="auto">
            <a:xfrm>
              <a:off x="2020" y="334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699" name="Rectangle 11" descr="Wide upward diagonal"/>
            <p:cNvSpPr>
              <a:spLocks noChangeAspect="1" noChangeArrowheads="1"/>
            </p:cNvSpPr>
            <p:nvPr/>
          </p:nvSpPr>
          <p:spPr bwMode="auto">
            <a:xfrm>
              <a:off x="1602" y="334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0" name="Rectangle 12" descr="Wide upward diagonal"/>
            <p:cNvSpPr>
              <a:spLocks noChangeAspect="1" noChangeArrowheads="1"/>
            </p:cNvSpPr>
            <p:nvPr/>
          </p:nvSpPr>
          <p:spPr bwMode="auto">
            <a:xfrm>
              <a:off x="1183" y="334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1" name="Rectangle 13" descr="Wide upward diagonal"/>
            <p:cNvSpPr>
              <a:spLocks noChangeAspect="1" noChangeArrowheads="1"/>
            </p:cNvSpPr>
            <p:nvPr/>
          </p:nvSpPr>
          <p:spPr bwMode="auto">
            <a:xfrm>
              <a:off x="4113"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2" name="Rectangle 14" descr="Wide upward diagonal"/>
            <p:cNvSpPr>
              <a:spLocks noChangeAspect="1" noChangeArrowheads="1"/>
            </p:cNvSpPr>
            <p:nvPr/>
          </p:nvSpPr>
          <p:spPr bwMode="auto">
            <a:xfrm>
              <a:off x="3694"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3" name="Rectangle 15" descr="Wide upward diagonal"/>
            <p:cNvSpPr>
              <a:spLocks noChangeAspect="1" noChangeArrowheads="1"/>
            </p:cNvSpPr>
            <p:nvPr/>
          </p:nvSpPr>
          <p:spPr bwMode="auto">
            <a:xfrm>
              <a:off x="3276"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4" name="Rectangle 16" descr="Wide upward diagonal"/>
            <p:cNvSpPr>
              <a:spLocks noChangeAspect="1" noChangeArrowheads="1"/>
            </p:cNvSpPr>
            <p:nvPr/>
          </p:nvSpPr>
          <p:spPr bwMode="auto">
            <a:xfrm>
              <a:off x="2857"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5" name="Rectangle 17" descr="Wide upward diagonal"/>
            <p:cNvSpPr>
              <a:spLocks noChangeAspect="1" noChangeArrowheads="1"/>
            </p:cNvSpPr>
            <p:nvPr/>
          </p:nvSpPr>
          <p:spPr bwMode="auto">
            <a:xfrm>
              <a:off x="2439" y="295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6" name="Rectangle 18" descr="Wide upward diagonal"/>
            <p:cNvSpPr>
              <a:spLocks noChangeAspect="1" noChangeArrowheads="1"/>
            </p:cNvSpPr>
            <p:nvPr/>
          </p:nvSpPr>
          <p:spPr bwMode="auto">
            <a:xfrm>
              <a:off x="2020" y="295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7" name="Rectangle 19" descr="Wide upward diagonal"/>
            <p:cNvSpPr>
              <a:spLocks noChangeAspect="1" noChangeArrowheads="1"/>
            </p:cNvSpPr>
            <p:nvPr/>
          </p:nvSpPr>
          <p:spPr bwMode="auto">
            <a:xfrm>
              <a:off x="1602" y="295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8" name="Rectangle 20" descr="Wide upward diagonal"/>
            <p:cNvSpPr>
              <a:spLocks noChangeAspect="1" noChangeArrowheads="1"/>
            </p:cNvSpPr>
            <p:nvPr/>
          </p:nvSpPr>
          <p:spPr bwMode="auto">
            <a:xfrm>
              <a:off x="1183" y="295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9" name="Rectangle 21" descr="Wide upward diagonal"/>
            <p:cNvSpPr>
              <a:spLocks noChangeAspect="1" noChangeArrowheads="1"/>
            </p:cNvSpPr>
            <p:nvPr/>
          </p:nvSpPr>
          <p:spPr bwMode="auto">
            <a:xfrm>
              <a:off x="4113" y="256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0" name="Rectangle 22" descr="Wide upward diagonal"/>
            <p:cNvSpPr>
              <a:spLocks noChangeAspect="1" noChangeArrowheads="1"/>
            </p:cNvSpPr>
            <p:nvPr/>
          </p:nvSpPr>
          <p:spPr bwMode="auto">
            <a:xfrm>
              <a:off x="3694" y="256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1" name="Rectangle 23" descr="Wide upward diagonal"/>
            <p:cNvSpPr>
              <a:spLocks noChangeAspect="1" noChangeArrowheads="1"/>
            </p:cNvSpPr>
            <p:nvPr/>
          </p:nvSpPr>
          <p:spPr bwMode="auto">
            <a:xfrm>
              <a:off x="3276" y="256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2" name="Rectangle 24" descr="Wide upward diagonal"/>
            <p:cNvSpPr>
              <a:spLocks noChangeAspect="1" noChangeArrowheads="1"/>
            </p:cNvSpPr>
            <p:nvPr/>
          </p:nvSpPr>
          <p:spPr bwMode="auto">
            <a:xfrm>
              <a:off x="2857" y="256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3" name="Rectangle 25" descr="Wide upward diagonal"/>
            <p:cNvSpPr>
              <a:spLocks noChangeAspect="1" noChangeArrowheads="1"/>
            </p:cNvSpPr>
            <p:nvPr/>
          </p:nvSpPr>
          <p:spPr bwMode="auto">
            <a:xfrm>
              <a:off x="2439"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4" name="Rectangle 26" descr="Wide upward diagonal"/>
            <p:cNvSpPr>
              <a:spLocks noChangeAspect="1" noChangeArrowheads="1"/>
            </p:cNvSpPr>
            <p:nvPr/>
          </p:nvSpPr>
          <p:spPr bwMode="auto">
            <a:xfrm>
              <a:off x="2020"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5" name="Rectangle 27" descr="Wide upward diagonal"/>
            <p:cNvSpPr>
              <a:spLocks noChangeAspect="1" noChangeArrowheads="1"/>
            </p:cNvSpPr>
            <p:nvPr/>
          </p:nvSpPr>
          <p:spPr bwMode="auto">
            <a:xfrm>
              <a:off x="1602"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6" name="Rectangle 28" descr="Wide upward diagonal"/>
            <p:cNvSpPr>
              <a:spLocks noChangeAspect="1" noChangeArrowheads="1"/>
            </p:cNvSpPr>
            <p:nvPr/>
          </p:nvSpPr>
          <p:spPr bwMode="auto">
            <a:xfrm>
              <a:off x="1183"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7" name="Rectangle 29" descr="Wide upward diagonal"/>
            <p:cNvSpPr>
              <a:spLocks noChangeAspect="1" noChangeArrowheads="1"/>
            </p:cNvSpPr>
            <p:nvPr/>
          </p:nvSpPr>
          <p:spPr bwMode="auto">
            <a:xfrm>
              <a:off x="4113"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8" name="Rectangle 30" descr="Wide upward diagonal"/>
            <p:cNvSpPr>
              <a:spLocks noChangeAspect="1" noChangeArrowheads="1"/>
            </p:cNvSpPr>
            <p:nvPr/>
          </p:nvSpPr>
          <p:spPr bwMode="auto">
            <a:xfrm>
              <a:off x="3694"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9" name="Rectangle 31" descr="Wide upward diagonal"/>
            <p:cNvSpPr>
              <a:spLocks noChangeAspect="1" noChangeArrowheads="1"/>
            </p:cNvSpPr>
            <p:nvPr/>
          </p:nvSpPr>
          <p:spPr bwMode="auto">
            <a:xfrm>
              <a:off x="3276"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0" name="Rectangle 32" descr="Wide upward diagonal"/>
            <p:cNvSpPr>
              <a:spLocks noChangeAspect="1" noChangeArrowheads="1"/>
            </p:cNvSpPr>
            <p:nvPr/>
          </p:nvSpPr>
          <p:spPr bwMode="auto">
            <a:xfrm>
              <a:off x="2857"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1" name="Rectangle 33" descr="Wide upward diagonal"/>
            <p:cNvSpPr>
              <a:spLocks noChangeAspect="1" noChangeArrowheads="1"/>
            </p:cNvSpPr>
            <p:nvPr/>
          </p:nvSpPr>
          <p:spPr bwMode="auto">
            <a:xfrm>
              <a:off x="2439"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2" name="Rectangle 34" descr="Wide upward diagonal"/>
            <p:cNvSpPr>
              <a:spLocks noChangeAspect="1" noChangeArrowheads="1"/>
            </p:cNvSpPr>
            <p:nvPr/>
          </p:nvSpPr>
          <p:spPr bwMode="auto">
            <a:xfrm>
              <a:off x="2020"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3" name="Rectangle 35" descr="Wide upward diagonal"/>
            <p:cNvSpPr>
              <a:spLocks noChangeAspect="1" noChangeArrowheads="1"/>
            </p:cNvSpPr>
            <p:nvPr/>
          </p:nvSpPr>
          <p:spPr bwMode="auto">
            <a:xfrm>
              <a:off x="1602"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4" name="Rectangle 36" descr="Wide upward diagonal"/>
            <p:cNvSpPr>
              <a:spLocks noChangeAspect="1" noChangeArrowheads="1"/>
            </p:cNvSpPr>
            <p:nvPr/>
          </p:nvSpPr>
          <p:spPr bwMode="auto">
            <a:xfrm>
              <a:off x="1183"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5" name="Rectangle 37" descr="Wide upward diagonal"/>
            <p:cNvSpPr>
              <a:spLocks noChangeAspect="1" noChangeArrowheads="1"/>
            </p:cNvSpPr>
            <p:nvPr/>
          </p:nvSpPr>
          <p:spPr bwMode="auto">
            <a:xfrm>
              <a:off x="4113" y="178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6" name="Rectangle 38" descr="Wide upward diagonal"/>
            <p:cNvSpPr>
              <a:spLocks noChangeAspect="1" noChangeArrowheads="1"/>
            </p:cNvSpPr>
            <p:nvPr/>
          </p:nvSpPr>
          <p:spPr bwMode="auto">
            <a:xfrm>
              <a:off x="3694" y="178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7" name="Rectangle 39" descr="Wide upward diagonal"/>
            <p:cNvSpPr>
              <a:spLocks noChangeAspect="1" noChangeArrowheads="1"/>
            </p:cNvSpPr>
            <p:nvPr/>
          </p:nvSpPr>
          <p:spPr bwMode="auto">
            <a:xfrm>
              <a:off x="3276" y="178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8" name="Rectangle 40" descr="Wide upward diagonal"/>
            <p:cNvSpPr>
              <a:spLocks noChangeAspect="1" noChangeArrowheads="1"/>
            </p:cNvSpPr>
            <p:nvPr/>
          </p:nvSpPr>
          <p:spPr bwMode="auto">
            <a:xfrm>
              <a:off x="2857" y="178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9" name="Rectangle 41"/>
            <p:cNvSpPr>
              <a:spLocks noChangeAspect="1" noChangeArrowheads="1"/>
            </p:cNvSpPr>
            <p:nvPr/>
          </p:nvSpPr>
          <p:spPr bwMode="auto">
            <a:xfrm>
              <a:off x="2439" y="178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0" name="Rectangle 42"/>
            <p:cNvSpPr>
              <a:spLocks noChangeAspect="1" noChangeArrowheads="1"/>
            </p:cNvSpPr>
            <p:nvPr/>
          </p:nvSpPr>
          <p:spPr bwMode="auto">
            <a:xfrm>
              <a:off x="2020" y="178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1" name="Rectangle 43"/>
            <p:cNvSpPr>
              <a:spLocks noChangeAspect="1" noChangeArrowheads="1"/>
            </p:cNvSpPr>
            <p:nvPr/>
          </p:nvSpPr>
          <p:spPr bwMode="auto">
            <a:xfrm>
              <a:off x="1602" y="178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2" name="Rectangle 44"/>
            <p:cNvSpPr>
              <a:spLocks noChangeAspect="1" noChangeArrowheads="1"/>
            </p:cNvSpPr>
            <p:nvPr/>
          </p:nvSpPr>
          <p:spPr bwMode="auto">
            <a:xfrm>
              <a:off x="1183" y="178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3" name="Rectangle 45" descr="Wide upward diagonal"/>
            <p:cNvSpPr>
              <a:spLocks noChangeAspect="1" noChangeArrowheads="1"/>
            </p:cNvSpPr>
            <p:nvPr/>
          </p:nvSpPr>
          <p:spPr bwMode="auto">
            <a:xfrm>
              <a:off x="4113"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4" name="Rectangle 46" descr="Wide upward diagonal"/>
            <p:cNvSpPr>
              <a:spLocks noChangeAspect="1" noChangeArrowheads="1"/>
            </p:cNvSpPr>
            <p:nvPr/>
          </p:nvSpPr>
          <p:spPr bwMode="auto">
            <a:xfrm>
              <a:off x="3694"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5" name="Rectangle 47" descr="Wide upward diagonal"/>
            <p:cNvSpPr>
              <a:spLocks noChangeAspect="1" noChangeArrowheads="1"/>
            </p:cNvSpPr>
            <p:nvPr/>
          </p:nvSpPr>
          <p:spPr bwMode="auto">
            <a:xfrm>
              <a:off x="3276"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6" name="Rectangle 48" descr="Wide upward diagonal"/>
            <p:cNvSpPr>
              <a:spLocks noChangeAspect="1" noChangeArrowheads="1"/>
            </p:cNvSpPr>
            <p:nvPr/>
          </p:nvSpPr>
          <p:spPr bwMode="auto">
            <a:xfrm>
              <a:off x="2857"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7" name="Rectangle 49"/>
            <p:cNvSpPr>
              <a:spLocks noChangeAspect="1" noChangeArrowheads="1"/>
            </p:cNvSpPr>
            <p:nvPr/>
          </p:nvSpPr>
          <p:spPr bwMode="auto">
            <a:xfrm>
              <a:off x="2439" y="139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8" name="Rectangle 50"/>
            <p:cNvSpPr>
              <a:spLocks noChangeAspect="1" noChangeArrowheads="1"/>
            </p:cNvSpPr>
            <p:nvPr/>
          </p:nvSpPr>
          <p:spPr bwMode="auto">
            <a:xfrm>
              <a:off x="2020" y="139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9" name="Rectangle 51"/>
            <p:cNvSpPr>
              <a:spLocks noChangeAspect="1" noChangeArrowheads="1"/>
            </p:cNvSpPr>
            <p:nvPr/>
          </p:nvSpPr>
          <p:spPr bwMode="auto">
            <a:xfrm>
              <a:off x="1602" y="139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0" name="Rectangle 52"/>
            <p:cNvSpPr>
              <a:spLocks noChangeAspect="1" noChangeArrowheads="1"/>
            </p:cNvSpPr>
            <p:nvPr/>
          </p:nvSpPr>
          <p:spPr bwMode="auto">
            <a:xfrm>
              <a:off x="1183" y="139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1" name="Rectangle 53" descr="Wide upward diagonal"/>
            <p:cNvSpPr>
              <a:spLocks noChangeAspect="1" noChangeArrowheads="1"/>
            </p:cNvSpPr>
            <p:nvPr/>
          </p:nvSpPr>
          <p:spPr bwMode="auto">
            <a:xfrm>
              <a:off x="4113" y="100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2" name="Rectangle 54" descr="Wide upward diagonal"/>
            <p:cNvSpPr>
              <a:spLocks noChangeAspect="1" noChangeArrowheads="1"/>
            </p:cNvSpPr>
            <p:nvPr/>
          </p:nvSpPr>
          <p:spPr bwMode="auto">
            <a:xfrm>
              <a:off x="3694" y="100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3" name="Rectangle 55" descr="Wide upward diagonal"/>
            <p:cNvSpPr>
              <a:spLocks noChangeAspect="1" noChangeArrowheads="1"/>
            </p:cNvSpPr>
            <p:nvPr/>
          </p:nvSpPr>
          <p:spPr bwMode="auto">
            <a:xfrm>
              <a:off x="3276" y="100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4" name="Rectangle 56" descr="Wide upward diagonal"/>
            <p:cNvSpPr>
              <a:spLocks noChangeAspect="1" noChangeArrowheads="1"/>
            </p:cNvSpPr>
            <p:nvPr/>
          </p:nvSpPr>
          <p:spPr bwMode="auto">
            <a:xfrm>
              <a:off x="2857" y="100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5" name="Rectangle 57"/>
            <p:cNvSpPr>
              <a:spLocks noChangeAspect="1" noChangeArrowheads="1"/>
            </p:cNvSpPr>
            <p:nvPr/>
          </p:nvSpPr>
          <p:spPr bwMode="auto">
            <a:xfrm>
              <a:off x="2439"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6" name="Rectangle 58"/>
            <p:cNvSpPr>
              <a:spLocks noChangeAspect="1" noChangeArrowheads="1"/>
            </p:cNvSpPr>
            <p:nvPr/>
          </p:nvSpPr>
          <p:spPr bwMode="auto">
            <a:xfrm>
              <a:off x="2020"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7" name="Rectangle 59"/>
            <p:cNvSpPr>
              <a:spLocks noChangeAspect="1" noChangeArrowheads="1"/>
            </p:cNvSpPr>
            <p:nvPr/>
          </p:nvSpPr>
          <p:spPr bwMode="auto">
            <a:xfrm>
              <a:off x="1602"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8" name="Rectangle 60"/>
            <p:cNvSpPr>
              <a:spLocks noChangeAspect="1" noChangeArrowheads="1"/>
            </p:cNvSpPr>
            <p:nvPr/>
          </p:nvSpPr>
          <p:spPr bwMode="auto">
            <a:xfrm>
              <a:off x="1183"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9" name="Rectangle 61" descr="Wide upward diagonal"/>
            <p:cNvSpPr>
              <a:spLocks noChangeAspect="1" noChangeArrowheads="1"/>
            </p:cNvSpPr>
            <p:nvPr/>
          </p:nvSpPr>
          <p:spPr bwMode="auto">
            <a:xfrm>
              <a:off x="4113"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50" name="Rectangle 62" descr="Wide upward diagonal"/>
            <p:cNvSpPr>
              <a:spLocks noChangeAspect="1" noChangeArrowheads="1"/>
            </p:cNvSpPr>
            <p:nvPr/>
          </p:nvSpPr>
          <p:spPr bwMode="auto">
            <a:xfrm>
              <a:off x="3694"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51" name="Rectangle 63" descr="Wide upward diagonal"/>
            <p:cNvSpPr>
              <a:spLocks noChangeAspect="1" noChangeArrowheads="1"/>
            </p:cNvSpPr>
            <p:nvPr/>
          </p:nvSpPr>
          <p:spPr bwMode="auto">
            <a:xfrm>
              <a:off x="3276"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52" name="Rectangle 64" descr="Wide upward diagonal"/>
            <p:cNvSpPr>
              <a:spLocks noChangeAspect="1" noChangeArrowheads="1"/>
            </p:cNvSpPr>
            <p:nvPr/>
          </p:nvSpPr>
          <p:spPr bwMode="auto">
            <a:xfrm>
              <a:off x="2857"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53" name="Rectangle 65"/>
            <p:cNvSpPr>
              <a:spLocks noChangeAspect="1" noChangeArrowheads="1"/>
            </p:cNvSpPr>
            <p:nvPr/>
          </p:nvSpPr>
          <p:spPr bwMode="auto">
            <a:xfrm>
              <a:off x="2439"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54" name="Rectangle 66"/>
            <p:cNvSpPr>
              <a:spLocks noChangeAspect="1" noChangeArrowheads="1"/>
            </p:cNvSpPr>
            <p:nvPr/>
          </p:nvSpPr>
          <p:spPr bwMode="auto">
            <a:xfrm>
              <a:off x="2020"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55" name="Rectangle 67"/>
            <p:cNvSpPr>
              <a:spLocks noChangeAspect="1" noChangeArrowheads="1"/>
            </p:cNvSpPr>
            <p:nvPr/>
          </p:nvSpPr>
          <p:spPr bwMode="auto">
            <a:xfrm>
              <a:off x="1602"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56" name="Rectangle 68"/>
            <p:cNvSpPr>
              <a:spLocks noChangeAspect="1" noChangeArrowheads="1"/>
            </p:cNvSpPr>
            <p:nvPr/>
          </p:nvSpPr>
          <p:spPr bwMode="auto">
            <a:xfrm>
              <a:off x="1183"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57" name="Line 69"/>
            <p:cNvSpPr>
              <a:spLocks noChangeAspect="1" noChangeShapeType="1"/>
            </p:cNvSpPr>
            <p:nvPr/>
          </p:nvSpPr>
          <p:spPr bwMode="auto">
            <a:xfrm>
              <a:off x="1183" y="61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2758" name="Line 70"/>
            <p:cNvSpPr>
              <a:spLocks noChangeAspect="1" noChangeShapeType="1"/>
            </p:cNvSpPr>
            <p:nvPr/>
          </p:nvSpPr>
          <p:spPr bwMode="auto">
            <a:xfrm>
              <a:off x="1183" y="100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759" name="Line 71"/>
            <p:cNvSpPr>
              <a:spLocks noChangeAspect="1" noChangeShapeType="1"/>
            </p:cNvSpPr>
            <p:nvPr/>
          </p:nvSpPr>
          <p:spPr bwMode="auto">
            <a:xfrm>
              <a:off x="1183" y="139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760" name="Line 72"/>
            <p:cNvSpPr>
              <a:spLocks noChangeAspect="1" noChangeShapeType="1"/>
            </p:cNvSpPr>
            <p:nvPr/>
          </p:nvSpPr>
          <p:spPr bwMode="auto">
            <a:xfrm>
              <a:off x="1183" y="178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761" name="Line 73"/>
            <p:cNvSpPr>
              <a:spLocks noChangeAspect="1" noChangeShapeType="1"/>
            </p:cNvSpPr>
            <p:nvPr/>
          </p:nvSpPr>
          <p:spPr bwMode="auto">
            <a:xfrm>
              <a:off x="1183" y="217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762" name="Line 74"/>
            <p:cNvSpPr>
              <a:spLocks noChangeAspect="1" noChangeShapeType="1"/>
            </p:cNvSpPr>
            <p:nvPr/>
          </p:nvSpPr>
          <p:spPr bwMode="auto">
            <a:xfrm>
              <a:off x="1183" y="256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763" name="Line 75"/>
            <p:cNvSpPr>
              <a:spLocks noChangeAspect="1" noChangeShapeType="1"/>
            </p:cNvSpPr>
            <p:nvPr/>
          </p:nvSpPr>
          <p:spPr bwMode="auto">
            <a:xfrm>
              <a:off x="1183" y="295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764" name="Line 76"/>
            <p:cNvSpPr>
              <a:spLocks noChangeAspect="1" noChangeShapeType="1"/>
            </p:cNvSpPr>
            <p:nvPr/>
          </p:nvSpPr>
          <p:spPr bwMode="auto">
            <a:xfrm>
              <a:off x="1183" y="334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765" name="Line 77"/>
            <p:cNvSpPr>
              <a:spLocks noChangeAspect="1" noChangeShapeType="1"/>
            </p:cNvSpPr>
            <p:nvPr/>
          </p:nvSpPr>
          <p:spPr bwMode="auto">
            <a:xfrm>
              <a:off x="1183" y="373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2766" name="Line 78"/>
            <p:cNvSpPr>
              <a:spLocks noChangeAspect="1" noChangeShapeType="1"/>
            </p:cNvSpPr>
            <p:nvPr/>
          </p:nvSpPr>
          <p:spPr bwMode="auto">
            <a:xfrm>
              <a:off x="1183" y="618"/>
              <a:ext cx="0" cy="312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2767" name="Line 79"/>
            <p:cNvSpPr>
              <a:spLocks noChangeAspect="1" noChangeShapeType="1"/>
            </p:cNvSpPr>
            <p:nvPr/>
          </p:nvSpPr>
          <p:spPr bwMode="auto">
            <a:xfrm>
              <a:off x="1602"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768" name="Line 80"/>
            <p:cNvSpPr>
              <a:spLocks noChangeAspect="1" noChangeShapeType="1"/>
            </p:cNvSpPr>
            <p:nvPr/>
          </p:nvSpPr>
          <p:spPr bwMode="auto">
            <a:xfrm>
              <a:off x="2020"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769" name="Line 81"/>
            <p:cNvSpPr>
              <a:spLocks noChangeAspect="1" noChangeShapeType="1"/>
            </p:cNvSpPr>
            <p:nvPr/>
          </p:nvSpPr>
          <p:spPr bwMode="auto">
            <a:xfrm>
              <a:off x="2439"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770" name="Line 82"/>
            <p:cNvSpPr>
              <a:spLocks noChangeAspect="1" noChangeShapeType="1"/>
            </p:cNvSpPr>
            <p:nvPr/>
          </p:nvSpPr>
          <p:spPr bwMode="auto">
            <a:xfrm>
              <a:off x="2857"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771" name="Line 83"/>
            <p:cNvSpPr>
              <a:spLocks noChangeAspect="1" noChangeShapeType="1"/>
            </p:cNvSpPr>
            <p:nvPr/>
          </p:nvSpPr>
          <p:spPr bwMode="auto">
            <a:xfrm>
              <a:off x="3276"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772" name="Line 84"/>
            <p:cNvSpPr>
              <a:spLocks noChangeAspect="1" noChangeShapeType="1"/>
            </p:cNvSpPr>
            <p:nvPr/>
          </p:nvSpPr>
          <p:spPr bwMode="auto">
            <a:xfrm>
              <a:off x="3694"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773" name="Line 85"/>
            <p:cNvSpPr>
              <a:spLocks noChangeAspect="1" noChangeShapeType="1"/>
            </p:cNvSpPr>
            <p:nvPr/>
          </p:nvSpPr>
          <p:spPr bwMode="auto">
            <a:xfrm>
              <a:off x="4113"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774" name="Line 86"/>
            <p:cNvSpPr>
              <a:spLocks noChangeAspect="1" noChangeShapeType="1"/>
            </p:cNvSpPr>
            <p:nvPr/>
          </p:nvSpPr>
          <p:spPr bwMode="auto">
            <a:xfrm>
              <a:off x="4531" y="618"/>
              <a:ext cx="0" cy="3120"/>
            </a:xfrm>
            <a:prstGeom prst="line">
              <a:avLst/>
            </a:prstGeom>
            <a:noFill/>
            <a:ln w="12700" cap="sq">
              <a:solidFill>
                <a:schemeClr val="tx1"/>
              </a:solidFill>
              <a:round/>
              <a:headEnd type="none" w="sm" len="sm"/>
              <a:tailEnd type="none" w="sm" len="sm"/>
            </a:ln>
            <a:effectLst/>
          </p:spPr>
          <p:txBody>
            <a:bodyPr/>
            <a:lstStyle/>
            <a:p>
              <a:endParaRPr lang="en-US"/>
            </a:p>
          </p:txBody>
        </p:sp>
      </p:grpSp>
      <p:grpSp>
        <p:nvGrpSpPr>
          <p:cNvPr id="3" name="Group 87"/>
          <p:cNvGrpSpPr>
            <a:grpSpLocks noChangeAspect="1"/>
          </p:cNvGrpSpPr>
          <p:nvPr/>
        </p:nvGrpSpPr>
        <p:grpSpPr bwMode="auto">
          <a:xfrm>
            <a:off x="6510338" y="4089400"/>
            <a:ext cx="2138362" cy="1992313"/>
            <a:chOff x="1183" y="618"/>
            <a:chExt cx="3348" cy="3120"/>
          </a:xfrm>
        </p:grpSpPr>
        <p:sp>
          <p:nvSpPr>
            <p:cNvPr id="242776" name="Rectangle 88" descr="Wide upward diagonal"/>
            <p:cNvSpPr>
              <a:spLocks noChangeAspect="1" noChangeArrowheads="1"/>
            </p:cNvSpPr>
            <p:nvPr/>
          </p:nvSpPr>
          <p:spPr bwMode="auto">
            <a:xfrm>
              <a:off x="4113"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77" name="Rectangle 89" descr="Wide upward diagonal"/>
            <p:cNvSpPr>
              <a:spLocks noChangeAspect="1" noChangeArrowheads="1"/>
            </p:cNvSpPr>
            <p:nvPr/>
          </p:nvSpPr>
          <p:spPr bwMode="auto">
            <a:xfrm>
              <a:off x="3694"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78" name="Rectangle 90" descr="Wide upward diagonal"/>
            <p:cNvSpPr>
              <a:spLocks noChangeAspect="1" noChangeArrowheads="1"/>
            </p:cNvSpPr>
            <p:nvPr/>
          </p:nvSpPr>
          <p:spPr bwMode="auto">
            <a:xfrm>
              <a:off x="3276"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79" name="Rectangle 91" descr="Wide upward diagonal"/>
            <p:cNvSpPr>
              <a:spLocks noChangeAspect="1" noChangeArrowheads="1"/>
            </p:cNvSpPr>
            <p:nvPr/>
          </p:nvSpPr>
          <p:spPr bwMode="auto">
            <a:xfrm>
              <a:off x="2857"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0" name="Rectangle 92" descr="Wide upward diagonal"/>
            <p:cNvSpPr>
              <a:spLocks noChangeAspect="1" noChangeArrowheads="1"/>
            </p:cNvSpPr>
            <p:nvPr/>
          </p:nvSpPr>
          <p:spPr bwMode="auto">
            <a:xfrm>
              <a:off x="2439" y="334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1" name="Rectangle 93" descr="Wide upward diagonal"/>
            <p:cNvSpPr>
              <a:spLocks noChangeAspect="1" noChangeArrowheads="1"/>
            </p:cNvSpPr>
            <p:nvPr/>
          </p:nvSpPr>
          <p:spPr bwMode="auto">
            <a:xfrm>
              <a:off x="2020" y="334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2" name="Rectangle 94" descr="Wide upward diagonal"/>
            <p:cNvSpPr>
              <a:spLocks noChangeAspect="1" noChangeArrowheads="1"/>
            </p:cNvSpPr>
            <p:nvPr/>
          </p:nvSpPr>
          <p:spPr bwMode="auto">
            <a:xfrm>
              <a:off x="1602" y="334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3" name="Rectangle 95" descr="Wide upward diagonal"/>
            <p:cNvSpPr>
              <a:spLocks noChangeAspect="1" noChangeArrowheads="1"/>
            </p:cNvSpPr>
            <p:nvPr/>
          </p:nvSpPr>
          <p:spPr bwMode="auto">
            <a:xfrm>
              <a:off x="1183" y="334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4" name="Rectangle 96" descr="Wide upward diagonal"/>
            <p:cNvSpPr>
              <a:spLocks noChangeAspect="1" noChangeArrowheads="1"/>
            </p:cNvSpPr>
            <p:nvPr/>
          </p:nvSpPr>
          <p:spPr bwMode="auto">
            <a:xfrm>
              <a:off x="4113"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5" name="Rectangle 97" descr="Wide upward diagonal"/>
            <p:cNvSpPr>
              <a:spLocks noChangeAspect="1" noChangeArrowheads="1"/>
            </p:cNvSpPr>
            <p:nvPr/>
          </p:nvSpPr>
          <p:spPr bwMode="auto">
            <a:xfrm>
              <a:off x="3694"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6" name="Rectangle 98" descr="Wide upward diagonal"/>
            <p:cNvSpPr>
              <a:spLocks noChangeAspect="1" noChangeArrowheads="1"/>
            </p:cNvSpPr>
            <p:nvPr/>
          </p:nvSpPr>
          <p:spPr bwMode="auto">
            <a:xfrm>
              <a:off x="3276"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7" name="Rectangle 99" descr="Wide upward diagonal"/>
            <p:cNvSpPr>
              <a:spLocks noChangeAspect="1" noChangeArrowheads="1"/>
            </p:cNvSpPr>
            <p:nvPr/>
          </p:nvSpPr>
          <p:spPr bwMode="auto">
            <a:xfrm>
              <a:off x="2857"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8" name="Rectangle 100" descr="Wide upward diagonal"/>
            <p:cNvSpPr>
              <a:spLocks noChangeAspect="1" noChangeArrowheads="1"/>
            </p:cNvSpPr>
            <p:nvPr/>
          </p:nvSpPr>
          <p:spPr bwMode="auto">
            <a:xfrm>
              <a:off x="2439" y="295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9" name="Rectangle 101" descr="Wide upward diagonal"/>
            <p:cNvSpPr>
              <a:spLocks noChangeAspect="1" noChangeArrowheads="1"/>
            </p:cNvSpPr>
            <p:nvPr/>
          </p:nvSpPr>
          <p:spPr bwMode="auto">
            <a:xfrm>
              <a:off x="2020" y="295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0" name="Rectangle 102" descr="Wide upward diagonal"/>
            <p:cNvSpPr>
              <a:spLocks noChangeAspect="1" noChangeArrowheads="1"/>
            </p:cNvSpPr>
            <p:nvPr/>
          </p:nvSpPr>
          <p:spPr bwMode="auto">
            <a:xfrm>
              <a:off x="1602" y="295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1" name="Rectangle 103" descr="Wide upward diagonal"/>
            <p:cNvSpPr>
              <a:spLocks noChangeAspect="1" noChangeArrowheads="1"/>
            </p:cNvSpPr>
            <p:nvPr/>
          </p:nvSpPr>
          <p:spPr bwMode="auto">
            <a:xfrm>
              <a:off x="1183" y="295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2" name="Rectangle 104" descr="Wide upward diagonal"/>
            <p:cNvSpPr>
              <a:spLocks noChangeAspect="1" noChangeArrowheads="1"/>
            </p:cNvSpPr>
            <p:nvPr/>
          </p:nvSpPr>
          <p:spPr bwMode="auto">
            <a:xfrm>
              <a:off x="4113" y="256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3" name="Rectangle 105" descr="Wide upward diagonal"/>
            <p:cNvSpPr>
              <a:spLocks noChangeAspect="1" noChangeArrowheads="1"/>
            </p:cNvSpPr>
            <p:nvPr/>
          </p:nvSpPr>
          <p:spPr bwMode="auto">
            <a:xfrm>
              <a:off x="3694" y="256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4" name="Rectangle 106" descr="Wide upward diagonal"/>
            <p:cNvSpPr>
              <a:spLocks noChangeAspect="1" noChangeArrowheads="1"/>
            </p:cNvSpPr>
            <p:nvPr/>
          </p:nvSpPr>
          <p:spPr bwMode="auto">
            <a:xfrm>
              <a:off x="3276" y="256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5" name="Rectangle 107" descr="Wide upward diagonal"/>
            <p:cNvSpPr>
              <a:spLocks noChangeAspect="1" noChangeArrowheads="1"/>
            </p:cNvSpPr>
            <p:nvPr/>
          </p:nvSpPr>
          <p:spPr bwMode="auto">
            <a:xfrm>
              <a:off x="2857" y="256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6" name="Rectangle 108" descr="Wide upward diagonal"/>
            <p:cNvSpPr>
              <a:spLocks noChangeAspect="1" noChangeArrowheads="1"/>
            </p:cNvSpPr>
            <p:nvPr/>
          </p:nvSpPr>
          <p:spPr bwMode="auto">
            <a:xfrm>
              <a:off x="2439"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7" name="Rectangle 109" descr="Wide upward diagonal"/>
            <p:cNvSpPr>
              <a:spLocks noChangeAspect="1" noChangeArrowheads="1"/>
            </p:cNvSpPr>
            <p:nvPr/>
          </p:nvSpPr>
          <p:spPr bwMode="auto">
            <a:xfrm>
              <a:off x="2020"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8" name="Rectangle 110" descr="Wide upward diagonal"/>
            <p:cNvSpPr>
              <a:spLocks noChangeAspect="1" noChangeArrowheads="1"/>
            </p:cNvSpPr>
            <p:nvPr/>
          </p:nvSpPr>
          <p:spPr bwMode="auto">
            <a:xfrm>
              <a:off x="1602"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9" name="Rectangle 111" descr="Wide upward diagonal"/>
            <p:cNvSpPr>
              <a:spLocks noChangeAspect="1" noChangeArrowheads="1"/>
            </p:cNvSpPr>
            <p:nvPr/>
          </p:nvSpPr>
          <p:spPr bwMode="auto">
            <a:xfrm>
              <a:off x="1183"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0" name="Rectangle 112" descr="Wide upward diagonal"/>
            <p:cNvSpPr>
              <a:spLocks noChangeAspect="1" noChangeArrowheads="1"/>
            </p:cNvSpPr>
            <p:nvPr/>
          </p:nvSpPr>
          <p:spPr bwMode="auto">
            <a:xfrm>
              <a:off x="4113"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1" name="Rectangle 113" descr="Wide upward diagonal"/>
            <p:cNvSpPr>
              <a:spLocks noChangeAspect="1" noChangeArrowheads="1"/>
            </p:cNvSpPr>
            <p:nvPr/>
          </p:nvSpPr>
          <p:spPr bwMode="auto">
            <a:xfrm>
              <a:off x="3694"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2" name="Rectangle 114" descr="Wide upward diagonal"/>
            <p:cNvSpPr>
              <a:spLocks noChangeAspect="1" noChangeArrowheads="1"/>
            </p:cNvSpPr>
            <p:nvPr/>
          </p:nvSpPr>
          <p:spPr bwMode="auto">
            <a:xfrm>
              <a:off x="3276"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3" name="Rectangle 115" descr="Wide upward diagonal"/>
            <p:cNvSpPr>
              <a:spLocks noChangeAspect="1" noChangeArrowheads="1"/>
            </p:cNvSpPr>
            <p:nvPr/>
          </p:nvSpPr>
          <p:spPr bwMode="auto">
            <a:xfrm>
              <a:off x="2857"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4" name="Rectangle 116" descr="Wide upward diagonal"/>
            <p:cNvSpPr>
              <a:spLocks noChangeAspect="1" noChangeArrowheads="1"/>
            </p:cNvSpPr>
            <p:nvPr/>
          </p:nvSpPr>
          <p:spPr bwMode="auto">
            <a:xfrm>
              <a:off x="2439"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5" name="Rectangle 117" descr="Wide upward diagonal"/>
            <p:cNvSpPr>
              <a:spLocks noChangeAspect="1" noChangeArrowheads="1"/>
            </p:cNvSpPr>
            <p:nvPr/>
          </p:nvSpPr>
          <p:spPr bwMode="auto">
            <a:xfrm>
              <a:off x="2020"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6" name="Rectangle 118" descr="Wide upward diagonal"/>
            <p:cNvSpPr>
              <a:spLocks noChangeAspect="1" noChangeArrowheads="1"/>
            </p:cNvSpPr>
            <p:nvPr/>
          </p:nvSpPr>
          <p:spPr bwMode="auto">
            <a:xfrm>
              <a:off x="1602"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7" name="Rectangle 119" descr="Wide upward diagonal"/>
            <p:cNvSpPr>
              <a:spLocks noChangeAspect="1" noChangeArrowheads="1"/>
            </p:cNvSpPr>
            <p:nvPr/>
          </p:nvSpPr>
          <p:spPr bwMode="auto">
            <a:xfrm>
              <a:off x="1183"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8" name="Rectangle 120" descr="Wide upward diagonal"/>
            <p:cNvSpPr>
              <a:spLocks noChangeAspect="1" noChangeArrowheads="1"/>
            </p:cNvSpPr>
            <p:nvPr/>
          </p:nvSpPr>
          <p:spPr bwMode="auto">
            <a:xfrm>
              <a:off x="4113" y="178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9" name="Rectangle 121" descr="Wide upward diagonal"/>
            <p:cNvSpPr>
              <a:spLocks noChangeAspect="1" noChangeArrowheads="1"/>
            </p:cNvSpPr>
            <p:nvPr/>
          </p:nvSpPr>
          <p:spPr bwMode="auto">
            <a:xfrm>
              <a:off x="3694" y="178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0" name="Rectangle 122" descr="Wide upward diagonal"/>
            <p:cNvSpPr>
              <a:spLocks noChangeAspect="1" noChangeArrowheads="1"/>
            </p:cNvSpPr>
            <p:nvPr/>
          </p:nvSpPr>
          <p:spPr bwMode="auto">
            <a:xfrm>
              <a:off x="3276" y="178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1" name="Rectangle 123" descr="Wide upward diagonal"/>
            <p:cNvSpPr>
              <a:spLocks noChangeAspect="1" noChangeArrowheads="1"/>
            </p:cNvSpPr>
            <p:nvPr/>
          </p:nvSpPr>
          <p:spPr bwMode="auto">
            <a:xfrm>
              <a:off x="2857" y="178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2" name="Rectangle 124"/>
            <p:cNvSpPr>
              <a:spLocks noChangeAspect="1" noChangeArrowheads="1"/>
            </p:cNvSpPr>
            <p:nvPr/>
          </p:nvSpPr>
          <p:spPr bwMode="auto">
            <a:xfrm>
              <a:off x="2439" y="178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3" name="Rectangle 125"/>
            <p:cNvSpPr>
              <a:spLocks noChangeAspect="1" noChangeArrowheads="1"/>
            </p:cNvSpPr>
            <p:nvPr/>
          </p:nvSpPr>
          <p:spPr bwMode="auto">
            <a:xfrm>
              <a:off x="2020" y="178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4" name="Rectangle 126"/>
            <p:cNvSpPr>
              <a:spLocks noChangeAspect="1" noChangeArrowheads="1"/>
            </p:cNvSpPr>
            <p:nvPr/>
          </p:nvSpPr>
          <p:spPr bwMode="auto">
            <a:xfrm>
              <a:off x="1602" y="178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5" name="Rectangle 127"/>
            <p:cNvSpPr>
              <a:spLocks noChangeAspect="1" noChangeArrowheads="1"/>
            </p:cNvSpPr>
            <p:nvPr/>
          </p:nvSpPr>
          <p:spPr bwMode="auto">
            <a:xfrm>
              <a:off x="1183" y="178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6" name="Rectangle 128" descr="Wide upward diagonal"/>
            <p:cNvSpPr>
              <a:spLocks noChangeAspect="1" noChangeArrowheads="1"/>
            </p:cNvSpPr>
            <p:nvPr/>
          </p:nvSpPr>
          <p:spPr bwMode="auto">
            <a:xfrm>
              <a:off x="4113"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7" name="Rectangle 129" descr="Wide upward diagonal"/>
            <p:cNvSpPr>
              <a:spLocks noChangeAspect="1" noChangeArrowheads="1"/>
            </p:cNvSpPr>
            <p:nvPr/>
          </p:nvSpPr>
          <p:spPr bwMode="auto">
            <a:xfrm>
              <a:off x="3694"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8" name="Rectangle 130" descr="Wide upward diagonal"/>
            <p:cNvSpPr>
              <a:spLocks noChangeAspect="1" noChangeArrowheads="1"/>
            </p:cNvSpPr>
            <p:nvPr/>
          </p:nvSpPr>
          <p:spPr bwMode="auto">
            <a:xfrm>
              <a:off x="3276"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9" name="Rectangle 131" descr="Wide upward diagonal"/>
            <p:cNvSpPr>
              <a:spLocks noChangeAspect="1" noChangeArrowheads="1"/>
            </p:cNvSpPr>
            <p:nvPr/>
          </p:nvSpPr>
          <p:spPr bwMode="auto">
            <a:xfrm>
              <a:off x="2857"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0" name="Rectangle 132"/>
            <p:cNvSpPr>
              <a:spLocks noChangeAspect="1" noChangeArrowheads="1"/>
            </p:cNvSpPr>
            <p:nvPr/>
          </p:nvSpPr>
          <p:spPr bwMode="auto">
            <a:xfrm>
              <a:off x="2439" y="139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1" name="Rectangle 133"/>
            <p:cNvSpPr>
              <a:spLocks noChangeAspect="1" noChangeArrowheads="1"/>
            </p:cNvSpPr>
            <p:nvPr/>
          </p:nvSpPr>
          <p:spPr bwMode="auto">
            <a:xfrm>
              <a:off x="2020" y="139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2" name="Rectangle 134"/>
            <p:cNvSpPr>
              <a:spLocks noChangeAspect="1" noChangeArrowheads="1"/>
            </p:cNvSpPr>
            <p:nvPr/>
          </p:nvSpPr>
          <p:spPr bwMode="auto">
            <a:xfrm>
              <a:off x="1602" y="139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3" name="Rectangle 135"/>
            <p:cNvSpPr>
              <a:spLocks noChangeAspect="1" noChangeArrowheads="1"/>
            </p:cNvSpPr>
            <p:nvPr/>
          </p:nvSpPr>
          <p:spPr bwMode="auto">
            <a:xfrm>
              <a:off x="1183" y="139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4" name="Rectangle 136" descr="Wide upward diagonal"/>
            <p:cNvSpPr>
              <a:spLocks noChangeAspect="1" noChangeArrowheads="1"/>
            </p:cNvSpPr>
            <p:nvPr/>
          </p:nvSpPr>
          <p:spPr bwMode="auto">
            <a:xfrm>
              <a:off x="4113" y="100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5" name="Rectangle 137" descr="Wide upward diagonal"/>
            <p:cNvSpPr>
              <a:spLocks noChangeAspect="1" noChangeArrowheads="1"/>
            </p:cNvSpPr>
            <p:nvPr/>
          </p:nvSpPr>
          <p:spPr bwMode="auto">
            <a:xfrm>
              <a:off x="3694" y="100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6" name="Rectangle 138" descr="Wide upward diagonal"/>
            <p:cNvSpPr>
              <a:spLocks noChangeAspect="1" noChangeArrowheads="1"/>
            </p:cNvSpPr>
            <p:nvPr/>
          </p:nvSpPr>
          <p:spPr bwMode="auto">
            <a:xfrm>
              <a:off x="3276" y="100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7" name="Rectangle 139" descr="Wide upward diagonal"/>
            <p:cNvSpPr>
              <a:spLocks noChangeAspect="1" noChangeArrowheads="1"/>
            </p:cNvSpPr>
            <p:nvPr/>
          </p:nvSpPr>
          <p:spPr bwMode="auto">
            <a:xfrm>
              <a:off x="2857" y="100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8" name="Rectangle 140"/>
            <p:cNvSpPr>
              <a:spLocks noChangeAspect="1" noChangeArrowheads="1"/>
            </p:cNvSpPr>
            <p:nvPr/>
          </p:nvSpPr>
          <p:spPr bwMode="auto">
            <a:xfrm>
              <a:off x="2439"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9" name="Rectangle 141"/>
            <p:cNvSpPr>
              <a:spLocks noChangeAspect="1" noChangeArrowheads="1"/>
            </p:cNvSpPr>
            <p:nvPr/>
          </p:nvSpPr>
          <p:spPr bwMode="auto">
            <a:xfrm>
              <a:off x="2020"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0" name="Rectangle 142"/>
            <p:cNvSpPr>
              <a:spLocks noChangeAspect="1" noChangeArrowheads="1"/>
            </p:cNvSpPr>
            <p:nvPr/>
          </p:nvSpPr>
          <p:spPr bwMode="auto">
            <a:xfrm>
              <a:off x="1602"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1" name="Rectangle 143"/>
            <p:cNvSpPr>
              <a:spLocks noChangeAspect="1" noChangeArrowheads="1"/>
            </p:cNvSpPr>
            <p:nvPr/>
          </p:nvSpPr>
          <p:spPr bwMode="auto">
            <a:xfrm>
              <a:off x="1183"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2" name="Rectangle 144" descr="Wide upward diagonal"/>
            <p:cNvSpPr>
              <a:spLocks noChangeAspect="1" noChangeArrowheads="1"/>
            </p:cNvSpPr>
            <p:nvPr/>
          </p:nvSpPr>
          <p:spPr bwMode="auto">
            <a:xfrm>
              <a:off x="4113"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3" name="Rectangle 145" descr="Wide upward diagonal"/>
            <p:cNvSpPr>
              <a:spLocks noChangeAspect="1" noChangeArrowheads="1"/>
            </p:cNvSpPr>
            <p:nvPr/>
          </p:nvSpPr>
          <p:spPr bwMode="auto">
            <a:xfrm>
              <a:off x="3694"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4" name="Rectangle 146" descr="Wide upward diagonal"/>
            <p:cNvSpPr>
              <a:spLocks noChangeAspect="1" noChangeArrowheads="1"/>
            </p:cNvSpPr>
            <p:nvPr/>
          </p:nvSpPr>
          <p:spPr bwMode="auto">
            <a:xfrm>
              <a:off x="3276"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5" name="Rectangle 147" descr="Wide upward diagonal"/>
            <p:cNvSpPr>
              <a:spLocks noChangeAspect="1" noChangeArrowheads="1"/>
            </p:cNvSpPr>
            <p:nvPr/>
          </p:nvSpPr>
          <p:spPr bwMode="auto">
            <a:xfrm>
              <a:off x="2857"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6" name="Rectangle 148"/>
            <p:cNvSpPr>
              <a:spLocks noChangeAspect="1" noChangeArrowheads="1"/>
            </p:cNvSpPr>
            <p:nvPr/>
          </p:nvSpPr>
          <p:spPr bwMode="auto">
            <a:xfrm>
              <a:off x="2439"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7" name="Rectangle 149"/>
            <p:cNvSpPr>
              <a:spLocks noChangeAspect="1" noChangeArrowheads="1"/>
            </p:cNvSpPr>
            <p:nvPr/>
          </p:nvSpPr>
          <p:spPr bwMode="auto">
            <a:xfrm>
              <a:off x="2020"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8" name="Rectangle 150"/>
            <p:cNvSpPr>
              <a:spLocks noChangeAspect="1" noChangeArrowheads="1"/>
            </p:cNvSpPr>
            <p:nvPr/>
          </p:nvSpPr>
          <p:spPr bwMode="auto">
            <a:xfrm>
              <a:off x="1602"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9" name="Rectangle 151"/>
            <p:cNvSpPr>
              <a:spLocks noChangeAspect="1" noChangeArrowheads="1"/>
            </p:cNvSpPr>
            <p:nvPr/>
          </p:nvSpPr>
          <p:spPr bwMode="auto">
            <a:xfrm>
              <a:off x="1183"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40" name="Line 152"/>
            <p:cNvSpPr>
              <a:spLocks noChangeAspect="1" noChangeShapeType="1"/>
            </p:cNvSpPr>
            <p:nvPr/>
          </p:nvSpPr>
          <p:spPr bwMode="auto">
            <a:xfrm>
              <a:off x="1183" y="61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2841" name="Line 153"/>
            <p:cNvSpPr>
              <a:spLocks noChangeAspect="1" noChangeShapeType="1"/>
            </p:cNvSpPr>
            <p:nvPr/>
          </p:nvSpPr>
          <p:spPr bwMode="auto">
            <a:xfrm>
              <a:off x="1183" y="100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842" name="Line 154"/>
            <p:cNvSpPr>
              <a:spLocks noChangeAspect="1" noChangeShapeType="1"/>
            </p:cNvSpPr>
            <p:nvPr/>
          </p:nvSpPr>
          <p:spPr bwMode="auto">
            <a:xfrm>
              <a:off x="1183" y="139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843" name="Line 155"/>
            <p:cNvSpPr>
              <a:spLocks noChangeAspect="1" noChangeShapeType="1"/>
            </p:cNvSpPr>
            <p:nvPr/>
          </p:nvSpPr>
          <p:spPr bwMode="auto">
            <a:xfrm>
              <a:off x="1183" y="178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844" name="Line 156"/>
            <p:cNvSpPr>
              <a:spLocks noChangeAspect="1" noChangeShapeType="1"/>
            </p:cNvSpPr>
            <p:nvPr/>
          </p:nvSpPr>
          <p:spPr bwMode="auto">
            <a:xfrm>
              <a:off x="1183" y="217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845" name="Line 157"/>
            <p:cNvSpPr>
              <a:spLocks noChangeAspect="1" noChangeShapeType="1"/>
            </p:cNvSpPr>
            <p:nvPr/>
          </p:nvSpPr>
          <p:spPr bwMode="auto">
            <a:xfrm>
              <a:off x="1183" y="256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846" name="Line 158"/>
            <p:cNvSpPr>
              <a:spLocks noChangeAspect="1" noChangeShapeType="1"/>
            </p:cNvSpPr>
            <p:nvPr/>
          </p:nvSpPr>
          <p:spPr bwMode="auto">
            <a:xfrm>
              <a:off x="1183" y="295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847" name="Line 159"/>
            <p:cNvSpPr>
              <a:spLocks noChangeAspect="1" noChangeShapeType="1"/>
            </p:cNvSpPr>
            <p:nvPr/>
          </p:nvSpPr>
          <p:spPr bwMode="auto">
            <a:xfrm>
              <a:off x="1183" y="334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848" name="Line 160"/>
            <p:cNvSpPr>
              <a:spLocks noChangeAspect="1" noChangeShapeType="1"/>
            </p:cNvSpPr>
            <p:nvPr/>
          </p:nvSpPr>
          <p:spPr bwMode="auto">
            <a:xfrm>
              <a:off x="1183" y="373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2849" name="Line 161"/>
            <p:cNvSpPr>
              <a:spLocks noChangeAspect="1" noChangeShapeType="1"/>
            </p:cNvSpPr>
            <p:nvPr/>
          </p:nvSpPr>
          <p:spPr bwMode="auto">
            <a:xfrm>
              <a:off x="1183" y="618"/>
              <a:ext cx="0" cy="312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2850" name="Line 162"/>
            <p:cNvSpPr>
              <a:spLocks noChangeAspect="1" noChangeShapeType="1"/>
            </p:cNvSpPr>
            <p:nvPr/>
          </p:nvSpPr>
          <p:spPr bwMode="auto">
            <a:xfrm>
              <a:off x="1602"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851" name="Line 163"/>
            <p:cNvSpPr>
              <a:spLocks noChangeAspect="1" noChangeShapeType="1"/>
            </p:cNvSpPr>
            <p:nvPr/>
          </p:nvSpPr>
          <p:spPr bwMode="auto">
            <a:xfrm>
              <a:off x="2020"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852" name="Line 164"/>
            <p:cNvSpPr>
              <a:spLocks noChangeAspect="1" noChangeShapeType="1"/>
            </p:cNvSpPr>
            <p:nvPr/>
          </p:nvSpPr>
          <p:spPr bwMode="auto">
            <a:xfrm>
              <a:off x="2439"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853" name="Line 165"/>
            <p:cNvSpPr>
              <a:spLocks noChangeAspect="1" noChangeShapeType="1"/>
            </p:cNvSpPr>
            <p:nvPr/>
          </p:nvSpPr>
          <p:spPr bwMode="auto">
            <a:xfrm>
              <a:off x="2857"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854" name="Line 166"/>
            <p:cNvSpPr>
              <a:spLocks noChangeAspect="1" noChangeShapeType="1"/>
            </p:cNvSpPr>
            <p:nvPr/>
          </p:nvSpPr>
          <p:spPr bwMode="auto">
            <a:xfrm>
              <a:off x="3276"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855" name="Line 167"/>
            <p:cNvSpPr>
              <a:spLocks noChangeAspect="1" noChangeShapeType="1"/>
            </p:cNvSpPr>
            <p:nvPr/>
          </p:nvSpPr>
          <p:spPr bwMode="auto">
            <a:xfrm>
              <a:off x="3694"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856" name="Line 168"/>
            <p:cNvSpPr>
              <a:spLocks noChangeAspect="1" noChangeShapeType="1"/>
            </p:cNvSpPr>
            <p:nvPr/>
          </p:nvSpPr>
          <p:spPr bwMode="auto">
            <a:xfrm>
              <a:off x="4113"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857" name="Line 169"/>
            <p:cNvSpPr>
              <a:spLocks noChangeAspect="1" noChangeShapeType="1"/>
            </p:cNvSpPr>
            <p:nvPr/>
          </p:nvSpPr>
          <p:spPr bwMode="auto">
            <a:xfrm>
              <a:off x="4531" y="618"/>
              <a:ext cx="0" cy="3120"/>
            </a:xfrm>
            <a:prstGeom prst="line">
              <a:avLst/>
            </a:prstGeom>
            <a:noFill/>
            <a:ln w="12700" cap="sq">
              <a:solidFill>
                <a:schemeClr val="tx1"/>
              </a:solidFill>
              <a:round/>
              <a:headEnd type="none" w="sm" len="sm"/>
              <a:tailEnd type="none" w="sm" len="sm"/>
            </a:ln>
            <a:effectLst/>
          </p:spPr>
          <p:txBody>
            <a:bodyPr/>
            <a:lstStyle/>
            <a:p>
              <a:endParaRPr lang="en-US"/>
            </a:p>
          </p:txBody>
        </p:sp>
      </p:grpSp>
      <p:grpSp>
        <p:nvGrpSpPr>
          <p:cNvPr id="4" name="Group 170"/>
          <p:cNvGrpSpPr>
            <a:grpSpLocks noChangeAspect="1"/>
          </p:cNvGrpSpPr>
          <p:nvPr/>
        </p:nvGrpSpPr>
        <p:grpSpPr bwMode="auto">
          <a:xfrm>
            <a:off x="6496050" y="1941513"/>
            <a:ext cx="2138363" cy="1992312"/>
            <a:chOff x="1183" y="618"/>
            <a:chExt cx="3348" cy="3120"/>
          </a:xfrm>
        </p:grpSpPr>
        <p:sp>
          <p:nvSpPr>
            <p:cNvPr id="242859" name="Rectangle 171" descr="Wide upward diagonal"/>
            <p:cNvSpPr>
              <a:spLocks noChangeAspect="1" noChangeArrowheads="1"/>
            </p:cNvSpPr>
            <p:nvPr/>
          </p:nvSpPr>
          <p:spPr bwMode="auto">
            <a:xfrm>
              <a:off x="4113"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0" name="Rectangle 172" descr="Wide upward diagonal"/>
            <p:cNvSpPr>
              <a:spLocks noChangeAspect="1" noChangeArrowheads="1"/>
            </p:cNvSpPr>
            <p:nvPr/>
          </p:nvSpPr>
          <p:spPr bwMode="auto">
            <a:xfrm>
              <a:off x="3694"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1" name="Rectangle 173" descr="Wide upward diagonal"/>
            <p:cNvSpPr>
              <a:spLocks noChangeAspect="1" noChangeArrowheads="1"/>
            </p:cNvSpPr>
            <p:nvPr/>
          </p:nvSpPr>
          <p:spPr bwMode="auto">
            <a:xfrm>
              <a:off x="3276"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2" name="Rectangle 174" descr="Wide upward diagonal"/>
            <p:cNvSpPr>
              <a:spLocks noChangeAspect="1" noChangeArrowheads="1"/>
            </p:cNvSpPr>
            <p:nvPr/>
          </p:nvSpPr>
          <p:spPr bwMode="auto">
            <a:xfrm>
              <a:off x="2857"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3" name="Rectangle 175" descr="Wide upward diagonal"/>
            <p:cNvSpPr>
              <a:spLocks noChangeAspect="1" noChangeArrowheads="1"/>
            </p:cNvSpPr>
            <p:nvPr/>
          </p:nvSpPr>
          <p:spPr bwMode="auto">
            <a:xfrm>
              <a:off x="2439"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4" name="Rectangle 176" descr="Wide upward diagonal"/>
            <p:cNvSpPr>
              <a:spLocks noChangeAspect="1" noChangeArrowheads="1"/>
            </p:cNvSpPr>
            <p:nvPr/>
          </p:nvSpPr>
          <p:spPr bwMode="auto">
            <a:xfrm>
              <a:off x="2020"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5" name="Rectangle 177" descr="Wide upward diagonal"/>
            <p:cNvSpPr>
              <a:spLocks noChangeAspect="1" noChangeArrowheads="1"/>
            </p:cNvSpPr>
            <p:nvPr/>
          </p:nvSpPr>
          <p:spPr bwMode="auto">
            <a:xfrm>
              <a:off x="1602"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6" name="Rectangle 178" descr="Wide upward diagonal"/>
            <p:cNvSpPr>
              <a:spLocks noChangeAspect="1" noChangeArrowheads="1"/>
            </p:cNvSpPr>
            <p:nvPr/>
          </p:nvSpPr>
          <p:spPr bwMode="auto">
            <a:xfrm>
              <a:off x="1183"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7" name="Rectangle 179" descr="Wide upward diagonal"/>
            <p:cNvSpPr>
              <a:spLocks noChangeAspect="1" noChangeArrowheads="1"/>
            </p:cNvSpPr>
            <p:nvPr/>
          </p:nvSpPr>
          <p:spPr bwMode="auto">
            <a:xfrm>
              <a:off x="4113"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8" name="Rectangle 180" descr="Wide upward diagonal"/>
            <p:cNvSpPr>
              <a:spLocks noChangeAspect="1" noChangeArrowheads="1"/>
            </p:cNvSpPr>
            <p:nvPr/>
          </p:nvSpPr>
          <p:spPr bwMode="auto">
            <a:xfrm>
              <a:off x="3694"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9" name="Rectangle 181" descr="Wide upward diagonal"/>
            <p:cNvSpPr>
              <a:spLocks noChangeAspect="1" noChangeArrowheads="1"/>
            </p:cNvSpPr>
            <p:nvPr/>
          </p:nvSpPr>
          <p:spPr bwMode="auto">
            <a:xfrm>
              <a:off x="3276"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0" name="Rectangle 182" descr="Wide upward diagonal"/>
            <p:cNvSpPr>
              <a:spLocks noChangeAspect="1" noChangeArrowheads="1"/>
            </p:cNvSpPr>
            <p:nvPr/>
          </p:nvSpPr>
          <p:spPr bwMode="auto">
            <a:xfrm>
              <a:off x="2857"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1" name="Rectangle 183" descr="Wide upward diagonal"/>
            <p:cNvSpPr>
              <a:spLocks noChangeAspect="1" noChangeArrowheads="1"/>
            </p:cNvSpPr>
            <p:nvPr/>
          </p:nvSpPr>
          <p:spPr bwMode="auto">
            <a:xfrm>
              <a:off x="2439"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2" name="Rectangle 184" descr="Wide upward diagonal"/>
            <p:cNvSpPr>
              <a:spLocks noChangeAspect="1" noChangeArrowheads="1"/>
            </p:cNvSpPr>
            <p:nvPr/>
          </p:nvSpPr>
          <p:spPr bwMode="auto">
            <a:xfrm>
              <a:off x="2020"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3" name="Rectangle 185" descr="Wide upward diagonal"/>
            <p:cNvSpPr>
              <a:spLocks noChangeAspect="1" noChangeArrowheads="1"/>
            </p:cNvSpPr>
            <p:nvPr/>
          </p:nvSpPr>
          <p:spPr bwMode="auto">
            <a:xfrm>
              <a:off x="1602"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4" name="Rectangle 186" descr="Wide upward diagonal"/>
            <p:cNvSpPr>
              <a:spLocks noChangeAspect="1" noChangeArrowheads="1"/>
            </p:cNvSpPr>
            <p:nvPr/>
          </p:nvSpPr>
          <p:spPr bwMode="auto">
            <a:xfrm>
              <a:off x="1183"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5" name="Rectangle 187" descr="Wide upward diagonal"/>
            <p:cNvSpPr>
              <a:spLocks noChangeAspect="1" noChangeArrowheads="1"/>
            </p:cNvSpPr>
            <p:nvPr/>
          </p:nvSpPr>
          <p:spPr bwMode="auto">
            <a:xfrm>
              <a:off x="4113"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6" name="Rectangle 188" descr="Wide upward diagonal"/>
            <p:cNvSpPr>
              <a:spLocks noChangeAspect="1" noChangeArrowheads="1"/>
            </p:cNvSpPr>
            <p:nvPr/>
          </p:nvSpPr>
          <p:spPr bwMode="auto">
            <a:xfrm>
              <a:off x="3694"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7" name="Rectangle 189" descr="Wide upward diagonal"/>
            <p:cNvSpPr>
              <a:spLocks noChangeAspect="1" noChangeArrowheads="1"/>
            </p:cNvSpPr>
            <p:nvPr/>
          </p:nvSpPr>
          <p:spPr bwMode="auto">
            <a:xfrm>
              <a:off x="3276"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8" name="Rectangle 190" descr="Wide upward diagonal"/>
            <p:cNvSpPr>
              <a:spLocks noChangeAspect="1" noChangeArrowheads="1"/>
            </p:cNvSpPr>
            <p:nvPr/>
          </p:nvSpPr>
          <p:spPr bwMode="auto">
            <a:xfrm>
              <a:off x="2857"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9" name="Rectangle 191" descr="Wide upward diagonal"/>
            <p:cNvSpPr>
              <a:spLocks noChangeAspect="1" noChangeArrowheads="1"/>
            </p:cNvSpPr>
            <p:nvPr/>
          </p:nvSpPr>
          <p:spPr bwMode="auto">
            <a:xfrm>
              <a:off x="2439"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0" name="Rectangle 192" descr="Wide upward diagonal"/>
            <p:cNvSpPr>
              <a:spLocks noChangeAspect="1" noChangeArrowheads="1"/>
            </p:cNvSpPr>
            <p:nvPr/>
          </p:nvSpPr>
          <p:spPr bwMode="auto">
            <a:xfrm>
              <a:off x="2020"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1" name="Rectangle 193" descr="Wide upward diagonal"/>
            <p:cNvSpPr>
              <a:spLocks noChangeAspect="1" noChangeArrowheads="1"/>
            </p:cNvSpPr>
            <p:nvPr/>
          </p:nvSpPr>
          <p:spPr bwMode="auto">
            <a:xfrm>
              <a:off x="1602"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2" name="Rectangle 194" descr="Wide upward diagonal"/>
            <p:cNvSpPr>
              <a:spLocks noChangeAspect="1" noChangeArrowheads="1"/>
            </p:cNvSpPr>
            <p:nvPr/>
          </p:nvSpPr>
          <p:spPr bwMode="auto">
            <a:xfrm>
              <a:off x="1183"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3" name="Rectangle 195" descr="Wide upward diagonal"/>
            <p:cNvSpPr>
              <a:spLocks noChangeAspect="1" noChangeArrowheads="1"/>
            </p:cNvSpPr>
            <p:nvPr/>
          </p:nvSpPr>
          <p:spPr bwMode="auto">
            <a:xfrm>
              <a:off x="4113"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4" name="Rectangle 196" descr="Wide upward diagonal"/>
            <p:cNvSpPr>
              <a:spLocks noChangeAspect="1" noChangeArrowheads="1"/>
            </p:cNvSpPr>
            <p:nvPr/>
          </p:nvSpPr>
          <p:spPr bwMode="auto">
            <a:xfrm>
              <a:off x="3694"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5" name="Rectangle 197" descr="Wide upward diagonal"/>
            <p:cNvSpPr>
              <a:spLocks noChangeAspect="1" noChangeArrowheads="1"/>
            </p:cNvSpPr>
            <p:nvPr/>
          </p:nvSpPr>
          <p:spPr bwMode="auto">
            <a:xfrm>
              <a:off x="3276"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6" name="Rectangle 198" descr="Wide upward diagonal"/>
            <p:cNvSpPr>
              <a:spLocks noChangeAspect="1" noChangeArrowheads="1"/>
            </p:cNvSpPr>
            <p:nvPr/>
          </p:nvSpPr>
          <p:spPr bwMode="auto">
            <a:xfrm>
              <a:off x="2857"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7" name="Rectangle 199" descr="Wide upward diagonal"/>
            <p:cNvSpPr>
              <a:spLocks noChangeAspect="1" noChangeArrowheads="1"/>
            </p:cNvSpPr>
            <p:nvPr/>
          </p:nvSpPr>
          <p:spPr bwMode="auto">
            <a:xfrm>
              <a:off x="2439"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8" name="Rectangle 200" descr="Wide upward diagonal"/>
            <p:cNvSpPr>
              <a:spLocks noChangeAspect="1" noChangeArrowheads="1"/>
            </p:cNvSpPr>
            <p:nvPr/>
          </p:nvSpPr>
          <p:spPr bwMode="auto">
            <a:xfrm>
              <a:off x="2020"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9" name="Rectangle 201" descr="Wide upward diagonal"/>
            <p:cNvSpPr>
              <a:spLocks noChangeAspect="1" noChangeArrowheads="1"/>
            </p:cNvSpPr>
            <p:nvPr/>
          </p:nvSpPr>
          <p:spPr bwMode="auto">
            <a:xfrm>
              <a:off x="1602"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0" name="Rectangle 202" descr="Wide upward diagonal"/>
            <p:cNvSpPr>
              <a:spLocks noChangeAspect="1" noChangeArrowheads="1"/>
            </p:cNvSpPr>
            <p:nvPr/>
          </p:nvSpPr>
          <p:spPr bwMode="auto">
            <a:xfrm>
              <a:off x="1183"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1" name="Rectangle 203" descr="Wide upward diagonal"/>
            <p:cNvSpPr>
              <a:spLocks noChangeAspect="1" noChangeArrowheads="1"/>
            </p:cNvSpPr>
            <p:nvPr/>
          </p:nvSpPr>
          <p:spPr bwMode="auto">
            <a:xfrm>
              <a:off x="4113" y="178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2" name="Rectangle 204" descr="Wide upward diagonal"/>
            <p:cNvSpPr>
              <a:spLocks noChangeAspect="1" noChangeArrowheads="1"/>
            </p:cNvSpPr>
            <p:nvPr/>
          </p:nvSpPr>
          <p:spPr bwMode="auto">
            <a:xfrm>
              <a:off x="3694" y="178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3" name="Rectangle 205" descr="Wide upward diagonal"/>
            <p:cNvSpPr>
              <a:spLocks noChangeAspect="1" noChangeArrowheads="1"/>
            </p:cNvSpPr>
            <p:nvPr/>
          </p:nvSpPr>
          <p:spPr bwMode="auto">
            <a:xfrm>
              <a:off x="3276" y="178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4" name="Rectangle 206" descr="Wide upward diagonal"/>
            <p:cNvSpPr>
              <a:spLocks noChangeAspect="1" noChangeArrowheads="1"/>
            </p:cNvSpPr>
            <p:nvPr/>
          </p:nvSpPr>
          <p:spPr bwMode="auto">
            <a:xfrm>
              <a:off x="2857" y="178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5" name="Rectangle 207"/>
            <p:cNvSpPr>
              <a:spLocks noChangeAspect="1" noChangeArrowheads="1"/>
            </p:cNvSpPr>
            <p:nvPr/>
          </p:nvSpPr>
          <p:spPr bwMode="auto">
            <a:xfrm>
              <a:off x="2439" y="178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6" name="Rectangle 208"/>
            <p:cNvSpPr>
              <a:spLocks noChangeAspect="1" noChangeArrowheads="1"/>
            </p:cNvSpPr>
            <p:nvPr/>
          </p:nvSpPr>
          <p:spPr bwMode="auto">
            <a:xfrm>
              <a:off x="2020" y="178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7" name="Rectangle 209"/>
            <p:cNvSpPr>
              <a:spLocks noChangeAspect="1" noChangeArrowheads="1"/>
            </p:cNvSpPr>
            <p:nvPr/>
          </p:nvSpPr>
          <p:spPr bwMode="auto">
            <a:xfrm>
              <a:off x="1602" y="178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8" name="Rectangle 210"/>
            <p:cNvSpPr>
              <a:spLocks noChangeAspect="1" noChangeArrowheads="1"/>
            </p:cNvSpPr>
            <p:nvPr/>
          </p:nvSpPr>
          <p:spPr bwMode="auto">
            <a:xfrm>
              <a:off x="1183" y="178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9" name="Rectangle 211" descr="Wide upward diagonal"/>
            <p:cNvSpPr>
              <a:spLocks noChangeAspect="1" noChangeArrowheads="1"/>
            </p:cNvSpPr>
            <p:nvPr/>
          </p:nvSpPr>
          <p:spPr bwMode="auto">
            <a:xfrm>
              <a:off x="4113"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00" name="Rectangle 212" descr="Wide upward diagonal"/>
            <p:cNvSpPr>
              <a:spLocks noChangeAspect="1" noChangeArrowheads="1"/>
            </p:cNvSpPr>
            <p:nvPr/>
          </p:nvSpPr>
          <p:spPr bwMode="auto">
            <a:xfrm>
              <a:off x="3694"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01" name="Rectangle 213" descr="Wide upward diagonal"/>
            <p:cNvSpPr>
              <a:spLocks noChangeAspect="1" noChangeArrowheads="1"/>
            </p:cNvSpPr>
            <p:nvPr/>
          </p:nvSpPr>
          <p:spPr bwMode="auto">
            <a:xfrm>
              <a:off x="3276"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02" name="Rectangle 214" descr="Wide upward diagonal"/>
            <p:cNvSpPr>
              <a:spLocks noChangeAspect="1" noChangeArrowheads="1"/>
            </p:cNvSpPr>
            <p:nvPr/>
          </p:nvSpPr>
          <p:spPr bwMode="auto">
            <a:xfrm>
              <a:off x="2857"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03" name="Rectangle 215"/>
            <p:cNvSpPr>
              <a:spLocks noChangeAspect="1" noChangeArrowheads="1"/>
            </p:cNvSpPr>
            <p:nvPr/>
          </p:nvSpPr>
          <p:spPr bwMode="auto">
            <a:xfrm>
              <a:off x="2439"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04" name="Rectangle 216"/>
            <p:cNvSpPr>
              <a:spLocks noChangeAspect="1" noChangeArrowheads="1"/>
            </p:cNvSpPr>
            <p:nvPr/>
          </p:nvSpPr>
          <p:spPr bwMode="auto">
            <a:xfrm>
              <a:off x="2020"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05" name="Rectangle 217"/>
            <p:cNvSpPr>
              <a:spLocks noChangeAspect="1" noChangeArrowheads="1"/>
            </p:cNvSpPr>
            <p:nvPr/>
          </p:nvSpPr>
          <p:spPr bwMode="auto">
            <a:xfrm>
              <a:off x="1602"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06" name="Rectangle 218"/>
            <p:cNvSpPr>
              <a:spLocks noChangeAspect="1" noChangeArrowheads="1"/>
            </p:cNvSpPr>
            <p:nvPr/>
          </p:nvSpPr>
          <p:spPr bwMode="auto">
            <a:xfrm>
              <a:off x="1183"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07" name="Rectangle 219" descr="Wide upward diagonal"/>
            <p:cNvSpPr>
              <a:spLocks noChangeAspect="1" noChangeArrowheads="1"/>
            </p:cNvSpPr>
            <p:nvPr/>
          </p:nvSpPr>
          <p:spPr bwMode="auto">
            <a:xfrm>
              <a:off x="4113"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08" name="Rectangle 220" descr="Wide upward diagonal"/>
            <p:cNvSpPr>
              <a:spLocks noChangeAspect="1" noChangeArrowheads="1"/>
            </p:cNvSpPr>
            <p:nvPr/>
          </p:nvSpPr>
          <p:spPr bwMode="auto">
            <a:xfrm>
              <a:off x="3694"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09" name="Rectangle 221" descr="Wide upward diagonal"/>
            <p:cNvSpPr>
              <a:spLocks noChangeAspect="1" noChangeArrowheads="1"/>
            </p:cNvSpPr>
            <p:nvPr/>
          </p:nvSpPr>
          <p:spPr bwMode="auto">
            <a:xfrm>
              <a:off x="3276"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10" name="Rectangle 222" descr="Wide upward diagonal"/>
            <p:cNvSpPr>
              <a:spLocks noChangeAspect="1" noChangeArrowheads="1"/>
            </p:cNvSpPr>
            <p:nvPr/>
          </p:nvSpPr>
          <p:spPr bwMode="auto">
            <a:xfrm>
              <a:off x="2857"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11" name="Rectangle 223"/>
            <p:cNvSpPr>
              <a:spLocks noChangeAspect="1" noChangeArrowheads="1"/>
            </p:cNvSpPr>
            <p:nvPr/>
          </p:nvSpPr>
          <p:spPr bwMode="auto">
            <a:xfrm>
              <a:off x="2439"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12" name="Rectangle 224"/>
            <p:cNvSpPr>
              <a:spLocks noChangeAspect="1" noChangeArrowheads="1"/>
            </p:cNvSpPr>
            <p:nvPr/>
          </p:nvSpPr>
          <p:spPr bwMode="auto">
            <a:xfrm>
              <a:off x="2020"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13" name="Rectangle 225"/>
            <p:cNvSpPr>
              <a:spLocks noChangeAspect="1" noChangeArrowheads="1"/>
            </p:cNvSpPr>
            <p:nvPr/>
          </p:nvSpPr>
          <p:spPr bwMode="auto">
            <a:xfrm>
              <a:off x="1602"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14" name="Rectangle 226"/>
            <p:cNvSpPr>
              <a:spLocks noChangeAspect="1" noChangeArrowheads="1"/>
            </p:cNvSpPr>
            <p:nvPr/>
          </p:nvSpPr>
          <p:spPr bwMode="auto">
            <a:xfrm>
              <a:off x="1183"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15" name="Rectangle 227" descr="Wide upward diagonal"/>
            <p:cNvSpPr>
              <a:spLocks noChangeAspect="1" noChangeArrowheads="1"/>
            </p:cNvSpPr>
            <p:nvPr/>
          </p:nvSpPr>
          <p:spPr bwMode="auto">
            <a:xfrm>
              <a:off x="4113"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16" name="Rectangle 228" descr="Wide upward diagonal"/>
            <p:cNvSpPr>
              <a:spLocks noChangeAspect="1" noChangeArrowheads="1"/>
            </p:cNvSpPr>
            <p:nvPr/>
          </p:nvSpPr>
          <p:spPr bwMode="auto">
            <a:xfrm>
              <a:off x="3694"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17" name="Rectangle 229" descr="Wide upward diagonal"/>
            <p:cNvSpPr>
              <a:spLocks noChangeAspect="1" noChangeArrowheads="1"/>
            </p:cNvSpPr>
            <p:nvPr/>
          </p:nvSpPr>
          <p:spPr bwMode="auto">
            <a:xfrm>
              <a:off x="3276"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18" name="Rectangle 230" descr="Wide upward diagonal"/>
            <p:cNvSpPr>
              <a:spLocks noChangeAspect="1" noChangeArrowheads="1"/>
            </p:cNvSpPr>
            <p:nvPr/>
          </p:nvSpPr>
          <p:spPr bwMode="auto">
            <a:xfrm>
              <a:off x="2857"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19" name="Rectangle 231"/>
            <p:cNvSpPr>
              <a:spLocks noChangeAspect="1" noChangeArrowheads="1"/>
            </p:cNvSpPr>
            <p:nvPr/>
          </p:nvSpPr>
          <p:spPr bwMode="auto">
            <a:xfrm>
              <a:off x="2439"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20" name="Rectangle 232"/>
            <p:cNvSpPr>
              <a:spLocks noChangeAspect="1" noChangeArrowheads="1"/>
            </p:cNvSpPr>
            <p:nvPr/>
          </p:nvSpPr>
          <p:spPr bwMode="auto">
            <a:xfrm>
              <a:off x="2020"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21" name="Rectangle 233"/>
            <p:cNvSpPr>
              <a:spLocks noChangeAspect="1" noChangeArrowheads="1"/>
            </p:cNvSpPr>
            <p:nvPr/>
          </p:nvSpPr>
          <p:spPr bwMode="auto">
            <a:xfrm>
              <a:off x="1602"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22" name="Rectangle 234"/>
            <p:cNvSpPr>
              <a:spLocks noChangeAspect="1" noChangeArrowheads="1"/>
            </p:cNvSpPr>
            <p:nvPr/>
          </p:nvSpPr>
          <p:spPr bwMode="auto">
            <a:xfrm>
              <a:off x="1183"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23" name="Line 235"/>
            <p:cNvSpPr>
              <a:spLocks noChangeAspect="1" noChangeShapeType="1"/>
            </p:cNvSpPr>
            <p:nvPr/>
          </p:nvSpPr>
          <p:spPr bwMode="auto">
            <a:xfrm>
              <a:off x="1183" y="61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2924" name="Line 236"/>
            <p:cNvSpPr>
              <a:spLocks noChangeAspect="1" noChangeShapeType="1"/>
            </p:cNvSpPr>
            <p:nvPr/>
          </p:nvSpPr>
          <p:spPr bwMode="auto">
            <a:xfrm>
              <a:off x="1183" y="100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925" name="Line 237"/>
            <p:cNvSpPr>
              <a:spLocks noChangeAspect="1" noChangeShapeType="1"/>
            </p:cNvSpPr>
            <p:nvPr/>
          </p:nvSpPr>
          <p:spPr bwMode="auto">
            <a:xfrm>
              <a:off x="1183" y="139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926" name="Line 238"/>
            <p:cNvSpPr>
              <a:spLocks noChangeAspect="1" noChangeShapeType="1"/>
            </p:cNvSpPr>
            <p:nvPr/>
          </p:nvSpPr>
          <p:spPr bwMode="auto">
            <a:xfrm>
              <a:off x="1183" y="178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927" name="Line 239"/>
            <p:cNvSpPr>
              <a:spLocks noChangeAspect="1" noChangeShapeType="1"/>
            </p:cNvSpPr>
            <p:nvPr/>
          </p:nvSpPr>
          <p:spPr bwMode="auto">
            <a:xfrm>
              <a:off x="1183" y="217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928" name="Line 240"/>
            <p:cNvSpPr>
              <a:spLocks noChangeAspect="1" noChangeShapeType="1"/>
            </p:cNvSpPr>
            <p:nvPr/>
          </p:nvSpPr>
          <p:spPr bwMode="auto">
            <a:xfrm>
              <a:off x="1183" y="256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929" name="Line 241"/>
            <p:cNvSpPr>
              <a:spLocks noChangeAspect="1" noChangeShapeType="1"/>
            </p:cNvSpPr>
            <p:nvPr/>
          </p:nvSpPr>
          <p:spPr bwMode="auto">
            <a:xfrm>
              <a:off x="1183" y="295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930" name="Line 242"/>
            <p:cNvSpPr>
              <a:spLocks noChangeAspect="1" noChangeShapeType="1"/>
            </p:cNvSpPr>
            <p:nvPr/>
          </p:nvSpPr>
          <p:spPr bwMode="auto">
            <a:xfrm>
              <a:off x="1183" y="334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931" name="Line 243"/>
            <p:cNvSpPr>
              <a:spLocks noChangeAspect="1" noChangeShapeType="1"/>
            </p:cNvSpPr>
            <p:nvPr/>
          </p:nvSpPr>
          <p:spPr bwMode="auto">
            <a:xfrm>
              <a:off x="1183" y="373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2932" name="Line 244"/>
            <p:cNvSpPr>
              <a:spLocks noChangeAspect="1" noChangeShapeType="1"/>
            </p:cNvSpPr>
            <p:nvPr/>
          </p:nvSpPr>
          <p:spPr bwMode="auto">
            <a:xfrm>
              <a:off x="1183" y="618"/>
              <a:ext cx="0" cy="312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2933" name="Line 245"/>
            <p:cNvSpPr>
              <a:spLocks noChangeAspect="1" noChangeShapeType="1"/>
            </p:cNvSpPr>
            <p:nvPr/>
          </p:nvSpPr>
          <p:spPr bwMode="auto">
            <a:xfrm>
              <a:off x="1602"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934" name="Line 246"/>
            <p:cNvSpPr>
              <a:spLocks noChangeAspect="1" noChangeShapeType="1"/>
            </p:cNvSpPr>
            <p:nvPr/>
          </p:nvSpPr>
          <p:spPr bwMode="auto">
            <a:xfrm>
              <a:off x="2020"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935" name="Line 247"/>
            <p:cNvSpPr>
              <a:spLocks noChangeAspect="1" noChangeShapeType="1"/>
            </p:cNvSpPr>
            <p:nvPr/>
          </p:nvSpPr>
          <p:spPr bwMode="auto">
            <a:xfrm>
              <a:off x="2439"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936" name="Line 248"/>
            <p:cNvSpPr>
              <a:spLocks noChangeAspect="1" noChangeShapeType="1"/>
            </p:cNvSpPr>
            <p:nvPr/>
          </p:nvSpPr>
          <p:spPr bwMode="auto">
            <a:xfrm>
              <a:off x="2857"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937" name="Line 249"/>
            <p:cNvSpPr>
              <a:spLocks noChangeAspect="1" noChangeShapeType="1"/>
            </p:cNvSpPr>
            <p:nvPr/>
          </p:nvSpPr>
          <p:spPr bwMode="auto">
            <a:xfrm>
              <a:off x="3276"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938" name="Line 250"/>
            <p:cNvSpPr>
              <a:spLocks noChangeAspect="1" noChangeShapeType="1"/>
            </p:cNvSpPr>
            <p:nvPr/>
          </p:nvSpPr>
          <p:spPr bwMode="auto">
            <a:xfrm>
              <a:off x="3694"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939" name="Line 251"/>
            <p:cNvSpPr>
              <a:spLocks noChangeAspect="1" noChangeShapeType="1"/>
            </p:cNvSpPr>
            <p:nvPr/>
          </p:nvSpPr>
          <p:spPr bwMode="auto">
            <a:xfrm>
              <a:off x="4113"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940" name="Line 252"/>
            <p:cNvSpPr>
              <a:spLocks noChangeAspect="1" noChangeShapeType="1"/>
            </p:cNvSpPr>
            <p:nvPr/>
          </p:nvSpPr>
          <p:spPr bwMode="auto">
            <a:xfrm>
              <a:off x="4531" y="618"/>
              <a:ext cx="0" cy="3120"/>
            </a:xfrm>
            <a:prstGeom prst="line">
              <a:avLst/>
            </a:prstGeom>
            <a:noFill/>
            <a:ln w="12700" cap="sq">
              <a:solidFill>
                <a:schemeClr val="tx1"/>
              </a:solidFill>
              <a:round/>
              <a:headEnd type="none" w="sm" len="sm"/>
              <a:tailEnd type="none" w="sm" len="sm"/>
            </a:ln>
            <a:effectLst/>
          </p:spPr>
          <p:txBody>
            <a:bodyPr/>
            <a:lstStyle/>
            <a:p>
              <a:endParaRPr lang="en-US"/>
            </a:p>
          </p:txBody>
        </p:sp>
      </p:grpSp>
      <p:grpSp>
        <p:nvGrpSpPr>
          <p:cNvPr id="5" name="Group 253"/>
          <p:cNvGrpSpPr>
            <a:grpSpLocks noChangeAspect="1"/>
          </p:cNvGrpSpPr>
          <p:nvPr/>
        </p:nvGrpSpPr>
        <p:grpSpPr bwMode="auto">
          <a:xfrm>
            <a:off x="6477000" y="969963"/>
            <a:ext cx="2120900" cy="1974850"/>
            <a:chOff x="1183" y="618"/>
            <a:chExt cx="3348" cy="3120"/>
          </a:xfrm>
        </p:grpSpPr>
        <p:sp>
          <p:nvSpPr>
            <p:cNvPr id="242942" name="Rectangle 254" descr="Wide upward diagonal"/>
            <p:cNvSpPr>
              <a:spLocks noChangeAspect="1" noChangeArrowheads="1"/>
            </p:cNvSpPr>
            <p:nvPr/>
          </p:nvSpPr>
          <p:spPr bwMode="auto">
            <a:xfrm>
              <a:off x="4113"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43" name="Rectangle 255" descr="Wide upward diagonal"/>
            <p:cNvSpPr>
              <a:spLocks noChangeAspect="1" noChangeArrowheads="1"/>
            </p:cNvSpPr>
            <p:nvPr/>
          </p:nvSpPr>
          <p:spPr bwMode="auto">
            <a:xfrm>
              <a:off x="3694"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44" name="Rectangle 256" descr="Wide upward diagonal"/>
            <p:cNvSpPr>
              <a:spLocks noChangeAspect="1" noChangeArrowheads="1"/>
            </p:cNvSpPr>
            <p:nvPr/>
          </p:nvSpPr>
          <p:spPr bwMode="auto">
            <a:xfrm>
              <a:off x="3276"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45" name="Rectangle 257" descr="Wide upward diagonal"/>
            <p:cNvSpPr>
              <a:spLocks noChangeAspect="1" noChangeArrowheads="1"/>
            </p:cNvSpPr>
            <p:nvPr/>
          </p:nvSpPr>
          <p:spPr bwMode="auto">
            <a:xfrm>
              <a:off x="2857"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46" name="Rectangle 258" descr="Wide upward diagonal"/>
            <p:cNvSpPr>
              <a:spLocks noChangeAspect="1" noChangeArrowheads="1"/>
            </p:cNvSpPr>
            <p:nvPr/>
          </p:nvSpPr>
          <p:spPr bwMode="auto">
            <a:xfrm>
              <a:off x="2439"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47" name="Rectangle 259" descr="Wide upward diagonal"/>
            <p:cNvSpPr>
              <a:spLocks noChangeAspect="1" noChangeArrowheads="1"/>
            </p:cNvSpPr>
            <p:nvPr/>
          </p:nvSpPr>
          <p:spPr bwMode="auto">
            <a:xfrm>
              <a:off x="2020"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48" name="Rectangle 260" descr="Wide upward diagonal"/>
            <p:cNvSpPr>
              <a:spLocks noChangeAspect="1" noChangeArrowheads="1"/>
            </p:cNvSpPr>
            <p:nvPr/>
          </p:nvSpPr>
          <p:spPr bwMode="auto">
            <a:xfrm>
              <a:off x="1602"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49" name="Rectangle 261" descr="Wide upward diagonal"/>
            <p:cNvSpPr>
              <a:spLocks noChangeAspect="1" noChangeArrowheads="1"/>
            </p:cNvSpPr>
            <p:nvPr/>
          </p:nvSpPr>
          <p:spPr bwMode="auto">
            <a:xfrm>
              <a:off x="1183"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0" name="Rectangle 262" descr="Wide upward diagonal"/>
            <p:cNvSpPr>
              <a:spLocks noChangeAspect="1" noChangeArrowheads="1"/>
            </p:cNvSpPr>
            <p:nvPr/>
          </p:nvSpPr>
          <p:spPr bwMode="auto">
            <a:xfrm>
              <a:off x="4113" y="295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1" name="Rectangle 263" descr="Wide upward diagonal"/>
            <p:cNvSpPr>
              <a:spLocks noChangeAspect="1" noChangeArrowheads="1"/>
            </p:cNvSpPr>
            <p:nvPr/>
          </p:nvSpPr>
          <p:spPr bwMode="auto">
            <a:xfrm>
              <a:off x="3694" y="295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2" name="Rectangle 264" descr="Wide upward diagonal"/>
            <p:cNvSpPr>
              <a:spLocks noChangeAspect="1" noChangeArrowheads="1"/>
            </p:cNvSpPr>
            <p:nvPr/>
          </p:nvSpPr>
          <p:spPr bwMode="auto">
            <a:xfrm>
              <a:off x="3276" y="295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3" name="Rectangle 265" descr="Wide upward diagonal"/>
            <p:cNvSpPr>
              <a:spLocks noChangeAspect="1" noChangeArrowheads="1"/>
            </p:cNvSpPr>
            <p:nvPr/>
          </p:nvSpPr>
          <p:spPr bwMode="auto">
            <a:xfrm>
              <a:off x="2857" y="295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4" name="Rectangle 266" descr="Wide upward diagonal"/>
            <p:cNvSpPr>
              <a:spLocks noChangeAspect="1" noChangeArrowheads="1"/>
            </p:cNvSpPr>
            <p:nvPr/>
          </p:nvSpPr>
          <p:spPr bwMode="auto">
            <a:xfrm>
              <a:off x="2439" y="295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5" name="Rectangle 267" descr="Wide upward diagonal"/>
            <p:cNvSpPr>
              <a:spLocks noChangeAspect="1" noChangeArrowheads="1"/>
            </p:cNvSpPr>
            <p:nvPr/>
          </p:nvSpPr>
          <p:spPr bwMode="auto">
            <a:xfrm>
              <a:off x="2020" y="295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6" name="Rectangle 268" descr="Wide upward diagonal"/>
            <p:cNvSpPr>
              <a:spLocks noChangeAspect="1" noChangeArrowheads="1"/>
            </p:cNvSpPr>
            <p:nvPr/>
          </p:nvSpPr>
          <p:spPr bwMode="auto">
            <a:xfrm>
              <a:off x="1602" y="295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7" name="Rectangle 269" descr="Wide upward diagonal"/>
            <p:cNvSpPr>
              <a:spLocks noChangeAspect="1" noChangeArrowheads="1"/>
            </p:cNvSpPr>
            <p:nvPr/>
          </p:nvSpPr>
          <p:spPr bwMode="auto">
            <a:xfrm>
              <a:off x="1183" y="295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8" name="Rectangle 270" descr="Wide upward diagonal"/>
            <p:cNvSpPr>
              <a:spLocks noChangeAspect="1" noChangeArrowheads="1"/>
            </p:cNvSpPr>
            <p:nvPr/>
          </p:nvSpPr>
          <p:spPr bwMode="auto">
            <a:xfrm>
              <a:off x="4113"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9" name="Rectangle 271" descr="Wide upward diagonal"/>
            <p:cNvSpPr>
              <a:spLocks noChangeAspect="1" noChangeArrowheads="1"/>
            </p:cNvSpPr>
            <p:nvPr/>
          </p:nvSpPr>
          <p:spPr bwMode="auto">
            <a:xfrm>
              <a:off x="3694"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0" name="Rectangle 272" descr="Wide upward diagonal"/>
            <p:cNvSpPr>
              <a:spLocks noChangeAspect="1" noChangeArrowheads="1"/>
            </p:cNvSpPr>
            <p:nvPr/>
          </p:nvSpPr>
          <p:spPr bwMode="auto">
            <a:xfrm>
              <a:off x="3276"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1" name="Rectangle 273" descr="Wide upward diagonal"/>
            <p:cNvSpPr>
              <a:spLocks noChangeAspect="1" noChangeArrowheads="1"/>
            </p:cNvSpPr>
            <p:nvPr/>
          </p:nvSpPr>
          <p:spPr bwMode="auto">
            <a:xfrm>
              <a:off x="2857"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2" name="Rectangle 274" descr="Wide upward diagonal"/>
            <p:cNvSpPr>
              <a:spLocks noChangeAspect="1" noChangeArrowheads="1"/>
            </p:cNvSpPr>
            <p:nvPr/>
          </p:nvSpPr>
          <p:spPr bwMode="auto">
            <a:xfrm>
              <a:off x="2439"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3" name="Rectangle 275" descr="Wide upward diagonal"/>
            <p:cNvSpPr>
              <a:spLocks noChangeAspect="1" noChangeArrowheads="1"/>
            </p:cNvSpPr>
            <p:nvPr/>
          </p:nvSpPr>
          <p:spPr bwMode="auto">
            <a:xfrm>
              <a:off x="2020"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4" name="Rectangle 276" descr="Wide upward diagonal"/>
            <p:cNvSpPr>
              <a:spLocks noChangeAspect="1" noChangeArrowheads="1"/>
            </p:cNvSpPr>
            <p:nvPr/>
          </p:nvSpPr>
          <p:spPr bwMode="auto">
            <a:xfrm>
              <a:off x="1602"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5" name="Rectangle 277" descr="Wide upward diagonal"/>
            <p:cNvSpPr>
              <a:spLocks noChangeAspect="1" noChangeArrowheads="1"/>
            </p:cNvSpPr>
            <p:nvPr/>
          </p:nvSpPr>
          <p:spPr bwMode="auto">
            <a:xfrm>
              <a:off x="1183"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6" name="Rectangle 278" descr="Wide upward diagonal"/>
            <p:cNvSpPr>
              <a:spLocks noChangeAspect="1" noChangeArrowheads="1"/>
            </p:cNvSpPr>
            <p:nvPr/>
          </p:nvSpPr>
          <p:spPr bwMode="auto">
            <a:xfrm>
              <a:off x="4113"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7" name="Rectangle 279" descr="Wide upward diagonal"/>
            <p:cNvSpPr>
              <a:spLocks noChangeAspect="1" noChangeArrowheads="1"/>
            </p:cNvSpPr>
            <p:nvPr/>
          </p:nvSpPr>
          <p:spPr bwMode="auto">
            <a:xfrm>
              <a:off x="3694"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8" name="Rectangle 280" descr="Wide upward diagonal"/>
            <p:cNvSpPr>
              <a:spLocks noChangeAspect="1" noChangeArrowheads="1"/>
            </p:cNvSpPr>
            <p:nvPr/>
          </p:nvSpPr>
          <p:spPr bwMode="auto">
            <a:xfrm>
              <a:off x="3276"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9" name="Rectangle 281" descr="Wide upward diagonal"/>
            <p:cNvSpPr>
              <a:spLocks noChangeAspect="1" noChangeArrowheads="1"/>
            </p:cNvSpPr>
            <p:nvPr/>
          </p:nvSpPr>
          <p:spPr bwMode="auto">
            <a:xfrm>
              <a:off x="2857"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0" name="Rectangle 282" descr="Wide upward diagonal"/>
            <p:cNvSpPr>
              <a:spLocks noChangeAspect="1" noChangeArrowheads="1"/>
            </p:cNvSpPr>
            <p:nvPr/>
          </p:nvSpPr>
          <p:spPr bwMode="auto">
            <a:xfrm>
              <a:off x="2439"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1" name="Rectangle 283" descr="Wide upward diagonal"/>
            <p:cNvSpPr>
              <a:spLocks noChangeAspect="1" noChangeArrowheads="1"/>
            </p:cNvSpPr>
            <p:nvPr/>
          </p:nvSpPr>
          <p:spPr bwMode="auto">
            <a:xfrm>
              <a:off x="2020"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2" name="Rectangle 284" descr="Wide upward diagonal"/>
            <p:cNvSpPr>
              <a:spLocks noChangeAspect="1" noChangeArrowheads="1"/>
            </p:cNvSpPr>
            <p:nvPr/>
          </p:nvSpPr>
          <p:spPr bwMode="auto">
            <a:xfrm>
              <a:off x="1602"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3" name="Rectangle 285" descr="Wide upward diagonal"/>
            <p:cNvSpPr>
              <a:spLocks noChangeAspect="1" noChangeArrowheads="1"/>
            </p:cNvSpPr>
            <p:nvPr/>
          </p:nvSpPr>
          <p:spPr bwMode="auto">
            <a:xfrm>
              <a:off x="1183"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4" name="Rectangle 286" descr="Wide upward diagonal"/>
            <p:cNvSpPr>
              <a:spLocks noChangeAspect="1" noChangeArrowheads="1"/>
            </p:cNvSpPr>
            <p:nvPr/>
          </p:nvSpPr>
          <p:spPr bwMode="auto">
            <a:xfrm>
              <a:off x="4113" y="178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5" name="Rectangle 287" descr="Wide upward diagonal"/>
            <p:cNvSpPr>
              <a:spLocks noChangeAspect="1" noChangeArrowheads="1"/>
            </p:cNvSpPr>
            <p:nvPr/>
          </p:nvSpPr>
          <p:spPr bwMode="auto">
            <a:xfrm>
              <a:off x="3694" y="178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6" name="Rectangle 288" descr="Wide upward diagonal"/>
            <p:cNvSpPr>
              <a:spLocks noChangeAspect="1" noChangeArrowheads="1"/>
            </p:cNvSpPr>
            <p:nvPr/>
          </p:nvSpPr>
          <p:spPr bwMode="auto">
            <a:xfrm>
              <a:off x="3276" y="178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7" name="Rectangle 289" descr="Wide upward diagonal"/>
            <p:cNvSpPr>
              <a:spLocks noChangeAspect="1" noChangeArrowheads="1"/>
            </p:cNvSpPr>
            <p:nvPr/>
          </p:nvSpPr>
          <p:spPr bwMode="auto">
            <a:xfrm>
              <a:off x="2857" y="178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8" name="Rectangle 290" descr="Wide upward diagonal"/>
            <p:cNvSpPr>
              <a:spLocks noChangeAspect="1" noChangeArrowheads="1"/>
            </p:cNvSpPr>
            <p:nvPr/>
          </p:nvSpPr>
          <p:spPr bwMode="auto">
            <a:xfrm>
              <a:off x="2439" y="178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9" name="Rectangle 291" descr="Wide upward diagonal"/>
            <p:cNvSpPr>
              <a:spLocks noChangeAspect="1" noChangeArrowheads="1"/>
            </p:cNvSpPr>
            <p:nvPr/>
          </p:nvSpPr>
          <p:spPr bwMode="auto">
            <a:xfrm>
              <a:off x="2020" y="178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0" name="Rectangle 292" descr="Wide upward diagonal"/>
            <p:cNvSpPr>
              <a:spLocks noChangeAspect="1" noChangeArrowheads="1"/>
            </p:cNvSpPr>
            <p:nvPr/>
          </p:nvSpPr>
          <p:spPr bwMode="auto">
            <a:xfrm>
              <a:off x="1602" y="178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1" name="Rectangle 293" descr="Wide upward diagonal"/>
            <p:cNvSpPr>
              <a:spLocks noChangeAspect="1" noChangeArrowheads="1"/>
            </p:cNvSpPr>
            <p:nvPr/>
          </p:nvSpPr>
          <p:spPr bwMode="auto">
            <a:xfrm>
              <a:off x="1183" y="178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2" name="Rectangle 294" descr="Wide upward diagonal"/>
            <p:cNvSpPr>
              <a:spLocks noChangeAspect="1" noChangeArrowheads="1"/>
            </p:cNvSpPr>
            <p:nvPr/>
          </p:nvSpPr>
          <p:spPr bwMode="auto">
            <a:xfrm>
              <a:off x="4113"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3" name="Rectangle 295" descr="Wide upward diagonal"/>
            <p:cNvSpPr>
              <a:spLocks noChangeAspect="1" noChangeArrowheads="1"/>
            </p:cNvSpPr>
            <p:nvPr/>
          </p:nvSpPr>
          <p:spPr bwMode="auto">
            <a:xfrm>
              <a:off x="3694"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4" name="Rectangle 296" descr="Wide upward diagonal"/>
            <p:cNvSpPr>
              <a:spLocks noChangeAspect="1" noChangeArrowheads="1"/>
            </p:cNvSpPr>
            <p:nvPr/>
          </p:nvSpPr>
          <p:spPr bwMode="auto">
            <a:xfrm>
              <a:off x="3276"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5" name="Rectangle 297" descr="Wide upward diagonal"/>
            <p:cNvSpPr>
              <a:spLocks noChangeAspect="1" noChangeArrowheads="1"/>
            </p:cNvSpPr>
            <p:nvPr/>
          </p:nvSpPr>
          <p:spPr bwMode="auto">
            <a:xfrm>
              <a:off x="2857"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6" name="Rectangle 298"/>
            <p:cNvSpPr>
              <a:spLocks noChangeAspect="1" noChangeArrowheads="1"/>
            </p:cNvSpPr>
            <p:nvPr/>
          </p:nvSpPr>
          <p:spPr bwMode="auto">
            <a:xfrm>
              <a:off x="2439"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7" name="Rectangle 299"/>
            <p:cNvSpPr>
              <a:spLocks noChangeAspect="1" noChangeArrowheads="1"/>
            </p:cNvSpPr>
            <p:nvPr/>
          </p:nvSpPr>
          <p:spPr bwMode="auto">
            <a:xfrm>
              <a:off x="2020"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8" name="Rectangle 300"/>
            <p:cNvSpPr>
              <a:spLocks noChangeAspect="1" noChangeArrowheads="1"/>
            </p:cNvSpPr>
            <p:nvPr/>
          </p:nvSpPr>
          <p:spPr bwMode="auto">
            <a:xfrm>
              <a:off x="1602"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9" name="Rectangle 301"/>
            <p:cNvSpPr>
              <a:spLocks noChangeAspect="1" noChangeArrowheads="1"/>
            </p:cNvSpPr>
            <p:nvPr/>
          </p:nvSpPr>
          <p:spPr bwMode="auto">
            <a:xfrm>
              <a:off x="1183"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90" name="Rectangle 302" descr="Wide upward diagonal"/>
            <p:cNvSpPr>
              <a:spLocks noChangeAspect="1" noChangeArrowheads="1"/>
            </p:cNvSpPr>
            <p:nvPr/>
          </p:nvSpPr>
          <p:spPr bwMode="auto">
            <a:xfrm>
              <a:off x="4113" y="100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91" name="Rectangle 303" descr="Wide upward diagonal"/>
            <p:cNvSpPr>
              <a:spLocks noChangeAspect="1" noChangeArrowheads="1"/>
            </p:cNvSpPr>
            <p:nvPr/>
          </p:nvSpPr>
          <p:spPr bwMode="auto">
            <a:xfrm>
              <a:off x="3694" y="100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92" name="Rectangle 304" descr="Wide upward diagonal"/>
            <p:cNvSpPr>
              <a:spLocks noChangeAspect="1" noChangeArrowheads="1"/>
            </p:cNvSpPr>
            <p:nvPr/>
          </p:nvSpPr>
          <p:spPr bwMode="auto">
            <a:xfrm>
              <a:off x="3276" y="100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93" name="Rectangle 305" descr="Wide upward diagonal"/>
            <p:cNvSpPr>
              <a:spLocks noChangeAspect="1" noChangeArrowheads="1"/>
            </p:cNvSpPr>
            <p:nvPr/>
          </p:nvSpPr>
          <p:spPr bwMode="auto">
            <a:xfrm>
              <a:off x="2857" y="100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94" name="Rectangle 306" descr="Wide upward diagonal"/>
            <p:cNvSpPr>
              <a:spLocks noChangeAspect="1" noChangeArrowheads="1"/>
            </p:cNvSpPr>
            <p:nvPr/>
          </p:nvSpPr>
          <p:spPr bwMode="auto">
            <a:xfrm>
              <a:off x="2439" y="100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95" name="Rectangle 307" descr="Wide upward diagonal"/>
            <p:cNvSpPr>
              <a:spLocks noChangeAspect="1" noChangeArrowheads="1"/>
            </p:cNvSpPr>
            <p:nvPr/>
          </p:nvSpPr>
          <p:spPr bwMode="auto">
            <a:xfrm>
              <a:off x="2020" y="100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96" name="Rectangle 308" descr="Wide upward diagonal"/>
            <p:cNvSpPr>
              <a:spLocks noChangeAspect="1" noChangeArrowheads="1"/>
            </p:cNvSpPr>
            <p:nvPr/>
          </p:nvSpPr>
          <p:spPr bwMode="auto">
            <a:xfrm>
              <a:off x="1602" y="100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97" name="Rectangle 309" descr="Wide upward diagonal"/>
            <p:cNvSpPr>
              <a:spLocks noChangeAspect="1" noChangeArrowheads="1"/>
            </p:cNvSpPr>
            <p:nvPr/>
          </p:nvSpPr>
          <p:spPr bwMode="auto">
            <a:xfrm>
              <a:off x="1183" y="100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98" name="Rectangle 310" descr="Wide upward diagonal"/>
            <p:cNvSpPr>
              <a:spLocks noChangeAspect="1" noChangeArrowheads="1"/>
            </p:cNvSpPr>
            <p:nvPr/>
          </p:nvSpPr>
          <p:spPr bwMode="auto">
            <a:xfrm>
              <a:off x="4113"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99" name="Rectangle 311" descr="Wide upward diagonal"/>
            <p:cNvSpPr>
              <a:spLocks noChangeAspect="1" noChangeArrowheads="1"/>
            </p:cNvSpPr>
            <p:nvPr/>
          </p:nvSpPr>
          <p:spPr bwMode="auto">
            <a:xfrm>
              <a:off x="3694"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3000" name="Rectangle 312" descr="Wide upward diagonal"/>
            <p:cNvSpPr>
              <a:spLocks noChangeAspect="1" noChangeArrowheads="1"/>
            </p:cNvSpPr>
            <p:nvPr/>
          </p:nvSpPr>
          <p:spPr bwMode="auto">
            <a:xfrm>
              <a:off x="3276"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3001" name="Rectangle 313" descr="Wide upward diagonal"/>
            <p:cNvSpPr>
              <a:spLocks noChangeAspect="1" noChangeArrowheads="1"/>
            </p:cNvSpPr>
            <p:nvPr/>
          </p:nvSpPr>
          <p:spPr bwMode="auto">
            <a:xfrm>
              <a:off x="2857"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3002" name="Rectangle 314"/>
            <p:cNvSpPr>
              <a:spLocks noChangeAspect="1" noChangeArrowheads="1"/>
            </p:cNvSpPr>
            <p:nvPr/>
          </p:nvSpPr>
          <p:spPr bwMode="auto">
            <a:xfrm>
              <a:off x="2439"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3003" name="Rectangle 315"/>
            <p:cNvSpPr>
              <a:spLocks noChangeAspect="1" noChangeArrowheads="1"/>
            </p:cNvSpPr>
            <p:nvPr/>
          </p:nvSpPr>
          <p:spPr bwMode="auto">
            <a:xfrm>
              <a:off x="2020"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3004" name="Rectangle 316"/>
            <p:cNvSpPr>
              <a:spLocks noChangeAspect="1" noChangeArrowheads="1"/>
            </p:cNvSpPr>
            <p:nvPr/>
          </p:nvSpPr>
          <p:spPr bwMode="auto">
            <a:xfrm>
              <a:off x="1602"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3005" name="Rectangle 317"/>
            <p:cNvSpPr>
              <a:spLocks noChangeAspect="1" noChangeArrowheads="1"/>
            </p:cNvSpPr>
            <p:nvPr/>
          </p:nvSpPr>
          <p:spPr bwMode="auto">
            <a:xfrm>
              <a:off x="1183"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3006" name="Line 318"/>
            <p:cNvSpPr>
              <a:spLocks noChangeAspect="1" noChangeShapeType="1"/>
            </p:cNvSpPr>
            <p:nvPr/>
          </p:nvSpPr>
          <p:spPr bwMode="auto">
            <a:xfrm>
              <a:off x="1183" y="61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3007" name="Line 319"/>
            <p:cNvSpPr>
              <a:spLocks noChangeAspect="1" noChangeShapeType="1"/>
            </p:cNvSpPr>
            <p:nvPr/>
          </p:nvSpPr>
          <p:spPr bwMode="auto">
            <a:xfrm>
              <a:off x="1183" y="100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3008" name="Line 320"/>
            <p:cNvSpPr>
              <a:spLocks noChangeAspect="1" noChangeShapeType="1"/>
            </p:cNvSpPr>
            <p:nvPr/>
          </p:nvSpPr>
          <p:spPr bwMode="auto">
            <a:xfrm>
              <a:off x="1183" y="139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3009" name="Line 321"/>
            <p:cNvSpPr>
              <a:spLocks noChangeAspect="1" noChangeShapeType="1"/>
            </p:cNvSpPr>
            <p:nvPr/>
          </p:nvSpPr>
          <p:spPr bwMode="auto">
            <a:xfrm>
              <a:off x="1183" y="178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3010" name="Line 322"/>
            <p:cNvSpPr>
              <a:spLocks noChangeAspect="1" noChangeShapeType="1"/>
            </p:cNvSpPr>
            <p:nvPr/>
          </p:nvSpPr>
          <p:spPr bwMode="auto">
            <a:xfrm>
              <a:off x="1183" y="217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3011" name="Line 323"/>
            <p:cNvSpPr>
              <a:spLocks noChangeAspect="1" noChangeShapeType="1"/>
            </p:cNvSpPr>
            <p:nvPr/>
          </p:nvSpPr>
          <p:spPr bwMode="auto">
            <a:xfrm>
              <a:off x="1183" y="256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3012" name="Line 324"/>
            <p:cNvSpPr>
              <a:spLocks noChangeAspect="1" noChangeShapeType="1"/>
            </p:cNvSpPr>
            <p:nvPr/>
          </p:nvSpPr>
          <p:spPr bwMode="auto">
            <a:xfrm>
              <a:off x="1183" y="295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3013" name="Line 325"/>
            <p:cNvSpPr>
              <a:spLocks noChangeAspect="1" noChangeShapeType="1"/>
            </p:cNvSpPr>
            <p:nvPr/>
          </p:nvSpPr>
          <p:spPr bwMode="auto">
            <a:xfrm>
              <a:off x="1183" y="334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3014" name="Line 326"/>
            <p:cNvSpPr>
              <a:spLocks noChangeAspect="1" noChangeShapeType="1"/>
            </p:cNvSpPr>
            <p:nvPr/>
          </p:nvSpPr>
          <p:spPr bwMode="auto">
            <a:xfrm>
              <a:off x="1183" y="373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3015" name="Line 327"/>
            <p:cNvSpPr>
              <a:spLocks noChangeAspect="1" noChangeShapeType="1"/>
            </p:cNvSpPr>
            <p:nvPr/>
          </p:nvSpPr>
          <p:spPr bwMode="auto">
            <a:xfrm>
              <a:off x="1183" y="618"/>
              <a:ext cx="0" cy="312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3016" name="Line 328"/>
            <p:cNvSpPr>
              <a:spLocks noChangeAspect="1" noChangeShapeType="1"/>
            </p:cNvSpPr>
            <p:nvPr/>
          </p:nvSpPr>
          <p:spPr bwMode="auto">
            <a:xfrm>
              <a:off x="1602"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3017" name="Line 329"/>
            <p:cNvSpPr>
              <a:spLocks noChangeAspect="1" noChangeShapeType="1"/>
            </p:cNvSpPr>
            <p:nvPr/>
          </p:nvSpPr>
          <p:spPr bwMode="auto">
            <a:xfrm>
              <a:off x="2020"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3018" name="Line 330"/>
            <p:cNvSpPr>
              <a:spLocks noChangeAspect="1" noChangeShapeType="1"/>
            </p:cNvSpPr>
            <p:nvPr/>
          </p:nvSpPr>
          <p:spPr bwMode="auto">
            <a:xfrm>
              <a:off x="2439"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3019" name="Line 331"/>
            <p:cNvSpPr>
              <a:spLocks noChangeAspect="1" noChangeShapeType="1"/>
            </p:cNvSpPr>
            <p:nvPr/>
          </p:nvSpPr>
          <p:spPr bwMode="auto">
            <a:xfrm>
              <a:off x="2857"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3020" name="Line 332"/>
            <p:cNvSpPr>
              <a:spLocks noChangeAspect="1" noChangeShapeType="1"/>
            </p:cNvSpPr>
            <p:nvPr/>
          </p:nvSpPr>
          <p:spPr bwMode="auto">
            <a:xfrm>
              <a:off x="3276"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3021" name="Line 333"/>
            <p:cNvSpPr>
              <a:spLocks noChangeAspect="1" noChangeShapeType="1"/>
            </p:cNvSpPr>
            <p:nvPr/>
          </p:nvSpPr>
          <p:spPr bwMode="auto">
            <a:xfrm>
              <a:off x="3694"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3022" name="Line 334"/>
            <p:cNvSpPr>
              <a:spLocks noChangeAspect="1" noChangeShapeType="1"/>
            </p:cNvSpPr>
            <p:nvPr/>
          </p:nvSpPr>
          <p:spPr bwMode="auto">
            <a:xfrm>
              <a:off x="4113"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3023" name="Line 335"/>
            <p:cNvSpPr>
              <a:spLocks noChangeAspect="1" noChangeShapeType="1"/>
            </p:cNvSpPr>
            <p:nvPr/>
          </p:nvSpPr>
          <p:spPr bwMode="auto">
            <a:xfrm>
              <a:off x="4531" y="618"/>
              <a:ext cx="0" cy="3120"/>
            </a:xfrm>
            <a:prstGeom prst="line">
              <a:avLst/>
            </a:prstGeom>
            <a:noFill/>
            <a:ln w="12700" cap="sq">
              <a:solidFill>
                <a:schemeClr val="tx1"/>
              </a:solidFill>
              <a:round/>
              <a:headEnd type="none" w="sm" len="sm"/>
              <a:tailEnd type="none" w="sm" len="sm"/>
            </a:ln>
            <a:effectLst/>
          </p:spPr>
          <p:txBody>
            <a:bodyPr/>
            <a:lstStyle/>
            <a:p>
              <a:endParaRPr lang="en-US"/>
            </a:p>
          </p:txBody>
        </p:sp>
      </p:grpSp>
      <p:sp>
        <p:nvSpPr>
          <p:cNvPr id="243024" name="Rectangle 336"/>
          <p:cNvSpPr>
            <a:spLocks noChangeArrowheads="1"/>
          </p:cNvSpPr>
          <p:nvPr/>
        </p:nvSpPr>
        <p:spPr bwMode="auto">
          <a:xfrm>
            <a:off x="449263" y="2274888"/>
            <a:ext cx="6108700" cy="1006475"/>
          </a:xfrm>
          <a:prstGeom prst="rect">
            <a:avLst/>
          </a:prstGeom>
          <a:noFill/>
          <a:ln w="9525">
            <a:noFill/>
            <a:miter lim="800000"/>
            <a:headEnd/>
            <a:tailEnd/>
          </a:ln>
          <a:effectLst/>
        </p:spPr>
        <p:txBody>
          <a:bodyPr lIns="92075" tIns="46038" rIns="92075" bIns="46038"/>
          <a:lstStyle/>
          <a:p>
            <a:pPr marL="285750" indent="-285750">
              <a:lnSpc>
                <a:spcPct val="70000"/>
              </a:lnSpc>
              <a:spcBef>
                <a:spcPct val="30000"/>
              </a:spcBef>
              <a:buSzPct val="100000"/>
              <a:buFontTx/>
              <a:buChar char="•"/>
            </a:pPr>
            <a:r>
              <a:rPr lang="en-US" sz="2000" b="1">
                <a:latin typeface="Courier" pitchFamily="49" charset="0"/>
              </a:rPr>
              <a:t>ocean_static</a:t>
            </a:r>
            <a:r>
              <a:rPr lang="en-US" sz="2000" b="1"/>
              <a:t> – Traverses entire ocean, row-by-row, assigning row iterations to threads with </a:t>
            </a:r>
            <a:r>
              <a:rPr lang="en-US" sz="2000" b="1">
                <a:latin typeface="Courier" pitchFamily="49" charset="0"/>
              </a:rPr>
              <a:t>static</a:t>
            </a:r>
            <a:r>
              <a:rPr lang="en-US" sz="2000" b="1"/>
              <a:t> scheduling.</a:t>
            </a:r>
          </a:p>
          <a:p>
            <a:pPr marL="285750" indent="-285750">
              <a:lnSpc>
                <a:spcPct val="70000"/>
              </a:lnSpc>
              <a:spcBef>
                <a:spcPct val="30000"/>
              </a:spcBef>
              <a:buSzPct val="100000"/>
            </a:pPr>
            <a:endParaRPr lang="en-US" sz="800" b="1"/>
          </a:p>
        </p:txBody>
      </p:sp>
      <p:sp>
        <p:nvSpPr>
          <p:cNvPr id="243025" name="Rectangle 337"/>
          <p:cNvSpPr>
            <a:spLocks noChangeArrowheads="1"/>
          </p:cNvSpPr>
          <p:nvPr/>
        </p:nvSpPr>
        <p:spPr bwMode="auto">
          <a:xfrm>
            <a:off x="450850" y="3443288"/>
            <a:ext cx="6108700" cy="1006475"/>
          </a:xfrm>
          <a:prstGeom prst="rect">
            <a:avLst/>
          </a:prstGeom>
          <a:noFill/>
          <a:ln w="9525">
            <a:noFill/>
            <a:miter lim="800000"/>
            <a:headEnd/>
            <a:tailEnd/>
          </a:ln>
          <a:effectLst/>
        </p:spPr>
        <p:txBody>
          <a:bodyPr lIns="92075" tIns="46038" rIns="92075" bIns="46038"/>
          <a:lstStyle/>
          <a:p>
            <a:pPr marL="285750" indent="-285750">
              <a:lnSpc>
                <a:spcPct val="70000"/>
              </a:lnSpc>
              <a:spcBef>
                <a:spcPct val="30000"/>
              </a:spcBef>
              <a:buSzPct val="100000"/>
              <a:buFontTx/>
              <a:buChar char="•"/>
            </a:pPr>
            <a:r>
              <a:rPr lang="en-US" sz="2000" b="1">
                <a:latin typeface="Courier" pitchFamily="49" charset="0"/>
              </a:rPr>
              <a:t>ocean_squares</a:t>
            </a:r>
            <a:r>
              <a:rPr lang="en-US" sz="2000" b="1"/>
              <a:t> – Each thread traverses a square-shaped section of the ocean. Loop-level scheduling not used—loop bounds for each thread are determined explicitly.</a:t>
            </a:r>
          </a:p>
          <a:p>
            <a:pPr marL="285750" indent="-285750">
              <a:lnSpc>
                <a:spcPct val="70000"/>
              </a:lnSpc>
              <a:spcBef>
                <a:spcPct val="30000"/>
              </a:spcBef>
              <a:buSzPct val="100000"/>
              <a:buFontTx/>
              <a:buChar char="•"/>
            </a:pPr>
            <a:endParaRPr lang="en-US" sz="2000" b="1"/>
          </a:p>
        </p:txBody>
      </p:sp>
      <p:sp>
        <p:nvSpPr>
          <p:cNvPr id="243026" name="Rectangle 338"/>
          <p:cNvSpPr>
            <a:spLocks noChangeArrowheads="1"/>
          </p:cNvSpPr>
          <p:nvPr/>
        </p:nvSpPr>
        <p:spPr bwMode="auto">
          <a:xfrm>
            <a:off x="461963" y="4508500"/>
            <a:ext cx="6108700" cy="1006475"/>
          </a:xfrm>
          <a:prstGeom prst="rect">
            <a:avLst/>
          </a:prstGeom>
          <a:noFill/>
          <a:ln w="9525">
            <a:noFill/>
            <a:miter lim="800000"/>
            <a:headEnd/>
            <a:tailEnd/>
          </a:ln>
          <a:effectLst/>
        </p:spPr>
        <p:txBody>
          <a:bodyPr lIns="92075" tIns="46038" rIns="92075" bIns="46038"/>
          <a:lstStyle/>
          <a:p>
            <a:pPr marL="285750" indent="-285750">
              <a:lnSpc>
                <a:spcPct val="70000"/>
              </a:lnSpc>
              <a:spcBef>
                <a:spcPct val="30000"/>
              </a:spcBef>
              <a:buSzPct val="100000"/>
              <a:buFontTx/>
              <a:buChar char="•"/>
            </a:pPr>
            <a:endParaRPr lang="en-US" sz="2000" b="1"/>
          </a:p>
          <a:p>
            <a:pPr marL="285750" indent="-285750">
              <a:lnSpc>
                <a:spcPct val="70000"/>
              </a:lnSpc>
              <a:spcBef>
                <a:spcPct val="30000"/>
              </a:spcBef>
              <a:buSzPct val="100000"/>
              <a:buFontTx/>
              <a:buChar char="•"/>
            </a:pPr>
            <a:r>
              <a:rPr lang="en-US" sz="2000" b="1">
                <a:latin typeface="Courier" pitchFamily="49" charset="0"/>
              </a:rPr>
              <a:t>ocean_pthreads</a:t>
            </a:r>
            <a:r>
              <a:rPr lang="en-US" sz="2000" b="1"/>
              <a:t> – Each thread traverses a square-shaped section of the ocean. Loop bounds for each thread are determined explicitly.</a:t>
            </a:r>
          </a:p>
        </p:txBody>
      </p:sp>
      <p:grpSp>
        <p:nvGrpSpPr>
          <p:cNvPr id="6" name="Group 342"/>
          <p:cNvGrpSpPr>
            <a:grpSpLocks/>
          </p:cNvGrpSpPr>
          <p:nvPr/>
        </p:nvGrpSpPr>
        <p:grpSpPr bwMode="auto">
          <a:xfrm>
            <a:off x="6629400" y="876300"/>
            <a:ext cx="1816100" cy="3784600"/>
            <a:chOff x="4176" y="552"/>
            <a:chExt cx="1144" cy="2384"/>
          </a:xfrm>
        </p:grpSpPr>
        <p:sp>
          <p:nvSpPr>
            <p:cNvPr id="243031" name="AutoShape 343"/>
            <p:cNvSpPr>
              <a:spLocks/>
            </p:cNvSpPr>
            <p:nvPr/>
          </p:nvSpPr>
          <p:spPr bwMode="auto">
            <a:xfrm>
              <a:off x="4176" y="552"/>
              <a:ext cx="176" cy="2384"/>
            </a:xfrm>
            <a:prstGeom prst="rightBrace">
              <a:avLst>
                <a:gd name="adj1" fmla="val 112879"/>
                <a:gd name="adj2" fmla="val 50000"/>
              </a:avLst>
            </a:prstGeom>
            <a:noFill/>
            <a:ln w="38100">
              <a:solidFill>
                <a:srgbClr val="FF3300"/>
              </a:solidFill>
              <a:round/>
              <a:headEnd type="none" w="sm" len="sm"/>
              <a:tailEnd type="none" w="sm" len="sm"/>
            </a:ln>
            <a:effectLst/>
          </p:spPr>
          <p:txBody>
            <a:bodyPr wrap="none" anchor="ctr"/>
            <a:lstStyle/>
            <a:p>
              <a:endParaRPr lang="en-US"/>
            </a:p>
          </p:txBody>
        </p:sp>
        <p:sp>
          <p:nvSpPr>
            <p:cNvPr id="243032" name="Text Box 344"/>
            <p:cNvSpPr txBox="1">
              <a:spLocks noChangeArrowheads="1"/>
            </p:cNvSpPr>
            <p:nvPr/>
          </p:nvSpPr>
          <p:spPr bwMode="auto">
            <a:xfrm>
              <a:off x="4416" y="1640"/>
              <a:ext cx="904"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FF3300"/>
                  </a:solidFill>
                </a:rPr>
                <a:t>OpenMP</a:t>
              </a:r>
            </a:p>
          </p:txBody>
        </p:sp>
      </p:grpSp>
      <p:grpSp>
        <p:nvGrpSpPr>
          <p:cNvPr id="7" name="Group 345"/>
          <p:cNvGrpSpPr>
            <a:grpSpLocks/>
          </p:cNvGrpSpPr>
          <p:nvPr/>
        </p:nvGrpSpPr>
        <p:grpSpPr bwMode="auto">
          <a:xfrm>
            <a:off x="6629400" y="4699000"/>
            <a:ext cx="1638300" cy="1524000"/>
            <a:chOff x="4176" y="2960"/>
            <a:chExt cx="1032" cy="960"/>
          </a:xfrm>
        </p:grpSpPr>
        <p:sp>
          <p:nvSpPr>
            <p:cNvPr id="243034" name="AutoShape 346"/>
            <p:cNvSpPr>
              <a:spLocks/>
            </p:cNvSpPr>
            <p:nvPr/>
          </p:nvSpPr>
          <p:spPr bwMode="auto">
            <a:xfrm>
              <a:off x="4176" y="2960"/>
              <a:ext cx="176" cy="960"/>
            </a:xfrm>
            <a:prstGeom prst="rightBrace">
              <a:avLst>
                <a:gd name="adj1" fmla="val 45455"/>
                <a:gd name="adj2" fmla="val 50000"/>
              </a:avLst>
            </a:prstGeom>
            <a:noFill/>
            <a:ln w="38100">
              <a:solidFill>
                <a:srgbClr val="FF3300"/>
              </a:solidFill>
              <a:round/>
              <a:headEnd type="none" w="sm" len="sm"/>
              <a:tailEnd type="none" w="sm" len="sm"/>
            </a:ln>
            <a:effectLst/>
          </p:spPr>
          <p:txBody>
            <a:bodyPr wrap="none" anchor="ctr"/>
            <a:lstStyle/>
            <a:p>
              <a:endParaRPr lang="en-US"/>
            </a:p>
          </p:txBody>
        </p:sp>
        <p:sp>
          <p:nvSpPr>
            <p:cNvPr id="243035" name="Text Box 347"/>
            <p:cNvSpPr txBox="1">
              <a:spLocks noChangeArrowheads="1"/>
            </p:cNvSpPr>
            <p:nvPr/>
          </p:nvSpPr>
          <p:spPr bwMode="auto">
            <a:xfrm>
              <a:off x="4384" y="3320"/>
              <a:ext cx="824"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FF3300"/>
                  </a:solidFill>
                </a:rPr>
                <a:t>PThreads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30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30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30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P spid="243024" grpId="0"/>
      <p:bldP spid="243025" grpId="0"/>
      <p:bldP spid="243026" grpId="0"/>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t>Microbenchmark: Ocean</a:t>
            </a:r>
          </a:p>
        </p:txBody>
      </p:sp>
      <p:pic>
        <p:nvPicPr>
          <p:cNvPr id="247812" name="Picture 4" descr="ocean-big"/>
          <p:cNvPicPr>
            <a:picLocks noGrp="1" noChangeAspect="1" noChangeArrowheads="1"/>
          </p:cNvPicPr>
          <p:nvPr>
            <p:ph idx="1"/>
          </p:nvPr>
        </p:nvPicPr>
        <p:blipFill>
          <a:blip r:embed="rId2"/>
          <a:srcRect/>
          <a:stretch>
            <a:fillRect/>
          </a:stretch>
        </p:blipFill>
        <p:spPr>
          <a:xfrm>
            <a:off x="1341438" y="1143000"/>
            <a:ext cx="6550025" cy="5368925"/>
          </a:xfrm>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Interprocess</a:t>
            </a:r>
            <a:r>
              <a:rPr lang="en-US" b="1" dirty="0" smtClean="0"/>
              <a:t> </a:t>
            </a:r>
            <a:r>
              <a:rPr lang="en-US" b="1" dirty="0"/>
              <a:t>Communication</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sz="3300" dirty="0"/>
              <a:t>Processes within a system may be </a:t>
            </a:r>
            <a:r>
              <a:rPr lang="en-US" sz="3300" b="1" dirty="0"/>
              <a:t>independent or cooperating</a:t>
            </a:r>
          </a:p>
          <a:p>
            <a:r>
              <a:rPr lang="en-US" sz="3300" dirty="0" smtClean="0"/>
              <a:t>Cooperating </a:t>
            </a:r>
            <a:r>
              <a:rPr lang="en-US" sz="3300" dirty="0"/>
              <a:t>process can affect or be affected by other processes, including sharing data</a:t>
            </a:r>
          </a:p>
          <a:p>
            <a:r>
              <a:rPr lang="en-US" sz="3300" dirty="0" smtClean="0"/>
              <a:t>Reasons </a:t>
            </a:r>
            <a:r>
              <a:rPr lang="en-US" sz="3300" dirty="0"/>
              <a:t>for cooperating processes:</a:t>
            </a:r>
          </a:p>
          <a:p>
            <a:pPr lvl="1"/>
            <a:r>
              <a:rPr lang="en-US" sz="3300" dirty="0" smtClean="0"/>
              <a:t>Information </a:t>
            </a:r>
            <a:r>
              <a:rPr lang="en-US" sz="3300" dirty="0"/>
              <a:t>sharing</a:t>
            </a:r>
          </a:p>
          <a:p>
            <a:pPr lvl="1"/>
            <a:r>
              <a:rPr lang="en-US" sz="3300" dirty="0" smtClean="0"/>
              <a:t>Computation </a:t>
            </a:r>
            <a:r>
              <a:rPr lang="en-US" sz="3300" dirty="0"/>
              <a:t>speedup</a:t>
            </a:r>
          </a:p>
          <a:p>
            <a:pPr lvl="1"/>
            <a:r>
              <a:rPr lang="en-US" sz="3300" dirty="0" smtClean="0"/>
              <a:t>Modularity</a:t>
            </a:r>
            <a:endParaRPr lang="en-US" sz="3300" dirty="0"/>
          </a:p>
          <a:p>
            <a:pPr lvl="1"/>
            <a:r>
              <a:rPr lang="en-US" sz="3300" dirty="0" smtClean="0"/>
              <a:t>Convenience</a:t>
            </a:r>
            <a:endParaRPr lang="en-US" sz="3300" dirty="0"/>
          </a:p>
          <a:p>
            <a:r>
              <a:rPr lang="en-US" sz="3300" dirty="0" smtClean="0"/>
              <a:t>Cooperating </a:t>
            </a:r>
            <a:r>
              <a:rPr lang="en-US" sz="3300" dirty="0"/>
              <a:t>processes need </a:t>
            </a:r>
            <a:r>
              <a:rPr lang="en-US" sz="3300" b="1" dirty="0" err="1"/>
              <a:t>interprocess</a:t>
            </a:r>
            <a:r>
              <a:rPr lang="en-US" sz="3300" b="1" dirty="0"/>
              <a:t> communication (IPC)</a:t>
            </a:r>
          </a:p>
          <a:p>
            <a:r>
              <a:rPr lang="en-US" sz="3300" dirty="0" smtClean="0"/>
              <a:t>Two </a:t>
            </a:r>
            <a:r>
              <a:rPr lang="en-US" sz="3300" dirty="0"/>
              <a:t>models of IPC</a:t>
            </a:r>
          </a:p>
          <a:p>
            <a:pPr lvl="1"/>
            <a:r>
              <a:rPr lang="en-US" sz="3300" dirty="0" smtClean="0"/>
              <a:t>Shared </a:t>
            </a:r>
            <a:r>
              <a:rPr lang="en-US" sz="3300" dirty="0"/>
              <a:t>memory</a:t>
            </a:r>
          </a:p>
          <a:p>
            <a:pPr lvl="1"/>
            <a:r>
              <a:rPr lang="en-US" sz="3300" dirty="0" smtClean="0"/>
              <a:t>Message </a:t>
            </a:r>
            <a:r>
              <a:rPr lang="en-US" sz="3300" dirty="0"/>
              <a:t>passing</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24</a:t>
            </a:fld>
            <a:endParaRPr lang="en-US"/>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Microbenchmark: Ocean</a:t>
            </a:r>
          </a:p>
        </p:txBody>
      </p:sp>
      <p:pic>
        <p:nvPicPr>
          <p:cNvPr id="249861" name="Picture 5" descr="ocean-small"/>
          <p:cNvPicPr>
            <a:picLocks noGrp="1" noChangeAspect="1" noChangeArrowheads="1"/>
          </p:cNvPicPr>
          <p:nvPr>
            <p:ph idx="1"/>
          </p:nvPr>
        </p:nvPicPr>
        <p:blipFill>
          <a:blip r:embed="rId2"/>
          <a:srcRect/>
          <a:stretch>
            <a:fillRect/>
          </a:stretch>
        </p:blipFill>
        <p:spPr>
          <a:xfrm>
            <a:off x="1343025" y="868363"/>
            <a:ext cx="6554788" cy="5421312"/>
          </a:xfrm>
          <a:noFill/>
          <a:ln/>
        </p:spPr>
      </p:pic>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Evaluation</a:t>
            </a:r>
          </a:p>
        </p:txBody>
      </p:sp>
      <p:sp>
        <p:nvSpPr>
          <p:cNvPr id="257027" name="Rectangle 3"/>
          <p:cNvSpPr>
            <a:spLocks noGrp="1" noChangeArrowheads="1"/>
          </p:cNvSpPr>
          <p:nvPr>
            <p:ph type="body" idx="1"/>
          </p:nvPr>
        </p:nvSpPr>
        <p:spPr/>
        <p:txBody>
          <a:bodyPr>
            <a:normAutofit fontScale="77500" lnSpcReduction="20000"/>
          </a:bodyPr>
          <a:lstStyle/>
          <a:p>
            <a:r>
              <a:rPr lang="en-US"/>
              <a:t>OpenMP scales to 16-processor systems</a:t>
            </a:r>
          </a:p>
          <a:p>
            <a:pPr lvl="1"/>
            <a:r>
              <a:rPr lang="en-US"/>
              <a:t>Was overhead too high?</a:t>
            </a:r>
          </a:p>
          <a:p>
            <a:pPr lvl="2"/>
            <a:r>
              <a:rPr lang="en-US"/>
              <a:t>In some cases, yes</a:t>
            </a:r>
          </a:p>
          <a:p>
            <a:pPr lvl="1"/>
            <a:r>
              <a:rPr lang="en-US"/>
              <a:t>Did compiler-generated code compare to hand-written code?</a:t>
            </a:r>
          </a:p>
          <a:p>
            <a:pPr lvl="2"/>
            <a:r>
              <a:rPr lang="en-US"/>
              <a:t>Yes!</a:t>
            </a:r>
          </a:p>
          <a:p>
            <a:pPr lvl="1"/>
            <a:r>
              <a:rPr lang="en-US"/>
              <a:t>How did the loop scheduling options affect performance?</a:t>
            </a:r>
          </a:p>
          <a:p>
            <a:pPr lvl="2"/>
            <a:r>
              <a:rPr lang="en-US">
                <a:latin typeface="Courier" pitchFamily="49" charset="0"/>
              </a:rPr>
              <a:t>dynamic</a:t>
            </a:r>
            <a:r>
              <a:rPr lang="en-US"/>
              <a:t> or </a:t>
            </a:r>
            <a:r>
              <a:rPr lang="en-US">
                <a:latin typeface="Courier" pitchFamily="49" charset="0"/>
              </a:rPr>
              <a:t>guided</a:t>
            </a:r>
            <a:r>
              <a:rPr lang="en-US"/>
              <a:t> scheduling helps loops with variable interation runtimes</a:t>
            </a:r>
          </a:p>
          <a:p>
            <a:pPr lvl="2"/>
            <a:r>
              <a:rPr lang="en-US">
                <a:latin typeface="Courier" pitchFamily="49" charset="0"/>
              </a:rPr>
              <a:t>static</a:t>
            </a:r>
            <a:r>
              <a:rPr lang="en-US"/>
              <a:t> or predicated scheduling more appropriate for shorter loops</a:t>
            </a:r>
          </a:p>
          <a:p>
            <a:pPr lvl="2"/>
            <a:endParaRPr lang="en-US"/>
          </a:p>
          <a:p>
            <a:r>
              <a:rPr lang="en-US"/>
              <a:t>Is OpenMP the right tool to parallelize scientific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0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70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70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70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702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702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702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70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Limitations</a:t>
            </a:r>
          </a:p>
        </p:txBody>
      </p:sp>
      <p:sp>
        <p:nvSpPr>
          <p:cNvPr id="259075" name="Rectangle 3"/>
          <p:cNvSpPr>
            <a:spLocks noGrp="1" noChangeArrowheads="1"/>
          </p:cNvSpPr>
          <p:nvPr>
            <p:ph type="body" idx="1"/>
          </p:nvPr>
        </p:nvSpPr>
        <p:spPr/>
        <p:txBody>
          <a:bodyPr>
            <a:normAutofit fontScale="77500" lnSpcReduction="20000"/>
          </a:bodyPr>
          <a:lstStyle/>
          <a:p>
            <a:r>
              <a:rPr lang="en-US"/>
              <a:t>OpenMP Requires compiler support</a:t>
            </a:r>
          </a:p>
          <a:p>
            <a:pPr lvl="1"/>
            <a:r>
              <a:rPr lang="en-US"/>
              <a:t>Sun Studio compiler</a:t>
            </a:r>
          </a:p>
          <a:p>
            <a:pPr lvl="1"/>
            <a:r>
              <a:rPr lang="en-US"/>
              <a:t>Intel VTune</a:t>
            </a:r>
          </a:p>
          <a:p>
            <a:pPr lvl="1"/>
            <a:r>
              <a:rPr lang="en-US"/>
              <a:t>Polaris/OpenMP (Purdue)</a:t>
            </a:r>
          </a:p>
          <a:p>
            <a:pPr lvl="1"/>
            <a:endParaRPr lang="en-US"/>
          </a:p>
          <a:p>
            <a:r>
              <a:rPr lang="en-US"/>
              <a:t>OpenMP does not parallelize dependencies</a:t>
            </a:r>
          </a:p>
          <a:p>
            <a:pPr lvl="1"/>
            <a:r>
              <a:rPr lang="en-US"/>
              <a:t>Often does not </a:t>
            </a:r>
            <a:r>
              <a:rPr lang="en-US" i="1"/>
              <a:t>detect</a:t>
            </a:r>
            <a:r>
              <a:rPr lang="en-US"/>
              <a:t> dependencies</a:t>
            </a:r>
          </a:p>
          <a:p>
            <a:pPr lvl="1"/>
            <a:r>
              <a:rPr lang="en-US"/>
              <a:t>Nasty race conditions still exist!</a:t>
            </a:r>
          </a:p>
          <a:p>
            <a:pPr lvl="1"/>
            <a:endParaRPr lang="en-US"/>
          </a:p>
          <a:p>
            <a:r>
              <a:rPr lang="en-US"/>
              <a:t>OpenMP is not guaranteed to divide work optimally among threads</a:t>
            </a:r>
          </a:p>
          <a:p>
            <a:pPr lvl="1"/>
            <a:r>
              <a:rPr lang="en-US"/>
              <a:t>Programmer-tweakable with scheduling clauses</a:t>
            </a:r>
          </a:p>
          <a:p>
            <a:pPr lvl="1"/>
            <a:r>
              <a:rPr lang="en-US"/>
              <a:t>Still lots of rope available</a:t>
            </a:r>
          </a:p>
          <a:p>
            <a:endParaRPr lang="en-US"/>
          </a:p>
          <a:p>
            <a:endParaRPr lang="en-US"/>
          </a:p>
          <a:p>
            <a:endParaRPr lang="en-US"/>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t>Limitations</a:t>
            </a:r>
          </a:p>
        </p:txBody>
      </p:sp>
      <p:sp>
        <p:nvSpPr>
          <p:cNvPr id="289795" name="Rectangle 3"/>
          <p:cNvSpPr>
            <a:spLocks noGrp="1" noChangeArrowheads="1"/>
          </p:cNvSpPr>
          <p:nvPr>
            <p:ph type="body" idx="1"/>
          </p:nvPr>
        </p:nvSpPr>
        <p:spPr/>
        <p:txBody>
          <a:bodyPr>
            <a:normAutofit fontScale="85000" lnSpcReduction="10000"/>
          </a:bodyPr>
          <a:lstStyle/>
          <a:p>
            <a:r>
              <a:rPr lang="en-US"/>
              <a:t>Doesn’t totally hide concept of </a:t>
            </a:r>
            <a:r>
              <a:rPr lang="en-US">
                <a:latin typeface="Courier" pitchFamily="49" charset="0"/>
              </a:rPr>
              <a:t>volatile</a:t>
            </a:r>
            <a:r>
              <a:rPr lang="en-US"/>
              <a:t> data</a:t>
            </a:r>
          </a:p>
          <a:p>
            <a:pPr lvl="1"/>
            <a:r>
              <a:rPr lang="en-US"/>
              <a:t>From a high-level, use of OMP’s locks can seem like consistency violations if </a:t>
            </a:r>
            <a:r>
              <a:rPr lang="en-US">
                <a:latin typeface="Courier" pitchFamily="49" charset="0"/>
              </a:rPr>
              <a:t>flush</a:t>
            </a:r>
            <a:r>
              <a:rPr lang="en-US"/>
              <a:t> directive is forgotten</a:t>
            </a:r>
          </a:p>
          <a:p>
            <a:pPr lvl="1"/>
            <a:endParaRPr lang="en-US"/>
          </a:p>
          <a:p>
            <a:r>
              <a:rPr lang="en-US"/>
              <a:t>Workload applicability</a:t>
            </a:r>
          </a:p>
          <a:p>
            <a:pPr lvl="1"/>
            <a:r>
              <a:rPr lang="en-US"/>
              <a:t>Easy to parallelize “scientific” applications</a:t>
            </a:r>
          </a:p>
          <a:p>
            <a:pPr lvl="1"/>
            <a:r>
              <a:rPr lang="en-US"/>
              <a:t>How might one create an OpenMP web server? Database?</a:t>
            </a:r>
          </a:p>
          <a:p>
            <a:pPr lvl="1"/>
            <a:endParaRPr lang="en-US"/>
          </a:p>
          <a:p>
            <a:r>
              <a:rPr lang="en-US"/>
              <a:t>Adoption hurdle</a:t>
            </a:r>
          </a:p>
          <a:p>
            <a:pPr lvl="1"/>
            <a:r>
              <a:rPr lang="en-US"/>
              <a:t>Search </a:t>
            </a:r>
            <a:r>
              <a:rPr lang="en-US">
                <a:hlinkClick r:id="rId2"/>
              </a:rPr>
              <a:t>www.sourceforge.net</a:t>
            </a:r>
            <a:r>
              <a:rPr lang="en-US"/>
              <a:t> for “OpenMP”:</a:t>
            </a:r>
          </a:p>
          <a:p>
            <a:pPr lvl="2"/>
            <a:r>
              <a:rPr lang="en-US"/>
              <a:t>3 results (out of 72,000)</a:t>
            </a: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t>Summary</a:t>
            </a:r>
          </a:p>
        </p:txBody>
      </p:sp>
      <p:sp>
        <p:nvSpPr>
          <p:cNvPr id="260099" name="Rectangle 3"/>
          <p:cNvSpPr>
            <a:spLocks noGrp="1" noChangeArrowheads="1"/>
          </p:cNvSpPr>
          <p:nvPr>
            <p:ph type="body" idx="1"/>
          </p:nvPr>
        </p:nvSpPr>
        <p:spPr/>
        <p:txBody>
          <a:bodyPr>
            <a:normAutofit fontScale="85000" lnSpcReduction="20000"/>
          </a:bodyPr>
          <a:lstStyle/>
          <a:p>
            <a:r>
              <a:rPr lang="en-US"/>
              <a:t>OpenMP is a compiler-based technique to create concurrent code from (mostly) serial code</a:t>
            </a:r>
          </a:p>
          <a:p>
            <a:r>
              <a:rPr lang="en-US"/>
              <a:t>OpenMP can enable (easy) parallelization of loop-based code</a:t>
            </a:r>
          </a:p>
          <a:p>
            <a:pPr lvl="1"/>
            <a:r>
              <a:rPr lang="en-US"/>
              <a:t>Lightweight syntactic language extensions</a:t>
            </a:r>
          </a:p>
          <a:p>
            <a:pPr lvl="1"/>
            <a:endParaRPr lang="en-US"/>
          </a:p>
          <a:p>
            <a:r>
              <a:rPr lang="en-US"/>
              <a:t>OpenMP performs comparably to manually-coded threading</a:t>
            </a:r>
          </a:p>
          <a:p>
            <a:pPr lvl="1"/>
            <a:r>
              <a:rPr lang="en-US"/>
              <a:t>Scalable</a:t>
            </a:r>
          </a:p>
          <a:p>
            <a:pPr lvl="1"/>
            <a:r>
              <a:rPr lang="en-US"/>
              <a:t>Portable</a:t>
            </a:r>
          </a:p>
          <a:p>
            <a:pPr lvl="1"/>
            <a:endParaRPr lang="en-US"/>
          </a:p>
          <a:p>
            <a:r>
              <a:rPr lang="en-US"/>
              <a:t>Not a silver bullet for all applications</a:t>
            </a:r>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t>More Information</a:t>
            </a:r>
          </a:p>
        </p:txBody>
      </p:sp>
      <p:sp>
        <p:nvSpPr>
          <p:cNvPr id="290819" name="Rectangle 3"/>
          <p:cNvSpPr>
            <a:spLocks noGrp="1" noChangeArrowheads="1"/>
          </p:cNvSpPr>
          <p:nvPr>
            <p:ph type="body" idx="1"/>
          </p:nvPr>
        </p:nvSpPr>
        <p:spPr/>
        <p:txBody>
          <a:bodyPr>
            <a:normAutofit fontScale="92500" lnSpcReduction="10000"/>
          </a:bodyPr>
          <a:lstStyle/>
          <a:p>
            <a:endParaRPr lang="en-US"/>
          </a:p>
          <a:p>
            <a:r>
              <a:rPr lang="en-US">
                <a:hlinkClick r:id="rId2"/>
              </a:rPr>
              <a:t>www.openmp.org</a:t>
            </a:r>
            <a:r>
              <a:rPr lang="en-US"/>
              <a:t> </a:t>
            </a:r>
          </a:p>
          <a:p>
            <a:pPr lvl="1"/>
            <a:r>
              <a:rPr lang="en-US"/>
              <a:t>OpenMP official site</a:t>
            </a:r>
          </a:p>
          <a:p>
            <a:endParaRPr lang="en-US"/>
          </a:p>
          <a:p>
            <a:r>
              <a:rPr lang="en-US">
                <a:hlinkClick r:id="rId3"/>
              </a:rPr>
              <a:t>www.llnl.gov/computing/tutorials/openMP/</a:t>
            </a:r>
            <a:r>
              <a:rPr lang="en-US"/>
              <a:t> </a:t>
            </a:r>
          </a:p>
          <a:p>
            <a:pPr lvl="1"/>
            <a:r>
              <a:rPr lang="en-US"/>
              <a:t>A handy OpenMP tutorial</a:t>
            </a:r>
          </a:p>
          <a:p>
            <a:endParaRPr lang="en-US"/>
          </a:p>
          <a:p>
            <a:r>
              <a:rPr lang="en-US">
                <a:hlinkClick r:id="rId4"/>
              </a:rPr>
              <a:t>www.nersc.gov/nusers/help/tutorials/openmp/</a:t>
            </a:r>
            <a:endParaRPr lang="en-US"/>
          </a:p>
          <a:p>
            <a:pPr lvl="1"/>
            <a:r>
              <a:rPr lang="en-US"/>
              <a:t>Another OpenMP tutorial and reference</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t>Consistency Violation?</a:t>
            </a:r>
          </a:p>
        </p:txBody>
      </p:sp>
      <p:sp>
        <p:nvSpPr>
          <p:cNvPr id="261124" name="Rectangle 4"/>
          <p:cNvSpPr>
            <a:spLocks noGrp="1" noChangeArrowheads="1"/>
          </p:cNvSpPr>
          <p:nvPr>
            <p:ph type="body" sz="half" idx="1"/>
          </p:nvPr>
        </p:nvSpPr>
        <p:spPr/>
        <p:txBody>
          <a:bodyPr/>
          <a:lstStyle/>
          <a:p>
            <a:pPr>
              <a:lnSpc>
                <a:spcPct val="80000"/>
              </a:lnSpc>
              <a:buFontTx/>
              <a:buNone/>
            </a:pPr>
            <a:r>
              <a:rPr lang="en-US" sz="1600">
                <a:latin typeface="Courier" pitchFamily="49" charset="0"/>
              </a:rPr>
              <a:t>#pragma omp parallel for \</a:t>
            </a:r>
          </a:p>
          <a:p>
            <a:pPr>
              <a:lnSpc>
                <a:spcPct val="80000"/>
              </a:lnSpc>
              <a:buFontTx/>
              <a:buNone/>
            </a:pPr>
            <a:r>
              <a:rPr lang="en-US" sz="1600">
                <a:latin typeface="Courier" pitchFamily="49" charset="0"/>
              </a:rPr>
              <a:t>  shared(x) private(i)</a:t>
            </a:r>
          </a:p>
          <a:p>
            <a:pPr>
              <a:lnSpc>
                <a:spcPct val="80000"/>
              </a:lnSpc>
              <a:buFontTx/>
              <a:buNone/>
            </a:pPr>
            <a:r>
              <a:rPr lang="en-US" sz="1600">
                <a:latin typeface="Courier" pitchFamily="49" charset="0"/>
              </a:rPr>
              <a:t>for( i=0; i&lt;100; i++ ) {</a:t>
            </a:r>
          </a:p>
          <a:p>
            <a:pPr>
              <a:lnSpc>
                <a:spcPct val="80000"/>
              </a:lnSpc>
              <a:buFontTx/>
              <a:buNone/>
            </a:pPr>
            <a:r>
              <a:rPr lang="en-US" sz="1600">
                <a:latin typeface="Courier" pitchFamily="49" charset="0"/>
              </a:rPr>
              <a:t>  #pragma omp atomic</a:t>
            </a:r>
          </a:p>
          <a:p>
            <a:pPr>
              <a:lnSpc>
                <a:spcPct val="80000"/>
              </a:lnSpc>
              <a:buFontTx/>
              <a:buNone/>
            </a:pPr>
            <a:r>
              <a:rPr lang="en-US" sz="1600">
                <a:latin typeface="Courier" pitchFamily="49" charset="0"/>
              </a:rPr>
              <a:t>  x++;</a:t>
            </a:r>
          </a:p>
          <a:p>
            <a:pPr>
              <a:lnSpc>
                <a:spcPct val="80000"/>
              </a:lnSpc>
              <a:buFontTx/>
              <a:buNone/>
            </a:pPr>
            <a:r>
              <a:rPr lang="en-US" sz="1600">
                <a:latin typeface="Courier" pitchFamily="49" charset="0"/>
              </a:rPr>
              <a:t>}</a:t>
            </a:r>
          </a:p>
          <a:p>
            <a:pPr>
              <a:lnSpc>
                <a:spcPct val="80000"/>
              </a:lnSpc>
              <a:buFontTx/>
              <a:buNone/>
            </a:pPr>
            <a:r>
              <a:rPr lang="en-US" sz="1600">
                <a:latin typeface="Courier" pitchFamily="49" charset="0"/>
              </a:rPr>
              <a:t>printf(“%i”,x);</a:t>
            </a:r>
          </a:p>
          <a:p>
            <a:pPr>
              <a:lnSpc>
                <a:spcPct val="80000"/>
              </a:lnSpc>
              <a:buFontTx/>
              <a:buNone/>
            </a:pPr>
            <a:endParaRPr lang="en-US" sz="1600">
              <a:latin typeface="Courier" pitchFamily="49" charset="0"/>
            </a:endParaRPr>
          </a:p>
          <a:p>
            <a:pPr>
              <a:lnSpc>
                <a:spcPct val="80000"/>
              </a:lnSpc>
              <a:buFontTx/>
              <a:buNone/>
            </a:pPr>
            <a:endParaRPr lang="en-US" sz="1600">
              <a:latin typeface="Courier" pitchFamily="49" charset="0"/>
            </a:endParaRPr>
          </a:p>
          <a:p>
            <a:pPr>
              <a:lnSpc>
                <a:spcPct val="80000"/>
              </a:lnSpc>
              <a:buFontTx/>
              <a:buNone/>
            </a:pPr>
            <a:r>
              <a:rPr lang="en-US" sz="1600">
                <a:latin typeface="Courier" pitchFamily="49" charset="0"/>
              </a:rPr>
              <a:t>#pragma omp parallel for \</a:t>
            </a:r>
          </a:p>
          <a:p>
            <a:pPr>
              <a:lnSpc>
                <a:spcPct val="80000"/>
              </a:lnSpc>
              <a:buFontTx/>
              <a:buNone/>
            </a:pPr>
            <a:r>
              <a:rPr lang="en-US" sz="1600">
                <a:latin typeface="Courier" pitchFamily="49" charset="0"/>
              </a:rPr>
              <a:t>  shared(x) private(i)</a:t>
            </a:r>
          </a:p>
          <a:p>
            <a:pPr>
              <a:lnSpc>
                <a:spcPct val="80000"/>
              </a:lnSpc>
              <a:buFontTx/>
              <a:buNone/>
            </a:pPr>
            <a:r>
              <a:rPr lang="en-US" sz="1600">
                <a:latin typeface="Courier" pitchFamily="49" charset="0"/>
              </a:rPr>
              <a:t>for( i=0; i&lt;100; i++ ) {</a:t>
            </a:r>
          </a:p>
          <a:p>
            <a:pPr>
              <a:lnSpc>
                <a:spcPct val="80000"/>
              </a:lnSpc>
              <a:buFontTx/>
              <a:buNone/>
            </a:pPr>
            <a:r>
              <a:rPr lang="en-US" sz="1600">
                <a:latin typeface="Courier" pitchFamily="49" charset="0"/>
              </a:rPr>
              <a:t>  omp_set_lock(my_lock);</a:t>
            </a:r>
          </a:p>
          <a:p>
            <a:pPr>
              <a:lnSpc>
                <a:spcPct val="80000"/>
              </a:lnSpc>
              <a:buFontTx/>
              <a:buNone/>
            </a:pPr>
            <a:r>
              <a:rPr lang="en-US" sz="1600">
                <a:latin typeface="Courier" pitchFamily="49" charset="0"/>
              </a:rPr>
              <a:t>  x++;</a:t>
            </a:r>
          </a:p>
          <a:p>
            <a:pPr>
              <a:lnSpc>
                <a:spcPct val="80000"/>
              </a:lnSpc>
              <a:buFontTx/>
              <a:buNone/>
            </a:pPr>
            <a:endParaRPr lang="en-US" sz="1600">
              <a:latin typeface="Courier" pitchFamily="49" charset="0"/>
            </a:endParaRPr>
          </a:p>
          <a:p>
            <a:pPr>
              <a:lnSpc>
                <a:spcPct val="80000"/>
              </a:lnSpc>
              <a:buFontTx/>
              <a:buNone/>
            </a:pPr>
            <a:r>
              <a:rPr lang="en-US" sz="1600">
                <a:latin typeface="Courier" pitchFamily="49" charset="0"/>
              </a:rPr>
              <a:t>  omp_unset_lock(my_lock);</a:t>
            </a:r>
          </a:p>
          <a:p>
            <a:pPr>
              <a:lnSpc>
                <a:spcPct val="80000"/>
              </a:lnSpc>
              <a:buFontTx/>
              <a:buNone/>
            </a:pPr>
            <a:r>
              <a:rPr lang="en-US" sz="1600">
                <a:latin typeface="Courier" pitchFamily="49" charset="0"/>
              </a:rPr>
              <a:t>}</a:t>
            </a:r>
          </a:p>
          <a:p>
            <a:pPr>
              <a:lnSpc>
                <a:spcPct val="80000"/>
              </a:lnSpc>
              <a:buFontTx/>
              <a:buNone/>
            </a:pPr>
            <a:r>
              <a:rPr lang="en-US" sz="1600">
                <a:latin typeface="Courier" pitchFamily="49" charset="0"/>
              </a:rPr>
              <a:t>printf(“%i”,x);</a:t>
            </a:r>
          </a:p>
          <a:p>
            <a:pPr>
              <a:lnSpc>
                <a:spcPct val="80000"/>
              </a:lnSpc>
              <a:buFontTx/>
              <a:buNone/>
            </a:pPr>
            <a:endParaRPr lang="en-US" sz="1600">
              <a:latin typeface="Courier" pitchFamily="49" charset="0"/>
            </a:endParaRPr>
          </a:p>
        </p:txBody>
      </p:sp>
      <p:sp>
        <p:nvSpPr>
          <p:cNvPr id="261126" name="AutoShape 6"/>
          <p:cNvSpPr>
            <a:spLocks noChangeArrowheads="1"/>
          </p:cNvSpPr>
          <p:nvPr/>
        </p:nvSpPr>
        <p:spPr bwMode="auto">
          <a:xfrm>
            <a:off x="4927600" y="1866900"/>
            <a:ext cx="2908300" cy="825500"/>
          </a:xfrm>
          <a:prstGeom prst="wedgeRoundRectCallout">
            <a:avLst>
              <a:gd name="adj1" fmla="val -123801"/>
              <a:gd name="adj2" fmla="val 66921"/>
              <a:gd name="adj3" fmla="val 16667"/>
            </a:avLst>
          </a:prstGeom>
          <a:noFill/>
          <a:ln w="12700">
            <a:solidFill>
              <a:schemeClr val="tx1"/>
            </a:solidFill>
            <a:miter lim="800000"/>
            <a:headEnd type="none" w="sm" len="sm"/>
            <a:tailEnd type="none" w="sm" len="sm"/>
          </a:ln>
          <a:effectLst/>
        </p:spPr>
        <p:txBody>
          <a:bodyPr/>
          <a:lstStyle/>
          <a:p>
            <a:pPr algn="ctr"/>
            <a:r>
              <a:rPr lang="en-US" sz="2400" b="1">
                <a:latin typeface="Courier" pitchFamily="49" charset="0"/>
              </a:rPr>
              <a:t>100</a:t>
            </a:r>
          </a:p>
        </p:txBody>
      </p:sp>
      <p:sp>
        <p:nvSpPr>
          <p:cNvPr id="261127" name="AutoShape 7"/>
          <p:cNvSpPr>
            <a:spLocks noChangeArrowheads="1"/>
          </p:cNvSpPr>
          <p:nvPr/>
        </p:nvSpPr>
        <p:spPr bwMode="auto">
          <a:xfrm>
            <a:off x="4940300" y="4013200"/>
            <a:ext cx="2908300" cy="825500"/>
          </a:xfrm>
          <a:prstGeom prst="wedgeRoundRectCallout">
            <a:avLst>
              <a:gd name="adj1" fmla="val -135588"/>
              <a:gd name="adj2" fmla="val 163847"/>
              <a:gd name="adj3" fmla="val 16667"/>
            </a:avLst>
          </a:prstGeom>
          <a:noFill/>
          <a:ln w="12700">
            <a:solidFill>
              <a:schemeClr val="tx1"/>
            </a:solidFill>
            <a:miter lim="800000"/>
            <a:headEnd type="none" w="sm" len="sm"/>
            <a:tailEnd type="none" w="sm" len="sm"/>
          </a:ln>
          <a:effectLst/>
        </p:spPr>
        <p:txBody>
          <a:bodyPr/>
          <a:lstStyle/>
          <a:p>
            <a:pPr algn="ctr"/>
            <a:r>
              <a:rPr lang="en-US" sz="2400" b="1">
                <a:latin typeface="Courier" pitchFamily="49" charset="0"/>
              </a:rPr>
              <a:t>96</a:t>
            </a:r>
          </a:p>
        </p:txBody>
      </p:sp>
      <p:sp>
        <p:nvSpPr>
          <p:cNvPr id="261128" name="AutoShape 8"/>
          <p:cNvSpPr>
            <a:spLocks noChangeArrowheads="1"/>
          </p:cNvSpPr>
          <p:nvPr/>
        </p:nvSpPr>
        <p:spPr bwMode="auto">
          <a:xfrm>
            <a:off x="4940300" y="4013200"/>
            <a:ext cx="2908300" cy="825500"/>
          </a:xfrm>
          <a:prstGeom prst="wedgeRoundRectCallout">
            <a:avLst>
              <a:gd name="adj1" fmla="val -135588"/>
              <a:gd name="adj2" fmla="val 160769"/>
              <a:gd name="adj3" fmla="val 16667"/>
            </a:avLst>
          </a:prstGeom>
          <a:noFill/>
          <a:ln w="12700">
            <a:solidFill>
              <a:schemeClr val="tx1"/>
            </a:solidFill>
            <a:miter lim="800000"/>
            <a:headEnd type="none" w="sm" len="sm"/>
            <a:tailEnd type="none" w="sm" len="sm"/>
          </a:ln>
          <a:effectLst/>
        </p:spPr>
        <p:txBody>
          <a:bodyPr/>
          <a:lstStyle/>
          <a:p>
            <a:pPr algn="ctr"/>
            <a:r>
              <a:rPr lang="en-US" sz="2400" b="1">
                <a:latin typeface="Courier" pitchFamily="49" charset="0"/>
              </a:rPr>
              <a:t>100</a:t>
            </a:r>
          </a:p>
        </p:txBody>
      </p:sp>
      <p:sp>
        <p:nvSpPr>
          <p:cNvPr id="261129" name="Text Box 9"/>
          <p:cNvSpPr txBox="1">
            <a:spLocks noChangeArrowheads="1"/>
          </p:cNvSpPr>
          <p:nvPr/>
        </p:nvSpPr>
        <p:spPr bwMode="auto">
          <a:xfrm>
            <a:off x="685800" y="4787900"/>
            <a:ext cx="31115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b="1">
                <a:solidFill>
                  <a:srgbClr val="FF3300"/>
                </a:solidFill>
                <a:latin typeface="Courier" pitchFamily="49" charset="0"/>
              </a:rPr>
              <a:t>#pragma omp flush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611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6112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1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1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6" grpId="0" animBg="1"/>
      <p:bldP spid="261126" grpId="1" animBg="1"/>
      <p:bldP spid="261127" grpId="0" animBg="1"/>
      <p:bldP spid="261127" grpId="1" animBg="1"/>
      <p:bldP spid="261128" grpId="0" animBg="1"/>
      <p:bldP spid="261129" grpId="0"/>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t>OpenMP Syntax</a:t>
            </a:r>
          </a:p>
        </p:txBody>
      </p:sp>
      <p:sp>
        <p:nvSpPr>
          <p:cNvPr id="177155" name="Rectangle 3"/>
          <p:cNvSpPr>
            <a:spLocks noGrp="1" noChangeArrowheads="1"/>
          </p:cNvSpPr>
          <p:nvPr>
            <p:ph type="body" idx="1"/>
          </p:nvPr>
        </p:nvSpPr>
        <p:spPr>
          <a:xfrm>
            <a:off x="228600" y="1600200"/>
            <a:ext cx="8610600" cy="4508500"/>
          </a:xfrm>
        </p:spPr>
        <p:txBody>
          <a:bodyPr>
            <a:normAutofit fontScale="85000" lnSpcReduction="20000"/>
          </a:bodyPr>
          <a:lstStyle/>
          <a:p>
            <a:r>
              <a:rPr lang="en-US" dirty="0"/>
              <a:t>General syntax for </a:t>
            </a:r>
            <a:r>
              <a:rPr lang="en-US" dirty="0" err="1"/>
              <a:t>OpenMP</a:t>
            </a:r>
            <a:r>
              <a:rPr lang="en-US" dirty="0"/>
              <a:t> directives</a:t>
            </a:r>
          </a:p>
          <a:p>
            <a:endParaRPr lang="en-US" dirty="0"/>
          </a:p>
          <a:p>
            <a:endParaRPr lang="en-US" dirty="0"/>
          </a:p>
          <a:p>
            <a:r>
              <a:rPr lang="en-US" i="1" dirty="0"/>
              <a:t>Directive</a:t>
            </a:r>
            <a:r>
              <a:rPr lang="en-US" dirty="0"/>
              <a:t> specifies type of </a:t>
            </a:r>
            <a:r>
              <a:rPr lang="en-US" dirty="0" err="1"/>
              <a:t>OpenMP</a:t>
            </a:r>
            <a:r>
              <a:rPr lang="en-US" dirty="0"/>
              <a:t> operation</a:t>
            </a:r>
          </a:p>
          <a:p>
            <a:pPr lvl="1"/>
            <a:r>
              <a:rPr lang="en-US" dirty="0"/>
              <a:t>Parallelization</a:t>
            </a:r>
          </a:p>
          <a:p>
            <a:pPr lvl="1"/>
            <a:r>
              <a:rPr lang="en-US" dirty="0"/>
              <a:t>Synchronization</a:t>
            </a:r>
          </a:p>
          <a:p>
            <a:pPr lvl="1"/>
            <a:r>
              <a:rPr lang="en-US" dirty="0"/>
              <a:t>Etc.</a:t>
            </a:r>
          </a:p>
          <a:p>
            <a:r>
              <a:rPr lang="en-US" i="1" dirty="0"/>
              <a:t>Clauses</a:t>
            </a:r>
            <a:r>
              <a:rPr lang="en-US" dirty="0"/>
              <a:t> (optional) modify semantics of </a:t>
            </a:r>
            <a:r>
              <a:rPr lang="en-US" i="1" dirty="0"/>
              <a:t>Directive</a:t>
            </a:r>
          </a:p>
          <a:p>
            <a:endParaRPr lang="en-US" dirty="0"/>
          </a:p>
          <a:p>
            <a:pPr>
              <a:buFontTx/>
              <a:buNone/>
            </a:pPr>
            <a:endParaRPr lang="en-US" dirty="0"/>
          </a:p>
          <a:p>
            <a:pPr>
              <a:buFontTx/>
              <a:buNone/>
            </a:pPr>
            <a:r>
              <a:rPr lang="en-US" dirty="0">
                <a:latin typeface="Courier New" pitchFamily="49" charset="0"/>
                <a:cs typeface="Courier New" pitchFamily="49" charset="0"/>
              </a:rPr>
              <a:t>  </a:t>
            </a:r>
            <a:endParaRPr lang="en-US" i="1" dirty="0">
              <a:latin typeface="Courier New" pitchFamily="49" charset="0"/>
              <a:cs typeface="Courier New" pitchFamily="49" charset="0"/>
            </a:endParaRPr>
          </a:p>
        </p:txBody>
      </p:sp>
      <p:sp>
        <p:nvSpPr>
          <p:cNvPr id="177157" name="Text Box 5"/>
          <p:cNvSpPr txBox="1">
            <a:spLocks noChangeArrowheads="1"/>
          </p:cNvSpPr>
          <p:nvPr/>
        </p:nvSpPr>
        <p:spPr bwMode="auto">
          <a:xfrm>
            <a:off x="1035050" y="2146300"/>
            <a:ext cx="6691313" cy="457200"/>
          </a:xfrm>
          <a:prstGeom prst="rect">
            <a:avLst/>
          </a:prstGeom>
          <a:solidFill>
            <a:schemeClr val="folHlink"/>
          </a:solidFill>
          <a:ln w="12700">
            <a:noFill/>
            <a:miter lim="800000"/>
            <a:headEnd type="none" w="sm" len="sm"/>
            <a:tailEnd type="none" w="sm" len="sm"/>
          </a:ln>
          <a:effectLst/>
        </p:spPr>
        <p:txBody>
          <a:bodyPr>
            <a:spAutoFit/>
          </a:bodyPr>
          <a:lstStyle/>
          <a:p>
            <a:pPr>
              <a:spcBef>
                <a:spcPct val="50000"/>
              </a:spcBef>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a:t>
            </a:r>
            <a:r>
              <a:rPr lang="en-US" sz="2400" b="1" i="1" dirty="0">
                <a:solidFill>
                  <a:schemeClr val="bg1"/>
                </a:solidFill>
                <a:latin typeface="Courier New" pitchFamily="49" charset="0"/>
                <a:cs typeface="Courier New" pitchFamily="49" charset="0"/>
              </a:rPr>
              <a:t>directive [clause…] CR</a:t>
            </a:r>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t>OpenMP Syntax</a:t>
            </a:r>
          </a:p>
        </p:txBody>
      </p:sp>
      <p:sp>
        <p:nvSpPr>
          <p:cNvPr id="178179" name="Rectangle 3"/>
          <p:cNvSpPr>
            <a:spLocks noGrp="1" noChangeArrowheads="1"/>
          </p:cNvSpPr>
          <p:nvPr>
            <p:ph type="body" idx="1"/>
          </p:nvPr>
        </p:nvSpPr>
        <p:spPr>
          <a:xfrm>
            <a:off x="457200" y="1600200"/>
            <a:ext cx="8458200" cy="2438400"/>
          </a:xfrm>
        </p:spPr>
        <p:txBody>
          <a:bodyPr>
            <a:normAutofit fontScale="92500" lnSpcReduction="20000"/>
          </a:bodyPr>
          <a:lstStyle/>
          <a:p>
            <a:r>
              <a:rPr lang="en-US"/>
              <a:t>PARALLEL syntax</a:t>
            </a:r>
          </a:p>
          <a:p>
            <a:pPr>
              <a:buFontTx/>
              <a:buNone/>
            </a:pPr>
            <a:endParaRPr lang="en-US">
              <a:latin typeface="Courier New" pitchFamily="49" charset="0"/>
              <a:cs typeface="Courier New" pitchFamily="49" charset="0"/>
            </a:endParaRPr>
          </a:p>
          <a:p>
            <a:pPr>
              <a:buFontTx/>
              <a:buNone/>
            </a:pPr>
            <a:endParaRPr lang="en-US">
              <a:latin typeface="Courier New" pitchFamily="49" charset="0"/>
              <a:cs typeface="Courier New" pitchFamily="49" charset="0"/>
            </a:endParaRPr>
          </a:p>
          <a:p>
            <a:pPr>
              <a:buFontTx/>
              <a:buNone/>
            </a:pPr>
            <a:endParaRPr lang="en-US">
              <a:latin typeface="Courier New" pitchFamily="49" charset="0"/>
              <a:cs typeface="Courier New" pitchFamily="49" charset="0"/>
            </a:endParaRPr>
          </a:p>
          <a:p>
            <a:pPr>
              <a:buFontTx/>
              <a:buNone/>
            </a:pPr>
            <a:r>
              <a:rPr lang="en-US"/>
              <a:t>Ex:                                   Output:     (T=4)</a:t>
            </a:r>
          </a:p>
        </p:txBody>
      </p:sp>
      <p:sp>
        <p:nvSpPr>
          <p:cNvPr id="178180" name="Rectangle 4"/>
          <p:cNvSpPr>
            <a:spLocks noChangeArrowheads="1"/>
          </p:cNvSpPr>
          <p:nvPr/>
        </p:nvSpPr>
        <p:spPr bwMode="auto">
          <a:xfrm>
            <a:off x="457200" y="4038600"/>
            <a:ext cx="3810000" cy="2438400"/>
          </a:xfrm>
          <a:prstGeom prst="rect">
            <a:avLst/>
          </a:prstGeom>
          <a:noFill/>
          <a:ln w="9525">
            <a:noFill/>
            <a:miter lim="800000"/>
            <a:headEnd/>
            <a:tailEnd/>
          </a:ln>
          <a:effectLst/>
        </p:spPr>
        <p:txBody>
          <a:bodyPr/>
          <a:lstStyle/>
          <a:p>
            <a:pPr marL="285750" indent="-285750">
              <a:lnSpc>
                <a:spcPct val="90000"/>
              </a:lnSpc>
              <a:spcBef>
                <a:spcPct val="30000"/>
              </a:spcBef>
              <a:buSzPct val="100000"/>
            </a:pPr>
            <a:endParaRPr lang="en-US" sz="2400" b="1"/>
          </a:p>
        </p:txBody>
      </p:sp>
      <p:sp>
        <p:nvSpPr>
          <p:cNvPr id="178181" name="Rectangle 5"/>
          <p:cNvSpPr>
            <a:spLocks noChangeArrowheads="1"/>
          </p:cNvSpPr>
          <p:nvPr/>
        </p:nvSpPr>
        <p:spPr bwMode="auto">
          <a:xfrm>
            <a:off x="4419600" y="3962400"/>
            <a:ext cx="3810000" cy="2438400"/>
          </a:xfrm>
          <a:prstGeom prst="rect">
            <a:avLst/>
          </a:prstGeom>
          <a:noFill/>
          <a:ln w="9525">
            <a:noFill/>
            <a:miter lim="800000"/>
            <a:headEnd/>
            <a:tailEnd/>
          </a:ln>
          <a:effectLst/>
        </p:spPr>
        <p:txBody>
          <a:bodyPr/>
          <a:lstStyle/>
          <a:p>
            <a:pPr marL="285750" indent="-285750">
              <a:lnSpc>
                <a:spcPct val="90000"/>
              </a:lnSpc>
              <a:spcBef>
                <a:spcPct val="30000"/>
              </a:spcBef>
              <a:buSzPct val="100000"/>
            </a:pPr>
            <a:endParaRPr lang="en-US" sz="2400" b="1"/>
          </a:p>
        </p:txBody>
      </p:sp>
      <p:sp>
        <p:nvSpPr>
          <p:cNvPr id="178182" name="Rectangle 6"/>
          <p:cNvSpPr>
            <a:spLocks noChangeArrowheads="1"/>
          </p:cNvSpPr>
          <p:nvPr/>
        </p:nvSpPr>
        <p:spPr bwMode="auto">
          <a:xfrm>
            <a:off x="609600" y="4191000"/>
            <a:ext cx="3810000" cy="2438400"/>
          </a:xfrm>
          <a:prstGeom prst="rect">
            <a:avLst/>
          </a:prstGeom>
          <a:noFill/>
          <a:ln w="9525">
            <a:noFill/>
            <a:miter lim="800000"/>
            <a:headEnd/>
            <a:tailEnd/>
          </a:ln>
          <a:effectLst/>
        </p:spPr>
        <p:txBody>
          <a:bodyPr/>
          <a:lstStyle/>
          <a:p>
            <a:pPr marL="285750" indent="-285750">
              <a:lnSpc>
                <a:spcPct val="90000"/>
              </a:lnSpc>
              <a:spcBef>
                <a:spcPct val="30000"/>
              </a:spcBef>
              <a:buSzPct val="100000"/>
            </a:pPr>
            <a:endParaRPr lang="en-US" sz="2400" b="1"/>
          </a:p>
        </p:txBody>
      </p:sp>
      <p:sp>
        <p:nvSpPr>
          <p:cNvPr id="178183" name="Rectangle 7"/>
          <p:cNvSpPr>
            <a:spLocks noChangeArrowheads="1"/>
          </p:cNvSpPr>
          <p:nvPr/>
        </p:nvSpPr>
        <p:spPr bwMode="auto">
          <a:xfrm>
            <a:off x="609600" y="4114800"/>
            <a:ext cx="3810000" cy="2438400"/>
          </a:xfrm>
          <a:prstGeom prst="rect">
            <a:avLst/>
          </a:prstGeom>
          <a:noFill/>
          <a:ln w="9525">
            <a:noFill/>
            <a:miter lim="800000"/>
            <a:headEnd/>
            <a:tailEnd/>
          </a:ln>
          <a:effectLst/>
        </p:spPr>
        <p:txBody>
          <a:bodyPr/>
          <a:lstStyle/>
          <a:p>
            <a:pPr marL="285750" indent="-285750">
              <a:lnSpc>
                <a:spcPct val="90000"/>
              </a:lnSpc>
              <a:spcBef>
                <a:spcPct val="30000"/>
              </a:spcBef>
              <a:buSzPct val="100000"/>
            </a:pPr>
            <a:endParaRPr lang="en-US" sz="2400" b="1"/>
          </a:p>
        </p:txBody>
      </p:sp>
      <p:sp>
        <p:nvSpPr>
          <p:cNvPr id="178184" name="Rectangle 8"/>
          <p:cNvSpPr>
            <a:spLocks noChangeArrowheads="1"/>
          </p:cNvSpPr>
          <p:nvPr/>
        </p:nvSpPr>
        <p:spPr bwMode="auto">
          <a:xfrm>
            <a:off x="457200" y="3962400"/>
            <a:ext cx="4038600" cy="2438400"/>
          </a:xfrm>
          <a:prstGeom prst="rect">
            <a:avLst/>
          </a:prstGeom>
          <a:noFill/>
          <a:ln w="9525">
            <a:noFill/>
            <a:miter lim="800000"/>
            <a:headEnd/>
            <a:tailEnd/>
          </a:ln>
          <a:effectLst/>
        </p:spPr>
        <p:txBody>
          <a:bodyPr/>
          <a:lstStyle/>
          <a:p>
            <a:pPr marL="285750" indent="-285750">
              <a:lnSpc>
                <a:spcPct val="90000"/>
              </a:lnSpc>
              <a:spcBef>
                <a:spcPct val="30000"/>
              </a:spcBef>
              <a:buSzPct val="100000"/>
            </a:pPr>
            <a:r>
              <a:rPr lang="en-US" b="1">
                <a:latin typeface="Courier New" pitchFamily="49" charset="0"/>
                <a:cs typeface="Courier New" pitchFamily="49" charset="0"/>
              </a:rPr>
              <a:t>#pragma omp parallel</a:t>
            </a:r>
          </a:p>
          <a:p>
            <a:pPr marL="285750" indent="-285750">
              <a:lnSpc>
                <a:spcPct val="90000"/>
              </a:lnSpc>
              <a:spcBef>
                <a:spcPct val="30000"/>
              </a:spcBef>
              <a:buSzPct val="100000"/>
            </a:pPr>
            <a:r>
              <a:rPr lang="en-US" b="1">
                <a:latin typeface="Courier New" pitchFamily="49" charset="0"/>
                <a:cs typeface="Courier New" pitchFamily="49" charset="0"/>
              </a:rPr>
              <a:t>{</a:t>
            </a:r>
          </a:p>
          <a:p>
            <a:pPr marL="285750" indent="-285750">
              <a:lnSpc>
                <a:spcPct val="90000"/>
              </a:lnSpc>
              <a:spcBef>
                <a:spcPct val="30000"/>
              </a:spcBef>
              <a:buSzPct val="100000"/>
            </a:pPr>
            <a:r>
              <a:rPr lang="en-US" b="1">
                <a:latin typeface="Courier New" pitchFamily="49" charset="0"/>
                <a:cs typeface="Courier New" pitchFamily="49" charset="0"/>
              </a:rPr>
              <a:t>  printf(“Hello!\n”);</a:t>
            </a:r>
          </a:p>
          <a:p>
            <a:pPr marL="285750" indent="-285750">
              <a:lnSpc>
                <a:spcPct val="90000"/>
              </a:lnSpc>
              <a:spcBef>
                <a:spcPct val="30000"/>
              </a:spcBef>
              <a:buSzPct val="100000"/>
            </a:pPr>
            <a:r>
              <a:rPr lang="en-US" b="1">
                <a:latin typeface="Courier New" pitchFamily="49" charset="0"/>
                <a:cs typeface="Courier New" pitchFamily="49" charset="0"/>
              </a:rPr>
              <a:t>} // implicit barrier</a:t>
            </a:r>
          </a:p>
        </p:txBody>
      </p:sp>
      <p:sp>
        <p:nvSpPr>
          <p:cNvPr id="178185" name="Rectangle 9"/>
          <p:cNvSpPr>
            <a:spLocks noChangeArrowheads="1"/>
          </p:cNvSpPr>
          <p:nvPr/>
        </p:nvSpPr>
        <p:spPr bwMode="auto">
          <a:xfrm>
            <a:off x="4773613" y="3833813"/>
            <a:ext cx="1223962" cy="1489075"/>
          </a:xfrm>
          <a:prstGeom prst="rect">
            <a:avLst/>
          </a:prstGeom>
          <a:solidFill>
            <a:schemeClr val="folHlink"/>
          </a:solidFill>
          <a:ln w="9525">
            <a:noFill/>
            <a:miter lim="800000"/>
            <a:headEnd/>
            <a:tailEnd/>
          </a:ln>
          <a:effectLst/>
        </p:spPr>
        <p:txBody>
          <a:bodyPr/>
          <a:lstStyle/>
          <a:p>
            <a:pPr marL="285750" indent="-285750">
              <a:lnSpc>
                <a:spcPct val="90000"/>
              </a:lnSpc>
              <a:spcBef>
                <a:spcPct val="30000"/>
              </a:spcBef>
              <a:buSzPct val="100000"/>
            </a:pPr>
            <a:r>
              <a:rPr lang="en-US" b="1" dirty="0">
                <a:solidFill>
                  <a:schemeClr val="bg1"/>
                </a:solidFill>
                <a:latin typeface="Courier New" pitchFamily="49" charset="0"/>
                <a:cs typeface="Courier New" pitchFamily="49" charset="0"/>
              </a:rPr>
              <a:t>Hello!</a:t>
            </a:r>
          </a:p>
          <a:p>
            <a:pPr marL="285750" indent="-285750">
              <a:lnSpc>
                <a:spcPct val="90000"/>
              </a:lnSpc>
              <a:spcBef>
                <a:spcPct val="30000"/>
              </a:spcBef>
              <a:buSzPct val="100000"/>
            </a:pPr>
            <a:r>
              <a:rPr lang="en-US" b="1" dirty="0">
                <a:solidFill>
                  <a:schemeClr val="bg1"/>
                </a:solidFill>
                <a:latin typeface="Courier New" pitchFamily="49" charset="0"/>
                <a:cs typeface="Courier New" pitchFamily="49" charset="0"/>
              </a:rPr>
              <a:t>Hello!</a:t>
            </a:r>
          </a:p>
          <a:p>
            <a:pPr marL="285750" indent="-285750">
              <a:lnSpc>
                <a:spcPct val="90000"/>
              </a:lnSpc>
              <a:spcBef>
                <a:spcPct val="30000"/>
              </a:spcBef>
              <a:buSzPct val="100000"/>
            </a:pPr>
            <a:r>
              <a:rPr lang="en-US" b="1" dirty="0">
                <a:solidFill>
                  <a:schemeClr val="bg1"/>
                </a:solidFill>
                <a:latin typeface="Courier New" pitchFamily="49" charset="0"/>
                <a:cs typeface="Courier New" pitchFamily="49" charset="0"/>
              </a:rPr>
              <a:t>Hello!</a:t>
            </a:r>
          </a:p>
          <a:p>
            <a:pPr marL="285750" indent="-285750">
              <a:lnSpc>
                <a:spcPct val="90000"/>
              </a:lnSpc>
              <a:spcBef>
                <a:spcPct val="30000"/>
              </a:spcBef>
              <a:buSzPct val="100000"/>
            </a:pPr>
            <a:r>
              <a:rPr lang="en-US" b="1" dirty="0">
                <a:solidFill>
                  <a:schemeClr val="bg1"/>
                </a:solidFill>
                <a:latin typeface="Courier New" pitchFamily="49" charset="0"/>
                <a:cs typeface="Courier New" pitchFamily="49" charset="0"/>
              </a:rPr>
              <a:t>Hello!</a:t>
            </a:r>
          </a:p>
        </p:txBody>
      </p:sp>
      <p:sp>
        <p:nvSpPr>
          <p:cNvPr id="178186" name="Text Box 10"/>
          <p:cNvSpPr txBox="1">
            <a:spLocks noChangeArrowheads="1"/>
          </p:cNvSpPr>
          <p:nvPr/>
        </p:nvSpPr>
        <p:spPr bwMode="auto">
          <a:xfrm>
            <a:off x="1055688" y="2103438"/>
            <a:ext cx="6691312" cy="877163"/>
          </a:xfrm>
          <a:prstGeom prst="rect">
            <a:avLst/>
          </a:prstGeom>
          <a:solidFill>
            <a:schemeClr val="folHlink"/>
          </a:solidFill>
          <a:ln w="12700">
            <a:noFill/>
            <a:miter lim="800000"/>
            <a:headEnd type="none" w="sm" len="sm"/>
            <a:tailEnd type="none" w="sm" len="sm"/>
          </a:ln>
          <a:effectLst/>
        </p:spPr>
        <p:txBody>
          <a:bodyPr>
            <a:spAutoFit/>
          </a:bodyPr>
          <a:lstStyle/>
          <a:p>
            <a:pPr>
              <a:lnSpc>
                <a:spcPct val="90000"/>
              </a:lnSpc>
              <a:spcBef>
                <a:spcPct val="30000"/>
              </a:spcBef>
              <a:buSzPct val="100000"/>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parallel [clause…] </a:t>
            </a:r>
            <a:r>
              <a:rPr lang="en-US" sz="2400" b="1" i="1" dirty="0">
                <a:solidFill>
                  <a:schemeClr val="bg1"/>
                </a:solidFill>
                <a:latin typeface="Courier New" pitchFamily="49" charset="0"/>
                <a:cs typeface="Courier New" pitchFamily="49" charset="0"/>
              </a:rPr>
              <a:t>CR</a:t>
            </a:r>
          </a:p>
          <a:p>
            <a:pPr>
              <a:lnSpc>
                <a:spcPct val="90000"/>
              </a:lnSpc>
              <a:spcBef>
                <a:spcPct val="30000"/>
              </a:spcBef>
              <a:buSzPct val="100000"/>
            </a:pP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structured_block</a:t>
            </a:r>
            <a:endParaRPr lang="en-US" sz="2400" b="1"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t>OpenMP Syntax</a:t>
            </a:r>
          </a:p>
        </p:txBody>
      </p:sp>
      <p:sp>
        <p:nvSpPr>
          <p:cNvPr id="180227" name="Rectangle 3"/>
          <p:cNvSpPr>
            <a:spLocks noGrp="1" noChangeArrowheads="1"/>
          </p:cNvSpPr>
          <p:nvPr>
            <p:ph type="body" idx="1"/>
          </p:nvPr>
        </p:nvSpPr>
        <p:spPr/>
        <p:txBody>
          <a:bodyPr>
            <a:normAutofit fontScale="77500" lnSpcReduction="20000"/>
          </a:bodyPr>
          <a:lstStyle/>
          <a:p>
            <a:r>
              <a:rPr lang="en-US"/>
              <a:t>DO/for Syntax (DO-Fortran, for-C)</a:t>
            </a:r>
          </a:p>
          <a:p>
            <a:endParaRPr lang="en-US"/>
          </a:p>
          <a:p>
            <a:endParaRPr lang="en-US"/>
          </a:p>
          <a:p>
            <a:pPr>
              <a:buFontTx/>
              <a:buNone/>
            </a:pPr>
            <a:r>
              <a:rPr lang="en-US"/>
              <a:t>Ex:</a:t>
            </a:r>
          </a:p>
          <a:p>
            <a:pPr>
              <a:buFontTx/>
              <a:buNone/>
            </a:pPr>
            <a:r>
              <a:rPr lang="en-US">
                <a:latin typeface="Courier New" pitchFamily="49" charset="0"/>
              </a:rPr>
              <a:t>#pragma omp parallel</a:t>
            </a:r>
          </a:p>
          <a:p>
            <a:pPr>
              <a:buFontTx/>
              <a:buNone/>
            </a:pPr>
            <a:r>
              <a:rPr lang="en-US">
                <a:latin typeface="Courier New" pitchFamily="49" charset="0"/>
              </a:rPr>
              <a:t>{</a:t>
            </a:r>
          </a:p>
          <a:p>
            <a:pPr>
              <a:buFontTx/>
              <a:buNone/>
            </a:pPr>
            <a:r>
              <a:rPr lang="en-US">
                <a:latin typeface="Courier New" pitchFamily="49" charset="0"/>
              </a:rPr>
              <a:t>  #pragma omp for private(i) shared(x) \</a:t>
            </a:r>
          </a:p>
          <a:p>
            <a:pPr>
              <a:buFontTx/>
              <a:buNone/>
            </a:pPr>
            <a:r>
              <a:rPr lang="en-US">
                <a:latin typeface="Courier New" pitchFamily="49" charset="0"/>
              </a:rPr>
              <a:t>                  schedule(static,x/N)</a:t>
            </a:r>
          </a:p>
          <a:p>
            <a:pPr>
              <a:buFontTx/>
              <a:buNone/>
            </a:pPr>
            <a:r>
              <a:rPr lang="en-US">
                <a:latin typeface="Courier New" pitchFamily="49" charset="0"/>
              </a:rPr>
              <a:t>  for(i=0;i&lt;x;i++) printf(“Hello!\n”);</a:t>
            </a:r>
          </a:p>
          <a:p>
            <a:pPr>
              <a:buFontTx/>
              <a:buNone/>
            </a:pPr>
            <a:r>
              <a:rPr lang="en-US">
                <a:latin typeface="Courier New" pitchFamily="49" charset="0"/>
              </a:rPr>
              <a:t>} // implicit barrier</a:t>
            </a:r>
          </a:p>
          <a:p>
            <a:pPr>
              <a:buFontTx/>
              <a:buNone/>
            </a:pPr>
            <a:r>
              <a:rPr lang="en-US"/>
              <a:t>Note: Must reside inside a </a:t>
            </a:r>
            <a:r>
              <a:rPr lang="en-US">
                <a:latin typeface="Courier New" pitchFamily="49" charset="0"/>
              </a:rPr>
              <a:t>parallel</a:t>
            </a:r>
            <a:r>
              <a:rPr lang="en-US"/>
              <a:t> section</a:t>
            </a:r>
          </a:p>
        </p:txBody>
      </p:sp>
      <p:sp>
        <p:nvSpPr>
          <p:cNvPr id="180228" name="Text Box 4"/>
          <p:cNvSpPr txBox="1">
            <a:spLocks noChangeArrowheads="1"/>
          </p:cNvSpPr>
          <p:nvPr/>
        </p:nvSpPr>
        <p:spPr bwMode="auto">
          <a:xfrm>
            <a:off x="990600" y="1905000"/>
            <a:ext cx="6691313" cy="877163"/>
          </a:xfrm>
          <a:prstGeom prst="rect">
            <a:avLst/>
          </a:prstGeom>
          <a:solidFill>
            <a:schemeClr val="folHlink"/>
          </a:solidFill>
          <a:ln w="12700">
            <a:noFill/>
            <a:miter lim="800000"/>
            <a:headEnd type="none" w="sm" len="sm"/>
            <a:tailEnd type="none" w="sm" len="sm"/>
          </a:ln>
          <a:effectLst/>
        </p:spPr>
        <p:txBody>
          <a:bodyPr>
            <a:spAutoFit/>
          </a:bodyPr>
          <a:lstStyle/>
          <a:p>
            <a:pPr>
              <a:lnSpc>
                <a:spcPct val="90000"/>
              </a:lnSpc>
              <a:spcBef>
                <a:spcPct val="30000"/>
              </a:spcBef>
              <a:buSzPct val="100000"/>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for [clause…] </a:t>
            </a:r>
            <a:r>
              <a:rPr lang="en-US" sz="2400" b="1" i="1" dirty="0">
                <a:solidFill>
                  <a:schemeClr val="bg1"/>
                </a:solidFill>
                <a:latin typeface="Courier New" pitchFamily="49" charset="0"/>
                <a:cs typeface="Courier New" pitchFamily="49" charset="0"/>
              </a:rPr>
              <a:t>CR</a:t>
            </a:r>
          </a:p>
          <a:p>
            <a:pPr>
              <a:lnSpc>
                <a:spcPct val="90000"/>
              </a:lnSpc>
              <a:spcBef>
                <a:spcPct val="30000"/>
              </a:spcBef>
              <a:buSzPct val="100000"/>
            </a:pP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for_loop</a:t>
            </a:r>
            <a:endParaRPr lang="en-US" sz="2400" b="1"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Communications </a:t>
            </a:r>
            <a:r>
              <a:rPr lang="en-US" b="1" dirty="0"/>
              <a:t>Models </a:t>
            </a:r>
            <a:endParaRPr lang="en-US" dirty="0"/>
          </a:p>
        </p:txBody>
      </p:sp>
      <p:pic>
        <p:nvPicPr>
          <p:cNvPr id="172034" name="Picture 2"/>
          <p:cNvPicPr>
            <a:picLocks noGrp="1" noChangeAspect="1" noChangeArrowheads="1"/>
          </p:cNvPicPr>
          <p:nvPr>
            <p:ph idx="1"/>
          </p:nvPr>
        </p:nvPicPr>
        <p:blipFill>
          <a:blip r:embed="rId2"/>
          <a:srcRect/>
          <a:stretch>
            <a:fillRect/>
          </a:stretch>
        </p:blipFill>
        <p:spPr bwMode="ltGray">
          <a:xfrm>
            <a:off x="1214437" y="1629569"/>
            <a:ext cx="6715125" cy="4467225"/>
          </a:xfrm>
          <a:prstGeom prst="rect">
            <a:avLst/>
          </a:prstGeom>
          <a:noFill/>
          <a:ln w="12700" cap="sq" cmpd="sng">
            <a:noFill/>
            <a:prstDash val="solid"/>
            <a:miter lim="800000"/>
            <a:headEnd type="none" w="sm" len="sm"/>
            <a:tailEnd type="none" w="sm" len="sm"/>
          </a:ln>
          <a:effectLst/>
        </p:spPr>
      </p:pic>
      <p:sp>
        <p:nvSpPr>
          <p:cNvPr id="5" name="Slide Number Placeholder 4"/>
          <p:cNvSpPr>
            <a:spLocks noGrp="1"/>
          </p:cNvSpPr>
          <p:nvPr>
            <p:ph type="sldNum" sz="quarter" idx="12"/>
          </p:nvPr>
        </p:nvSpPr>
        <p:spPr/>
        <p:txBody>
          <a:bodyPr/>
          <a:lstStyle/>
          <a:p>
            <a:fld id="{BAAE0CED-AECF-4F05-AF90-299625F049B1}" type="slidenum">
              <a:rPr lang="en-US" smtClean="0"/>
              <a:pPr/>
              <a:t>25</a:t>
            </a:fld>
            <a:endParaRPr lang="en-US"/>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t>OpenMP Syntax</a:t>
            </a:r>
          </a:p>
        </p:txBody>
      </p:sp>
      <p:sp>
        <p:nvSpPr>
          <p:cNvPr id="181251" name="Rectangle 3"/>
          <p:cNvSpPr>
            <a:spLocks noGrp="1" noChangeArrowheads="1"/>
          </p:cNvSpPr>
          <p:nvPr>
            <p:ph type="body" idx="1"/>
          </p:nvPr>
        </p:nvSpPr>
        <p:spPr/>
        <p:txBody>
          <a:bodyPr>
            <a:normAutofit fontScale="85000" lnSpcReduction="20000"/>
          </a:bodyPr>
          <a:lstStyle/>
          <a:p>
            <a:pPr>
              <a:lnSpc>
                <a:spcPct val="80000"/>
              </a:lnSpc>
              <a:buFontTx/>
              <a:buNone/>
            </a:pPr>
            <a:r>
              <a:rPr lang="en-US" dirty="0"/>
              <a:t>More on Clauses</a:t>
            </a:r>
          </a:p>
          <a:p>
            <a:pPr>
              <a:lnSpc>
                <a:spcPct val="80000"/>
              </a:lnSpc>
            </a:pPr>
            <a:r>
              <a:rPr lang="en-US" dirty="0">
                <a:latin typeface="Courier New" pitchFamily="49" charset="0"/>
              </a:rPr>
              <a:t>private()</a:t>
            </a:r>
            <a:r>
              <a:rPr lang="en-US" dirty="0"/>
              <a:t> – A variable in private list is private to each thread</a:t>
            </a:r>
          </a:p>
          <a:p>
            <a:pPr>
              <a:lnSpc>
                <a:spcPct val="80000"/>
              </a:lnSpc>
            </a:pPr>
            <a:r>
              <a:rPr lang="en-US" dirty="0">
                <a:latin typeface="Courier New" pitchFamily="49" charset="0"/>
              </a:rPr>
              <a:t>shared()</a:t>
            </a:r>
            <a:r>
              <a:rPr lang="en-US" dirty="0"/>
              <a:t> – Variables in shared list are visible to all threads</a:t>
            </a:r>
          </a:p>
          <a:p>
            <a:pPr lvl="1">
              <a:lnSpc>
                <a:spcPct val="80000"/>
              </a:lnSpc>
            </a:pPr>
            <a:r>
              <a:rPr lang="en-US" dirty="0"/>
              <a:t>Implies no synchronization, or even consistency!</a:t>
            </a:r>
          </a:p>
          <a:p>
            <a:pPr>
              <a:lnSpc>
                <a:spcPct val="80000"/>
              </a:lnSpc>
            </a:pPr>
            <a:r>
              <a:rPr lang="en-US" dirty="0">
                <a:latin typeface="Courier New" pitchFamily="49" charset="0"/>
              </a:rPr>
              <a:t>schedule()</a:t>
            </a:r>
            <a:r>
              <a:rPr lang="en-US" dirty="0"/>
              <a:t> – Determines how iterations will be divided among threads</a:t>
            </a:r>
          </a:p>
          <a:p>
            <a:pPr lvl="1">
              <a:lnSpc>
                <a:spcPct val="80000"/>
              </a:lnSpc>
            </a:pPr>
            <a:r>
              <a:rPr lang="en-US" dirty="0">
                <a:latin typeface="Courier New" pitchFamily="49" charset="0"/>
              </a:rPr>
              <a:t>schedule(static, C)</a:t>
            </a:r>
            <a:r>
              <a:rPr lang="en-US" dirty="0"/>
              <a:t> – Each thread will be given C iterations  </a:t>
            </a:r>
          </a:p>
          <a:p>
            <a:pPr lvl="2">
              <a:lnSpc>
                <a:spcPct val="80000"/>
              </a:lnSpc>
            </a:pPr>
            <a:r>
              <a:rPr lang="en-US" dirty="0"/>
              <a:t>Usually T*C = Number of total iterations</a:t>
            </a:r>
          </a:p>
          <a:p>
            <a:pPr lvl="1">
              <a:lnSpc>
                <a:spcPct val="80000"/>
              </a:lnSpc>
            </a:pPr>
            <a:r>
              <a:rPr lang="en-US" dirty="0">
                <a:latin typeface="Courier New" pitchFamily="49" charset="0"/>
              </a:rPr>
              <a:t>schedule(dynamic)</a:t>
            </a:r>
            <a:r>
              <a:rPr lang="en-US" dirty="0"/>
              <a:t> – Each thread will be given additional iterations as-needed</a:t>
            </a:r>
          </a:p>
          <a:p>
            <a:pPr lvl="2">
              <a:lnSpc>
                <a:spcPct val="80000"/>
              </a:lnSpc>
            </a:pPr>
            <a:r>
              <a:rPr lang="en-US" dirty="0"/>
              <a:t>Often less efficient than considered static allocation</a:t>
            </a:r>
          </a:p>
          <a:p>
            <a:pPr>
              <a:lnSpc>
                <a:spcPct val="80000"/>
              </a:lnSpc>
            </a:pPr>
            <a:r>
              <a:rPr lang="en-US" dirty="0" err="1">
                <a:latin typeface="Courier New" pitchFamily="49" charset="0"/>
              </a:rPr>
              <a:t>nowait</a:t>
            </a:r>
            <a:r>
              <a:rPr lang="en-US" dirty="0"/>
              <a:t> – Removes implicit barrier from end of block</a:t>
            </a:r>
          </a:p>
          <a:p>
            <a:pPr lvl="2">
              <a:lnSpc>
                <a:spcPct val="80000"/>
              </a:lnSpc>
            </a:pPr>
            <a:endParaRPr lang="en-US" dirty="0"/>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t>OpenMP Syntax</a:t>
            </a:r>
          </a:p>
        </p:txBody>
      </p:sp>
      <p:sp>
        <p:nvSpPr>
          <p:cNvPr id="182275" name="Rectangle 3"/>
          <p:cNvSpPr>
            <a:spLocks noGrp="1" noChangeArrowheads="1"/>
          </p:cNvSpPr>
          <p:nvPr>
            <p:ph type="body" idx="1"/>
          </p:nvPr>
        </p:nvSpPr>
        <p:spPr/>
        <p:txBody>
          <a:bodyPr>
            <a:normAutofit fontScale="85000" lnSpcReduction="20000"/>
          </a:bodyPr>
          <a:lstStyle/>
          <a:p>
            <a:r>
              <a:rPr lang="en-US"/>
              <a:t>PARALLEL FOR (combines </a:t>
            </a:r>
            <a:r>
              <a:rPr lang="en-US">
                <a:latin typeface="Courier New" pitchFamily="49" charset="0"/>
              </a:rPr>
              <a:t>parallel</a:t>
            </a:r>
            <a:r>
              <a:rPr lang="en-US"/>
              <a:t> and </a:t>
            </a:r>
            <a:r>
              <a:rPr lang="en-US">
                <a:latin typeface="Courier New" pitchFamily="49" charset="0"/>
              </a:rPr>
              <a:t>for</a:t>
            </a:r>
            <a:r>
              <a:rPr lang="en-US"/>
              <a:t>)</a:t>
            </a:r>
          </a:p>
          <a:p>
            <a:endParaRPr lang="en-US"/>
          </a:p>
          <a:p>
            <a:endParaRPr lang="en-US"/>
          </a:p>
          <a:p>
            <a:pPr>
              <a:buFontTx/>
              <a:buNone/>
            </a:pPr>
            <a:r>
              <a:rPr lang="en-US"/>
              <a:t>Ex:</a:t>
            </a:r>
          </a:p>
          <a:p>
            <a:pPr>
              <a:buFontTx/>
              <a:buNone/>
            </a:pPr>
            <a:r>
              <a:rPr lang="en-US">
                <a:latin typeface="Courier New" pitchFamily="49" charset="0"/>
              </a:rPr>
              <a:t>#pragma omp parallel for shared(x)\</a:t>
            </a:r>
          </a:p>
          <a:p>
            <a:pPr>
              <a:buFontTx/>
              <a:buNone/>
            </a:pPr>
            <a:r>
              <a:rPr lang="en-US">
                <a:latin typeface="Courier New" pitchFamily="49" charset="0"/>
              </a:rPr>
              <a:t>                         private(i) \</a:t>
            </a:r>
          </a:p>
          <a:p>
            <a:pPr>
              <a:buFontTx/>
              <a:buNone/>
            </a:pPr>
            <a:r>
              <a:rPr lang="en-US">
                <a:latin typeface="Courier New" pitchFamily="49" charset="0"/>
              </a:rPr>
              <a:t>                         schedule(dynamic)</a:t>
            </a:r>
          </a:p>
          <a:p>
            <a:pPr>
              <a:buFontTx/>
              <a:buNone/>
            </a:pPr>
            <a:r>
              <a:rPr lang="en-US">
                <a:latin typeface="Courier New" pitchFamily="49" charset="0"/>
              </a:rPr>
              <a:t>for(i=0;i&lt;x;i++) {</a:t>
            </a:r>
          </a:p>
          <a:p>
            <a:pPr>
              <a:buFontTx/>
              <a:buNone/>
            </a:pPr>
            <a:r>
              <a:rPr lang="en-US">
                <a:latin typeface="Courier New" pitchFamily="49" charset="0"/>
              </a:rPr>
              <a:t>  printf(“Hello!\n”);</a:t>
            </a:r>
          </a:p>
          <a:p>
            <a:pPr>
              <a:buFontTx/>
              <a:buNone/>
            </a:pPr>
            <a:r>
              <a:rPr lang="en-US">
                <a:latin typeface="Courier New" pitchFamily="49" charset="0"/>
              </a:rPr>
              <a:t>}</a:t>
            </a:r>
          </a:p>
        </p:txBody>
      </p:sp>
      <p:sp>
        <p:nvSpPr>
          <p:cNvPr id="182276" name="Text Box 4"/>
          <p:cNvSpPr txBox="1">
            <a:spLocks noChangeArrowheads="1"/>
          </p:cNvSpPr>
          <p:nvPr/>
        </p:nvSpPr>
        <p:spPr bwMode="auto">
          <a:xfrm>
            <a:off x="990600" y="2057400"/>
            <a:ext cx="6940550" cy="877163"/>
          </a:xfrm>
          <a:prstGeom prst="rect">
            <a:avLst/>
          </a:prstGeom>
          <a:solidFill>
            <a:schemeClr val="folHlink"/>
          </a:solidFill>
          <a:ln w="12700">
            <a:noFill/>
            <a:miter lim="800000"/>
            <a:headEnd type="none" w="sm" len="sm"/>
            <a:tailEnd type="none" w="sm" len="sm"/>
          </a:ln>
          <a:effectLst/>
        </p:spPr>
        <p:txBody>
          <a:bodyPr>
            <a:spAutoFit/>
          </a:bodyPr>
          <a:lstStyle/>
          <a:p>
            <a:pPr>
              <a:lnSpc>
                <a:spcPct val="90000"/>
              </a:lnSpc>
              <a:spcBef>
                <a:spcPct val="30000"/>
              </a:spcBef>
              <a:buSzPct val="100000"/>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parallel for [clause…] </a:t>
            </a:r>
            <a:r>
              <a:rPr lang="en-US" sz="2400" b="1" i="1" dirty="0">
                <a:solidFill>
                  <a:schemeClr val="bg1"/>
                </a:solidFill>
                <a:latin typeface="Courier New" pitchFamily="49" charset="0"/>
                <a:cs typeface="Courier New" pitchFamily="49" charset="0"/>
              </a:rPr>
              <a:t>CR</a:t>
            </a:r>
          </a:p>
          <a:p>
            <a:pPr>
              <a:lnSpc>
                <a:spcPct val="90000"/>
              </a:lnSpc>
              <a:spcBef>
                <a:spcPct val="30000"/>
              </a:spcBef>
              <a:buSzPct val="100000"/>
            </a:pP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for_loop</a:t>
            </a:r>
            <a:endParaRPr lang="en-US" sz="2400" b="1"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OpenMP Syntax</a:t>
            </a:r>
          </a:p>
        </p:txBody>
      </p:sp>
      <p:sp>
        <p:nvSpPr>
          <p:cNvPr id="184323" name="Rectangle 3"/>
          <p:cNvSpPr>
            <a:spLocks noGrp="1" noChangeArrowheads="1"/>
          </p:cNvSpPr>
          <p:nvPr>
            <p:ph type="body" idx="1"/>
          </p:nvPr>
        </p:nvSpPr>
        <p:spPr/>
        <p:txBody>
          <a:bodyPr>
            <a:normAutofit fontScale="85000" lnSpcReduction="20000"/>
          </a:bodyPr>
          <a:lstStyle/>
          <a:p>
            <a:r>
              <a:rPr lang="en-US"/>
              <a:t>ATOMIC syntax</a:t>
            </a:r>
          </a:p>
          <a:p>
            <a:endParaRPr lang="en-US"/>
          </a:p>
          <a:p>
            <a:endParaRPr lang="en-US"/>
          </a:p>
          <a:p>
            <a:pPr>
              <a:buFontTx/>
              <a:buNone/>
            </a:pPr>
            <a:endParaRPr lang="en-US"/>
          </a:p>
          <a:p>
            <a:pPr>
              <a:buFontTx/>
              <a:buNone/>
            </a:pPr>
            <a:r>
              <a:rPr lang="en-US"/>
              <a:t>Ex:</a:t>
            </a:r>
          </a:p>
          <a:p>
            <a:pPr>
              <a:buFontTx/>
              <a:buNone/>
            </a:pPr>
            <a:r>
              <a:rPr lang="en-US">
                <a:latin typeface="Courier New" pitchFamily="49" charset="0"/>
              </a:rPr>
              <a:t>#pragma omp parallel shared(x) </a:t>
            </a:r>
          </a:p>
          <a:p>
            <a:pPr>
              <a:buFontTx/>
              <a:buNone/>
            </a:pPr>
            <a:r>
              <a:rPr lang="en-US">
                <a:latin typeface="Courier New" pitchFamily="49" charset="0"/>
              </a:rPr>
              <a:t>{</a:t>
            </a:r>
          </a:p>
          <a:p>
            <a:pPr>
              <a:buFontTx/>
              <a:buNone/>
            </a:pPr>
            <a:r>
              <a:rPr lang="en-US">
                <a:latin typeface="Courier New" pitchFamily="49" charset="0"/>
              </a:rPr>
              <a:t>  #pragma omp atomic</a:t>
            </a:r>
          </a:p>
          <a:p>
            <a:pPr>
              <a:buFontTx/>
              <a:buNone/>
            </a:pPr>
            <a:r>
              <a:rPr lang="en-US">
                <a:latin typeface="Courier New" pitchFamily="49" charset="0"/>
              </a:rPr>
              <a:t>  x++;</a:t>
            </a:r>
          </a:p>
          <a:p>
            <a:pPr>
              <a:buFontTx/>
              <a:buNone/>
            </a:pPr>
            <a:r>
              <a:rPr lang="en-US">
                <a:latin typeface="Courier New" pitchFamily="49" charset="0"/>
              </a:rPr>
              <a:t>} // implicit barrier</a:t>
            </a:r>
          </a:p>
        </p:txBody>
      </p:sp>
      <p:sp>
        <p:nvSpPr>
          <p:cNvPr id="184324" name="Text Box 4"/>
          <p:cNvSpPr txBox="1">
            <a:spLocks noChangeArrowheads="1"/>
          </p:cNvSpPr>
          <p:nvPr/>
        </p:nvSpPr>
        <p:spPr bwMode="auto">
          <a:xfrm>
            <a:off x="1143000" y="2286000"/>
            <a:ext cx="4803775" cy="877163"/>
          </a:xfrm>
          <a:prstGeom prst="rect">
            <a:avLst/>
          </a:prstGeom>
          <a:solidFill>
            <a:schemeClr val="folHlink"/>
          </a:solidFill>
          <a:ln w="12700">
            <a:noFill/>
            <a:miter lim="800000"/>
            <a:headEnd type="none" w="sm" len="sm"/>
            <a:tailEnd type="none" w="sm" len="sm"/>
          </a:ln>
          <a:effectLst/>
        </p:spPr>
        <p:txBody>
          <a:bodyPr>
            <a:spAutoFit/>
          </a:bodyPr>
          <a:lstStyle/>
          <a:p>
            <a:pPr>
              <a:lnSpc>
                <a:spcPct val="90000"/>
              </a:lnSpc>
              <a:spcBef>
                <a:spcPct val="30000"/>
              </a:spcBef>
              <a:buSzPct val="100000"/>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atomic </a:t>
            </a:r>
            <a:r>
              <a:rPr lang="en-US" sz="2400" b="1" i="1" dirty="0">
                <a:solidFill>
                  <a:schemeClr val="bg1"/>
                </a:solidFill>
                <a:latin typeface="Courier New" pitchFamily="49" charset="0"/>
                <a:cs typeface="Courier New" pitchFamily="49" charset="0"/>
              </a:rPr>
              <a:t>CR</a:t>
            </a:r>
          </a:p>
          <a:p>
            <a:pPr>
              <a:lnSpc>
                <a:spcPct val="90000"/>
              </a:lnSpc>
              <a:spcBef>
                <a:spcPct val="30000"/>
              </a:spcBef>
              <a:buSzPct val="100000"/>
            </a:pP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simple_statement</a:t>
            </a:r>
            <a:endParaRPr lang="en-US" sz="2400" b="1"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ChangeArrowheads="1"/>
          </p:cNvSpPr>
          <p:nvPr/>
        </p:nvSpPr>
        <p:spPr bwMode="auto">
          <a:xfrm>
            <a:off x="228600" y="76200"/>
            <a:ext cx="8610600" cy="914400"/>
          </a:xfrm>
          <a:prstGeom prst="rect">
            <a:avLst/>
          </a:prstGeom>
          <a:noFill/>
          <a:ln w="9525">
            <a:noFill/>
            <a:miter lim="800000"/>
            <a:headEnd/>
            <a:tailEnd/>
          </a:ln>
          <a:effectLst/>
        </p:spPr>
        <p:txBody>
          <a:bodyPr lIns="92075" tIns="46038" rIns="92075" bIns="46038" anchor="ctr"/>
          <a:lstStyle/>
          <a:p>
            <a:pPr algn="ctr">
              <a:lnSpc>
                <a:spcPct val="90000"/>
              </a:lnSpc>
            </a:pPr>
            <a:r>
              <a:rPr lang="en-US" sz="2800" b="1">
                <a:solidFill>
                  <a:schemeClr val="accent2"/>
                </a:solidFill>
              </a:rPr>
              <a:t>OpenMP Syntax</a:t>
            </a:r>
          </a:p>
        </p:txBody>
      </p:sp>
      <p:sp>
        <p:nvSpPr>
          <p:cNvPr id="186371" name="Rectangle 3"/>
          <p:cNvSpPr>
            <a:spLocks noChangeArrowheads="1"/>
          </p:cNvSpPr>
          <p:nvPr/>
        </p:nvSpPr>
        <p:spPr bwMode="auto">
          <a:xfrm>
            <a:off x="457200" y="1066800"/>
            <a:ext cx="8305800" cy="4953000"/>
          </a:xfrm>
          <a:prstGeom prst="rect">
            <a:avLst/>
          </a:prstGeom>
          <a:noFill/>
          <a:ln w="9525">
            <a:noFill/>
            <a:miter lim="800000"/>
            <a:headEnd/>
            <a:tailEnd/>
          </a:ln>
          <a:effectLst/>
        </p:spPr>
        <p:txBody>
          <a:bodyPr lIns="92075" tIns="46038" rIns="92075" bIns="46038"/>
          <a:lstStyle/>
          <a:p>
            <a:pPr marL="285750" indent="-285750">
              <a:lnSpc>
                <a:spcPct val="90000"/>
              </a:lnSpc>
              <a:spcBef>
                <a:spcPct val="30000"/>
              </a:spcBef>
              <a:buSzPct val="100000"/>
              <a:buFontTx/>
              <a:buChar char="•"/>
            </a:pPr>
            <a:r>
              <a:rPr lang="en-US" sz="2400" b="1"/>
              <a:t>CRITICAL syntax</a:t>
            </a:r>
          </a:p>
          <a:p>
            <a:pPr marL="285750" indent="-285750">
              <a:lnSpc>
                <a:spcPct val="90000"/>
              </a:lnSpc>
              <a:spcBef>
                <a:spcPct val="30000"/>
              </a:spcBef>
              <a:buSzPct val="100000"/>
              <a:buFontTx/>
              <a:buChar char="•"/>
            </a:pPr>
            <a:endParaRPr lang="en-US" sz="2400" b="1"/>
          </a:p>
          <a:p>
            <a:pPr marL="285750" indent="-285750">
              <a:lnSpc>
                <a:spcPct val="90000"/>
              </a:lnSpc>
              <a:spcBef>
                <a:spcPct val="30000"/>
              </a:spcBef>
              <a:buSzPct val="100000"/>
              <a:buFontTx/>
              <a:buChar char="•"/>
            </a:pPr>
            <a:endParaRPr lang="en-US" sz="2400" b="1"/>
          </a:p>
          <a:p>
            <a:pPr marL="285750" indent="-285750">
              <a:lnSpc>
                <a:spcPct val="90000"/>
              </a:lnSpc>
              <a:spcBef>
                <a:spcPct val="30000"/>
              </a:spcBef>
              <a:buSzPct val="100000"/>
            </a:pPr>
            <a:r>
              <a:rPr lang="en-US" sz="2400" b="1"/>
              <a:t>Ex:</a:t>
            </a:r>
          </a:p>
          <a:p>
            <a:pPr marL="285750" indent="-285750">
              <a:lnSpc>
                <a:spcPct val="90000"/>
              </a:lnSpc>
              <a:spcBef>
                <a:spcPct val="30000"/>
              </a:spcBef>
              <a:buSzPct val="100000"/>
            </a:pPr>
            <a:r>
              <a:rPr lang="en-US" sz="2400" b="1">
                <a:latin typeface="Courier New" pitchFamily="49" charset="0"/>
              </a:rPr>
              <a:t>#pragma omp parallel shared(x) </a:t>
            </a:r>
          </a:p>
          <a:p>
            <a:pPr marL="285750" indent="-285750">
              <a:lnSpc>
                <a:spcPct val="90000"/>
              </a:lnSpc>
              <a:spcBef>
                <a:spcPct val="30000"/>
              </a:spcBef>
              <a:buSzPct val="100000"/>
            </a:pPr>
            <a:r>
              <a:rPr lang="en-US" sz="2400" b="1">
                <a:latin typeface="Courier New" pitchFamily="49" charset="0"/>
              </a:rPr>
              <a:t>{</a:t>
            </a:r>
          </a:p>
          <a:p>
            <a:pPr marL="285750" indent="-285750">
              <a:lnSpc>
                <a:spcPct val="90000"/>
              </a:lnSpc>
              <a:spcBef>
                <a:spcPct val="30000"/>
              </a:spcBef>
              <a:buSzPct val="100000"/>
            </a:pPr>
            <a:r>
              <a:rPr lang="en-US" sz="2400" b="1">
                <a:latin typeface="Courier New" pitchFamily="49" charset="0"/>
              </a:rPr>
              <a:t>  #pragma omp critical</a:t>
            </a:r>
          </a:p>
          <a:p>
            <a:pPr marL="285750" indent="-285750">
              <a:lnSpc>
                <a:spcPct val="90000"/>
              </a:lnSpc>
              <a:spcBef>
                <a:spcPct val="30000"/>
              </a:spcBef>
              <a:buSzPct val="100000"/>
            </a:pPr>
            <a:r>
              <a:rPr lang="en-US" sz="2400" b="1">
                <a:latin typeface="Courier New" pitchFamily="49" charset="0"/>
              </a:rPr>
              <a:t>  {</a:t>
            </a:r>
          </a:p>
          <a:p>
            <a:pPr marL="285750" indent="-285750">
              <a:lnSpc>
                <a:spcPct val="90000"/>
              </a:lnSpc>
              <a:spcBef>
                <a:spcPct val="30000"/>
              </a:spcBef>
              <a:buSzPct val="100000"/>
            </a:pPr>
            <a:r>
              <a:rPr lang="en-US" sz="2400" b="1">
                <a:latin typeface="Courier New" pitchFamily="49" charset="0"/>
              </a:rPr>
              <a:t>    // only one thread in here</a:t>
            </a:r>
          </a:p>
          <a:p>
            <a:pPr marL="285750" indent="-285750">
              <a:lnSpc>
                <a:spcPct val="90000"/>
              </a:lnSpc>
              <a:spcBef>
                <a:spcPct val="30000"/>
              </a:spcBef>
              <a:buSzPct val="100000"/>
            </a:pPr>
            <a:r>
              <a:rPr lang="en-US" sz="2400" b="1">
                <a:latin typeface="Courier New" pitchFamily="49" charset="0"/>
              </a:rPr>
              <a:t>  }</a:t>
            </a:r>
          </a:p>
          <a:p>
            <a:pPr marL="285750" indent="-285750">
              <a:lnSpc>
                <a:spcPct val="90000"/>
              </a:lnSpc>
              <a:spcBef>
                <a:spcPct val="30000"/>
              </a:spcBef>
              <a:buSzPct val="100000"/>
            </a:pPr>
            <a:r>
              <a:rPr lang="en-US" sz="2400" b="1">
                <a:latin typeface="Courier New" pitchFamily="49" charset="0"/>
              </a:rPr>
              <a:t>} // implicit barrier</a:t>
            </a:r>
          </a:p>
        </p:txBody>
      </p:sp>
      <p:sp>
        <p:nvSpPr>
          <p:cNvPr id="186372" name="Text Box 4"/>
          <p:cNvSpPr txBox="1">
            <a:spLocks noChangeArrowheads="1"/>
          </p:cNvSpPr>
          <p:nvPr/>
        </p:nvSpPr>
        <p:spPr bwMode="auto">
          <a:xfrm>
            <a:off x="996950" y="1546225"/>
            <a:ext cx="4803775" cy="877163"/>
          </a:xfrm>
          <a:prstGeom prst="rect">
            <a:avLst/>
          </a:prstGeom>
          <a:solidFill>
            <a:schemeClr val="folHlink"/>
          </a:solidFill>
          <a:ln w="12700">
            <a:noFill/>
            <a:miter lim="800000"/>
            <a:headEnd type="none" w="sm" len="sm"/>
            <a:tailEnd type="none" w="sm" len="sm"/>
          </a:ln>
          <a:effectLst/>
        </p:spPr>
        <p:txBody>
          <a:bodyPr>
            <a:spAutoFit/>
          </a:bodyPr>
          <a:lstStyle/>
          <a:p>
            <a:pPr>
              <a:lnSpc>
                <a:spcPct val="90000"/>
              </a:lnSpc>
              <a:spcBef>
                <a:spcPct val="30000"/>
              </a:spcBef>
              <a:buSzPct val="100000"/>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critical </a:t>
            </a:r>
            <a:r>
              <a:rPr lang="en-US" sz="2400" b="1" i="1" dirty="0">
                <a:solidFill>
                  <a:schemeClr val="bg1"/>
                </a:solidFill>
                <a:latin typeface="Courier New" pitchFamily="49" charset="0"/>
                <a:cs typeface="Courier New" pitchFamily="49" charset="0"/>
              </a:rPr>
              <a:t>CR</a:t>
            </a:r>
          </a:p>
          <a:p>
            <a:pPr>
              <a:lnSpc>
                <a:spcPct val="90000"/>
              </a:lnSpc>
              <a:spcBef>
                <a:spcPct val="30000"/>
              </a:spcBef>
              <a:buSzPct val="100000"/>
            </a:pP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structured_block</a:t>
            </a:r>
            <a:endParaRPr lang="en-US" sz="2400" b="1"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OpenMP Syntax</a:t>
            </a:r>
          </a:p>
        </p:txBody>
      </p:sp>
      <p:sp>
        <p:nvSpPr>
          <p:cNvPr id="187395" name="Rectangle 3"/>
          <p:cNvSpPr>
            <a:spLocks noGrp="1" noChangeArrowheads="1"/>
          </p:cNvSpPr>
          <p:nvPr>
            <p:ph type="body" idx="1"/>
          </p:nvPr>
        </p:nvSpPr>
        <p:spPr/>
        <p:txBody>
          <a:bodyPr/>
          <a:lstStyle/>
          <a:p>
            <a:pPr>
              <a:buFontTx/>
              <a:buNone/>
            </a:pPr>
            <a:r>
              <a:rPr lang="en-US"/>
              <a:t>ATOMIC vs. CRITICAL</a:t>
            </a:r>
          </a:p>
          <a:p>
            <a:pPr>
              <a:buFontTx/>
              <a:buNone/>
            </a:pPr>
            <a:endParaRPr lang="en-US"/>
          </a:p>
          <a:p>
            <a:r>
              <a:rPr lang="en-US"/>
              <a:t>Use ATOMIC for “simple statements”</a:t>
            </a:r>
          </a:p>
          <a:p>
            <a:pPr lvl="1"/>
            <a:r>
              <a:rPr lang="en-US"/>
              <a:t>Can have lower overhead than CRITICAL if HW atomics are leveraged (implementation dep.)</a:t>
            </a:r>
          </a:p>
          <a:p>
            <a:pPr lvl="1"/>
            <a:endParaRPr lang="en-US"/>
          </a:p>
          <a:p>
            <a:r>
              <a:rPr lang="en-US"/>
              <a:t>Use CRITICAL for larger expressions</a:t>
            </a:r>
          </a:p>
          <a:p>
            <a:pPr lvl="1"/>
            <a:r>
              <a:rPr lang="en-US"/>
              <a:t>May involve an unseen implicit lock</a:t>
            </a: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OpenMP Syntax</a:t>
            </a:r>
          </a:p>
        </p:txBody>
      </p:sp>
      <p:sp>
        <p:nvSpPr>
          <p:cNvPr id="188419" name="Rectangle 3"/>
          <p:cNvSpPr>
            <a:spLocks noGrp="1" noChangeArrowheads="1"/>
          </p:cNvSpPr>
          <p:nvPr>
            <p:ph type="body" idx="1"/>
          </p:nvPr>
        </p:nvSpPr>
        <p:spPr/>
        <p:txBody>
          <a:bodyPr>
            <a:normAutofit fontScale="92500" lnSpcReduction="20000"/>
          </a:bodyPr>
          <a:lstStyle/>
          <a:p>
            <a:r>
              <a:rPr lang="en-US" dirty="0"/>
              <a:t>MASTER – only Thread 0 executes a block</a:t>
            </a:r>
          </a:p>
          <a:p>
            <a:endParaRPr lang="en-US" dirty="0"/>
          </a:p>
          <a:p>
            <a:endParaRPr lang="en-US" dirty="0"/>
          </a:p>
          <a:p>
            <a:endParaRPr lang="en-US" dirty="0"/>
          </a:p>
          <a:p>
            <a:r>
              <a:rPr lang="en-US" dirty="0"/>
              <a:t>SINGLE – only one thread executes a block</a:t>
            </a:r>
          </a:p>
          <a:p>
            <a:endParaRPr lang="en-US" dirty="0"/>
          </a:p>
          <a:p>
            <a:endParaRPr lang="en-US" dirty="0"/>
          </a:p>
          <a:p>
            <a:endParaRPr lang="en-US" dirty="0"/>
          </a:p>
          <a:p>
            <a:r>
              <a:rPr lang="en-US" dirty="0"/>
              <a:t>No implied synchronization</a:t>
            </a:r>
          </a:p>
          <a:p>
            <a:endParaRPr lang="en-US" dirty="0"/>
          </a:p>
        </p:txBody>
      </p:sp>
      <p:sp>
        <p:nvSpPr>
          <p:cNvPr id="188420" name="Text Box 4"/>
          <p:cNvSpPr txBox="1">
            <a:spLocks noChangeArrowheads="1"/>
          </p:cNvSpPr>
          <p:nvPr/>
        </p:nvSpPr>
        <p:spPr bwMode="auto">
          <a:xfrm>
            <a:off x="1752600" y="2209800"/>
            <a:ext cx="4803775" cy="877163"/>
          </a:xfrm>
          <a:prstGeom prst="rect">
            <a:avLst/>
          </a:prstGeom>
          <a:solidFill>
            <a:schemeClr val="folHlink"/>
          </a:solidFill>
          <a:ln w="12700">
            <a:noFill/>
            <a:miter lim="800000"/>
            <a:headEnd type="none" w="sm" len="sm"/>
            <a:tailEnd type="none" w="sm" len="sm"/>
          </a:ln>
          <a:effectLst/>
        </p:spPr>
        <p:txBody>
          <a:bodyPr>
            <a:spAutoFit/>
          </a:bodyPr>
          <a:lstStyle/>
          <a:p>
            <a:pPr>
              <a:lnSpc>
                <a:spcPct val="90000"/>
              </a:lnSpc>
              <a:spcBef>
                <a:spcPct val="30000"/>
              </a:spcBef>
              <a:buSzPct val="100000"/>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master </a:t>
            </a:r>
            <a:r>
              <a:rPr lang="en-US" sz="2400" b="1" i="1" dirty="0">
                <a:solidFill>
                  <a:schemeClr val="bg1"/>
                </a:solidFill>
                <a:latin typeface="Courier New" pitchFamily="49" charset="0"/>
                <a:cs typeface="Courier New" pitchFamily="49" charset="0"/>
              </a:rPr>
              <a:t>CR</a:t>
            </a:r>
          </a:p>
          <a:p>
            <a:pPr>
              <a:lnSpc>
                <a:spcPct val="90000"/>
              </a:lnSpc>
              <a:spcBef>
                <a:spcPct val="30000"/>
              </a:spcBef>
              <a:buSzPct val="100000"/>
            </a:pP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structured_block</a:t>
            </a:r>
            <a:endParaRPr lang="en-US" sz="2400" b="1" dirty="0">
              <a:solidFill>
                <a:schemeClr val="bg1"/>
              </a:solidFill>
              <a:latin typeface="Courier New" pitchFamily="49" charset="0"/>
              <a:cs typeface="Courier New" pitchFamily="49" charset="0"/>
            </a:endParaRPr>
          </a:p>
        </p:txBody>
      </p:sp>
      <p:sp>
        <p:nvSpPr>
          <p:cNvPr id="188421" name="Text Box 5"/>
          <p:cNvSpPr txBox="1">
            <a:spLocks noChangeArrowheads="1"/>
          </p:cNvSpPr>
          <p:nvPr/>
        </p:nvSpPr>
        <p:spPr bwMode="auto">
          <a:xfrm>
            <a:off x="1828800" y="4038600"/>
            <a:ext cx="4803775" cy="877163"/>
          </a:xfrm>
          <a:prstGeom prst="rect">
            <a:avLst/>
          </a:prstGeom>
          <a:solidFill>
            <a:schemeClr val="folHlink"/>
          </a:solidFill>
          <a:ln w="12700">
            <a:noFill/>
            <a:miter lim="800000"/>
            <a:headEnd type="none" w="sm" len="sm"/>
            <a:tailEnd type="none" w="sm" len="sm"/>
          </a:ln>
          <a:effectLst/>
        </p:spPr>
        <p:txBody>
          <a:bodyPr>
            <a:spAutoFit/>
          </a:bodyPr>
          <a:lstStyle/>
          <a:p>
            <a:pPr>
              <a:lnSpc>
                <a:spcPct val="90000"/>
              </a:lnSpc>
              <a:spcBef>
                <a:spcPct val="30000"/>
              </a:spcBef>
              <a:buSzPct val="100000"/>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single </a:t>
            </a:r>
            <a:r>
              <a:rPr lang="en-US" sz="2400" b="1" i="1" dirty="0">
                <a:solidFill>
                  <a:schemeClr val="bg1"/>
                </a:solidFill>
                <a:latin typeface="Courier New" pitchFamily="49" charset="0"/>
                <a:cs typeface="Courier New" pitchFamily="49" charset="0"/>
              </a:rPr>
              <a:t>CR</a:t>
            </a:r>
          </a:p>
          <a:p>
            <a:pPr>
              <a:lnSpc>
                <a:spcPct val="90000"/>
              </a:lnSpc>
              <a:spcBef>
                <a:spcPct val="30000"/>
              </a:spcBef>
              <a:buSzPct val="100000"/>
            </a:pP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structured_block</a:t>
            </a:r>
            <a:endParaRPr lang="en-US" sz="2400" b="1"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OpenMP Syntax</a:t>
            </a:r>
          </a:p>
        </p:txBody>
      </p:sp>
      <p:sp>
        <p:nvSpPr>
          <p:cNvPr id="189443" name="Rectangle 3"/>
          <p:cNvSpPr>
            <a:spLocks noGrp="1" noChangeArrowheads="1"/>
          </p:cNvSpPr>
          <p:nvPr>
            <p:ph type="body" idx="1"/>
          </p:nvPr>
        </p:nvSpPr>
        <p:spPr/>
        <p:txBody>
          <a:bodyPr>
            <a:normAutofit fontScale="85000" lnSpcReduction="20000"/>
          </a:bodyPr>
          <a:lstStyle/>
          <a:p>
            <a:r>
              <a:rPr lang="en-US" dirty="0"/>
              <a:t>BARRIER</a:t>
            </a:r>
          </a:p>
          <a:p>
            <a:endParaRPr lang="en-US" dirty="0"/>
          </a:p>
          <a:p>
            <a:endParaRPr lang="en-US" dirty="0"/>
          </a:p>
          <a:p>
            <a:endParaRPr lang="en-US" dirty="0"/>
          </a:p>
          <a:p>
            <a:r>
              <a:rPr lang="en-US" dirty="0"/>
              <a:t>Locks</a:t>
            </a:r>
          </a:p>
          <a:p>
            <a:pPr lvl="1"/>
            <a:r>
              <a:rPr lang="en-US" dirty="0"/>
              <a:t>Locks are provided through </a:t>
            </a:r>
            <a:r>
              <a:rPr lang="en-US" dirty="0" err="1">
                <a:latin typeface="Courier New" pitchFamily="49" charset="0"/>
              </a:rPr>
              <a:t>omp.h</a:t>
            </a:r>
            <a:r>
              <a:rPr lang="en-US" dirty="0"/>
              <a:t> library calls</a:t>
            </a:r>
          </a:p>
          <a:p>
            <a:pPr lvl="1"/>
            <a:r>
              <a:rPr lang="en-US" dirty="0" err="1">
                <a:latin typeface="Courier New" pitchFamily="49" charset="0"/>
              </a:rPr>
              <a:t>omp_init_lock</a:t>
            </a:r>
            <a:r>
              <a:rPr lang="en-US" dirty="0">
                <a:latin typeface="Courier New" pitchFamily="49" charset="0"/>
              </a:rPr>
              <a:t>()</a:t>
            </a:r>
          </a:p>
          <a:p>
            <a:pPr lvl="1"/>
            <a:r>
              <a:rPr lang="en-US" dirty="0" err="1">
                <a:latin typeface="Courier New" pitchFamily="49" charset="0"/>
              </a:rPr>
              <a:t>omp_destroy_lock</a:t>
            </a:r>
            <a:r>
              <a:rPr lang="en-US" dirty="0">
                <a:latin typeface="Courier New" pitchFamily="49" charset="0"/>
              </a:rPr>
              <a:t>()</a:t>
            </a:r>
          </a:p>
          <a:p>
            <a:pPr lvl="1"/>
            <a:r>
              <a:rPr lang="en-US" dirty="0" err="1">
                <a:latin typeface="Courier New" pitchFamily="49" charset="0"/>
              </a:rPr>
              <a:t>omp_test_lock</a:t>
            </a:r>
            <a:r>
              <a:rPr lang="en-US" dirty="0">
                <a:latin typeface="Courier New" pitchFamily="49" charset="0"/>
              </a:rPr>
              <a:t>()</a:t>
            </a:r>
          </a:p>
          <a:p>
            <a:pPr lvl="1"/>
            <a:r>
              <a:rPr lang="en-US" dirty="0" err="1">
                <a:latin typeface="Courier New" pitchFamily="49" charset="0"/>
              </a:rPr>
              <a:t>omp_set_lock</a:t>
            </a:r>
            <a:r>
              <a:rPr lang="en-US" dirty="0">
                <a:latin typeface="Courier New" pitchFamily="49" charset="0"/>
              </a:rPr>
              <a:t>()</a:t>
            </a:r>
          </a:p>
          <a:p>
            <a:pPr lvl="1"/>
            <a:r>
              <a:rPr lang="en-US" dirty="0" err="1">
                <a:latin typeface="Courier New" pitchFamily="49" charset="0"/>
              </a:rPr>
              <a:t>omp_unset_lock</a:t>
            </a:r>
            <a:r>
              <a:rPr lang="en-US" dirty="0">
                <a:latin typeface="Courier New" pitchFamily="49" charset="0"/>
              </a:rPr>
              <a:t>()</a:t>
            </a:r>
          </a:p>
        </p:txBody>
      </p:sp>
      <p:sp>
        <p:nvSpPr>
          <p:cNvPr id="189444" name="Text Box 4"/>
          <p:cNvSpPr txBox="1">
            <a:spLocks noChangeArrowheads="1"/>
          </p:cNvSpPr>
          <p:nvPr/>
        </p:nvSpPr>
        <p:spPr bwMode="auto">
          <a:xfrm>
            <a:off x="1295400" y="2057400"/>
            <a:ext cx="4803775" cy="433965"/>
          </a:xfrm>
          <a:prstGeom prst="rect">
            <a:avLst/>
          </a:prstGeom>
          <a:solidFill>
            <a:schemeClr val="folHlink"/>
          </a:solidFill>
          <a:ln w="12700">
            <a:noFill/>
            <a:miter lim="800000"/>
            <a:headEnd type="none" w="sm" len="sm"/>
            <a:tailEnd type="none" w="sm" len="sm"/>
          </a:ln>
          <a:effectLst/>
        </p:spPr>
        <p:txBody>
          <a:bodyPr>
            <a:spAutoFit/>
          </a:bodyPr>
          <a:lstStyle/>
          <a:p>
            <a:pPr>
              <a:lnSpc>
                <a:spcPct val="90000"/>
              </a:lnSpc>
              <a:spcBef>
                <a:spcPct val="30000"/>
              </a:spcBef>
              <a:buSzPct val="100000"/>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barrier </a:t>
            </a:r>
            <a:r>
              <a:rPr lang="en-US" sz="2400" b="1" i="1" dirty="0">
                <a:solidFill>
                  <a:schemeClr val="bg1"/>
                </a:solidFill>
                <a:latin typeface="Courier New" pitchFamily="49" charset="0"/>
                <a:cs typeface="Courier New" pitchFamily="49" charset="0"/>
              </a:rPr>
              <a:t>CR</a:t>
            </a:r>
            <a:r>
              <a:rPr lang="en-US" sz="2400" b="1" dirty="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OpenMP Syntax</a:t>
            </a:r>
          </a:p>
        </p:txBody>
      </p:sp>
      <p:sp>
        <p:nvSpPr>
          <p:cNvPr id="190467" name="Rectangle 3"/>
          <p:cNvSpPr>
            <a:spLocks noGrp="1" noChangeArrowheads="1"/>
          </p:cNvSpPr>
          <p:nvPr>
            <p:ph type="body" idx="1"/>
          </p:nvPr>
        </p:nvSpPr>
        <p:spPr/>
        <p:txBody>
          <a:bodyPr>
            <a:normAutofit fontScale="85000" lnSpcReduction="20000"/>
          </a:bodyPr>
          <a:lstStyle/>
          <a:p>
            <a:r>
              <a:rPr lang="en-US"/>
              <a:t>FLUSH</a:t>
            </a:r>
          </a:p>
          <a:p>
            <a:endParaRPr lang="en-US"/>
          </a:p>
          <a:p>
            <a:endParaRPr lang="en-US"/>
          </a:p>
          <a:p>
            <a:r>
              <a:rPr lang="en-US"/>
              <a:t>Guarantees that threads’ views of memory is consistent</a:t>
            </a:r>
          </a:p>
          <a:p>
            <a:r>
              <a:rPr lang="en-US"/>
              <a:t>Why? Recall OpenMP directives…</a:t>
            </a:r>
          </a:p>
          <a:p>
            <a:pPr lvl="1"/>
            <a:r>
              <a:rPr lang="en-US"/>
              <a:t>Code is generated by directives at compile-time </a:t>
            </a:r>
          </a:p>
          <a:p>
            <a:pPr lvl="2"/>
            <a:r>
              <a:rPr lang="en-US"/>
              <a:t>Variables are not always declared as </a:t>
            </a:r>
            <a:r>
              <a:rPr lang="en-US">
                <a:latin typeface="Courier New" pitchFamily="49" charset="0"/>
              </a:rPr>
              <a:t>volatile</a:t>
            </a:r>
          </a:p>
          <a:p>
            <a:pPr lvl="2"/>
            <a:r>
              <a:rPr lang="en-US"/>
              <a:t>Using variables from registers instead of memory can seem like a consistency violation</a:t>
            </a:r>
          </a:p>
          <a:p>
            <a:pPr lvl="1"/>
            <a:r>
              <a:rPr lang="en-US"/>
              <a:t>Synch. Often has an implicit flush</a:t>
            </a:r>
          </a:p>
          <a:p>
            <a:pPr lvl="2"/>
            <a:r>
              <a:rPr lang="en-US"/>
              <a:t>ATOMIC, CRITICAL</a:t>
            </a:r>
          </a:p>
          <a:p>
            <a:pPr lvl="1"/>
            <a:endParaRPr lang="en-US"/>
          </a:p>
          <a:p>
            <a:endParaRPr lang="en-US"/>
          </a:p>
        </p:txBody>
      </p:sp>
      <p:sp>
        <p:nvSpPr>
          <p:cNvPr id="190469" name="Text Box 5"/>
          <p:cNvSpPr txBox="1">
            <a:spLocks noChangeArrowheads="1"/>
          </p:cNvSpPr>
          <p:nvPr/>
        </p:nvSpPr>
        <p:spPr bwMode="auto">
          <a:xfrm>
            <a:off x="1524000" y="2057400"/>
            <a:ext cx="4803775" cy="433965"/>
          </a:xfrm>
          <a:prstGeom prst="rect">
            <a:avLst/>
          </a:prstGeom>
          <a:solidFill>
            <a:schemeClr val="folHlink"/>
          </a:solidFill>
          <a:ln w="12700">
            <a:noFill/>
            <a:miter lim="800000"/>
            <a:headEnd type="none" w="sm" len="sm"/>
            <a:tailEnd type="none" w="sm" len="sm"/>
          </a:ln>
          <a:effectLst/>
        </p:spPr>
        <p:txBody>
          <a:bodyPr>
            <a:spAutoFit/>
          </a:bodyPr>
          <a:lstStyle/>
          <a:p>
            <a:pPr>
              <a:lnSpc>
                <a:spcPct val="90000"/>
              </a:lnSpc>
              <a:spcBef>
                <a:spcPct val="30000"/>
              </a:spcBef>
              <a:buSzPct val="100000"/>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flush </a:t>
            </a:r>
            <a:r>
              <a:rPr lang="en-US" sz="2400" b="1" i="1" dirty="0">
                <a:solidFill>
                  <a:schemeClr val="bg1"/>
                </a:solidFill>
                <a:latin typeface="Courier New" pitchFamily="49" charset="0"/>
                <a:cs typeface="Courier New" pitchFamily="49" charset="0"/>
              </a:rPr>
              <a:t>CR</a:t>
            </a:r>
            <a:r>
              <a:rPr lang="en-US" sz="2400" b="1" dirty="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OpenMP Syntax</a:t>
            </a:r>
          </a:p>
        </p:txBody>
      </p:sp>
      <p:sp>
        <p:nvSpPr>
          <p:cNvPr id="192515" name="Rectangle 3"/>
          <p:cNvSpPr>
            <a:spLocks noGrp="1" noChangeArrowheads="1"/>
          </p:cNvSpPr>
          <p:nvPr>
            <p:ph type="body" idx="1"/>
          </p:nvPr>
        </p:nvSpPr>
        <p:spPr/>
        <p:txBody>
          <a:bodyPr>
            <a:normAutofit fontScale="92500" lnSpcReduction="10000"/>
          </a:bodyPr>
          <a:lstStyle/>
          <a:p>
            <a:r>
              <a:rPr lang="en-US"/>
              <a:t>Functions</a:t>
            </a:r>
          </a:p>
          <a:p>
            <a:pPr>
              <a:buFontTx/>
              <a:buNone/>
            </a:pPr>
            <a:r>
              <a:rPr lang="en-US"/>
              <a:t>	</a:t>
            </a:r>
            <a:r>
              <a:rPr lang="en-US">
                <a:latin typeface="Courier New" pitchFamily="49" charset="0"/>
              </a:rPr>
              <a:t>omp_set_num_threads()</a:t>
            </a:r>
          </a:p>
          <a:p>
            <a:pPr>
              <a:buFontTx/>
              <a:buNone/>
            </a:pPr>
            <a:r>
              <a:rPr lang="en-US"/>
              <a:t>	</a:t>
            </a:r>
            <a:r>
              <a:rPr lang="en-US">
                <a:latin typeface="Courier New" pitchFamily="49" charset="0"/>
              </a:rPr>
              <a:t>omp_get_num_threads()</a:t>
            </a:r>
          </a:p>
          <a:p>
            <a:pPr>
              <a:buFontTx/>
              <a:buNone/>
            </a:pPr>
            <a:r>
              <a:rPr lang="en-US"/>
              <a:t>	</a:t>
            </a:r>
            <a:r>
              <a:rPr lang="en-US">
                <a:latin typeface="Courier New" pitchFamily="49" charset="0"/>
              </a:rPr>
              <a:t>omp_get_max_threads()</a:t>
            </a:r>
          </a:p>
          <a:p>
            <a:pPr>
              <a:buFontTx/>
              <a:buNone/>
            </a:pPr>
            <a:r>
              <a:rPr lang="en-US"/>
              <a:t>	</a:t>
            </a:r>
            <a:r>
              <a:rPr lang="en-US">
                <a:latin typeface="Courier New" pitchFamily="49" charset="0"/>
              </a:rPr>
              <a:t>omp_get_num_procs()</a:t>
            </a:r>
          </a:p>
          <a:p>
            <a:pPr>
              <a:buFontTx/>
              <a:buNone/>
            </a:pPr>
            <a:r>
              <a:rPr lang="en-US"/>
              <a:t>	</a:t>
            </a:r>
            <a:r>
              <a:rPr lang="en-US">
                <a:latin typeface="Courier New" pitchFamily="49" charset="0"/>
              </a:rPr>
              <a:t>omp_get_thread_num()</a:t>
            </a:r>
          </a:p>
          <a:p>
            <a:pPr>
              <a:buFontTx/>
              <a:buNone/>
            </a:pPr>
            <a:r>
              <a:rPr lang="en-US"/>
              <a:t>	</a:t>
            </a:r>
            <a:r>
              <a:rPr lang="en-US">
                <a:latin typeface="Courier New" pitchFamily="49" charset="0"/>
              </a:rPr>
              <a:t>omp_set_dynamic()</a:t>
            </a:r>
          </a:p>
          <a:p>
            <a:pPr>
              <a:buFontTx/>
              <a:buNone/>
            </a:pPr>
            <a:r>
              <a:rPr lang="en-US"/>
              <a:t>	</a:t>
            </a:r>
            <a:r>
              <a:rPr lang="en-US">
                <a:latin typeface="Courier New" pitchFamily="49" charset="0"/>
              </a:rPr>
              <a:t>omp_[init destroy test set unset]_lock()</a:t>
            </a:r>
          </a:p>
          <a:p>
            <a:pPr>
              <a:buFontTx/>
              <a:buNone/>
            </a:pPr>
            <a:endParaRPr lang="en-US">
              <a:latin typeface="Courier New" pitchFamily="49" charset="0"/>
            </a:endParaRPr>
          </a:p>
          <a:p>
            <a:pPr>
              <a:buFontTx/>
              <a:buNone/>
            </a:pPr>
            <a:endParaRPr lang="en-US">
              <a:latin typeface="Courier New" pitchFamily="49" charset="0"/>
            </a:endParaRP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t>Microbenchmark: Ocean</a:t>
            </a:r>
          </a:p>
        </p:txBody>
      </p:sp>
      <p:graphicFrame>
        <p:nvGraphicFramePr>
          <p:cNvPr id="282627" name="Group 3"/>
          <p:cNvGraphicFramePr>
            <a:graphicFrameLocks noGrp="1"/>
          </p:cNvGraphicFramePr>
          <p:nvPr>
            <p:ph type="tbl" idx="1"/>
          </p:nvPr>
        </p:nvGraphicFramePr>
        <p:xfrm>
          <a:off x="1878013" y="981075"/>
          <a:ext cx="5314950" cy="4953000"/>
        </p:xfrm>
        <a:graphic>
          <a:graphicData uri="http://schemas.openxmlformats.org/drawingml/2006/table">
            <a:tbl>
              <a:tblPr/>
              <a:tblGrid>
                <a:gridCol w="665162">
                  <a:extLst>
                    <a:ext uri="{9D8B030D-6E8A-4147-A177-3AD203B41FA5}">
                      <a16:colId xmlns:a16="http://schemas.microsoft.com/office/drawing/2014/main" val="20000"/>
                    </a:ext>
                  </a:extLst>
                </a:gridCol>
                <a:gridCol w="663575">
                  <a:extLst>
                    <a:ext uri="{9D8B030D-6E8A-4147-A177-3AD203B41FA5}">
                      <a16:colId xmlns:a16="http://schemas.microsoft.com/office/drawing/2014/main" val="20001"/>
                    </a:ext>
                  </a:extLst>
                </a:gridCol>
                <a:gridCol w="665163">
                  <a:extLst>
                    <a:ext uri="{9D8B030D-6E8A-4147-A177-3AD203B41FA5}">
                      <a16:colId xmlns:a16="http://schemas.microsoft.com/office/drawing/2014/main" val="20002"/>
                    </a:ext>
                  </a:extLst>
                </a:gridCol>
                <a:gridCol w="663575">
                  <a:extLst>
                    <a:ext uri="{9D8B030D-6E8A-4147-A177-3AD203B41FA5}">
                      <a16:colId xmlns:a16="http://schemas.microsoft.com/office/drawing/2014/main" val="20003"/>
                    </a:ext>
                  </a:extLst>
                </a:gridCol>
                <a:gridCol w="665162">
                  <a:extLst>
                    <a:ext uri="{9D8B030D-6E8A-4147-A177-3AD203B41FA5}">
                      <a16:colId xmlns:a16="http://schemas.microsoft.com/office/drawing/2014/main" val="20004"/>
                    </a:ext>
                  </a:extLst>
                </a:gridCol>
                <a:gridCol w="663575">
                  <a:extLst>
                    <a:ext uri="{9D8B030D-6E8A-4147-A177-3AD203B41FA5}">
                      <a16:colId xmlns:a16="http://schemas.microsoft.com/office/drawing/2014/main" val="20005"/>
                    </a:ext>
                  </a:extLst>
                </a:gridCol>
                <a:gridCol w="665163">
                  <a:extLst>
                    <a:ext uri="{9D8B030D-6E8A-4147-A177-3AD203B41FA5}">
                      <a16:colId xmlns:a16="http://schemas.microsoft.com/office/drawing/2014/main" val="20006"/>
                    </a:ext>
                  </a:extLst>
                </a:gridCol>
                <a:gridCol w="663575">
                  <a:extLst>
                    <a:ext uri="{9D8B030D-6E8A-4147-A177-3AD203B41FA5}">
                      <a16:colId xmlns:a16="http://schemas.microsoft.com/office/drawing/2014/main" val="20007"/>
                    </a:ext>
                  </a:extLst>
                </a:gridCol>
              </a:tblGrid>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2" name="Group 86"/>
          <p:cNvGrpSpPr>
            <a:grpSpLocks/>
          </p:cNvGrpSpPr>
          <p:nvPr/>
        </p:nvGrpSpPr>
        <p:grpSpPr bwMode="auto">
          <a:xfrm>
            <a:off x="508000" y="914400"/>
            <a:ext cx="4106863" cy="2627313"/>
            <a:chOff x="320" y="576"/>
            <a:chExt cx="2587" cy="1655"/>
          </a:xfrm>
        </p:grpSpPr>
        <p:sp>
          <p:nvSpPr>
            <p:cNvPr id="282711" name="Rectangle 87"/>
            <p:cNvSpPr>
              <a:spLocks noChangeArrowheads="1"/>
            </p:cNvSpPr>
            <p:nvPr/>
          </p:nvSpPr>
          <p:spPr bwMode="auto">
            <a:xfrm>
              <a:off x="1143" y="576"/>
              <a:ext cx="1764" cy="1655"/>
            </a:xfrm>
            <a:prstGeom prst="rect">
              <a:avLst/>
            </a:prstGeom>
            <a:noFill/>
            <a:ln w="38100">
              <a:solidFill>
                <a:schemeClr val="accent1"/>
              </a:solidFill>
              <a:miter lim="800000"/>
              <a:headEnd type="none" w="sm" len="sm"/>
              <a:tailEnd type="none" w="sm" len="sm"/>
            </a:ln>
            <a:effectLst/>
          </p:spPr>
          <p:txBody>
            <a:bodyPr wrap="none" anchor="ctr"/>
            <a:lstStyle/>
            <a:p>
              <a:endParaRPr lang="en-US"/>
            </a:p>
          </p:txBody>
        </p:sp>
        <p:sp>
          <p:nvSpPr>
            <p:cNvPr id="282712" name="Text Box 88"/>
            <p:cNvSpPr txBox="1">
              <a:spLocks noChangeArrowheads="1"/>
            </p:cNvSpPr>
            <p:nvPr/>
          </p:nvSpPr>
          <p:spPr bwMode="auto">
            <a:xfrm>
              <a:off x="320" y="1179"/>
              <a:ext cx="741"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solidFill>
                    <a:schemeClr val="accent1"/>
                  </a:solidFill>
                </a:rPr>
                <a:t>Thread 0</a:t>
              </a:r>
            </a:p>
          </p:txBody>
        </p:sp>
      </p:grpSp>
      <p:grpSp>
        <p:nvGrpSpPr>
          <p:cNvPr id="3" name="Group 89"/>
          <p:cNvGrpSpPr>
            <a:grpSpLocks/>
          </p:cNvGrpSpPr>
          <p:nvPr/>
        </p:nvGrpSpPr>
        <p:grpSpPr bwMode="auto">
          <a:xfrm>
            <a:off x="4467225" y="914400"/>
            <a:ext cx="4041775" cy="2627313"/>
            <a:chOff x="2814" y="576"/>
            <a:chExt cx="2546" cy="1655"/>
          </a:xfrm>
        </p:grpSpPr>
        <p:sp>
          <p:nvSpPr>
            <p:cNvPr id="282714" name="Rectangle 90"/>
            <p:cNvSpPr>
              <a:spLocks noChangeArrowheads="1"/>
            </p:cNvSpPr>
            <p:nvPr/>
          </p:nvSpPr>
          <p:spPr bwMode="auto">
            <a:xfrm>
              <a:off x="2814" y="576"/>
              <a:ext cx="1764" cy="1655"/>
            </a:xfrm>
            <a:prstGeom prst="rect">
              <a:avLst/>
            </a:prstGeom>
            <a:noFill/>
            <a:ln w="38100">
              <a:solidFill>
                <a:schemeClr val="hlink"/>
              </a:solidFill>
              <a:miter lim="800000"/>
              <a:headEnd type="none" w="sm" len="sm"/>
              <a:tailEnd type="none" w="sm" len="sm"/>
            </a:ln>
            <a:effectLst/>
          </p:spPr>
          <p:txBody>
            <a:bodyPr wrap="none" anchor="ctr"/>
            <a:lstStyle/>
            <a:p>
              <a:endParaRPr lang="en-US"/>
            </a:p>
          </p:txBody>
        </p:sp>
        <p:sp>
          <p:nvSpPr>
            <p:cNvPr id="282715" name="Text Box 91"/>
            <p:cNvSpPr txBox="1">
              <a:spLocks noChangeArrowheads="1"/>
            </p:cNvSpPr>
            <p:nvPr/>
          </p:nvSpPr>
          <p:spPr bwMode="auto">
            <a:xfrm>
              <a:off x="4615" y="1215"/>
              <a:ext cx="745"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solidFill>
                    <a:schemeClr val="hlink"/>
                  </a:solidFill>
                </a:rPr>
                <a:t>Thread 1</a:t>
              </a:r>
            </a:p>
          </p:txBody>
        </p:sp>
      </p:grpSp>
      <p:grpSp>
        <p:nvGrpSpPr>
          <p:cNvPr id="4" name="Group 92"/>
          <p:cNvGrpSpPr>
            <a:grpSpLocks/>
          </p:cNvGrpSpPr>
          <p:nvPr/>
        </p:nvGrpSpPr>
        <p:grpSpPr bwMode="auto">
          <a:xfrm>
            <a:off x="547688" y="3370263"/>
            <a:ext cx="4057650" cy="2627312"/>
            <a:chOff x="345" y="2123"/>
            <a:chExt cx="2556" cy="1655"/>
          </a:xfrm>
        </p:grpSpPr>
        <p:sp>
          <p:nvSpPr>
            <p:cNvPr id="282717" name="Rectangle 93"/>
            <p:cNvSpPr>
              <a:spLocks noChangeArrowheads="1"/>
            </p:cNvSpPr>
            <p:nvPr/>
          </p:nvSpPr>
          <p:spPr bwMode="auto">
            <a:xfrm>
              <a:off x="1137" y="2123"/>
              <a:ext cx="1764" cy="1655"/>
            </a:xfrm>
            <a:prstGeom prst="rect">
              <a:avLst/>
            </a:prstGeom>
            <a:noFill/>
            <a:ln w="38100">
              <a:solidFill>
                <a:schemeClr val="accent2"/>
              </a:solidFill>
              <a:miter lim="800000"/>
              <a:headEnd type="none" w="sm" len="sm"/>
              <a:tailEnd type="none" w="sm" len="sm"/>
            </a:ln>
            <a:effectLst/>
          </p:spPr>
          <p:txBody>
            <a:bodyPr wrap="none" anchor="ctr"/>
            <a:lstStyle/>
            <a:p>
              <a:endParaRPr lang="en-US"/>
            </a:p>
          </p:txBody>
        </p:sp>
        <p:sp>
          <p:nvSpPr>
            <p:cNvPr id="282718" name="Text Box 94"/>
            <p:cNvSpPr txBox="1">
              <a:spLocks noChangeArrowheads="1"/>
            </p:cNvSpPr>
            <p:nvPr/>
          </p:nvSpPr>
          <p:spPr bwMode="auto">
            <a:xfrm>
              <a:off x="345" y="2817"/>
              <a:ext cx="770"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solidFill>
                    <a:schemeClr val="accent2"/>
                  </a:solidFill>
                </a:rPr>
                <a:t>Thread 2</a:t>
              </a:r>
            </a:p>
          </p:txBody>
        </p:sp>
      </p:grpSp>
      <p:grpSp>
        <p:nvGrpSpPr>
          <p:cNvPr id="5" name="Group 95"/>
          <p:cNvGrpSpPr>
            <a:grpSpLocks/>
          </p:cNvGrpSpPr>
          <p:nvPr/>
        </p:nvGrpSpPr>
        <p:grpSpPr bwMode="auto">
          <a:xfrm>
            <a:off x="4457700" y="3370263"/>
            <a:ext cx="4217988" cy="2627312"/>
            <a:chOff x="2808" y="2123"/>
            <a:chExt cx="2657" cy="1655"/>
          </a:xfrm>
        </p:grpSpPr>
        <p:sp>
          <p:nvSpPr>
            <p:cNvPr id="282720" name="Rectangle 96"/>
            <p:cNvSpPr>
              <a:spLocks noChangeArrowheads="1"/>
            </p:cNvSpPr>
            <p:nvPr/>
          </p:nvSpPr>
          <p:spPr bwMode="auto">
            <a:xfrm>
              <a:off x="2808" y="2123"/>
              <a:ext cx="1764" cy="1655"/>
            </a:xfrm>
            <a:prstGeom prst="rect">
              <a:avLst/>
            </a:prstGeom>
            <a:noFill/>
            <a:ln w="38100">
              <a:solidFill>
                <a:srgbClr val="9966FF"/>
              </a:solidFill>
              <a:miter lim="800000"/>
              <a:headEnd type="none" w="sm" len="sm"/>
              <a:tailEnd type="none" w="sm" len="sm"/>
            </a:ln>
            <a:effectLst/>
          </p:spPr>
          <p:txBody>
            <a:bodyPr wrap="none" anchor="ctr"/>
            <a:lstStyle/>
            <a:p>
              <a:endParaRPr lang="en-US"/>
            </a:p>
          </p:txBody>
        </p:sp>
        <p:sp>
          <p:nvSpPr>
            <p:cNvPr id="282721" name="Text Box 97"/>
            <p:cNvSpPr txBox="1">
              <a:spLocks noChangeArrowheads="1"/>
            </p:cNvSpPr>
            <p:nvPr/>
          </p:nvSpPr>
          <p:spPr bwMode="auto">
            <a:xfrm>
              <a:off x="4576" y="2842"/>
              <a:ext cx="889"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solidFill>
                    <a:srgbClr val="9966FF"/>
                  </a:solidFill>
                </a:rPr>
                <a:t>Thread 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ea typeface="ＭＳ Ｐゴシック" pitchFamily="34" charset="-128"/>
              </a:rPr>
              <a:t>Cooperating Processes</a:t>
            </a:r>
          </a:p>
        </p:txBody>
      </p:sp>
      <p:sp>
        <p:nvSpPr>
          <p:cNvPr id="64515" name="Rectangle 3"/>
          <p:cNvSpPr>
            <a:spLocks noGrp="1" noChangeArrowheads="1"/>
          </p:cNvSpPr>
          <p:nvPr>
            <p:ph type="body" idx="1"/>
          </p:nvPr>
        </p:nvSpPr>
        <p:spPr/>
        <p:txBody>
          <a:bodyPr>
            <a:normAutofit lnSpcReduction="10000"/>
          </a:bodyPr>
          <a:lstStyle/>
          <a:p>
            <a:r>
              <a:rPr lang="en-US" b="1" dirty="0" smtClean="0">
                <a:ea typeface="ＭＳ Ｐゴシック" pitchFamily="34" charset="-128"/>
              </a:rPr>
              <a:t>Independent</a:t>
            </a:r>
            <a:r>
              <a:rPr lang="en-US" dirty="0" smtClean="0">
                <a:ea typeface="ＭＳ Ｐゴシック" pitchFamily="34" charset="-128"/>
              </a:rPr>
              <a:t> process cannot affect or be affected by the execution of another process</a:t>
            </a:r>
          </a:p>
          <a:p>
            <a:r>
              <a:rPr lang="en-US" b="1" dirty="0" smtClean="0">
                <a:solidFill>
                  <a:srgbClr val="000000"/>
                </a:solidFill>
                <a:ea typeface="ＭＳ Ｐゴシック" pitchFamily="34" charset="-128"/>
              </a:rPr>
              <a:t>Cooperating</a:t>
            </a:r>
            <a:r>
              <a:rPr lang="en-US" dirty="0" smtClean="0">
                <a:ea typeface="ＭＳ Ｐゴシック" pitchFamily="34" charset="-128"/>
              </a:rPr>
              <a:t> process can affect or be affected by the execution of another process</a:t>
            </a:r>
          </a:p>
          <a:p>
            <a:r>
              <a:rPr lang="en-US" dirty="0" smtClean="0">
                <a:ea typeface="ＭＳ Ｐゴシック" pitchFamily="34" charset="-128"/>
              </a:rPr>
              <a:t>Advantages of process cooperation</a:t>
            </a:r>
          </a:p>
          <a:p>
            <a:pPr lvl="1"/>
            <a:r>
              <a:rPr lang="en-US" dirty="0" smtClean="0">
                <a:ea typeface="ＭＳ Ｐゴシック" pitchFamily="34" charset="-128"/>
              </a:rPr>
              <a:t>Information sharing </a:t>
            </a:r>
          </a:p>
          <a:p>
            <a:pPr lvl="1"/>
            <a:r>
              <a:rPr lang="en-US" dirty="0" smtClean="0">
                <a:ea typeface="ＭＳ Ｐゴシック" pitchFamily="34" charset="-128"/>
              </a:rPr>
              <a:t>Computation speed-up</a:t>
            </a:r>
          </a:p>
          <a:p>
            <a:pPr lvl="1"/>
            <a:r>
              <a:rPr lang="en-US" dirty="0" smtClean="0">
                <a:ea typeface="ＭＳ Ｐゴシック" pitchFamily="34" charset="-128"/>
              </a:rPr>
              <a:t>Modularity</a:t>
            </a:r>
          </a:p>
          <a:p>
            <a:pPr lvl="1"/>
            <a:r>
              <a:rPr lang="en-US" dirty="0" smtClean="0">
                <a:ea typeface="ＭＳ Ｐゴシック" pitchFamily="34" charset="-128"/>
              </a:rPr>
              <a:t>Convenience</a:t>
            </a:r>
          </a:p>
        </p:txBody>
      </p:sp>
      <p:sp>
        <p:nvSpPr>
          <p:cNvPr id="4" name="Slide Number Placeholder 3"/>
          <p:cNvSpPr>
            <a:spLocks noGrp="1"/>
          </p:cNvSpPr>
          <p:nvPr>
            <p:ph type="sldNum" sz="quarter" idx="12"/>
          </p:nvPr>
        </p:nvSpPr>
        <p:spPr/>
        <p:txBody>
          <a:bodyPr/>
          <a:lstStyle/>
          <a:p>
            <a:fld id="{BAAE0CED-AECF-4F05-AF90-299625F049B1}" type="slidenum">
              <a:rPr lang="en-US" smtClean="0"/>
              <a:pPr/>
              <a:t>26</a:t>
            </a:fld>
            <a:endParaRPr lang="en-US"/>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14688" y="984250"/>
            <a:ext cx="3976687" cy="3705225"/>
            <a:chOff x="2025" y="620"/>
            <a:chExt cx="2505" cy="2334"/>
          </a:xfrm>
        </p:grpSpPr>
        <p:grpSp>
          <p:nvGrpSpPr>
            <p:cNvPr id="3" name="Group 3"/>
            <p:cNvGrpSpPr>
              <a:grpSpLocks/>
            </p:cNvGrpSpPr>
            <p:nvPr/>
          </p:nvGrpSpPr>
          <p:grpSpPr bwMode="auto">
            <a:xfrm>
              <a:off x="2025" y="620"/>
              <a:ext cx="1241" cy="774"/>
              <a:chOff x="281" y="2916"/>
              <a:chExt cx="1241" cy="774"/>
            </a:xfrm>
          </p:grpSpPr>
          <p:sp>
            <p:nvSpPr>
              <p:cNvPr id="283652" name="Rectangle 4" descr="30%"/>
              <p:cNvSpPr>
                <a:spLocks noChangeAspect="1" noChangeArrowheads="1"/>
              </p:cNvSpPr>
              <p:nvPr/>
            </p:nvSpPr>
            <p:spPr bwMode="auto">
              <a:xfrm>
                <a:off x="697"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53" name="Rectangle 5" descr="30%"/>
              <p:cNvSpPr>
                <a:spLocks noChangeAspect="1" noChangeArrowheads="1"/>
              </p:cNvSpPr>
              <p:nvPr/>
            </p:nvSpPr>
            <p:spPr bwMode="auto">
              <a:xfrm>
                <a:off x="281"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54" name="Rectangle 6" descr="30%"/>
              <p:cNvSpPr>
                <a:spLocks noChangeAspect="1" noChangeArrowheads="1"/>
              </p:cNvSpPr>
              <p:nvPr/>
            </p:nvSpPr>
            <p:spPr bwMode="auto">
              <a:xfrm>
                <a:off x="1113"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55" name="Rectangle 7" descr="30%"/>
              <p:cNvSpPr>
                <a:spLocks noChangeAspect="1" noChangeArrowheads="1"/>
              </p:cNvSpPr>
              <p:nvPr/>
            </p:nvSpPr>
            <p:spPr bwMode="auto">
              <a:xfrm>
                <a:off x="697" y="3308"/>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4" name="Group 8"/>
            <p:cNvGrpSpPr>
              <a:grpSpLocks/>
            </p:cNvGrpSpPr>
            <p:nvPr/>
          </p:nvGrpSpPr>
          <p:grpSpPr bwMode="auto">
            <a:xfrm>
              <a:off x="3705" y="620"/>
              <a:ext cx="825" cy="774"/>
              <a:chOff x="-151" y="1956"/>
              <a:chExt cx="825" cy="774"/>
            </a:xfrm>
          </p:grpSpPr>
          <p:sp>
            <p:nvSpPr>
              <p:cNvPr id="283657" name="Rectangle 9" descr="30%"/>
              <p:cNvSpPr>
                <a:spLocks noChangeAspect="1" noChangeArrowheads="1"/>
              </p:cNvSpPr>
              <p:nvPr/>
            </p:nvSpPr>
            <p:spPr bwMode="auto">
              <a:xfrm>
                <a:off x="265" y="1956"/>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58" name="Rectangle 10" descr="30%"/>
              <p:cNvSpPr>
                <a:spLocks noChangeAspect="1" noChangeArrowheads="1"/>
              </p:cNvSpPr>
              <p:nvPr/>
            </p:nvSpPr>
            <p:spPr bwMode="auto">
              <a:xfrm>
                <a:off x="-151" y="1956"/>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59" name="Rectangle 11" descr="30%"/>
              <p:cNvSpPr>
                <a:spLocks noChangeAspect="1" noChangeArrowheads="1"/>
              </p:cNvSpPr>
              <p:nvPr/>
            </p:nvSpPr>
            <p:spPr bwMode="auto">
              <a:xfrm>
                <a:off x="265" y="2348"/>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5" name="Group 12"/>
            <p:cNvGrpSpPr>
              <a:grpSpLocks/>
            </p:cNvGrpSpPr>
            <p:nvPr/>
          </p:nvGrpSpPr>
          <p:grpSpPr bwMode="auto">
            <a:xfrm>
              <a:off x="2025" y="1788"/>
              <a:ext cx="1241" cy="1166"/>
              <a:chOff x="1193" y="1012"/>
              <a:chExt cx="1241" cy="1166"/>
            </a:xfrm>
          </p:grpSpPr>
          <p:sp>
            <p:nvSpPr>
              <p:cNvPr id="283661" name="Rectangle 13" descr="30%"/>
              <p:cNvSpPr>
                <a:spLocks noChangeAspect="1" noChangeArrowheads="1"/>
              </p:cNvSpPr>
              <p:nvPr/>
            </p:nvSpPr>
            <p:spPr bwMode="auto">
              <a:xfrm>
                <a:off x="1609" y="1012"/>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62" name="Rectangle 14" descr="30%"/>
              <p:cNvSpPr>
                <a:spLocks noChangeAspect="1" noChangeArrowheads="1"/>
              </p:cNvSpPr>
              <p:nvPr/>
            </p:nvSpPr>
            <p:spPr bwMode="auto">
              <a:xfrm>
                <a:off x="1609"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63" name="Rectangle 15" descr="30%"/>
              <p:cNvSpPr>
                <a:spLocks noChangeAspect="1" noChangeArrowheads="1"/>
              </p:cNvSpPr>
              <p:nvPr/>
            </p:nvSpPr>
            <p:spPr bwMode="auto">
              <a:xfrm>
                <a:off x="1193"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64" name="Rectangle 16" descr="30%"/>
              <p:cNvSpPr>
                <a:spLocks noChangeAspect="1" noChangeArrowheads="1"/>
              </p:cNvSpPr>
              <p:nvPr/>
            </p:nvSpPr>
            <p:spPr bwMode="auto">
              <a:xfrm>
                <a:off x="2025"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65" name="Rectangle 17" descr="30%"/>
              <p:cNvSpPr>
                <a:spLocks noChangeAspect="1" noChangeArrowheads="1"/>
              </p:cNvSpPr>
              <p:nvPr/>
            </p:nvSpPr>
            <p:spPr bwMode="auto">
              <a:xfrm>
                <a:off x="1609" y="1796"/>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6" name="Group 18"/>
            <p:cNvGrpSpPr>
              <a:grpSpLocks/>
            </p:cNvGrpSpPr>
            <p:nvPr/>
          </p:nvGrpSpPr>
          <p:grpSpPr bwMode="auto">
            <a:xfrm>
              <a:off x="3697" y="1788"/>
              <a:ext cx="825" cy="1166"/>
              <a:chOff x="4321" y="2484"/>
              <a:chExt cx="825" cy="1166"/>
            </a:xfrm>
          </p:grpSpPr>
          <p:sp>
            <p:nvSpPr>
              <p:cNvPr id="283667" name="Rectangle 19" descr="30%"/>
              <p:cNvSpPr>
                <a:spLocks noChangeAspect="1" noChangeArrowheads="1"/>
              </p:cNvSpPr>
              <p:nvPr/>
            </p:nvSpPr>
            <p:spPr bwMode="auto">
              <a:xfrm>
                <a:off x="4737" y="248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68" name="Rectangle 20" descr="30%"/>
              <p:cNvSpPr>
                <a:spLocks noChangeAspect="1" noChangeArrowheads="1"/>
              </p:cNvSpPr>
              <p:nvPr/>
            </p:nvSpPr>
            <p:spPr bwMode="auto">
              <a:xfrm>
                <a:off x="4737" y="2876"/>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69" name="Rectangle 21" descr="30%"/>
              <p:cNvSpPr>
                <a:spLocks noChangeAspect="1" noChangeArrowheads="1"/>
              </p:cNvSpPr>
              <p:nvPr/>
            </p:nvSpPr>
            <p:spPr bwMode="auto">
              <a:xfrm>
                <a:off x="4321" y="2876"/>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70" name="Rectangle 22" descr="30%"/>
              <p:cNvSpPr>
                <a:spLocks noChangeAspect="1" noChangeArrowheads="1"/>
              </p:cNvSpPr>
              <p:nvPr/>
            </p:nvSpPr>
            <p:spPr bwMode="auto">
              <a:xfrm>
                <a:off x="4737" y="3268"/>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grpSp>
        <p:nvGrpSpPr>
          <p:cNvPr id="7" name="Group 23"/>
          <p:cNvGrpSpPr>
            <a:grpSpLocks/>
          </p:cNvGrpSpPr>
          <p:nvPr/>
        </p:nvGrpSpPr>
        <p:grpSpPr bwMode="auto">
          <a:xfrm>
            <a:off x="2554288" y="984250"/>
            <a:ext cx="4637087" cy="3705225"/>
            <a:chOff x="1609" y="620"/>
            <a:chExt cx="2921" cy="2334"/>
          </a:xfrm>
        </p:grpSpPr>
        <p:grpSp>
          <p:nvGrpSpPr>
            <p:cNvPr id="8" name="Group 24"/>
            <p:cNvGrpSpPr>
              <a:grpSpLocks/>
            </p:cNvGrpSpPr>
            <p:nvPr/>
          </p:nvGrpSpPr>
          <p:grpSpPr bwMode="auto">
            <a:xfrm>
              <a:off x="1609" y="620"/>
              <a:ext cx="1241" cy="774"/>
              <a:chOff x="281" y="2916"/>
              <a:chExt cx="1241" cy="774"/>
            </a:xfrm>
          </p:grpSpPr>
          <p:sp>
            <p:nvSpPr>
              <p:cNvPr id="283673" name="Rectangle 25" descr="30%"/>
              <p:cNvSpPr>
                <a:spLocks noChangeAspect="1" noChangeArrowheads="1"/>
              </p:cNvSpPr>
              <p:nvPr/>
            </p:nvSpPr>
            <p:spPr bwMode="auto">
              <a:xfrm>
                <a:off x="697"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74" name="Rectangle 26" descr="30%"/>
              <p:cNvSpPr>
                <a:spLocks noChangeAspect="1" noChangeArrowheads="1"/>
              </p:cNvSpPr>
              <p:nvPr/>
            </p:nvSpPr>
            <p:spPr bwMode="auto">
              <a:xfrm>
                <a:off x="281"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75" name="Rectangle 27" descr="30%"/>
              <p:cNvSpPr>
                <a:spLocks noChangeAspect="1" noChangeArrowheads="1"/>
              </p:cNvSpPr>
              <p:nvPr/>
            </p:nvSpPr>
            <p:spPr bwMode="auto">
              <a:xfrm>
                <a:off x="1113"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76" name="Rectangle 28" descr="30%"/>
              <p:cNvSpPr>
                <a:spLocks noChangeAspect="1" noChangeArrowheads="1"/>
              </p:cNvSpPr>
              <p:nvPr/>
            </p:nvSpPr>
            <p:spPr bwMode="auto">
              <a:xfrm>
                <a:off x="697" y="3308"/>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9" name="Group 29"/>
            <p:cNvGrpSpPr>
              <a:grpSpLocks/>
            </p:cNvGrpSpPr>
            <p:nvPr/>
          </p:nvGrpSpPr>
          <p:grpSpPr bwMode="auto">
            <a:xfrm>
              <a:off x="3289" y="620"/>
              <a:ext cx="1241" cy="774"/>
              <a:chOff x="281" y="2916"/>
              <a:chExt cx="1241" cy="774"/>
            </a:xfrm>
          </p:grpSpPr>
          <p:sp>
            <p:nvSpPr>
              <p:cNvPr id="283678" name="Rectangle 30" descr="30%"/>
              <p:cNvSpPr>
                <a:spLocks noChangeAspect="1" noChangeArrowheads="1"/>
              </p:cNvSpPr>
              <p:nvPr/>
            </p:nvSpPr>
            <p:spPr bwMode="auto">
              <a:xfrm>
                <a:off x="697" y="2916"/>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79" name="Rectangle 31" descr="30%"/>
              <p:cNvSpPr>
                <a:spLocks noChangeAspect="1" noChangeArrowheads="1"/>
              </p:cNvSpPr>
              <p:nvPr/>
            </p:nvSpPr>
            <p:spPr bwMode="auto">
              <a:xfrm>
                <a:off x="281" y="2916"/>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80" name="Rectangle 32" descr="30%"/>
              <p:cNvSpPr>
                <a:spLocks noChangeAspect="1" noChangeArrowheads="1"/>
              </p:cNvSpPr>
              <p:nvPr/>
            </p:nvSpPr>
            <p:spPr bwMode="auto">
              <a:xfrm>
                <a:off x="1113" y="2916"/>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81" name="Rectangle 33" descr="30%"/>
              <p:cNvSpPr>
                <a:spLocks noChangeAspect="1" noChangeArrowheads="1"/>
              </p:cNvSpPr>
              <p:nvPr/>
            </p:nvSpPr>
            <p:spPr bwMode="auto">
              <a:xfrm>
                <a:off x="697" y="3308"/>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0" name="Group 34"/>
            <p:cNvGrpSpPr>
              <a:grpSpLocks/>
            </p:cNvGrpSpPr>
            <p:nvPr/>
          </p:nvGrpSpPr>
          <p:grpSpPr bwMode="auto">
            <a:xfrm>
              <a:off x="1609" y="1788"/>
              <a:ext cx="1241" cy="1166"/>
              <a:chOff x="1193" y="1012"/>
              <a:chExt cx="1241" cy="1166"/>
            </a:xfrm>
          </p:grpSpPr>
          <p:sp>
            <p:nvSpPr>
              <p:cNvPr id="283683" name="Rectangle 35" descr="30%"/>
              <p:cNvSpPr>
                <a:spLocks noChangeAspect="1" noChangeArrowheads="1"/>
              </p:cNvSpPr>
              <p:nvPr/>
            </p:nvSpPr>
            <p:spPr bwMode="auto">
              <a:xfrm>
                <a:off x="1609" y="1012"/>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84" name="Rectangle 36" descr="30%"/>
              <p:cNvSpPr>
                <a:spLocks noChangeAspect="1" noChangeArrowheads="1"/>
              </p:cNvSpPr>
              <p:nvPr/>
            </p:nvSpPr>
            <p:spPr bwMode="auto">
              <a:xfrm>
                <a:off x="1609"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85" name="Rectangle 37" descr="30%"/>
              <p:cNvSpPr>
                <a:spLocks noChangeAspect="1" noChangeArrowheads="1"/>
              </p:cNvSpPr>
              <p:nvPr/>
            </p:nvSpPr>
            <p:spPr bwMode="auto">
              <a:xfrm>
                <a:off x="1193"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86" name="Rectangle 38" descr="30%"/>
              <p:cNvSpPr>
                <a:spLocks noChangeAspect="1" noChangeArrowheads="1"/>
              </p:cNvSpPr>
              <p:nvPr/>
            </p:nvSpPr>
            <p:spPr bwMode="auto">
              <a:xfrm>
                <a:off x="2025"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87" name="Rectangle 39" descr="30%"/>
              <p:cNvSpPr>
                <a:spLocks noChangeAspect="1" noChangeArrowheads="1"/>
              </p:cNvSpPr>
              <p:nvPr/>
            </p:nvSpPr>
            <p:spPr bwMode="auto">
              <a:xfrm>
                <a:off x="1609" y="1796"/>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1" name="Group 40"/>
            <p:cNvGrpSpPr>
              <a:grpSpLocks/>
            </p:cNvGrpSpPr>
            <p:nvPr/>
          </p:nvGrpSpPr>
          <p:grpSpPr bwMode="auto">
            <a:xfrm>
              <a:off x="3281" y="1780"/>
              <a:ext cx="1241" cy="1166"/>
              <a:chOff x="1193" y="1012"/>
              <a:chExt cx="1241" cy="1166"/>
            </a:xfrm>
          </p:grpSpPr>
          <p:sp>
            <p:nvSpPr>
              <p:cNvPr id="283689" name="Rectangle 41" descr="30%"/>
              <p:cNvSpPr>
                <a:spLocks noChangeAspect="1" noChangeArrowheads="1"/>
              </p:cNvSpPr>
              <p:nvPr/>
            </p:nvSpPr>
            <p:spPr bwMode="auto">
              <a:xfrm>
                <a:off x="1609" y="1012"/>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90" name="Rectangle 42" descr="30%"/>
              <p:cNvSpPr>
                <a:spLocks noChangeAspect="1" noChangeArrowheads="1"/>
              </p:cNvSpPr>
              <p:nvPr/>
            </p:nvSpPr>
            <p:spPr bwMode="auto">
              <a:xfrm>
                <a:off x="1609"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91" name="Rectangle 43" descr="30%"/>
              <p:cNvSpPr>
                <a:spLocks noChangeAspect="1" noChangeArrowheads="1"/>
              </p:cNvSpPr>
              <p:nvPr/>
            </p:nvSpPr>
            <p:spPr bwMode="auto">
              <a:xfrm>
                <a:off x="1193"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92" name="Rectangle 44" descr="30%"/>
              <p:cNvSpPr>
                <a:spLocks noChangeAspect="1" noChangeArrowheads="1"/>
              </p:cNvSpPr>
              <p:nvPr/>
            </p:nvSpPr>
            <p:spPr bwMode="auto">
              <a:xfrm>
                <a:off x="2025"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93" name="Rectangle 45" descr="30%"/>
              <p:cNvSpPr>
                <a:spLocks noChangeAspect="1" noChangeArrowheads="1"/>
              </p:cNvSpPr>
              <p:nvPr/>
            </p:nvSpPr>
            <p:spPr bwMode="auto">
              <a:xfrm>
                <a:off x="1609" y="1796"/>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grpSp>
        <p:nvGrpSpPr>
          <p:cNvPr id="12" name="Group 46"/>
          <p:cNvGrpSpPr>
            <a:grpSpLocks/>
          </p:cNvGrpSpPr>
          <p:nvPr/>
        </p:nvGrpSpPr>
        <p:grpSpPr bwMode="auto">
          <a:xfrm>
            <a:off x="1893888" y="984250"/>
            <a:ext cx="4624387" cy="3705225"/>
            <a:chOff x="1193" y="620"/>
            <a:chExt cx="2913" cy="2334"/>
          </a:xfrm>
        </p:grpSpPr>
        <p:grpSp>
          <p:nvGrpSpPr>
            <p:cNvPr id="13" name="Group 47"/>
            <p:cNvGrpSpPr>
              <a:grpSpLocks/>
            </p:cNvGrpSpPr>
            <p:nvPr/>
          </p:nvGrpSpPr>
          <p:grpSpPr bwMode="auto">
            <a:xfrm>
              <a:off x="1193" y="620"/>
              <a:ext cx="1241" cy="774"/>
              <a:chOff x="281" y="2916"/>
              <a:chExt cx="1241" cy="774"/>
            </a:xfrm>
          </p:grpSpPr>
          <p:sp>
            <p:nvSpPr>
              <p:cNvPr id="283696" name="Rectangle 48" descr="30%"/>
              <p:cNvSpPr>
                <a:spLocks noChangeAspect="1" noChangeArrowheads="1"/>
              </p:cNvSpPr>
              <p:nvPr/>
            </p:nvSpPr>
            <p:spPr bwMode="auto">
              <a:xfrm>
                <a:off x="697"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97" name="Rectangle 49" descr="30%"/>
              <p:cNvSpPr>
                <a:spLocks noChangeAspect="1" noChangeArrowheads="1"/>
              </p:cNvSpPr>
              <p:nvPr/>
            </p:nvSpPr>
            <p:spPr bwMode="auto">
              <a:xfrm>
                <a:off x="281"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98" name="Rectangle 50" descr="30%"/>
              <p:cNvSpPr>
                <a:spLocks noChangeAspect="1" noChangeArrowheads="1"/>
              </p:cNvSpPr>
              <p:nvPr/>
            </p:nvSpPr>
            <p:spPr bwMode="auto">
              <a:xfrm>
                <a:off x="1113"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99" name="Rectangle 51" descr="30%"/>
              <p:cNvSpPr>
                <a:spLocks noChangeAspect="1" noChangeArrowheads="1"/>
              </p:cNvSpPr>
              <p:nvPr/>
            </p:nvSpPr>
            <p:spPr bwMode="auto">
              <a:xfrm>
                <a:off x="697" y="3308"/>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4" name="Group 52"/>
            <p:cNvGrpSpPr>
              <a:grpSpLocks/>
            </p:cNvGrpSpPr>
            <p:nvPr/>
          </p:nvGrpSpPr>
          <p:grpSpPr bwMode="auto">
            <a:xfrm>
              <a:off x="2864" y="620"/>
              <a:ext cx="1241" cy="774"/>
              <a:chOff x="0" y="2324"/>
              <a:chExt cx="1241" cy="774"/>
            </a:xfrm>
          </p:grpSpPr>
          <p:sp>
            <p:nvSpPr>
              <p:cNvPr id="283701" name="Rectangle 53" descr="30%"/>
              <p:cNvSpPr>
                <a:spLocks noChangeAspect="1" noChangeArrowheads="1"/>
              </p:cNvSpPr>
              <p:nvPr/>
            </p:nvSpPr>
            <p:spPr bwMode="auto">
              <a:xfrm>
                <a:off x="416" y="232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83702" name="Rectangle 54" descr="30%"/>
              <p:cNvSpPr>
                <a:spLocks noChangeAspect="1" noChangeArrowheads="1"/>
              </p:cNvSpPr>
              <p:nvPr/>
            </p:nvSpPr>
            <p:spPr bwMode="auto">
              <a:xfrm>
                <a:off x="0" y="232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83703" name="Rectangle 55" descr="30%"/>
              <p:cNvSpPr>
                <a:spLocks noChangeAspect="1" noChangeArrowheads="1"/>
              </p:cNvSpPr>
              <p:nvPr/>
            </p:nvSpPr>
            <p:spPr bwMode="auto">
              <a:xfrm>
                <a:off x="832" y="232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83704" name="Rectangle 56" descr="30%"/>
              <p:cNvSpPr>
                <a:spLocks noChangeAspect="1" noChangeArrowheads="1"/>
              </p:cNvSpPr>
              <p:nvPr/>
            </p:nvSpPr>
            <p:spPr bwMode="auto">
              <a:xfrm>
                <a:off x="416" y="2716"/>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grpSp>
        <p:grpSp>
          <p:nvGrpSpPr>
            <p:cNvPr id="15" name="Group 57"/>
            <p:cNvGrpSpPr>
              <a:grpSpLocks/>
            </p:cNvGrpSpPr>
            <p:nvPr/>
          </p:nvGrpSpPr>
          <p:grpSpPr bwMode="auto">
            <a:xfrm>
              <a:off x="1193" y="1788"/>
              <a:ext cx="1241" cy="1166"/>
              <a:chOff x="1193" y="1012"/>
              <a:chExt cx="1241" cy="1166"/>
            </a:xfrm>
          </p:grpSpPr>
          <p:sp>
            <p:nvSpPr>
              <p:cNvPr id="283706" name="Rectangle 58" descr="30%"/>
              <p:cNvSpPr>
                <a:spLocks noChangeAspect="1" noChangeArrowheads="1"/>
              </p:cNvSpPr>
              <p:nvPr/>
            </p:nvSpPr>
            <p:spPr bwMode="auto">
              <a:xfrm>
                <a:off x="1609" y="1012"/>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07" name="Rectangle 59" descr="30%"/>
              <p:cNvSpPr>
                <a:spLocks noChangeAspect="1" noChangeArrowheads="1"/>
              </p:cNvSpPr>
              <p:nvPr/>
            </p:nvSpPr>
            <p:spPr bwMode="auto">
              <a:xfrm>
                <a:off x="1609"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08" name="Rectangle 60" descr="30%"/>
              <p:cNvSpPr>
                <a:spLocks noChangeAspect="1" noChangeArrowheads="1"/>
              </p:cNvSpPr>
              <p:nvPr/>
            </p:nvSpPr>
            <p:spPr bwMode="auto">
              <a:xfrm>
                <a:off x="1193"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09" name="Rectangle 61" descr="30%"/>
              <p:cNvSpPr>
                <a:spLocks noChangeAspect="1" noChangeArrowheads="1"/>
              </p:cNvSpPr>
              <p:nvPr/>
            </p:nvSpPr>
            <p:spPr bwMode="auto">
              <a:xfrm>
                <a:off x="2025"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10" name="Rectangle 62" descr="30%"/>
              <p:cNvSpPr>
                <a:spLocks noChangeAspect="1" noChangeArrowheads="1"/>
              </p:cNvSpPr>
              <p:nvPr/>
            </p:nvSpPr>
            <p:spPr bwMode="auto">
              <a:xfrm>
                <a:off x="1609" y="1796"/>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6" name="Group 63"/>
            <p:cNvGrpSpPr>
              <a:grpSpLocks/>
            </p:cNvGrpSpPr>
            <p:nvPr/>
          </p:nvGrpSpPr>
          <p:grpSpPr bwMode="auto">
            <a:xfrm>
              <a:off x="2865" y="1788"/>
              <a:ext cx="1241" cy="1166"/>
              <a:chOff x="1193" y="1012"/>
              <a:chExt cx="1241" cy="1166"/>
            </a:xfrm>
          </p:grpSpPr>
          <p:sp>
            <p:nvSpPr>
              <p:cNvPr id="283712" name="Rectangle 64" descr="30%"/>
              <p:cNvSpPr>
                <a:spLocks noChangeAspect="1" noChangeArrowheads="1"/>
              </p:cNvSpPr>
              <p:nvPr/>
            </p:nvSpPr>
            <p:spPr bwMode="auto">
              <a:xfrm>
                <a:off x="1609" y="1012"/>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13" name="Rectangle 65" descr="30%"/>
              <p:cNvSpPr>
                <a:spLocks noChangeAspect="1" noChangeArrowheads="1"/>
              </p:cNvSpPr>
              <p:nvPr/>
            </p:nvSpPr>
            <p:spPr bwMode="auto">
              <a:xfrm>
                <a:off x="1609"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14" name="Rectangle 66" descr="30%"/>
              <p:cNvSpPr>
                <a:spLocks noChangeAspect="1" noChangeArrowheads="1"/>
              </p:cNvSpPr>
              <p:nvPr/>
            </p:nvSpPr>
            <p:spPr bwMode="auto">
              <a:xfrm>
                <a:off x="1193"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15" name="Rectangle 67" descr="30%"/>
              <p:cNvSpPr>
                <a:spLocks noChangeAspect="1" noChangeArrowheads="1"/>
              </p:cNvSpPr>
              <p:nvPr/>
            </p:nvSpPr>
            <p:spPr bwMode="auto">
              <a:xfrm>
                <a:off x="2025"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16" name="Rectangle 68" descr="30%"/>
              <p:cNvSpPr>
                <a:spLocks noChangeAspect="1" noChangeArrowheads="1"/>
              </p:cNvSpPr>
              <p:nvPr/>
            </p:nvSpPr>
            <p:spPr bwMode="auto">
              <a:xfrm>
                <a:off x="1609" y="1796"/>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grpSp>
        <p:nvGrpSpPr>
          <p:cNvPr id="17" name="Group 69"/>
          <p:cNvGrpSpPr>
            <a:grpSpLocks/>
          </p:cNvGrpSpPr>
          <p:nvPr/>
        </p:nvGrpSpPr>
        <p:grpSpPr bwMode="auto">
          <a:xfrm>
            <a:off x="1892300" y="996950"/>
            <a:ext cx="3952875" cy="3705225"/>
            <a:chOff x="1192" y="628"/>
            <a:chExt cx="2490" cy="2334"/>
          </a:xfrm>
        </p:grpSpPr>
        <p:grpSp>
          <p:nvGrpSpPr>
            <p:cNvPr id="18" name="Group 70"/>
            <p:cNvGrpSpPr>
              <a:grpSpLocks/>
            </p:cNvGrpSpPr>
            <p:nvPr/>
          </p:nvGrpSpPr>
          <p:grpSpPr bwMode="auto">
            <a:xfrm>
              <a:off x="1192" y="628"/>
              <a:ext cx="825" cy="774"/>
              <a:chOff x="568" y="2724"/>
              <a:chExt cx="825" cy="774"/>
            </a:xfrm>
          </p:grpSpPr>
          <p:sp>
            <p:nvSpPr>
              <p:cNvPr id="283719" name="Rectangle 71" descr="30%"/>
              <p:cNvSpPr>
                <a:spLocks noChangeAspect="1" noChangeArrowheads="1"/>
              </p:cNvSpPr>
              <p:nvPr/>
            </p:nvSpPr>
            <p:spPr bwMode="auto">
              <a:xfrm>
                <a:off x="568" y="272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20" name="Rectangle 72" descr="30%"/>
              <p:cNvSpPr>
                <a:spLocks noChangeAspect="1" noChangeArrowheads="1"/>
              </p:cNvSpPr>
              <p:nvPr/>
            </p:nvSpPr>
            <p:spPr bwMode="auto">
              <a:xfrm>
                <a:off x="984" y="272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21" name="Rectangle 73" descr="30%"/>
              <p:cNvSpPr>
                <a:spLocks noChangeAspect="1" noChangeArrowheads="1"/>
              </p:cNvSpPr>
              <p:nvPr/>
            </p:nvSpPr>
            <p:spPr bwMode="auto">
              <a:xfrm>
                <a:off x="568" y="31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9" name="Group 74"/>
            <p:cNvGrpSpPr>
              <a:grpSpLocks/>
            </p:cNvGrpSpPr>
            <p:nvPr/>
          </p:nvGrpSpPr>
          <p:grpSpPr bwMode="auto">
            <a:xfrm>
              <a:off x="2441" y="628"/>
              <a:ext cx="1241" cy="774"/>
              <a:chOff x="137" y="2252"/>
              <a:chExt cx="1241" cy="774"/>
            </a:xfrm>
          </p:grpSpPr>
          <p:sp>
            <p:nvSpPr>
              <p:cNvPr id="283723" name="Rectangle 75" descr="30%"/>
              <p:cNvSpPr>
                <a:spLocks noChangeAspect="1" noChangeArrowheads="1"/>
              </p:cNvSpPr>
              <p:nvPr/>
            </p:nvSpPr>
            <p:spPr bwMode="auto">
              <a:xfrm>
                <a:off x="553" y="2252"/>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24" name="Rectangle 76" descr="30%"/>
              <p:cNvSpPr>
                <a:spLocks noChangeAspect="1" noChangeArrowheads="1"/>
              </p:cNvSpPr>
              <p:nvPr/>
            </p:nvSpPr>
            <p:spPr bwMode="auto">
              <a:xfrm>
                <a:off x="137" y="2252"/>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25" name="Rectangle 77" descr="30%"/>
              <p:cNvSpPr>
                <a:spLocks noChangeAspect="1" noChangeArrowheads="1"/>
              </p:cNvSpPr>
              <p:nvPr/>
            </p:nvSpPr>
            <p:spPr bwMode="auto">
              <a:xfrm>
                <a:off x="969" y="2252"/>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26" name="Rectangle 78" descr="30%"/>
              <p:cNvSpPr>
                <a:spLocks noChangeAspect="1" noChangeArrowheads="1"/>
              </p:cNvSpPr>
              <p:nvPr/>
            </p:nvSpPr>
            <p:spPr bwMode="auto">
              <a:xfrm>
                <a:off x="553" y="264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20" name="Group 79"/>
            <p:cNvGrpSpPr>
              <a:grpSpLocks/>
            </p:cNvGrpSpPr>
            <p:nvPr/>
          </p:nvGrpSpPr>
          <p:grpSpPr bwMode="auto">
            <a:xfrm>
              <a:off x="1192" y="1788"/>
              <a:ext cx="825" cy="1166"/>
              <a:chOff x="544" y="2108"/>
              <a:chExt cx="825" cy="1166"/>
            </a:xfrm>
          </p:grpSpPr>
          <p:sp>
            <p:nvSpPr>
              <p:cNvPr id="283728" name="Rectangle 80" descr="30%"/>
              <p:cNvSpPr>
                <a:spLocks noChangeAspect="1" noChangeArrowheads="1"/>
              </p:cNvSpPr>
              <p:nvPr/>
            </p:nvSpPr>
            <p:spPr bwMode="auto">
              <a:xfrm>
                <a:off x="544" y="2108"/>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29" name="Rectangle 81" descr="30%"/>
              <p:cNvSpPr>
                <a:spLocks noChangeAspect="1" noChangeArrowheads="1"/>
              </p:cNvSpPr>
              <p:nvPr/>
            </p:nvSpPr>
            <p:spPr bwMode="auto">
              <a:xfrm>
                <a:off x="544" y="2500"/>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30" name="Rectangle 82" descr="30%"/>
              <p:cNvSpPr>
                <a:spLocks noChangeAspect="1" noChangeArrowheads="1"/>
              </p:cNvSpPr>
              <p:nvPr/>
            </p:nvSpPr>
            <p:spPr bwMode="auto">
              <a:xfrm>
                <a:off x="960" y="2500"/>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31" name="Rectangle 83" descr="30%"/>
              <p:cNvSpPr>
                <a:spLocks noChangeAspect="1" noChangeArrowheads="1"/>
              </p:cNvSpPr>
              <p:nvPr/>
            </p:nvSpPr>
            <p:spPr bwMode="auto">
              <a:xfrm>
                <a:off x="544" y="2892"/>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21" name="Group 84"/>
            <p:cNvGrpSpPr>
              <a:grpSpLocks/>
            </p:cNvGrpSpPr>
            <p:nvPr/>
          </p:nvGrpSpPr>
          <p:grpSpPr bwMode="auto">
            <a:xfrm>
              <a:off x="2441" y="1796"/>
              <a:ext cx="1241" cy="1166"/>
              <a:chOff x="1193" y="1012"/>
              <a:chExt cx="1241" cy="1166"/>
            </a:xfrm>
          </p:grpSpPr>
          <p:sp>
            <p:nvSpPr>
              <p:cNvPr id="283733" name="Rectangle 85" descr="30%"/>
              <p:cNvSpPr>
                <a:spLocks noChangeAspect="1" noChangeArrowheads="1"/>
              </p:cNvSpPr>
              <p:nvPr/>
            </p:nvSpPr>
            <p:spPr bwMode="auto">
              <a:xfrm>
                <a:off x="1609" y="1012"/>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34" name="Rectangle 86" descr="30%"/>
              <p:cNvSpPr>
                <a:spLocks noChangeAspect="1" noChangeArrowheads="1"/>
              </p:cNvSpPr>
              <p:nvPr/>
            </p:nvSpPr>
            <p:spPr bwMode="auto">
              <a:xfrm>
                <a:off x="1609"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35" name="Rectangle 87" descr="30%"/>
              <p:cNvSpPr>
                <a:spLocks noChangeAspect="1" noChangeArrowheads="1"/>
              </p:cNvSpPr>
              <p:nvPr/>
            </p:nvSpPr>
            <p:spPr bwMode="auto">
              <a:xfrm>
                <a:off x="1193"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36" name="Rectangle 88" descr="30%"/>
              <p:cNvSpPr>
                <a:spLocks noChangeAspect="1" noChangeArrowheads="1"/>
              </p:cNvSpPr>
              <p:nvPr/>
            </p:nvSpPr>
            <p:spPr bwMode="auto">
              <a:xfrm>
                <a:off x="2025"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37" name="Rectangle 89" descr="30%"/>
              <p:cNvSpPr>
                <a:spLocks noChangeAspect="1" noChangeArrowheads="1"/>
              </p:cNvSpPr>
              <p:nvPr/>
            </p:nvSpPr>
            <p:spPr bwMode="auto">
              <a:xfrm>
                <a:off x="1609" y="1796"/>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sp>
        <p:nvSpPr>
          <p:cNvPr id="283738" name="Rectangle 90"/>
          <p:cNvSpPr>
            <a:spLocks noGrp="1" noChangeArrowheads="1"/>
          </p:cNvSpPr>
          <p:nvPr>
            <p:ph type="title"/>
          </p:nvPr>
        </p:nvSpPr>
        <p:spPr/>
        <p:txBody>
          <a:bodyPr/>
          <a:lstStyle/>
          <a:p>
            <a:r>
              <a:rPr lang="en-US"/>
              <a:t>Microbenchmark: Ocean</a:t>
            </a:r>
          </a:p>
        </p:txBody>
      </p:sp>
      <p:grpSp>
        <p:nvGrpSpPr>
          <p:cNvPr id="22" name="Group 91"/>
          <p:cNvGrpSpPr>
            <a:grpSpLocks/>
          </p:cNvGrpSpPr>
          <p:nvPr/>
        </p:nvGrpSpPr>
        <p:grpSpPr bwMode="auto">
          <a:xfrm>
            <a:off x="1881188" y="984250"/>
            <a:ext cx="3328987" cy="3094038"/>
            <a:chOff x="1185" y="620"/>
            <a:chExt cx="2097" cy="1949"/>
          </a:xfrm>
        </p:grpSpPr>
        <p:sp>
          <p:nvSpPr>
            <p:cNvPr id="283740" name="Rectangle 92"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41" name="Rectangle 93"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42" name="Rectangle 94"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43" name="Rectangle 95"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aphicFrame>
        <p:nvGraphicFramePr>
          <p:cNvPr id="283744" name="Group 96"/>
          <p:cNvGraphicFramePr>
            <a:graphicFrameLocks noGrp="1"/>
          </p:cNvGraphicFramePr>
          <p:nvPr>
            <p:ph type="tbl" idx="1"/>
          </p:nvPr>
        </p:nvGraphicFramePr>
        <p:xfrm>
          <a:off x="1878013" y="981075"/>
          <a:ext cx="5314950" cy="4953000"/>
        </p:xfrm>
        <a:graphic>
          <a:graphicData uri="http://schemas.openxmlformats.org/drawingml/2006/table">
            <a:tbl>
              <a:tblPr/>
              <a:tblGrid>
                <a:gridCol w="665162">
                  <a:extLst>
                    <a:ext uri="{9D8B030D-6E8A-4147-A177-3AD203B41FA5}">
                      <a16:colId xmlns:a16="http://schemas.microsoft.com/office/drawing/2014/main" val="20000"/>
                    </a:ext>
                  </a:extLst>
                </a:gridCol>
                <a:gridCol w="663575">
                  <a:extLst>
                    <a:ext uri="{9D8B030D-6E8A-4147-A177-3AD203B41FA5}">
                      <a16:colId xmlns:a16="http://schemas.microsoft.com/office/drawing/2014/main" val="20001"/>
                    </a:ext>
                  </a:extLst>
                </a:gridCol>
                <a:gridCol w="665163">
                  <a:extLst>
                    <a:ext uri="{9D8B030D-6E8A-4147-A177-3AD203B41FA5}">
                      <a16:colId xmlns:a16="http://schemas.microsoft.com/office/drawing/2014/main" val="20002"/>
                    </a:ext>
                  </a:extLst>
                </a:gridCol>
                <a:gridCol w="663575">
                  <a:extLst>
                    <a:ext uri="{9D8B030D-6E8A-4147-A177-3AD203B41FA5}">
                      <a16:colId xmlns:a16="http://schemas.microsoft.com/office/drawing/2014/main" val="20003"/>
                    </a:ext>
                  </a:extLst>
                </a:gridCol>
                <a:gridCol w="665162">
                  <a:extLst>
                    <a:ext uri="{9D8B030D-6E8A-4147-A177-3AD203B41FA5}">
                      <a16:colId xmlns:a16="http://schemas.microsoft.com/office/drawing/2014/main" val="20004"/>
                    </a:ext>
                  </a:extLst>
                </a:gridCol>
                <a:gridCol w="663575">
                  <a:extLst>
                    <a:ext uri="{9D8B030D-6E8A-4147-A177-3AD203B41FA5}">
                      <a16:colId xmlns:a16="http://schemas.microsoft.com/office/drawing/2014/main" val="20005"/>
                    </a:ext>
                  </a:extLst>
                </a:gridCol>
                <a:gridCol w="665163">
                  <a:extLst>
                    <a:ext uri="{9D8B030D-6E8A-4147-A177-3AD203B41FA5}">
                      <a16:colId xmlns:a16="http://schemas.microsoft.com/office/drawing/2014/main" val="20006"/>
                    </a:ext>
                  </a:extLst>
                </a:gridCol>
                <a:gridCol w="663575">
                  <a:extLst>
                    <a:ext uri="{9D8B030D-6E8A-4147-A177-3AD203B41FA5}">
                      <a16:colId xmlns:a16="http://schemas.microsoft.com/office/drawing/2014/main" val="20007"/>
                    </a:ext>
                  </a:extLst>
                </a:gridCol>
              </a:tblGrid>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23" name="Group 179"/>
          <p:cNvGrpSpPr>
            <a:grpSpLocks/>
          </p:cNvGrpSpPr>
          <p:nvPr/>
        </p:nvGrpSpPr>
        <p:grpSpPr bwMode="auto">
          <a:xfrm>
            <a:off x="2528888" y="984250"/>
            <a:ext cx="3328987" cy="3094038"/>
            <a:chOff x="1185" y="620"/>
            <a:chExt cx="2097" cy="1949"/>
          </a:xfrm>
        </p:grpSpPr>
        <p:sp>
          <p:nvSpPr>
            <p:cNvPr id="283828" name="Rectangle 180"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829" name="Rectangle 181"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830" name="Rectangle 182"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831" name="Rectangle 183"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24" name="Group 184"/>
          <p:cNvGrpSpPr>
            <a:grpSpLocks/>
          </p:cNvGrpSpPr>
          <p:nvPr/>
        </p:nvGrpSpPr>
        <p:grpSpPr bwMode="auto">
          <a:xfrm>
            <a:off x="3189288" y="996950"/>
            <a:ext cx="3328987" cy="3094038"/>
            <a:chOff x="1185" y="620"/>
            <a:chExt cx="2097" cy="1949"/>
          </a:xfrm>
        </p:grpSpPr>
        <p:sp>
          <p:nvSpPr>
            <p:cNvPr id="283833" name="Rectangle 185"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834" name="Rectangle 186"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835" name="Rectangle 187"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836" name="Rectangle 188"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25" name="Group 189"/>
          <p:cNvGrpSpPr>
            <a:grpSpLocks/>
          </p:cNvGrpSpPr>
          <p:nvPr/>
        </p:nvGrpSpPr>
        <p:grpSpPr bwMode="auto">
          <a:xfrm>
            <a:off x="3862388" y="984250"/>
            <a:ext cx="3328987" cy="3094038"/>
            <a:chOff x="1185" y="620"/>
            <a:chExt cx="2097" cy="1949"/>
          </a:xfrm>
        </p:grpSpPr>
        <p:sp>
          <p:nvSpPr>
            <p:cNvPr id="283838" name="Rectangle 190"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839" name="Rectangle 191"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840" name="Rectangle 192"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841" name="Rectangle 193"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9" presetClass="emph" presetSubtype="0" nodeType="withEffect">
                                  <p:stCondLst>
                                    <p:cond delay="0"/>
                                  </p:stCondLst>
                                  <p:childTnLst>
                                    <p:set>
                                      <p:cBhvr rctx="PPT">
                                        <p:cTn id="18" dur="indefinite"/>
                                        <p:tgtEl>
                                          <p:spTgt spid="22"/>
                                        </p:tgtEl>
                                        <p:attrNameLst>
                                          <p:attrName>style.opacity</p:attrName>
                                        </p:attrNameLst>
                                      </p:cBhvr>
                                      <p:to>
                                        <p:strVal val="0.5"/>
                                      </p:to>
                                    </p:set>
                                    <p:animEffect filter="image" prLst="opacity: 0.5">
                                      <p:cBhvr rctx="IE">
                                        <p:cTn id="19" dur="indefinite"/>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2"/>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9" presetClass="emph" presetSubtype="0" nodeType="withEffect">
                                  <p:stCondLst>
                                    <p:cond delay="0"/>
                                  </p:stCondLst>
                                  <p:childTnLst>
                                    <p:set>
                                      <p:cBhvr rctx="PPT">
                                        <p:cTn id="31" dur="indefinite"/>
                                        <p:tgtEl>
                                          <p:spTgt spid="23"/>
                                        </p:tgtEl>
                                        <p:attrNameLst>
                                          <p:attrName>style.opacity</p:attrName>
                                        </p:attrNameLst>
                                      </p:cBhvr>
                                      <p:to>
                                        <p:strVal val="0.5"/>
                                      </p:to>
                                    </p:set>
                                    <p:animEffect filter="image" prLst="opacity: 0.5">
                                      <p:cBhvr rctx="IE">
                                        <p:cTn id="32" dur="indefinite"/>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9" presetClass="emph" presetSubtype="0" nodeType="withEffect">
                                  <p:stCondLst>
                                    <p:cond delay="0"/>
                                  </p:stCondLst>
                                  <p:childTnLst>
                                    <p:set>
                                      <p:cBhvr rctx="PPT">
                                        <p:cTn id="44" dur="indefinite"/>
                                        <p:tgtEl>
                                          <p:spTgt spid="24"/>
                                        </p:tgtEl>
                                        <p:attrNameLst>
                                          <p:attrName>style.opacity</p:attrName>
                                        </p:attrNameLst>
                                      </p:cBhvr>
                                      <p:to>
                                        <p:strVal val="0.5"/>
                                      </p:to>
                                    </p:set>
                                    <p:animEffect filter="image" prLst="opacity: 0.5">
                                      <p:cBhvr rctx="IE">
                                        <p:cTn id="45" dur="indefinite"/>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2"/>
                                        </p:tgtEl>
                                        <p:attrNameLst>
                                          <p:attrName>style.visibility</p:attrName>
                                        </p:attrNameLst>
                                      </p:cBhvr>
                                      <p:to>
                                        <p:strVal val="hidden"/>
                                      </p:to>
                                    </p:set>
                                  </p:childTnLst>
                                </p:cTn>
                              </p:par>
                              <p:par>
                                <p:cTn id="50" presetID="1" presetClass="entr" presetSubtype="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childTnLst>
                          </p:cTn>
                        </p:par>
                        <p:par>
                          <p:cTn id="52" fill="hold">
                            <p:stCondLst>
                              <p:cond delay="0"/>
                            </p:stCondLst>
                            <p:childTnLst>
                              <p:par>
                                <p:cTn id="53" presetID="9" presetClass="emph" presetSubtype="0" nodeType="afterEffect">
                                  <p:stCondLst>
                                    <p:cond delay="1000"/>
                                  </p:stCondLst>
                                  <p:childTnLst>
                                    <p:set>
                                      <p:cBhvr rctx="PPT">
                                        <p:cTn id="54" dur="indefinite"/>
                                        <p:tgtEl>
                                          <p:spTgt spid="25"/>
                                        </p:tgtEl>
                                        <p:attrNameLst>
                                          <p:attrName>style.opacity</p:attrName>
                                        </p:attrNameLst>
                                      </p:cBhvr>
                                      <p:to>
                                        <p:strVal val="0.5"/>
                                      </p:to>
                                    </p:set>
                                    <p:animEffect filter="image" prLst="opacity: 0.5">
                                      <p:cBhvr rctx="IE">
                                        <p:cTn id="55" dur="indefinite"/>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14688" y="984250"/>
            <a:ext cx="3962400" cy="4340225"/>
            <a:chOff x="2025" y="620"/>
            <a:chExt cx="2496" cy="2734"/>
          </a:xfrm>
        </p:grpSpPr>
        <p:grpSp>
          <p:nvGrpSpPr>
            <p:cNvPr id="3" name="Group 3"/>
            <p:cNvGrpSpPr>
              <a:grpSpLocks/>
            </p:cNvGrpSpPr>
            <p:nvPr/>
          </p:nvGrpSpPr>
          <p:grpSpPr bwMode="auto">
            <a:xfrm>
              <a:off x="2025" y="620"/>
              <a:ext cx="1241" cy="1166"/>
              <a:chOff x="1193" y="1012"/>
              <a:chExt cx="1241" cy="1166"/>
            </a:xfrm>
          </p:grpSpPr>
          <p:sp>
            <p:nvSpPr>
              <p:cNvPr id="284676" name="Rectangle 4" descr="30%"/>
              <p:cNvSpPr>
                <a:spLocks noChangeAspect="1" noChangeArrowheads="1"/>
              </p:cNvSpPr>
              <p:nvPr/>
            </p:nvSpPr>
            <p:spPr bwMode="auto">
              <a:xfrm>
                <a:off x="1609" y="1012"/>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77" name="Rectangle 5" descr="30%"/>
              <p:cNvSpPr>
                <a:spLocks noChangeAspect="1" noChangeArrowheads="1"/>
              </p:cNvSpPr>
              <p:nvPr/>
            </p:nvSpPr>
            <p:spPr bwMode="auto">
              <a:xfrm>
                <a:off x="1609" y="140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78" name="Rectangle 6" descr="30%"/>
              <p:cNvSpPr>
                <a:spLocks noChangeAspect="1" noChangeArrowheads="1"/>
              </p:cNvSpPr>
              <p:nvPr/>
            </p:nvSpPr>
            <p:spPr bwMode="auto">
              <a:xfrm>
                <a:off x="1193" y="140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79" name="Rectangle 7" descr="30%"/>
              <p:cNvSpPr>
                <a:spLocks noChangeAspect="1" noChangeArrowheads="1"/>
              </p:cNvSpPr>
              <p:nvPr/>
            </p:nvSpPr>
            <p:spPr bwMode="auto">
              <a:xfrm>
                <a:off x="2025" y="140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80" name="Rectangle 8" descr="30%"/>
              <p:cNvSpPr>
                <a:spLocks noChangeAspect="1" noChangeArrowheads="1"/>
              </p:cNvSpPr>
              <p:nvPr/>
            </p:nvSpPr>
            <p:spPr bwMode="auto">
              <a:xfrm>
                <a:off x="1609" y="179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4" name="Group 9"/>
            <p:cNvGrpSpPr>
              <a:grpSpLocks/>
            </p:cNvGrpSpPr>
            <p:nvPr/>
          </p:nvGrpSpPr>
          <p:grpSpPr bwMode="auto">
            <a:xfrm>
              <a:off x="2025" y="2188"/>
              <a:ext cx="1241" cy="1166"/>
              <a:chOff x="1193" y="1012"/>
              <a:chExt cx="1241" cy="1166"/>
            </a:xfrm>
          </p:grpSpPr>
          <p:sp>
            <p:nvSpPr>
              <p:cNvPr id="284682" name="Rectangle 10" descr="30%"/>
              <p:cNvSpPr>
                <a:spLocks noChangeAspect="1" noChangeArrowheads="1"/>
              </p:cNvSpPr>
              <p:nvPr/>
            </p:nvSpPr>
            <p:spPr bwMode="auto">
              <a:xfrm>
                <a:off x="1609" y="1012"/>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83" name="Rectangle 11" descr="30%"/>
              <p:cNvSpPr>
                <a:spLocks noChangeAspect="1" noChangeArrowheads="1"/>
              </p:cNvSpPr>
              <p:nvPr/>
            </p:nvSpPr>
            <p:spPr bwMode="auto">
              <a:xfrm>
                <a:off x="1609"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84" name="Rectangle 12" descr="30%"/>
              <p:cNvSpPr>
                <a:spLocks noChangeAspect="1" noChangeArrowheads="1"/>
              </p:cNvSpPr>
              <p:nvPr/>
            </p:nvSpPr>
            <p:spPr bwMode="auto">
              <a:xfrm>
                <a:off x="1193"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85" name="Rectangle 13" descr="30%"/>
              <p:cNvSpPr>
                <a:spLocks noChangeAspect="1" noChangeArrowheads="1"/>
              </p:cNvSpPr>
              <p:nvPr/>
            </p:nvSpPr>
            <p:spPr bwMode="auto">
              <a:xfrm>
                <a:off x="2025"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86" name="Rectangle 14" descr="30%"/>
              <p:cNvSpPr>
                <a:spLocks noChangeAspect="1" noChangeArrowheads="1"/>
              </p:cNvSpPr>
              <p:nvPr/>
            </p:nvSpPr>
            <p:spPr bwMode="auto">
              <a:xfrm>
                <a:off x="1609" y="1796"/>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5" name="Group 15"/>
            <p:cNvGrpSpPr>
              <a:grpSpLocks/>
            </p:cNvGrpSpPr>
            <p:nvPr/>
          </p:nvGrpSpPr>
          <p:grpSpPr bwMode="auto">
            <a:xfrm>
              <a:off x="3696" y="620"/>
              <a:ext cx="825" cy="1166"/>
              <a:chOff x="0" y="2260"/>
              <a:chExt cx="825" cy="1166"/>
            </a:xfrm>
          </p:grpSpPr>
          <p:sp>
            <p:nvSpPr>
              <p:cNvPr id="284688" name="Rectangle 16" descr="30%"/>
              <p:cNvSpPr>
                <a:spLocks noChangeAspect="1" noChangeArrowheads="1"/>
              </p:cNvSpPr>
              <p:nvPr/>
            </p:nvSpPr>
            <p:spPr bwMode="auto">
              <a:xfrm>
                <a:off x="416" y="2260"/>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89" name="Rectangle 17" descr="30%"/>
              <p:cNvSpPr>
                <a:spLocks noChangeAspect="1" noChangeArrowheads="1"/>
              </p:cNvSpPr>
              <p:nvPr/>
            </p:nvSpPr>
            <p:spPr bwMode="auto">
              <a:xfrm>
                <a:off x="416" y="2652"/>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90" name="Rectangle 18" descr="30%"/>
              <p:cNvSpPr>
                <a:spLocks noChangeAspect="1" noChangeArrowheads="1"/>
              </p:cNvSpPr>
              <p:nvPr/>
            </p:nvSpPr>
            <p:spPr bwMode="auto">
              <a:xfrm>
                <a:off x="0" y="2652"/>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91" name="Rectangle 19" descr="30%"/>
              <p:cNvSpPr>
                <a:spLocks noChangeAspect="1" noChangeArrowheads="1"/>
              </p:cNvSpPr>
              <p:nvPr/>
            </p:nvSpPr>
            <p:spPr bwMode="auto">
              <a:xfrm>
                <a:off x="416" y="304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6" name="Group 20"/>
            <p:cNvGrpSpPr>
              <a:grpSpLocks/>
            </p:cNvGrpSpPr>
            <p:nvPr/>
          </p:nvGrpSpPr>
          <p:grpSpPr bwMode="auto">
            <a:xfrm>
              <a:off x="3696" y="2180"/>
              <a:ext cx="825" cy="1166"/>
              <a:chOff x="0" y="2260"/>
              <a:chExt cx="825" cy="1166"/>
            </a:xfrm>
          </p:grpSpPr>
          <p:sp>
            <p:nvSpPr>
              <p:cNvPr id="284693" name="Rectangle 21" descr="30%"/>
              <p:cNvSpPr>
                <a:spLocks noChangeAspect="1" noChangeArrowheads="1"/>
              </p:cNvSpPr>
              <p:nvPr/>
            </p:nvSpPr>
            <p:spPr bwMode="auto">
              <a:xfrm>
                <a:off x="416" y="2260"/>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94" name="Rectangle 22" descr="30%"/>
              <p:cNvSpPr>
                <a:spLocks noChangeAspect="1" noChangeArrowheads="1"/>
              </p:cNvSpPr>
              <p:nvPr/>
            </p:nvSpPr>
            <p:spPr bwMode="auto">
              <a:xfrm>
                <a:off x="416" y="2652"/>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95" name="Rectangle 23" descr="30%"/>
              <p:cNvSpPr>
                <a:spLocks noChangeAspect="1" noChangeArrowheads="1"/>
              </p:cNvSpPr>
              <p:nvPr/>
            </p:nvSpPr>
            <p:spPr bwMode="auto">
              <a:xfrm>
                <a:off x="0" y="2652"/>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96" name="Rectangle 24" descr="30%"/>
              <p:cNvSpPr>
                <a:spLocks noChangeAspect="1" noChangeArrowheads="1"/>
              </p:cNvSpPr>
              <p:nvPr/>
            </p:nvSpPr>
            <p:spPr bwMode="auto">
              <a:xfrm>
                <a:off x="416" y="304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grpSp>
        <p:nvGrpSpPr>
          <p:cNvPr id="7" name="Group 25"/>
          <p:cNvGrpSpPr>
            <a:grpSpLocks/>
          </p:cNvGrpSpPr>
          <p:nvPr/>
        </p:nvGrpSpPr>
        <p:grpSpPr bwMode="auto">
          <a:xfrm>
            <a:off x="2528888" y="984250"/>
            <a:ext cx="4649787" cy="4327525"/>
            <a:chOff x="1185" y="620"/>
            <a:chExt cx="2929" cy="2726"/>
          </a:xfrm>
        </p:grpSpPr>
        <p:grpSp>
          <p:nvGrpSpPr>
            <p:cNvPr id="8" name="Group 26"/>
            <p:cNvGrpSpPr>
              <a:grpSpLocks/>
            </p:cNvGrpSpPr>
            <p:nvPr/>
          </p:nvGrpSpPr>
          <p:grpSpPr bwMode="auto">
            <a:xfrm>
              <a:off x="1193" y="620"/>
              <a:ext cx="1241" cy="1166"/>
              <a:chOff x="1193" y="1012"/>
              <a:chExt cx="1241" cy="1166"/>
            </a:xfrm>
          </p:grpSpPr>
          <p:sp>
            <p:nvSpPr>
              <p:cNvPr id="284699" name="Rectangle 27" descr="30%"/>
              <p:cNvSpPr>
                <a:spLocks noChangeAspect="1" noChangeArrowheads="1"/>
              </p:cNvSpPr>
              <p:nvPr/>
            </p:nvSpPr>
            <p:spPr bwMode="auto">
              <a:xfrm>
                <a:off x="1609" y="1012"/>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00" name="Rectangle 28" descr="30%"/>
              <p:cNvSpPr>
                <a:spLocks noChangeAspect="1" noChangeArrowheads="1"/>
              </p:cNvSpPr>
              <p:nvPr/>
            </p:nvSpPr>
            <p:spPr bwMode="auto">
              <a:xfrm>
                <a:off x="1609" y="140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01" name="Rectangle 29" descr="30%"/>
              <p:cNvSpPr>
                <a:spLocks noChangeAspect="1" noChangeArrowheads="1"/>
              </p:cNvSpPr>
              <p:nvPr/>
            </p:nvSpPr>
            <p:spPr bwMode="auto">
              <a:xfrm>
                <a:off x="1193" y="140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02" name="Rectangle 30" descr="30%"/>
              <p:cNvSpPr>
                <a:spLocks noChangeAspect="1" noChangeArrowheads="1"/>
              </p:cNvSpPr>
              <p:nvPr/>
            </p:nvSpPr>
            <p:spPr bwMode="auto">
              <a:xfrm>
                <a:off x="2025" y="140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03" name="Rectangle 31" descr="30%"/>
              <p:cNvSpPr>
                <a:spLocks noChangeAspect="1" noChangeArrowheads="1"/>
              </p:cNvSpPr>
              <p:nvPr/>
            </p:nvSpPr>
            <p:spPr bwMode="auto">
              <a:xfrm>
                <a:off x="1609" y="179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9" name="Group 32"/>
            <p:cNvGrpSpPr>
              <a:grpSpLocks/>
            </p:cNvGrpSpPr>
            <p:nvPr/>
          </p:nvGrpSpPr>
          <p:grpSpPr bwMode="auto">
            <a:xfrm>
              <a:off x="2865" y="620"/>
              <a:ext cx="1241" cy="1166"/>
              <a:chOff x="1193" y="1012"/>
              <a:chExt cx="1241" cy="1166"/>
            </a:xfrm>
          </p:grpSpPr>
          <p:sp>
            <p:nvSpPr>
              <p:cNvPr id="284705" name="Rectangle 33" descr="30%"/>
              <p:cNvSpPr>
                <a:spLocks noChangeAspect="1" noChangeArrowheads="1"/>
              </p:cNvSpPr>
              <p:nvPr/>
            </p:nvSpPr>
            <p:spPr bwMode="auto">
              <a:xfrm>
                <a:off x="1609" y="1012"/>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06" name="Rectangle 34" descr="30%"/>
              <p:cNvSpPr>
                <a:spLocks noChangeAspect="1" noChangeArrowheads="1"/>
              </p:cNvSpPr>
              <p:nvPr/>
            </p:nvSpPr>
            <p:spPr bwMode="auto">
              <a:xfrm>
                <a:off x="1609" y="140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07" name="Rectangle 35" descr="30%"/>
              <p:cNvSpPr>
                <a:spLocks noChangeAspect="1" noChangeArrowheads="1"/>
              </p:cNvSpPr>
              <p:nvPr/>
            </p:nvSpPr>
            <p:spPr bwMode="auto">
              <a:xfrm>
                <a:off x="1193" y="140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08" name="Rectangle 36" descr="30%"/>
              <p:cNvSpPr>
                <a:spLocks noChangeAspect="1" noChangeArrowheads="1"/>
              </p:cNvSpPr>
              <p:nvPr/>
            </p:nvSpPr>
            <p:spPr bwMode="auto">
              <a:xfrm>
                <a:off x="2025" y="140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09" name="Rectangle 37" descr="30%"/>
              <p:cNvSpPr>
                <a:spLocks noChangeAspect="1" noChangeArrowheads="1"/>
              </p:cNvSpPr>
              <p:nvPr/>
            </p:nvSpPr>
            <p:spPr bwMode="auto">
              <a:xfrm>
                <a:off x="1609" y="1796"/>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0" name="Group 38"/>
            <p:cNvGrpSpPr>
              <a:grpSpLocks/>
            </p:cNvGrpSpPr>
            <p:nvPr/>
          </p:nvGrpSpPr>
          <p:grpSpPr bwMode="auto">
            <a:xfrm>
              <a:off x="1185" y="2180"/>
              <a:ext cx="1241" cy="1166"/>
              <a:chOff x="1193" y="1012"/>
              <a:chExt cx="1241" cy="1166"/>
            </a:xfrm>
          </p:grpSpPr>
          <p:sp>
            <p:nvSpPr>
              <p:cNvPr id="284711" name="Rectangle 39" descr="30%"/>
              <p:cNvSpPr>
                <a:spLocks noChangeAspect="1" noChangeArrowheads="1"/>
              </p:cNvSpPr>
              <p:nvPr/>
            </p:nvSpPr>
            <p:spPr bwMode="auto">
              <a:xfrm>
                <a:off x="1609" y="1012"/>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12" name="Rectangle 40" descr="30%"/>
              <p:cNvSpPr>
                <a:spLocks noChangeAspect="1" noChangeArrowheads="1"/>
              </p:cNvSpPr>
              <p:nvPr/>
            </p:nvSpPr>
            <p:spPr bwMode="auto">
              <a:xfrm>
                <a:off x="1609"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13" name="Rectangle 41" descr="30%"/>
              <p:cNvSpPr>
                <a:spLocks noChangeAspect="1" noChangeArrowheads="1"/>
              </p:cNvSpPr>
              <p:nvPr/>
            </p:nvSpPr>
            <p:spPr bwMode="auto">
              <a:xfrm>
                <a:off x="1193"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14" name="Rectangle 42" descr="30%"/>
              <p:cNvSpPr>
                <a:spLocks noChangeAspect="1" noChangeArrowheads="1"/>
              </p:cNvSpPr>
              <p:nvPr/>
            </p:nvSpPr>
            <p:spPr bwMode="auto">
              <a:xfrm>
                <a:off x="2025"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15" name="Rectangle 43" descr="30%"/>
              <p:cNvSpPr>
                <a:spLocks noChangeAspect="1" noChangeArrowheads="1"/>
              </p:cNvSpPr>
              <p:nvPr/>
            </p:nvSpPr>
            <p:spPr bwMode="auto">
              <a:xfrm>
                <a:off x="1609" y="1796"/>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1" name="Group 44"/>
            <p:cNvGrpSpPr>
              <a:grpSpLocks/>
            </p:cNvGrpSpPr>
            <p:nvPr/>
          </p:nvGrpSpPr>
          <p:grpSpPr bwMode="auto">
            <a:xfrm>
              <a:off x="2873" y="2180"/>
              <a:ext cx="1241" cy="1166"/>
              <a:chOff x="1193" y="1012"/>
              <a:chExt cx="1241" cy="1166"/>
            </a:xfrm>
          </p:grpSpPr>
          <p:sp>
            <p:nvSpPr>
              <p:cNvPr id="284717" name="Rectangle 45" descr="30%"/>
              <p:cNvSpPr>
                <a:spLocks noChangeAspect="1" noChangeArrowheads="1"/>
              </p:cNvSpPr>
              <p:nvPr/>
            </p:nvSpPr>
            <p:spPr bwMode="auto">
              <a:xfrm>
                <a:off x="1609" y="1012"/>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18" name="Rectangle 46" descr="30%"/>
              <p:cNvSpPr>
                <a:spLocks noChangeAspect="1" noChangeArrowheads="1"/>
              </p:cNvSpPr>
              <p:nvPr/>
            </p:nvSpPr>
            <p:spPr bwMode="auto">
              <a:xfrm>
                <a:off x="1609"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19" name="Rectangle 47" descr="30%"/>
              <p:cNvSpPr>
                <a:spLocks noChangeAspect="1" noChangeArrowheads="1"/>
              </p:cNvSpPr>
              <p:nvPr/>
            </p:nvSpPr>
            <p:spPr bwMode="auto">
              <a:xfrm>
                <a:off x="1193"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20" name="Rectangle 48" descr="30%"/>
              <p:cNvSpPr>
                <a:spLocks noChangeAspect="1" noChangeArrowheads="1"/>
              </p:cNvSpPr>
              <p:nvPr/>
            </p:nvSpPr>
            <p:spPr bwMode="auto">
              <a:xfrm>
                <a:off x="2025"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21" name="Rectangle 49" descr="30%"/>
              <p:cNvSpPr>
                <a:spLocks noChangeAspect="1" noChangeArrowheads="1"/>
              </p:cNvSpPr>
              <p:nvPr/>
            </p:nvSpPr>
            <p:spPr bwMode="auto">
              <a:xfrm>
                <a:off x="1609" y="1796"/>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grpSp>
        <p:nvGrpSpPr>
          <p:cNvPr id="12" name="Group 50"/>
          <p:cNvGrpSpPr>
            <a:grpSpLocks/>
          </p:cNvGrpSpPr>
          <p:nvPr/>
        </p:nvGrpSpPr>
        <p:grpSpPr bwMode="auto">
          <a:xfrm>
            <a:off x="1881188" y="984250"/>
            <a:ext cx="4649787" cy="4327525"/>
            <a:chOff x="1185" y="620"/>
            <a:chExt cx="2929" cy="2726"/>
          </a:xfrm>
        </p:grpSpPr>
        <p:grpSp>
          <p:nvGrpSpPr>
            <p:cNvPr id="13" name="Group 51"/>
            <p:cNvGrpSpPr>
              <a:grpSpLocks/>
            </p:cNvGrpSpPr>
            <p:nvPr/>
          </p:nvGrpSpPr>
          <p:grpSpPr bwMode="auto">
            <a:xfrm>
              <a:off x="1193" y="620"/>
              <a:ext cx="1241" cy="1166"/>
              <a:chOff x="1193" y="1012"/>
              <a:chExt cx="1241" cy="1166"/>
            </a:xfrm>
          </p:grpSpPr>
          <p:sp>
            <p:nvSpPr>
              <p:cNvPr id="284724" name="Rectangle 52" descr="30%"/>
              <p:cNvSpPr>
                <a:spLocks noChangeAspect="1" noChangeArrowheads="1"/>
              </p:cNvSpPr>
              <p:nvPr/>
            </p:nvSpPr>
            <p:spPr bwMode="auto">
              <a:xfrm>
                <a:off x="1609" y="1012"/>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25" name="Rectangle 53" descr="30%"/>
              <p:cNvSpPr>
                <a:spLocks noChangeAspect="1" noChangeArrowheads="1"/>
              </p:cNvSpPr>
              <p:nvPr/>
            </p:nvSpPr>
            <p:spPr bwMode="auto">
              <a:xfrm>
                <a:off x="1609" y="140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26" name="Rectangle 54" descr="30%"/>
              <p:cNvSpPr>
                <a:spLocks noChangeAspect="1" noChangeArrowheads="1"/>
              </p:cNvSpPr>
              <p:nvPr/>
            </p:nvSpPr>
            <p:spPr bwMode="auto">
              <a:xfrm>
                <a:off x="1193" y="140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27" name="Rectangle 55" descr="30%"/>
              <p:cNvSpPr>
                <a:spLocks noChangeAspect="1" noChangeArrowheads="1"/>
              </p:cNvSpPr>
              <p:nvPr/>
            </p:nvSpPr>
            <p:spPr bwMode="auto">
              <a:xfrm>
                <a:off x="2025" y="140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28" name="Rectangle 56" descr="30%"/>
              <p:cNvSpPr>
                <a:spLocks noChangeAspect="1" noChangeArrowheads="1"/>
              </p:cNvSpPr>
              <p:nvPr/>
            </p:nvSpPr>
            <p:spPr bwMode="auto">
              <a:xfrm>
                <a:off x="1609" y="179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4" name="Group 57"/>
            <p:cNvGrpSpPr>
              <a:grpSpLocks/>
            </p:cNvGrpSpPr>
            <p:nvPr/>
          </p:nvGrpSpPr>
          <p:grpSpPr bwMode="auto">
            <a:xfrm>
              <a:off x="2865" y="620"/>
              <a:ext cx="1241" cy="1166"/>
              <a:chOff x="1193" y="1012"/>
              <a:chExt cx="1241" cy="1166"/>
            </a:xfrm>
          </p:grpSpPr>
          <p:sp>
            <p:nvSpPr>
              <p:cNvPr id="284730" name="Rectangle 58" descr="30%"/>
              <p:cNvSpPr>
                <a:spLocks noChangeAspect="1" noChangeArrowheads="1"/>
              </p:cNvSpPr>
              <p:nvPr/>
            </p:nvSpPr>
            <p:spPr bwMode="auto">
              <a:xfrm>
                <a:off x="1609" y="1012"/>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31" name="Rectangle 59" descr="30%"/>
              <p:cNvSpPr>
                <a:spLocks noChangeAspect="1" noChangeArrowheads="1"/>
              </p:cNvSpPr>
              <p:nvPr/>
            </p:nvSpPr>
            <p:spPr bwMode="auto">
              <a:xfrm>
                <a:off x="1609" y="140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32" name="Rectangle 60" descr="30%"/>
              <p:cNvSpPr>
                <a:spLocks noChangeAspect="1" noChangeArrowheads="1"/>
              </p:cNvSpPr>
              <p:nvPr/>
            </p:nvSpPr>
            <p:spPr bwMode="auto">
              <a:xfrm>
                <a:off x="1193" y="140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33" name="Rectangle 61" descr="30%"/>
              <p:cNvSpPr>
                <a:spLocks noChangeAspect="1" noChangeArrowheads="1"/>
              </p:cNvSpPr>
              <p:nvPr/>
            </p:nvSpPr>
            <p:spPr bwMode="auto">
              <a:xfrm>
                <a:off x="2025" y="140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34" name="Rectangle 62" descr="30%"/>
              <p:cNvSpPr>
                <a:spLocks noChangeAspect="1" noChangeArrowheads="1"/>
              </p:cNvSpPr>
              <p:nvPr/>
            </p:nvSpPr>
            <p:spPr bwMode="auto">
              <a:xfrm>
                <a:off x="1609" y="1796"/>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5" name="Group 63"/>
            <p:cNvGrpSpPr>
              <a:grpSpLocks/>
            </p:cNvGrpSpPr>
            <p:nvPr/>
          </p:nvGrpSpPr>
          <p:grpSpPr bwMode="auto">
            <a:xfrm>
              <a:off x="1185" y="2180"/>
              <a:ext cx="1241" cy="1166"/>
              <a:chOff x="1193" y="1012"/>
              <a:chExt cx="1241" cy="1166"/>
            </a:xfrm>
          </p:grpSpPr>
          <p:sp>
            <p:nvSpPr>
              <p:cNvPr id="284736" name="Rectangle 64" descr="30%"/>
              <p:cNvSpPr>
                <a:spLocks noChangeAspect="1" noChangeArrowheads="1"/>
              </p:cNvSpPr>
              <p:nvPr/>
            </p:nvSpPr>
            <p:spPr bwMode="auto">
              <a:xfrm>
                <a:off x="1609" y="1012"/>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37" name="Rectangle 65" descr="30%"/>
              <p:cNvSpPr>
                <a:spLocks noChangeAspect="1" noChangeArrowheads="1"/>
              </p:cNvSpPr>
              <p:nvPr/>
            </p:nvSpPr>
            <p:spPr bwMode="auto">
              <a:xfrm>
                <a:off x="1609"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38" name="Rectangle 66" descr="30%"/>
              <p:cNvSpPr>
                <a:spLocks noChangeAspect="1" noChangeArrowheads="1"/>
              </p:cNvSpPr>
              <p:nvPr/>
            </p:nvSpPr>
            <p:spPr bwMode="auto">
              <a:xfrm>
                <a:off x="1193"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39" name="Rectangle 67" descr="30%"/>
              <p:cNvSpPr>
                <a:spLocks noChangeAspect="1" noChangeArrowheads="1"/>
              </p:cNvSpPr>
              <p:nvPr/>
            </p:nvSpPr>
            <p:spPr bwMode="auto">
              <a:xfrm>
                <a:off x="2025"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40" name="Rectangle 68" descr="30%"/>
              <p:cNvSpPr>
                <a:spLocks noChangeAspect="1" noChangeArrowheads="1"/>
              </p:cNvSpPr>
              <p:nvPr/>
            </p:nvSpPr>
            <p:spPr bwMode="auto">
              <a:xfrm>
                <a:off x="1609" y="1796"/>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6" name="Group 69"/>
            <p:cNvGrpSpPr>
              <a:grpSpLocks/>
            </p:cNvGrpSpPr>
            <p:nvPr/>
          </p:nvGrpSpPr>
          <p:grpSpPr bwMode="auto">
            <a:xfrm>
              <a:off x="2873" y="2180"/>
              <a:ext cx="1241" cy="1166"/>
              <a:chOff x="1193" y="1012"/>
              <a:chExt cx="1241" cy="1166"/>
            </a:xfrm>
          </p:grpSpPr>
          <p:sp>
            <p:nvSpPr>
              <p:cNvPr id="284742" name="Rectangle 70" descr="30%"/>
              <p:cNvSpPr>
                <a:spLocks noChangeAspect="1" noChangeArrowheads="1"/>
              </p:cNvSpPr>
              <p:nvPr/>
            </p:nvSpPr>
            <p:spPr bwMode="auto">
              <a:xfrm>
                <a:off x="1609" y="1012"/>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43" name="Rectangle 71" descr="30%"/>
              <p:cNvSpPr>
                <a:spLocks noChangeAspect="1" noChangeArrowheads="1"/>
              </p:cNvSpPr>
              <p:nvPr/>
            </p:nvSpPr>
            <p:spPr bwMode="auto">
              <a:xfrm>
                <a:off x="1609"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44" name="Rectangle 72" descr="30%"/>
              <p:cNvSpPr>
                <a:spLocks noChangeAspect="1" noChangeArrowheads="1"/>
              </p:cNvSpPr>
              <p:nvPr/>
            </p:nvSpPr>
            <p:spPr bwMode="auto">
              <a:xfrm>
                <a:off x="1193"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45" name="Rectangle 73" descr="30%"/>
              <p:cNvSpPr>
                <a:spLocks noChangeAspect="1" noChangeArrowheads="1"/>
              </p:cNvSpPr>
              <p:nvPr/>
            </p:nvSpPr>
            <p:spPr bwMode="auto">
              <a:xfrm>
                <a:off x="2025"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46" name="Rectangle 74" descr="30%"/>
              <p:cNvSpPr>
                <a:spLocks noChangeAspect="1" noChangeArrowheads="1"/>
              </p:cNvSpPr>
              <p:nvPr/>
            </p:nvSpPr>
            <p:spPr bwMode="auto">
              <a:xfrm>
                <a:off x="1609" y="1796"/>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grpSp>
        <p:nvGrpSpPr>
          <p:cNvPr id="17" name="Group 75"/>
          <p:cNvGrpSpPr>
            <a:grpSpLocks/>
          </p:cNvGrpSpPr>
          <p:nvPr/>
        </p:nvGrpSpPr>
        <p:grpSpPr bwMode="auto">
          <a:xfrm>
            <a:off x="1893888" y="984250"/>
            <a:ext cx="3963987" cy="4340225"/>
            <a:chOff x="1193" y="620"/>
            <a:chExt cx="2497" cy="2734"/>
          </a:xfrm>
        </p:grpSpPr>
        <p:grpSp>
          <p:nvGrpSpPr>
            <p:cNvPr id="18" name="Group 76"/>
            <p:cNvGrpSpPr>
              <a:grpSpLocks/>
            </p:cNvGrpSpPr>
            <p:nvPr/>
          </p:nvGrpSpPr>
          <p:grpSpPr bwMode="auto">
            <a:xfrm>
              <a:off x="1193" y="620"/>
              <a:ext cx="825" cy="1166"/>
              <a:chOff x="697" y="2524"/>
              <a:chExt cx="825" cy="1166"/>
            </a:xfrm>
          </p:grpSpPr>
          <p:sp>
            <p:nvSpPr>
              <p:cNvPr id="284749" name="Rectangle 77" descr="30%"/>
              <p:cNvSpPr>
                <a:spLocks noChangeAspect="1" noChangeArrowheads="1"/>
              </p:cNvSpPr>
              <p:nvPr/>
            </p:nvSpPr>
            <p:spPr bwMode="auto">
              <a:xfrm>
                <a:off x="697" y="252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50" name="Rectangle 78" descr="30%"/>
              <p:cNvSpPr>
                <a:spLocks noChangeAspect="1" noChangeArrowheads="1"/>
              </p:cNvSpPr>
              <p:nvPr/>
            </p:nvSpPr>
            <p:spPr bwMode="auto">
              <a:xfrm>
                <a:off x="697"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51" name="Rectangle 79" descr="30%"/>
              <p:cNvSpPr>
                <a:spLocks noChangeAspect="1" noChangeArrowheads="1"/>
              </p:cNvSpPr>
              <p:nvPr/>
            </p:nvSpPr>
            <p:spPr bwMode="auto">
              <a:xfrm>
                <a:off x="1113"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52" name="Rectangle 80" descr="30%"/>
              <p:cNvSpPr>
                <a:spLocks noChangeAspect="1" noChangeArrowheads="1"/>
              </p:cNvSpPr>
              <p:nvPr/>
            </p:nvSpPr>
            <p:spPr bwMode="auto">
              <a:xfrm>
                <a:off x="697" y="3308"/>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9" name="Group 81"/>
            <p:cNvGrpSpPr>
              <a:grpSpLocks/>
            </p:cNvGrpSpPr>
            <p:nvPr/>
          </p:nvGrpSpPr>
          <p:grpSpPr bwMode="auto">
            <a:xfrm>
              <a:off x="1193" y="2180"/>
              <a:ext cx="825" cy="1166"/>
              <a:chOff x="697" y="2524"/>
              <a:chExt cx="825" cy="1166"/>
            </a:xfrm>
          </p:grpSpPr>
          <p:sp>
            <p:nvSpPr>
              <p:cNvPr id="284754" name="Rectangle 82" descr="30%"/>
              <p:cNvSpPr>
                <a:spLocks noChangeAspect="1" noChangeArrowheads="1"/>
              </p:cNvSpPr>
              <p:nvPr/>
            </p:nvSpPr>
            <p:spPr bwMode="auto">
              <a:xfrm>
                <a:off x="697" y="252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55" name="Rectangle 83" descr="30%"/>
              <p:cNvSpPr>
                <a:spLocks noChangeAspect="1" noChangeArrowheads="1"/>
              </p:cNvSpPr>
              <p:nvPr/>
            </p:nvSpPr>
            <p:spPr bwMode="auto">
              <a:xfrm>
                <a:off x="697" y="2916"/>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56" name="Rectangle 84" descr="30%"/>
              <p:cNvSpPr>
                <a:spLocks noChangeAspect="1" noChangeArrowheads="1"/>
              </p:cNvSpPr>
              <p:nvPr/>
            </p:nvSpPr>
            <p:spPr bwMode="auto">
              <a:xfrm>
                <a:off x="1113" y="2916"/>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57" name="Rectangle 85" descr="30%"/>
              <p:cNvSpPr>
                <a:spLocks noChangeAspect="1" noChangeArrowheads="1"/>
              </p:cNvSpPr>
              <p:nvPr/>
            </p:nvSpPr>
            <p:spPr bwMode="auto">
              <a:xfrm>
                <a:off x="697" y="3308"/>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20" name="Group 86"/>
            <p:cNvGrpSpPr>
              <a:grpSpLocks/>
            </p:cNvGrpSpPr>
            <p:nvPr/>
          </p:nvGrpSpPr>
          <p:grpSpPr bwMode="auto">
            <a:xfrm>
              <a:off x="2441" y="620"/>
              <a:ext cx="1241" cy="1166"/>
              <a:chOff x="1193" y="1012"/>
              <a:chExt cx="1241" cy="1166"/>
            </a:xfrm>
          </p:grpSpPr>
          <p:sp>
            <p:nvSpPr>
              <p:cNvPr id="284759" name="Rectangle 87" descr="30%"/>
              <p:cNvSpPr>
                <a:spLocks noChangeAspect="1" noChangeArrowheads="1"/>
              </p:cNvSpPr>
              <p:nvPr/>
            </p:nvSpPr>
            <p:spPr bwMode="auto">
              <a:xfrm>
                <a:off x="1609" y="1012"/>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60" name="Rectangle 88" descr="30%"/>
              <p:cNvSpPr>
                <a:spLocks noChangeAspect="1" noChangeArrowheads="1"/>
              </p:cNvSpPr>
              <p:nvPr/>
            </p:nvSpPr>
            <p:spPr bwMode="auto">
              <a:xfrm>
                <a:off x="1609" y="140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61" name="Rectangle 89" descr="30%"/>
              <p:cNvSpPr>
                <a:spLocks noChangeAspect="1" noChangeArrowheads="1"/>
              </p:cNvSpPr>
              <p:nvPr/>
            </p:nvSpPr>
            <p:spPr bwMode="auto">
              <a:xfrm>
                <a:off x="1193" y="140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62" name="Rectangle 90" descr="30%"/>
              <p:cNvSpPr>
                <a:spLocks noChangeAspect="1" noChangeArrowheads="1"/>
              </p:cNvSpPr>
              <p:nvPr/>
            </p:nvSpPr>
            <p:spPr bwMode="auto">
              <a:xfrm>
                <a:off x="2025" y="140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63" name="Rectangle 91" descr="30%"/>
              <p:cNvSpPr>
                <a:spLocks noChangeAspect="1" noChangeArrowheads="1"/>
              </p:cNvSpPr>
              <p:nvPr/>
            </p:nvSpPr>
            <p:spPr bwMode="auto">
              <a:xfrm>
                <a:off x="1609" y="1796"/>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21" name="Group 92"/>
            <p:cNvGrpSpPr>
              <a:grpSpLocks/>
            </p:cNvGrpSpPr>
            <p:nvPr/>
          </p:nvGrpSpPr>
          <p:grpSpPr bwMode="auto">
            <a:xfrm>
              <a:off x="2449" y="2188"/>
              <a:ext cx="1241" cy="1166"/>
              <a:chOff x="1193" y="1012"/>
              <a:chExt cx="1241" cy="1166"/>
            </a:xfrm>
          </p:grpSpPr>
          <p:sp>
            <p:nvSpPr>
              <p:cNvPr id="284765" name="Rectangle 93" descr="30%"/>
              <p:cNvSpPr>
                <a:spLocks noChangeAspect="1" noChangeArrowheads="1"/>
              </p:cNvSpPr>
              <p:nvPr/>
            </p:nvSpPr>
            <p:spPr bwMode="auto">
              <a:xfrm>
                <a:off x="1609" y="1012"/>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66" name="Rectangle 94" descr="30%"/>
              <p:cNvSpPr>
                <a:spLocks noChangeAspect="1" noChangeArrowheads="1"/>
              </p:cNvSpPr>
              <p:nvPr/>
            </p:nvSpPr>
            <p:spPr bwMode="auto">
              <a:xfrm>
                <a:off x="1609"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67" name="Rectangle 95" descr="30%"/>
              <p:cNvSpPr>
                <a:spLocks noChangeAspect="1" noChangeArrowheads="1"/>
              </p:cNvSpPr>
              <p:nvPr/>
            </p:nvSpPr>
            <p:spPr bwMode="auto">
              <a:xfrm>
                <a:off x="1193"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68" name="Rectangle 96" descr="30%"/>
              <p:cNvSpPr>
                <a:spLocks noChangeAspect="1" noChangeArrowheads="1"/>
              </p:cNvSpPr>
              <p:nvPr/>
            </p:nvSpPr>
            <p:spPr bwMode="auto">
              <a:xfrm>
                <a:off x="2025"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69" name="Rectangle 97" descr="30%"/>
              <p:cNvSpPr>
                <a:spLocks noChangeAspect="1" noChangeArrowheads="1"/>
              </p:cNvSpPr>
              <p:nvPr/>
            </p:nvSpPr>
            <p:spPr bwMode="auto">
              <a:xfrm>
                <a:off x="1609" y="1796"/>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sp>
        <p:nvSpPr>
          <p:cNvPr id="284770" name="Rectangle 98"/>
          <p:cNvSpPr>
            <a:spLocks noGrp="1" noChangeArrowheads="1"/>
          </p:cNvSpPr>
          <p:nvPr>
            <p:ph type="title"/>
          </p:nvPr>
        </p:nvSpPr>
        <p:spPr/>
        <p:txBody>
          <a:bodyPr/>
          <a:lstStyle/>
          <a:p>
            <a:r>
              <a:rPr lang="en-US"/>
              <a:t>Microbenchmark: Ocean</a:t>
            </a:r>
          </a:p>
        </p:txBody>
      </p:sp>
      <p:grpSp>
        <p:nvGrpSpPr>
          <p:cNvPr id="22" name="Group 99"/>
          <p:cNvGrpSpPr>
            <a:grpSpLocks/>
          </p:cNvGrpSpPr>
          <p:nvPr/>
        </p:nvGrpSpPr>
        <p:grpSpPr bwMode="auto">
          <a:xfrm>
            <a:off x="1881188" y="1606550"/>
            <a:ext cx="3328987" cy="3094038"/>
            <a:chOff x="1185" y="620"/>
            <a:chExt cx="2097" cy="1949"/>
          </a:xfrm>
        </p:grpSpPr>
        <p:sp>
          <p:nvSpPr>
            <p:cNvPr id="284772" name="Rectangle 100"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73" name="Rectangle 101"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74" name="Rectangle 102"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75" name="Rectangle 103"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23" name="Group 104"/>
          <p:cNvGrpSpPr>
            <a:grpSpLocks/>
          </p:cNvGrpSpPr>
          <p:nvPr/>
        </p:nvGrpSpPr>
        <p:grpSpPr bwMode="auto">
          <a:xfrm>
            <a:off x="1878013" y="981075"/>
            <a:ext cx="5314950" cy="4953000"/>
            <a:chOff x="1183" y="618"/>
            <a:chExt cx="3348" cy="3120"/>
          </a:xfrm>
        </p:grpSpPr>
        <p:sp>
          <p:nvSpPr>
            <p:cNvPr id="284777" name="Rectangle 105"/>
            <p:cNvSpPr>
              <a:spLocks noChangeArrowheads="1"/>
            </p:cNvSpPr>
            <p:nvPr/>
          </p:nvSpPr>
          <p:spPr bwMode="auto">
            <a:xfrm>
              <a:off x="4113"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78" name="Rectangle 106"/>
            <p:cNvSpPr>
              <a:spLocks noChangeArrowheads="1"/>
            </p:cNvSpPr>
            <p:nvPr/>
          </p:nvSpPr>
          <p:spPr bwMode="auto">
            <a:xfrm>
              <a:off x="3694"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79" name="Rectangle 107"/>
            <p:cNvSpPr>
              <a:spLocks noChangeArrowheads="1"/>
            </p:cNvSpPr>
            <p:nvPr/>
          </p:nvSpPr>
          <p:spPr bwMode="auto">
            <a:xfrm>
              <a:off x="3276"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0" name="Rectangle 108"/>
            <p:cNvSpPr>
              <a:spLocks noChangeArrowheads="1"/>
            </p:cNvSpPr>
            <p:nvPr/>
          </p:nvSpPr>
          <p:spPr bwMode="auto">
            <a:xfrm>
              <a:off x="2857"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1" name="Rectangle 109"/>
            <p:cNvSpPr>
              <a:spLocks noChangeArrowheads="1"/>
            </p:cNvSpPr>
            <p:nvPr/>
          </p:nvSpPr>
          <p:spPr bwMode="auto">
            <a:xfrm>
              <a:off x="2439"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2" name="Rectangle 110"/>
            <p:cNvSpPr>
              <a:spLocks noChangeArrowheads="1"/>
            </p:cNvSpPr>
            <p:nvPr/>
          </p:nvSpPr>
          <p:spPr bwMode="auto">
            <a:xfrm>
              <a:off x="2020"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3" name="Rectangle 111"/>
            <p:cNvSpPr>
              <a:spLocks noChangeArrowheads="1"/>
            </p:cNvSpPr>
            <p:nvPr/>
          </p:nvSpPr>
          <p:spPr bwMode="auto">
            <a:xfrm>
              <a:off x="1602"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4" name="Rectangle 112"/>
            <p:cNvSpPr>
              <a:spLocks noChangeArrowheads="1"/>
            </p:cNvSpPr>
            <p:nvPr/>
          </p:nvSpPr>
          <p:spPr bwMode="auto">
            <a:xfrm>
              <a:off x="1183"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5" name="Rectangle 113"/>
            <p:cNvSpPr>
              <a:spLocks noChangeArrowheads="1"/>
            </p:cNvSpPr>
            <p:nvPr/>
          </p:nvSpPr>
          <p:spPr bwMode="auto">
            <a:xfrm>
              <a:off x="4113" y="295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6" name="Rectangle 114"/>
            <p:cNvSpPr>
              <a:spLocks noChangeArrowheads="1"/>
            </p:cNvSpPr>
            <p:nvPr/>
          </p:nvSpPr>
          <p:spPr bwMode="auto">
            <a:xfrm>
              <a:off x="3694" y="295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7" name="Rectangle 115"/>
            <p:cNvSpPr>
              <a:spLocks noChangeArrowheads="1"/>
            </p:cNvSpPr>
            <p:nvPr/>
          </p:nvSpPr>
          <p:spPr bwMode="auto">
            <a:xfrm>
              <a:off x="3276" y="295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8" name="Rectangle 116"/>
            <p:cNvSpPr>
              <a:spLocks noChangeArrowheads="1"/>
            </p:cNvSpPr>
            <p:nvPr/>
          </p:nvSpPr>
          <p:spPr bwMode="auto">
            <a:xfrm>
              <a:off x="2857" y="295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9" name="Rectangle 117"/>
            <p:cNvSpPr>
              <a:spLocks noChangeArrowheads="1"/>
            </p:cNvSpPr>
            <p:nvPr/>
          </p:nvSpPr>
          <p:spPr bwMode="auto">
            <a:xfrm>
              <a:off x="2439" y="295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0" name="Rectangle 118"/>
            <p:cNvSpPr>
              <a:spLocks noChangeArrowheads="1"/>
            </p:cNvSpPr>
            <p:nvPr/>
          </p:nvSpPr>
          <p:spPr bwMode="auto">
            <a:xfrm>
              <a:off x="2020" y="295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1" name="Rectangle 119"/>
            <p:cNvSpPr>
              <a:spLocks noChangeArrowheads="1"/>
            </p:cNvSpPr>
            <p:nvPr/>
          </p:nvSpPr>
          <p:spPr bwMode="auto">
            <a:xfrm>
              <a:off x="1602" y="295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2" name="Rectangle 120"/>
            <p:cNvSpPr>
              <a:spLocks noChangeArrowheads="1"/>
            </p:cNvSpPr>
            <p:nvPr/>
          </p:nvSpPr>
          <p:spPr bwMode="auto">
            <a:xfrm>
              <a:off x="1183" y="295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3" name="Rectangle 121"/>
            <p:cNvSpPr>
              <a:spLocks noChangeArrowheads="1"/>
            </p:cNvSpPr>
            <p:nvPr/>
          </p:nvSpPr>
          <p:spPr bwMode="auto">
            <a:xfrm>
              <a:off x="4113" y="256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4" name="Rectangle 122"/>
            <p:cNvSpPr>
              <a:spLocks noChangeArrowheads="1"/>
            </p:cNvSpPr>
            <p:nvPr/>
          </p:nvSpPr>
          <p:spPr bwMode="auto">
            <a:xfrm>
              <a:off x="3694" y="256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5" name="Rectangle 123"/>
            <p:cNvSpPr>
              <a:spLocks noChangeArrowheads="1"/>
            </p:cNvSpPr>
            <p:nvPr/>
          </p:nvSpPr>
          <p:spPr bwMode="auto">
            <a:xfrm>
              <a:off x="3276" y="256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6" name="Rectangle 124"/>
            <p:cNvSpPr>
              <a:spLocks noChangeArrowheads="1"/>
            </p:cNvSpPr>
            <p:nvPr/>
          </p:nvSpPr>
          <p:spPr bwMode="auto">
            <a:xfrm>
              <a:off x="2857" y="256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7" name="Rectangle 125"/>
            <p:cNvSpPr>
              <a:spLocks noChangeArrowheads="1"/>
            </p:cNvSpPr>
            <p:nvPr/>
          </p:nvSpPr>
          <p:spPr bwMode="auto">
            <a:xfrm>
              <a:off x="2439" y="256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8" name="Rectangle 126"/>
            <p:cNvSpPr>
              <a:spLocks noChangeArrowheads="1"/>
            </p:cNvSpPr>
            <p:nvPr/>
          </p:nvSpPr>
          <p:spPr bwMode="auto">
            <a:xfrm>
              <a:off x="2020" y="256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9" name="Rectangle 127"/>
            <p:cNvSpPr>
              <a:spLocks noChangeArrowheads="1"/>
            </p:cNvSpPr>
            <p:nvPr/>
          </p:nvSpPr>
          <p:spPr bwMode="auto">
            <a:xfrm>
              <a:off x="1602" y="256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0" name="Rectangle 128"/>
            <p:cNvSpPr>
              <a:spLocks noChangeArrowheads="1"/>
            </p:cNvSpPr>
            <p:nvPr/>
          </p:nvSpPr>
          <p:spPr bwMode="auto">
            <a:xfrm>
              <a:off x="1183" y="256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1" name="Rectangle 129" descr="Wide upward diagonal"/>
            <p:cNvSpPr>
              <a:spLocks noChangeArrowheads="1"/>
            </p:cNvSpPr>
            <p:nvPr/>
          </p:nvSpPr>
          <p:spPr bwMode="auto">
            <a:xfrm>
              <a:off x="4113"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2" name="Rectangle 130" descr="Wide upward diagonal"/>
            <p:cNvSpPr>
              <a:spLocks noChangeArrowheads="1"/>
            </p:cNvSpPr>
            <p:nvPr/>
          </p:nvSpPr>
          <p:spPr bwMode="auto">
            <a:xfrm>
              <a:off x="3694"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3" name="Rectangle 131" descr="Wide upward diagonal"/>
            <p:cNvSpPr>
              <a:spLocks noChangeArrowheads="1"/>
            </p:cNvSpPr>
            <p:nvPr/>
          </p:nvSpPr>
          <p:spPr bwMode="auto">
            <a:xfrm>
              <a:off x="3276"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4" name="Rectangle 132" descr="Wide upward diagonal"/>
            <p:cNvSpPr>
              <a:spLocks noChangeArrowheads="1"/>
            </p:cNvSpPr>
            <p:nvPr/>
          </p:nvSpPr>
          <p:spPr bwMode="auto">
            <a:xfrm>
              <a:off x="2857"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5" name="Rectangle 133" descr="Wide upward diagonal"/>
            <p:cNvSpPr>
              <a:spLocks noChangeArrowheads="1"/>
            </p:cNvSpPr>
            <p:nvPr/>
          </p:nvSpPr>
          <p:spPr bwMode="auto">
            <a:xfrm>
              <a:off x="2439"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6" name="Rectangle 134" descr="Wide upward diagonal"/>
            <p:cNvSpPr>
              <a:spLocks noChangeArrowheads="1"/>
            </p:cNvSpPr>
            <p:nvPr/>
          </p:nvSpPr>
          <p:spPr bwMode="auto">
            <a:xfrm>
              <a:off x="2020"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7" name="Rectangle 135" descr="Wide upward diagonal"/>
            <p:cNvSpPr>
              <a:spLocks noChangeArrowheads="1"/>
            </p:cNvSpPr>
            <p:nvPr/>
          </p:nvSpPr>
          <p:spPr bwMode="auto">
            <a:xfrm>
              <a:off x="1602"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8" name="Rectangle 136" descr="Wide upward diagonal"/>
            <p:cNvSpPr>
              <a:spLocks noChangeArrowheads="1"/>
            </p:cNvSpPr>
            <p:nvPr/>
          </p:nvSpPr>
          <p:spPr bwMode="auto">
            <a:xfrm>
              <a:off x="1183"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9" name="Rectangle 137"/>
            <p:cNvSpPr>
              <a:spLocks noChangeArrowheads="1"/>
            </p:cNvSpPr>
            <p:nvPr/>
          </p:nvSpPr>
          <p:spPr bwMode="auto">
            <a:xfrm>
              <a:off x="4113"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0" name="Rectangle 138"/>
            <p:cNvSpPr>
              <a:spLocks noChangeArrowheads="1"/>
            </p:cNvSpPr>
            <p:nvPr/>
          </p:nvSpPr>
          <p:spPr bwMode="auto">
            <a:xfrm>
              <a:off x="3694"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1" name="Rectangle 139"/>
            <p:cNvSpPr>
              <a:spLocks noChangeArrowheads="1"/>
            </p:cNvSpPr>
            <p:nvPr/>
          </p:nvSpPr>
          <p:spPr bwMode="auto">
            <a:xfrm>
              <a:off x="3276"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2" name="Rectangle 140"/>
            <p:cNvSpPr>
              <a:spLocks noChangeArrowheads="1"/>
            </p:cNvSpPr>
            <p:nvPr/>
          </p:nvSpPr>
          <p:spPr bwMode="auto">
            <a:xfrm>
              <a:off x="2857"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3" name="Rectangle 141"/>
            <p:cNvSpPr>
              <a:spLocks noChangeArrowheads="1"/>
            </p:cNvSpPr>
            <p:nvPr/>
          </p:nvSpPr>
          <p:spPr bwMode="auto">
            <a:xfrm>
              <a:off x="2439"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4" name="Rectangle 142"/>
            <p:cNvSpPr>
              <a:spLocks noChangeArrowheads="1"/>
            </p:cNvSpPr>
            <p:nvPr/>
          </p:nvSpPr>
          <p:spPr bwMode="auto">
            <a:xfrm>
              <a:off x="2020"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5" name="Rectangle 143"/>
            <p:cNvSpPr>
              <a:spLocks noChangeArrowheads="1"/>
            </p:cNvSpPr>
            <p:nvPr/>
          </p:nvSpPr>
          <p:spPr bwMode="auto">
            <a:xfrm>
              <a:off x="1602"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6" name="Rectangle 144"/>
            <p:cNvSpPr>
              <a:spLocks noChangeArrowheads="1"/>
            </p:cNvSpPr>
            <p:nvPr/>
          </p:nvSpPr>
          <p:spPr bwMode="auto">
            <a:xfrm>
              <a:off x="1183"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7" name="Rectangle 145"/>
            <p:cNvSpPr>
              <a:spLocks noChangeArrowheads="1"/>
            </p:cNvSpPr>
            <p:nvPr/>
          </p:nvSpPr>
          <p:spPr bwMode="auto">
            <a:xfrm>
              <a:off x="4113" y="139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8" name="Rectangle 146"/>
            <p:cNvSpPr>
              <a:spLocks noChangeArrowheads="1"/>
            </p:cNvSpPr>
            <p:nvPr/>
          </p:nvSpPr>
          <p:spPr bwMode="auto">
            <a:xfrm>
              <a:off x="3694" y="139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9" name="Rectangle 147"/>
            <p:cNvSpPr>
              <a:spLocks noChangeArrowheads="1"/>
            </p:cNvSpPr>
            <p:nvPr/>
          </p:nvSpPr>
          <p:spPr bwMode="auto">
            <a:xfrm>
              <a:off x="3276" y="139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0" name="Rectangle 148"/>
            <p:cNvSpPr>
              <a:spLocks noChangeArrowheads="1"/>
            </p:cNvSpPr>
            <p:nvPr/>
          </p:nvSpPr>
          <p:spPr bwMode="auto">
            <a:xfrm>
              <a:off x="2857" y="139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1" name="Rectangle 149"/>
            <p:cNvSpPr>
              <a:spLocks noChangeArrowheads="1"/>
            </p:cNvSpPr>
            <p:nvPr/>
          </p:nvSpPr>
          <p:spPr bwMode="auto">
            <a:xfrm>
              <a:off x="2439" y="139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2" name="Rectangle 150"/>
            <p:cNvSpPr>
              <a:spLocks noChangeArrowheads="1"/>
            </p:cNvSpPr>
            <p:nvPr/>
          </p:nvSpPr>
          <p:spPr bwMode="auto">
            <a:xfrm>
              <a:off x="2020" y="139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3" name="Rectangle 151"/>
            <p:cNvSpPr>
              <a:spLocks noChangeArrowheads="1"/>
            </p:cNvSpPr>
            <p:nvPr/>
          </p:nvSpPr>
          <p:spPr bwMode="auto">
            <a:xfrm>
              <a:off x="1602" y="139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4" name="Rectangle 152"/>
            <p:cNvSpPr>
              <a:spLocks noChangeArrowheads="1"/>
            </p:cNvSpPr>
            <p:nvPr/>
          </p:nvSpPr>
          <p:spPr bwMode="auto">
            <a:xfrm>
              <a:off x="1183" y="139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5" name="Rectangle 153"/>
            <p:cNvSpPr>
              <a:spLocks noChangeArrowheads="1"/>
            </p:cNvSpPr>
            <p:nvPr/>
          </p:nvSpPr>
          <p:spPr bwMode="auto">
            <a:xfrm>
              <a:off x="4113" y="100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6" name="Rectangle 154"/>
            <p:cNvSpPr>
              <a:spLocks noChangeArrowheads="1"/>
            </p:cNvSpPr>
            <p:nvPr/>
          </p:nvSpPr>
          <p:spPr bwMode="auto">
            <a:xfrm>
              <a:off x="3694" y="100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7" name="Rectangle 155"/>
            <p:cNvSpPr>
              <a:spLocks noChangeArrowheads="1"/>
            </p:cNvSpPr>
            <p:nvPr/>
          </p:nvSpPr>
          <p:spPr bwMode="auto">
            <a:xfrm>
              <a:off x="3276" y="100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8" name="Rectangle 156"/>
            <p:cNvSpPr>
              <a:spLocks noChangeArrowheads="1"/>
            </p:cNvSpPr>
            <p:nvPr/>
          </p:nvSpPr>
          <p:spPr bwMode="auto">
            <a:xfrm>
              <a:off x="2857" y="100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9" name="Rectangle 157"/>
            <p:cNvSpPr>
              <a:spLocks noChangeArrowheads="1"/>
            </p:cNvSpPr>
            <p:nvPr/>
          </p:nvSpPr>
          <p:spPr bwMode="auto">
            <a:xfrm>
              <a:off x="2439" y="100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0" name="Rectangle 158"/>
            <p:cNvSpPr>
              <a:spLocks noChangeArrowheads="1"/>
            </p:cNvSpPr>
            <p:nvPr/>
          </p:nvSpPr>
          <p:spPr bwMode="auto">
            <a:xfrm>
              <a:off x="2020" y="100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1" name="Rectangle 159"/>
            <p:cNvSpPr>
              <a:spLocks noChangeArrowheads="1"/>
            </p:cNvSpPr>
            <p:nvPr/>
          </p:nvSpPr>
          <p:spPr bwMode="auto">
            <a:xfrm>
              <a:off x="1602" y="100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2" name="Rectangle 160"/>
            <p:cNvSpPr>
              <a:spLocks noChangeArrowheads="1"/>
            </p:cNvSpPr>
            <p:nvPr/>
          </p:nvSpPr>
          <p:spPr bwMode="auto">
            <a:xfrm>
              <a:off x="1183" y="100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3" name="Rectangle 161" descr="Wide upward diagonal"/>
            <p:cNvSpPr>
              <a:spLocks noChangeArrowheads="1"/>
            </p:cNvSpPr>
            <p:nvPr/>
          </p:nvSpPr>
          <p:spPr bwMode="auto">
            <a:xfrm>
              <a:off x="4113"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4" name="Rectangle 162" descr="Wide upward diagonal"/>
            <p:cNvSpPr>
              <a:spLocks noChangeArrowheads="1"/>
            </p:cNvSpPr>
            <p:nvPr/>
          </p:nvSpPr>
          <p:spPr bwMode="auto">
            <a:xfrm>
              <a:off x="3694"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5" name="Rectangle 163" descr="Wide upward diagonal"/>
            <p:cNvSpPr>
              <a:spLocks noChangeArrowheads="1"/>
            </p:cNvSpPr>
            <p:nvPr/>
          </p:nvSpPr>
          <p:spPr bwMode="auto">
            <a:xfrm>
              <a:off x="3276"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6" name="Rectangle 164" descr="Wide upward diagonal"/>
            <p:cNvSpPr>
              <a:spLocks noChangeArrowheads="1"/>
            </p:cNvSpPr>
            <p:nvPr/>
          </p:nvSpPr>
          <p:spPr bwMode="auto">
            <a:xfrm>
              <a:off x="2857"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7" name="Rectangle 165"/>
            <p:cNvSpPr>
              <a:spLocks noChangeArrowheads="1"/>
            </p:cNvSpPr>
            <p:nvPr/>
          </p:nvSpPr>
          <p:spPr bwMode="auto">
            <a:xfrm>
              <a:off x="2439"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8" name="Rectangle 166"/>
            <p:cNvSpPr>
              <a:spLocks noChangeArrowheads="1"/>
            </p:cNvSpPr>
            <p:nvPr/>
          </p:nvSpPr>
          <p:spPr bwMode="auto">
            <a:xfrm>
              <a:off x="2020"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9" name="Rectangle 167"/>
            <p:cNvSpPr>
              <a:spLocks noChangeArrowheads="1"/>
            </p:cNvSpPr>
            <p:nvPr/>
          </p:nvSpPr>
          <p:spPr bwMode="auto">
            <a:xfrm>
              <a:off x="1602"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40" name="Rectangle 168"/>
            <p:cNvSpPr>
              <a:spLocks noChangeArrowheads="1"/>
            </p:cNvSpPr>
            <p:nvPr/>
          </p:nvSpPr>
          <p:spPr bwMode="auto">
            <a:xfrm>
              <a:off x="1183"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41" name="Line 169"/>
            <p:cNvSpPr>
              <a:spLocks noChangeShapeType="1"/>
            </p:cNvSpPr>
            <p:nvPr/>
          </p:nvSpPr>
          <p:spPr bwMode="auto">
            <a:xfrm>
              <a:off x="1183" y="61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4842" name="Line 170"/>
            <p:cNvSpPr>
              <a:spLocks noChangeShapeType="1"/>
            </p:cNvSpPr>
            <p:nvPr/>
          </p:nvSpPr>
          <p:spPr bwMode="auto">
            <a:xfrm>
              <a:off x="1183" y="100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4843" name="Line 171"/>
            <p:cNvSpPr>
              <a:spLocks noChangeShapeType="1"/>
            </p:cNvSpPr>
            <p:nvPr/>
          </p:nvSpPr>
          <p:spPr bwMode="auto">
            <a:xfrm>
              <a:off x="1183" y="139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4844" name="Line 172"/>
            <p:cNvSpPr>
              <a:spLocks noChangeShapeType="1"/>
            </p:cNvSpPr>
            <p:nvPr/>
          </p:nvSpPr>
          <p:spPr bwMode="auto">
            <a:xfrm>
              <a:off x="1183" y="178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4845" name="Line 173"/>
            <p:cNvSpPr>
              <a:spLocks noChangeShapeType="1"/>
            </p:cNvSpPr>
            <p:nvPr/>
          </p:nvSpPr>
          <p:spPr bwMode="auto">
            <a:xfrm>
              <a:off x="1183" y="217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4846" name="Line 174"/>
            <p:cNvSpPr>
              <a:spLocks noChangeShapeType="1"/>
            </p:cNvSpPr>
            <p:nvPr/>
          </p:nvSpPr>
          <p:spPr bwMode="auto">
            <a:xfrm>
              <a:off x="1183" y="256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4847" name="Line 175"/>
            <p:cNvSpPr>
              <a:spLocks noChangeShapeType="1"/>
            </p:cNvSpPr>
            <p:nvPr/>
          </p:nvSpPr>
          <p:spPr bwMode="auto">
            <a:xfrm>
              <a:off x="1183" y="295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4848" name="Line 176"/>
            <p:cNvSpPr>
              <a:spLocks noChangeShapeType="1"/>
            </p:cNvSpPr>
            <p:nvPr/>
          </p:nvSpPr>
          <p:spPr bwMode="auto">
            <a:xfrm>
              <a:off x="1183" y="334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4849" name="Line 177"/>
            <p:cNvSpPr>
              <a:spLocks noChangeShapeType="1"/>
            </p:cNvSpPr>
            <p:nvPr/>
          </p:nvSpPr>
          <p:spPr bwMode="auto">
            <a:xfrm>
              <a:off x="1183" y="373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4850" name="Line 178"/>
            <p:cNvSpPr>
              <a:spLocks noChangeShapeType="1"/>
            </p:cNvSpPr>
            <p:nvPr/>
          </p:nvSpPr>
          <p:spPr bwMode="auto">
            <a:xfrm>
              <a:off x="1183" y="618"/>
              <a:ext cx="0" cy="312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4851" name="Line 179"/>
            <p:cNvSpPr>
              <a:spLocks noChangeShapeType="1"/>
            </p:cNvSpPr>
            <p:nvPr/>
          </p:nvSpPr>
          <p:spPr bwMode="auto">
            <a:xfrm>
              <a:off x="1602"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4852" name="Line 180"/>
            <p:cNvSpPr>
              <a:spLocks noChangeShapeType="1"/>
            </p:cNvSpPr>
            <p:nvPr/>
          </p:nvSpPr>
          <p:spPr bwMode="auto">
            <a:xfrm>
              <a:off x="2020"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4853" name="Line 181"/>
            <p:cNvSpPr>
              <a:spLocks noChangeShapeType="1"/>
            </p:cNvSpPr>
            <p:nvPr/>
          </p:nvSpPr>
          <p:spPr bwMode="auto">
            <a:xfrm>
              <a:off x="2439"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4854" name="Line 182"/>
            <p:cNvSpPr>
              <a:spLocks noChangeShapeType="1"/>
            </p:cNvSpPr>
            <p:nvPr/>
          </p:nvSpPr>
          <p:spPr bwMode="auto">
            <a:xfrm>
              <a:off x="2857"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4855" name="Line 183"/>
            <p:cNvSpPr>
              <a:spLocks noChangeShapeType="1"/>
            </p:cNvSpPr>
            <p:nvPr/>
          </p:nvSpPr>
          <p:spPr bwMode="auto">
            <a:xfrm>
              <a:off x="3276"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4856" name="Line 184"/>
            <p:cNvSpPr>
              <a:spLocks noChangeShapeType="1"/>
            </p:cNvSpPr>
            <p:nvPr/>
          </p:nvSpPr>
          <p:spPr bwMode="auto">
            <a:xfrm>
              <a:off x="3694"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4857" name="Line 185"/>
            <p:cNvSpPr>
              <a:spLocks noChangeShapeType="1"/>
            </p:cNvSpPr>
            <p:nvPr/>
          </p:nvSpPr>
          <p:spPr bwMode="auto">
            <a:xfrm>
              <a:off x="4113"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4858" name="Line 186"/>
            <p:cNvSpPr>
              <a:spLocks noChangeShapeType="1"/>
            </p:cNvSpPr>
            <p:nvPr/>
          </p:nvSpPr>
          <p:spPr bwMode="auto">
            <a:xfrm>
              <a:off x="4531" y="618"/>
              <a:ext cx="0" cy="3120"/>
            </a:xfrm>
            <a:prstGeom prst="line">
              <a:avLst/>
            </a:prstGeom>
            <a:noFill/>
            <a:ln w="12700" cap="sq">
              <a:solidFill>
                <a:schemeClr val="tx1"/>
              </a:solidFill>
              <a:round/>
              <a:headEnd type="none" w="sm" len="sm"/>
              <a:tailEnd type="none" w="sm" len="sm"/>
            </a:ln>
            <a:effectLst/>
          </p:spPr>
          <p:txBody>
            <a:bodyPr/>
            <a:lstStyle/>
            <a:p>
              <a:endParaRPr lang="en-US"/>
            </a:p>
          </p:txBody>
        </p:sp>
      </p:grpSp>
      <p:grpSp>
        <p:nvGrpSpPr>
          <p:cNvPr id="24" name="Group 187"/>
          <p:cNvGrpSpPr>
            <a:grpSpLocks/>
          </p:cNvGrpSpPr>
          <p:nvPr/>
        </p:nvGrpSpPr>
        <p:grpSpPr bwMode="auto">
          <a:xfrm>
            <a:off x="2516188" y="1619250"/>
            <a:ext cx="3328987" cy="3094038"/>
            <a:chOff x="1185" y="620"/>
            <a:chExt cx="2097" cy="1949"/>
          </a:xfrm>
        </p:grpSpPr>
        <p:sp>
          <p:nvSpPr>
            <p:cNvPr id="284860" name="Rectangle 188"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61" name="Rectangle 189"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62" name="Rectangle 190"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63" name="Rectangle 191"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25" name="Group 192"/>
          <p:cNvGrpSpPr>
            <a:grpSpLocks/>
          </p:cNvGrpSpPr>
          <p:nvPr/>
        </p:nvGrpSpPr>
        <p:grpSpPr bwMode="auto">
          <a:xfrm>
            <a:off x="3862388" y="1619250"/>
            <a:ext cx="3328987" cy="3094038"/>
            <a:chOff x="1185" y="620"/>
            <a:chExt cx="2097" cy="1949"/>
          </a:xfrm>
        </p:grpSpPr>
        <p:sp>
          <p:nvSpPr>
            <p:cNvPr id="284865" name="Rectangle 193"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66" name="Rectangle 194"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67" name="Rectangle 195"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68" name="Rectangle 196"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26" name="Group 197"/>
          <p:cNvGrpSpPr>
            <a:grpSpLocks/>
          </p:cNvGrpSpPr>
          <p:nvPr/>
        </p:nvGrpSpPr>
        <p:grpSpPr bwMode="auto">
          <a:xfrm>
            <a:off x="3176588" y="1619250"/>
            <a:ext cx="3328987" cy="3094038"/>
            <a:chOff x="1185" y="620"/>
            <a:chExt cx="2097" cy="1949"/>
          </a:xfrm>
        </p:grpSpPr>
        <p:sp>
          <p:nvSpPr>
            <p:cNvPr id="284870" name="Rectangle 198"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71" name="Rectangle 199"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72" name="Rectangle 200"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73" name="Rectangle 201"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9" presetClass="emph" presetSubtype="0" nodeType="withEffect">
                                  <p:stCondLst>
                                    <p:cond delay="0"/>
                                  </p:stCondLst>
                                  <p:childTnLst>
                                    <p:set>
                                      <p:cBhvr rctx="PPT">
                                        <p:cTn id="14" dur="indefinite"/>
                                        <p:tgtEl>
                                          <p:spTgt spid="22"/>
                                        </p:tgtEl>
                                        <p:attrNameLst>
                                          <p:attrName>style.opacity</p:attrName>
                                        </p:attrNameLst>
                                      </p:cBhvr>
                                      <p:to>
                                        <p:strVal val="0.5"/>
                                      </p:to>
                                    </p:set>
                                    <p:animEffect filter="image" prLst="opacity: 0.5">
                                      <p:cBhvr rctx="IE">
                                        <p:cTn id="15" dur="indefinite"/>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12"/>
                                        </p:tgtEl>
                                        <p:attrNameLst>
                                          <p:attrName>style.visibility</p:attrName>
                                        </p:attrNameLst>
                                      </p:cBhvr>
                                      <p:to>
                                        <p:strVal val="hidden"/>
                                      </p:to>
                                    </p:set>
                                  </p:childTnLst>
                                </p:cTn>
                              </p:par>
                              <p:par>
                                <p:cTn id="26" presetID="9" presetClass="emph" presetSubtype="0" nodeType="withEffect">
                                  <p:stCondLst>
                                    <p:cond delay="0"/>
                                  </p:stCondLst>
                                  <p:childTnLst>
                                    <p:set>
                                      <p:cBhvr rctx="PPT">
                                        <p:cTn id="27" dur="indefinite"/>
                                        <p:tgtEl>
                                          <p:spTgt spid="24"/>
                                        </p:tgtEl>
                                        <p:attrNameLst>
                                          <p:attrName>style.opacity</p:attrName>
                                        </p:attrNameLst>
                                      </p:cBhvr>
                                      <p:to>
                                        <p:strVal val="0.5"/>
                                      </p:to>
                                    </p:set>
                                    <p:animEffect filter="image" prLst="opacity: 0.5">
                                      <p:cBhvr rctx="IE">
                                        <p:cTn id="28" dur="indefinite"/>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par>
                                <p:cTn id="39" presetID="9" presetClass="emph" presetSubtype="0" nodeType="withEffect">
                                  <p:stCondLst>
                                    <p:cond delay="0"/>
                                  </p:stCondLst>
                                  <p:childTnLst>
                                    <p:set>
                                      <p:cBhvr rctx="PPT">
                                        <p:cTn id="40" dur="indefinite"/>
                                        <p:tgtEl>
                                          <p:spTgt spid="26"/>
                                        </p:tgtEl>
                                        <p:attrNameLst>
                                          <p:attrName>style.opacity</p:attrName>
                                        </p:attrNameLst>
                                      </p:cBhvr>
                                      <p:to>
                                        <p:strVal val="0.5"/>
                                      </p:to>
                                    </p:set>
                                    <p:animEffect filter="image" prLst="opacity: 0.5">
                                      <p:cBhvr rctx="IE">
                                        <p:cTn id="41" dur="indefinite"/>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t>Microbenchmark: Ocean</a:t>
            </a:r>
          </a:p>
        </p:txBody>
      </p:sp>
      <p:grpSp>
        <p:nvGrpSpPr>
          <p:cNvPr id="2" name="Group 3"/>
          <p:cNvGrpSpPr>
            <a:grpSpLocks/>
          </p:cNvGrpSpPr>
          <p:nvPr/>
        </p:nvGrpSpPr>
        <p:grpSpPr bwMode="auto">
          <a:xfrm>
            <a:off x="1878013" y="981075"/>
            <a:ext cx="5314950" cy="4953000"/>
            <a:chOff x="1183" y="618"/>
            <a:chExt cx="3348" cy="3120"/>
          </a:xfrm>
        </p:grpSpPr>
        <p:sp>
          <p:nvSpPr>
            <p:cNvPr id="285700" name="Rectangle 4"/>
            <p:cNvSpPr>
              <a:spLocks noChangeArrowheads="1"/>
            </p:cNvSpPr>
            <p:nvPr/>
          </p:nvSpPr>
          <p:spPr bwMode="auto">
            <a:xfrm>
              <a:off x="4113"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01" name="Rectangle 5"/>
            <p:cNvSpPr>
              <a:spLocks noChangeArrowheads="1"/>
            </p:cNvSpPr>
            <p:nvPr/>
          </p:nvSpPr>
          <p:spPr bwMode="auto">
            <a:xfrm>
              <a:off x="3694"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02" name="Rectangle 6"/>
            <p:cNvSpPr>
              <a:spLocks noChangeArrowheads="1"/>
            </p:cNvSpPr>
            <p:nvPr/>
          </p:nvSpPr>
          <p:spPr bwMode="auto">
            <a:xfrm>
              <a:off x="3276"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03" name="Rectangle 7"/>
            <p:cNvSpPr>
              <a:spLocks noChangeArrowheads="1"/>
            </p:cNvSpPr>
            <p:nvPr/>
          </p:nvSpPr>
          <p:spPr bwMode="auto">
            <a:xfrm>
              <a:off x="2857"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04" name="Rectangle 8"/>
            <p:cNvSpPr>
              <a:spLocks noChangeArrowheads="1"/>
            </p:cNvSpPr>
            <p:nvPr/>
          </p:nvSpPr>
          <p:spPr bwMode="auto">
            <a:xfrm>
              <a:off x="2439"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05" name="Rectangle 9"/>
            <p:cNvSpPr>
              <a:spLocks noChangeArrowheads="1"/>
            </p:cNvSpPr>
            <p:nvPr/>
          </p:nvSpPr>
          <p:spPr bwMode="auto">
            <a:xfrm>
              <a:off x="2020"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06" name="Rectangle 10"/>
            <p:cNvSpPr>
              <a:spLocks noChangeArrowheads="1"/>
            </p:cNvSpPr>
            <p:nvPr/>
          </p:nvSpPr>
          <p:spPr bwMode="auto">
            <a:xfrm>
              <a:off x="1602"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07" name="Rectangle 11"/>
            <p:cNvSpPr>
              <a:spLocks noChangeArrowheads="1"/>
            </p:cNvSpPr>
            <p:nvPr/>
          </p:nvSpPr>
          <p:spPr bwMode="auto">
            <a:xfrm>
              <a:off x="1183"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08" name="Rectangle 12"/>
            <p:cNvSpPr>
              <a:spLocks noChangeArrowheads="1"/>
            </p:cNvSpPr>
            <p:nvPr/>
          </p:nvSpPr>
          <p:spPr bwMode="auto">
            <a:xfrm>
              <a:off x="4113" y="295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09" name="Rectangle 13"/>
            <p:cNvSpPr>
              <a:spLocks noChangeArrowheads="1"/>
            </p:cNvSpPr>
            <p:nvPr/>
          </p:nvSpPr>
          <p:spPr bwMode="auto">
            <a:xfrm>
              <a:off x="3694" y="295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0" name="Rectangle 14"/>
            <p:cNvSpPr>
              <a:spLocks noChangeArrowheads="1"/>
            </p:cNvSpPr>
            <p:nvPr/>
          </p:nvSpPr>
          <p:spPr bwMode="auto">
            <a:xfrm>
              <a:off x="3276" y="295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1" name="Rectangle 15"/>
            <p:cNvSpPr>
              <a:spLocks noChangeArrowheads="1"/>
            </p:cNvSpPr>
            <p:nvPr/>
          </p:nvSpPr>
          <p:spPr bwMode="auto">
            <a:xfrm>
              <a:off x="2857" y="295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2" name="Rectangle 16"/>
            <p:cNvSpPr>
              <a:spLocks noChangeArrowheads="1"/>
            </p:cNvSpPr>
            <p:nvPr/>
          </p:nvSpPr>
          <p:spPr bwMode="auto">
            <a:xfrm>
              <a:off x="2439" y="295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3" name="Rectangle 17"/>
            <p:cNvSpPr>
              <a:spLocks noChangeArrowheads="1"/>
            </p:cNvSpPr>
            <p:nvPr/>
          </p:nvSpPr>
          <p:spPr bwMode="auto">
            <a:xfrm>
              <a:off x="2020" y="295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4" name="Rectangle 18"/>
            <p:cNvSpPr>
              <a:spLocks noChangeArrowheads="1"/>
            </p:cNvSpPr>
            <p:nvPr/>
          </p:nvSpPr>
          <p:spPr bwMode="auto">
            <a:xfrm>
              <a:off x="1602" y="295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5" name="Rectangle 19"/>
            <p:cNvSpPr>
              <a:spLocks noChangeArrowheads="1"/>
            </p:cNvSpPr>
            <p:nvPr/>
          </p:nvSpPr>
          <p:spPr bwMode="auto">
            <a:xfrm>
              <a:off x="1183" y="295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6" name="Rectangle 20" descr="Wide upward diagonal"/>
            <p:cNvSpPr>
              <a:spLocks noChangeArrowheads="1"/>
            </p:cNvSpPr>
            <p:nvPr/>
          </p:nvSpPr>
          <p:spPr bwMode="auto">
            <a:xfrm>
              <a:off x="4113" y="256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7" name="Rectangle 21" descr="Wide upward diagonal"/>
            <p:cNvSpPr>
              <a:spLocks noChangeArrowheads="1"/>
            </p:cNvSpPr>
            <p:nvPr/>
          </p:nvSpPr>
          <p:spPr bwMode="auto">
            <a:xfrm>
              <a:off x="3694" y="256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8" name="Rectangle 22" descr="Wide upward diagonal"/>
            <p:cNvSpPr>
              <a:spLocks noChangeArrowheads="1"/>
            </p:cNvSpPr>
            <p:nvPr/>
          </p:nvSpPr>
          <p:spPr bwMode="auto">
            <a:xfrm>
              <a:off x="3276" y="256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9" name="Rectangle 23" descr="Wide upward diagonal"/>
            <p:cNvSpPr>
              <a:spLocks noChangeArrowheads="1"/>
            </p:cNvSpPr>
            <p:nvPr/>
          </p:nvSpPr>
          <p:spPr bwMode="auto">
            <a:xfrm>
              <a:off x="2857" y="256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0" name="Rectangle 24" descr="Wide upward diagonal"/>
            <p:cNvSpPr>
              <a:spLocks noChangeArrowheads="1"/>
            </p:cNvSpPr>
            <p:nvPr/>
          </p:nvSpPr>
          <p:spPr bwMode="auto">
            <a:xfrm>
              <a:off x="2439"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1" name="Rectangle 25" descr="Wide upward diagonal"/>
            <p:cNvSpPr>
              <a:spLocks noChangeArrowheads="1"/>
            </p:cNvSpPr>
            <p:nvPr/>
          </p:nvSpPr>
          <p:spPr bwMode="auto">
            <a:xfrm>
              <a:off x="2020"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2" name="Rectangle 26" descr="Wide upward diagonal"/>
            <p:cNvSpPr>
              <a:spLocks noChangeArrowheads="1"/>
            </p:cNvSpPr>
            <p:nvPr/>
          </p:nvSpPr>
          <p:spPr bwMode="auto">
            <a:xfrm>
              <a:off x="1602"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3" name="Rectangle 27" descr="Wide upward diagonal"/>
            <p:cNvSpPr>
              <a:spLocks noChangeArrowheads="1"/>
            </p:cNvSpPr>
            <p:nvPr/>
          </p:nvSpPr>
          <p:spPr bwMode="auto">
            <a:xfrm>
              <a:off x="1183"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4" name="Rectangle 28" descr="Wide upward diagonal"/>
            <p:cNvSpPr>
              <a:spLocks noChangeArrowheads="1"/>
            </p:cNvSpPr>
            <p:nvPr/>
          </p:nvSpPr>
          <p:spPr bwMode="auto">
            <a:xfrm>
              <a:off x="4113"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5" name="Rectangle 29" descr="Wide upward diagonal"/>
            <p:cNvSpPr>
              <a:spLocks noChangeArrowheads="1"/>
            </p:cNvSpPr>
            <p:nvPr/>
          </p:nvSpPr>
          <p:spPr bwMode="auto">
            <a:xfrm>
              <a:off x="3694"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6" name="Rectangle 30" descr="Wide upward diagonal"/>
            <p:cNvSpPr>
              <a:spLocks noChangeArrowheads="1"/>
            </p:cNvSpPr>
            <p:nvPr/>
          </p:nvSpPr>
          <p:spPr bwMode="auto">
            <a:xfrm>
              <a:off x="3276"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7" name="Rectangle 31" descr="Wide upward diagonal"/>
            <p:cNvSpPr>
              <a:spLocks noChangeArrowheads="1"/>
            </p:cNvSpPr>
            <p:nvPr/>
          </p:nvSpPr>
          <p:spPr bwMode="auto">
            <a:xfrm>
              <a:off x="2857"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8" name="Rectangle 32" descr="Wide upward diagonal"/>
            <p:cNvSpPr>
              <a:spLocks noChangeArrowheads="1"/>
            </p:cNvSpPr>
            <p:nvPr/>
          </p:nvSpPr>
          <p:spPr bwMode="auto">
            <a:xfrm>
              <a:off x="2439"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9" name="Rectangle 33" descr="Wide upward diagonal"/>
            <p:cNvSpPr>
              <a:spLocks noChangeArrowheads="1"/>
            </p:cNvSpPr>
            <p:nvPr/>
          </p:nvSpPr>
          <p:spPr bwMode="auto">
            <a:xfrm>
              <a:off x="2020"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0" name="Rectangle 34" descr="Wide upward diagonal"/>
            <p:cNvSpPr>
              <a:spLocks noChangeArrowheads="1"/>
            </p:cNvSpPr>
            <p:nvPr/>
          </p:nvSpPr>
          <p:spPr bwMode="auto">
            <a:xfrm>
              <a:off x="1602"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1" name="Rectangle 35" descr="Wide upward diagonal"/>
            <p:cNvSpPr>
              <a:spLocks noChangeArrowheads="1"/>
            </p:cNvSpPr>
            <p:nvPr/>
          </p:nvSpPr>
          <p:spPr bwMode="auto">
            <a:xfrm>
              <a:off x="1183"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2" name="Rectangle 36"/>
            <p:cNvSpPr>
              <a:spLocks noChangeArrowheads="1"/>
            </p:cNvSpPr>
            <p:nvPr/>
          </p:nvSpPr>
          <p:spPr bwMode="auto">
            <a:xfrm>
              <a:off x="4113"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3" name="Rectangle 37"/>
            <p:cNvSpPr>
              <a:spLocks noChangeArrowheads="1"/>
            </p:cNvSpPr>
            <p:nvPr/>
          </p:nvSpPr>
          <p:spPr bwMode="auto">
            <a:xfrm>
              <a:off x="3694"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4" name="Rectangle 38"/>
            <p:cNvSpPr>
              <a:spLocks noChangeArrowheads="1"/>
            </p:cNvSpPr>
            <p:nvPr/>
          </p:nvSpPr>
          <p:spPr bwMode="auto">
            <a:xfrm>
              <a:off x="3276"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5" name="Rectangle 39"/>
            <p:cNvSpPr>
              <a:spLocks noChangeArrowheads="1"/>
            </p:cNvSpPr>
            <p:nvPr/>
          </p:nvSpPr>
          <p:spPr bwMode="auto">
            <a:xfrm>
              <a:off x="2857"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6" name="Rectangle 40"/>
            <p:cNvSpPr>
              <a:spLocks noChangeArrowheads="1"/>
            </p:cNvSpPr>
            <p:nvPr/>
          </p:nvSpPr>
          <p:spPr bwMode="auto">
            <a:xfrm>
              <a:off x="2439"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7" name="Rectangle 41"/>
            <p:cNvSpPr>
              <a:spLocks noChangeArrowheads="1"/>
            </p:cNvSpPr>
            <p:nvPr/>
          </p:nvSpPr>
          <p:spPr bwMode="auto">
            <a:xfrm>
              <a:off x="2020"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8" name="Rectangle 42"/>
            <p:cNvSpPr>
              <a:spLocks noChangeArrowheads="1"/>
            </p:cNvSpPr>
            <p:nvPr/>
          </p:nvSpPr>
          <p:spPr bwMode="auto">
            <a:xfrm>
              <a:off x="1602"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9" name="Rectangle 43"/>
            <p:cNvSpPr>
              <a:spLocks noChangeArrowheads="1"/>
            </p:cNvSpPr>
            <p:nvPr/>
          </p:nvSpPr>
          <p:spPr bwMode="auto">
            <a:xfrm>
              <a:off x="1183"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0" name="Rectangle 44"/>
            <p:cNvSpPr>
              <a:spLocks noChangeArrowheads="1"/>
            </p:cNvSpPr>
            <p:nvPr/>
          </p:nvSpPr>
          <p:spPr bwMode="auto">
            <a:xfrm>
              <a:off x="4113" y="139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1" name="Rectangle 45"/>
            <p:cNvSpPr>
              <a:spLocks noChangeArrowheads="1"/>
            </p:cNvSpPr>
            <p:nvPr/>
          </p:nvSpPr>
          <p:spPr bwMode="auto">
            <a:xfrm>
              <a:off x="3694" y="139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2" name="Rectangle 46"/>
            <p:cNvSpPr>
              <a:spLocks noChangeArrowheads="1"/>
            </p:cNvSpPr>
            <p:nvPr/>
          </p:nvSpPr>
          <p:spPr bwMode="auto">
            <a:xfrm>
              <a:off x="3276" y="139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3" name="Rectangle 47"/>
            <p:cNvSpPr>
              <a:spLocks noChangeArrowheads="1"/>
            </p:cNvSpPr>
            <p:nvPr/>
          </p:nvSpPr>
          <p:spPr bwMode="auto">
            <a:xfrm>
              <a:off x="2857" y="139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4" name="Rectangle 48"/>
            <p:cNvSpPr>
              <a:spLocks noChangeArrowheads="1"/>
            </p:cNvSpPr>
            <p:nvPr/>
          </p:nvSpPr>
          <p:spPr bwMode="auto">
            <a:xfrm>
              <a:off x="2439" y="139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5" name="Rectangle 49"/>
            <p:cNvSpPr>
              <a:spLocks noChangeArrowheads="1"/>
            </p:cNvSpPr>
            <p:nvPr/>
          </p:nvSpPr>
          <p:spPr bwMode="auto">
            <a:xfrm>
              <a:off x="2020" y="139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6" name="Rectangle 50"/>
            <p:cNvSpPr>
              <a:spLocks noChangeArrowheads="1"/>
            </p:cNvSpPr>
            <p:nvPr/>
          </p:nvSpPr>
          <p:spPr bwMode="auto">
            <a:xfrm>
              <a:off x="1602" y="139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7" name="Rectangle 51"/>
            <p:cNvSpPr>
              <a:spLocks noChangeArrowheads="1"/>
            </p:cNvSpPr>
            <p:nvPr/>
          </p:nvSpPr>
          <p:spPr bwMode="auto">
            <a:xfrm>
              <a:off x="1183" y="139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8" name="Rectangle 52" descr="Wide upward diagonal"/>
            <p:cNvSpPr>
              <a:spLocks noChangeArrowheads="1"/>
            </p:cNvSpPr>
            <p:nvPr/>
          </p:nvSpPr>
          <p:spPr bwMode="auto">
            <a:xfrm>
              <a:off x="4113" y="100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9" name="Rectangle 53" descr="Wide upward diagonal"/>
            <p:cNvSpPr>
              <a:spLocks noChangeArrowheads="1"/>
            </p:cNvSpPr>
            <p:nvPr/>
          </p:nvSpPr>
          <p:spPr bwMode="auto">
            <a:xfrm>
              <a:off x="3694" y="100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0" name="Rectangle 54" descr="Wide upward diagonal"/>
            <p:cNvSpPr>
              <a:spLocks noChangeArrowheads="1"/>
            </p:cNvSpPr>
            <p:nvPr/>
          </p:nvSpPr>
          <p:spPr bwMode="auto">
            <a:xfrm>
              <a:off x="3276" y="100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1" name="Rectangle 55" descr="Wide upward diagonal"/>
            <p:cNvSpPr>
              <a:spLocks noChangeArrowheads="1"/>
            </p:cNvSpPr>
            <p:nvPr/>
          </p:nvSpPr>
          <p:spPr bwMode="auto">
            <a:xfrm>
              <a:off x="2857" y="100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2" name="Rectangle 56" descr="Wide upward diagonal"/>
            <p:cNvSpPr>
              <a:spLocks noChangeArrowheads="1"/>
            </p:cNvSpPr>
            <p:nvPr/>
          </p:nvSpPr>
          <p:spPr bwMode="auto">
            <a:xfrm>
              <a:off x="2439"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3" name="Rectangle 57" descr="Wide upward diagonal"/>
            <p:cNvSpPr>
              <a:spLocks noChangeArrowheads="1"/>
            </p:cNvSpPr>
            <p:nvPr/>
          </p:nvSpPr>
          <p:spPr bwMode="auto">
            <a:xfrm>
              <a:off x="2020"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4" name="Rectangle 58" descr="Wide upward diagonal"/>
            <p:cNvSpPr>
              <a:spLocks noChangeArrowheads="1"/>
            </p:cNvSpPr>
            <p:nvPr/>
          </p:nvSpPr>
          <p:spPr bwMode="auto">
            <a:xfrm>
              <a:off x="1602"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5" name="Rectangle 59" descr="Wide upward diagonal"/>
            <p:cNvSpPr>
              <a:spLocks noChangeArrowheads="1"/>
            </p:cNvSpPr>
            <p:nvPr/>
          </p:nvSpPr>
          <p:spPr bwMode="auto">
            <a:xfrm>
              <a:off x="1183"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6" name="Rectangle 60" descr="Wide upward diagonal"/>
            <p:cNvSpPr>
              <a:spLocks noChangeArrowheads="1"/>
            </p:cNvSpPr>
            <p:nvPr/>
          </p:nvSpPr>
          <p:spPr bwMode="auto">
            <a:xfrm>
              <a:off x="4113"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7" name="Rectangle 61" descr="Wide upward diagonal"/>
            <p:cNvSpPr>
              <a:spLocks noChangeArrowheads="1"/>
            </p:cNvSpPr>
            <p:nvPr/>
          </p:nvSpPr>
          <p:spPr bwMode="auto">
            <a:xfrm>
              <a:off x="3694"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8" name="Rectangle 62" descr="Wide upward diagonal"/>
            <p:cNvSpPr>
              <a:spLocks noChangeArrowheads="1"/>
            </p:cNvSpPr>
            <p:nvPr/>
          </p:nvSpPr>
          <p:spPr bwMode="auto">
            <a:xfrm>
              <a:off x="3276"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9" name="Rectangle 63" descr="Wide upward diagonal"/>
            <p:cNvSpPr>
              <a:spLocks noChangeArrowheads="1"/>
            </p:cNvSpPr>
            <p:nvPr/>
          </p:nvSpPr>
          <p:spPr bwMode="auto">
            <a:xfrm>
              <a:off x="2857"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60" name="Rectangle 64"/>
            <p:cNvSpPr>
              <a:spLocks noChangeArrowheads="1"/>
            </p:cNvSpPr>
            <p:nvPr/>
          </p:nvSpPr>
          <p:spPr bwMode="auto">
            <a:xfrm>
              <a:off x="2439"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61" name="Rectangle 65"/>
            <p:cNvSpPr>
              <a:spLocks noChangeArrowheads="1"/>
            </p:cNvSpPr>
            <p:nvPr/>
          </p:nvSpPr>
          <p:spPr bwMode="auto">
            <a:xfrm>
              <a:off x="2020"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62" name="Rectangle 66"/>
            <p:cNvSpPr>
              <a:spLocks noChangeArrowheads="1"/>
            </p:cNvSpPr>
            <p:nvPr/>
          </p:nvSpPr>
          <p:spPr bwMode="auto">
            <a:xfrm>
              <a:off x="1602"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63" name="Rectangle 67"/>
            <p:cNvSpPr>
              <a:spLocks noChangeArrowheads="1"/>
            </p:cNvSpPr>
            <p:nvPr/>
          </p:nvSpPr>
          <p:spPr bwMode="auto">
            <a:xfrm>
              <a:off x="1183"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64" name="Line 68"/>
            <p:cNvSpPr>
              <a:spLocks noChangeShapeType="1"/>
            </p:cNvSpPr>
            <p:nvPr/>
          </p:nvSpPr>
          <p:spPr bwMode="auto">
            <a:xfrm>
              <a:off x="1183" y="61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5765" name="Line 69"/>
            <p:cNvSpPr>
              <a:spLocks noChangeShapeType="1"/>
            </p:cNvSpPr>
            <p:nvPr/>
          </p:nvSpPr>
          <p:spPr bwMode="auto">
            <a:xfrm>
              <a:off x="1183" y="100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5766" name="Line 70"/>
            <p:cNvSpPr>
              <a:spLocks noChangeShapeType="1"/>
            </p:cNvSpPr>
            <p:nvPr/>
          </p:nvSpPr>
          <p:spPr bwMode="auto">
            <a:xfrm>
              <a:off x="1183" y="139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5767" name="Line 71"/>
            <p:cNvSpPr>
              <a:spLocks noChangeShapeType="1"/>
            </p:cNvSpPr>
            <p:nvPr/>
          </p:nvSpPr>
          <p:spPr bwMode="auto">
            <a:xfrm>
              <a:off x="1183" y="178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5768" name="Line 72"/>
            <p:cNvSpPr>
              <a:spLocks noChangeShapeType="1"/>
            </p:cNvSpPr>
            <p:nvPr/>
          </p:nvSpPr>
          <p:spPr bwMode="auto">
            <a:xfrm>
              <a:off x="1183" y="217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5769" name="Line 73"/>
            <p:cNvSpPr>
              <a:spLocks noChangeShapeType="1"/>
            </p:cNvSpPr>
            <p:nvPr/>
          </p:nvSpPr>
          <p:spPr bwMode="auto">
            <a:xfrm>
              <a:off x="1183" y="256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5770" name="Line 74"/>
            <p:cNvSpPr>
              <a:spLocks noChangeShapeType="1"/>
            </p:cNvSpPr>
            <p:nvPr/>
          </p:nvSpPr>
          <p:spPr bwMode="auto">
            <a:xfrm>
              <a:off x="1183" y="295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5771" name="Line 75"/>
            <p:cNvSpPr>
              <a:spLocks noChangeShapeType="1"/>
            </p:cNvSpPr>
            <p:nvPr/>
          </p:nvSpPr>
          <p:spPr bwMode="auto">
            <a:xfrm>
              <a:off x="1183" y="334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5772" name="Line 76"/>
            <p:cNvSpPr>
              <a:spLocks noChangeShapeType="1"/>
            </p:cNvSpPr>
            <p:nvPr/>
          </p:nvSpPr>
          <p:spPr bwMode="auto">
            <a:xfrm>
              <a:off x="1183" y="373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5773" name="Line 77"/>
            <p:cNvSpPr>
              <a:spLocks noChangeShapeType="1"/>
            </p:cNvSpPr>
            <p:nvPr/>
          </p:nvSpPr>
          <p:spPr bwMode="auto">
            <a:xfrm>
              <a:off x="1183" y="618"/>
              <a:ext cx="0" cy="312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5774" name="Line 78"/>
            <p:cNvSpPr>
              <a:spLocks noChangeShapeType="1"/>
            </p:cNvSpPr>
            <p:nvPr/>
          </p:nvSpPr>
          <p:spPr bwMode="auto">
            <a:xfrm>
              <a:off x="1602"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5775" name="Line 79"/>
            <p:cNvSpPr>
              <a:spLocks noChangeShapeType="1"/>
            </p:cNvSpPr>
            <p:nvPr/>
          </p:nvSpPr>
          <p:spPr bwMode="auto">
            <a:xfrm>
              <a:off x="2020"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5776" name="Line 80"/>
            <p:cNvSpPr>
              <a:spLocks noChangeShapeType="1"/>
            </p:cNvSpPr>
            <p:nvPr/>
          </p:nvSpPr>
          <p:spPr bwMode="auto">
            <a:xfrm>
              <a:off x="2439"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5777" name="Line 81"/>
            <p:cNvSpPr>
              <a:spLocks noChangeShapeType="1"/>
            </p:cNvSpPr>
            <p:nvPr/>
          </p:nvSpPr>
          <p:spPr bwMode="auto">
            <a:xfrm>
              <a:off x="2857"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5778" name="Line 82"/>
            <p:cNvSpPr>
              <a:spLocks noChangeShapeType="1"/>
            </p:cNvSpPr>
            <p:nvPr/>
          </p:nvSpPr>
          <p:spPr bwMode="auto">
            <a:xfrm>
              <a:off x="3276"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5779" name="Line 83"/>
            <p:cNvSpPr>
              <a:spLocks noChangeShapeType="1"/>
            </p:cNvSpPr>
            <p:nvPr/>
          </p:nvSpPr>
          <p:spPr bwMode="auto">
            <a:xfrm>
              <a:off x="3694"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5780" name="Line 84"/>
            <p:cNvSpPr>
              <a:spLocks noChangeShapeType="1"/>
            </p:cNvSpPr>
            <p:nvPr/>
          </p:nvSpPr>
          <p:spPr bwMode="auto">
            <a:xfrm>
              <a:off x="4113"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5781" name="Line 85"/>
            <p:cNvSpPr>
              <a:spLocks noChangeShapeType="1"/>
            </p:cNvSpPr>
            <p:nvPr/>
          </p:nvSpPr>
          <p:spPr bwMode="auto">
            <a:xfrm>
              <a:off x="4531" y="618"/>
              <a:ext cx="0" cy="3120"/>
            </a:xfrm>
            <a:prstGeom prst="line">
              <a:avLst/>
            </a:prstGeom>
            <a:noFill/>
            <a:ln w="12700" cap="sq">
              <a:solidFill>
                <a:schemeClr val="tx1"/>
              </a:solidFill>
              <a:round/>
              <a:headEnd type="none" w="sm" len="sm"/>
              <a:tailEnd type="none" w="sm" len="sm"/>
            </a:ln>
            <a:effectLst/>
          </p:spPr>
          <p:txBody>
            <a:bodyPr/>
            <a:lstStyle/>
            <a:p>
              <a:endParaRPr lang="en-US"/>
            </a:p>
          </p:txBody>
        </p:sp>
      </p:grpSp>
      <p:grpSp>
        <p:nvGrpSpPr>
          <p:cNvPr id="3" name="Group 86"/>
          <p:cNvGrpSpPr>
            <a:grpSpLocks/>
          </p:cNvGrpSpPr>
          <p:nvPr/>
        </p:nvGrpSpPr>
        <p:grpSpPr bwMode="auto">
          <a:xfrm>
            <a:off x="1881188" y="2216150"/>
            <a:ext cx="3328987" cy="3094038"/>
            <a:chOff x="1185" y="620"/>
            <a:chExt cx="2097" cy="1949"/>
          </a:xfrm>
        </p:grpSpPr>
        <p:sp>
          <p:nvSpPr>
            <p:cNvPr id="285783" name="Rectangle 87"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84" name="Rectangle 88"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85" name="Rectangle 89"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86" name="Rectangle 90"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4" name="Group 91"/>
          <p:cNvGrpSpPr>
            <a:grpSpLocks/>
          </p:cNvGrpSpPr>
          <p:nvPr/>
        </p:nvGrpSpPr>
        <p:grpSpPr bwMode="auto">
          <a:xfrm>
            <a:off x="2528888" y="2228850"/>
            <a:ext cx="3328987" cy="3094038"/>
            <a:chOff x="1185" y="620"/>
            <a:chExt cx="2097" cy="1949"/>
          </a:xfrm>
        </p:grpSpPr>
        <p:sp>
          <p:nvSpPr>
            <p:cNvPr id="285788" name="Rectangle 92"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89" name="Rectangle 93"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90" name="Rectangle 94"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91" name="Rectangle 95"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5" name="Group 96"/>
          <p:cNvGrpSpPr>
            <a:grpSpLocks/>
          </p:cNvGrpSpPr>
          <p:nvPr/>
        </p:nvGrpSpPr>
        <p:grpSpPr bwMode="auto">
          <a:xfrm>
            <a:off x="3201988" y="2228850"/>
            <a:ext cx="3328987" cy="3094038"/>
            <a:chOff x="1185" y="620"/>
            <a:chExt cx="2097" cy="1949"/>
          </a:xfrm>
        </p:grpSpPr>
        <p:sp>
          <p:nvSpPr>
            <p:cNvPr id="285793" name="Rectangle 97"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94" name="Rectangle 98"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95" name="Rectangle 99"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96" name="Rectangle 100"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6" name="Group 101"/>
          <p:cNvGrpSpPr>
            <a:grpSpLocks/>
          </p:cNvGrpSpPr>
          <p:nvPr/>
        </p:nvGrpSpPr>
        <p:grpSpPr bwMode="auto">
          <a:xfrm>
            <a:off x="3862388" y="2228850"/>
            <a:ext cx="3328987" cy="3094038"/>
            <a:chOff x="1185" y="620"/>
            <a:chExt cx="2097" cy="1949"/>
          </a:xfrm>
        </p:grpSpPr>
        <p:sp>
          <p:nvSpPr>
            <p:cNvPr id="285798" name="Rectangle 102"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99" name="Rectangle 103"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800" name="Rectangle 104"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801" name="Rectangle 105"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9" presetClass="emph" presetSubtype="0" nodeType="afterEffect">
                                  <p:stCondLst>
                                    <p:cond delay="1000"/>
                                  </p:stCondLst>
                                  <p:childTnLst>
                                    <p:set>
                                      <p:cBhvr rctx="PPT">
                                        <p:cTn id="9" dur="indefinite"/>
                                        <p:tgtEl>
                                          <p:spTgt spid="3"/>
                                        </p:tgtEl>
                                        <p:attrNameLst>
                                          <p:attrName>style.opacity</p:attrName>
                                        </p:attrNameLst>
                                      </p:cBhvr>
                                      <p:to>
                                        <p:strVal val="0.5"/>
                                      </p:to>
                                    </p:set>
                                    <p:animEffect filter="image" prLst="opacity: 0.5">
                                      <p:cBhvr rctx="IE">
                                        <p:cTn id="10" dur="indefinite"/>
                                        <p:tgtEl>
                                          <p:spTgt spid="3"/>
                                        </p:tgtEl>
                                      </p:cBhvr>
                                    </p:animEffec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1000"/>
                            </p:stCondLst>
                            <p:childTnLst>
                              <p:par>
                                <p:cTn id="14" presetID="9" presetClass="emph" presetSubtype="0" nodeType="afterEffect">
                                  <p:stCondLst>
                                    <p:cond delay="1000"/>
                                  </p:stCondLst>
                                  <p:childTnLst>
                                    <p:set>
                                      <p:cBhvr rctx="PPT">
                                        <p:cTn id="15" dur="indefinite"/>
                                        <p:tgtEl>
                                          <p:spTgt spid="4"/>
                                        </p:tgtEl>
                                        <p:attrNameLst>
                                          <p:attrName>style.opacity</p:attrName>
                                        </p:attrNameLst>
                                      </p:cBhvr>
                                      <p:to>
                                        <p:strVal val="0.5"/>
                                      </p:to>
                                    </p:set>
                                    <p:animEffect filter="image" prLst="opacity: 0.5">
                                      <p:cBhvr rctx="IE">
                                        <p:cTn id="16" dur="indefinite"/>
                                        <p:tgtEl>
                                          <p:spTgt spid="4"/>
                                        </p:tgtEl>
                                      </p:cBhvr>
                                    </p:animEffec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2000"/>
                            </p:stCondLst>
                            <p:childTnLst>
                              <p:par>
                                <p:cTn id="20" presetID="9" presetClass="emph" presetSubtype="0" nodeType="afterEffect">
                                  <p:stCondLst>
                                    <p:cond delay="1000"/>
                                  </p:stCondLst>
                                  <p:childTnLst>
                                    <p:set>
                                      <p:cBhvr rctx="PPT">
                                        <p:cTn id="21" dur="indefinite"/>
                                        <p:tgtEl>
                                          <p:spTgt spid="5"/>
                                        </p:tgtEl>
                                        <p:attrNameLst>
                                          <p:attrName>style.opacity</p:attrName>
                                        </p:attrNameLst>
                                      </p:cBhvr>
                                      <p:to>
                                        <p:strVal val="0.5"/>
                                      </p:to>
                                    </p:set>
                                    <p:animEffect filter="image" prLst="opacity: 0.5">
                                      <p:cBhvr rctx="IE">
                                        <p:cTn id="22" dur="indefinite"/>
                                        <p:tgtEl>
                                          <p:spTgt spid="5"/>
                                        </p:tgtEl>
                                      </p:cBhvr>
                                    </p:animEffec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t>Microbenchmark: Ocean</a:t>
            </a:r>
          </a:p>
        </p:txBody>
      </p:sp>
      <p:grpSp>
        <p:nvGrpSpPr>
          <p:cNvPr id="2" name="Group 3"/>
          <p:cNvGrpSpPr>
            <a:grpSpLocks/>
          </p:cNvGrpSpPr>
          <p:nvPr/>
        </p:nvGrpSpPr>
        <p:grpSpPr bwMode="auto">
          <a:xfrm>
            <a:off x="1878013" y="981075"/>
            <a:ext cx="5314950" cy="4953000"/>
            <a:chOff x="1183" y="618"/>
            <a:chExt cx="3348" cy="3120"/>
          </a:xfrm>
        </p:grpSpPr>
        <p:sp>
          <p:nvSpPr>
            <p:cNvPr id="286724" name="Rectangle 4"/>
            <p:cNvSpPr>
              <a:spLocks noChangeArrowheads="1"/>
            </p:cNvSpPr>
            <p:nvPr/>
          </p:nvSpPr>
          <p:spPr bwMode="auto">
            <a:xfrm>
              <a:off x="4113"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25" name="Rectangle 5"/>
            <p:cNvSpPr>
              <a:spLocks noChangeArrowheads="1"/>
            </p:cNvSpPr>
            <p:nvPr/>
          </p:nvSpPr>
          <p:spPr bwMode="auto">
            <a:xfrm>
              <a:off x="3694"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26" name="Rectangle 6"/>
            <p:cNvSpPr>
              <a:spLocks noChangeArrowheads="1"/>
            </p:cNvSpPr>
            <p:nvPr/>
          </p:nvSpPr>
          <p:spPr bwMode="auto">
            <a:xfrm>
              <a:off x="3276"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27" name="Rectangle 7"/>
            <p:cNvSpPr>
              <a:spLocks noChangeArrowheads="1"/>
            </p:cNvSpPr>
            <p:nvPr/>
          </p:nvSpPr>
          <p:spPr bwMode="auto">
            <a:xfrm>
              <a:off x="2857"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28" name="Rectangle 8"/>
            <p:cNvSpPr>
              <a:spLocks noChangeArrowheads="1"/>
            </p:cNvSpPr>
            <p:nvPr/>
          </p:nvSpPr>
          <p:spPr bwMode="auto">
            <a:xfrm>
              <a:off x="2439"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29" name="Rectangle 9"/>
            <p:cNvSpPr>
              <a:spLocks noChangeArrowheads="1"/>
            </p:cNvSpPr>
            <p:nvPr/>
          </p:nvSpPr>
          <p:spPr bwMode="auto">
            <a:xfrm>
              <a:off x="2020"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0" name="Rectangle 10"/>
            <p:cNvSpPr>
              <a:spLocks noChangeArrowheads="1"/>
            </p:cNvSpPr>
            <p:nvPr/>
          </p:nvSpPr>
          <p:spPr bwMode="auto">
            <a:xfrm>
              <a:off x="1602"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1" name="Rectangle 11"/>
            <p:cNvSpPr>
              <a:spLocks noChangeArrowheads="1"/>
            </p:cNvSpPr>
            <p:nvPr/>
          </p:nvSpPr>
          <p:spPr bwMode="auto">
            <a:xfrm>
              <a:off x="1183"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2" name="Rectangle 12" descr="Wide upward diagonal"/>
            <p:cNvSpPr>
              <a:spLocks noChangeArrowheads="1"/>
            </p:cNvSpPr>
            <p:nvPr/>
          </p:nvSpPr>
          <p:spPr bwMode="auto">
            <a:xfrm>
              <a:off x="4113"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3" name="Rectangle 13" descr="Wide upward diagonal"/>
            <p:cNvSpPr>
              <a:spLocks noChangeArrowheads="1"/>
            </p:cNvSpPr>
            <p:nvPr/>
          </p:nvSpPr>
          <p:spPr bwMode="auto">
            <a:xfrm>
              <a:off x="3694"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4" name="Rectangle 14" descr="Wide upward diagonal"/>
            <p:cNvSpPr>
              <a:spLocks noChangeArrowheads="1"/>
            </p:cNvSpPr>
            <p:nvPr/>
          </p:nvSpPr>
          <p:spPr bwMode="auto">
            <a:xfrm>
              <a:off x="3276"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5" name="Rectangle 15" descr="Wide upward diagonal"/>
            <p:cNvSpPr>
              <a:spLocks noChangeArrowheads="1"/>
            </p:cNvSpPr>
            <p:nvPr/>
          </p:nvSpPr>
          <p:spPr bwMode="auto">
            <a:xfrm>
              <a:off x="2857"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6" name="Rectangle 16" descr="Wide upward diagonal"/>
            <p:cNvSpPr>
              <a:spLocks noChangeArrowheads="1"/>
            </p:cNvSpPr>
            <p:nvPr/>
          </p:nvSpPr>
          <p:spPr bwMode="auto">
            <a:xfrm>
              <a:off x="2439" y="295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7" name="Rectangle 17" descr="Wide upward diagonal"/>
            <p:cNvSpPr>
              <a:spLocks noChangeArrowheads="1"/>
            </p:cNvSpPr>
            <p:nvPr/>
          </p:nvSpPr>
          <p:spPr bwMode="auto">
            <a:xfrm>
              <a:off x="2020" y="295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8" name="Rectangle 18" descr="Wide upward diagonal"/>
            <p:cNvSpPr>
              <a:spLocks noChangeArrowheads="1"/>
            </p:cNvSpPr>
            <p:nvPr/>
          </p:nvSpPr>
          <p:spPr bwMode="auto">
            <a:xfrm>
              <a:off x="1602" y="295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9" name="Rectangle 19" descr="Wide upward diagonal"/>
            <p:cNvSpPr>
              <a:spLocks noChangeArrowheads="1"/>
            </p:cNvSpPr>
            <p:nvPr/>
          </p:nvSpPr>
          <p:spPr bwMode="auto">
            <a:xfrm>
              <a:off x="1183" y="295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0" name="Rectangle 20" descr="Wide upward diagonal"/>
            <p:cNvSpPr>
              <a:spLocks noChangeArrowheads="1"/>
            </p:cNvSpPr>
            <p:nvPr/>
          </p:nvSpPr>
          <p:spPr bwMode="auto">
            <a:xfrm>
              <a:off x="4113" y="256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1" name="Rectangle 21" descr="Wide upward diagonal"/>
            <p:cNvSpPr>
              <a:spLocks noChangeArrowheads="1"/>
            </p:cNvSpPr>
            <p:nvPr/>
          </p:nvSpPr>
          <p:spPr bwMode="auto">
            <a:xfrm>
              <a:off x="3694" y="256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2" name="Rectangle 22" descr="Wide upward diagonal"/>
            <p:cNvSpPr>
              <a:spLocks noChangeArrowheads="1"/>
            </p:cNvSpPr>
            <p:nvPr/>
          </p:nvSpPr>
          <p:spPr bwMode="auto">
            <a:xfrm>
              <a:off x="3276" y="256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3" name="Rectangle 23" descr="Wide upward diagonal"/>
            <p:cNvSpPr>
              <a:spLocks noChangeArrowheads="1"/>
            </p:cNvSpPr>
            <p:nvPr/>
          </p:nvSpPr>
          <p:spPr bwMode="auto">
            <a:xfrm>
              <a:off x="2857" y="256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4" name="Rectangle 24" descr="Wide upward diagonal"/>
            <p:cNvSpPr>
              <a:spLocks noChangeArrowheads="1"/>
            </p:cNvSpPr>
            <p:nvPr/>
          </p:nvSpPr>
          <p:spPr bwMode="auto">
            <a:xfrm>
              <a:off x="2439"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5" name="Rectangle 25" descr="Wide upward diagonal"/>
            <p:cNvSpPr>
              <a:spLocks noChangeArrowheads="1"/>
            </p:cNvSpPr>
            <p:nvPr/>
          </p:nvSpPr>
          <p:spPr bwMode="auto">
            <a:xfrm>
              <a:off x="2020"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6" name="Rectangle 26" descr="Wide upward diagonal"/>
            <p:cNvSpPr>
              <a:spLocks noChangeArrowheads="1"/>
            </p:cNvSpPr>
            <p:nvPr/>
          </p:nvSpPr>
          <p:spPr bwMode="auto">
            <a:xfrm>
              <a:off x="1602"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7" name="Rectangle 27" descr="Wide upward diagonal"/>
            <p:cNvSpPr>
              <a:spLocks noChangeArrowheads="1"/>
            </p:cNvSpPr>
            <p:nvPr/>
          </p:nvSpPr>
          <p:spPr bwMode="auto">
            <a:xfrm>
              <a:off x="1183"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8" name="Rectangle 28" descr="Wide upward diagonal"/>
            <p:cNvSpPr>
              <a:spLocks noChangeArrowheads="1"/>
            </p:cNvSpPr>
            <p:nvPr/>
          </p:nvSpPr>
          <p:spPr bwMode="auto">
            <a:xfrm>
              <a:off x="4113"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9" name="Rectangle 29" descr="Wide upward diagonal"/>
            <p:cNvSpPr>
              <a:spLocks noChangeArrowheads="1"/>
            </p:cNvSpPr>
            <p:nvPr/>
          </p:nvSpPr>
          <p:spPr bwMode="auto">
            <a:xfrm>
              <a:off x="3694"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0" name="Rectangle 30" descr="Wide upward diagonal"/>
            <p:cNvSpPr>
              <a:spLocks noChangeArrowheads="1"/>
            </p:cNvSpPr>
            <p:nvPr/>
          </p:nvSpPr>
          <p:spPr bwMode="auto">
            <a:xfrm>
              <a:off x="3276"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1" name="Rectangle 31" descr="Wide upward diagonal"/>
            <p:cNvSpPr>
              <a:spLocks noChangeArrowheads="1"/>
            </p:cNvSpPr>
            <p:nvPr/>
          </p:nvSpPr>
          <p:spPr bwMode="auto">
            <a:xfrm>
              <a:off x="2857"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2" name="Rectangle 32" descr="Wide upward diagonal"/>
            <p:cNvSpPr>
              <a:spLocks noChangeArrowheads="1"/>
            </p:cNvSpPr>
            <p:nvPr/>
          </p:nvSpPr>
          <p:spPr bwMode="auto">
            <a:xfrm>
              <a:off x="2439"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3" name="Rectangle 33" descr="Wide upward diagonal"/>
            <p:cNvSpPr>
              <a:spLocks noChangeArrowheads="1"/>
            </p:cNvSpPr>
            <p:nvPr/>
          </p:nvSpPr>
          <p:spPr bwMode="auto">
            <a:xfrm>
              <a:off x="2020"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4" name="Rectangle 34" descr="Wide upward diagonal"/>
            <p:cNvSpPr>
              <a:spLocks noChangeArrowheads="1"/>
            </p:cNvSpPr>
            <p:nvPr/>
          </p:nvSpPr>
          <p:spPr bwMode="auto">
            <a:xfrm>
              <a:off x="1602"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5" name="Rectangle 35" descr="Wide upward diagonal"/>
            <p:cNvSpPr>
              <a:spLocks noChangeArrowheads="1"/>
            </p:cNvSpPr>
            <p:nvPr/>
          </p:nvSpPr>
          <p:spPr bwMode="auto">
            <a:xfrm>
              <a:off x="1183"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6" name="Rectangle 36"/>
            <p:cNvSpPr>
              <a:spLocks noChangeArrowheads="1"/>
            </p:cNvSpPr>
            <p:nvPr/>
          </p:nvSpPr>
          <p:spPr bwMode="auto">
            <a:xfrm>
              <a:off x="4113"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7" name="Rectangle 37"/>
            <p:cNvSpPr>
              <a:spLocks noChangeArrowheads="1"/>
            </p:cNvSpPr>
            <p:nvPr/>
          </p:nvSpPr>
          <p:spPr bwMode="auto">
            <a:xfrm>
              <a:off x="3694"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8" name="Rectangle 38"/>
            <p:cNvSpPr>
              <a:spLocks noChangeArrowheads="1"/>
            </p:cNvSpPr>
            <p:nvPr/>
          </p:nvSpPr>
          <p:spPr bwMode="auto">
            <a:xfrm>
              <a:off x="3276"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9" name="Rectangle 39"/>
            <p:cNvSpPr>
              <a:spLocks noChangeArrowheads="1"/>
            </p:cNvSpPr>
            <p:nvPr/>
          </p:nvSpPr>
          <p:spPr bwMode="auto">
            <a:xfrm>
              <a:off x="2857"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0" name="Rectangle 40"/>
            <p:cNvSpPr>
              <a:spLocks noChangeArrowheads="1"/>
            </p:cNvSpPr>
            <p:nvPr/>
          </p:nvSpPr>
          <p:spPr bwMode="auto">
            <a:xfrm>
              <a:off x="2439"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1" name="Rectangle 41"/>
            <p:cNvSpPr>
              <a:spLocks noChangeArrowheads="1"/>
            </p:cNvSpPr>
            <p:nvPr/>
          </p:nvSpPr>
          <p:spPr bwMode="auto">
            <a:xfrm>
              <a:off x="2020"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2" name="Rectangle 42"/>
            <p:cNvSpPr>
              <a:spLocks noChangeArrowheads="1"/>
            </p:cNvSpPr>
            <p:nvPr/>
          </p:nvSpPr>
          <p:spPr bwMode="auto">
            <a:xfrm>
              <a:off x="1602"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3" name="Rectangle 43"/>
            <p:cNvSpPr>
              <a:spLocks noChangeArrowheads="1"/>
            </p:cNvSpPr>
            <p:nvPr/>
          </p:nvSpPr>
          <p:spPr bwMode="auto">
            <a:xfrm>
              <a:off x="1183"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4" name="Rectangle 44" descr="Wide upward diagonal"/>
            <p:cNvSpPr>
              <a:spLocks noChangeArrowheads="1"/>
            </p:cNvSpPr>
            <p:nvPr/>
          </p:nvSpPr>
          <p:spPr bwMode="auto">
            <a:xfrm>
              <a:off x="4113"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5" name="Rectangle 45" descr="Wide upward diagonal"/>
            <p:cNvSpPr>
              <a:spLocks noChangeArrowheads="1"/>
            </p:cNvSpPr>
            <p:nvPr/>
          </p:nvSpPr>
          <p:spPr bwMode="auto">
            <a:xfrm>
              <a:off x="3694"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6" name="Rectangle 46" descr="Wide upward diagonal"/>
            <p:cNvSpPr>
              <a:spLocks noChangeArrowheads="1"/>
            </p:cNvSpPr>
            <p:nvPr/>
          </p:nvSpPr>
          <p:spPr bwMode="auto">
            <a:xfrm>
              <a:off x="3276"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7" name="Rectangle 47" descr="Wide upward diagonal"/>
            <p:cNvSpPr>
              <a:spLocks noChangeArrowheads="1"/>
            </p:cNvSpPr>
            <p:nvPr/>
          </p:nvSpPr>
          <p:spPr bwMode="auto">
            <a:xfrm>
              <a:off x="2857"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8" name="Rectangle 48" descr="Wide upward diagonal"/>
            <p:cNvSpPr>
              <a:spLocks noChangeArrowheads="1"/>
            </p:cNvSpPr>
            <p:nvPr/>
          </p:nvSpPr>
          <p:spPr bwMode="auto">
            <a:xfrm>
              <a:off x="2439" y="139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9" name="Rectangle 49" descr="Wide upward diagonal"/>
            <p:cNvSpPr>
              <a:spLocks noChangeArrowheads="1"/>
            </p:cNvSpPr>
            <p:nvPr/>
          </p:nvSpPr>
          <p:spPr bwMode="auto">
            <a:xfrm>
              <a:off x="2020" y="139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0" name="Rectangle 50" descr="Wide upward diagonal"/>
            <p:cNvSpPr>
              <a:spLocks noChangeArrowheads="1"/>
            </p:cNvSpPr>
            <p:nvPr/>
          </p:nvSpPr>
          <p:spPr bwMode="auto">
            <a:xfrm>
              <a:off x="1602" y="139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1" name="Rectangle 51" descr="Wide upward diagonal"/>
            <p:cNvSpPr>
              <a:spLocks noChangeArrowheads="1"/>
            </p:cNvSpPr>
            <p:nvPr/>
          </p:nvSpPr>
          <p:spPr bwMode="auto">
            <a:xfrm>
              <a:off x="1183" y="139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2" name="Rectangle 52" descr="Wide upward diagonal"/>
            <p:cNvSpPr>
              <a:spLocks noChangeArrowheads="1"/>
            </p:cNvSpPr>
            <p:nvPr/>
          </p:nvSpPr>
          <p:spPr bwMode="auto">
            <a:xfrm>
              <a:off x="4113" y="100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3" name="Rectangle 53" descr="Wide upward diagonal"/>
            <p:cNvSpPr>
              <a:spLocks noChangeArrowheads="1"/>
            </p:cNvSpPr>
            <p:nvPr/>
          </p:nvSpPr>
          <p:spPr bwMode="auto">
            <a:xfrm>
              <a:off x="3694" y="100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4" name="Rectangle 54" descr="Wide upward diagonal"/>
            <p:cNvSpPr>
              <a:spLocks noChangeArrowheads="1"/>
            </p:cNvSpPr>
            <p:nvPr/>
          </p:nvSpPr>
          <p:spPr bwMode="auto">
            <a:xfrm>
              <a:off x="3276" y="100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5" name="Rectangle 55" descr="Wide upward diagonal"/>
            <p:cNvSpPr>
              <a:spLocks noChangeArrowheads="1"/>
            </p:cNvSpPr>
            <p:nvPr/>
          </p:nvSpPr>
          <p:spPr bwMode="auto">
            <a:xfrm>
              <a:off x="2857" y="100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6" name="Rectangle 56" descr="Wide upward diagonal"/>
            <p:cNvSpPr>
              <a:spLocks noChangeArrowheads="1"/>
            </p:cNvSpPr>
            <p:nvPr/>
          </p:nvSpPr>
          <p:spPr bwMode="auto">
            <a:xfrm>
              <a:off x="2439"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7" name="Rectangle 57" descr="Wide upward diagonal"/>
            <p:cNvSpPr>
              <a:spLocks noChangeArrowheads="1"/>
            </p:cNvSpPr>
            <p:nvPr/>
          </p:nvSpPr>
          <p:spPr bwMode="auto">
            <a:xfrm>
              <a:off x="2020"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8" name="Rectangle 58" descr="Wide upward diagonal"/>
            <p:cNvSpPr>
              <a:spLocks noChangeArrowheads="1"/>
            </p:cNvSpPr>
            <p:nvPr/>
          </p:nvSpPr>
          <p:spPr bwMode="auto">
            <a:xfrm>
              <a:off x="1602"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9" name="Rectangle 59" descr="Wide upward diagonal"/>
            <p:cNvSpPr>
              <a:spLocks noChangeArrowheads="1"/>
            </p:cNvSpPr>
            <p:nvPr/>
          </p:nvSpPr>
          <p:spPr bwMode="auto">
            <a:xfrm>
              <a:off x="1183"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80" name="Rectangle 60" descr="Wide upward diagonal"/>
            <p:cNvSpPr>
              <a:spLocks noChangeArrowheads="1"/>
            </p:cNvSpPr>
            <p:nvPr/>
          </p:nvSpPr>
          <p:spPr bwMode="auto">
            <a:xfrm>
              <a:off x="4113"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81" name="Rectangle 61" descr="Wide upward diagonal"/>
            <p:cNvSpPr>
              <a:spLocks noChangeArrowheads="1"/>
            </p:cNvSpPr>
            <p:nvPr/>
          </p:nvSpPr>
          <p:spPr bwMode="auto">
            <a:xfrm>
              <a:off x="3694"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82" name="Rectangle 62" descr="Wide upward diagonal"/>
            <p:cNvSpPr>
              <a:spLocks noChangeArrowheads="1"/>
            </p:cNvSpPr>
            <p:nvPr/>
          </p:nvSpPr>
          <p:spPr bwMode="auto">
            <a:xfrm>
              <a:off x="3276"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83" name="Rectangle 63" descr="Wide upward diagonal"/>
            <p:cNvSpPr>
              <a:spLocks noChangeArrowheads="1"/>
            </p:cNvSpPr>
            <p:nvPr/>
          </p:nvSpPr>
          <p:spPr bwMode="auto">
            <a:xfrm>
              <a:off x="2857"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84" name="Rectangle 64"/>
            <p:cNvSpPr>
              <a:spLocks noChangeArrowheads="1"/>
            </p:cNvSpPr>
            <p:nvPr/>
          </p:nvSpPr>
          <p:spPr bwMode="auto">
            <a:xfrm>
              <a:off x="2439"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85" name="Rectangle 65"/>
            <p:cNvSpPr>
              <a:spLocks noChangeArrowheads="1"/>
            </p:cNvSpPr>
            <p:nvPr/>
          </p:nvSpPr>
          <p:spPr bwMode="auto">
            <a:xfrm>
              <a:off x="2020"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86" name="Rectangle 66"/>
            <p:cNvSpPr>
              <a:spLocks noChangeArrowheads="1"/>
            </p:cNvSpPr>
            <p:nvPr/>
          </p:nvSpPr>
          <p:spPr bwMode="auto">
            <a:xfrm>
              <a:off x="1602"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87" name="Rectangle 67"/>
            <p:cNvSpPr>
              <a:spLocks noChangeArrowheads="1"/>
            </p:cNvSpPr>
            <p:nvPr/>
          </p:nvSpPr>
          <p:spPr bwMode="auto">
            <a:xfrm>
              <a:off x="1183"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88" name="Line 68"/>
            <p:cNvSpPr>
              <a:spLocks noChangeShapeType="1"/>
            </p:cNvSpPr>
            <p:nvPr/>
          </p:nvSpPr>
          <p:spPr bwMode="auto">
            <a:xfrm>
              <a:off x="1183" y="61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6789" name="Line 69"/>
            <p:cNvSpPr>
              <a:spLocks noChangeShapeType="1"/>
            </p:cNvSpPr>
            <p:nvPr/>
          </p:nvSpPr>
          <p:spPr bwMode="auto">
            <a:xfrm>
              <a:off x="1183" y="100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6790" name="Line 70"/>
            <p:cNvSpPr>
              <a:spLocks noChangeShapeType="1"/>
            </p:cNvSpPr>
            <p:nvPr/>
          </p:nvSpPr>
          <p:spPr bwMode="auto">
            <a:xfrm>
              <a:off x="1183" y="139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6791" name="Line 71"/>
            <p:cNvSpPr>
              <a:spLocks noChangeShapeType="1"/>
            </p:cNvSpPr>
            <p:nvPr/>
          </p:nvSpPr>
          <p:spPr bwMode="auto">
            <a:xfrm>
              <a:off x="1183" y="178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6792" name="Line 72"/>
            <p:cNvSpPr>
              <a:spLocks noChangeShapeType="1"/>
            </p:cNvSpPr>
            <p:nvPr/>
          </p:nvSpPr>
          <p:spPr bwMode="auto">
            <a:xfrm>
              <a:off x="1183" y="217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6793" name="Line 73"/>
            <p:cNvSpPr>
              <a:spLocks noChangeShapeType="1"/>
            </p:cNvSpPr>
            <p:nvPr/>
          </p:nvSpPr>
          <p:spPr bwMode="auto">
            <a:xfrm>
              <a:off x="1183" y="256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6794" name="Line 74"/>
            <p:cNvSpPr>
              <a:spLocks noChangeShapeType="1"/>
            </p:cNvSpPr>
            <p:nvPr/>
          </p:nvSpPr>
          <p:spPr bwMode="auto">
            <a:xfrm>
              <a:off x="1183" y="295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6795" name="Line 75"/>
            <p:cNvSpPr>
              <a:spLocks noChangeShapeType="1"/>
            </p:cNvSpPr>
            <p:nvPr/>
          </p:nvSpPr>
          <p:spPr bwMode="auto">
            <a:xfrm>
              <a:off x="1183" y="334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6796" name="Line 76"/>
            <p:cNvSpPr>
              <a:spLocks noChangeShapeType="1"/>
            </p:cNvSpPr>
            <p:nvPr/>
          </p:nvSpPr>
          <p:spPr bwMode="auto">
            <a:xfrm>
              <a:off x="1183" y="373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6797" name="Line 77"/>
            <p:cNvSpPr>
              <a:spLocks noChangeShapeType="1"/>
            </p:cNvSpPr>
            <p:nvPr/>
          </p:nvSpPr>
          <p:spPr bwMode="auto">
            <a:xfrm>
              <a:off x="1183" y="618"/>
              <a:ext cx="0" cy="312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6798" name="Line 78"/>
            <p:cNvSpPr>
              <a:spLocks noChangeShapeType="1"/>
            </p:cNvSpPr>
            <p:nvPr/>
          </p:nvSpPr>
          <p:spPr bwMode="auto">
            <a:xfrm>
              <a:off x="1602"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6799" name="Line 79"/>
            <p:cNvSpPr>
              <a:spLocks noChangeShapeType="1"/>
            </p:cNvSpPr>
            <p:nvPr/>
          </p:nvSpPr>
          <p:spPr bwMode="auto">
            <a:xfrm>
              <a:off x="2020"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6800" name="Line 80"/>
            <p:cNvSpPr>
              <a:spLocks noChangeShapeType="1"/>
            </p:cNvSpPr>
            <p:nvPr/>
          </p:nvSpPr>
          <p:spPr bwMode="auto">
            <a:xfrm>
              <a:off x="2439"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6801" name="Line 81"/>
            <p:cNvSpPr>
              <a:spLocks noChangeShapeType="1"/>
            </p:cNvSpPr>
            <p:nvPr/>
          </p:nvSpPr>
          <p:spPr bwMode="auto">
            <a:xfrm>
              <a:off x="2857"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6802" name="Line 82"/>
            <p:cNvSpPr>
              <a:spLocks noChangeShapeType="1"/>
            </p:cNvSpPr>
            <p:nvPr/>
          </p:nvSpPr>
          <p:spPr bwMode="auto">
            <a:xfrm>
              <a:off x="3276"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6803" name="Line 83"/>
            <p:cNvSpPr>
              <a:spLocks noChangeShapeType="1"/>
            </p:cNvSpPr>
            <p:nvPr/>
          </p:nvSpPr>
          <p:spPr bwMode="auto">
            <a:xfrm>
              <a:off x="3694"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6804" name="Line 84"/>
            <p:cNvSpPr>
              <a:spLocks noChangeShapeType="1"/>
            </p:cNvSpPr>
            <p:nvPr/>
          </p:nvSpPr>
          <p:spPr bwMode="auto">
            <a:xfrm>
              <a:off x="4113"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6805" name="Line 85"/>
            <p:cNvSpPr>
              <a:spLocks noChangeShapeType="1"/>
            </p:cNvSpPr>
            <p:nvPr/>
          </p:nvSpPr>
          <p:spPr bwMode="auto">
            <a:xfrm>
              <a:off x="4531" y="618"/>
              <a:ext cx="0" cy="3120"/>
            </a:xfrm>
            <a:prstGeom prst="line">
              <a:avLst/>
            </a:prstGeom>
            <a:noFill/>
            <a:ln w="12700" cap="sq">
              <a:solidFill>
                <a:schemeClr val="tx1"/>
              </a:solidFill>
              <a:round/>
              <a:headEnd type="none" w="sm" len="sm"/>
              <a:tailEnd type="none" w="sm" len="sm"/>
            </a:ln>
            <a:effectLst/>
          </p:spPr>
          <p:txBody>
            <a:bodyPr/>
            <a:lstStyle/>
            <a:p>
              <a:endParaRPr lang="en-US"/>
            </a:p>
          </p:txBody>
        </p:sp>
      </p:grpSp>
      <p:grpSp>
        <p:nvGrpSpPr>
          <p:cNvPr id="3" name="Group 86"/>
          <p:cNvGrpSpPr>
            <a:grpSpLocks/>
          </p:cNvGrpSpPr>
          <p:nvPr/>
        </p:nvGrpSpPr>
        <p:grpSpPr bwMode="auto">
          <a:xfrm>
            <a:off x="1893888" y="2825750"/>
            <a:ext cx="3328987" cy="3094038"/>
            <a:chOff x="1185" y="620"/>
            <a:chExt cx="2097" cy="1949"/>
          </a:xfrm>
        </p:grpSpPr>
        <p:sp>
          <p:nvSpPr>
            <p:cNvPr id="286807" name="Rectangle 87"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08" name="Rectangle 88"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09" name="Rectangle 89"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10" name="Rectangle 90"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4" name="Group 91"/>
          <p:cNvGrpSpPr>
            <a:grpSpLocks/>
          </p:cNvGrpSpPr>
          <p:nvPr/>
        </p:nvGrpSpPr>
        <p:grpSpPr bwMode="auto">
          <a:xfrm>
            <a:off x="2541588" y="2838450"/>
            <a:ext cx="3328987" cy="3094038"/>
            <a:chOff x="1185" y="620"/>
            <a:chExt cx="2097" cy="1949"/>
          </a:xfrm>
        </p:grpSpPr>
        <p:sp>
          <p:nvSpPr>
            <p:cNvPr id="286812" name="Rectangle 92"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13" name="Rectangle 93"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14" name="Rectangle 94"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15" name="Rectangle 95"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5" name="Group 96"/>
          <p:cNvGrpSpPr>
            <a:grpSpLocks/>
          </p:cNvGrpSpPr>
          <p:nvPr/>
        </p:nvGrpSpPr>
        <p:grpSpPr bwMode="auto">
          <a:xfrm>
            <a:off x="3214688" y="2838450"/>
            <a:ext cx="3328987" cy="3094038"/>
            <a:chOff x="1185" y="620"/>
            <a:chExt cx="2097" cy="1949"/>
          </a:xfrm>
        </p:grpSpPr>
        <p:sp>
          <p:nvSpPr>
            <p:cNvPr id="286817" name="Rectangle 97"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18" name="Rectangle 98"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19" name="Rectangle 99"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20" name="Rectangle 100"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6" name="Group 101"/>
          <p:cNvGrpSpPr>
            <a:grpSpLocks/>
          </p:cNvGrpSpPr>
          <p:nvPr/>
        </p:nvGrpSpPr>
        <p:grpSpPr bwMode="auto">
          <a:xfrm>
            <a:off x="3875088" y="2838450"/>
            <a:ext cx="3328987" cy="3094038"/>
            <a:chOff x="1185" y="620"/>
            <a:chExt cx="2097" cy="1949"/>
          </a:xfrm>
        </p:grpSpPr>
        <p:sp>
          <p:nvSpPr>
            <p:cNvPr id="286822" name="Rectangle 102"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23" name="Rectangle 103"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24" name="Rectangle 104"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25" name="Rectangle 105"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9" presetClass="emph" presetSubtype="0" nodeType="afterEffect">
                                  <p:stCondLst>
                                    <p:cond delay="1000"/>
                                  </p:stCondLst>
                                  <p:childTnLst>
                                    <p:set>
                                      <p:cBhvr rctx="PPT">
                                        <p:cTn id="9" dur="indefinite"/>
                                        <p:tgtEl>
                                          <p:spTgt spid="3"/>
                                        </p:tgtEl>
                                        <p:attrNameLst>
                                          <p:attrName>style.opacity</p:attrName>
                                        </p:attrNameLst>
                                      </p:cBhvr>
                                      <p:to>
                                        <p:strVal val="0.5"/>
                                      </p:to>
                                    </p:set>
                                    <p:animEffect filter="image" prLst="opacity: 0.5">
                                      <p:cBhvr rctx="IE">
                                        <p:cTn id="10" dur="indefinite"/>
                                        <p:tgtEl>
                                          <p:spTgt spid="3"/>
                                        </p:tgtEl>
                                      </p:cBhvr>
                                    </p:animEffec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1000"/>
                            </p:stCondLst>
                            <p:childTnLst>
                              <p:par>
                                <p:cTn id="14" presetID="9" presetClass="emph" presetSubtype="0" nodeType="afterEffect">
                                  <p:stCondLst>
                                    <p:cond delay="1000"/>
                                  </p:stCondLst>
                                  <p:childTnLst>
                                    <p:set>
                                      <p:cBhvr rctx="PPT">
                                        <p:cTn id="15" dur="indefinite"/>
                                        <p:tgtEl>
                                          <p:spTgt spid="4"/>
                                        </p:tgtEl>
                                        <p:attrNameLst>
                                          <p:attrName>style.opacity</p:attrName>
                                        </p:attrNameLst>
                                      </p:cBhvr>
                                      <p:to>
                                        <p:strVal val="0.5"/>
                                      </p:to>
                                    </p:set>
                                    <p:animEffect filter="image" prLst="opacity: 0.5">
                                      <p:cBhvr rctx="IE">
                                        <p:cTn id="16" dur="indefinite"/>
                                        <p:tgtEl>
                                          <p:spTgt spid="4"/>
                                        </p:tgtEl>
                                      </p:cBhvr>
                                    </p:animEffec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2000"/>
                            </p:stCondLst>
                            <p:childTnLst>
                              <p:par>
                                <p:cTn id="20" presetID="9" presetClass="emph" presetSubtype="0" nodeType="afterEffect">
                                  <p:stCondLst>
                                    <p:cond delay="1000"/>
                                  </p:stCondLst>
                                  <p:childTnLst>
                                    <p:set>
                                      <p:cBhvr rctx="PPT">
                                        <p:cTn id="21" dur="indefinite"/>
                                        <p:tgtEl>
                                          <p:spTgt spid="5"/>
                                        </p:tgtEl>
                                        <p:attrNameLst>
                                          <p:attrName>style.opacity</p:attrName>
                                        </p:attrNameLst>
                                      </p:cBhvr>
                                      <p:to>
                                        <p:strVal val="0.5"/>
                                      </p:to>
                                    </p:set>
                                    <p:animEffect filter="image" prLst="opacity: 0.5">
                                      <p:cBhvr rctx="IE">
                                        <p:cTn id="22" dur="indefinite"/>
                                        <p:tgtEl>
                                          <p:spTgt spid="5"/>
                                        </p:tgtEl>
                                      </p:cBhvr>
                                    </p:animEffec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t>Microbenchmark: Ocean</a:t>
            </a:r>
          </a:p>
        </p:txBody>
      </p:sp>
      <p:sp>
        <p:nvSpPr>
          <p:cNvPr id="287747" name="Rectangle 3" descr="Wide upward diagonal"/>
          <p:cNvSpPr>
            <a:spLocks noChangeArrowheads="1"/>
          </p:cNvSpPr>
          <p:nvPr/>
        </p:nvSpPr>
        <p:spPr bwMode="auto">
          <a:xfrm>
            <a:off x="6529388" y="5314950"/>
            <a:ext cx="663575"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48" name="Rectangle 4" descr="Wide upward diagonal"/>
          <p:cNvSpPr>
            <a:spLocks noChangeArrowheads="1"/>
          </p:cNvSpPr>
          <p:nvPr/>
        </p:nvSpPr>
        <p:spPr bwMode="auto">
          <a:xfrm>
            <a:off x="5864225" y="5314950"/>
            <a:ext cx="665163"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49" name="Rectangle 5" descr="Wide upward diagonal"/>
          <p:cNvSpPr>
            <a:spLocks noChangeArrowheads="1"/>
          </p:cNvSpPr>
          <p:nvPr/>
        </p:nvSpPr>
        <p:spPr bwMode="auto">
          <a:xfrm>
            <a:off x="5200650" y="5314950"/>
            <a:ext cx="663575"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0" name="Rectangle 6" descr="Wide upward diagonal"/>
          <p:cNvSpPr>
            <a:spLocks noChangeArrowheads="1"/>
          </p:cNvSpPr>
          <p:nvPr/>
        </p:nvSpPr>
        <p:spPr bwMode="auto">
          <a:xfrm>
            <a:off x="4535488" y="5314950"/>
            <a:ext cx="665162"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1" name="Rectangle 7" descr="Wide upward diagonal"/>
          <p:cNvSpPr>
            <a:spLocks noChangeArrowheads="1"/>
          </p:cNvSpPr>
          <p:nvPr/>
        </p:nvSpPr>
        <p:spPr bwMode="auto">
          <a:xfrm>
            <a:off x="3871913" y="5314950"/>
            <a:ext cx="663575"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2" name="Rectangle 8" descr="Wide upward diagonal"/>
          <p:cNvSpPr>
            <a:spLocks noChangeArrowheads="1"/>
          </p:cNvSpPr>
          <p:nvPr/>
        </p:nvSpPr>
        <p:spPr bwMode="auto">
          <a:xfrm>
            <a:off x="3206750" y="5314950"/>
            <a:ext cx="665163"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3" name="Rectangle 9" descr="Wide upward diagonal"/>
          <p:cNvSpPr>
            <a:spLocks noChangeArrowheads="1"/>
          </p:cNvSpPr>
          <p:nvPr/>
        </p:nvSpPr>
        <p:spPr bwMode="auto">
          <a:xfrm>
            <a:off x="2543175" y="5314950"/>
            <a:ext cx="663575"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4" name="Rectangle 10" descr="Wide upward diagonal"/>
          <p:cNvSpPr>
            <a:spLocks noChangeArrowheads="1"/>
          </p:cNvSpPr>
          <p:nvPr/>
        </p:nvSpPr>
        <p:spPr bwMode="auto">
          <a:xfrm>
            <a:off x="1878013" y="5314950"/>
            <a:ext cx="665162"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5" name="Rectangle 11" descr="Wide upward diagonal"/>
          <p:cNvSpPr>
            <a:spLocks noChangeArrowheads="1"/>
          </p:cNvSpPr>
          <p:nvPr/>
        </p:nvSpPr>
        <p:spPr bwMode="auto">
          <a:xfrm>
            <a:off x="6529388" y="4695825"/>
            <a:ext cx="663575"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6" name="Rectangle 12" descr="Wide upward diagonal"/>
          <p:cNvSpPr>
            <a:spLocks noChangeArrowheads="1"/>
          </p:cNvSpPr>
          <p:nvPr/>
        </p:nvSpPr>
        <p:spPr bwMode="auto">
          <a:xfrm>
            <a:off x="5864225" y="4695825"/>
            <a:ext cx="665163"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7" name="Rectangle 13" descr="Wide upward diagonal"/>
          <p:cNvSpPr>
            <a:spLocks noChangeArrowheads="1"/>
          </p:cNvSpPr>
          <p:nvPr/>
        </p:nvSpPr>
        <p:spPr bwMode="auto">
          <a:xfrm>
            <a:off x="5200650" y="4695825"/>
            <a:ext cx="663575"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8" name="Rectangle 14" descr="Wide upward diagonal"/>
          <p:cNvSpPr>
            <a:spLocks noChangeArrowheads="1"/>
          </p:cNvSpPr>
          <p:nvPr/>
        </p:nvSpPr>
        <p:spPr bwMode="auto">
          <a:xfrm>
            <a:off x="4535488" y="4695825"/>
            <a:ext cx="665162"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9" name="Rectangle 15" descr="Wide upward diagonal"/>
          <p:cNvSpPr>
            <a:spLocks noChangeArrowheads="1"/>
          </p:cNvSpPr>
          <p:nvPr/>
        </p:nvSpPr>
        <p:spPr bwMode="auto">
          <a:xfrm>
            <a:off x="3871913" y="4695825"/>
            <a:ext cx="663575"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0" name="Rectangle 16" descr="Wide upward diagonal"/>
          <p:cNvSpPr>
            <a:spLocks noChangeArrowheads="1"/>
          </p:cNvSpPr>
          <p:nvPr/>
        </p:nvSpPr>
        <p:spPr bwMode="auto">
          <a:xfrm>
            <a:off x="3206750" y="4695825"/>
            <a:ext cx="665163"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1" name="Rectangle 17" descr="Wide upward diagonal"/>
          <p:cNvSpPr>
            <a:spLocks noChangeArrowheads="1"/>
          </p:cNvSpPr>
          <p:nvPr/>
        </p:nvSpPr>
        <p:spPr bwMode="auto">
          <a:xfrm>
            <a:off x="2543175" y="4695825"/>
            <a:ext cx="663575"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2" name="Rectangle 18" descr="Wide upward diagonal"/>
          <p:cNvSpPr>
            <a:spLocks noChangeArrowheads="1"/>
          </p:cNvSpPr>
          <p:nvPr/>
        </p:nvSpPr>
        <p:spPr bwMode="auto">
          <a:xfrm>
            <a:off x="1878013" y="4695825"/>
            <a:ext cx="665162"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3" name="Rectangle 19" descr="Wide upward diagonal"/>
          <p:cNvSpPr>
            <a:spLocks noChangeArrowheads="1"/>
          </p:cNvSpPr>
          <p:nvPr/>
        </p:nvSpPr>
        <p:spPr bwMode="auto">
          <a:xfrm>
            <a:off x="6529388" y="4076700"/>
            <a:ext cx="663575"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4" name="Rectangle 20" descr="Wide upward diagonal"/>
          <p:cNvSpPr>
            <a:spLocks noChangeArrowheads="1"/>
          </p:cNvSpPr>
          <p:nvPr/>
        </p:nvSpPr>
        <p:spPr bwMode="auto">
          <a:xfrm>
            <a:off x="5864225" y="4076700"/>
            <a:ext cx="665163"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5" name="Rectangle 21" descr="Wide upward diagonal"/>
          <p:cNvSpPr>
            <a:spLocks noChangeArrowheads="1"/>
          </p:cNvSpPr>
          <p:nvPr/>
        </p:nvSpPr>
        <p:spPr bwMode="auto">
          <a:xfrm>
            <a:off x="5200650" y="4076700"/>
            <a:ext cx="663575"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6" name="Rectangle 22" descr="Wide upward diagonal"/>
          <p:cNvSpPr>
            <a:spLocks noChangeArrowheads="1"/>
          </p:cNvSpPr>
          <p:nvPr/>
        </p:nvSpPr>
        <p:spPr bwMode="auto">
          <a:xfrm>
            <a:off x="4535488" y="4076700"/>
            <a:ext cx="665162"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7" name="Rectangle 23" descr="Wide upward diagonal"/>
          <p:cNvSpPr>
            <a:spLocks noChangeArrowheads="1"/>
          </p:cNvSpPr>
          <p:nvPr/>
        </p:nvSpPr>
        <p:spPr bwMode="auto">
          <a:xfrm>
            <a:off x="3871913" y="4076700"/>
            <a:ext cx="663575"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8" name="Rectangle 24" descr="Wide upward diagonal"/>
          <p:cNvSpPr>
            <a:spLocks noChangeArrowheads="1"/>
          </p:cNvSpPr>
          <p:nvPr/>
        </p:nvSpPr>
        <p:spPr bwMode="auto">
          <a:xfrm>
            <a:off x="3206750" y="4076700"/>
            <a:ext cx="665163"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9" name="Rectangle 25" descr="Wide upward diagonal"/>
          <p:cNvSpPr>
            <a:spLocks noChangeArrowheads="1"/>
          </p:cNvSpPr>
          <p:nvPr/>
        </p:nvSpPr>
        <p:spPr bwMode="auto">
          <a:xfrm>
            <a:off x="2543175" y="4076700"/>
            <a:ext cx="663575"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0" name="Rectangle 26" descr="Wide upward diagonal"/>
          <p:cNvSpPr>
            <a:spLocks noChangeArrowheads="1"/>
          </p:cNvSpPr>
          <p:nvPr/>
        </p:nvSpPr>
        <p:spPr bwMode="auto">
          <a:xfrm>
            <a:off x="1878013" y="4076700"/>
            <a:ext cx="665162"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1" name="Rectangle 27" descr="Wide upward diagonal"/>
          <p:cNvSpPr>
            <a:spLocks noChangeArrowheads="1"/>
          </p:cNvSpPr>
          <p:nvPr/>
        </p:nvSpPr>
        <p:spPr bwMode="auto">
          <a:xfrm>
            <a:off x="6529388" y="3457575"/>
            <a:ext cx="663575"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2" name="Rectangle 28" descr="Wide upward diagonal"/>
          <p:cNvSpPr>
            <a:spLocks noChangeArrowheads="1"/>
          </p:cNvSpPr>
          <p:nvPr/>
        </p:nvSpPr>
        <p:spPr bwMode="auto">
          <a:xfrm>
            <a:off x="5864225" y="3457575"/>
            <a:ext cx="665163"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3" name="Rectangle 29" descr="Wide upward diagonal"/>
          <p:cNvSpPr>
            <a:spLocks noChangeArrowheads="1"/>
          </p:cNvSpPr>
          <p:nvPr/>
        </p:nvSpPr>
        <p:spPr bwMode="auto">
          <a:xfrm>
            <a:off x="5200650" y="3457575"/>
            <a:ext cx="663575"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4" name="Rectangle 30" descr="Wide upward diagonal"/>
          <p:cNvSpPr>
            <a:spLocks noChangeArrowheads="1"/>
          </p:cNvSpPr>
          <p:nvPr/>
        </p:nvSpPr>
        <p:spPr bwMode="auto">
          <a:xfrm>
            <a:off x="4535488" y="3457575"/>
            <a:ext cx="665162"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5" name="Rectangle 31" descr="Wide upward diagonal"/>
          <p:cNvSpPr>
            <a:spLocks noChangeArrowheads="1"/>
          </p:cNvSpPr>
          <p:nvPr/>
        </p:nvSpPr>
        <p:spPr bwMode="auto">
          <a:xfrm>
            <a:off x="3871913" y="3457575"/>
            <a:ext cx="663575"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6" name="Rectangle 32" descr="Wide upward diagonal"/>
          <p:cNvSpPr>
            <a:spLocks noChangeArrowheads="1"/>
          </p:cNvSpPr>
          <p:nvPr/>
        </p:nvSpPr>
        <p:spPr bwMode="auto">
          <a:xfrm>
            <a:off x="3206750" y="3457575"/>
            <a:ext cx="665163"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7" name="Rectangle 33" descr="Wide upward diagonal"/>
          <p:cNvSpPr>
            <a:spLocks noChangeArrowheads="1"/>
          </p:cNvSpPr>
          <p:nvPr/>
        </p:nvSpPr>
        <p:spPr bwMode="auto">
          <a:xfrm>
            <a:off x="2543175" y="3457575"/>
            <a:ext cx="663575"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8" name="Rectangle 34" descr="Wide upward diagonal"/>
          <p:cNvSpPr>
            <a:spLocks noChangeArrowheads="1"/>
          </p:cNvSpPr>
          <p:nvPr/>
        </p:nvSpPr>
        <p:spPr bwMode="auto">
          <a:xfrm>
            <a:off x="1878013" y="3457575"/>
            <a:ext cx="665162"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9" name="Rectangle 35" descr="Wide upward diagonal"/>
          <p:cNvSpPr>
            <a:spLocks noChangeArrowheads="1"/>
          </p:cNvSpPr>
          <p:nvPr/>
        </p:nvSpPr>
        <p:spPr bwMode="auto">
          <a:xfrm>
            <a:off x="6529388" y="2838450"/>
            <a:ext cx="663575"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0" name="Rectangle 36" descr="Wide upward diagonal"/>
          <p:cNvSpPr>
            <a:spLocks noChangeArrowheads="1"/>
          </p:cNvSpPr>
          <p:nvPr/>
        </p:nvSpPr>
        <p:spPr bwMode="auto">
          <a:xfrm>
            <a:off x="5864225" y="2838450"/>
            <a:ext cx="665163"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1" name="Rectangle 37" descr="Wide upward diagonal"/>
          <p:cNvSpPr>
            <a:spLocks noChangeArrowheads="1"/>
          </p:cNvSpPr>
          <p:nvPr/>
        </p:nvSpPr>
        <p:spPr bwMode="auto">
          <a:xfrm>
            <a:off x="5200650" y="2838450"/>
            <a:ext cx="663575"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2" name="Rectangle 38" descr="Wide upward diagonal"/>
          <p:cNvSpPr>
            <a:spLocks noChangeArrowheads="1"/>
          </p:cNvSpPr>
          <p:nvPr/>
        </p:nvSpPr>
        <p:spPr bwMode="auto">
          <a:xfrm>
            <a:off x="4535488" y="2838450"/>
            <a:ext cx="665162"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3" name="Rectangle 39"/>
          <p:cNvSpPr>
            <a:spLocks noChangeArrowheads="1"/>
          </p:cNvSpPr>
          <p:nvPr/>
        </p:nvSpPr>
        <p:spPr bwMode="auto">
          <a:xfrm>
            <a:off x="3871913" y="2838450"/>
            <a:ext cx="663575"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4" name="Rectangle 40"/>
          <p:cNvSpPr>
            <a:spLocks noChangeArrowheads="1"/>
          </p:cNvSpPr>
          <p:nvPr/>
        </p:nvSpPr>
        <p:spPr bwMode="auto">
          <a:xfrm>
            <a:off x="3206750" y="2838450"/>
            <a:ext cx="665163"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5" name="Rectangle 41"/>
          <p:cNvSpPr>
            <a:spLocks noChangeArrowheads="1"/>
          </p:cNvSpPr>
          <p:nvPr/>
        </p:nvSpPr>
        <p:spPr bwMode="auto">
          <a:xfrm>
            <a:off x="2543175" y="2838450"/>
            <a:ext cx="663575"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6" name="Rectangle 42"/>
          <p:cNvSpPr>
            <a:spLocks noChangeArrowheads="1"/>
          </p:cNvSpPr>
          <p:nvPr/>
        </p:nvSpPr>
        <p:spPr bwMode="auto">
          <a:xfrm>
            <a:off x="1878013" y="2838450"/>
            <a:ext cx="665162"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7" name="Rectangle 43" descr="Wide upward diagonal"/>
          <p:cNvSpPr>
            <a:spLocks noChangeArrowheads="1"/>
          </p:cNvSpPr>
          <p:nvPr/>
        </p:nvSpPr>
        <p:spPr bwMode="auto">
          <a:xfrm>
            <a:off x="6529388" y="2219325"/>
            <a:ext cx="663575"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8" name="Rectangle 44" descr="Wide upward diagonal"/>
          <p:cNvSpPr>
            <a:spLocks noChangeArrowheads="1"/>
          </p:cNvSpPr>
          <p:nvPr/>
        </p:nvSpPr>
        <p:spPr bwMode="auto">
          <a:xfrm>
            <a:off x="5864225" y="2219325"/>
            <a:ext cx="665163"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9" name="Rectangle 45" descr="Wide upward diagonal"/>
          <p:cNvSpPr>
            <a:spLocks noChangeArrowheads="1"/>
          </p:cNvSpPr>
          <p:nvPr/>
        </p:nvSpPr>
        <p:spPr bwMode="auto">
          <a:xfrm>
            <a:off x="5200650" y="2219325"/>
            <a:ext cx="663575"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0" name="Rectangle 46" descr="Wide upward diagonal"/>
          <p:cNvSpPr>
            <a:spLocks noChangeArrowheads="1"/>
          </p:cNvSpPr>
          <p:nvPr/>
        </p:nvSpPr>
        <p:spPr bwMode="auto">
          <a:xfrm>
            <a:off x="4535488" y="2219325"/>
            <a:ext cx="665162"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1" name="Rectangle 47"/>
          <p:cNvSpPr>
            <a:spLocks noChangeArrowheads="1"/>
          </p:cNvSpPr>
          <p:nvPr/>
        </p:nvSpPr>
        <p:spPr bwMode="auto">
          <a:xfrm>
            <a:off x="3871913" y="2219325"/>
            <a:ext cx="663575"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2" name="Rectangle 48"/>
          <p:cNvSpPr>
            <a:spLocks noChangeArrowheads="1"/>
          </p:cNvSpPr>
          <p:nvPr/>
        </p:nvSpPr>
        <p:spPr bwMode="auto">
          <a:xfrm>
            <a:off x="3206750" y="2219325"/>
            <a:ext cx="665163"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3" name="Rectangle 49"/>
          <p:cNvSpPr>
            <a:spLocks noChangeArrowheads="1"/>
          </p:cNvSpPr>
          <p:nvPr/>
        </p:nvSpPr>
        <p:spPr bwMode="auto">
          <a:xfrm>
            <a:off x="2543175" y="2219325"/>
            <a:ext cx="663575"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4" name="Rectangle 50"/>
          <p:cNvSpPr>
            <a:spLocks noChangeArrowheads="1"/>
          </p:cNvSpPr>
          <p:nvPr/>
        </p:nvSpPr>
        <p:spPr bwMode="auto">
          <a:xfrm>
            <a:off x="1878013" y="2219325"/>
            <a:ext cx="665162"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5" name="Rectangle 51" descr="Wide upward diagonal"/>
          <p:cNvSpPr>
            <a:spLocks noChangeArrowheads="1"/>
          </p:cNvSpPr>
          <p:nvPr/>
        </p:nvSpPr>
        <p:spPr bwMode="auto">
          <a:xfrm>
            <a:off x="6529388" y="1600200"/>
            <a:ext cx="663575"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6" name="Rectangle 52" descr="Wide upward diagonal"/>
          <p:cNvSpPr>
            <a:spLocks noChangeArrowheads="1"/>
          </p:cNvSpPr>
          <p:nvPr/>
        </p:nvSpPr>
        <p:spPr bwMode="auto">
          <a:xfrm>
            <a:off x="5864225" y="1600200"/>
            <a:ext cx="665163"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7" name="Rectangle 53" descr="Wide upward diagonal"/>
          <p:cNvSpPr>
            <a:spLocks noChangeArrowheads="1"/>
          </p:cNvSpPr>
          <p:nvPr/>
        </p:nvSpPr>
        <p:spPr bwMode="auto">
          <a:xfrm>
            <a:off x="5200650" y="1600200"/>
            <a:ext cx="663575"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8" name="Rectangle 54" descr="Wide upward diagonal"/>
          <p:cNvSpPr>
            <a:spLocks noChangeArrowheads="1"/>
          </p:cNvSpPr>
          <p:nvPr/>
        </p:nvSpPr>
        <p:spPr bwMode="auto">
          <a:xfrm>
            <a:off x="4535488" y="1600200"/>
            <a:ext cx="665162"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9" name="Rectangle 55"/>
          <p:cNvSpPr>
            <a:spLocks noChangeArrowheads="1"/>
          </p:cNvSpPr>
          <p:nvPr/>
        </p:nvSpPr>
        <p:spPr bwMode="auto">
          <a:xfrm>
            <a:off x="3871913" y="1600200"/>
            <a:ext cx="663575"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0" name="Rectangle 56"/>
          <p:cNvSpPr>
            <a:spLocks noChangeArrowheads="1"/>
          </p:cNvSpPr>
          <p:nvPr/>
        </p:nvSpPr>
        <p:spPr bwMode="auto">
          <a:xfrm>
            <a:off x="3206750" y="1600200"/>
            <a:ext cx="665163"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1" name="Rectangle 57"/>
          <p:cNvSpPr>
            <a:spLocks noChangeArrowheads="1"/>
          </p:cNvSpPr>
          <p:nvPr/>
        </p:nvSpPr>
        <p:spPr bwMode="auto">
          <a:xfrm>
            <a:off x="2543175" y="1600200"/>
            <a:ext cx="663575"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2" name="Rectangle 58"/>
          <p:cNvSpPr>
            <a:spLocks noChangeArrowheads="1"/>
          </p:cNvSpPr>
          <p:nvPr/>
        </p:nvSpPr>
        <p:spPr bwMode="auto">
          <a:xfrm>
            <a:off x="1878013" y="1600200"/>
            <a:ext cx="665162"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3" name="Rectangle 59" descr="Wide upward diagonal"/>
          <p:cNvSpPr>
            <a:spLocks noChangeArrowheads="1"/>
          </p:cNvSpPr>
          <p:nvPr/>
        </p:nvSpPr>
        <p:spPr bwMode="auto">
          <a:xfrm>
            <a:off x="6529388" y="981075"/>
            <a:ext cx="663575"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4" name="Rectangle 60" descr="Wide upward diagonal"/>
          <p:cNvSpPr>
            <a:spLocks noChangeArrowheads="1"/>
          </p:cNvSpPr>
          <p:nvPr/>
        </p:nvSpPr>
        <p:spPr bwMode="auto">
          <a:xfrm>
            <a:off x="5864225" y="981075"/>
            <a:ext cx="665163"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5" name="Rectangle 61" descr="Wide upward diagonal"/>
          <p:cNvSpPr>
            <a:spLocks noChangeArrowheads="1"/>
          </p:cNvSpPr>
          <p:nvPr/>
        </p:nvSpPr>
        <p:spPr bwMode="auto">
          <a:xfrm>
            <a:off x="5200650" y="981075"/>
            <a:ext cx="663575"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6" name="Rectangle 62" descr="Wide upward diagonal"/>
          <p:cNvSpPr>
            <a:spLocks noChangeArrowheads="1"/>
          </p:cNvSpPr>
          <p:nvPr/>
        </p:nvSpPr>
        <p:spPr bwMode="auto">
          <a:xfrm>
            <a:off x="4535488" y="981075"/>
            <a:ext cx="665162"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7" name="Rectangle 63"/>
          <p:cNvSpPr>
            <a:spLocks noChangeArrowheads="1"/>
          </p:cNvSpPr>
          <p:nvPr/>
        </p:nvSpPr>
        <p:spPr bwMode="auto">
          <a:xfrm>
            <a:off x="3871913" y="981075"/>
            <a:ext cx="663575"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8" name="Rectangle 64"/>
          <p:cNvSpPr>
            <a:spLocks noChangeArrowheads="1"/>
          </p:cNvSpPr>
          <p:nvPr/>
        </p:nvSpPr>
        <p:spPr bwMode="auto">
          <a:xfrm>
            <a:off x="3206750" y="981075"/>
            <a:ext cx="665163"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9" name="Rectangle 65"/>
          <p:cNvSpPr>
            <a:spLocks noChangeArrowheads="1"/>
          </p:cNvSpPr>
          <p:nvPr/>
        </p:nvSpPr>
        <p:spPr bwMode="auto">
          <a:xfrm>
            <a:off x="2543175" y="981075"/>
            <a:ext cx="663575"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10" name="Rectangle 66"/>
          <p:cNvSpPr>
            <a:spLocks noChangeArrowheads="1"/>
          </p:cNvSpPr>
          <p:nvPr/>
        </p:nvSpPr>
        <p:spPr bwMode="auto">
          <a:xfrm>
            <a:off x="1878013" y="981075"/>
            <a:ext cx="665162"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11" name="Line 67"/>
          <p:cNvSpPr>
            <a:spLocks noChangeShapeType="1"/>
          </p:cNvSpPr>
          <p:nvPr/>
        </p:nvSpPr>
        <p:spPr bwMode="auto">
          <a:xfrm>
            <a:off x="1878013" y="981075"/>
            <a:ext cx="5314950"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7812" name="Line 68"/>
          <p:cNvSpPr>
            <a:spLocks noChangeShapeType="1"/>
          </p:cNvSpPr>
          <p:nvPr/>
        </p:nvSpPr>
        <p:spPr bwMode="auto">
          <a:xfrm>
            <a:off x="1878013" y="1600200"/>
            <a:ext cx="531495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813" name="Line 69"/>
          <p:cNvSpPr>
            <a:spLocks noChangeShapeType="1"/>
          </p:cNvSpPr>
          <p:nvPr/>
        </p:nvSpPr>
        <p:spPr bwMode="auto">
          <a:xfrm>
            <a:off x="1878013" y="2219325"/>
            <a:ext cx="531495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814" name="Line 70"/>
          <p:cNvSpPr>
            <a:spLocks noChangeShapeType="1"/>
          </p:cNvSpPr>
          <p:nvPr/>
        </p:nvSpPr>
        <p:spPr bwMode="auto">
          <a:xfrm>
            <a:off x="1878013" y="2838450"/>
            <a:ext cx="531495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815" name="Line 71"/>
          <p:cNvSpPr>
            <a:spLocks noChangeShapeType="1"/>
          </p:cNvSpPr>
          <p:nvPr/>
        </p:nvSpPr>
        <p:spPr bwMode="auto">
          <a:xfrm>
            <a:off x="1878013" y="3457575"/>
            <a:ext cx="531495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816" name="Line 72"/>
          <p:cNvSpPr>
            <a:spLocks noChangeShapeType="1"/>
          </p:cNvSpPr>
          <p:nvPr/>
        </p:nvSpPr>
        <p:spPr bwMode="auto">
          <a:xfrm>
            <a:off x="1878013" y="4076700"/>
            <a:ext cx="531495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817" name="Line 73"/>
          <p:cNvSpPr>
            <a:spLocks noChangeShapeType="1"/>
          </p:cNvSpPr>
          <p:nvPr/>
        </p:nvSpPr>
        <p:spPr bwMode="auto">
          <a:xfrm>
            <a:off x="1878013" y="4695825"/>
            <a:ext cx="531495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818" name="Line 74"/>
          <p:cNvSpPr>
            <a:spLocks noChangeShapeType="1"/>
          </p:cNvSpPr>
          <p:nvPr/>
        </p:nvSpPr>
        <p:spPr bwMode="auto">
          <a:xfrm>
            <a:off x="1878013" y="5314950"/>
            <a:ext cx="531495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819" name="Line 75"/>
          <p:cNvSpPr>
            <a:spLocks noChangeShapeType="1"/>
          </p:cNvSpPr>
          <p:nvPr/>
        </p:nvSpPr>
        <p:spPr bwMode="auto">
          <a:xfrm>
            <a:off x="1878013" y="5934075"/>
            <a:ext cx="5314950"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7820" name="Line 76"/>
          <p:cNvSpPr>
            <a:spLocks noChangeShapeType="1"/>
          </p:cNvSpPr>
          <p:nvPr/>
        </p:nvSpPr>
        <p:spPr bwMode="auto">
          <a:xfrm>
            <a:off x="1878013" y="981075"/>
            <a:ext cx="0" cy="495300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7821" name="Line 77"/>
          <p:cNvSpPr>
            <a:spLocks noChangeShapeType="1"/>
          </p:cNvSpPr>
          <p:nvPr/>
        </p:nvSpPr>
        <p:spPr bwMode="auto">
          <a:xfrm>
            <a:off x="2543175" y="981075"/>
            <a:ext cx="0" cy="4953000"/>
          </a:xfrm>
          <a:prstGeom prst="line">
            <a:avLst/>
          </a:prstGeom>
          <a:noFill/>
          <a:ln w="12700">
            <a:solidFill>
              <a:schemeClr val="tx1"/>
            </a:solidFill>
            <a:round/>
            <a:headEnd type="none" w="sm" len="sm"/>
            <a:tailEnd type="none" w="sm" len="sm"/>
          </a:ln>
          <a:effectLst/>
        </p:spPr>
        <p:txBody>
          <a:bodyPr/>
          <a:lstStyle/>
          <a:p>
            <a:endParaRPr lang="en-US"/>
          </a:p>
        </p:txBody>
      </p:sp>
      <p:sp>
        <p:nvSpPr>
          <p:cNvPr id="287822" name="Line 78"/>
          <p:cNvSpPr>
            <a:spLocks noChangeShapeType="1"/>
          </p:cNvSpPr>
          <p:nvPr/>
        </p:nvSpPr>
        <p:spPr bwMode="auto">
          <a:xfrm>
            <a:off x="3206750" y="981075"/>
            <a:ext cx="0" cy="4953000"/>
          </a:xfrm>
          <a:prstGeom prst="line">
            <a:avLst/>
          </a:prstGeom>
          <a:noFill/>
          <a:ln w="12700">
            <a:solidFill>
              <a:schemeClr val="tx1"/>
            </a:solidFill>
            <a:round/>
            <a:headEnd type="none" w="sm" len="sm"/>
            <a:tailEnd type="none" w="sm" len="sm"/>
          </a:ln>
          <a:effectLst/>
        </p:spPr>
        <p:txBody>
          <a:bodyPr/>
          <a:lstStyle/>
          <a:p>
            <a:endParaRPr lang="en-US"/>
          </a:p>
        </p:txBody>
      </p:sp>
      <p:sp>
        <p:nvSpPr>
          <p:cNvPr id="287823" name="Line 79"/>
          <p:cNvSpPr>
            <a:spLocks noChangeShapeType="1"/>
          </p:cNvSpPr>
          <p:nvPr/>
        </p:nvSpPr>
        <p:spPr bwMode="auto">
          <a:xfrm>
            <a:off x="3871913" y="981075"/>
            <a:ext cx="0" cy="4953000"/>
          </a:xfrm>
          <a:prstGeom prst="line">
            <a:avLst/>
          </a:prstGeom>
          <a:noFill/>
          <a:ln w="12700">
            <a:solidFill>
              <a:schemeClr val="tx1"/>
            </a:solidFill>
            <a:round/>
            <a:headEnd type="none" w="sm" len="sm"/>
            <a:tailEnd type="none" w="sm" len="sm"/>
          </a:ln>
          <a:effectLst/>
        </p:spPr>
        <p:txBody>
          <a:bodyPr/>
          <a:lstStyle/>
          <a:p>
            <a:endParaRPr lang="en-US"/>
          </a:p>
        </p:txBody>
      </p:sp>
      <p:sp>
        <p:nvSpPr>
          <p:cNvPr id="287824" name="Line 80"/>
          <p:cNvSpPr>
            <a:spLocks noChangeShapeType="1"/>
          </p:cNvSpPr>
          <p:nvPr/>
        </p:nvSpPr>
        <p:spPr bwMode="auto">
          <a:xfrm>
            <a:off x="4535488" y="981075"/>
            <a:ext cx="0" cy="4953000"/>
          </a:xfrm>
          <a:prstGeom prst="line">
            <a:avLst/>
          </a:prstGeom>
          <a:noFill/>
          <a:ln w="12700">
            <a:solidFill>
              <a:schemeClr val="tx1"/>
            </a:solidFill>
            <a:round/>
            <a:headEnd type="none" w="sm" len="sm"/>
            <a:tailEnd type="none" w="sm" len="sm"/>
          </a:ln>
          <a:effectLst/>
        </p:spPr>
        <p:txBody>
          <a:bodyPr/>
          <a:lstStyle/>
          <a:p>
            <a:endParaRPr lang="en-US"/>
          </a:p>
        </p:txBody>
      </p:sp>
      <p:sp>
        <p:nvSpPr>
          <p:cNvPr id="287825" name="Line 81"/>
          <p:cNvSpPr>
            <a:spLocks noChangeShapeType="1"/>
          </p:cNvSpPr>
          <p:nvPr/>
        </p:nvSpPr>
        <p:spPr bwMode="auto">
          <a:xfrm>
            <a:off x="5200650" y="981075"/>
            <a:ext cx="0" cy="4953000"/>
          </a:xfrm>
          <a:prstGeom prst="line">
            <a:avLst/>
          </a:prstGeom>
          <a:noFill/>
          <a:ln w="12700">
            <a:solidFill>
              <a:schemeClr val="tx1"/>
            </a:solidFill>
            <a:round/>
            <a:headEnd type="none" w="sm" len="sm"/>
            <a:tailEnd type="none" w="sm" len="sm"/>
          </a:ln>
          <a:effectLst/>
        </p:spPr>
        <p:txBody>
          <a:bodyPr/>
          <a:lstStyle/>
          <a:p>
            <a:endParaRPr lang="en-US"/>
          </a:p>
        </p:txBody>
      </p:sp>
      <p:sp>
        <p:nvSpPr>
          <p:cNvPr id="287826" name="Line 82"/>
          <p:cNvSpPr>
            <a:spLocks noChangeShapeType="1"/>
          </p:cNvSpPr>
          <p:nvPr/>
        </p:nvSpPr>
        <p:spPr bwMode="auto">
          <a:xfrm>
            <a:off x="5864225" y="981075"/>
            <a:ext cx="0" cy="4953000"/>
          </a:xfrm>
          <a:prstGeom prst="line">
            <a:avLst/>
          </a:prstGeom>
          <a:noFill/>
          <a:ln w="12700">
            <a:solidFill>
              <a:schemeClr val="tx1"/>
            </a:solidFill>
            <a:round/>
            <a:headEnd type="none" w="sm" len="sm"/>
            <a:tailEnd type="none" w="sm" len="sm"/>
          </a:ln>
          <a:effectLst/>
        </p:spPr>
        <p:txBody>
          <a:bodyPr/>
          <a:lstStyle/>
          <a:p>
            <a:endParaRPr lang="en-US"/>
          </a:p>
        </p:txBody>
      </p:sp>
      <p:sp>
        <p:nvSpPr>
          <p:cNvPr id="287827" name="Line 83"/>
          <p:cNvSpPr>
            <a:spLocks noChangeShapeType="1"/>
          </p:cNvSpPr>
          <p:nvPr/>
        </p:nvSpPr>
        <p:spPr bwMode="auto">
          <a:xfrm>
            <a:off x="6529388" y="981075"/>
            <a:ext cx="0" cy="4953000"/>
          </a:xfrm>
          <a:prstGeom prst="line">
            <a:avLst/>
          </a:prstGeom>
          <a:noFill/>
          <a:ln w="12700">
            <a:solidFill>
              <a:schemeClr val="tx1"/>
            </a:solidFill>
            <a:round/>
            <a:headEnd type="none" w="sm" len="sm"/>
            <a:tailEnd type="none" w="sm" len="sm"/>
          </a:ln>
          <a:effectLst/>
        </p:spPr>
        <p:txBody>
          <a:bodyPr/>
          <a:lstStyle/>
          <a:p>
            <a:endParaRPr lang="en-US"/>
          </a:p>
        </p:txBody>
      </p:sp>
      <p:sp>
        <p:nvSpPr>
          <p:cNvPr id="287828" name="Line 84"/>
          <p:cNvSpPr>
            <a:spLocks noChangeShapeType="1"/>
          </p:cNvSpPr>
          <p:nvPr/>
        </p:nvSpPr>
        <p:spPr bwMode="auto">
          <a:xfrm>
            <a:off x="7192963" y="981075"/>
            <a:ext cx="0" cy="4953000"/>
          </a:xfrm>
          <a:prstGeom prst="line">
            <a:avLst/>
          </a:prstGeom>
          <a:noFill/>
          <a:ln w="12700" cap="sq">
            <a:solidFill>
              <a:schemeClr val="tx1"/>
            </a:solidFill>
            <a:round/>
            <a:headEnd type="none" w="sm" len="sm"/>
            <a:tailEnd type="none" w="sm" len="sm"/>
          </a:ln>
          <a:effectLst/>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a:t>
            </a:r>
            <a:endParaRPr lang="en-US"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smtClean="0"/>
              <a:t>A signal is a limited form of inter-process communication used in Unix, Unix-like, and other POSIX-compliant operating systems.</a:t>
            </a:r>
          </a:p>
          <a:p>
            <a:r>
              <a:rPr lang="en-US" dirty="0" smtClean="0"/>
              <a:t> It is an asynchronous notification sent to a process or to a specific thread within the same process in order to notify it of an event that occurred. </a:t>
            </a:r>
          </a:p>
          <a:p>
            <a:r>
              <a:rPr lang="en-US" dirty="0" smtClean="0"/>
              <a:t>When a signal is sent, the operating system interrupts the target process's normal flow of execution. Execution can be interrupted during any non-atomic instruction. If the process has previously registered a signal handler, that routine is executed. Otherwise the default signal handler is executed.</a:t>
            </a:r>
          </a:p>
          <a:p>
            <a:r>
              <a:rPr lang="en-US" dirty="0" smtClean="0"/>
              <a:t> Signals have been around since the 1970s Bell Labs Unix and are more recently specified in the POSIX standard.</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pPr defTabSz="363538">
              <a:lnSpc>
                <a:spcPct val="90000"/>
              </a:lnSpc>
            </a:pPr>
            <a:r>
              <a:rPr lang="en-US" dirty="0" smtClean="0"/>
              <a:t>examples of Linux signal types:</a:t>
            </a:r>
          </a:p>
          <a:p>
            <a:pPr lvl="1" defTabSz="363538">
              <a:lnSpc>
                <a:spcPct val="90000"/>
              </a:lnSpc>
            </a:pPr>
            <a:r>
              <a:rPr lang="en-US" dirty="0" smtClean="0"/>
              <a:t>SIGINT	:	interrupt from keyboard</a:t>
            </a:r>
          </a:p>
          <a:p>
            <a:pPr lvl="1" defTabSz="363538">
              <a:lnSpc>
                <a:spcPct val="90000"/>
              </a:lnSpc>
            </a:pPr>
            <a:r>
              <a:rPr lang="en-US" dirty="0" smtClean="0"/>
              <a:t>SIGFPE	:	floating point exception</a:t>
            </a:r>
          </a:p>
          <a:p>
            <a:pPr lvl="1" defTabSz="363538">
              <a:lnSpc>
                <a:spcPct val="90000"/>
              </a:lnSpc>
            </a:pPr>
            <a:r>
              <a:rPr lang="en-US" dirty="0" smtClean="0"/>
              <a:t>SIGKILL	:	terminate receiving process</a:t>
            </a:r>
          </a:p>
          <a:p>
            <a:pPr lvl="1" defTabSz="363538">
              <a:lnSpc>
                <a:spcPct val="90000"/>
              </a:lnSpc>
            </a:pPr>
            <a:r>
              <a:rPr lang="en-US" dirty="0" smtClean="0"/>
              <a:t>SIGCHLD	:	child process stopped or terminated</a:t>
            </a:r>
          </a:p>
          <a:p>
            <a:pPr lvl="1" defTabSz="363538">
              <a:lnSpc>
                <a:spcPct val="90000"/>
              </a:lnSpc>
            </a:pPr>
            <a:r>
              <a:rPr lang="en-US" dirty="0" smtClean="0"/>
              <a:t>SIGSEGV	:	segment access violation</a:t>
            </a:r>
          </a:p>
          <a:p>
            <a:pPr defTabSz="363538">
              <a:lnSpc>
                <a:spcPct val="90000"/>
              </a:lnSpc>
            </a:pPr>
            <a:r>
              <a:rPr lang="en-US" altLang="zh-TW" dirty="0" smtClean="0">
                <a:latin typeface="Tahoma" pitchFamily="34" charset="0"/>
              </a:rPr>
              <a:t>Signals are not presented to the process immediately when they are generated. They must wait until the process is running again.</a:t>
            </a:r>
          </a:p>
          <a:p>
            <a:pPr defTabSz="363538">
              <a:lnSpc>
                <a:spcPct val="90000"/>
              </a:lnSpc>
              <a:buNone/>
            </a:pPr>
            <a:endParaRPr lang="en-US" altLang="zh-TW" dirty="0" smtClean="0">
              <a:latin typeface="Tahoma" pitchFamily="34" charset="0"/>
            </a:endParaRPr>
          </a:p>
          <a:p>
            <a:pPr defTabSz="363538">
              <a:lnSpc>
                <a:spcPct val="90000"/>
              </a:lnSpc>
            </a:pPr>
            <a:r>
              <a:rPr lang="en-US" altLang="zh-TW" dirty="0" smtClean="0">
                <a:latin typeface="Tahoma" pitchFamily="34" charset="0"/>
              </a:rPr>
              <a:t>If a process has specified its own signal handler. The Kernel must call the signal handler The program counter is set to the signal handling routine and the parameters to the routine are added to the call frame or registers.</a:t>
            </a:r>
          </a:p>
          <a:p>
            <a:pPr defTabSz="363538">
              <a:lnSpc>
                <a:spcPct val="90000"/>
              </a:lnSpc>
            </a:pPr>
            <a:endParaRPr lang="en-US" altLang="zh-TW" dirty="0" smtClean="0">
              <a:latin typeface="Tahoma" pitchFamily="34" charset="0"/>
            </a:endParaRPr>
          </a:p>
          <a:p>
            <a:pPr defTabSz="363538">
              <a:lnSpc>
                <a:spcPct val="90000"/>
              </a:lnSpc>
              <a:buNone/>
            </a:pPr>
            <a:endParaRPr lang="en-US" altLang="zh-TW" dirty="0" smtClean="0">
              <a:latin typeface="Tahoma" pitchFamily="34" charset="0"/>
            </a:endParaRPr>
          </a:p>
          <a:p>
            <a:pPr defTabSz="363538">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Handling signals</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Signal handlers can be installed with the </a:t>
            </a:r>
            <a:r>
              <a:rPr lang="en-US" dirty="0">
                <a:hlinkClick r:id="rId2" tooltip="Sigaction (Unix)"/>
              </a:rPr>
              <a:t>signal()</a:t>
            </a:r>
            <a:r>
              <a:rPr lang="en-US" dirty="0"/>
              <a:t> system call. </a:t>
            </a:r>
            <a:endParaRPr lang="en-US" dirty="0" smtClean="0"/>
          </a:p>
          <a:p>
            <a:r>
              <a:rPr lang="en-US" dirty="0" smtClean="0"/>
              <a:t>If </a:t>
            </a:r>
            <a:r>
              <a:rPr lang="en-US" dirty="0"/>
              <a:t>a signal handler is not installed for a particular signal, the default handler is used. Otherwise the signal is intercepted and the signal handler is invoked. </a:t>
            </a:r>
            <a:endParaRPr lang="en-US" dirty="0" smtClean="0"/>
          </a:p>
          <a:p>
            <a:r>
              <a:rPr lang="en-US" dirty="0" smtClean="0"/>
              <a:t>The </a:t>
            </a:r>
            <a:r>
              <a:rPr lang="en-US" dirty="0"/>
              <a:t>process can also specify two default behaviors, without creating a handler: ignore the signal (SIG_IGN) and use the default signal handler (SIG_DFL). </a:t>
            </a:r>
            <a:endParaRPr lang="en-US" dirty="0" smtClean="0"/>
          </a:p>
          <a:p>
            <a:r>
              <a:rPr lang="en-US" dirty="0" smtClean="0"/>
              <a:t>There </a:t>
            </a:r>
            <a:r>
              <a:rPr lang="en-US" dirty="0"/>
              <a:t>are two signals which cannot be intercepted and handled: </a:t>
            </a:r>
            <a:r>
              <a:rPr lang="en-US" dirty="0">
                <a:hlinkClick r:id="rId3" tooltip="SIGKILL"/>
              </a:rPr>
              <a:t>SIGKILL</a:t>
            </a:r>
            <a:r>
              <a:rPr lang="en-US" dirty="0"/>
              <a:t> and </a:t>
            </a:r>
            <a:r>
              <a:rPr lang="en-US" dirty="0">
                <a:hlinkClick r:id="rId4" tooltip="SIGSTOP"/>
              </a:rPr>
              <a:t>SIGSTOP</a:t>
            </a:r>
            <a:r>
              <a:rPr lang="en-US" dirty="0"/>
              <a:t>.</a:t>
            </a:r>
          </a:p>
        </p:txBody>
      </p:sp>
      <p:sp>
        <p:nvSpPr>
          <p:cNvPr id="4" name="Slide Number Placeholder 3"/>
          <p:cNvSpPr>
            <a:spLocks noGrp="1"/>
          </p:cNvSpPr>
          <p:nvPr>
            <p:ph type="sldNum" sz="quarter" idx="12"/>
          </p:nvPr>
        </p:nvSpPr>
        <p:spPr/>
        <p:txBody>
          <a:bodyPr/>
          <a:lstStyle/>
          <a:p>
            <a:fld id="{BAAE0CED-AECF-4F05-AF90-299625F049B1}"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in Memory</a:t>
            </a:r>
            <a:endParaRPr lang="en-US" dirty="0"/>
          </a:p>
        </p:txBody>
      </p:sp>
      <p:pic>
        <p:nvPicPr>
          <p:cNvPr id="164866" name="Picture 2"/>
          <p:cNvPicPr>
            <a:picLocks noGrp="1" noChangeAspect="1" noChangeArrowheads="1"/>
          </p:cNvPicPr>
          <p:nvPr>
            <p:ph idx="1"/>
          </p:nvPr>
        </p:nvPicPr>
        <p:blipFill>
          <a:blip r:embed="rId2"/>
          <a:srcRect/>
          <a:stretch>
            <a:fillRect/>
          </a:stretch>
        </p:blipFill>
        <p:spPr bwMode="ltGray">
          <a:xfrm>
            <a:off x="3139224" y="1600200"/>
            <a:ext cx="2865551" cy="4525963"/>
          </a:xfrm>
          <a:prstGeom prst="rect">
            <a:avLst/>
          </a:prstGeom>
          <a:noFill/>
          <a:ln w="12700" cap="sq" cmpd="sng">
            <a:noFill/>
            <a:prstDash val="solid"/>
            <a:miter lim="800000"/>
            <a:headEnd type="none" w="sm" len="sm"/>
            <a:tailEnd type="none" w="sm" len="sm"/>
          </a:ln>
          <a:effectLst/>
        </p:spPr>
      </p:pic>
      <p:sp>
        <p:nvSpPr>
          <p:cNvPr id="5" name="Slide Number Placeholder 4"/>
          <p:cNvSpPr>
            <a:spLocks noGrp="1"/>
          </p:cNvSpPr>
          <p:nvPr>
            <p:ph type="sldNum" sz="quarter" idx="12"/>
          </p:nvPr>
        </p:nvSpPr>
        <p:spPr/>
        <p:txBody>
          <a:bodyPr/>
          <a:lstStyle/>
          <a:p>
            <a:fld id="{BAAE0CED-AECF-4F05-AF90-299625F049B1}"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dirty="0" smtClean="0"/>
              <a:t>Signals - example</a:t>
            </a:r>
            <a:endParaRPr lang="en-US" dirty="0"/>
          </a:p>
        </p:txBody>
      </p:sp>
      <p:sp>
        <p:nvSpPr>
          <p:cNvPr id="3" name="Content Placeholder 2"/>
          <p:cNvSpPr>
            <a:spLocks noGrp="1"/>
          </p:cNvSpPr>
          <p:nvPr>
            <p:ph idx="1"/>
          </p:nvPr>
        </p:nvSpPr>
        <p:spPr>
          <a:xfrm>
            <a:off x="457200" y="762000"/>
            <a:ext cx="8229600" cy="5943600"/>
          </a:xfrm>
        </p:spPr>
        <p:style>
          <a:lnRef idx="2">
            <a:schemeClr val="dk1"/>
          </a:lnRef>
          <a:fillRef idx="1">
            <a:schemeClr val="lt1"/>
          </a:fillRef>
          <a:effectRef idx="0">
            <a:schemeClr val="dk1"/>
          </a:effectRef>
          <a:fontRef idx="minor">
            <a:schemeClr val="dk1"/>
          </a:fontRef>
        </p:style>
        <p:txBody>
          <a:bodyPr>
            <a:normAutofit fontScale="25000" lnSpcReduction="20000"/>
          </a:bodyPr>
          <a:lstStyle/>
          <a:p>
            <a:endParaRPr lang="en-US" dirty="0" smtClean="0"/>
          </a:p>
          <a:p>
            <a:pPr>
              <a:buNone/>
            </a:pPr>
            <a:r>
              <a:rPr lang="en-US" sz="8000" dirty="0"/>
              <a:t>#include &lt;</a:t>
            </a:r>
            <a:r>
              <a:rPr lang="en-US" sz="8000" dirty="0" err="1"/>
              <a:t>stdio.h</a:t>
            </a:r>
            <a:r>
              <a:rPr lang="en-US" sz="8000" dirty="0"/>
              <a:t>&gt;</a:t>
            </a:r>
          </a:p>
          <a:p>
            <a:pPr>
              <a:buNone/>
            </a:pPr>
            <a:r>
              <a:rPr lang="en-US" sz="8000" dirty="0"/>
              <a:t>#include &lt;</a:t>
            </a:r>
            <a:r>
              <a:rPr lang="en-US" sz="8000" dirty="0" err="1"/>
              <a:t>signal.h</a:t>
            </a:r>
            <a:r>
              <a:rPr lang="en-US" sz="8000" dirty="0"/>
              <a:t>&gt;</a:t>
            </a:r>
          </a:p>
          <a:p>
            <a:pPr>
              <a:buNone/>
            </a:pPr>
            <a:r>
              <a:rPr lang="en-US" sz="8000" dirty="0"/>
              <a:t>//#include &lt;</a:t>
            </a:r>
            <a:r>
              <a:rPr lang="en-US" sz="8000" dirty="0" err="1"/>
              <a:t>unistd.h</a:t>
            </a:r>
            <a:r>
              <a:rPr lang="en-US" sz="8000" dirty="0"/>
              <a:t>&gt;</a:t>
            </a:r>
          </a:p>
          <a:p>
            <a:pPr>
              <a:buNone/>
            </a:pPr>
            <a:r>
              <a:rPr lang="en-US" sz="8000" dirty="0" err="1"/>
              <a:t>int</a:t>
            </a:r>
            <a:r>
              <a:rPr lang="en-US" sz="8000" dirty="0"/>
              <a:t> </a:t>
            </a:r>
            <a:r>
              <a:rPr lang="en-US" sz="8000" dirty="0" err="1"/>
              <a:t>ctrl_c_count</a:t>
            </a:r>
            <a:r>
              <a:rPr lang="en-US" sz="8000" dirty="0"/>
              <a:t> = 0;</a:t>
            </a:r>
          </a:p>
          <a:p>
            <a:pPr>
              <a:buNone/>
            </a:pPr>
            <a:r>
              <a:rPr lang="en-US" sz="8000" dirty="0"/>
              <a:t>void (* </a:t>
            </a:r>
            <a:r>
              <a:rPr lang="en-US" sz="8000" dirty="0" err="1"/>
              <a:t>old_handler</a:t>
            </a:r>
            <a:r>
              <a:rPr lang="en-US" sz="8000" dirty="0"/>
              <a:t>)(</a:t>
            </a:r>
            <a:r>
              <a:rPr lang="en-US" sz="8000" dirty="0" err="1"/>
              <a:t>int</a:t>
            </a:r>
            <a:r>
              <a:rPr lang="en-US" sz="8000" dirty="0"/>
              <a:t>);</a:t>
            </a:r>
          </a:p>
          <a:p>
            <a:pPr>
              <a:buNone/>
            </a:pPr>
            <a:r>
              <a:rPr lang="en-US" sz="8000" dirty="0"/>
              <a:t>void </a:t>
            </a:r>
            <a:r>
              <a:rPr lang="en-US" sz="8000" dirty="0" err="1"/>
              <a:t>ctrl_c</a:t>
            </a:r>
            <a:r>
              <a:rPr lang="en-US" sz="8000" dirty="0"/>
              <a:t>(</a:t>
            </a:r>
            <a:r>
              <a:rPr lang="en-US" sz="8000" dirty="0" err="1"/>
              <a:t>int</a:t>
            </a:r>
            <a:r>
              <a:rPr lang="en-US" sz="8000" dirty="0"/>
              <a:t>);</a:t>
            </a:r>
          </a:p>
          <a:p>
            <a:pPr>
              <a:buNone/>
            </a:pPr>
            <a:r>
              <a:rPr lang="en-US" sz="8000" dirty="0"/>
              <a:t>void main () {</a:t>
            </a:r>
          </a:p>
          <a:p>
            <a:pPr>
              <a:buNone/>
            </a:pPr>
            <a:r>
              <a:rPr lang="en-US" sz="8000" dirty="0"/>
              <a:t>	</a:t>
            </a:r>
            <a:r>
              <a:rPr lang="en-US" sz="8000" dirty="0" err="1"/>
              <a:t>int</a:t>
            </a:r>
            <a:r>
              <a:rPr lang="en-US" sz="8000" dirty="0"/>
              <a:t> c;</a:t>
            </a:r>
          </a:p>
          <a:p>
            <a:pPr>
              <a:buNone/>
            </a:pPr>
            <a:r>
              <a:rPr lang="en-US" sz="8000" dirty="0"/>
              <a:t>	</a:t>
            </a:r>
            <a:r>
              <a:rPr lang="en-US" sz="8000" dirty="0" err="1"/>
              <a:t>old_handler</a:t>
            </a:r>
            <a:r>
              <a:rPr lang="en-US" sz="8000" dirty="0"/>
              <a:t> = signal (SIGINT, </a:t>
            </a:r>
            <a:r>
              <a:rPr lang="en-US" sz="8000" dirty="0" err="1"/>
              <a:t>ctrl_c</a:t>
            </a:r>
            <a:r>
              <a:rPr lang="en-US" sz="8000" dirty="0"/>
              <a:t> );</a:t>
            </a:r>
          </a:p>
          <a:p>
            <a:pPr>
              <a:buNone/>
            </a:pPr>
            <a:r>
              <a:rPr lang="en-US" sz="8000" dirty="0"/>
              <a:t>	while ((c = </a:t>
            </a:r>
            <a:r>
              <a:rPr lang="en-US" sz="8000" dirty="0" err="1"/>
              <a:t>getchar</a:t>
            </a:r>
            <a:r>
              <a:rPr lang="en-US" sz="8000" dirty="0"/>
              <a:t>()) != '\n');</a:t>
            </a:r>
          </a:p>
          <a:p>
            <a:pPr>
              <a:buNone/>
            </a:pPr>
            <a:r>
              <a:rPr lang="en-US" sz="8000" dirty="0"/>
              <a:t>	</a:t>
            </a:r>
            <a:r>
              <a:rPr lang="en-US" sz="8000" dirty="0" err="1"/>
              <a:t>printf</a:t>
            </a:r>
            <a:r>
              <a:rPr lang="en-US" sz="8000" dirty="0"/>
              <a:t>("</a:t>
            </a:r>
            <a:r>
              <a:rPr lang="en-US" sz="8000" dirty="0" err="1"/>
              <a:t>ctrl_c</a:t>
            </a:r>
            <a:r>
              <a:rPr lang="en-US" sz="8000" dirty="0"/>
              <a:t> count = %d\n", </a:t>
            </a:r>
            <a:r>
              <a:rPr lang="en-US" sz="8000" dirty="0" err="1"/>
              <a:t>ctrl_c_count</a:t>
            </a:r>
            <a:r>
              <a:rPr lang="en-US" sz="8000" dirty="0"/>
              <a:t>);</a:t>
            </a:r>
          </a:p>
          <a:p>
            <a:pPr>
              <a:buNone/>
            </a:pPr>
            <a:r>
              <a:rPr lang="en-US" sz="8000" dirty="0"/>
              <a:t>	(void) signal (SIGINT, </a:t>
            </a:r>
            <a:r>
              <a:rPr lang="en-US" sz="8000" dirty="0" err="1"/>
              <a:t>old_handler</a:t>
            </a:r>
            <a:r>
              <a:rPr lang="en-US" sz="8000" dirty="0"/>
              <a:t>);</a:t>
            </a:r>
          </a:p>
          <a:p>
            <a:pPr>
              <a:buNone/>
            </a:pPr>
            <a:endParaRPr lang="en-US" sz="8000" dirty="0"/>
          </a:p>
          <a:p>
            <a:pPr>
              <a:buNone/>
            </a:pPr>
            <a:r>
              <a:rPr lang="en-US" sz="8000" dirty="0"/>
              <a:t>		for (;;);</a:t>
            </a:r>
          </a:p>
          <a:p>
            <a:pPr>
              <a:buNone/>
            </a:pPr>
            <a:r>
              <a:rPr lang="en-US" sz="8000" dirty="0"/>
              <a:t>}</a:t>
            </a:r>
          </a:p>
          <a:p>
            <a:pPr>
              <a:buNone/>
            </a:pPr>
            <a:r>
              <a:rPr lang="en-US" sz="8000" dirty="0"/>
              <a:t>void </a:t>
            </a:r>
            <a:r>
              <a:rPr lang="en-US" sz="8000" dirty="0" err="1"/>
              <a:t>ctrl_c</a:t>
            </a:r>
            <a:r>
              <a:rPr lang="en-US" sz="8000" dirty="0"/>
              <a:t>(</a:t>
            </a:r>
            <a:r>
              <a:rPr lang="en-US" sz="8000" dirty="0" err="1"/>
              <a:t>int</a:t>
            </a:r>
            <a:r>
              <a:rPr lang="en-US" sz="8000" dirty="0"/>
              <a:t> </a:t>
            </a:r>
            <a:r>
              <a:rPr lang="en-US" sz="8000" dirty="0" err="1"/>
              <a:t>signum</a:t>
            </a:r>
            <a:r>
              <a:rPr lang="en-US" sz="8000" dirty="0"/>
              <a:t>) {</a:t>
            </a:r>
          </a:p>
          <a:p>
            <a:pPr>
              <a:buNone/>
            </a:pPr>
            <a:r>
              <a:rPr lang="en-US" sz="8000" dirty="0"/>
              <a:t>	(void) signal (SIGINT, </a:t>
            </a:r>
            <a:r>
              <a:rPr lang="en-US" sz="8000" dirty="0" err="1"/>
              <a:t>ctrl_c</a:t>
            </a:r>
            <a:r>
              <a:rPr lang="en-US" sz="8000" dirty="0"/>
              <a:t>);		// signals are automatically reset</a:t>
            </a:r>
          </a:p>
          <a:p>
            <a:pPr>
              <a:buNone/>
            </a:pPr>
            <a:r>
              <a:rPr lang="en-US" sz="8000" dirty="0"/>
              <a:t>	++</a:t>
            </a:r>
            <a:r>
              <a:rPr lang="en-US" sz="8000" dirty="0" err="1"/>
              <a:t>ctrl_c_count</a:t>
            </a:r>
            <a:r>
              <a:rPr lang="en-US" sz="8000" dirty="0"/>
              <a:t>;</a:t>
            </a:r>
          </a:p>
          <a:p>
            <a:pPr>
              <a:buNone/>
            </a:pPr>
            <a:r>
              <a:rPr lang="en-US" sz="8000" dirty="0" smtClean="0"/>
              <a:t>}    //see also the POSIX </a:t>
            </a:r>
            <a:r>
              <a:rPr lang="en-US" sz="8000" b="1" i="1" dirty="0" err="1" smtClean="0"/>
              <a:t>sigaction</a:t>
            </a:r>
            <a:r>
              <a:rPr lang="en-US" sz="8000" i="1" dirty="0" smtClean="0"/>
              <a:t>()</a:t>
            </a:r>
            <a:r>
              <a:rPr lang="en-US" sz="8000" dirty="0" smtClean="0"/>
              <a:t> call - more complex but better</a:t>
            </a:r>
            <a:endParaRPr lang="en-US" sz="6600" dirty="0" smtClean="0">
              <a:latin typeface="Lucida Console" pitchFamily="49" charset="0"/>
            </a:endParaRPr>
          </a:p>
          <a:p>
            <a:pPr>
              <a:buNone/>
            </a:pPr>
            <a:endParaRPr lang="en-US" sz="8000" dirty="0"/>
          </a:p>
          <a:p>
            <a:endParaRPr lang="en-US" sz="4500" dirty="0" smtClean="0"/>
          </a:p>
          <a:p>
            <a:pPr>
              <a:buNone/>
            </a:pPr>
            <a:endParaRPr lang="en-US" sz="4500" dirty="0" smtClean="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Masking signals with </a:t>
            </a:r>
            <a:r>
              <a:rPr lang="en-US" b="1" dirty="0" err="1"/>
              <a:t>sigprocmask</a:t>
            </a:r>
            <a:r>
              <a:rPr lang="en-US" b="1" dirty="0"/>
              <a:t>()</a:t>
            </a:r>
            <a:br>
              <a:rPr lang="en-US" b="1" dirty="0"/>
            </a:b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sz="1600" dirty="0" smtClean="0"/>
              <a:t>the </a:t>
            </a:r>
            <a:r>
              <a:rPr lang="en-US" sz="1600" dirty="0"/>
              <a:t>(modern) "POSIX" function used to mask signals in the global context, is </a:t>
            </a:r>
            <a:r>
              <a:rPr lang="en-US" sz="1600" dirty="0" smtClean="0"/>
              <a:t>the</a:t>
            </a:r>
            <a:r>
              <a:rPr lang="en-US" sz="1600" dirty="0"/>
              <a:t> </a:t>
            </a:r>
            <a:r>
              <a:rPr lang="en-US" sz="1600" dirty="0" err="1"/>
              <a:t>sigprocmask</a:t>
            </a:r>
            <a:r>
              <a:rPr lang="en-US" sz="1600" dirty="0"/>
              <a:t>() system call. It allows us to specify a set of signals to block, and returns the list of signals that were previously blocked. This is useful when we'll want to restore the previous masking state once we're done with our critical section.</a:t>
            </a:r>
          </a:p>
          <a:p>
            <a:r>
              <a:rPr lang="en-US" sz="1600" i="1" dirty="0"/>
              <a:t>Note</a:t>
            </a:r>
            <a:r>
              <a:rPr lang="en-US" sz="1600" dirty="0"/>
              <a:t>: each process on a </a:t>
            </a:r>
            <a:r>
              <a:rPr lang="en-US" sz="1600" dirty="0" err="1"/>
              <a:t>unix</a:t>
            </a:r>
            <a:r>
              <a:rPr lang="en-US" sz="1600" dirty="0"/>
              <a:t> system has its own signals mask, which is used by the operating system to specify which signals should be delivered to the </a:t>
            </a:r>
            <a:r>
              <a:rPr lang="en-US" sz="1600" dirty="0" err="1"/>
              <a:t>proces</a:t>
            </a:r>
            <a:r>
              <a:rPr lang="en-US" sz="1600" dirty="0"/>
              <a:t>, and which should be blocked. The </a:t>
            </a:r>
            <a:r>
              <a:rPr lang="en-US" sz="1600" dirty="0" err="1"/>
              <a:t>sigprocmask</a:t>
            </a:r>
            <a:r>
              <a:rPr lang="en-US" sz="1600" dirty="0"/>
              <a:t> system call is used to take a signals mask we created in user space, and update the one in stored in the kernel, using this user-space mask. The mask stored in the kernel is the one later considered by the operating system, when deciding whether to deliver a signal to the process, or block it.</a:t>
            </a:r>
          </a:p>
          <a:p>
            <a:r>
              <a:rPr lang="en-US" sz="1600" dirty="0" err="1"/>
              <a:t>sigprocmask</a:t>
            </a:r>
            <a:r>
              <a:rPr lang="en-US" sz="1600" dirty="0"/>
              <a:t>() accepts 3 parameters</a:t>
            </a:r>
            <a:r>
              <a:rPr lang="en-US" sz="1600" dirty="0" smtClean="0"/>
              <a:t>:</a:t>
            </a:r>
          </a:p>
          <a:p>
            <a:r>
              <a:rPr lang="en-US" sz="1600" dirty="0" err="1" smtClean="0"/>
              <a:t>int</a:t>
            </a:r>
            <a:r>
              <a:rPr lang="en-US" sz="1600" dirty="0" smtClean="0"/>
              <a:t> how defines if we want to add signals to the current process's mask (SIG_BLOCK), remove them from the current mask (SIG_UNBLOCK), or completely replace the current mask with the new mask (SIG_SETMASK).</a:t>
            </a:r>
          </a:p>
          <a:p>
            <a:r>
              <a:rPr lang="en-US" sz="1600" dirty="0" smtClean="0"/>
              <a:t>const </a:t>
            </a:r>
            <a:r>
              <a:rPr lang="en-US" sz="1600" dirty="0" err="1" smtClean="0"/>
              <a:t>sigset_t</a:t>
            </a:r>
            <a:r>
              <a:rPr lang="en-US" sz="1600" dirty="0" smtClean="0"/>
              <a:t> *</a:t>
            </a:r>
            <a:r>
              <a:rPr lang="en-US" sz="1600" dirty="0" err="1" smtClean="0"/>
              <a:t>setThe</a:t>
            </a:r>
            <a:r>
              <a:rPr lang="en-US" sz="1600" dirty="0" smtClean="0"/>
              <a:t> set of signals to be blocked, or to be added to the current mask, or removed from the current mask (depending on the 'how' parameter).</a:t>
            </a:r>
          </a:p>
          <a:p>
            <a:r>
              <a:rPr lang="en-US" sz="1600" dirty="0" err="1" smtClean="0"/>
              <a:t>sigset_t</a:t>
            </a:r>
            <a:r>
              <a:rPr lang="en-US" sz="1600" dirty="0" smtClean="0"/>
              <a:t> *</a:t>
            </a:r>
            <a:r>
              <a:rPr lang="en-US" sz="1600" dirty="0" err="1" smtClean="0"/>
              <a:t>oldsetIf</a:t>
            </a:r>
            <a:r>
              <a:rPr lang="en-US" sz="1600" dirty="0" smtClean="0"/>
              <a:t> this parameter is not NULL, then it'll contain the previous mask. We can later use this set to restore the situation back to how it was before we called </a:t>
            </a:r>
            <a:r>
              <a:rPr lang="en-US" sz="1600" dirty="0" err="1" smtClean="0"/>
              <a:t>sigprocmask</a:t>
            </a:r>
            <a:r>
              <a:rPr lang="en-US" sz="1600" dirty="0" smtClean="0"/>
              <a:t>().</a:t>
            </a:r>
            <a:endParaRPr lang="en-US" sz="1600"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signals masking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600" dirty="0" smtClean="0"/>
              <a:t>void </a:t>
            </a:r>
            <a:r>
              <a:rPr lang="en-US" sz="2600" dirty="0" err="1" smtClean="0"/>
              <a:t>catch_int</a:t>
            </a:r>
            <a:r>
              <a:rPr lang="en-US" sz="2600" dirty="0" smtClean="0"/>
              <a:t>(</a:t>
            </a:r>
            <a:r>
              <a:rPr lang="en-US" sz="2600" dirty="0" err="1" smtClean="0"/>
              <a:t>int</a:t>
            </a:r>
            <a:r>
              <a:rPr lang="en-US" sz="2600" dirty="0" smtClean="0"/>
              <a:t> </a:t>
            </a:r>
            <a:r>
              <a:rPr lang="en-US" sz="2600" dirty="0" err="1" smtClean="0"/>
              <a:t>sig_num</a:t>
            </a:r>
            <a:r>
              <a:rPr lang="en-US" sz="2600" dirty="0" smtClean="0"/>
              <a:t>) { </a:t>
            </a:r>
          </a:p>
          <a:p>
            <a:pPr>
              <a:buNone/>
            </a:pPr>
            <a:r>
              <a:rPr lang="en-US" sz="2600" dirty="0" err="1" smtClean="0"/>
              <a:t>sigset_t</a:t>
            </a:r>
            <a:r>
              <a:rPr lang="en-US" sz="2600" dirty="0" smtClean="0"/>
              <a:t> </a:t>
            </a:r>
            <a:r>
              <a:rPr lang="en-US" sz="2600" dirty="0" err="1" smtClean="0"/>
              <a:t>mask_set</a:t>
            </a:r>
            <a:r>
              <a:rPr lang="en-US" sz="2600" dirty="0" smtClean="0"/>
              <a:t>; /* used to set a signal masking set. */ </a:t>
            </a:r>
          </a:p>
          <a:p>
            <a:pPr>
              <a:buNone/>
            </a:pPr>
            <a:r>
              <a:rPr lang="en-US" sz="2600" dirty="0" err="1" smtClean="0"/>
              <a:t>sigset_t</a:t>
            </a:r>
            <a:r>
              <a:rPr lang="en-US" sz="2600" dirty="0" smtClean="0"/>
              <a:t> </a:t>
            </a:r>
            <a:r>
              <a:rPr lang="en-US" sz="2600" dirty="0" err="1" smtClean="0"/>
              <a:t>old_set</a:t>
            </a:r>
            <a:r>
              <a:rPr lang="en-US" sz="2600" dirty="0" smtClean="0"/>
              <a:t>; /* used to store the old mask set. */</a:t>
            </a:r>
          </a:p>
          <a:p>
            <a:pPr>
              <a:buNone/>
            </a:pPr>
            <a:r>
              <a:rPr lang="en-US" sz="2600" dirty="0" smtClean="0"/>
              <a:t> /* re-set the signal handler again to </a:t>
            </a:r>
            <a:r>
              <a:rPr lang="en-US" sz="2600" dirty="0" err="1" smtClean="0"/>
              <a:t>catch_int</a:t>
            </a:r>
            <a:r>
              <a:rPr lang="en-US" sz="2600" dirty="0" smtClean="0"/>
              <a:t>, for next time */ signal(SIGINT, </a:t>
            </a:r>
            <a:r>
              <a:rPr lang="en-US" sz="2600" dirty="0" err="1" smtClean="0"/>
              <a:t>catch_int</a:t>
            </a:r>
            <a:r>
              <a:rPr lang="en-US" sz="2600" dirty="0" smtClean="0"/>
              <a:t>); </a:t>
            </a:r>
          </a:p>
          <a:p>
            <a:pPr>
              <a:buNone/>
            </a:pPr>
            <a:r>
              <a:rPr lang="en-US" sz="2600" dirty="0" smtClean="0"/>
              <a:t>/* block any further signals while we're inside the handler. */ </a:t>
            </a:r>
            <a:r>
              <a:rPr lang="en-US" sz="2600" dirty="0" err="1" smtClean="0"/>
              <a:t>sigfillset</a:t>
            </a:r>
            <a:r>
              <a:rPr lang="en-US" sz="2600" dirty="0" smtClean="0"/>
              <a:t>(&amp;</a:t>
            </a:r>
            <a:r>
              <a:rPr lang="en-US" sz="2600" dirty="0" err="1" smtClean="0"/>
              <a:t>mask_set</a:t>
            </a:r>
            <a:r>
              <a:rPr lang="en-US" sz="2600" dirty="0" smtClean="0"/>
              <a:t>); </a:t>
            </a:r>
          </a:p>
          <a:p>
            <a:pPr>
              <a:buNone/>
            </a:pPr>
            <a:r>
              <a:rPr lang="en-US" sz="2600" dirty="0"/>
              <a:t>	</a:t>
            </a:r>
            <a:r>
              <a:rPr lang="en-US" sz="2600" dirty="0" err="1" smtClean="0"/>
              <a:t>sigprocmask</a:t>
            </a:r>
            <a:r>
              <a:rPr lang="en-US" sz="2600" dirty="0" smtClean="0"/>
              <a:t>(SIG_SETMASK, &amp;</a:t>
            </a:r>
            <a:r>
              <a:rPr lang="en-US" sz="2600" dirty="0" err="1" smtClean="0"/>
              <a:t>mask_set</a:t>
            </a:r>
            <a:r>
              <a:rPr lang="en-US" sz="2600" dirty="0" smtClean="0"/>
              <a:t>, &amp;</a:t>
            </a:r>
            <a:r>
              <a:rPr lang="en-US" sz="2600" dirty="0" err="1" smtClean="0"/>
              <a:t>old_set</a:t>
            </a:r>
            <a:r>
              <a:rPr lang="en-US" sz="2600" dirty="0" smtClean="0"/>
              <a:t>);</a:t>
            </a:r>
          </a:p>
          <a:p>
            <a:pPr>
              <a:buNone/>
            </a:pPr>
            <a:r>
              <a:rPr lang="en-US" sz="2600" dirty="0" smtClean="0"/>
              <a:t>/// signal handling code</a:t>
            </a:r>
          </a:p>
          <a:p>
            <a:pPr>
              <a:buNone/>
            </a:pPr>
            <a:r>
              <a:rPr lang="en-US" sz="2600" dirty="0" smtClean="0"/>
              <a:t>/* restore old mask */</a:t>
            </a:r>
          </a:p>
          <a:p>
            <a:pPr>
              <a:buNone/>
            </a:pPr>
            <a:r>
              <a:rPr lang="en-US" sz="2600" dirty="0" err="1" smtClean="0"/>
              <a:t>sigprocmask</a:t>
            </a:r>
            <a:r>
              <a:rPr lang="en-US" sz="2600" dirty="0" smtClean="0"/>
              <a:t>(SIG_SETMASK, &amp;</a:t>
            </a:r>
            <a:r>
              <a:rPr lang="en-US" sz="2600" dirty="0" err="1" smtClean="0"/>
              <a:t>old_set</a:t>
            </a:r>
            <a:r>
              <a:rPr lang="en-US" sz="2600" dirty="0" smtClean="0"/>
              <a:t>, &amp;</a:t>
            </a:r>
            <a:r>
              <a:rPr lang="en-US" sz="2600" dirty="0" err="1" smtClean="0"/>
              <a:t>mask_set</a:t>
            </a:r>
            <a:r>
              <a:rPr lang="en-US" sz="2600" dirty="0" smtClean="0"/>
              <a:t>, );</a:t>
            </a:r>
            <a:endParaRPr lang="en-US" sz="2600" dirty="0"/>
          </a:p>
          <a:p>
            <a:pPr>
              <a:buNone/>
            </a:pPr>
            <a:endParaRPr lang="en-US" dirty="0"/>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Implementing Timers Using Signals</a:t>
            </a:r>
            <a:br>
              <a:rPr lang="en-US" b="1" dirty="0"/>
            </a:br>
            <a:endParaRPr lang="en-US" dirty="0"/>
          </a:p>
        </p:txBody>
      </p:sp>
      <p:sp>
        <p:nvSpPr>
          <p:cNvPr id="3" name="Content Placeholder 2"/>
          <p:cNvSpPr>
            <a:spLocks noGrp="1"/>
          </p:cNvSpPr>
          <p:nvPr>
            <p:ph idx="1"/>
          </p:nvPr>
        </p:nvSpPr>
        <p:spPr/>
        <p:txBody>
          <a:bodyPr>
            <a:noAutofit/>
          </a:bodyPr>
          <a:lstStyle/>
          <a:p>
            <a:pPr>
              <a:buNone/>
            </a:pPr>
            <a:r>
              <a:rPr lang="en-US" sz="1400" b="1" dirty="0" smtClean="0"/>
              <a:t>#include &lt;</a:t>
            </a:r>
            <a:r>
              <a:rPr lang="en-US" sz="1400" b="1" dirty="0" err="1" smtClean="0"/>
              <a:t>unistd.h</a:t>
            </a:r>
            <a:r>
              <a:rPr lang="en-US" sz="1400" b="1" dirty="0" smtClean="0"/>
              <a:t>&gt; </a:t>
            </a:r>
          </a:p>
          <a:p>
            <a:pPr>
              <a:buNone/>
            </a:pPr>
            <a:r>
              <a:rPr lang="en-US" sz="1400" b="1" dirty="0" smtClean="0"/>
              <a:t>#include &lt;</a:t>
            </a:r>
            <a:r>
              <a:rPr lang="en-US" sz="1400" b="1" dirty="0" err="1" smtClean="0"/>
              <a:t>signal.h</a:t>
            </a:r>
            <a:r>
              <a:rPr lang="en-US" sz="1400" b="1" dirty="0" smtClean="0"/>
              <a:t>&gt; </a:t>
            </a:r>
          </a:p>
          <a:p>
            <a:pPr>
              <a:buNone/>
            </a:pPr>
            <a:r>
              <a:rPr lang="en-US" sz="1400" b="1" dirty="0" smtClean="0"/>
              <a:t> char user[40]; /* buffer to read user name from the user */ /* define an alarm signal handler. */ </a:t>
            </a:r>
          </a:p>
          <a:p>
            <a:pPr>
              <a:buNone/>
            </a:pPr>
            <a:r>
              <a:rPr lang="en-US" sz="1400" b="1" dirty="0"/>
              <a:t> </a:t>
            </a:r>
            <a:r>
              <a:rPr lang="en-US" sz="1400" b="1" dirty="0" smtClean="0"/>
              <a:t>   void </a:t>
            </a:r>
            <a:r>
              <a:rPr lang="en-US" sz="1400" b="1" dirty="0" err="1" smtClean="0"/>
              <a:t>catch_alarm</a:t>
            </a:r>
            <a:r>
              <a:rPr lang="en-US" sz="1400" b="1" dirty="0" smtClean="0"/>
              <a:t>(</a:t>
            </a:r>
            <a:r>
              <a:rPr lang="en-US" sz="1400" b="1" dirty="0" err="1" smtClean="0"/>
              <a:t>int</a:t>
            </a:r>
            <a:r>
              <a:rPr lang="en-US" sz="1400" b="1" dirty="0" smtClean="0"/>
              <a:t> </a:t>
            </a:r>
            <a:r>
              <a:rPr lang="en-US" sz="1400" b="1" dirty="0" err="1" smtClean="0"/>
              <a:t>sig_num</a:t>
            </a:r>
            <a:r>
              <a:rPr lang="en-US" sz="1400" b="1" dirty="0" smtClean="0"/>
              <a:t>) { </a:t>
            </a:r>
          </a:p>
          <a:p>
            <a:pPr>
              <a:buNone/>
            </a:pPr>
            <a:r>
              <a:rPr lang="en-US" sz="1400" b="1" dirty="0"/>
              <a:t> </a:t>
            </a:r>
            <a:r>
              <a:rPr lang="en-US" sz="1400" b="1" dirty="0" smtClean="0"/>
              <a:t>      </a:t>
            </a:r>
            <a:r>
              <a:rPr lang="en-US" sz="1400" b="1" dirty="0" err="1" smtClean="0"/>
              <a:t>printf</a:t>
            </a:r>
            <a:r>
              <a:rPr lang="en-US" sz="1400" b="1" dirty="0" smtClean="0"/>
              <a:t>("Operation timed out. Exiting...\n\n"); exit(0); } </a:t>
            </a:r>
          </a:p>
          <a:p>
            <a:pPr>
              <a:buNone/>
            </a:pPr>
            <a:r>
              <a:rPr lang="en-US" sz="1100" dirty="0" smtClean="0"/>
              <a:t>. . /* and inside the main program... */ . . </a:t>
            </a:r>
          </a:p>
          <a:p>
            <a:pPr>
              <a:buNone/>
            </a:pPr>
            <a:r>
              <a:rPr lang="en-US" sz="1100" dirty="0" smtClean="0"/>
              <a:t>	/* set a signal handler for ALRM signals */ </a:t>
            </a:r>
          </a:p>
          <a:p>
            <a:pPr lvl="1">
              <a:buNone/>
            </a:pPr>
            <a:r>
              <a:rPr lang="en-US" sz="1600" b="1" dirty="0" smtClean="0"/>
              <a:t>signal(SIGALRM, </a:t>
            </a:r>
            <a:r>
              <a:rPr lang="en-US" sz="1600" b="1" dirty="0" err="1" smtClean="0"/>
              <a:t>catch_alarm</a:t>
            </a:r>
            <a:r>
              <a:rPr lang="en-US" sz="1600" b="1" dirty="0" smtClean="0"/>
              <a:t>); </a:t>
            </a:r>
          </a:p>
          <a:p>
            <a:pPr lvl="1">
              <a:buNone/>
            </a:pPr>
            <a:r>
              <a:rPr lang="en-US" sz="1600" dirty="0" smtClean="0"/>
              <a:t>/* prompt the user for input */</a:t>
            </a:r>
          </a:p>
          <a:p>
            <a:pPr lvl="1">
              <a:buNone/>
            </a:pPr>
            <a:r>
              <a:rPr lang="en-US" sz="1600" dirty="0" smtClean="0"/>
              <a:t> </a:t>
            </a:r>
            <a:r>
              <a:rPr lang="en-US" sz="1600" b="1" dirty="0" err="1" smtClean="0"/>
              <a:t>printf</a:t>
            </a:r>
            <a:r>
              <a:rPr lang="en-US" sz="1600" b="1" dirty="0" smtClean="0"/>
              <a:t>("Username: "); </a:t>
            </a:r>
          </a:p>
          <a:p>
            <a:pPr lvl="1">
              <a:buNone/>
            </a:pPr>
            <a:r>
              <a:rPr lang="en-US" sz="1600" b="1" dirty="0" err="1" smtClean="0"/>
              <a:t>fflush</a:t>
            </a:r>
            <a:r>
              <a:rPr lang="en-US" sz="1600" b="1" dirty="0" smtClean="0"/>
              <a:t>(</a:t>
            </a:r>
            <a:r>
              <a:rPr lang="en-US" sz="1600" b="1" dirty="0" err="1" smtClean="0"/>
              <a:t>stdout</a:t>
            </a:r>
            <a:r>
              <a:rPr lang="en-US" sz="1600" b="1" dirty="0" smtClean="0"/>
              <a:t>);</a:t>
            </a:r>
          </a:p>
          <a:p>
            <a:pPr lvl="1">
              <a:buNone/>
            </a:pPr>
            <a:r>
              <a:rPr lang="en-US" sz="1600" dirty="0" smtClean="0"/>
              <a:t> /* start a 30 seconds alarm */</a:t>
            </a:r>
          </a:p>
          <a:p>
            <a:pPr lvl="1">
              <a:buNone/>
            </a:pPr>
            <a:r>
              <a:rPr lang="en-US" sz="1600" b="1" dirty="0" smtClean="0"/>
              <a:t> alarm(30); </a:t>
            </a:r>
          </a:p>
          <a:p>
            <a:pPr lvl="1">
              <a:buNone/>
            </a:pPr>
            <a:r>
              <a:rPr lang="en-US" sz="1600" dirty="0" smtClean="0"/>
              <a:t>/* wait for user input */ </a:t>
            </a:r>
          </a:p>
          <a:p>
            <a:pPr lvl="1">
              <a:buNone/>
            </a:pPr>
            <a:r>
              <a:rPr lang="en-US" sz="1600" b="1" dirty="0" smtClean="0"/>
              <a:t>gets(user); </a:t>
            </a:r>
          </a:p>
          <a:p>
            <a:pPr lvl="1">
              <a:buNone/>
            </a:pPr>
            <a:r>
              <a:rPr lang="en-US" sz="1600" dirty="0" smtClean="0"/>
              <a:t>/* remove the timer, now that we've got the user's input */</a:t>
            </a:r>
          </a:p>
          <a:p>
            <a:pPr lvl="1">
              <a:buNone/>
            </a:pPr>
            <a:r>
              <a:rPr lang="en-US" sz="1600" b="1" dirty="0" smtClean="0"/>
              <a:t> alarm(0);</a:t>
            </a:r>
          </a:p>
          <a:p>
            <a:pPr lvl="1">
              <a:buNone/>
            </a:pPr>
            <a:r>
              <a:rPr lang="en-US" sz="1600" dirty="0" smtClean="0"/>
              <a:t> . . /* do something with the received user name */</a:t>
            </a:r>
            <a:endParaRPr lang="en-US" sz="1600"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"Do" and "Don't" inside A Signal Handler</a:t>
            </a:r>
            <a:r>
              <a:rPr lang="en-US" b="1" dirty="0"/>
              <a:t/>
            </a:r>
            <a:br>
              <a:rPr lang="en-US" b="1" dirty="0"/>
            </a:br>
            <a:endParaRPr lang="en-US" dirty="0"/>
          </a:p>
        </p:txBody>
      </p:sp>
      <p:sp>
        <p:nvSpPr>
          <p:cNvPr id="3" name="Content Placeholder 2"/>
          <p:cNvSpPr>
            <a:spLocks noGrp="1"/>
          </p:cNvSpPr>
          <p:nvPr>
            <p:ph idx="1"/>
          </p:nvPr>
        </p:nvSpPr>
        <p:spPr/>
        <p:txBody>
          <a:bodyPr/>
          <a:lstStyle/>
          <a:p>
            <a:r>
              <a:rPr lang="en-US" u="sng" dirty="0"/>
              <a:t>Make it short</a:t>
            </a:r>
            <a:r>
              <a:rPr lang="en-US" dirty="0"/>
              <a:t> </a:t>
            </a:r>
            <a:endParaRPr lang="en-US" dirty="0" smtClean="0"/>
          </a:p>
          <a:p>
            <a:r>
              <a:rPr lang="en-US" u="sng" dirty="0"/>
              <a:t>Proper Signal Masking</a:t>
            </a:r>
            <a:r>
              <a:rPr lang="en-US" dirty="0"/>
              <a:t> </a:t>
            </a:r>
            <a:endParaRPr lang="en-US" dirty="0" smtClean="0"/>
          </a:p>
          <a:p>
            <a:r>
              <a:rPr lang="en-US" u="sng" dirty="0"/>
              <a:t>Careful with "fault" </a:t>
            </a:r>
            <a:r>
              <a:rPr lang="en-US" u="sng" dirty="0" smtClean="0"/>
              <a:t>signals</a:t>
            </a:r>
          </a:p>
          <a:p>
            <a:r>
              <a:rPr lang="en-US" u="sng" dirty="0"/>
              <a:t>Careful with timers</a:t>
            </a:r>
            <a:r>
              <a:rPr lang="en-US" dirty="0"/>
              <a:t> - </a:t>
            </a:r>
            <a:r>
              <a:rPr lang="en-US" sz="2800" dirty="0" smtClean="0"/>
              <a:t>only </a:t>
            </a:r>
            <a:r>
              <a:rPr lang="en-US" sz="2800" dirty="0"/>
              <a:t>use one timer at a </a:t>
            </a:r>
            <a:r>
              <a:rPr lang="en-US" sz="2800" dirty="0" smtClean="0"/>
              <a:t>time</a:t>
            </a:r>
          </a:p>
          <a:p>
            <a:r>
              <a:rPr lang="en-US" u="sng" dirty="0"/>
              <a:t>Signals are NOT an event driven </a:t>
            </a:r>
            <a:r>
              <a:rPr lang="en-US" u="sng" dirty="0" smtClean="0"/>
              <a:t>framework</a:t>
            </a:r>
          </a:p>
          <a:p>
            <a:pPr>
              <a:buNone/>
            </a:pPr>
            <a:endParaRPr lang="en-US" u="sng" dirty="0"/>
          </a:p>
          <a:p>
            <a:pPr>
              <a:buNone/>
            </a:pPr>
            <a:r>
              <a:rPr lang="en-US" u="sng" dirty="0" smtClean="0"/>
              <a:t>How to send Signals to another process? Kill(..)</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Pipe is an effective way of communication between process. Pipe has descriptors. One descriptor is used for reading while other end is used for writing.</a:t>
            </a:r>
            <a:r>
              <a:rPr lang="en-US" dirty="0" smtClean="0"/>
              <a:t/>
            </a:r>
            <a:br>
              <a:rPr lang="en-US" dirty="0" smtClean="0"/>
            </a:br>
            <a:endParaRPr lang="en-US" dirty="0" smtClean="0"/>
          </a:p>
          <a:p>
            <a:r>
              <a:rPr lang="en-US" dirty="0" smtClean="0"/>
              <a:t>Usage </a:t>
            </a:r>
            <a:r>
              <a:rPr lang="en-US" dirty="0"/>
              <a:t>of pipe is to have communication between child and parent process. We also use pipe to redirect of output of a process to another process. We often use pipe in our shell scripts.</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Unidirectional, FIFO, unstructured data stream</a:t>
            </a:r>
          </a:p>
          <a:p>
            <a:r>
              <a:rPr lang="en-US" dirty="0" smtClean="0"/>
              <a:t>Fixed maximum size</a:t>
            </a:r>
          </a:p>
          <a:p>
            <a:r>
              <a:rPr lang="en-US" dirty="0" smtClean="0"/>
              <a:t>Simple flow control</a:t>
            </a:r>
          </a:p>
          <a:p>
            <a:r>
              <a:rPr lang="en-US" i="1" dirty="0" smtClean="0">
                <a:solidFill>
                  <a:srgbClr val="990033"/>
                </a:solidFill>
              </a:rPr>
              <a:t>pipe()</a:t>
            </a:r>
            <a:r>
              <a:rPr lang="en-US" dirty="0" smtClean="0"/>
              <a:t> system call creates two file descriptors.  Why?</a:t>
            </a:r>
          </a:p>
          <a:p>
            <a:r>
              <a:rPr lang="en-US" dirty="0" smtClean="0"/>
              <a:t>Implemented using </a:t>
            </a:r>
            <a:r>
              <a:rPr lang="en-US" dirty="0" err="1" smtClean="0"/>
              <a:t>filesystem</a:t>
            </a:r>
            <a:r>
              <a:rPr lang="en-US" dirty="0" smtClean="0"/>
              <a:t>, sockets or STREAMS (bidirectional pipe).</a:t>
            </a:r>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Implementation</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In most Unix-like systems, all processes of a pipeline are started at the same time, with their streams appropriately connected, and managed by the </a:t>
            </a:r>
            <a:r>
              <a:rPr lang="en-US" dirty="0">
                <a:hlinkClick r:id="rId2" tooltip="Scheduling (computing)"/>
              </a:rPr>
              <a:t>scheduler</a:t>
            </a:r>
            <a:r>
              <a:rPr lang="en-US" dirty="0"/>
              <a:t> together with all other processes running on the machine. </a:t>
            </a:r>
            <a:endParaRPr lang="en-US" dirty="0" smtClean="0"/>
          </a:p>
          <a:p>
            <a:r>
              <a:rPr lang="en-US" dirty="0" smtClean="0"/>
              <a:t>An </a:t>
            </a:r>
            <a:r>
              <a:rPr lang="en-US" dirty="0"/>
              <a:t>important aspect of this, setting Unix pipes apart from other pipe implementations, is the concept of </a:t>
            </a:r>
            <a:r>
              <a:rPr lang="en-US" dirty="0">
                <a:hlinkClick r:id="rId3" tooltip="Buffer (computer science)"/>
              </a:rPr>
              <a:t>buffering</a:t>
            </a:r>
            <a:r>
              <a:rPr lang="en-US" dirty="0"/>
              <a:t>: for example a sending program may produce 5000 </a:t>
            </a:r>
            <a:r>
              <a:rPr lang="en-US" dirty="0" smtClean="0">
                <a:hlinkClick r:id="rId4" tooltip="Bytes"/>
              </a:rPr>
              <a:t>bytes</a:t>
            </a:r>
            <a:r>
              <a:rPr lang="en-US" dirty="0" smtClean="0"/>
              <a:t> per</a:t>
            </a:r>
            <a:r>
              <a:rPr lang="en-US" dirty="0"/>
              <a:t> </a:t>
            </a:r>
            <a:r>
              <a:rPr lang="en-US" dirty="0">
                <a:hlinkClick r:id="rId5" tooltip="Second"/>
              </a:rPr>
              <a:t>second</a:t>
            </a:r>
            <a:r>
              <a:rPr lang="en-US" dirty="0"/>
              <a:t>, and a receiving program may only be able to accept 100 bytes per second, but no data is lost. Instead, the output of the sending program is held in a </a:t>
            </a:r>
            <a:r>
              <a:rPr lang="en-US" dirty="0">
                <a:hlinkClick r:id="rId6" tooltip="Queue (data structure)"/>
              </a:rPr>
              <a:t>queue</a:t>
            </a:r>
            <a:r>
              <a:rPr lang="en-US" dirty="0"/>
              <a:t>. </a:t>
            </a:r>
            <a:endParaRPr lang="en-US" dirty="0" smtClean="0"/>
          </a:p>
          <a:p>
            <a:r>
              <a:rPr lang="en-US" dirty="0" smtClean="0"/>
              <a:t>When </a:t>
            </a:r>
            <a:r>
              <a:rPr lang="en-US" dirty="0"/>
              <a:t>the receiving program is ready to read data, the operating system sends its data from the queue, then removes that data from the queue. If the queue buffer fills up, the sending program is suspended (blocked) until the receiving program has had a chance to read some data and make room in the buffer. In Linux, the size of the buffer is 65536 bytes.</a:t>
            </a:r>
          </a:p>
        </p:txBody>
      </p:sp>
      <p:sp>
        <p:nvSpPr>
          <p:cNvPr id="4" name="Slide Number Placeholder 3"/>
          <p:cNvSpPr>
            <a:spLocks noGrp="1"/>
          </p:cNvSpPr>
          <p:nvPr>
            <p:ph type="sldNum" sz="quarter" idx="12"/>
          </p:nvPr>
        </p:nvSpPr>
        <p:spPr/>
        <p:txBody>
          <a:bodyPr/>
          <a:lstStyle/>
          <a:p>
            <a:fld id="{BAAE0CED-AECF-4F05-AF90-299625F049B1}"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t>example- Using a pipe to send data from parent to a child</a:t>
            </a:r>
            <a:endParaRPr lang="en-US" dirty="0"/>
          </a:p>
        </p:txBody>
      </p:sp>
      <p:sp>
        <p:nvSpPr>
          <p:cNvPr id="3" name="Content Placeholder 2"/>
          <p:cNvSpPr>
            <a:spLocks noGrp="1"/>
          </p:cNvSpPr>
          <p:nvPr>
            <p:ph idx="1"/>
          </p:nvPr>
        </p:nvSpPr>
        <p:spPr>
          <a:xfrm>
            <a:off x="457200" y="1295400"/>
            <a:ext cx="8229600" cy="5562600"/>
          </a:xfrm>
        </p:spPr>
        <p:style>
          <a:lnRef idx="2">
            <a:schemeClr val="dk1"/>
          </a:lnRef>
          <a:fillRef idx="1">
            <a:schemeClr val="lt1"/>
          </a:fillRef>
          <a:effectRef idx="0">
            <a:schemeClr val="dk1"/>
          </a:effectRef>
          <a:fontRef idx="minor">
            <a:schemeClr val="dk1"/>
          </a:fontRef>
        </p:style>
        <p:txBody>
          <a:bodyPr>
            <a:normAutofit fontScale="25000" lnSpcReduction="20000"/>
          </a:bodyPr>
          <a:lstStyle/>
          <a:p>
            <a:pPr>
              <a:buNone/>
            </a:pPr>
            <a:endParaRPr lang="en-US" b="1" dirty="0"/>
          </a:p>
          <a:p>
            <a:pPr>
              <a:buNone/>
            </a:pPr>
            <a:r>
              <a:rPr lang="en-US" sz="5600" dirty="0">
                <a:latin typeface="Arial Black" pitchFamily="34" charset="0"/>
              </a:rPr>
              <a:t>#include &lt;</a:t>
            </a:r>
            <a:r>
              <a:rPr lang="en-US" sz="5600" dirty="0" err="1">
                <a:latin typeface="Arial Black" pitchFamily="34" charset="0"/>
              </a:rPr>
              <a:t>stdio.h</a:t>
            </a:r>
            <a:r>
              <a:rPr lang="en-US" sz="5600" dirty="0">
                <a:latin typeface="Arial Black" pitchFamily="34" charset="0"/>
              </a:rPr>
              <a:t>&gt;</a:t>
            </a:r>
          </a:p>
          <a:p>
            <a:pPr>
              <a:buNone/>
            </a:pPr>
            <a:r>
              <a:rPr lang="en-US" sz="5600" dirty="0">
                <a:latin typeface="Arial Black" pitchFamily="34" charset="0"/>
              </a:rPr>
              <a:t>#include &lt;</a:t>
            </a:r>
            <a:r>
              <a:rPr lang="en-US" sz="5600" dirty="0" err="1">
                <a:latin typeface="Arial Black" pitchFamily="34" charset="0"/>
              </a:rPr>
              <a:t>unistd.h</a:t>
            </a:r>
            <a:r>
              <a:rPr lang="en-US" sz="5600" dirty="0">
                <a:latin typeface="Arial Black" pitchFamily="34" charset="0"/>
              </a:rPr>
              <a:t>&gt;</a:t>
            </a:r>
          </a:p>
          <a:p>
            <a:pPr>
              <a:buNone/>
            </a:pPr>
            <a:r>
              <a:rPr lang="en-US" sz="5600" dirty="0">
                <a:latin typeface="Arial Black" pitchFamily="34" charset="0"/>
              </a:rPr>
              <a:t>#include &lt;</a:t>
            </a:r>
            <a:r>
              <a:rPr lang="en-US" sz="5600" dirty="0" err="1">
                <a:latin typeface="Arial Black" pitchFamily="34" charset="0"/>
              </a:rPr>
              <a:t>stdlib.h</a:t>
            </a:r>
            <a:r>
              <a:rPr lang="en-US" sz="5600" dirty="0">
                <a:latin typeface="Arial Black" pitchFamily="34" charset="0"/>
              </a:rPr>
              <a:t>&gt;</a:t>
            </a:r>
          </a:p>
          <a:p>
            <a:pPr>
              <a:buNone/>
            </a:pPr>
            <a:r>
              <a:rPr lang="en-US" sz="5600" dirty="0">
                <a:latin typeface="Arial Black" pitchFamily="34" charset="0"/>
              </a:rPr>
              <a:t>#include &lt;</a:t>
            </a:r>
            <a:r>
              <a:rPr lang="en-US" sz="5600" dirty="0" err="1">
                <a:latin typeface="Arial Black" pitchFamily="34" charset="0"/>
              </a:rPr>
              <a:t>string.h</a:t>
            </a:r>
            <a:r>
              <a:rPr lang="en-US" sz="5600" dirty="0">
                <a:latin typeface="Arial Black" pitchFamily="34" charset="0"/>
              </a:rPr>
              <a:t>&gt;</a:t>
            </a:r>
          </a:p>
          <a:p>
            <a:pPr>
              <a:buNone/>
            </a:pPr>
            <a:endParaRPr lang="en-US" sz="5600" dirty="0">
              <a:latin typeface="Arial Black" pitchFamily="34" charset="0"/>
            </a:endParaRPr>
          </a:p>
          <a:p>
            <a:pPr>
              <a:buNone/>
            </a:pPr>
            <a:r>
              <a:rPr lang="en-US" sz="5600" dirty="0" err="1">
                <a:latin typeface="Arial Black" pitchFamily="34" charset="0"/>
              </a:rPr>
              <a:t>int</a:t>
            </a:r>
            <a:r>
              <a:rPr lang="en-US" sz="5600" dirty="0">
                <a:latin typeface="Arial Black" pitchFamily="34" charset="0"/>
              </a:rPr>
              <a:t> main(</a:t>
            </a:r>
            <a:r>
              <a:rPr lang="en-US" sz="5600" dirty="0" err="1">
                <a:latin typeface="Arial Black" pitchFamily="34" charset="0"/>
              </a:rPr>
              <a:t>int</a:t>
            </a:r>
            <a:r>
              <a:rPr lang="en-US" sz="5600" dirty="0">
                <a:latin typeface="Arial Black" pitchFamily="34" charset="0"/>
              </a:rPr>
              <a:t> </a:t>
            </a:r>
            <a:r>
              <a:rPr lang="en-US" sz="5600" dirty="0" err="1">
                <a:latin typeface="Arial Black" pitchFamily="34" charset="0"/>
              </a:rPr>
              <a:t>argc</a:t>
            </a:r>
            <a:r>
              <a:rPr lang="en-US" sz="5600" dirty="0">
                <a:latin typeface="Arial Black" pitchFamily="34" charset="0"/>
              </a:rPr>
              <a:t>, char *</a:t>
            </a:r>
            <a:r>
              <a:rPr lang="en-US" sz="5600" dirty="0" err="1">
                <a:latin typeface="Arial Black" pitchFamily="34" charset="0"/>
              </a:rPr>
              <a:t>argv</a:t>
            </a:r>
            <a:r>
              <a:rPr lang="en-US" sz="5600" dirty="0">
                <a:latin typeface="Arial Black" pitchFamily="34" charset="0"/>
              </a:rPr>
              <a:t>[])</a:t>
            </a:r>
          </a:p>
          <a:p>
            <a:pPr>
              <a:buNone/>
            </a:pPr>
            <a:r>
              <a:rPr lang="en-US" sz="5600" dirty="0">
                <a:latin typeface="Arial Black" pitchFamily="34" charset="0"/>
              </a:rPr>
              <a:t>{</a:t>
            </a:r>
          </a:p>
          <a:p>
            <a:pPr>
              <a:buNone/>
            </a:pPr>
            <a:r>
              <a:rPr lang="en-US" sz="5600" dirty="0">
                <a:latin typeface="Arial Black" pitchFamily="34" charset="0"/>
              </a:rPr>
              <a:t>  </a:t>
            </a:r>
            <a:r>
              <a:rPr lang="en-US" sz="5600" dirty="0" err="1">
                <a:latin typeface="Arial Black" pitchFamily="34" charset="0"/>
              </a:rPr>
              <a:t>int</a:t>
            </a:r>
            <a:r>
              <a:rPr lang="en-US" sz="5600" dirty="0">
                <a:latin typeface="Arial Black" pitchFamily="34" charset="0"/>
              </a:rPr>
              <a:t>  </a:t>
            </a:r>
            <a:r>
              <a:rPr lang="en-US" sz="5600" dirty="0" err="1">
                <a:latin typeface="Arial Black" pitchFamily="34" charset="0"/>
              </a:rPr>
              <a:t>f_des</a:t>
            </a:r>
            <a:r>
              <a:rPr lang="en-US" sz="5600" dirty="0">
                <a:latin typeface="Arial Black" pitchFamily="34" charset="0"/>
              </a:rPr>
              <a:t>[2];</a:t>
            </a:r>
          </a:p>
          <a:p>
            <a:pPr>
              <a:buNone/>
            </a:pPr>
            <a:r>
              <a:rPr lang="en-US" sz="5600" dirty="0">
                <a:latin typeface="Arial Black" pitchFamily="34" charset="0"/>
              </a:rPr>
              <a:t>  static char message[BUFSIZ];</a:t>
            </a:r>
          </a:p>
          <a:p>
            <a:pPr>
              <a:buNone/>
            </a:pPr>
            <a:endParaRPr lang="en-US" sz="5600" dirty="0">
              <a:latin typeface="Arial Black" pitchFamily="34" charset="0"/>
            </a:endParaRPr>
          </a:p>
          <a:p>
            <a:pPr>
              <a:buNone/>
            </a:pPr>
            <a:r>
              <a:rPr lang="en-US" sz="5600" dirty="0">
                <a:latin typeface="Arial Black" pitchFamily="34" charset="0"/>
              </a:rPr>
              <a:t>  if  ( </a:t>
            </a:r>
            <a:r>
              <a:rPr lang="en-US" sz="5600" dirty="0" err="1">
                <a:latin typeface="Arial Black" pitchFamily="34" charset="0"/>
              </a:rPr>
              <a:t>argc</a:t>
            </a:r>
            <a:r>
              <a:rPr lang="en-US" sz="5600" dirty="0">
                <a:latin typeface="Arial Black" pitchFamily="34" charset="0"/>
              </a:rPr>
              <a:t> != 2 ) {</a:t>
            </a:r>
          </a:p>
          <a:p>
            <a:pPr>
              <a:buNone/>
            </a:pPr>
            <a:r>
              <a:rPr lang="en-US" sz="5600" dirty="0">
                <a:latin typeface="Arial Black" pitchFamily="34" charset="0"/>
              </a:rPr>
              <a:t>    </a:t>
            </a:r>
            <a:r>
              <a:rPr lang="en-US" sz="5600" dirty="0" err="1">
                <a:latin typeface="Arial Black" pitchFamily="34" charset="0"/>
              </a:rPr>
              <a:t>fprintf</a:t>
            </a:r>
            <a:r>
              <a:rPr lang="en-US" sz="5600" dirty="0">
                <a:latin typeface="Arial Black" pitchFamily="34" charset="0"/>
              </a:rPr>
              <a:t>(</a:t>
            </a:r>
            <a:r>
              <a:rPr lang="en-US" sz="5600" dirty="0" err="1">
                <a:latin typeface="Arial Black" pitchFamily="34" charset="0"/>
              </a:rPr>
              <a:t>stderr</a:t>
            </a:r>
            <a:r>
              <a:rPr lang="en-US" sz="5600" dirty="0">
                <a:latin typeface="Arial Black" pitchFamily="34" charset="0"/>
              </a:rPr>
              <a:t>, "Usage: %s message\n", *</a:t>
            </a:r>
            <a:r>
              <a:rPr lang="en-US" sz="5600" dirty="0" err="1">
                <a:latin typeface="Arial Black" pitchFamily="34" charset="0"/>
              </a:rPr>
              <a:t>argv</a:t>
            </a:r>
            <a:r>
              <a:rPr lang="en-US" sz="5600" dirty="0">
                <a:latin typeface="Arial Black" pitchFamily="34" charset="0"/>
              </a:rPr>
              <a:t>);</a:t>
            </a:r>
          </a:p>
          <a:p>
            <a:pPr>
              <a:buNone/>
            </a:pPr>
            <a:r>
              <a:rPr lang="en-US" sz="5600" dirty="0">
                <a:latin typeface="Arial Black" pitchFamily="34" charset="0"/>
              </a:rPr>
              <a:t>    exit(1);</a:t>
            </a:r>
          </a:p>
          <a:p>
            <a:pPr>
              <a:buNone/>
            </a:pPr>
            <a:r>
              <a:rPr lang="en-US" sz="5600" dirty="0">
                <a:latin typeface="Arial Black" pitchFamily="34" charset="0"/>
              </a:rPr>
              <a:t>  }</a:t>
            </a:r>
          </a:p>
          <a:p>
            <a:pPr>
              <a:buNone/>
            </a:pPr>
            <a:endParaRPr lang="en-US" sz="6400" dirty="0">
              <a:latin typeface="Arial Black" pitchFamily="34" charset="0"/>
            </a:endParaRPr>
          </a:p>
          <a:p>
            <a:pPr>
              <a:buNone/>
            </a:pPr>
            <a:r>
              <a:rPr lang="en-US" sz="5600" dirty="0">
                <a:latin typeface="Arial Black" pitchFamily="34" charset="0"/>
              </a:rPr>
              <a:t>  if ( pipe(</a:t>
            </a:r>
            <a:r>
              <a:rPr lang="en-US" sz="5600" dirty="0" err="1">
                <a:latin typeface="Arial Black" pitchFamily="34" charset="0"/>
              </a:rPr>
              <a:t>f_des</a:t>
            </a:r>
            <a:r>
              <a:rPr lang="en-US" sz="5600" dirty="0">
                <a:latin typeface="Arial Black" pitchFamily="34" charset="0"/>
              </a:rPr>
              <a:t>) == -1 ) {</a:t>
            </a:r>
          </a:p>
          <a:p>
            <a:pPr>
              <a:buNone/>
            </a:pPr>
            <a:r>
              <a:rPr lang="en-US" sz="5600" dirty="0">
                <a:latin typeface="Arial Black" pitchFamily="34" charset="0"/>
              </a:rPr>
              <a:t>    </a:t>
            </a:r>
            <a:r>
              <a:rPr lang="en-US" sz="5600" dirty="0" err="1">
                <a:latin typeface="Arial Black" pitchFamily="34" charset="0"/>
              </a:rPr>
              <a:t>perror</a:t>
            </a:r>
            <a:r>
              <a:rPr lang="en-US" sz="5600" dirty="0">
                <a:latin typeface="Arial Black" pitchFamily="34" charset="0"/>
              </a:rPr>
              <a:t>("Pipe");</a:t>
            </a:r>
          </a:p>
          <a:p>
            <a:pPr>
              <a:buNone/>
            </a:pPr>
            <a:r>
              <a:rPr lang="en-US" sz="5600" dirty="0">
                <a:latin typeface="Arial Black" pitchFamily="34" charset="0"/>
              </a:rPr>
              <a:t>    exit(2);</a:t>
            </a:r>
          </a:p>
          <a:p>
            <a:pPr>
              <a:buNone/>
            </a:pPr>
            <a:r>
              <a:rPr lang="en-US" sz="5600" dirty="0">
                <a:latin typeface="Arial Black" pitchFamily="34" charset="0"/>
              </a:rPr>
              <a:t>  }</a:t>
            </a:r>
          </a:p>
          <a:p>
            <a:pPr>
              <a:buNone/>
            </a:pPr>
            <a:r>
              <a:rPr lang="en-US" sz="5600" dirty="0">
                <a:latin typeface="Arial Black" pitchFamily="34" charset="0"/>
              </a:rPr>
              <a:t>  </a:t>
            </a:r>
          </a:p>
          <a:p>
            <a:pPr>
              <a:buNone/>
            </a:pPr>
            <a:r>
              <a:rPr lang="en-US" sz="5600" dirty="0">
                <a:latin typeface="Arial Black" pitchFamily="34" charset="0"/>
              </a:rPr>
              <a:t>  switch ( fork() ) {</a:t>
            </a:r>
          </a:p>
          <a:p>
            <a:pPr>
              <a:buNone/>
            </a:pPr>
            <a:r>
              <a:rPr lang="en-US" sz="5600" dirty="0">
                <a:latin typeface="Arial Black" pitchFamily="34" charset="0"/>
              </a:rPr>
              <a:t>  case -1:</a:t>
            </a:r>
          </a:p>
          <a:p>
            <a:pPr>
              <a:buNone/>
            </a:pPr>
            <a:r>
              <a:rPr lang="en-US" sz="5600" dirty="0">
                <a:latin typeface="Arial Black" pitchFamily="34" charset="0"/>
              </a:rPr>
              <a:t>    </a:t>
            </a:r>
            <a:r>
              <a:rPr lang="en-US" sz="5600" dirty="0" err="1">
                <a:latin typeface="Arial Black" pitchFamily="34" charset="0"/>
              </a:rPr>
              <a:t>perror</a:t>
            </a:r>
            <a:r>
              <a:rPr lang="en-US" sz="5600" dirty="0">
                <a:latin typeface="Arial Black" pitchFamily="34" charset="0"/>
              </a:rPr>
              <a:t>("Fork");</a:t>
            </a:r>
          </a:p>
          <a:p>
            <a:pPr>
              <a:buNone/>
            </a:pPr>
            <a:r>
              <a:rPr lang="en-US" sz="5600" dirty="0">
                <a:latin typeface="Arial Black" pitchFamily="34" charset="0"/>
              </a:rPr>
              <a:t>    exit(3);</a:t>
            </a:r>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Example- cont.</a:t>
            </a:r>
            <a:endParaRPr lang="en-US" dirty="0"/>
          </a:p>
        </p:txBody>
      </p:sp>
      <p:sp>
        <p:nvSpPr>
          <p:cNvPr id="3" name="Content Placeholder 2"/>
          <p:cNvSpPr>
            <a:spLocks noGrp="1"/>
          </p:cNvSpPr>
          <p:nvPr>
            <p:ph idx="1"/>
          </p:nvPr>
        </p:nvSpPr>
        <p:spPr>
          <a:xfrm>
            <a:off x="457200" y="1066800"/>
            <a:ext cx="8229600" cy="5638800"/>
          </a:xfrm>
        </p:spPr>
        <p:style>
          <a:lnRef idx="2">
            <a:schemeClr val="dk1"/>
          </a:lnRef>
          <a:fillRef idx="1">
            <a:schemeClr val="lt1"/>
          </a:fillRef>
          <a:effectRef idx="0">
            <a:schemeClr val="dk1"/>
          </a:effectRef>
          <a:fontRef idx="minor">
            <a:schemeClr val="dk1"/>
          </a:fontRef>
        </p:style>
        <p:txBody>
          <a:bodyPr>
            <a:normAutofit fontScale="25000" lnSpcReduction="20000"/>
          </a:bodyPr>
          <a:lstStyle/>
          <a:p>
            <a:pPr>
              <a:buNone/>
            </a:pPr>
            <a:endParaRPr lang="en-US" sz="5600" dirty="0">
              <a:latin typeface="Arial Black" pitchFamily="34" charset="0"/>
            </a:endParaRPr>
          </a:p>
          <a:p>
            <a:pPr>
              <a:buNone/>
            </a:pPr>
            <a:r>
              <a:rPr lang="en-US" sz="5600" dirty="0">
                <a:latin typeface="Arial Black" pitchFamily="34" charset="0"/>
              </a:rPr>
              <a:t>  case 0:			/* In the child */</a:t>
            </a:r>
          </a:p>
          <a:p>
            <a:pPr>
              <a:buNone/>
            </a:pPr>
            <a:r>
              <a:rPr lang="en-US" sz="5600" dirty="0">
                <a:latin typeface="Arial Black" pitchFamily="34" charset="0"/>
              </a:rPr>
              <a:t>    close(</a:t>
            </a:r>
            <a:r>
              <a:rPr lang="en-US" sz="5600" dirty="0" err="1">
                <a:latin typeface="Arial Black" pitchFamily="34" charset="0"/>
              </a:rPr>
              <a:t>f_des</a:t>
            </a:r>
            <a:r>
              <a:rPr lang="en-US" sz="5600" dirty="0">
                <a:latin typeface="Arial Black" pitchFamily="34" charset="0"/>
              </a:rPr>
              <a:t>[1]);</a:t>
            </a:r>
          </a:p>
          <a:p>
            <a:pPr>
              <a:buNone/>
            </a:pPr>
            <a:r>
              <a:rPr lang="en-US" sz="5600" dirty="0">
                <a:latin typeface="Arial Black" pitchFamily="34" charset="0"/>
              </a:rPr>
              <a:t>    if ( read(</a:t>
            </a:r>
            <a:r>
              <a:rPr lang="en-US" sz="5600" dirty="0" err="1">
                <a:latin typeface="Arial Black" pitchFamily="34" charset="0"/>
              </a:rPr>
              <a:t>f_des</a:t>
            </a:r>
            <a:r>
              <a:rPr lang="en-US" sz="5600" dirty="0">
                <a:latin typeface="Arial Black" pitchFamily="34" charset="0"/>
              </a:rPr>
              <a:t>[0], message, BUFSIZ) != -1 ) {</a:t>
            </a:r>
          </a:p>
          <a:p>
            <a:pPr>
              <a:buNone/>
            </a:pPr>
            <a:r>
              <a:rPr lang="en-US" sz="5600" dirty="0">
                <a:latin typeface="Arial Black" pitchFamily="34" charset="0"/>
              </a:rPr>
              <a:t>      </a:t>
            </a:r>
            <a:r>
              <a:rPr lang="en-US" sz="5600" dirty="0" err="1">
                <a:latin typeface="Arial Black" pitchFamily="34" charset="0"/>
              </a:rPr>
              <a:t>printf</a:t>
            </a:r>
            <a:r>
              <a:rPr lang="en-US" sz="5600" dirty="0">
                <a:latin typeface="Arial Black" pitchFamily="34" charset="0"/>
              </a:rPr>
              <a:t>("Message received by child: [%s]\n", message);</a:t>
            </a:r>
          </a:p>
          <a:p>
            <a:pPr>
              <a:buNone/>
            </a:pPr>
            <a:r>
              <a:rPr lang="en-US" sz="5600" dirty="0">
                <a:latin typeface="Arial Black" pitchFamily="34" charset="0"/>
              </a:rPr>
              <a:t>      </a:t>
            </a:r>
            <a:r>
              <a:rPr lang="en-US" sz="5600" dirty="0" err="1">
                <a:latin typeface="Arial Black" pitchFamily="34" charset="0"/>
              </a:rPr>
              <a:t>fflush</a:t>
            </a:r>
            <a:r>
              <a:rPr lang="en-US" sz="5600" dirty="0">
                <a:latin typeface="Arial Black" pitchFamily="34" charset="0"/>
              </a:rPr>
              <a:t>(</a:t>
            </a:r>
            <a:r>
              <a:rPr lang="en-US" sz="5600" dirty="0" err="1">
                <a:latin typeface="Arial Black" pitchFamily="34" charset="0"/>
              </a:rPr>
              <a:t>stdout</a:t>
            </a:r>
            <a:r>
              <a:rPr lang="en-US" sz="5600" dirty="0">
                <a:latin typeface="Arial Black" pitchFamily="34" charset="0"/>
              </a:rPr>
              <a:t>);</a:t>
            </a:r>
          </a:p>
          <a:p>
            <a:pPr>
              <a:buNone/>
            </a:pPr>
            <a:r>
              <a:rPr lang="en-US" sz="5600" dirty="0">
                <a:latin typeface="Arial Black" pitchFamily="34" charset="0"/>
              </a:rPr>
              <a:t>    }</a:t>
            </a:r>
          </a:p>
          <a:p>
            <a:pPr>
              <a:buNone/>
            </a:pPr>
            <a:r>
              <a:rPr lang="en-US" sz="5600" dirty="0">
                <a:latin typeface="Arial Black" pitchFamily="34" charset="0"/>
              </a:rPr>
              <a:t>    else {</a:t>
            </a:r>
          </a:p>
          <a:p>
            <a:pPr>
              <a:buNone/>
            </a:pPr>
            <a:r>
              <a:rPr lang="en-US" sz="5600" dirty="0">
                <a:latin typeface="Arial Black" pitchFamily="34" charset="0"/>
              </a:rPr>
              <a:t>      </a:t>
            </a:r>
            <a:r>
              <a:rPr lang="en-US" sz="5600" dirty="0" err="1">
                <a:latin typeface="Arial Black" pitchFamily="34" charset="0"/>
              </a:rPr>
              <a:t>perror</a:t>
            </a:r>
            <a:r>
              <a:rPr lang="en-US" sz="5600" dirty="0">
                <a:latin typeface="Arial Black" pitchFamily="34" charset="0"/>
              </a:rPr>
              <a:t>("Read");</a:t>
            </a:r>
          </a:p>
          <a:p>
            <a:pPr>
              <a:buNone/>
            </a:pPr>
            <a:r>
              <a:rPr lang="en-US" sz="5600" dirty="0">
                <a:latin typeface="Arial Black" pitchFamily="34" charset="0"/>
              </a:rPr>
              <a:t>      exit(4);</a:t>
            </a:r>
          </a:p>
          <a:p>
            <a:pPr>
              <a:buNone/>
            </a:pPr>
            <a:r>
              <a:rPr lang="en-US" sz="5600" dirty="0">
                <a:latin typeface="Arial Black" pitchFamily="34" charset="0"/>
              </a:rPr>
              <a:t>    }</a:t>
            </a:r>
          </a:p>
          <a:p>
            <a:pPr>
              <a:buNone/>
            </a:pPr>
            <a:r>
              <a:rPr lang="en-US" sz="5600" dirty="0">
                <a:latin typeface="Arial Black" pitchFamily="34" charset="0"/>
              </a:rPr>
              <a:t>    break;</a:t>
            </a:r>
          </a:p>
          <a:p>
            <a:pPr>
              <a:buNone/>
            </a:pPr>
            <a:r>
              <a:rPr lang="en-US" sz="5600" dirty="0">
                <a:latin typeface="Arial Black" pitchFamily="34" charset="0"/>
              </a:rPr>
              <a:t>    </a:t>
            </a:r>
          </a:p>
          <a:p>
            <a:pPr>
              <a:buNone/>
            </a:pPr>
            <a:r>
              <a:rPr lang="en-US" sz="5600" dirty="0">
                <a:latin typeface="Arial Black" pitchFamily="34" charset="0"/>
              </a:rPr>
              <a:t>  default:			/* In the parent */</a:t>
            </a:r>
          </a:p>
          <a:p>
            <a:pPr>
              <a:buNone/>
            </a:pPr>
            <a:r>
              <a:rPr lang="en-US" sz="5600" dirty="0">
                <a:latin typeface="Arial Black" pitchFamily="34" charset="0"/>
              </a:rPr>
              <a:t>    close(</a:t>
            </a:r>
            <a:r>
              <a:rPr lang="en-US" sz="5600" dirty="0" err="1">
                <a:latin typeface="Arial Black" pitchFamily="34" charset="0"/>
              </a:rPr>
              <a:t>f_des</a:t>
            </a:r>
            <a:r>
              <a:rPr lang="en-US" sz="5600" dirty="0">
                <a:latin typeface="Arial Black" pitchFamily="34" charset="0"/>
              </a:rPr>
              <a:t>[0]);</a:t>
            </a:r>
          </a:p>
          <a:p>
            <a:pPr>
              <a:buNone/>
            </a:pPr>
            <a:r>
              <a:rPr lang="en-US" sz="5600" dirty="0">
                <a:latin typeface="Arial Black" pitchFamily="34" charset="0"/>
              </a:rPr>
              <a:t>    if ( write(</a:t>
            </a:r>
            <a:r>
              <a:rPr lang="en-US" sz="5600" dirty="0" err="1">
                <a:latin typeface="Arial Black" pitchFamily="34" charset="0"/>
              </a:rPr>
              <a:t>f_des</a:t>
            </a:r>
            <a:r>
              <a:rPr lang="en-US" sz="5600" dirty="0">
                <a:latin typeface="Arial Black" pitchFamily="34" charset="0"/>
              </a:rPr>
              <a:t>[1], </a:t>
            </a:r>
            <a:r>
              <a:rPr lang="en-US" sz="5600" dirty="0" err="1">
                <a:latin typeface="Arial Black" pitchFamily="34" charset="0"/>
              </a:rPr>
              <a:t>argv</a:t>
            </a:r>
            <a:r>
              <a:rPr lang="en-US" sz="5600" dirty="0">
                <a:latin typeface="Arial Black" pitchFamily="34" charset="0"/>
              </a:rPr>
              <a:t>[1], </a:t>
            </a:r>
            <a:r>
              <a:rPr lang="en-US" sz="5600" dirty="0" err="1">
                <a:latin typeface="Arial Black" pitchFamily="34" charset="0"/>
              </a:rPr>
              <a:t>strlen</a:t>
            </a:r>
            <a:r>
              <a:rPr lang="en-US" sz="5600" dirty="0">
                <a:latin typeface="Arial Black" pitchFamily="34" charset="0"/>
              </a:rPr>
              <a:t>(</a:t>
            </a:r>
            <a:r>
              <a:rPr lang="en-US" sz="5600" dirty="0" err="1">
                <a:latin typeface="Arial Black" pitchFamily="34" charset="0"/>
              </a:rPr>
              <a:t>argv</a:t>
            </a:r>
            <a:r>
              <a:rPr lang="en-US" sz="5600" dirty="0">
                <a:latin typeface="Arial Black" pitchFamily="34" charset="0"/>
              </a:rPr>
              <a:t>[1])) != -1 ) {</a:t>
            </a:r>
          </a:p>
          <a:p>
            <a:pPr>
              <a:buNone/>
            </a:pPr>
            <a:r>
              <a:rPr lang="en-US" sz="5600" dirty="0">
                <a:latin typeface="Arial Black" pitchFamily="34" charset="0"/>
              </a:rPr>
              <a:t>      </a:t>
            </a:r>
            <a:r>
              <a:rPr lang="en-US" sz="5600" dirty="0" err="1">
                <a:latin typeface="Arial Black" pitchFamily="34" charset="0"/>
              </a:rPr>
              <a:t>printf</a:t>
            </a:r>
            <a:r>
              <a:rPr lang="en-US" sz="5600" dirty="0">
                <a:latin typeface="Arial Black" pitchFamily="34" charset="0"/>
              </a:rPr>
              <a:t>("Message sent by parent: [%s]\n", </a:t>
            </a:r>
            <a:r>
              <a:rPr lang="en-US" sz="5600" dirty="0" err="1">
                <a:latin typeface="Arial Black" pitchFamily="34" charset="0"/>
              </a:rPr>
              <a:t>argv</a:t>
            </a:r>
            <a:r>
              <a:rPr lang="en-US" sz="5600" dirty="0">
                <a:latin typeface="Arial Black" pitchFamily="34" charset="0"/>
              </a:rPr>
              <a:t>[1]);</a:t>
            </a:r>
          </a:p>
          <a:p>
            <a:pPr>
              <a:buNone/>
            </a:pPr>
            <a:r>
              <a:rPr lang="en-US" sz="5600" dirty="0">
                <a:latin typeface="Arial Black" pitchFamily="34" charset="0"/>
              </a:rPr>
              <a:t>      </a:t>
            </a:r>
            <a:r>
              <a:rPr lang="en-US" sz="5600" dirty="0" err="1">
                <a:latin typeface="Arial Black" pitchFamily="34" charset="0"/>
              </a:rPr>
              <a:t>fflush</a:t>
            </a:r>
            <a:r>
              <a:rPr lang="en-US" sz="5600" dirty="0">
                <a:latin typeface="Arial Black" pitchFamily="34" charset="0"/>
              </a:rPr>
              <a:t>(</a:t>
            </a:r>
            <a:r>
              <a:rPr lang="en-US" sz="5600" dirty="0" err="1">
                <a:latin typeface="Arial Black" pitchFamily="34" charset="0"/>
              </a:rPr>
              <a:t>stdout</a:t>
            </a:r>
            <a:r>
              <a:rPr lang="en-US" sz="5600" dirty="0">
                <a:latin typeface="Arial Black" pitchFamily="34" charset="0"/>
              </a:rPr>
              <a:t>);</a:t>
            </a:r>
          </a:p>
          <a:p>
            <a:pPr>
              <a:buNone/>
            </a:pPr>
            <a:r>
              <a:rPr lang="en-US" sz="5600" dirty="0">
                <a:latin typeface="Arial Black" pitchFamily="34" charset="0"/>
              </a:rPr>
              <a:t>    }</a:t>
            </a:r>
          </a:p>
          <a:p>
            <a:pPr>
              <a:buNone/>
            </a:pPr>
            <a:r>
              <a:rPr lang="en-US" sz="5600" dirty="0">
                <a:latin typeface="Arial Black" pitchFamily="34" charset="0"/>
              </a:rPr>
              <a:t>    else {</a:t>
            </a:r>
          </a:p>
          <a:p>
            <a:pPr>
              <a:buNone/>
            </a:pPr>
            <a:r>
              <a:rPr lang="en-US" sz="5600" dirty="0">
                <a:latin typeface="Arial Black" pitchFamily="34" charset="0"/>
              </a:rPr>
              <a:t>      </a:t>
            </a:r>
            <a:r>
              <a:rPr lang="en-US" sz="5600" dirty="0" err="1">
                <a:latin typeface="Arial Black" pitchFamily="34" charset="0"/>
              </a:rPr>
              <a:t>perror</a:t>
            </a:r>
            <a:r>
              <a:rPr lang="en-US" sz="5600" dirty="0">
                <a:latin typeface="Arial Black" pitchFamily="34" charset="0"/>
              </a:rPr>
              <a:t>("Write");</a:t>
            </a:r>
          </a:p>
          <a:p>
            <a:pPr>
              <a:buNone/>
            </a:pPr>
            <a:r>
              <a:rPr lang="en-US" sz="5600" dirty="0">
                <a:latin typeface="Arial Black" pitchFamily="34" charset="0"/>
              </a:rPr>
              <a:t>      exit(5);</a:t>
            </a:r>
          </a:p>
          <a:p>
            <a:pPr>
              <a:buNone/>
            </a:pPr>
            <a:r>
              <a:rPr lang="en-US" sz="5600" dirty="0">
                <a:latin typeface="Arial Black" pitchFamily="34" charset="0"/>
              </a:rPr>
              <a:t>    }</a:t>
            </a:r>
          </a:p>
          <a:p>
            <a:pPr>
              <a:buNone/>
            </a:pPr>
            <a:r>
              <a:rPr lang="en-US" sz="5600" dirty="0">
                <a:latin typeface="Arial Black" pitchFamily="34" charset="0"/>
              </a:rPr>
              <a:t>  }</a:t>
            </a:r>
          </a:p>
          <a:p>
            <a:pPr>
              <a:buNone/>
            </a:pPr>
            <a:r>
              <a:rPr lang="en-US" sz="5600" dirty="0">
                <a:latin typeface="Arial Black" pitchFamily="34" charset="0"/>
              </a:rPr>
              <a:t>  exit(0);</a:t>
            </a:r>
          </a:p>
          <a:p>
            <a:pPr>
              <a:buNone/>
            </a:pPr>
            <a:r>
              <a:rPr lang="en-US" sz="5600" dirty="0">
                <a:latin typeface="Arial Black" pitchFamily="34" charset="0"/>
              </a:rPr>
              <a:t>}</a:t>
            </a:r>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a:t>
            </a:r>
            <a:r>
              <a:rPr lang="en-US" b="1" dirty="0"/>
              <a:t>State</a:t>
            </a:r>
            <a:endParaRPr lang="en-US" dirty="0"/>
          </a:p>
        </p:txBody>
      </p:sp>
      <p:sp>
        <p:nvSpPr>
          <p:cNvPr id="3" name="Content Placeholder 2"/>
          <p:cNvSpPr>
            <a:spLocks noGrp="1"/>
          </p:cNvSpPr>
          <p:nvPr>
            <p:ph idx="1"/>
          </p:nvPr>
        </p:nvSpPr>
        <p:spPr/>
        <p:txBody>
          <a:bodyPr>
            <a:normAutofit/>
          </a:bodyPr>
          <a:lstStyle/>
          <a:p>
            <a:r>
              <a:rPr lang="en-US" dirty="0"/>
              <a:t>As a process executes, it changes </a:t>
            </a:r>
            <a:r>
              <a:rPr lang="en-US" i="1" dirty="0"/>
              <a:t>state</a:t>
            </a:r>
          </a:p>
          <a:p>
            <a:pPr lvl="1"/>
            <a:r>
              <a:rPr lang="en-US" b="1" dirty="0" smtClean="0"/>
              <a:t>new</a:t>
            </a:r>
            <a:r>
              <a:rPr lang="en-US" dirty="0"/>
              <a:t>: The process is being created</a:t>
            </a:r>
          </a:p>
          <a:p>
            <a:pPr lvl="1"/>
            <a:r>
              <a:rPr lang="en-US" b="1" dirty="0" smtClean="0"/>
              <a:t>running</a:t>
            </a:r>
            <a:r>
              <a:rPr lang="en-US" b="1" dirty="0"/>
              <a:t>: </a:t>
            </a:r>
            <a:r>
              <a:rPr lang="en-US" dirty="0"/>
              <a:t>Instructions are being executed</a:t>
            </a:r>
          </a:p>
          <a:p>
            <a:pPr lvl="1"/>
            <a:r>
              <a:rPr lang="en-US" b="1" dirty="0" smtClean="0"/>
              <a:t>waiting</a:t>
            </a:r>
            <a:r>
              <a:rPr lang="en-US" b="1" dirty="0"/>
              <a:t>: </a:t>
            </a:r>
            <a:r>
              <a:rPr lang="en-US" dirty="0"/>
              <a:t>The process is waiting for some event to occur</a:t>
            </a:r>
          </a:p>
          <a:p>
            <a:pPr lvl="1"/>
            <a:r>
              <a:rPr lang="en-US" b="1" dirty="0" smtClean="0"/>
              <a:t>ready</a:t>
            </a:r>
            <a:r>
              <a:rPr lang="en-US" dirty="0"/>
              <a:t>: The process is waiting to be assigned to a processor</a:t>
            </a:r>
          </a:p>
          <a:p>
            <a:pPr lvl="1"/>
            <a:r>
              <a:rPr lang="en-US" b="1" dirty="0" smtClean="0"/>
              <a:t>terminated</a:t>
            </a:r>
            <a:r>
              <a:rPr lang="en-US" b="1" dirty="0"/>
              <a:t>: </a:t>
            </a:r>
            <a:r>
              <a:rPr lang="en-US" dirty="0"/>
              <a:t>The process has finished execution</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Named Pipes (FIFOs - First In First Out)</a:t>
            </a:r>
            <a:r>
              <a:rPr lang="en-US" b="1" dirty="0"/>
              <a:t/>
            </a:r>
            <a:br>
              <a:rPr lang="en-US" b="1" dirty="0"/>
            </a:b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a:buNone/>
            </a:pPr>
            <a:r>
              <a:rPr lang="en-US" sz="4000" dirty="0"/>
              <a:t>A named pipe works much like a regular pipe, but does have some noticeable differences</a:t>
            </a:r>
            <a:r>
              <a:rPr lang="en-US" sz="4000" dirty="0" smtClean="0"/>
              <a:t>.</a:t>
            </a:r>
          </a:p>
          <a:p>
            <a:pPr>
              <a:buNone/>
            </a:pPr>
            <a:endParaRPr lang="en-US" sz="4000" dirty="0"/>
          </a:p>
          <a:p>
            <a:r>
              <a:rPr lang="en-US" sz="4000" dirty="0"/>
              <a:t>Named pipes exist as a device special file in the file system</a:t>
            </a:r>
            <a:r>
              <a:rPr lang="en-US" sz="4000" dirty="0" smtClean="0"/>
              <a:t>.</a:t>
            </a:r>
          </a:p>
          <a:p>
            <a:endParaRPr lang="en-US" sz="4000" dirty="0"/>
          </a:p>
          <a:p>
            <a:r>
              <a:rPr lang="en-US" sz="4000" dirty="0"/>
              <a:t>Processes of different ancestry can share data through a named pipe</a:t>
            </a:r>
            <a:r>
              <a:rPr lang="en-US" sz="4000" dirty="0" smtClean="0"/>
              <a:t>.</a:t>
            </a:r>
          </a:p>
          <a:p>
            <a:endParaRPr lang="en-US" sz="4000" dirty="0"/>
          </a:p>
          <a:p>
            <a:r>
              <a:rPr lang="en-US" sz="4000" dirty="0"/>
              <a:t>When all I/O is done by sharing processes, the named pipe remains in the file system for later use.</a:t>
            </a:r>
          </a:p>
          <a:p>
            <a:pPr>
              <a:buNone/>
            </a:pP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Creating a FIFO</a:t>
            </a:r>
            <a:br>
              <a:rPr lang="en-US" b="1" dirty="0"/>
            </a:br>
            <a:endParaRPr lang="en-US" dirty="0"/>
          </a:p>
        </p:txBody>
      </p:sp>
      <p:sp>
        <p:nvSpPr>
          <p:cNvPr id="3" name="Content Placeholder 2"/>
          <p:cNvSpPr>
            <a:spLocks noGrp="1"/>
          </p:cNvSpPr>
          <p:nvPr>
            <p:ph idx="1"/>
          </p:nvPr>
        </p:nvSpPr>
        <p:spPr/>
        <p:txBody>
          <a:bodyPr/>
          <a:lstStyle/>
          <a:p>
            <a:r>
              <a:rPr lang="en-US" dirty="0"/>
              <a:t>To create a FIFO in C, we can make use of the </a:t>
            </a:r>
            <a:r>
              <a:rPr lang="en-US" dirty="0" err="1"/>
              <a:t>mknod</a:t>
            </a:r>
            <a:r>
              <a:rPr lang="en-US" dirty="0"/>
              <a:t>() system call</a:t>
            </a:r>
            <a:r>
              <a:rPr lang="en-US" dirty="0" smtClean="0"/>
              <a:t>:</a:t>
            </a:r>
          </a:p>
          <a:p>
            <a:r>
              <a:rPr lang="fr-FR" dirty="0" smtClean="0"/>
              <a:t>PROTOTYPE: </a:t>
            </a:r>
          </a:p>
          <a:p>
            <a:pPr lvl="1">
              <a:buNone/>
            </a:pPr>
            <a:r>
              <a:rPr lang="fr-FR" sz="2400" dirty="0" err="1" smtClean="0"/>
              <a:t>int</a:t>
            </a:r>
            <a:r>
              <a:rPr lang="fr-FR" sz="2400" dirty="0" smtClean="0"/>
              <a:t> </a:t>
            </a:r>
            <a:r>
              <a:rPr lang="fr-FR" sz="2400" dirty="0" err="1" smtClean="0"/>
              <a:t>mknod</a:t>
            </a:r>
            <a:r>
              <a:rPr lang="fr-FR" sz="2400" dirty="0" smtClean="0"/>
              <a:t>( char *</a:t>
            </a:r>
            <a:r>
              <a:rPr lang="fr-FR" sz="2400" dirty="0" err="1" smtClean="0"/>
              <a:t>pathname</a:t>
            </a:r>
            <a:r>
              <a:rPr lang="fr-FR" sz="2400" dirty="0" smtClean="0"/>
              <a:t>, </a:t>
            </a:r>
            <a:r>
              <a:rPr lang="fr-FR" sz="2400" dirty="0" err="1" smtClean="0"/>
              <a:t>mode_t</a:t>
            </a:r>
            <a:r>
              <a:rPr lang="fr-FR" sz="2400" dirty="0" smtClean="0"/>
              <a:t> mode, </a:t>
            </a:r>
            <a:r>
              <a:rPr lang="fr-FR" sz="2400" dirty="0" err="1" smtClean="0"/>
              <a:t>dev_t</a:t>
            </a:r>
            <a:r>
              <a:rPr lang="fr-FR" sz="2400" dirty="0" smtClean="0"/>
              <a:t> </a:t>
            </a:r>
            <a:r>
              <a:rPr lang="fr-FR" sz="2400" dirty="0" err="1" smtClean="0"/>
              <a:t>dev</a:t>
            </a:r>
            <a:r>
              <a:rPr lang="fr-FR" sz="2400" dirty="0" smtClean="0"/>
              <a:t>); </a:t>
            </a:r>
            <a:r>
              <a:rPr lang="fr-FR" dirty="0" smtClean="0"/>
              <a:t>RETURNS: 0 on </a:t>
            </a:r>
            <a:r>
              <a:rPr lang="fr-FR" dirty="0" err="1" smtClean="0"/>
              <a:t>success</a:t>
            </a:r>
            <a:r>
              <a:rPr lang="fr-FR" dirty="0" smtClean="0"/>
              <a:t>, -1 on </a:t>
            </a:r>
            <a:r>
              <a:rPr lang="fr-FR" dirty="0" err="1" smtClean="0"/>
              <a:t>error</a:t>
            </a:r>
            <a:r>
              <a:rPr lang="fr-FR" dirty="0" smtClean="0"/>
              <a:t>:</a:t>
            </a:r>
          </a:p>
          <a:p>
            <a:pPr lvl="1">
              <a:buNone/>
            </a:pPr>
            <a:endParaRPr lang="en-US" dirty="0" smtClean="0"/>
          </a:p>
          <a:p>
            <a:pPr lvl="1">
              <a:buNone/>
            </a:pPr>
            <a:r>
              <a:rPr lang="en-US" dirty="0" err="1" smtClean="0"/>
              <a:t>mknod</a:t>
            </a:r>
            <a:r>
              <a:rPr lang="en-US" dirty="0" smtClean="0"/>
              <a:t>("/</a:t>
            </a:r>
            <a:r>
              <a:rPr lang="en-US" dirty="0" err="1" smtClean="0"/>
              <a:t>tmp</a:t>
            </a:r>
            <a:r>
              <a:rPr lang="en-US" dirty="0" smtClean="0"/>
              <a:t>/MYFIFO", S_IFIFO|0666, 0);</a:t>
            </a:r>
          </a:p>
          <a:p>
            <a:pPr lvl="1">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FIFO Operations</a:t>
            </a:r>
            <a:br>
              <a:rPr lang="en-US" b="1" dirty="0"/>
            </a:b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a:t>I/O operations on a FIFO are essentially the same as for normal pipes, with once major exception. An ``open'' system call or library function should be used to physically open up a channel to the pipe</a:t>
            </a: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err="1" smtClean="0"/>
              <a:t>fifoserver.c</a:t>
            </a:r>
            <a:endParaRPr lang="en-US" dirty="0"/>
          </a:p>
        </p:txBody>
      </p:sp>
      <p:sp>
        <p:nvSpPr>
          <p:cNvPr id="3" name="Content Placeholder 2"/>
          <p:cNvSpPr>
            <a:spLocks noGrp="1"/>
          </p:cNvSpPr>
          <p:nvPr>
            <p:ph idx="1"/>
          </p:nvPr>
        </p:nvSpPr>
        <p:spPr>
          <a:xfrm>
            <a:off x="457200" y="838200"/>
            <a:ext cx="8229600" cy="5867400"/>
          </a:xfrm>
        </p:spPr>
        <p:style>
          <a:lnRef idx="2">
            <a:schemeClr val="dk1"/>
          </a:lnRef>
          <a:fillRef idx="1">
            <a:schemeClr val="lt1"/>
          </a:fillRef>
          <a:effectRef idx="0">
            <a:schemeClr val="dk1"/>
          </a:effectRef>
          <a:fontRef idx="minor">
            <a:schemeClr val="dk1"/>
          </a:fontRef>
        </p:style>
        <p:txBody>
          <a:bodyPr>
            <a:normAutofit fontScale="70000" lnSpcReduction="20000"/>
          </a:bodyPr>
          <a:lstStyle/>
          <a:p>
            <a:pPr>
              <a:buNone/>
            </a:pPr>
            <a:r>
              <a:rPr lang="en-US" dirty="0" smtClean="0"/>
              <a:t>#include &lt;</a:t>
            </a:r>
            <a:r>
              <a:rPr lang="en-US" dirty="0" err="1" smtClean="0"/>
              <a:t>stdio.h</a:t>
            </a:r>
            <a:r>
              <a:rPr lang="en-US" dirty="0" smtClean="0"/>
              <a:t>&gt;</a:t>
            </a:r>
          </a:p>
          <a:p>
            <a:pPr>
              <a:buNone/>
            </a:pPr>
            <a:r>
              <a:rPr lang="en-US" dirty="0" smtClean="0"/>
              <a:t> #include &lt;</a:t>
            </a:r>
            <a:r>
              <a:rPr lang="en-US" dirty="0" err="1" smtClean="0"/>
              <a:t>stdlib.h</a:t>
            </a:r>
            <a:r>
              <a:rPr lang="en-US" dirty="0" smtClean="0"/>
              <a:t>&gt;</a:t>
            </a:r>
          </a:p>
          <a:p>
            <a:pPr>
              <a:buNone/>
            </a:pPr>
            <a:r>
              <a:rPr lang="en-US" dirty="0" smtClean="0"/>
              <a:t> #include &lt;sys/</a:t>
            </a:r>
            <a:r>
              <a:rPr lang="en-US" dirty="0" err="1" smtClean="0"/>
              <a:t>stat.h</a:t>
            </a:r>
            <a:r>
              <a:rPr lang="en-US" dirty="0" smtClean="0"/>
              <a:t>&gt; </a:t>
            </a:r>
          </a:p>
          <a:p>
            <a:pPr>
              <a:buNone/>
            </a:pPr>
            <a:r>
              <a:rPr lang="en-US" dirty="0" smtClean="0"/>
              <a:t>#include &lt;</a:t>
            </a:r>
            <a:r>
              <a:rPr lang="en-US" dirty="0" err="1" smtClean="0"/>
              <a:t>unistd.h</a:t>
            </a:r>
            <a:r>
              <a:rPr lang="en-US" dirty="0" smtClean="0"/>
              <a:t>&gt; </a:t>
            </a:r>
          </a:p>
          <a:p>
            <a:pPr>
              <a:buNone/>
            </a:pPr>
            <a:r>
              <a:rPr lang="en-US" dirty="0" smtClean="0"/>
              <a:t>#include &lt;</a:t>
            </a:r>
            <a:r>
              <a:rPr lang="en-US" dirty="0" err="1" smtClean="0"/>
              <a:t>linux</a:t>
            </a:r>
            <a:r>
              <a:rPr lang="en-US" dirty="0" smtClean="0"/>
              <a:t>/</a:t>
            </a:r>
            <a:r>
              <a:rPr lang="en-US" dirty="0" err="1" smtClean="0"/>
              <a:t>stat.h</a:t>
            </a:r>
            <a:r>
              <a:rPr lang="en-US" dirty="0" smtClean="0"/>
              <a:t>&gt;</a:t>
            </a:r>
          </a:p>
          <a:p>
            <a:pPr>
              <a:buNone/>
            </a:pPr>
            <a:r>
              <a:rPr lang="en-US" dirty="0" smtClean="0"/>
              <a:t> #define FIFO_FILE "MYFIFO" </a:t>
            </a:r>
          </a:p>
          <a:p>
            <a:pPr>
              <a:buNone/>
            </a:pPr>
            <a:r>
              <a:rPr lang="en-US" dirty="0" err="1" smtClean="0"/>
              <a:t>int</a:t>
            </a:r>
            <a:r>
              <a:rPr lang="en-US" dirty="0" smtClean="0"/>
              <a:t> main(void) { </a:t>
            </a:r>
          </a:p>
          <a:p>
            <a:pPr>
              <a:buNone/>
            </a:pPr>
            <a:r>
              <a:rPr lang="en-US" dirty="0" smtClean="0"/>
              <a:t>	FILE *</a:t>
            </a:r>
            <a:r>
              <a:rPr lang="en-US" dirty="0" err="1" smtClean="0"/>
              <a:t>fp</a:t>
            </a:r>
            <a:r>
              <a:rPr lang="en-US" dirty="0" smtClean="0"/>
              <a:t>; </a:t>
            </a:r>
          </a:p>
          <a:p>
            <a:pPr>
              <a:buNone/>
            </a:pPr>
            <a:r>
              <a:rPr lang="en-US" dirty="0" smtClean="0"/>
              <a:t>	char </a:t>
            </a:r>
            <a:r>
              <a:rPr lang="en-US" dirty="0" err="1" smtClean="0"/>
              <a:t>readbuf</a:t>
            </a:r>
            <a:r>
              <a:rPr lang="en-US" dirty="0" smtClean="0"/>
              <a:t>[80]; /* Create the FIFO if it does not exist */ </a:t>
            </a:r>
          </a:p>
          <a:p>
            <a:pPr>
              <a:buNone/>
            </a:pPr>
            <a:r>
              <a:rPr lang="en-US" dirty="0"/>
              <a:t> </a:t>
            </a:r>
            <a:r>
              <a:rPr lang="en-US" dirty="0" smtClean="0"/>
              <a:t>   	</a:t>
            </a:r>
            <a:r>
              <a:rPr lang="en-US" dirty="0" err="1" smtClean="0"/>
              <a:t>umask</a:t>
            </a:r>
            <a:r>
              <a:rPr lang="en-US" dirty="0" smtClean="0"/>
              <a:t>(0); </a:t>
            </a:r>
          </a:p>
          <a:p>
            <a:pPr>
              <a:buNone/>
            </a:pPr>
            <a:r>
              <a:rPr lang="en-US" dirty="0"/>
              <a:t> </a:t>
            </a:r>
            <a:r>
              <a:rPr lang="en-US" dirty="0" smtClean="0"/>
              <a:t>    	</a:t>
            </a:r>
            <a:r>
              <a:rPr lang="en-US" dirty="0" err="1" smtClean="0"/>
              <a:t>mknod</a:t>
            </a:r>
            <a:r>
              <a:rPr lang="en-US" dirty="0" smtClean="0"/>
              <a:t>(FIFO_FILE, S_IFIFO|0666, 0); </a:t>
            </a:r>
          </a:p>
          <a:p>
            <a:pPr>
              <a:buNone/>
            </a:pPr>
            <a:r>
              <a:rPr lang="en-US" dirty="0"/>
              <a:t> </a:t>
            </a:r>
            <a:r>
              <a:rPr lang="en-US" dirty="0" smtClean="0"/>
              <a:t>    	while(1) { </a:t>
            </a:r>
          </a:p>
          <a:p>
            <a:pPr>
              <a:buNone/>
            </a:pPr>
            <a:r>
              <a:rPr lang="en-US" dirty="0"/>
              <a:t>	</a:t>
            </a:r>
            <a:r>
              <a:rPr lang="en-US" dirty="0" smtClean="0"/>
              <a:t>	</a:t>
            </a:r>
            <a:r>
              <a:rPr lang="en-US" dirty="0" err="1" smtClean="0"/>
              <a:t>fp</a:t>
            </a:r>
            <a:r>
              <a:rPr lang="en-US" dirty="0" smtClean="0"/>
              <a:t> = </a:t>
            </a:r>
            <a:r>
              <a:rPr lang="en-US" dirty="0" err="1" smtClean="0"/>
              <a:t>fopen</a:t>
            </a:r>
            <a:r>
              <a:rPr lang="en-US" dirty="0" smtClean="0"/>
              <a:t>(FIFO_FILE, "r");</a:t>
            </a:r>
          </a:p>
          <a:p>
            <a:pPr>
              <a:buNone/>
            </a:pPr>
            <a:r>
              <a:rPr lang="en-US" dirty="0"/>
              <a:t> </a:t>
            </a:r>
            <a:r>
              <a:rPr lang="en-US" dirty="0" smtClean="0"/>
              <a:t>    		</a:t>
            </a:r>
            <a:r>
              <a:rPr lang="en-US" dirty="0" err="1" smtClean="0"/>
              <a:t>fgets</a:t>
            </a:r>
            <a:r>
              <a:rPr lang="en-US" dirty="0" smtClean="0"/>
              <a:t>(</a:t>
            </a:r>
            <a:r>
              <a:rPr lang="en-US" dirty="0" err="1" smtClean="0"/>
              <a:t>readbuf</a:t>
            </a:r>
            <a:r>
              <a:rPr lang="en-US" dirty="0" smtClean="0"/>
              <a:t>, 80, </a:t>
            </a:r>
            <a:r>
              <a:rPr lang="en-US" dirty="0" err="1" smtClean="0"/>
              <a:t>fp</a:t>
            </a:r>
            <a:r>
              <a:rPr lang="en-US" dirty="0" smtClean="0"/>
              <a:t>); </a:t>
            </a:r>
          </a:p>
          <a:p>
            <a:pPr>
              <a:buNone/>
            </a:pPr>
            <a:r>
              <a:rPr lang="en-US" dirty="0"/>
              <a:t> </a:t>
            </a:r>
            <a:r>
              <a:rPr lang="en-US" dirty="0" smtClean="0"/>
              <a:t>     		</a:t>
            </a:r>
            <a:r>
              <a:rPr lang="en-US" dirty="0" err="1" smtClean="0"/>
              <a:t>printf</a:t>
            </a:r>
            <a:r>
              <a:rPr lang="en-US" dirty="0" smtClean="0"/>
              <a:t>("Received string: %s\n", </a:t>
            </a:r>
            <a:r>
              <a:rPr lang="en-US" dirty="0" err="1" smtClean="0"/>
              <a:t>readbuf</a:t>
            </a:r>
            <a:r>
              <a:rPr lang="en-US" dirty="0" smtClean="0"/>
              <a:t>); </a:t>
            </a:r>
          </a:p>
          <a:p>
            <a:pPr>
              <a:buNone/>
            </a:pPr>
            <a:r>
              <a:rPr lang="en-US" dirty="0" smtClean="0"/>
              <a:t>		</a:t>
            </a:r>
            <a:r>
              <a:rPr lang="en-US" dirty="0" err="1" smtClean="0"/>
              <a:t>fclose</a:t>
            </a:r>
            <a:r>
              <a:rPr lang="en-US" dirty="0" smtClean="0"/>
              <a:t>(</a:t>
            </a:r>
            <a:r>
              <a:rPr lang="en-US" dirty="0" err="1" smtClean="0"/>
              <a:t>fp</a:t>
            </a:r>
            <a:r>
              <a:rPr lang="en-US" dirty="0" smtClean="0"/>
              <a:t>); } </a:t>
            </a:r>
          </a:p>
          <a:p>
            <a:pPr>
              <a:buNone/>
            </a:pPr>
            <a:r>
              <a:rPr lang="en-US" dirty="0" smtClean="0"/>
              <a:t>	return(0); }</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err="1" smtClean="0"/>
              <a:t>fifoclient.c</a:t>
            </a:r>
            <a:endParaRPr lang="en-US" dirty="0"/>
          </a:p>
        </p:txBody>
      </p:sp>
      <p:sp>
        <p:nvSpPr>
          <p:cNvPr id="3" name="Content Placeholder 2"/>
          <p:cNvSpPr>
            <a:spLocks noGrp="1"/>
          </p:cNvSpPr>
          <p:nvPr>
            <p:ph idx="1"/>
          </p:nvPr>
        </p:nvSpPr>
        <p:spPr>
          <a:xfrm>
            <a:off x="457200" y="990600"/>
            <a:ext cx="8229600" cy="5638800"/>
          </a:xfrm>
        </p:spPr>
        <p:style>
          <a:lnRef idx="2">
            <a:schemeClr val="dk1"/>
          </a:lnRef>
          <a:fillRef idx="1">
            <a:schemeClr val="lt1"/>
          </a:fillRef>
          <a:effectRef idx="0">
            <a:schemeClr val="dk1"/>
          </a:effectRef>
          <a:fontRef idx="minor">
            <a:schemeClr val="dk1"/>
          </a:fontRef>
        </p:style>
        <p:txBody>
          <a:bodyPr>
            <a:normAutofit fontScale="40000" lnSpcReduction="20000"/>
          </a:bodyPr>
          <a:lstStyle/>
          <a:p>
            <a:pPr>
              <a:buNone/>
            </a:pPr>
            <a:r>
              <a:rPr lang="en-US" sz="6500" dirty="0" smtClean="0"/>
              <a:t>#include &lt;</a:t>
            </a:r>
            <a:r>
              <a:rPr lang="en-US" sz="6500" dirty="0" err="1" smtClean="0"/>
              <a:t>stdio.h</a:t>
            </a:r>
            <a:r>
              <a:rPr lang="en-US" sz="6500" dirty="0" smtClean="0"/>
              <a:t>&gt;</a:t>
            </a:r>
          </a:p>
          <a:p>
            <a:pPr>
              <a:buNone/>
            </a:pPr>
            <a:r>
              <a:rPr lang="en-US" sz="6500" dirty="0" smtClean="0"/>
              <a:t> #include &lt;</a:t>
            </a:r>
            <a:r>
              <a:rPr lang="en-US" sz="6500" dirty="0" err="1" smtClean="0"/>
              <a:t>stdlib.h</a:t>
            </a:r>
            <a:r>
              <a:rPr lang="en-US" sz="6500" dirty="0" smtClean="0"/>
              <a:t>&gt;</a:t>
            </a:r>
          </a:p>
          <a:p>
            <a:pPr>
              <a:buNone/>
            </a:pPr>
            <a:r>
              <a:rPr lang="en-US" sz="6500" dirty="0" smtClean="0"/>
              <a:t> #define FIFO_FILE "MYFIFO" </a:t>
            </a:r>
          </a:p>
          <a:p>
            <a:pPr>
              <a:buNone/>
            </a:pPr>
            <a:r>
              <a:rPr lang="en-US" sz="6500" dirty="0" smtClean="0"/>
              <a:t> </a:t>
            </a:r>
            <a:r>
              <a:rPr lang="en-US" sz="6500" dirty="0" err="1" smtClean="0"/>
              <a:t>int</a:t>
            </a:r>
            <a:r>
              <a:rPr lang="en-US" sz="6500" dirty="0" smtClean="0"/>
              <a:t> main(</a:t>
            </a:r>
            <a:r>
              <a:rPr lang="en-US" sz="6500" dirty="0" err="1" smtClean="0"/>
              <a:t>int</a:t>
            </a:r>
            <a:r>
              <a:rPr lang="en-US" sz="6500" dirty="0" smtClean="0"/>
              <a:t> </a:t>
            </a:r>
            <a:r>
              <a:rPr lang="en-US" sz="6500" dirty="0" err="1" smtClean="0"/>
              <a:t>argc</a:t>
            </a:r>
            <a:r>
              <a:rPr lang="en-US" sz="6500" dirty="0" smtClean="0"/>
              <a:t>, char *</a:t>
            </a:r>
            <a:r>
              <a:rPr lang="en-US" sz="6500" dirty="0" err="1" smtClean="0"/>
              <a:t>argv</a:t>
            </a:r>
            <a:r>
              <a:rPr lang="en-US" sz="6500" dirty="0" smtClean="0"/>
              <a:t>[]) </a:t>
            </a:r>
          </a:p>
          <a:p>
            <a:pPr>
              <a:buNone/>
            </a:pPr>
            <a:r>
              <a:rPr lang="en-US" sz="6500" dirty="0" smtClean="0"/>
              <a:t>   {	 FILE *</a:t>
            </a:r>
            <a:r>
              <a:rPr lang="en-US" sz="6500" dirty="0" err="1" smtClean="0"/>
              <a:t>fp</a:t>
            </a:r>
            <a:r>
              <a:rPr lang="en-US" sz="6500" dirty="0" smtClean="0"/>
              <a:t>; </a:t>
            </a:r>
          </a:p>
          <a:p>
            <a:pPr>
              <a:buNone/>
            </a:pPr>
            <a:r>
              <a:rPr lang="en-US" sz="6500" dirty="0" smtClean="0"/>
              <a:t>		if ( </a:t>
            </a:r>
            <a:r>
              <a:rPr lang="en-US" sz="6500" dirty="0" err="1" smtClean="0"/>
              <a:t>argc</a:t>
            </a:r>
            <a:r>
              <a:rPr lang="en-US" sz="6500" dirty="0" smtClean="0"/>
              <a:t> != 2 ) { </a:t>
            </a:r>
          </a:p>
          <a:p>
            <a:pPr>
              <a:buNone/>
            </a:pPr>
            <a:r>
              <a:rPr lang="en-US" sz="6500" dirty="0" smtClean="0"/>
              <a:t>			</a:t>
            </a:r>
            <a:r>
              <a:rPr lang="en-US" sz="6500" dirty="0" err="1" smtClean="0"/>
              <a:t>printf</a:t>
            </a:r>
            <a:r>
              <a:rPr lang="en-US" sz="6500" dirty="0" smtClean="0"/>
              <a:t>("USAGE: </a:t>
            </a:r>
            <a:r>
              <a:rPr lang="en-US" sz="6500" dirty="0" err="1" smtClean="0"/>
              <a:t>fifoclient</a:t>
            </a:r>
            <a:r>
              <a:rPr lang="en-US" sz="6500" dirty="0" smtClean="0"/>
              <a:t> [string]\n"); 		exit(1); } </a:t>
            </a:r>
          </a:p>
          <a:p>
            <a:pPr>
              <a:buNone/>
            </a:pPr>
            <a:r>
              <a:rPr lang="en-US" sz="6500" dirty="0" smtClean="0"/>
              <a:t>		if((</a:t>
            </a:r>
            <a:r>
              <a:rPr lang="en-US" sz="6500" dirty="0" err="1" smtClean="0"/>
              <a:t>fp</a:t>
            </a:r>
            <a:r>
              <a:rPr lang="en-US" sz="6500" dirty="0" smtClean="0"/>
              <a:t> = </a:t>
            </a:r>
            <a:r>
              <a:rPr lang="en-US" sz="6500" dirty="0" err="1" smtClean="0"/>
              <a:t>fopen</a:t>
            </a:r>
            <a:r>
              <a:rPr lang="en-US" sz="6500" dirty="0" smtClean="0"/>
              <a:t>(FIFO_FILE, "w")) == NULL) { 			</a:t>
            </a:r>
            <a:r>
              <a:rPr lang="en-US" sz="6500" dirty="0" err="1" smtClean="0"/>
              <a:t>perror</a:t>
            </a:r>
            <a:r>
              <a:rPr lang="en-US" sz="6500" dirty="0" smtClean="0"/>
              <a:t>("</a:t>
            </a:r>
            <a:r>
              <a:rPr lang="en-US" sz="6500" dirty="0" err="1" smtClean="0"/>
              <a:t>fopen</a:t>
            </a:r>
            <a:r>
              <a:rPr lang="en-US" sz="6500" dirty="0" smtClean="0"/>
              <a:t>"); exit(1); } </a:t>
            </a:r>
          </a:p>
          <a:p>
            <a:pPr>
              <a:buNone/>
            </a:pPr>
            <a:r>
              <a:rPr lang="en-US" sz="6500" dirty="0" smtClean="0"/>
              <a:t>		</a:t>
            </a:r>
            <a:r>
              <a:rPr lang="en-US" sz="6500" dirty="0" err="1" smtClean="0"/>
              <a:t>fputs</a:t>
            </a:r>
            <a:r>
              <a:rPr lang="en-US" sz="6500" dirty="0" smtClean="0"/>
              <a:t>(</a:t>
            </a:r>
            <a:r>
              <a:rPr lang="en-US" sz="6500" dirty="0" err="1" smtClean="0"/>
              <a:t>argv</a:t>
            </a:r>
            <a:r>
              <a:rPr lang="en-US" sz="6500" dirty="0" smtClean="0"/>
              <a:t>[1], </a:t>
            </a:r>
            <a:r>
              <a:rPr lang="en-US" sz="6500" dirty="0" err="1" smtClean="0"/>
              <a:t>fp</a:t>
            </a:r>
            <a:r>
              <a:rPr lang="en-US" sz="6500" dirty="0" smtClean="0"/>
              <a:t>); </a:t>
            </a:r>
          </a:p>
          <a:p>
            <a:pPr>
              <a:buNone/>
            </a:pPr>
            <a:r>
              <a:rPr lang="en-US" sz="6500" dirty="0" smtClean="0"/>
              <a:t>		</a:t>
            </a:r>
            <a:r>
              <a:rPr lang="en-US" sz="6500" dirty="0" err="1" smtClean="0"/>
              <a:t>fclose</a:t>
            </a:r>
            <a:r>
              <a:rPr lang="en-US" sz="6500" dirty="0" smtClean="0"/>
              <a:t>(</a:t>
            </a:r>
            <a:r>
              <a:rPr lang="en-US" sz="6500" dirty="0" err="1" smtClean="0"/>
              <a:t>fp</a:t>
            </a:r>
            <a:r>
              <a:rPr lang="en-US" sz="6500" dirty="0" smtClean="0"/>
              <a:t>); </a:t>
            </a:r>
          </a:p>
          <a:p>
            <a:pPr>
              <a:buNone/>
            </a:pPr>
            <a:r>
              <a:rPr lang="en-US" sz="6500" dirty="0" smtClean="0"/>
              <a:t>		return(0); </a:t>
            </a:r>
          </a:p>
          <a:p>
            <a:pPr>
              <a:buNone/>
            </a:pPr>
            <a:r>
              <a:rPr lang="en-US" sz="6500" dirty="0" smtClean="0"/>
              <a:t>}</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Blocking Actions on a FIFO</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Normally, blocking occurs on a FIFO. In other words, if the FIFO is opened for reading, the process will "block" until some other process opens it for writing. This action works vice-versa as well. </a:t>
            </a:r>
            <a:endParaRPr lang="en-US" dirty="0" smtClean="0"/>
          </a:p>
          <a:p>
            <a:r>
              <a:rPr lang="en-US" dirty="0" smtClean="0"/>
              <a:t>If </a:t>
            </a:r>
            <a:r>
              <a:rPr lang="en-US" dirty="0"/>
              <a:t>this behavior is undesirable, the O_NONBLOCK flag can be used in an open() call to disable the default blocking action</a:t>
            </a:r>
            <a:r>
              <a:rPr lang="en-US" dirty="0" smtClean="0"/>
              <a:t>.</a:t>
            </a:r>
          </a:p>
          <a:p>
            <a:r>
              <a:rPr lang="en-US" dirty="0" smtClean="0"/>
              <a:t>Can you think of another way to have a non-blocking FIFO?</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Named Pipes –Win32</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Here’s </a:t>
            </a:r>
            <a:r>
              <a:rPr lang="en-US" dirty="0"/>
              <a:t>a quick overview of the steps required to create and use a simple named pipe to send data from a server program to a client program.</a:t>
            </a:r>
            <a:r>
              <a:rPr lang="en-US" dirty="0" smtClean="0"/>
              <a:t/>
            </a:r>
            <a:br>
              <a:rPr lang="en-US" dirty="0" smtClean="0"/>
            </a:br>
            <a:r>
              <a:rPr lang="en-US" dirty="0" smtClean="0"/>
              <a:t/>
            </a:r>
            <a:br>
              <a:rPr lang="en-US" dirty="0" smtClean="0"/>
            </a:br>
            <a:r>
              <a:rPr lang="en-US" dirty="0"/>
              <a:t>Server program</a:t>
            </a:r>
            <a:r>
              <a:rPr lang="en-US" dirty="0" smtClean="0"/>
              <a:t>:</a:t>
            </a:r>
          </a:p>
          <a:p>
            <a:pPr lvl="1" fontAlgn="base"/>
            <a:r>
              <a:rPr lang="en-US" dirty="0"/>
              <a:t>Call </a:t>
            </a:r>
            <a:r>
              <a:rPr lang="en-US" b="1" u="sng" dirty="0" err="1">
                <a:hlinkClick r:id="rId2"/>
              </a:rPr>
              <a:t>CreateNamedPipe</a:t>
            </a:r>
            <a:r>
              <a:rPr lang="en-US" b="1" u="sng" dirty="0">
                <a:hlinkClick r:id="rId2"/>
              </a:rPr>
              <a:t>(..)</a:t>
            </a:r>
            <a:r>
              <a:rPr lang="en-US" dirty="0"/>
              <a:t> to create an instance of a named pipe.</a:t>
            </a:r>
          </a:p>
          <a:p>
            <a:pPr lvl="1" fontAlgn="base"/>
            <a:r>
              <a:rPr lang="en-US" dirty="0"/>
              <a:t>Call </a:t>
            </a:r>
            <a:r>
              <a:rPr lang="en-US" b="1" u="sng" dirty="0" err="1">
                <a:hlinkClick r:id="rId3"/>
              </a:rPr>
              <a:t>ConnectNamedPipe</a:t>
            </a:r>
            <a:r>
              <a:rPr lang="en-US" b="1" u="sng" dirty="0">
                <a:hlinkClick r:id="rId3"/>
              </a:rPr>
              <a:t>(..)</a:t>
            </a:r>
            <a:r>
              <a:rPr lang="en-US" dirty="0"/>
              <a:t> to wait for the client program to connect.</a:t>
            </a:r>
          </a:p>
          <a:p>
            <a:pPr lvl="1" fontAlgn="base"/>
            <a:r>
              <a:rPr lang="en-US" dirty="0"/>
              <a:t>Call </a:t>
            </a:r>
            <a:r>
              <a:rPr lang="en-US" b="1" u="sng" dirty="0" err="1">
                <a:hlinkClick r:id="rId4"/>
              </a:rPr>
              <a:t>WriteFile</a:t>
            </a:r>
            <a:r>
              <a:rPr lang="en-US" b="1" u="sng" dirty="0">
                <a:hlinkClick r:id="rId4"/>
              </a:rPr>
              <a:t>(..)</a:t>
            </a:r>
            <a:r>
              <a:rPr lang="en-US" dirty="0"/>
              <a:t> to send data down the pipe.</a:t>
            </a:r>
          </a:p>
          <a:p>
            <a:pPr lvl="1" fontAlgn="base"/>
            <a:r>
              <a:rPr lang="en-US" dirty="0"/>
              <a:t>Call </a:t>
            </a:r>
            <a:r>
              <a:rPr lang="en-US" b="1" u="sng" dirty="0" err="1">
                <a:hlinkClick r:id="rId5"/>
              </a:rPr>
              <a:t>CloseHandle</a:t>
            </a:r>
            <a:r>
              <a:rPr lang="en-US" b="1" u="sng" dirty="0">
                <a:hlinkClick r:id="rId5"/>
              </a:rPr>
              <a:t>(..)</a:t>
            </a:r>
            <a:r>
              <a:rPr lang="en-US" dirty="0"/>
              <a:t> to disconnect and close the pipe instance.</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Named Pipes –Win32</a:t>
            </a:r>
            <a:endParaRPr lang="en-US" dirty="0"/>
          </a:p>
        </p:txBody>
      </p:sp>
      <p:sp>
        <p:nvSpPr>
          <p:cNvPr id="3" name="Content Placeholder 2"/>
          <p:cNvSpPr>
            <a:spLocks noGrp="1"/>
          </p:cNvSpPr>
          <p:nvPr>
            <p:ph idx="1"/>
          </p:nvPr>
        </p:nvSpPr>
        <p:spPr/>
        <p:txBody>
          <a:bodyPr>
            <a:normAutofit/>
          </a:bodyPr>
          <a:lstStyle/>
          <a:p>
            <a:pPr>
              <a:buNone/>
            </a:pPr>
            <a:r>
              <a:rPr lang="en-US" dirty="0" smtClean="0"/>
              <a:t>Client program:</a:t>
            </a:r>
          </a:p>
          <a:p>
            <a:pPr lvl="1" fontAlgn="base"/>
            <a:r>
              <a:rPr lang="en-US" dirty="0"/>
              <a:t>Call </a:t>
            </a:r>
            <a:r>
              <a:rPr lang="en-US" b="1" u="sng" dirty="0" err="1">
                <a:hlinkClick r:id="rId2"/>
              </a:rPr>
              <a:t>CreateFile</a:t>
            </a:r>
            <a:r>
              <a:rPr lang="en-US" b="1" u="sng" dirty="0">
                <a:hlinkClick r:id="rId2"/>
              </a:rPr>
              <a:t>(..)</a:t>
            </a:r>
            <a:r>
              <a:rPr lang="en-US" dirty="0"/>
              <a:t> to connect to the pipe.</a:t>
            </a:r>
          </a:p>
          <a:p>
            <a:pPr lvl="1" fontAlgn="base"/>
            <a:r>
              <a:rPr lang="en-US" dirty="0"/>
              <a:t>Call </a:t>
            </a:r>
            <a:r>
              <a:rPr lang="en-US" b="1" u="sng" dirty="0" err="1">
                <a:hlinkClick r:id="rId3"/>
              </a:rPr>
              <a:t>ReadFile</a:t>
            </a:r>
            <a:r>
              <a:rPr lang="en-US" b="1" u="sng" dirty="0">
                <a:hlinkClick r:id="rId3"/>
              </a:rPr>
              <a:t>(..)</a:t>
            </a:r>
            <a:r>
              <a:rPr lang="en-US" dirty="0"/>
              <a:t> to get data from the pipe.</a:t>
            </a:r>
          </a:p>
          <a:p>
            <a:pPr lvl="1" fontAlgn="base"/>
            <a:r>
              <a:rPr lang="en-US" dirty="0"/>
              <a:t>Output data to the screen.</a:t>
            </a:r>
          </a:p>
          <a:p>
            <a:pPr lvl="1" fontAlgn="base"/>
            <a:r>
              <a:rPr lang="en-US" dirty="0"/>
              <a:t>Call </a:t>
            </a:r>
            <a:r>
              <a:rPr lang="en-US" b="1" u="sng" dirty="0" err="1">
                <a:hlinkClick r:id="rId4"/>
              </a:rPr>
              <a:t>CloseHandle</a:t>
            </a:r>
            <a:r>
              <a:rPr lang="en-US" b="1" u="sng" dirty="0">
                <a:hlinkClick r:id="rId4"/>
              </a:rPr>
              <a:t>(..)</a:t>
            </a:r>
            <a:r>
              <a:rPr lang="en-US" dirty="0"/>
              <a:t> to disconnect from the pipe</a:t>
            </a:r>
            <a:r>
              <a:rPr lang="en-US" dirty="0" smtClean="0"/>
              <a:t>.</a:t>
            </a:r>
          </a:p>
          <a:p>
            <a:pPr lvl="1" fontAlgn="base">
              <a:buNone/>
            </a:pPr>
            <a:endParaRPr lang="en-US" dirty="0" smtClean="0"/>
          </a:p>
          <a:p>
            <a:pPr lvl="1" fontAlgn="base">
              <a:buNone/>
            </a:pPr>
            <a:r>
              <a:rPr lang="en-US" dirty="0" smtClean="0"/>
              <a:t>For more details visit</a:t>
            </a:r>
          </a:p>
          <a:p>
            <a:pPr fontAlgn="base">
              <a:buNone/>
            </a:pPr>
            <a:r>
              <a:rPr lang="en-US" sz="1800" dirty="0" smtClean="0">
                <a:hlinkClick r:id="rId5"/>
              </a:rPr>
              <a:t>http://msdn.microsoft.com/en-us/library/windows/desktop/aa365590(v=vs.85).aspx</a:t>
            </a:r>
            <a:endParaRPr lang="en-US" sz="1800" dirty="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all" dirty="0"/>
              <a:t>PIPE </a:t>
            </a:r>
            <a:r>
              <a:rPr lang="en-US" cap="all" dirty="0" smtClean="0"/>
              <a:t>NAMES-win32</a:t>
            </a:r>
            <a:r>
              <a:rPr lang="en-US" cap="all" dirty="0"/>
              <a:t/>
            </a:r>
            <a:br>
              <a:rPr lang="en-US" cap="all" dirty="0"/>
            </a:br>
            <a:endParaRPr lang="en-US" dirty="0"/>
          </a:p>
        </p:txBody>
      </p:sp>
      <p:sp>
        <p:nvSpPr>
          <p:cNvPr id="3" name="Content Placeholder 2"/>
          <p:cNvSpPr>
            <a:spLocks noGrp="1"/>
          </p:cNvSpPr>
          <p:nvPr>
            <p:ph idx="1"/>
          </p:nvPr>
        </p:nvSpPr>
        <p:spPr/>
        <p:txBody>
          <a:bodyPr/>
          <a:lstStyle/>
          <a:p>
            <a:r>
              <a:rPr lang="en-US" dirty="0"/>
              <a:t>You can name Win32 pipes almost anything you like, as long as they start with the prefix “\\.\pipe\”. In practice it </a:t>
            </a:r>
            <a:r>
              <a:rPr lang="en-US" dirty="0" smtClean="0"/>
              <a:t>becomes </a:t>
            </a:r>
            <a:r>
              <a:rPr lang="en-US" sz="2400" dirty="0" smtClean="0">
                <a:hlinkClick r:id="rId2" action="ppaction://hlinkfile"/>
              </a:rPr>
              <a:t>”\\\\.\\</a:t>
            </a:r>
            <a:r>
              <a:rPr lang="en-US" sz="2400" dirty="0">
                <a:hlinkClick r:id="rId2" action="ppaction://hlinkfile"/>
              </a:rPr>
              <a:t>pipe</a:t>
            </a:r>
            <a:r>
              <a:rPr lang="en-US" sz="2400" dirty="0" smtClean="0">
                <a:hlinkClick r:id="rId2" action="ppaction://hlinkfile"/>
              </a:rPr>
              <a:t>\\</a:t>
            </a:r>
            <a:r>
              <a:rPr lang="en-US" sz="2400" dirty="0" smtClean="0"/>
              <a:t>”</a:t>
            </a:r>
            <a:endParaRPr lang="en-US" dirty="0" smtClean="0"/>
          </a:p>
          <a:p>
            <a:r>
              <a:rPr lang="en-US" dirty="0" smtClean="0"/>
              <a:t>Everything </a:t>
            </a:r>
            <a:r>
              <a:rPr lang="en-US" dirty="0"/>
              <a:t>after that in the name is up to you, so long as you don’t use backslashes </a:t>
            </a:r>
            <a:r>
              <a:rPr lang="en-US" dirty="0" smtClean="0"/>
              <a:t>though</a:t>
            </a:r>
          </a:p>
          <a:p>
            <a:r>
              <a:rPr lang="en-US" dirty="0" smtClean="0"/>
              <a:t>don’t </a:t>
            </a:r>
            <a:r>
              <a:rPr lang="en-US" dirty="0"/>
              <a:t>exceed 256 characters in total</a:t>
            </a:r>
          </a:p>
        </p:txBody>
      </p:sp>
      <p:sp>
        <p:nvSpPr>
          <p:cNvPr id="4" name="Slide Number Placeholder 3"/>
          <p:cNvSpPr>
            <a:spLocks noGrp="1"/>
          </p:cNvSpPr>
          <p:nvPr>
            <p:ph type="sldNum" sz="quarter" idx="12"/>
          </p:nvPr>
        </p:nvSpPr>
        <p:spPr/>
        <p:txBody>
          <a:bodyPr/>
          <a:lstStyle/>
          <a:p>
            <a:fld id="{BAAE0CED-AECF-4F05-AF90-299625F049B1}"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cap="all" dirty="0"/>
              <a:t>READ/WRITE MODES</a:t>
            </a:r>
            <a:br>
              <a:rPr lang="en-US" cap="all" dirty="0"/>
            </a:br>
            <a:endParaRPr lang="en-US"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r>
              <a:rPr lang="en-US" dirty="0"/>
              <a:t>There are two main modes of read/write operation available on pipes: byte stream, and message. The difference is fairly small, but can be very significant depending on your application.</a:t>
            </a:r>
            <a:r>
              <a:rPr lang="en-US" dirty="0" smtClean="0"/>
              <a:t/>
            </a:r>
            <a:br>
              <a:rPr lang="en-US" dirty="0" smtClean="0"/>
            </a:br>
            <a:r>
              <a:rPr lang="en-US" dirty="0" smtClean="0"/>
              <a:t/>
            </a:r>
            <a:br>
              <a:rPr lang="en-US" dirty="0" smtClean="0"/>
            </a:br>
            <a:endParaRPr lang="en-US" dirty="0" smtClean="0"/>
          </a:p>
          <a:p>
            <a:r>
              <a:rPr lang="en-US" dirty="0" smtClean="0"/>
              <a:t>Message </a:t>
            </a:r>
            <a:r>
              <a:rPr lang="en-US" dirty="0"/>
              <a:t>mode simply makes a distinction between each set of data sent down the pipe. If a program sends 50 bytes, then 100 bytes, then 40 bytes, the receiving program will receive it in these separate blocks (and will therefore need to read the pipe at least 3 times to receive everything).</a:t>
            </a:r>
            <a:r>
              <a:rPr lang="en-US" dirty="0" smtClean="0"/>
              <a:t/>
            </a:r>
            <a:br>
              <a:rPr lang="en-US" dirty="0" smtClean="0"/>
            </a:br>
            <a:r>
              <a:rPr lang="en-US" dirty="0" smtClean="0"/>
              <a:t/>
            </a:r>
            <a:br>
              <a:rPr lang="en-US" dirty="0" smtClean="0"/>
            </a:br>
            <a:endParaRPr lang="en-US" dirty="0" smtClean="0"/>
          </a:p>
          <a:p>
            <a:r>
              <a:rPr lang="en-US" dirty="0" smtClean="0"/>
              <a:t>On </a:t>
            </a:r>
            <a:r>
              <a:rPr lang="en-US" dirty="0"/>
              <a:t>the other hand, byte stream mode lets all the sent data flow continuously. In our example of 50, 100, then 40 bytes, the client could happily receive everything in a single 190-byte chunk. Which mode you choose depends on what your programs need to do</a:t>
            </a:r>
          </a:p>
        </p:txBody>
      </p:sp>
      <p:sp>
        <p:nvSpPr>
          <p:cNvPr id="4" name="Slide Number Placeholder 3"/>
          <p:cNvSpPr>
            <a:spLocks noGrp="1"/>
          </p:cNvSpPr>
          <p:nvPr>
            <p:ph type="sldNum" sz="quarter" idx="12"/>
          </p:nvPr>
        </p:nvSpPr>
        <p:spPr/>
        <p:txBody>
          <a:bodyPr/>
          <a:lstStyle/>
          <a:p>
            <a:fld id="{BAAE0CED-AECF-4F05-AF90-299625F049B1}"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State</a:t>
            </a:r>
            <a:endParaRPr lang="en-US" dirty="0"/>
          </a:p>
        </p:txBody>
      </p:sp>
      <p:pic>
        <p:nvPicPr>
          <p:cNvPr id="165890" name="Picture 2"/>
          <p:cNvPicPr>
            <a:picLocks noGrp="1" noChangeAspect="1" noChangeArrowheads="1"/>
          </p:cNvPicPr>
          <p:nvPr>
            <p:ph idx="1"/>
          </p:nvPr>
        </p:nvPicPr>
        <p:blipFill>
          <a:blip r:embed="rId2"/>
          <a:srcRect/>
          <a:stretch>
            <a:fillRect/>
          </a:stretch>
        </p:blipFill>
        <p:spPr bwMode="ltGray">
          <a:xfrm>
            <a:off x="457200" y="2223067"/>
            <a:ext cx="8229600" cy="3280229"/>
          </a:xfrm>
          <a:prstGeom prst="rect">
            <a:avLst/>
          </a:prstGeom>
          <a:noFill/>
          <a:ln w="12700" cap="sq" cmpd="sng">
            <a:noFill/>
            <a:prstDash val="solid"/>
            <a:miter lim="800000"/>
            <a:headEnd type="none" w="sm" len="sm"/>
            <a:tailEnd type="none" w="sm" len="sm"/>
          </a:ln>
          <a:effectLst/>
        </p:spPr>
      </p:pic>
      <p:sp>
        <p:nvSpPr>
          <p:cNvPr id="5" name="Slide Number Placeholder 4"/>
          <p:cNvSpPr>
            <a:spLocks noGrp="1"/>
          </p:cNvSpPr>
          <p:nvPr>
            <p:ph type="sldNum" sz="quarter" idx="12"/>
          </p:nvPr>
        </p:nvSpPr>
        <p:spPr/>
        <p:txBody>
          <a:bodyPr/>
          <a:lstStyle/>
          <a:p>
            <a:fld id="{BAAE0CED-AECF-4F05-AF90-299625F049B1}"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all" dirty="0"/>
              <a:t>OVERLAPPED PIPE IO</a:t>
            </a:r>
            <a:br>
              <a:rPr lang="en-US" cap="all" dirty="0"/>
            </a:b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r>
              <a:rPr lang="en-US" dirty="0"/>
              <a:t>By default, pipe operations in Win32 are synchronous, or blocking. That means your program (or specifically the thread which handles the pipe operations) will need to wait for each operation to complete before it can continue</a:t>
            </a:r>
            <a:r>
              <a:rPr lang="en-US" dirty="0" smtClean="0"/>
              <a:t>.</a:t>
            </a:r>
          </a:p>
          <a:p>
            <a:pPr algn="just"/>
            <a:r>
              <a:rPr lang="en-US" dirty="0"/>
              <a:t>Using </a:t>
            </a:r>
            <a:r>
              <a:rPr lang="en-US" b="1" u="sng" dirty="0">
                <a:hlinkClick r:id="rId2"/>
              </a:rPr>
              <a:t>overlapped pipe IO</a:t>
            </a:r>
            <a:r>
              <a:rPr lang="en-US" dirty="0"/>
              <a:t> means that pipe operations can process in the background while your program continues to do other things (including running other pipe operations in some cases). This can be very helpful, but it means you have to keep track of which operations are in progress, and monitor them for completion</a:t>
            </a:r>
            <a:r>
              <a:rPr lang="en-US" dirty="0" smtClean="0"/>
              <a:t>.</a:t>
            </a:r>
          </a:p>
          <a:p>
            <a:pPr algn="just"/>
            <a:r>
              <a:rPr lang="en-US" dirty="0"/>
              <a:t>An alternative to overlapped operation is to run synchronous pipe operations in a separate thread. If your pipe IO needs are fairly simple then this may be a simpler option.</a:t>
            </a:r>
          </a:p>
        </p:txBody>
      </p:sp>
      <p:sp>
        <p:nvSpPr>
          <p:cNvPr id="4" name="Slide Number Placeholder 3"/>
          <p:cNvSpPr>
            <a:spLocks noGrp="1"/>
          </p:cNvSpPr>
          <p:nvPr>
            <p:ph type="sldNum" sz="quarter" idx="12"/>
          </p:nvPr>
        </p:nvSpPr>
        <p:spPr/>
        <p:txBody>
          <a:bodyPr/>
          <a:lstStyle/>
          <a:p>
            <a:fld id="{BAAE0CED-AECF-4F05-AF90-299625F049B1}"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all" dirty="0"/>
              <a:t>BUFFERED INPUT/OUTPUT</a:t>
            </a:r>
            <a:br>
              <a:rPr lang="en-US" cap="all" dirty="0"/>
            </a:br>
            <a:endParaRPr lang="en-US" dirty="0"/>
          </a:p>
        </p:txBody>
      </p:sp>
      <p:sp>
        <p:nvSpPr>
          <p:cNvPr id="3" name="Content Placeholder 2"/>
          <p:cNvSpPr>
            <a:spLocks noGrp="1"/>
          </p:cNvSpPr>
          <p:nvPr>
            <p:ph idx="1"/>
          </p:nvPr>
        </p:nvSpPr>
        <p:spPr>
          <a:xfrm>
            <a:off x="457200" y="1066800"/>
            <a:ext cx="8229600" cy="5562600"/>
          </a:xfrm>
        </p:spPr>
        <p:txBody>
          <a:bodyPr>
            <a:normAutofit fontScale="85000" lnSpcReduction="20000"/>
          </a:bodyPr>
          <a:lstStyle/>
          <a:p>
            <a:r>
              <a:rPr lang="en-US" dirty="0"/>
              <a:t>When calling “</a:t>
            </a:r>
            <a:r>
              <a:rPr lang="en-US" dirty="0" err="1"/>
              <a:t>CreateNamedPipe</a:t>
            </a:r>
            <a:r>
              <a:rPr lang="en-US" dirty="0"/>
              <a:t>(..)” you can choose to specify buffer sizes for outbound and inbound data. </a:t>
            </a:r>
            <a:endParaRPr lang="en-US" dirty="0" smtClean="0"/>
          </a:p>
          <a:p>
            <a:endParaRPr lang="en-US" dirty="0" smtClean="0"/>
          </a:p>
          <a:p>
            <a:r>
              <a:rPr lang="en-US" dirty="0" smtClean="0"/>
              <a:t>These </a:t>
            </a:r>
            <a:r>
              <a:rPr lang="en-US" dirty="0"/>
              <a:t>can be very helpful for program performance, particularly in synchronous operation. </a:t>
            </a:r>
            <a:endParaRPr lang="en-US" dirty="0" smtClean="0"/>
          </a:p>
          <a:p>
            <a:endParaRPr lang="en-US" dirty="0" smtClean="0"/>
          </a:p>
          <a:p>
            <a:r>
              <a:rPr lang="en-US" dirty="0" smtClean="0"/>
              <a:t>If </a:t>
            </a:r>
            <a:r>
              <a:rPr lang="en-US" dirty="0"/>
              <a:t>your buffer size is 0 (which is entirely valid) then every byte of data must be read from the other end of the pipe before the write operation can be </a:t>
            </a:r>
            <a:r>
              <a:rPr lang="en-US" dirty="0" smtClean="0"/>
              <a:t>completed</a:t>
            </a:r>
          </a:p>
          <a:p>
            <a:endParaRPr lang="en-US" dirty="0" smtClean="0"/>
          </a:p>
          <a:p>
            <a:r>
              <a:rPr lang="en-US" dirty="0"/>
              <a:t>However, if a buffer is specified then a certain amount of data can linger in the pipe before it gets read. This can allow the sending program to carry on with other tasks without needing to use overlapped pipe IO.</a:t>
            </a:r>
          </a:p>
        </p:txBody>
      </p:sp>
      <p:sp>
        <p:nvSpPr>
          <p:cNvPr id="4" name="Slide Number Placeholder 3"/>
          <p:cNvSpPr>
            <a:spLocks noGrp="1"/>
          </p:cNvSpPr>
          <p:nvPr>
            <p:ph type="sldNum" sz="quarter" idx="12"/>
          </p:nvPr>
        </p:nvSpPr>
        <p:spPr/>
        <p:txBody>
          <a:bodyPr/>
          <a:lstStyle/>
          <a:p>
            <a:fld id="{BAAE0CED-AECF-4F05-AF90-299625F049B1}"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CreateNamedPipe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HANDLE </a:t>
            </a:r>
            <a:r>
              <a:rPr lang="en-US" dirty="0" err="1" smtClean="0"/>
              <a:t>hPipe</a:t>
            </a:r>
            <a:r>
              <a:rPr lang="en-US" dirty="0" smtClean="0"/>
              <a:t>; </a:t>
            </a:r>
          </a:p>
          <a:p>
            <a:pPr>
              <a:buNone/>
            </a:pPr>
            <a:r>
              <a:rPr lang="en-US" dirty="0" err="1" smtClean="0"/>
              <a:t>hPipe</a:t>
            </a:r>
            <a:r>
              <a:rPr lang="en-US" dirty="0" smtClean="0"/>
              <a:t> = </a:t>
            </a:r>
            <a:r>
              <a:rPr lang="en-US" dirty="0" err="1" smtClean="0"/>
              <a:t>CreateNamedPipe</a:t>
            </a:r>
            <a:r>
              <a:rPr lang="en-US" dirty="0" smtClean="0"/>
              <a:t>( </a:t>
            </a:r>
          </a:p>
          <a:p>
            <a:pPr>
              <a:buNone/>
            </a:pPr>
            <a:r>
              <a:rPr lang="en-US" dirty="0"/>
              <a:t>	</a:t>
            </a:r>
            <a:r>
              <a:rPr lang="en-US" dirty="0" err="1" smtClean="0"/>
              <a:t>g_szPipeName</a:t>
            </a:r>
            <a:r>
              <a:rPr lang="en-US" dirty="0" smtClean="0"/>
              <a:t>, </a:t>
            </a:r>
            <a:r>
              <a:rPr lang="en-US" i="1" dirty="0">
                <a:solidFill>
                  <a:schemeClr val="tx1">
                    <a:lumMod val="50000"/>
                    <a:lumOff val="50000"/>
                  </a:schemeClr>
                </a:solidFill>
              </a:rPr>
              <a:t>// pipe name </a:t>
            </a:r>
            <a:endParaRPr lang="en-US" i="1" dirty="0" smtClean="0">
              <a:solidFill>
                <a:schemeClr val="tx1">
                  <a:lumMod val="50000"/>
                  <a:lumOff val="50000"/>
                </a:schemeClr>
              </a:solidFill>
            </a:endParaRPr>
          </a:p>
          <a:p>
            <a:pPr>
              <a:buNone/>
            </a:pPr>
            <a:r>
              <a:rPr lang="en-US" i="1" dirty="0"/>
              <a:t>	</a:t>
            </a:r>
            <a:r>
              <a:rPr lang="en-US" dirty="0" smtClean="0"/>
              <a:t>PIPE_ACCESS_DUPLEX, </a:t>
            </a:r>
            <a:r>
              <a:rPr lang="en-US" i="1" dirty="0">
                <a:solidFill>
                  <a:schemeClr val="tx1">
                    <a:lumMod val="50000"/>
                    <a:lumOff val="50000"/>
                  </a:schemeClr>
                </a:solidFill>
              </a:rPr>
              <a:t>// read/write access </a:t>
            </a:r>
            <a:r>
              <a:rPr lang="en-US" dirty="0" smtClean="0"/>
              <a:t>PIPE_TYPE_MESSAGE | </a:t>
            </a:r>
            <a:r>
              <a:rPr lang="en-US" i="1" dirty="0">
                <a:solidFill>
                  <a:schemeClr val="tx1">
                    <a:lumMod val="50000"/>
                    <a:lumOff val="50000"/>
                  </a:schemeClr>
                </a:solidFill>
              </a:rPr>
              <a:t>// message type pipe </a:t>
            </a:r>
            <a:r>
              <a:rPr lang="en-US" dirty="0" smtClean="0"/>
              <a:t>PIPE_READMODE_MESSAGE | </a:t>
            </a:r>
            <a:r>
              <a:rPr lang="en-US" i="1" dirty="0">
                <a:solidFill>
                  <a:schemeClr val="tx1">
                    <a:lumMod val="50000"/>
                    <a:lumOff val="50000"/>
                  </a:schemeClr>
                </a:solidFill>
              </a:rPr>
              <a:t>// message-read mode </a:t>
            </a:r>
            <a:r>
              <a:rPr lang="en-US" dirty="0" smtClean="0"/>
              <a:t>PIPE_WAIT, </a:t>
            </a:r>
            <a:r>
              <a:rPr lang="en-US" i="1" dirty="0">
                <a:solidFill>
                  <a:schemeClr val="tx1">
                    <a:lumMod val="50000"/>
                    <a:lumOff val="50000"/>
                  </a:schemeClr>
                </a:solidFill>
              </a:rPr>
              <a:t>// blocking mode </a:t>
            </a:r>
            <a:r>
              <a:rPr lang="en-US" dirty="0" smtClean="0"/>
              <a:t>PIPE_UNLIMITED_INSTANCES, </a:t>
            </a:r>
            <a:r>
              <a:rPr lang="en-US" i="1" dirty="0">
                <a:solidFill>
                  <a:schemeClr val="tx1">
                    <a:lumMod val="50000"/>
                    <a:lumOff val="50000"/>
                  </a:schemeClr>
                </a:solidFill>
              </a:rPr>
              <a:t>// max. instances </a:t>
            </a:r>
            <a:r>
              <a:rPr lang="en-US" dirty="0" smtClean="0"/>
              <a:t>BUFFER_SIZE, </a:t>
            </a:r>
            <a:r>
              <a:rPr lang="en-US" i="1" dirty="0">
                <a:solidFill>
                  <a:schemeClr val="tx1">
                    <a:lumMod val="50000"/>
                    <a:lumOff val="50000"/>
                  </a:schemeClr>
                </a:solidFill>
              </a:rPr>
              <a:t>// output buffer size </a:t>
            </a:r>
          </a:p>
          <a:p>
            <a:pPr>
              <a:buNone/>
            </a:pPr>
            <a:r>
              <a:rPr lang="en-US" i="1" dirty="0"/>
              <a:t>	</a:t>
            </a:r>
            <a:r>
              <a:rPr lang="en-US" dirty="0" smtClean="0"/>
              <a:t>BUFFER_SIZE, </a:t>
            </a:r>
            <a:r>
              <a:rPr lang="en-US" i="1" dirty="0">
                <a:solidFill>
                  <a:schemeClr val="tx1">
                    <a:lumMod val="50000"/>
                    <a:lumOff val="50000"/>
                  </a:schemeClr>
                </a:solidFill>
              </a:rPr>
              <a:t>// input buffer size </a:t>
            </a:r>
            <a:r>
              <a:rPr lang="en-US" dirty="0" smtClean="0"/>
              <a:t>NMPWAIT_USE_DEFAULT_WAIT, </a:t>
            </a:r>
            <a:r>
              <a:rPr lang="en-US" i="1" dirty="0">
                <a:solidFill>
                  <a:schemeClr val="tx1">
                    <a:lumMod val="50000"/>
                    <a:lumOff val="50000"/>
                  </a:schemeClr>
                </a:solidFill>
              </a:rPr>
              <a:t>// client time-out </a:t>
            </a:r>
            <a:r>
              <a:rPr lang="en-US" dirty="0" smtClean="0"/>
              <a:t>NULL); </a:t>
            </a:r>
            <a:r>
              <a:rPr lang="en-US" i="1" dirty="0">
                <a:solidFill>
                  <a:schemeClr val="tx1">
                    <a:lumMod val="50000"/>
                    <a:lumOff val="50000"/>
                  </a:schemeClr>
                </a:solidFill>
              </a:rPr>
              <a:t>// default security attribute </a:t>
            </a:r>
          </a:p>
        </p:txBody>
      </p:sp>
      <p:sp>
        <p:nvSpPr>
          <p:cNvPr id="4" name="Slide Number Placeholder 3"/>
          <p:cNvSpPr>
            <a:spLocks noGrp="1"/>
          </p:cNvSpPr>
          <p:nvPr>
            <p:ph type="sldNum" sz="quarter" idx="12"/>
          </p:nvPr>
        </p:nvSpPr>
        <p:spPr/>
        <p:txBody>
          <a:bodyPr/>
          <a:lstStyle/>
          <a:p>
            <a:fld id="{BAAE0CED-AECF-4F05-AF90-299625F049B1}"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71513" y="146050"/>
            <a:ext cx="7772400" cy="795338"/>
          </a:xfrm>
        </p:spPr>
        <p:txBody>
          <a:bodyPr/>
          <a:lstStyle/>
          <a:p>
            <a:r>
              <a:rPr lang="en-US"/>
              <a:t>Message Passing</a:t>
            </a:r>
          </a:p>
        </p:txBody>
      </p:sp>
      <p:sp>
        <p:nvSpPr>
          <p:cNvPr id="46083" name="Rectangle 3"/>
          <p:cNvSpPr>
            <a:spLocks noGrp="1" noChangeArrowheads="1"/>
          </p:cNvSpPr>
          <p:nvPr>
            <p:ph type="body" idx="1"/>
          </p:nvPr>
        </p:nvSpPr>
        <p:spPr>
          <a:xfrm>
            <a:off x="163513" y="1092200"/>
            <a:ext cx="8767762" cy="5346700"/>
          </a:xfrm>
        </p:spPr>
        <p:txBody>
          <a:bodyPr>
            <a:normAutofit fontScale="85000" lnSpcReduction="20000"/>
          </a:bodyPr>
          <a:lstStyle/>
          <a:p>
            <a:r>
              <a:rPr lang="en-US" dirty="0"/>
              <a:t>In a</a:t>
            </a:r>
            <a:r>
              <a:rPr lang="en-US" i="1" dirty="0"/>
              <a:t> Message passing system</a:t>
            </a:r>
            <a:r>
              <a:rPr lang="en-US" dirty="0"/>
              <a:t> there are no shared variables.  IPC facility provides two operations for fixed or variable sized message:</a:t>
            </a:r>
          </a:p>
          <a:p>
            <a:pPr lvl="1"/>
            <a:r>
              <a:rPr lang="en-US" i="1" dirty="0"/>
              <a:t>send(message)</a:t>
            </a:r>
            <a:endParaRPr lang="en-US" dirty="0"/>
          </a:p>
          <a:p>
            <a:pPr lvl="1"/>
            <a:r>
              <a:rPr lang="en-US" i="1" dirty="0"/>
              <a:t>receive(message)</a:t>
            </a:r>
          </a:p>
          <a:p>
            <a:endParaRPr lang="en-US" dirty="0"/>
          </a:p>
          <a:p>
            <a:r>
              <a:rPr lang="en-US" dirty="0"/>
              <a:t>If processes </a:t>
            </a:r>
            <a:r>
              <a:rPr lang="en-US" i="1" dirty="0"/>
              <a:t>P</a:t>
            </a:r>
            <a:r>
              <a:rPr lang="en-US" dirty="0"/>
              <a:t> and </a:t>
            </a:r>
            <a:r>
              <a:rPr lang="en-US" i="1" dirty="0"/>
              <a:t>Q</a:t>
            </a:r>
            <a:r>
              <a:rPr lang="en-US" dirty="0"/>
              <a:t> wish to communicate, they need to:</a:t>
            </a:r>
          </a:p>
          <a:p>
            <a:pPr lvl="1"/>
            <a:r>
              <a:rPr lang="en-US" dirty="0"/>
              <a:t>establish a </a:t>
            </a:r>
            <a:r>
              <a:rPr lang="en-US" i="1" dirty="0"/>
              <a:t>communication</a:t>
            </a:r>
            <a:r>
              <a:rPr lang="en-US" dirty="0"/>
              <a:t> </a:t>
            </a:r>
            <a:r>
              <a:rPr lang="en-US" i="1" dirty="0"/>
              <a:t>link</a:t>
            </a:r>
            <a:endParaRPr lang="en-US" dirty="0"/>
          </a:p>
          <a:p>
            <a:pPr lvl="1"/>
            <a:r>
              <a:rPr lang="en-US" dirty="0"/>
              <a:t>exchange messages via </a:t>
            </a:r>
            <a:r>
              <a:rPr lang="en-US" i="1" dirty="0"/>
              <a:t>send and receive</a:t>
            </a:r>
            <a:endParaRPr lang="en-US" dirty="0"/>
          </a:p>
          <a:p>
            <a:pPr>
              <a:buNone/>
            </a:pPr>
            <a:endParaRPr lang="en-US" dirty="0"/>
          </a:p>
          <a:p>
            <a:r>
              <a:rPr lang="en-US" dirty="0"/>
              <a:t>Implementation of communication link</a:t>
            </a:r>
          </a:p>
          <a:p>
            <a:pPr lvl="1"/>
            <a:r>
              <a:rPr lang="en-US" dirty="0"/>
              <a:t>physical (e.g., shared memory, hardware bus)</a:t>
            </a:r>
          </a:p>
          <a:p>
            <a:pPr lvl="1"/>
            <a:r>
              <a:rPr lang="en-US" dirty="0"/>
              <a:t>logical (e.g., syntax and semantics, abstractions)</a:t>
            </a:r>
          </a:p>
        </p:txBody>
      </p:sp>
      <p:sp>
        <p:nvSpPr>
          <p:cNvPr id="6" name="Slide Number Placeholder 5"/>
          <p:cNvSpPr>
            <a:spLocks noGrp="1"/>
          </p:cNvSpPr>
          <p:nvPr>
            <p:ph type="sldNum" sz="quarter" idx="12"/>
          </p:nvPr>
        </p:nvSpPr>
        <p:spPr/>
        <p:txBody>
          <a:bodyPr/>
          <a:lstStyle/>
          <a:p>
            <a:fld id="{BAAE0CED-AECF-4F05-AF90-299625F049B1}"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42950" y="133350"/>
            <a:ext cx="7772400" cy="839788"/>
          </a:xfrm>
        </p:spPr>
        <p:txBody>
          <a:bodyPr/>
          <a:lstStyle/>
          <a:p>
            <a:r>
              <a:rPr lang="en-US"/>
              <a:t>Implementation Questions</a:t>
            </a:r>
          </a:p>
        </p:txBody>
      </p:sp>
      <p:sp>
        <p:nvSpPr>
          <p:cNvPr id="47107" name="Rectangle 3"/>
          <p:cNvSpPr>
            <a:spLocks noGrp="1" noChangeArrowheads="1"/>
          </p:cNvSpPr>
          <p:nvPr>
            <p:ph type="body" idx="1"/>
          </p:nvPr>
        </p:nvSpPr>
        <p:spPr>
          <a:xfrm>
            <a:off x="203200" y="1103313"/>
            <a:ext cx="8626475" cy="5480050"/>
          </a:xfrm>
        </p:spPr>
        <p:txBody>
          <a:bodyPr/>
          <a:lstStyle/>
          <a:p>
            <a:r>
              <a:rPr lang="en-US" sz="1800"/>
              <a:t>How are links established?</a:t>
            </a:r>
          </a:p>
          <a:p>
            <a:endParaRPr lang="en-US" sz="1800"/>
          </a:p>
          <a:p>
            <a:r>
              <a:rPr lang="en-US" sz="1800"/>
              <a:t>Can a link be associated with more than two processes?</a:t>
            </a:r>
          </a:p>
          <a:p>
            <a:endParaRPr lang="en-US" sz="1800"/>
          </a:p>
          <a:p>
            <a:r>
              <a:rPr lang="en-US" sz="1800"/>
              <a:t>How are links made known to processes?</a:t>
            </a:r>
          </a:p>
          <a:p>
            <a:endParaRPr lang="en-US" sz="1800"/>
          </a:p>
          <a:p>
            <a:r>
              <a:rPr lang="en-US" sz="1800"/>
              <a:t>How many links can there be between every pair/group of communicating processes?</a:t>
            </a:r>
          </a:p>
          <a:p>
            <a:endParaRPr lang="en-US" sz="1800"/>
          </a:p>
          <a:p>
            <a:r>
              <a:rPr lang="en-US" sz="1800"/>
              <a:t>What is the capacity of a link?</a:t>
            </a:r>
          </a:p>
          <a:p>
            <a:endParaRPr lang="en-US" sz="1800"/>
          </a:p>
          <a:p>
            <a:r>
              <a:rPr lang="en-US" sz="1800"/>
              <a:t>Is the size of a message that the link can accommodate fixed or variable?</a:t>
            </a:r>
          </a:p>
          <a:p>
            <a:endParaRPr lang="en-US" sz="1800"/>
          </a:p>
          <a:p>
            <a:r>
              <a:rPr lang="en-US" sz="1800"/>
              <a:t>Is a link unidirectional or bi-directional?</a:t>
            </a:r>
          </a:p>
        </p:txBody>
      </p:sp>
      <p:sp>
        <p:nvSpPr>
          <p:cNvPr id="6" name="Slide Number Placeholder 5"/>
          <p:cNvSpPr>
            <a:spLocks noGrp="1"/>
          </p:cNvSpPr>
          <p:nvPr>
            <p:ph type="sldNum" sz="quarter" idx="12"/>
          </p:nvPr>
        </p:nvSpPr>
        <p:spPr/>
        <p:txBody>
          <a:bodyPr/>
          <a:lstStyle/>
          <a:p>
            <a:fld id="{BAAE0CED-AECF-4F05-AF90-299625F049B1}"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Message Passing Systems</a:t>
            </a:r>
          </a:p>
        </p:txBody>
      </p:sp>
      <p:sp>
        <p:nvSpPr>
          <p:cNvPr id="157699" name="Rectangle 3"/>
          <p:cNvSpPr>
            <a:spLocks noGrp="1" noChangeArrowheads="1"/>
          </p:cNvSpPr>
          <p:nvPr>
            <p:ph type="body" idx="1"/>
          </p:nvPr>
        </p:nvSpPr>
        <p:spPr>
          <a:xfrm>
            <a:off x="282575" y="1141413"/>
            <a:ext cx="8558213" cy="5210175"/>
          </a:xfrm>
        </p:spPr>
        <p:txBody>
          <a:bodyPr/>
          <a:lstStyle/>
          <a:p>
            <a:pPr marL="168275" indent="-168275"/>
            <a:r>
              <a:rPr lang="en-US" sz="2800"/>
              <a:t>Exchange messages over a communication link</a:t>
            </a:r>
          </a:p>
          <a:p>
            <a:pPr marL="168275" indent="-168275"/>
            <a:endParaRPr lang="en-US" sz="2800"/>
          </a:p>
          <a:p>
            <a:pPr marL="168275" indent="-168275"/>
            <a:r>
              <a:rPr lang="en-US" sz="2800"/>
              <a:t>Methods for implementing the communication link and primitives (</a:t>
            </a:r>
            <a:r>
              <a:rPr lang="en-US" sz="2800" i="1"/>
              <a:t>send</a:t>
            </a:r>
            <a:r>
              <a:rPr lang="en-US" sz="2800"/>
              <a:t>/</a:t>
            </a:r>
            <a:r>
              <a:rPr lang="en-US" sz="2800" i="1"/>
              <a:t>receive</a:t>
            </a:r>
            <a:r>
              <a:rPr lang="en-US" sz="2800"/>
              <a:t>):</a:t>
            </a:r>
          </a:p>
          <a:p>
            <a:pPr marL="517525" lvl="1" indent="-168275">
              <a:buFontTx/>
              <a:buAutoNum type="arabicPeriod"/>
            </a:pPr>
            <a:r>
              <a:rPr lang="en-US" sz="2800"/>
              <a:t>Direct or Indirect communications (</a:t>
            </a:r>
            <a:r>
              <a:rPr lang="en-US" sz="2800" i="1"/>
              <a:t>Naming</a:t>
            </a:r>
            <a:r>
              <a:rPr lang="en-US" sz="2800"/>
              <a:t>)</a:t>
            </a:r>
          </a:p>
          <a:p>
            <a:pPr marL="517525" lvl="1" indent="-168275">
              <a:buFontTx/>
              <a:buAutoNum type="arabicPeriod"/>
            </a:pPr>
            <a:r>
              <a:rPr lang="en-US" sz="2800"/>
              <a:t>Symmetric or Asymmetric communications</a:t>
            </a:r>
          </a:p>
          <a:p>
            <a:pPr marL="517525" lvl="1" indent="-168275">
              <a:buFontTx/>
              <a:buAutoNum type="arabicPeriod"/>
            </a:pPr>
            <a:r>
              <a:rPr lang="en-US" sz="2800"/>
              <a:t>Automatic or Explicit buffering</a:t>
            </a:r>
          </a:p>
          <a:p>
            <a:pPr marL="517525" lvl="1" indent="-168275">
              <a:buFontTx/>
              <a:buAutoNum type="arabicPeriod"/>
            </a:pPr>
            <a:r>
              <a:rPr lang="en-US" sz="2800"/>
              <a:t>Send-by-copy or send-by-reference</a:t>
            </a:r>
          </a:p>
          <a:p>
            <a:pPr marL="517525" lvl="1" indent="-168275">
              <a:buFontTx/>
              <a:buAutoNum type="arabicPeriod"/>
            </a:pPr>
            <a:r>
              <a:rPr lang="en-US" sz="2800"/>
              <a:t>fixed or variable sized messages</a:t>
            </a:r>
            <a:endParaRPr lang="en-US" sz="2400"/>
          </a:p>
        </p:txBody>
      </p:sp>
      <p:sp>
        <p:nvSpPr>
          <p:cNvPr id="6" name="Slide Number Placeholder 5"/>
          <p:cNvSpPr>
            <a:spLocks noGrp="1"/>
          </p:cNvSpPr>
          <p:nvPr>
            <p:ph type="sldNum" sz="quarter" idx="12"/>
          </p:nvPr>
        </p:nvSpPr>
        <p:spPr/>
        <p:txBody>
          <a:bodyPr/>
          <a:lstStyle/>
          <a:p>
            <a:fld id="{BAAE0CED-AECF-4F05-AF90-299625F049B1}"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Queues</a:t>
            </a:r>
            <a:endParaRPr lang="en-US" dirty="0"/>
          </a:p>
        </p:txBody>
      </p:sp>
      <p:sp>
        <p:nvSpPr>
          <p:cNvPr id="3" name="Content Placeholder 2"/>
          <p:cNvSpPr>
            <a:spLocks noGrp="1"/>
          </p:cNvSpPr>
          <p:nvPr>
            <p:ph idx="1"/>
          </p:nvPr>
        </p:nvSpPr>
        <p:spPr/>
        <p:txBody>
          <a:bodyPr/>
          <a:lstStyle/>
          <a:p>
            <a:r>
              <a:rPr lang="en-US" dirty="0"/>
              <a:t>Message queues can be best described as an internal linked list within the kernel's addressing space. Messages can be sent to the queue in order and retrieved from the queue in several different ways. Each message queue (of course) is uniquely identified by an IPC identifier.</a:t>
            </a:r>
          </a:p>
        </p:txBody>
      </p:sp>
      <p:sp>
        <p:nvSpPr>
          <p:cNvPr id="4" name="Slide Number Placeholder 3"/>
          <p:cNvSpPr>
            <a:spLocks noGrp="1"/>
          </p:cNvSpPr>
          <p:nvPr>
            <p:ph type="sldNum" sz="quarter" idx="12"/>
          </p:nvPr>
        </p:nvSpPr>
        <p:spPr/>
        <p:txBody>
          <a:bodyPr/>
          <a:lstStyle/>
          <a:p>
            <a:fld id="{BAAE0CED-AECF-4F05-AF90-299625F049B1}"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Internal and User Data Structures</a:t>
            </a:r>
            <a:br>
              <a:rPr lang="en-US" b="1" dirty="0"/>
            </a:br>
            <a:endParaRPr lang="en-US" dirty="0"/>
          </a:p>
        </p:txBody>
      </p:sp>
      <p:sp>
        <p:nvSpPr>
          <p:cNvPr id="3" name="Content Placeholder 2"/>
          <p:cNvSpPr>
            <a:spLocks noGrp="1"/>
          </p:cNvSpPr>
          <p:nvPr>
            <p:ph idx="1"/>
          </p:nvPr>
        </p:nvSpPr>
        <p:spPr/>
        <p:txBody>
          <a:bodyPr/>
          <a:lstStyle/>
          <a:p>
            <a:r>
              <a:rPr lang="en-US" b="1" dirty="0"/>
              <a:t>Message </a:t>
            </a:r>
            <a:r>
              <a:rPr lang="en-US" b="1" dirty="0" smtClean="0"/>
              <a:t>buffer : </a:t>
            </a:r>
            <a:r>
              <a:rPr lang="en-US" dirty="0"/>
              <a:t>the </a:t>
            </a:r>
            <a:r>
              <a:rPr lang="en-US" dirty="0" err="1" smtClean="0"/>
              <a:t>msgbuf</a:t>
            </a:r>
            <a:r>
              <a:rPr lang="en-US" dirty="0"/>
              <a:t> </a:t>
            </a:r>
            <a:r>
              <a:rPr lang="en-US" dirty="0" err="1" smtClean="0"/>
              <a:t>structurebe</a:t>
            </a:r>
            <a:r>
              <a:rPr lang="en-US" dirty="0" smtClean="0"/>
              <a:t> </a:t>
            </a:r>
            <a:r>
              <a:rPr lang="en-US" dirty="0"/>
              <a:t>thought of as a </a:t>
            </a:r>
            <a:r>
              <a:rPr lang="en-US" i="1" dirty="0"/>
              <a:t>template</a:t>
            </a:r>
            <a:r>
              <a:rPr lang="en-US" dirty="0"/>
              <a:t> for message </a:t>
            </a:r>
            <a:r>
              <a:rPr lang="en-US" dirty="0" smtClean="0"/>
              <a:t>data.</a:t>
            </a:r>
          </a:p>
          <a:p>
            <a:r>
              <a:rPr lang="en-US" b="1" dirty="0"/>
              <a:t>Kernel </a:t>
            </a:r>
            <a:r>
              <a:rPr lang="en-US" b="1" dirty="0" err="1">
                <a:solidFill>
                  <a:schemeClr val="tx2">
                    <a:lumMod val="75000"/>
                  </a:schemeClr>
                </a:solidFill>
              </a:rPr>
              <a:t>msg</a:t>
            </a:r>
            <a:r>
              <a:rPr lang="en-US" b="1" dirty="0"/>
              <a:t> </a:t>
            </a:r>
            <a:r>
              <a:rPr lang="en-US" b="1" dirty="0" smtClean="0"/>
              <a:t>structure : </a:t>
            </a:r>
            <a:r>
              <a:rPr lang="en-US" dirty="0" smtClean="0"/>
              <a:t>message details</a:t>
            </a:r>
            <a:endParaRPr lang="en-US" dirty="0"/>
          </a:p>
          <a:p>
            <a:r>
              <a:rPr lang="en-US" b="1" dirty="0"/>
              <a:t>Kernel </a:t>
            </a:r>
            <a:r>
              <a:rPr lang="en-US" b="1" dirty="0" err="1">
                <a:solidFill>
                  <a:schemeClr val="tx2">
                    <a:lumMod val="75000"/>
                  </a:schemeClr>
                </a:solidFill>
              </a:rPr>
              <a:t>msqid_ds</a:t>
            </a:r>
            <a:r>
              <a:rPr lang="en-US" b="1" dirty="0"/>
              <a:t> </a:t>
            </a:r>
            <a:r>
              <a:rPr lang="en-US" b="1" dirty="0" smtClean="0"/>
              <a:t>structure: </a:t>
            </a:r>
            <a:r>
              <a:rPr lang="en-US" dirty="0" smtClean="0"/>
              <a:t>queue details</a:t>
            </a:r>
          </a:p>
          <a:p>
            <a:r>
              <a:rPr lang="en-US" b="1" dirty="0"/>
              <a:t>Kernel </a:t>
            </a:r>
            <a:r>
              <a:rPr lang="en-US" b="1" dirty="0" err="1">
                <a:solidFill>
                  <a:schemeClr val="tx2">
                    <a:lumMod val="75000"/>
                  </a:schemeClr>
                </a:solidFill>
              </a:rPr>
              <a:t>ipc_perm</a:t>
            </a:r>
            <a:r>
              <a:rPr lang="en-US" b="1" dirty="0"/>
              <a:t> </a:t>
            </a:r>
            <a:r>
              <a:rPr lang="en-US" b="1" dirty="0" smtClean="0"/>
              <a:t>structure: </a:t>
            </a:r>
            <a:r>
              <a:rPr lang="en-US" dirty="0"/>
              <a:t>permission information for IPC </a:t>
            </a:r>
            <a:r>
              <a:rPr lang="en-US" dirty="0" smtClean="0"/>
              <a:t>objects.</a:t>
            </a:r>
            <a:endParaRPr lang="en-US" b="1" dirty="0"/>
          </a:p>
          <a:p>
            <a:endParaRPr lang="en-US" dirty="0" smtClean="0"/>
          </a:p>
          <a:p>
            <a:endParaRPr lang="en-US" dirty="0"/>
          </a:p>
          <a:p>
            <a:endParaRPr lang="en-US" b="1" dirty="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Message buffer</a:t>
            </a:r>
            <a:br>
              <a:rPr lang="en-US" b="1" dirty="0"/>
            </a:br>
            <a:endParaRPr lang="en-US" dirty="0"/>
          </a:p>
        </p:txBody>
      </p:sp>
      <p:sp>
        <p:nvSpPr>
          <p:cNvPr id="3" name="Content Placeholder 2"/>
          <p:cNvSpPr>
            <a:spLocks noGrp="1"/>
          </p:cNvSpPr>
          <p:nvPr>
            <p:ph idx="1"/>
          </p:nvPr>
        </p:nvSpPr>
        <p:spPr>
          <a:xfrm>
            <a:off x="381000" y="1066800"/>
            <a:ext cx="8229600" cy="4525963"/>
          </a:xfrm>
        </p:spPr>
        <p:txBody>
          <a:bodyPr>
            <a:normAutofit/>
          </a:bodyPr>
          <a:lstStyle/>
          <a:p>
            <a:r>
              <a:rPr lang="en-US" dirty="0" smtClean="0"/>
              <a:t>The</a:t>
            </a:r>
            <a:r>
              <a:rPr lang="en-US" dirty="0"/>
              <a:t> </a:t>
            </a:r>
            <a:r>
              <a:rPr lang="en-US" dirty="0" err="1" smtClean="0"/>
              <a:t>msgbuf</a:t>
            </a:r>
            <a:r>
              <a:rPr lang="en-US" dirty="0"/>
              <a:t> </a:t>
            </a:r>
            <a:r>
              <a:rPr lang="en-US" dirty="0" smtClean="0"/>
              <a:t>structure can </a:t>
            </a:r>
            <a:r>
              <a:rPr lang="en-US" dirty="0"/>
              <a:t>be thought of as a </a:t>
            </a:r>
            <a:r>
              <a:rPr lang="en-US" i="1" dirty="0"/>
              <a:t>template</a:t>
            </a:r>
            <a:r>
              <a:rPr lang="en-US" dirty="0"/>
              <a:t> for message data</a:t>
            </a:r>
            <a:r>
              <a:rPr lang="en-US" dirty="0" smtClean="0"/>
              <a:t>.</a:t>
            </a:r>
          </a:p>
          <a:p>
            <a:endParaRPr lang="en-US" dirty="0"/>
          </a:p>
          <a:p>
            <a:pPr>
              <a:buNone/>
            </a:pPr>
            <a:r>
              <a:rPr lang="en-US" dirty="0" smtClean="0"/>
              <a:t> </a:t>
            </a:r>
          </a:p>
          <a:p>
            <a:endParaRPr lang="en-US" dirty="0" smtClean="0"/>
          </a:p>
          <a:p>
            <a:r>
              <a:rPr lang="en-US" dirty="0" smtClean="0"/>
              <a:t>It is </a:t>
            </a:r>
            <a:r>
              <a:rPr lang="en-US" dirty="0"/>
              <a:t>up to the programmer to define structures of this </a:t>
            </a:r>
            <a:r>
              <a:rPr lang="en-US" dirty="0" smtClean="0"/>
              <a:t>type.</a:t>
            </a:r>
          </a:p>
          <a:p>
            <a:endParaRPr lang="en-US" dirty="0"/>
          </a:p>
        </p:txBody>
      </p:sp>
      <p:graphicFrame>
        <p:nvGraphicFramePr>
          <p:cNvPr id="4" name="Table 3"/>
          <p:cNvGraphicFramePr>
            <a:graphicFrameLocks noGrp="1"/>
          </p:cNvGraphicFramePr>
          <p:nvPr/>
        </p:nvGraphicFramePr>
        <p:xfrm>
          <a:off x="838200" y="2286000"/>
          <a:ext cx="6096000" cy="11887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1143000">
                <a:tc>
                  <a:txBody>
                    <a:bodyPr/>
                    <a:lstStyle/>
                    <a:p>
                      <a:pPr>
                        <a:buNone/>
                      </a:pPr>
                      <a:r>
                        <a:rPr lang="en-US" sz="1800" dirty="0" err="1" smtClean="0">
                          <a:solidFill>
                            <a:schemeClr val="tx1"/>
                          </a:solidFill>
                        </a:rPr>
                        <a:t>struct</a:t>
                      </a:r>
                      <a:r>
                        <a:rPr lang="en-US" sz="1800" dirty="0" smtClean="0">
                          <a:solidFill>
                            <a:schemeClr val="tx1"/>
                          </a:solidFill>
                        </a:rPr>
                        <a:t> </a:t>
                      </a:r>
                      <a:r>
                        <a:rPr lang="en-US" sz="1800" dirty="0" err="1" smtClean="0">
                          <a:solidFill>
                            <a:schemeClr val="tx1"/>
                          </a:solidFill>
                        </a:rPr>
                        <a:t>msgbuf</a:t>
                      </a:r>
                      <a:r>
                        <a:rPr lang="en-US" sz="1800" dirty="0" smtClean="0">
                          <a:solidFill>
                            <a:schemeClr val="tx1"/>
                          </a:solidFill>
                        </a:rPr>
                        <a:t> { </a:t>
                      </a:r>
                    </a:p>
                    <a:p>
                      <a:pPr>
                        <a:buNone/>
                      </a:pPr>
                      <a:r>
                        <a:rPr lang="en-US" sz="1800" dirty="0" smtClean="0">
                          <a:solidFill>
                            <a:schemeClr val="tx1"/>
                          </a:solidFill>
                        </a:rPr>
                        <a:t>long </a:t>
                      </a:r>
                      <a:r>
                        <a:rPr lang="en-US" sz="1800" dirty="0" err="1" smtClean="0">
                          <a:solidFill>
                            <a:schemeClr val="tx1"/>
                          </a:solidFill>
                        </a:rPr>
                        <a:t>mtype</a:t>
                      </a:r>
                      <a:r>
                        <a:rPr lang="en-US" sz="1800" dirty="0" smtClean="0">
                          <a:solidFill>
                            <a:schemeClr val="tx1"/>
                          </a:solidFill>
                        </a:rPr>
                        <a:t>; /* type of message */ </a:t>
                      </a:r>
                    </a:p>
                    <a:p>
                      <a:pPr>
                        <a:buNone/>
                      </a:pPr>
                      <a:r>
                        <a:rPr lang="en-US" sz="1800" dirty="0" smtClean="0">
                          <a:solidFill>
                            <a:schemeClr val="tx1"/>
                          </a:solidFill>
                        </a:rPr>
                        <a:t>char </a:t>
                      </a:r>
                      <a:r>
                        <a:rPr lang="en-US" sz="1800" dirty="0" err="1" smtClean="0">
                          <a:solidFill>
                            <a:schemeClr val="tx1"/>
                          </a:solidFill>
                        </a:rPr>
                        <a:t>mtext</a:t>
                      </a:r>
                      <a:r>
                        <a:rPr lang="en-US" sz="1800" dirty="0" smtClean="0">
                          <a:solidFill>
                            <a:schemeClr val="tx1"/>
                          </a:solidFill>
                        </a:rPr>
                        <a:t>[1]; /* message data*/ </a:t>
                      </a:r>
                    </a:p>
                    <a:p>
                      <a:pPr>
                        <a:buNone/>
                      </a:pPr>
                      <a:r>
                        <a:rPr lang="en-US" sz="1800" dirty="0" smtClean="0">
                          <a:solidFill>
                            <a:schemeClr val="tx1"/>
                          </a:solidFill>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762000" y="5029200"/>
          <a:ext cx="6096000" cy="1463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1219200">
                <a:tc>
                  <a:txBody>
                    <a:bodyPr/>
                    <a:lstStyle/>
                    <a:p>
                      <a:r>
                        <a:rPr lang="en-US" dirty="0" err="1" smtClean="0">
                          <a:solidFill>
                            <a:schemeClr val="tx1"/>
                          </a:solidFill>
                        </a:rPr>
                        <a:t>struct</a:t>
                      </a:r>
                      <a:r>
                        <a:rPr lang="en-US" dirty="0" smtClean="0">
                          <a:solidFill>
                            <a:schemeClr val="tx1"/>
                          </a:solidFill>
                        </a:rPr>
                        <a:t> </a:t>
                      </a:r>
                      <a:r>
                        <a:rPr lang="en-US" dirty="0" err="1" smtClean="0">
                          <a:solidFill>
                            <a:schemeClr val="tx1"/>
                          </a:solidFill>
                        </a:rPr>
                        <a:t>my_msgbuf</a:t>
                      </a:r>
                      <a:r>
                        <a:rPr lang="en-US" dirty="0" smtClean="0">
                          <a:solidFill>
                            <a:schemeClr val="tx1"/>
                          </a:solidFill>
                        </a:rPr>
                        <a:t> { </a:t>
                      </a:r>
                    </a:p>
                    <a:p>
                      <a:r>
                        <a:rPr lang="en-US" dirty="0" smtClean="0">
                          <a:solidFill>
                            <a:schemeClr val="tx1"/>
                          </a:solidFill>
                        </a:rPr>
                        <a:t>long </a:t>
                      </a:r>
                      <a:r>
                        <a:rPr lang="en-US" dirty="0" err="1" smtClean="0">
                          <a:solidFill>
                            <a:schemeClr val="tx1"/>
                          </a:solidFill>
                        </a:rPr>
                        <a:t>mtype</a:t>
                      </a:r>
                      <a:r>
                        <a:rPr lang="en-US" dirty="0" smtClean="0">
                          <a:solidFill>
                            <a:schemeClr val="tx1"/>
                          </a:solidFill>
                        </a:rPr>
                        <a:t>; /* Message type */ </a:t>
                      </a:r>
                    </a:p>
                    <a:p>
                      <a:r>
                        <a:rPr lang="en-US" dirty="0" smtClean="0">
                          <a:solidFill>
                            <a:schemeClr val="tx1"/>
                          </a:solidFill>
                        </a:rPr>
                        <a:t>long </a:t>
                      </a:r>
                      <a:r>
                        <a:rPr lang="en-US" dirty="0" err="1" smtClean="0">
                          <a:solidFill>
                            <a:schemeClr val="tx1"/>
                          </a:solidFill>
                        </a:rPr>
                        <a:t>request_id</a:t>
                      </a:r>
                      <a:r>
                        <a:rPr lang="en-US" dirty="0" smtClean="0">
                          <a:solidFill>
                            <a:schemeClr val="tx1"/>
                          </a:solidFill>
                        </a:rPr>
                        <a:t>; /* Request identifier */</a:t>
                      </a:r>
                    </a:p>
                    <a:p>
                      <a:r>
                        <a:rPr lang="en-US" dirty="0" smtClean="0">
                          <a:solidFill>
                            <a:schemeClr val="tx1"/>
                          </a:solidFill>
                        </a:rPr>
                        <a:t> </a:t>
                      </a:r>
                      <a:r>
                        <a:rPr lang="en-US" dirty="0" err="1" smtClean="0">
                          <a:solidFill>
                            <a:schemeClr val="tx1"/>
                          </a:solidFill>
                        </a:rPr>
                        <a:t>struct</a:t>
                      </a:r>
                      <a:r>
                        <a:rPr lang="en-US" dirty="0" smtClean="0">
                          <a:solidFill>
                            <a:schemeClr val="tx1"/>
                          </a:solidFill>
                        </a:rPr>
                        <a:t> client info; /* Client information structure */</a:t>
                      </a:r>
                    </a:p>
                    <a:p>
                      <a:r>
                        <a:rPr lang="en-US" dirty="0" smtClean="0">
                          <a:solidFill>
                            <a:schemeClr val="tx1"/>
                          </a:solidFill>
                        </a:rPr>
                        <a:t> };</a:t>
                      </a:r>
                      <a:endParaRPr lang="en-US"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6" name="Slide Number Placeholder 5"/>
          <p:cNvSpPr>
            <a:spLocks noGrp="1"/>
          </p:cNvSpPr>
          <p:nvPr>
            <p:ph type="sldNum" sz="quarter" idx="12"/>
          </p:nvPr>
        </p:nvSpPr>
        <p:spPr/>
        <p:txBody>
          <a:bodyPr/>
          <a:lstStyle/>
          <a:p>
            <a:fld id="{BAAE0CED-AECF-4F05-AF90-299625F049B1}"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CALL: </a:t>
            </a:r>
            <a:r>
              <a:rPr lang="en-US" b="1" dirty="0" err="1"/>
              <a:t>msgget</a:t>
            </a:r>
            <a:r>
              <a:rPr lang="en-US" b="1" dirty="0"/>
              <a:t>()</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In order to create a new message queue, or access an existing queue, the </a:t>
            </a:r>
            <a:r>
              <a:rPr lang="en-US" dirty="0" err="1" smtClean="0"/>
              <a:t>msgget</a:t>
            </a:r>
            <a:r>
              <a:rPr lang="en-US" dirty="0" smtClean="0"/>
              <a:t>()</a:t>
            </a:r>
            <a:r>
              <a:rPr lang="en-US" dirty="0"/>
              <a:t> system call is used</a:t>
            </a:r>
            <a:endParaRPr lang="en-US" dirty="0" smtClean="0"/>
          </a:p>
          <a:p>
            <a:r>
              <a:rPr lang="en-US" dirty="0" err="1" smtClean="0"/>
              <a:t>int</a:t>
            </a:r>
            <a:r>
              <a:rPr lang="en-US" dirty="0" smtClean="0"/>
              <a:t> </a:t>
            </a:r>
            <a:r>
              <a:rPr lang="en-US" dirty="0" err="1" smtClean="0"/>
              <a:t>msgget</a:t>
            </a:r>
            <a:r>
              <a:rPr lang="en-US" dirty="0" smtClean="0"/>
              <a:t> ( </a:t>
            </a:r>
            <a:r>
              <a:rPr lang="en-US" dirty="0" err="1" smtClean="0"/>
              <a:t>key_t</a:t>
            </a:r>
            <a:r>
              <a:rPr lang="en-US" dirty="0" smtClean="0"/>
              <a:t> key, </a:t>
            </a:r>
            <a:r>
              <a:rPr lang="en-US" dirty="0" err="1" smtClean="0"/>
              <a:t>int</a:t>
            </a:r>
            <a:r>
              <a:rPr lang="en-US" dirty="0" smtClean="0"/>
              <a:t> </a:t>
            </a:r>
            <a:r>
              <a:rPr lang="en-US" dirty="0" err="1" smtClean="0"/>
              <a:t>msgflg</a:t>
            </a:r>
            <a:r>
              <a:rPr lang="en-US" dirty="0" smtClean="0"/>
              <a:t> );</a:t>
            </a:r>
          </a:p>
          <a:p>
            <a:pPr lvl="1"/>
            <a:r>
              <a:rPr lang="en-US" dirty="0"/>
              <a:t>The first argument to </a:t>
            </a:r>
            <a:r>
              <a:rPr lang="en-US" dirty="0" err="1" smtClean="0"/>
              <a:t>msgget</a:t>
            </a:r>
            <a:r>
              <a:rPr lang="en-US" dirty="0" smtClean="0"/>
              <a:t>()</a:t>
            </a:r>
            <a:r>
              <a:rPr lang="en-US" dirty="0"/>
              <a:t> is the key value (in our case returned by a call to </a:t>
            </a:r>
            <a:r>
              <a:rPr lang="en-US" dirty="0" err="1" smtClean="0"/>
              <a:t>ftok</a:t>
            </a:r>
            <a:r>
              <a:rPr lang="en-US" dirty="0" smtClean="0"/>
              <a:t>()).</a:t>
            </a:r>
          </a:p>
          <a:p>
            <a:pPr lvl="1"/>
            <a:r>
              <a:rPr lang="en-US" dirty="0"/>
              <a:t> the </a:t>
            </a:r>
            <a:r>
              <a:rPr lang="en-US" dirty="0" err="1" smtClean="0"/>
              <a:t>msgflg</a:t>
            </a:r>
            <a:r>
              <a:rPr lang="en-US" dirty="0"/>
              <a:t> </a:t>
            </a:r>
            <a:r>
              <a:rPr lang="en-US" dirty="0" smtClean="0"/>
              <a:t>argument</a:t>
            </a:r>
          </a:p>
          <a:p>
            <a:pPr lvl="2"/>
            <a:r>
              <a:rPr lang="en-US" b="1" dirty="0" smtClean="0"/>
              <a:t>IPC_CREAT: </a:t>
            </a:r>
            <a:r>
              <a:rPr lang="en-US" dirty="0" smtClean="0"/>
              <a:t>Create the queue if it doesn't already exist in the kernel.</a:t>
            </a:r>
          </a:p>
          <a:p>
            <a:pPr lvl="2"/>
            <a:r>
              <a:rPr lang="en-US" b="1" dirty="0" smtClean="0"/>
              <a:t>IPC_EXCL: </a:t>
            </a:r>
            <a:r>
              <a:rPr lang="en-US" dirty="0" smtClean="0"/>
              <a:t>When used with IPC_CREAT, fail if queue already exists.</a:t>
            </a:r>
          </a:p>
          <a:p>
            <a:r>
              <a:rPr lang="en-US" dirty="0" err="1" smtClean="0"/>
              <a:t>Msgget</a:t>
            </a:r>
            <a:r>
              <a:rPr lang="en-US" dirty="0" smtClean="0"/>
              <a:t>() returns </a:t>
            </a:r>
            <a:r>
              <a:rPr lang="en-US" dirty="0"/>
              <a:t>the message queue identifier</a:t>
            </a:r>
            <a:endParaRPr lang="en-US" dirty="0" smtClean="0"/>
          </a:p>
          <a:p>
            <a:pPr lvl="2"/>
            <a:endParaRPr lang="en-US" dirty="0" smtClean="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Control Block (PCB)</a:t>
            </a:r>
            <a:endParaRPr lang="en-US" dirty="0"/>
          </a:p>
        </p:txBody>
      </p:sp>
      <p:sp>
        <p:nvSpPr>
          <p:cNvPr id="3" name="Content Placeholder 2"/>
          <p:cNvSpPr>
            <a:spLocks noGrp="1"/>
          </p:cNvSpPr>
          <p:nvPr>
            <p:ph idx="1"/>
          </p:nvPr>
        </p:nvSpPr>
        <p:spPr/>
        <p:txBody>
          <a:bodyPr>
            <a:normAutofit/>
          </a:bodyPr>
          <a:lstStyle/>
          <a:p>
            <a:r>
              <a:rPr lang="en-US" dirty="0"/>
              <a:t>Information associated with each process</a:t>
            </a:r>
          </a:p>
          <a:p>
            <a:pPr lvl="1"/>
            <a:r>
              <a:rPr lang="en-US" dirty="0" smtClean="0"/>
              <a:t>Process </a:t>
            </a:r>
            <a:r>
              <a:rPr lang="en-US" dirty="0"/>
              <a:t>state</a:t>
            </a:r>
          </a:p>
          <a:p>
            <a:pPr lvl="1"/>
            <a:r>
              <a:rPr lang="en-US" dirty="0" smtClean="0"/>
              <a:t>Program </a:t>
            </a:r>
            <a:r>
              <a:rPr lang="en-US" dirty="0"/>
              <a:t>counter</a:t>
            </a:r>
          </a:p>
          <a:p>
            <a:pPr lvl="1"/>
            <a:r>
              <a:rPr lang="en-US" dirty="0" smtClean="0"/>
              <a:t>CPU </a:t>
            </a:r>
            <a:r>
              <a:rPr lang="en-US" dirty="0"/>
              <a:t>registers</a:t>
            </a:r>
          </a:p>
          <a:p>
            <a:pPr lvl="1"/>
            <a:r>
              <a:rPr lang="en-US" dirty="0" smtClean="0"/>
              <a:t>CPU </a:t>
            </a:r>
            <a:r>
              <a:rPr lang="en-US" dirty="0"/>
              <a:t>scheduling information</a:t>
            </a:r>
          </a:p>
          <a:p>
            <a:pPr lvl="1"/>
            <a:r>
              <a:rPr lang="en-US" dirty="0" smtClean="0"/>
              <a:t>Memory-management </a:t>
            </a:r>
            <a:r>
              <a:rPr lang="en-US" dirty="0"/>
              <a:t>information</a:t>
            </a:r>
          </a:p>
          <a:p>
            <a:pPr lvl="1"/>
            <a:r>
              <a:rPr lang="en-US" dirty="0" smtClean="0"/>
              <a:t>I/O </a:t>
            </a:r>
            <a:r>
              <a:rPr lang="en-US" dirty="0"/>
              <a:t>status information</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open_queue</a:t>
            </a:r>
            <a:r>
              <a:rPr lang="en-US" dirty="0" smtClean="0"/>
              <a:t>()</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85000" lnSpcReduction="20000"/>
          </a:bodyPr>
          <a:lstStyle/>
          <a:p>
            <a:pPr>
              <a:buNone/>
            </a:pPr>
            <a:endParaRPr lang="en-US" dirty="0" smtClean="0"/>
          </a:p>
          <a:p>
            <a:pPr>
              <a:buNone/>
            </a:pPr>
            <a:r>
              <a:rPr lang="en-US" dirty="0" err="1" smtClean="0"/>
              <a:t>int</a:t>
            </a:r>
            <a:r>
              <a:rPr lang="en-US" dirty="0" smtClean="0"/>
              <a:t> </a:t>
            </a:r>
            <a:r>
              <a:rPr lang="en-US" dirty="0" err="1" smtClean="0"/>
              <a:t>open_queue</a:t>
            </a:r>
            <a:r>
              <a:rPr lang="en-US" dirty="0" smtClean="0"/>
              <a:t>( </a:t>
            </a:r>
            <a:r>
              <a:rPr lang="en-US" dirty="0" err="1" smtClean="0"/>
              <a:t>key_t</a:t>
            </a:r>
            <a:r>
              <a:rPr lang="en-US" dirty="0" smtClean="0"/>
              <a:t> </a:t>
            </a:r>
            <a:r>
              <a:rPr lang="en-US" dirty="0" err="1" smtClean="0"/>
              <a:t>keyval</a:t>
            </a:r>
            <a:r>
              <a:rPr lang="en-US" dirty="0" smtClean="0"/>
              <a:t> )</a:t>
            </a:r>
          </a:p>
          <a:p>
            <a:pPr>
              <a:buNone/>
            </a:pPr>
            <a:r>
              <a:rPr lang="en-US" dirty="0" smtClean="0"/>
              <a:t> { </a:t>
            </a:r>
          </a:p>
          <a:p>
            <a:pPr>
              <a:buNone/>
            </a:pPr>
            <a:r>
              <a:rPr lang="en-US" dirty="0" smtClean="0"/>
              <a:t>	</a:t>
            </a:r>
            <a:r>
              <a:rPr lang="en-US" dirty="0" err="1" smtClean="0"/>
              <a:t>int</a:t>
            </a:r>
            <a:r>
              <a:rPr lang="en-US" dirty="0" smtClean="0"/>
              <a:t> </a:t>
            </a:r>
            <a:r>
              <a:rPr lang="en-US" dirty="0" err="1" smtClean="0"/>
              <a:t>qid</a:t>
            </a:r>
            <a:r>
              <a:rPr lang="en-US" dirty="0" smtClean="0"/>
              <a:t>; </a:t>
            </a:r>
          </a:p>
          <a:p>
            <a:pPr>
              <a:buNone/>
            </a:pPr>
            <a:r>
              <a:rPr lang="en-US" dirty="0" smtClean="0"/>
              <a:t>	if((</a:t>
            </a:r>
            <a:r>
              <a:rPr lang="en-US" dirty="0" err="1" smtClean="0"/>
              <a:t>qid</a:t>
            </a:r>
            <a:r>
              <a:rPr lang="en-US" dirty="0" smtClean="0"/>
              <a:t> = </a:t>
            </a:r>
            <a:r>
              <a:rPr lang="en-US" dirty="0" err="1" smtClean="0"/>
              <a:t>msgget</a:t>
            </a:r>
            <a:r>
              <a:rPr lang="en-US" dirty="0" smtClean="0"/>
              <a:t>( </a:t>
            </a:r>
            <a:r>
              <a:rPr lang="en-US" dirty="0" err="1" smtClean="0"/>
              <a:t>keyval</a:t>
            </a:r>
            <a:r>
              <a:rPr lang="en-US" dirty="0" smtClean="0"/>
              <a:t>, IPC_CREAT | 0660 )) == -1) </a:t>
            </a:r>
          </a:p>
          <a:p>
            <a:pPr>
              <a:buNone/>
            </a:pPr>
            <a:r>
              <a:rPr lang="en-US" dirty="0" smtClean="0"/>
              <a:t>		{</a:t>
            </a:r>
          </a:p>
          <a:p>
            <a:pPr>
              <a:buNone/>
            </a:pPr>
            <a:r>
              <a:rPr lang="en-US" dirty="0" smtClean="0"/>
              <a:t> 			return(-1); </a:t>
            </a:r>
          </a:p>
          <a:p>
            <a:pPr>
              <a:buNone/>
            </a:pPr>
            <a:r>
              <a:rPr lang="en-US" dirty="0" smtClean="0"/>
              <a:t>		}</a:t>
            </a:r>
          </a:p>
          <a:p>
            <a:pPr>
              <a:buNone/>
            </a:pPr>
            <a:r>
              <a:rPr lang="en-US" dirty="0" smtClean="0"/>
              <a:t> 	return(</a:t>
            </a:r>
            <a:r>
              <a:rPr lang="en-US" dirty="0" err="1" smtClean="0"/>
              <a:t>qid</a:t>
            </a:r>
            <a:r>
              <a:rPr lang="en-US" dirty="0" smtClean="0"/>
              <a:t>); </a:t>
            </a:r>
          </a:p>
          <a:p>
            <a:pPr>
              <a:buNone/>
            </a:pPr>
            <a:r>
              <a:rPr lang="en-US" dirty="0" smtClean="0"/>
              <a:t>}</a:t>
            </a:r>
            <a:br>
              <a:rPr lang="en-US" dirty="0" smtClean="0"/>
            </a:b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CALL: </a:t>
            </a:r>
            <a:r>
              <a:rPr lang="en-US" b="1" dirty="0" err="1"/>
              <a:t>msgsnd</a:t>
            </a:r>
            <a:r>
              <a:rPr lang="en-US" b="1" dirty="0"/>
              <a:t>()</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Once we have the queue identifier, we can begin performing operations on it. To deliver a message to a queue, you use the </a:t>
            </a:r>
            <a:r>
              <a:rPr lang="en-US" dirty="0" err="1" smtClean="0"/>
              <a:t>msgsnd</a:t>
            </a:r>
            <a:r>
              <a:rPr lang="en-US" dirty="0"/>
              <a:t> system call</a:t>
            </a:r>
            <a:r>
              <a:rPr lang="en-US" dirty="0" smtClean="0"/>
              <a:t>:</a:t>
            </a:r>
          </a:p>
          <a:p>
            <a:r>
              <a:rPr lang="en-US" sz="2000" b="1" dirty="0" err="1" smtClean="0"/>
              <a:t>int</a:t>
            </a:r>
            <a:r>
              <a:rPr lang="en-US" sz="2000" b="1" dirty="0" smtClean="0"/>
              <a:t> </a:t>
            </a:r>
            <a:r>
              <a:rPr lang="en-US" sz="2000" b="1" dirty="0" err="1" smtClean="0"/>
              <a:t>msgsnd</a:t>
            </a:r>
            <a:r>
              <a:rPr lang="en-US" sz="2000" b="1" dirty="0" smtClean="0"/>
              <a:t> ( </a:t>
            </a:r>
            <a:r>
              <a:rPr lang="en-US" sz="2000" b="1" dirty="0" err="1" smtClean="0"/>
              <a:t>int</a:t>
            </a:r>
            <a:r>
              <a:rPr lang="en-US" sz="2000" b="1" dirty="0" smtClean="0"/>
              <a:t> </a:t>
            </a:r>
            <a:r>
              <a:rPr lang="en-US" sz="2000" b="1" dirty="0" err="1" smtClean="0"/>
              <a:t>msqid</a:t>
            </a:r>
            <a:r>
              <a:rPr lang="en-US" sz="2000" b="1" dirty="0" smtClean="0"/>
              <a:t>, </a:t>
            </a:r>
            <a:r>
              <a:rPr lang="en-US" sz="2000" b="1" dirty="0" err="1" smtClean="0"/>
              <a:t>struct</a:t>
            </a:r>
            <a:r>
              <a:rPr lang="en-US" sz="2000" b="1" dirty="0" smtClean="0"/>
              <a:t> </a:t>
            </a:r>
            <a:r>
              <a:rPr lang="en-US" sz="2000" b="1" dirty="0" err="1" smtClean="0"/>
              <a:t>msgbuf</a:t>
            </a:r>
            <a:r>
              <a:rPr lang="en-US" sz="2000" b="1" dirty="0" smtClean="0"/>
              <a:t> *</a:t>
            </a:r>
            <a:r>
              <a:rPr lang="en-US" sz="2000" b="1" dirty="0" err="1" smtClean="0"/>
              <a:t>msgp</a:t>
            </a:r>
            <a:r>
              <a:rPr lang="en-US" sz="2000" b="1" dirty="0" smtClean="0"/>
              <a:t>, </a:t>
            </a:r>
            <a:r>
              <a:rPr lang="en-US" sz="2000" b="1" dirty="0" err="1" smtClean="0"/>
              <a:t>int</a:t>
            </a:r>
            <a:r>
              <a:rPr lang="en-US" sz="2000" b="1" dirty="0" smtClean="0"/>
              <a:t> </a:t>
            </a:r>
            <a:r>
              <a:rPr lang="en-US" sz="2000" b="1" dirty="0" err="1" smtClean="0"/>
              <a:t>msgsz</a:t>
            </a:r>
            <a:r>
              <a:rPr lang="en-US" sz="2000" b="1" dirty="0" smtClean="0"/>
              <a:t>, </a:t>
            </a:r>
            <a:r>
              <a:rPr lang="en-US" sz="2000" b="1" dirty="0" err="1" smtClean="0"/>
              <a:t>int</a:t>
            </a:r>
            <a:r>
              <a:rPr lang="en-US" sz="2000" b="1" dirty="0"/>
              <a:t> </a:t>
            </a:r>
            <a:r>
              <a:rPr lang="en-US" sz="2000" b="1" dirty="0" err="1" smtClean="0"/>
              <a:t>msgflg</a:t>
            </a:r>
            <a:r>
              <a:rPr lang="en-US" sz="2000" b="1" dirty="0" smtClean="0"/>
              <a:t> ); </a:t>
            </a:r>
          </a:p>
          <a:p>
            <a:pPr lvl="1"/>
            <a:r>
              <a:rPr lang="en-US" dirty="0" smtClean="0"/>
              <a:t>RETURNS: 0 on success -1 on error</a:t>
            </a:r>
          </a:p>
          <a:p>
            <a:pPr lvl="1"/>
            <a:r>
              <a:rPr lang="en-US" dirty="0"/>
              <a:t> </a:t>
            </a:r>
            <a:r>
              <a:rPr lang="en-US" dirty="0" err="1" smtClean="0"/>
              <a:t>msgsnd</a:t>
            </a:r>
            <a:r>
              <a:rPr lang="en-US" dirty="0" smtClean="0"/>
              <a:t>:</a:t>
            </a:r>
            <a:r>
              <a:rPr lang="en-US" dirty="0"/>
              <a:t> </a:t>
            </a:r>
            <a:r>
              <a:rPr lang="en-US" dirty="0" smtClean="0"/>
              <a:t>queue identifier</a:t>
            </a:r>
          </a:p>
          <a:p>
            <a:pPr lvl="1"/>
            <a:r>
              <a:rPr lang="en-US" dirty="0"/>
              <a:t> </a:t>
            </a:r>
            <a:r>
              <a:rPr lang="en-US" dirty="0" err="1" smtClean="0"/>
              <a:t>msgp</a:t>
            </a:r>
            <a:r>
              <a:rPr lang="en-US" dirty="0" smtClean="0"/>
              <a:t>: pointer </a:t>
            </a:r>
            <a:r>
              <a:rPr lang="en-US" dirty="0"/>
              <a:t>to </a:t>
            </a:r>
            <a:r>
              <a:rPr lang="en-US" dirty="0" smtClean="0"/>
              <a:t>the message </a:t>
            </a:r>
            <a:r>
              <a:rPr lang="en-US" dirty="0"/>
              <a:t>buffer. </a:t>
            </a:r>
            <a:endParaRPr lang="en-US" dirty="0" smtClean="0"/>
          </a:p>
          <a:p>
            <a:pPr lvl="1"/>
            <a:r>
              <a:rPr lang="en-US" dirty="0" err="1" smtClean="0"/>
              <a:t>Msgsz</a:t>
            </a:r>
            <a:r>
              <a:rPr lang="en-US" dirty="0" smtClean="0"/>
              <a:t>:</a:t>
            </a:r>
            <a:r>
              <a:rPr lang="en-US" dirty="0"/>
              <a:t> </a:t>
            </a:r>
            <a:r>
              <a:rPr lang="en-US" dirty="0" smtClean="0"/>
              <a:t>size </a:t>
            </a:r>
            <a:r>
              <a:rPr lang="en-US" dirty="0"/>
              <a:t>of the message in bytes, excluding the length of the message type (4 byte long</a:t>
            </a:r>
            <a:r>
              <a:rPr lang="en-US" dirty="0" smtClean="0"/>
              <a:t>).</a:t>
            </a:r>
          </a:p>
          <a:p>
            <a:pPr lvl="1"/>
            <a:r>
              <a:rPr lang="en-US" dirty="0" err="1" smtClean="0"/>
              <a:t>msgflg</a:t>
            </a:r>
            <a:r>
              <a:rPr lang="en-US" dirty="0"/>
              <a:t> </a:t>
            </a:r>
            <a:r>
              <a:rPr lang="en-US" dirty="0" smtClean="0"/>
              <a:t>: </a:t>
            </a:r>
            <a:r>
              <a:rPr lang="en-US" dirty="0"/>
              <a:t> 0 (ignored), or:</a:t>
            </a:r>
          </a:p>
          <a:p>
            <a:pPr lvl="2"/>
            <a:r>
              <a:rPr lang="en-US" b="1" dirty="0" smtClean="0"/>
              <a:t>IPC_NOWAIT </a:t>
            </a:r>
            <a:r>
              <a:rPr lang="en-US" dirty="0" smtClean="0"/>
              <a:t>If the message queue is full, then the message is not written to the queue.</a:t>
            </a:r>
          </a:p>
          <a:p>
            <a:pPr lvl="1"/>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send_message</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77500" lnSpcReduction="20000"/>
          </a:bodyPr>
          <a:lstStyle/>
          <a:p>
            <a:pPr>
              <a:buNone/>
            </a:pPr>
            <a:r>
              <a:rPr lang="en-US" sz="2800" b="1" dirty="0" err="1" smtClean="0"/>
              <a:t>int</a:t>
            </a:r>
            <a:r>
              <a:rPr lang="en-US" sz="2800" b="1" dirty="0" smtClean="0"/>
              <a:t> </a:t>
            </a:r>
            <a:r>
              <a:rPr lang="en-US" sz="2800" b="1" dirty="0" err="1" smtClean="0"/>
              <a:t>send_message</a:t>
            </a:r>
            <a:r>
              <a:rPr lang="en-US" sz="2800" b="1" dirty="0" smtClean="0"/>
              <a:t>( </a:t>
            </a:r>
            <a:r>
              <a:rPr lang="en-US" sz="2800" b="1" dirty="0" err="1" smtClean="0"/>
              <a:t>int</a:t>
            </a:r>
            <a:r>
              <a:rPr lang="en-US" sz="2800" b="1" dirty="0" smtClean="0"/>
              <a:t> </a:t>
            </a:r>
            <a:r>
              <a:rPr lang="en-US" sz="2800" b="1" dirty="0" err="1" smtClean="0"/>
              <a:t>qid</a:t>
            </a:r>
            <a:r>
              <a:rPr lang="en-US" sz="2800" b="1" dirty="0" smtClean="0"/>
              <a:t>, </a:t>
            </a:r>
            <a:r>
              <a:rPr lang="en-US" sz="2800" b="1" dirty="0" err="1" smtClean="0"/>
              <a:t>struct</a:t>
            </a:r>
            <a:r>
              <a:rPr lang="en-US" sz="2800" b="1" dirty="0" smtClean="0"/>
              <a:t> </a:t>
            </a:r>
            <a:r>
              <a:rPr lang="en-US" sz="2800" b="1" dirty="0" err="1" smtClean="0"/>
              <a:t>mymsgbuf</a:t>
            </a:r>
            <a:r>
              <a:rPr lang="en-US" sz="2800" b="1" dirty="0" smtClean="0"/>
              <a:t> *</a:t>
            </a:r>
            <a:r>
              <a:rPr lang="en-US" sz="2800" b="1" dirty="0" err="1" smtClean="0"/>
              <a:t>qbuf</a:t>
            </a:r>
            <a:r>
              <a:rPr lang="en-US" sz="2800" b="1" dirty="0" smtClean="0"/>
              <a:t> )</a:t>
            </a:r>
          </a:p>
          <a:p>
            <a:pPr>
              <a:buNone/>
            </a:pPr>
            <a:r>
              <a:rPr lang="en-US" dirty="0" smtClean="0"/>
              <a:t> {</a:t>
            </a:r>
          </a:p>
          <a:p>
            <a:pPr>
              <a:buNone/>
            </a:pPr>
            <a:r>
              <a:rPr lang="en-US" dirty="0"/>
              <a:t>	</a:t>
            </a:r>
            <a:r>
              <a:rPr lang="en-US" dirty="0" smtClean="0"/>
              <a:t> </a:t>
            </a:r>
            <a:r>
              <a:rPr lang="en-US" dirty="0" err="1" smtClean="0"/>
              <a:t>int</a:t>
            </a:r>
            <a:r>
              <a:rPr lang="en-US" dirty="0" smtClean="0"/>
              <a:t> result, length; </a:t>
            </a:r>
          </a:p>
          <a:p>
            <a:pPr>
              <a:buNone/>
            </a:pPr>
            <a:r>
              <a:rPr lang="en-US" dirty="0" smtClean="0"/>
              <a:t>	/* The length is essentially the size of the structure minus </a:t>
            </a:r>
            <a:r>
              <a:rPr lang="en-US" dirty="0" err="1" smtClean="0"/>
              <a:t>sizeof</a:t>
            </a:r>
            <a:r>
              <a:rPr lang="en-US" dirty="0" smtClean="0"/>
              <a:t>(</a:t>
            </a:r>
            <a:r>
              <a:rPr lang="en-US" dirty="0" err="1" smtClean="0"/>
              <a:t>mtype</a:t>
            </a:r>
            <a:r>
              <a:rPr lang="en-US" dirty="0" smtClean="0"/>
              <a:t>) */</a:t>
            </a:r>
          </a:p>
          <a:p>
            <a:pPr>
              <a:buNone/>
            </a:pPr>
            <a:r>
              <a:rPr lang="en-US" dirty="0" smtClean="0"/>
              <a:t> 	length = </a:t>
            </a:r>
            <a:r>
              <a:rPr lang="en-US" dirty="0" err="1" smtClean="0"/>
              <a:t>sizeof</a:t>
            </a:r>
            <a:r>
              <a:rPr lang="en-US" dirty="0" smtClean="0"/>
              <a:t>(</a:t>
            </a:r>
            <a:r>
              <a:rPr lang="en-US" dirty="0" err="1" smtClean="0"/>
              <a:t>struct</a:t>
            </a:r>
            <a:r>
              <a:rPr lang="en-US" dirty="0" smtClean="0"/>
              <a:t> </a:t>
            </a:r>
            <a:r>
              <a:rPr lang="en-US" dirty="0" err="1" smtClean="0"/>
              <a:t>mymsgbuf</a:t>
            </a:r>
            <a:r>
              <a:rPr lang="en-US" dirty="0" smtClean="0"/>
              <a:t>) - </a:t>
            </a:r>
            <a:r>
              <a:rPr lang="en-US" dirty="0" err="1" smtClean="0"/>
              <a:t>sizeof</a:t>
            </a:r>
            <a:r>
              <a:rPr lang="en-US" dirty="0" smtClean="0"/>
              <a:t>(long);</a:t>
            </a:r>
          </a:p>
          <a:p>
            <a:pPr>
              <a:buNone/>
            </a:pPr>
            <a:r>
              <a:rPr lang="en-US" dirty="0"/>
              <a:t>	</a:t>
            </a:r>
            <a:r>
              <a:rPr lang="en-US" dirty="0" smtClean="0"/>
              <a:t> if((result = </a:t>
            </a:r>
            <a:r>
              <a:rPr lang="en-US" dirty="0" err="1" smtClean="0"/>
              <a:t>msgsnd</a:t>
            </a:r>
            <a:r>
              <a:rPr lang="en-US" dirty="0" smtClean="0"/>
              <a:t>( </a:t>
            </a:r>
            <a:r>
              <a:rPr lang="en-US" dirty="0" err="1" smtClean="0"/>
              <a:t>qid</a:t>
            </a:r>
            <a:r>
              <a:rPr lang="en-US" dirty="0" smtClean="0"/>
              <a:t>, </a:t>
            </a:r>
            <a:r>
              <a:rPr lang="en-US" dirty="0" err="1" smtClean="0"/>
              <a:t>qbuf</a:t>
            </a:r>
            <a:r>
              <a:rPr lang="en-US" dirty="0" smtClean="0"/>
              <a:t>, length, 0)) == -1) </a:t>
            </a:r>
          </a:p>
          <a:p>
            <a:pPr>
              <a:buNone/>
            </a:pPr>
            <a:r>
              <a:rPr lang="en-US" dirty="0" smtClean="0"/>
              <a:t>		{ </a:t>
            </a:r>
          </a:p>
          <a:p>
            <a:pPr>
              <a:buNone/>
            </a:pPr>
            <a:r>
              <a:rPr lang="en-US" dirty="0" smtClean="0"/>
              <a:t>			return(-1); </a:t>
            </a:r>
          </a:p>
          <a:p>
            <a:pPr>
              <a:buNone/>
            </a:pPr>
            <a:r>
              <a:rPr lang="en-US" dirty="0" smtClean="0"/>
              <a:t>		} </a:t>
            </a:r>
          </a:p>
          <a:p>
            <a:pPr>
              <a:buNone/>
            </a:pPr>
            <a:r>
              <a:rPr lang="en-US" dirty="0" smtClean="0"/>
              <a:t>	return(result);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600" dirty="0" smtClean="0">
                <a:latin typeface="Arial Black" pitchFamily="34" charset="0"/>
              </a:rPr>
              <a:t>#include &lt;</a:t>
            </a:r>
            <a:r>
              <a:rPr lang="en-US" sz="1600" dirty="0" err="1" smtClean="0">
                <a:latin typeface="Arial Black" pitchFamily="34" charset="0"/>
              </a:rPr>
              <a:t>stdio.h</a:t>
            </a:r>
            <a:r>
              <a:rPr lang="en-US" sz="1600" dirty="0" smtClean="0">
                <a:latin typeface="Arial Black" pitchFamily="34" charset="0"/>
              </a:rPr>
              <a:t>&gt; </a:t>
            </a:r>
          </a:p>
          <a:p>
            <a:pPr>
              <a:buNone/>
            </a:pPr>
            <a:r>
              <a:rPr lang="en-US" sz="1600" dirty="0" smtClean="0">
                <a:latin typeface="Arial Black" pitchFamily="34" charset="0"/>
              </a:rPr>
              <a:t>#include &lt;</a:t>
            </a:r>
            <a:r>
              <a:rPr lang="en-US" sz="1600" dirty="0" err="1" smtClean="0">
                <a:latin typeface="Arial Black" pitchFamily="34" charset="0"/>
              </a:rPr>
              <a:t>stdlib.h</a:t>
            </a:r>
            <a:r>
              <a:rPr lang="en-US" sz="1600" dirty="0" smtClean="0">
                <a:latin typeface="Arial Black" pitchFamily="34" charset="0"/>
              </a:rPr>
              <a:t>&gt; </a:t>
            </a:r>
          </a:p>
          <a:p>
            <a:pPr>
              <a:buNone/>
            </a:pPr>
            <a:r>
              <a:rPr lang="en-US" sz="1600" dirty="0" smtClean="0">
                <a:latin typeface="Arial Black" pitchFamily="34" charset="0"/>
              </a:rPr>
              <a:t>#include &lt;</a:t>
            </a:r>
            <a:r>
              <a:rPr lang="en-US" sz="1600" dirty="0" err="1" smtClean="0">
                <a:latin typeface="Arial Black" pitchFamily="34" charset="0"/>
              </a:rPr>
              <a:t>linux</a:t>
            </a:r>
            <a:r>
              <a:rPr lang="en-US" sz="1600" dirty="0" smtClean="0">
                <a:latin typeface="Arial Black" pitchFamily="34" charset="0"/>
              </a:rPr>
              <a:t>/</a:t>
            </a:r>
            <a:r>
              <a:rPr lang="en-US" sz="1600" dirty="0" err="1" smtClean="0">
                <a:latin typeface="Arial Black" pitchFamily="34" charset="0"/>
              </a:rPr>
              <a:t>ipc.h</a:t>
            </a:r>
            <a:r>
              <a:rPr lang="en-US" sz="1600" dirty="0" smtClean="0">
                <a:latin typeface="Arial Black" pitchFamily="34" charset="0"/>
              </a:rPr>
              <a:t>&gt;</a:t>
            </a:r>
          </a:p>
          <a:p>
            <a:pPr>
              <a:buNone/>
            </a:pPr>
            <a:r>
              <a:rPr lang="en-US" sz="1600" dirty="0" smtClean="0">
                <a:latin typeface="Arial Black" pitchFamily="34" charset="0"/>
              </a:rPr>
              <a:t> #include &lt;</a:t>
            </a:r>
            <a:r>
              <a:rPr lang="en-US" sz="1600" dirty="0" err="1" smtClean="0">
                <a:latin typeface="Arial Black" pitchFamily="34" charset="0"/>
              </a:rPr>
              <a:t>linux</a:t>
            </a:r>
            <a:r>
              <a:rPr lang="en-US" sz="1600" dirty="0" smtClean="0">
                <a:latin typeface="Arial Black" pitchFamily="34" charset="0"/>
              </a:rPr>
              <a:t>/</a:t>
            </a:r>
            <a:r>
              <a:rPr lang="en-US" sz="1600" dirty="0" err="1" smtClean="0">
                <a:latin typeface="Arial Black" pitchFamily="34" charset="0"/>
              </a:rPr>
              <a:t>msg.h</a:t>
            </a:r>
            <a:r>
              <a:rPr lang="en-US" sz="1600" dirty="0" smtClean="0">
                <a:latin typeface="Arial Black" pitchFamily="34" charset="0"/>
              </a:rPr>
              <a:t>&gt; </a:t>
            </a:r>
          </a:p>
          <a:p>
            <a:pPr>
              <a:buNone/>
            </a:pPr>
            <a:r>
              <a:rPr lang="en-US" sz="1600" dirty="0" smtClean="0">
                <a:latin typeface="Arial Black" pitchFamily="34" charset="0"/>
              </a:rPr>
              <a:t>main() { </a:t>
            </a:r>
          </a:p>
          <a:p>
            <a:pPr>
              <a:buNone/>
            </a:pPr>
            <a:r>
              <a:rPr lang="en-US" sz="1600" dirty="0" smtClean="0">
                <a:latin typeface="Arial Black" pitchFamily="34" charset="0"/>
              </a:rPr>
              <a:t>	</a:t>
            </a:r>
            <a:r>
              <a:rPr lang="en-US" sz="1600" dirty="0" err="1" smtClean="0">
                <a:latin typeface="Arial Black" pitchFamily="34" charset="0"/>
              </a:rPr>
              <a:t>int</a:t>
            </a:r>
            <a:r>
              <a:rPr lang="en-US" sz="1600" dirty="0" smtClean="0">
                <a:latin typeface="Arial Black" pitchFamily="34" charset="0"/>
              </a:rPr>
              <a:t> </a:t>
            </a:r>
            <a:r>
              <a:rPr lang="en-US" sz="1600" dirty="0" err="1" smtClean="0">
                <a:latin typeface="Arial Black" pitchFamily="34" charset="0"/>
              </a:rPr>
              <a:t>qid</a:t>
            </a:r>
            <a:r>
              <a:rPr lang="en-US" sz="1600" dirty="0" smtClean="0">
                <a:latin typeface="Arial Black" pitchFamily="34" charset="0"/>
              </a:rPr>
              <a:t>; </a:t>
            </a:r>
          </a:p>
          <a:p>
            <a:pPr>
              <a:buNone/>
            </a:pPr>
            <a:r>
              <a:rPr lang="en-US" sz="1600" dirty="0" smtClean="0">
                <a:latin typeface="Arial Black" pitchFamily="34" charset="0"/>
              </a:rPr>
              <a:t>	</a:t>
            </a:r>
            <a:r>
              <a:rPr lang="en-US" sz="1600" dirty="0" err="1" smtClean="0">
                <a:latin typeface="Arial Black" pitchFamily="34" charset="0"/>
              </a:rPr>
              <a:t>key_t</a:t>
            </a:r>
            <a:r>
              <a:rPr lang="en-US" sz="1600" dirty="0" smtClean="0">
                <a:latin typeface="Arial Black" pitchFamily="34" charset="0"/>
              </a:rPr>
              <a:t> </a:t>
            </a:r>
            <a:r>
              <a:rPr lang="en-US" sz="1600" dirty="0" err="1" smtClean="0">
                <a:latin typeface="Arial Black" pitchFamily="34" charset="0"/>
              </a:rPr>
              <a:t>msgkey</a:t>
            </a:r>
            <a:r>
              <a:rPr lang="en-US" sz="1600" dirty="0" smtClean="0">
                <a:latin typeface="Arial Black" pitchFamily="34" charset="0"/>
              </a:rPr>
              <a:t>; </a:t>
            </a:r>
          </a:p>
          <a:p>
            <a:pPr>
              <a:buNone/>
            </a:pPr>
            <a:r>
              <a:rPr lang="en-US" sz="1600" dirty="0" smtClean="0">
                <a:latin typeface="Arial Black" pitchFamily="34" charset="0"/>
              </a:rPr>
              <a:t>	</a:t>
            </a:r>
            <a:r>
              <a:rPr lang="en-US" sz="1600" dirty="0" err="1" smtClean="0">
                <a:latin typeface="Arial Black" pitchFamily="34" charset="0"/>
              </a:rPr>
              <a:t>struct</a:t>
            </a:r>
            <a:r>
              <a:rPr lang="en-US" sz="1600" dirty="0" smtClean="0">
                <a:latin typeface="Arial Black" pitchFamily="34" charset="0"/>
              </a:rPr>
              <a:t> </a:t>
            </a:r>
            <a:r>
              <a:rPr lang="en-US" sz="1600" dirty="0" err="1" smtClean="0">
                <a:latin typeface="Arial Black" pitchFamily="34" charset="0"/>
              </a:rPr>
              <a:t>mymsgbuf</a:t>
            </a:r>
            <a:r>
              <a:rPr lang="en-US" sz="1600" dirty="0" smtClean="0">
                <a:latin typeface="Arial Black" pitchFamily="34" charset="0"/>
              </a:rPr>
              <a:t> { </a:t>
            </a:r>
          </a:p>
          <a:p>
            <a:pPr>
              <a:buNone/>
            </a:pPr>
            <a:r>
              <a:rPr lang="en-US" sz="1600" dirty="0" smtClean="0">
                <a:latin typeface="Arial Black" pitchFamily="34" charset="0"/>
              </a:rPr>
              <a:t>		long </a:t>
            </a:r>
            <a:r>
              <a:rPr lang="en-US" sz="1600" dirty="0" err="1" smtClean="0">
                <a:latin typeface="Arial Black" pitchFamily="34" charset="0"/>
              </a:rPr>
              <a:t>mtype</a:t>
            </a:r>
            <a:r>
              <a:rPr lang="en-US" sz="1600" dirty="0" smtClean="0">
                <a:latin typeface="Arial Black" pitchFamily="34" charset="0"/>
              </a:rPr>
              <a:t>; </a:t>
            </a:r>
            <a:r>
              <a:rPr lang="en-US" sz="1600" dirty="0" smtClean="0">
                <a:solidFill>
                  <a:schemeClr val="tx1">
                    <a:lumMod val="50000"/>
                    <a:lumOff val="50000"/>
                  </a:schemeClr>
                </a:solidFill>
                <a:latin typeface="Arial Black" pitchFamily="34" charset="0"/>
              </a:rPr>
              <a:t>/* Message type */ </a:t>
            </a:r>
          </a:p>
          <a:p>
            <a:pPr>
              <a:buNone/>
            </a:pPr>
            <a:r>
              <a:rPr lang="en-US" sz="1600" dirty="0" smtClean="0">
                <a:latin typeface="Arial Black" pitchFamily="34" charset="0"/>
              </a:rPr>
              <a:t>		</a:t>
            </a:r>
            <a:r>
              <a:rPr lang="en-US" sz="1600" dirty="0" err="1" smtClean="0">
                <a:latin typeface="Arial Black" pitchFamily="34" charset="0"/>
              </a:rPr>
              <a:t>int</a:t>
            </a:r>
            <a:r>
              <a:rPr lang="en-US" sz="1600" dirty="0" smtClean="0">
                <a:latin typeface="Arial Black" pitchFamily="34" charset="0"/>
              </a:rPr>
              <a:t> request; </a:t>
            </a:r>
            <a:r>
              <a:rPr lang="en-US" sz="1600" dirty="0" smtClean="0">
                <a:solidFill>
                  <a:schemeClr val="tx1">
                    <a:lumMod val="50000"/>
                    <a:lumOff val="50000"/>
                  </a:schemeClr>
                </a:solidFill>
                <a:latin typeface="Arial Black" pitchFamily="34" charset="0"/>
              </a:rPr>
              <a:t>/* Work request number */ </a:t>
            </a:r>
          </a:p>
          <a:p>
            <a:pPr>
              <a:buNone/>
            </a:pPr>
            <a:r>
              <a:rPr lang="en-US" sz="1600" dirty="0" smtClean="0">
                <a:latin typeface="Arial Black" pitchFamily="34" charset="0"/>
              </a:rPr>
              <a:t>		double salary; </a:t>
            </a:r>
            <a:r>
              <a:rPr lang="en-US" sz="1600" dirty="0" smtClean="0">
                <a:solidFill>
                  <a:schemeClr val="tx1">
                    <a:lumMod val="50000"/>
                    <a:lumOff val="50000"/>
                  </a:schemeClr>
                </a:solidFill>
                <a:latin typeface="Arial Black" pitchFamily="34" charset="0"/>
              </a:rPr>
              <a:t>/* Employee's salary */ </a:t>
            </a:r>
            <a:r>
              <a:rPr lang="en-US" sz="1600" dirty="0" smtClean="0">
                <a:latin typeface="Arial Black" pitchFamily="34" charset="0"/>
              </a:rPr>
              <a:t>} </a:t>
            </a:r>
            <a:r>
              <a:rPr lang="en-US" sz="1600" dirty="0" err="1" smtClean="0">
                <a:latin typeface="Arial Black" pitchFamily="34" charset="0"/>
              </a:rPr>
              <a:t>msg</a:t>
            </a:r>
            <a:r>
              <a:rPr lang="en-US" sz="1600" dirty="0" smtClean="0">
                <a:latin typeface="Arial Black" pitchFamily="34" charset="0"/>
              </a:rPr>
              <a:t>;</a:t>
            </a:r>
          </a:p>
          <a:p>
            <a:pPr>
              <a:buNone/>
            </a:pPr>
            <a:r>
              <a:rPr lang="en-US" sz="1600" dirty="0" smtClean="0">
                <a:latin typeface="Arial Black" pitchFamily="34" charset="0"/>
              </a:rPr>
              <a:t> 	</a:t>
            </a:r>
            <a:r>
              <a:rPr lang="en-US" sz="1600" dirty="0" smtClean="0">
                <a:solidFill>
                  <a:schemeClr val="tx1">
                    <a:lumMod val="50000"/>
                    <a:lumOff val="50000"/>
                  </a:schemeClr>
                </a:solidFill>
                <a:latin typeface="Arial Black" pitchFamily="34" charset="0"/>
              </a:rPr>
              <a:t>/* Generate our IPC key value */</a:t>
            </a:r>
          </a:p>
          <a:p>
            <a:pPr>
              <a:buNone/>
            </a:pPr>
            <a:r>
              <a:rPr lang="en-US" sz="1600" dirty="0" smtClean="0">
                <a:latin typeface="Arial Black" pitchFamily="34" charset="0"/>
              </a:rPr>
              <a:t> 	</a:t>
            </a:r>
            <a:r>
              <a:rPr lang="en-US" sz="1600" dirty="0" err="1" smtClean="0">
                <a:latin typeface="Arial Black" pitchFamily="34" charset="0"/>
              </a:rPr>
              <a:t>msgkey</a:t>
            </a:r>
            <a:r>
              <a:rPr lang="en-US" sz="1600" dirty="0" smtClean="0">
                <a:latin typeface="Arial Black" pitchFamily="34" charset="0"/>
              </a:rPr>
              <a:t> = </a:t>
            </a:r>
            <a:r>
              <a:rPr lang="en-US" sz="1600" dirty="0" err="1" smtClean="0">
                <a:latin typeface="Arial Black" pitchFamily="34" charset="0"/>
              </a:rPr>
              <a:t>ftok</a:t>
            </a:r>
            <a:r>
              <a:rPr lang="en-US" sz="1600" dirty="0" smtClean="0">
                <a:latin typeface="Arial Black" pitchFamily="34" charset="0"/>
              </a:rPr>
              <a:t>(".", 'm'); </a:t>
            </a:r>
          </a:p>
          <a:p>
            <a:pPr>
              <a:buNone/>
            </a:pPr>
            <a:r>
              <a:rPr lang="en-US" sz="1600" dirty="0" smtClean="0">
                <a:latin typeface="Arial Black" pitchFamily="34" charset="0"/>
              </a:rPr>
              <a:t>	</a:t>
            </a:r>
            <a:r>
              <a:rPr lang="en-US" sz="1600" dirty="0" smtClean="0">
                <a:solidFill>
                  <a:schemeClr val="tx1">
                    <a:lumMod val="50000"/>
                    <a:lumOff val="50000"/>
                  </a:schemeClr>
                </a:solidFill>
                <a:latin typeface="Arial Black" pitchFamily="34" charset="0"/>
              </a:rPr>
              <a:t>/* Open/create the queue */</a:t>
            </a:r>
          </a:p>
          <a:p>
            <a:pPr>
              <a:buNone/>
            </a:pPr>
            <a:r>
              <a:rPr lang="en-US" sz="1600" dirty="0" smtClean="0">
                <a:latin typeface="Arial Black" pitchFamily="34" charset="0"/>
              </a:rPr>
              <a:t> 	if(( </a:t>
            </a:r>
            <a:r>
              <a:rPr lang="en-US" sz="1600" dirty="0" err="1" smtClean="0">
                <a:latin typeface="Arial Black" pitchFamily="34" charset="0"/>
              </a:rPr>
              <a:t>qid</a:t>
            </a:r>
            <a:r>
              <a:rPr lang="en-US" sz="1600" dirty="0" smtClean="0">
                <a:latin typeface="Arial Black" pitchFamily="34" charset="0"/>
              </a:rPr>
              <a:t> = </a:t>
            </a:r>
            <a:r>
              <a:rPr lang="en-US" sz="1600" dirty="0" err="1" smtClean="0">
                <a:latin typeface="Arial Black" pitchFamily="34" charset="0"/>
              </a:rPr>
              <a:t>open_queue</a:t>
            </a:r>
            <a:r>
              <a:rPr lang="en-US" sz="1600" dirty="0" smtClean="0">
                <a:latin typeface="Arial Black" pitchFamily="34" charset="0"/>
              </a:rPr>
              <a:t>( </a:t>
            </a:r>
            <a:r>
              <a:rPr lang="en-US" sz="1600" dirty="0" err="1" smtClean="0">
                <a:latin typeface="Arial Black" pitchFamily="34" charset="0"/>
              </a:rPr>
              <a:t>msgkey</a:t>
            </a:r>
            <a:r>
              <a:rPr lang="en-US" sz="1600" dirty="0" smtClean="0">
                <a:latin typeface="Arial Black" pitchFamily="34" charset="0"/>
              </a:rPr>
              <a:t>)) == -1)</a:t>
            </a:r>
          </a:p>
          <a:p>
            <a:pPr>
              <a:buNone/>
            </a:pPr>
            <a:r>
              <a:rPr lang="en-US" sz="1600" dirty="0">
                <a:latin typeface="Arial Black" pitchFamily="34" charset="0"/>
              </a:rPr>
              <a:t>	</a:t>
            </a:r>
            <a:r>
              <a:rPr lang="en-US" sz="1600" dirty="0" smtClean="0">
                <a:latin typeface="Arial Black" pitchFamily="34" charset="0"/>
              </a:rPr>
              <a:t> { </a:t>
            </a:r>
            <a:r>
              <a:rPr lang="en-US" sz="1600" dirty="0" err="1" smtClean="0">
                <a:latin typeface="Arial Black" pitchFamily="34" charset="0"/>
              </a:rPr>
              <a:t>perror</a:t>
            </a:r>
            <a:r>
              <a:rPr lang="en-US" sz="1600" dirty="0" smtClean="0">
                <a:latin typeface="Arial Black" pitchFamily="34" charset="0"/>
              </a:rPr>
              <a:t>("</a:t>
            </a:r>
            <a:r>
              <a:rPr lang="en-US" sz="1600" dirty="0" err="1" smtClean="0">
                <a:latin typeface="Arial Black" pitchFamily="34" charset="0"/>
              </a:rPr>
              <a:t>open_queue</a:t>
            </a:r>
            <a:r>
              <a:rPr lang="en-US" sz="1600" dirty="0" smtClean="0">
                <a:latin typeface="Arial Black" pitchFamily="34" charset="0"/>
              </a:rPr>
              <a:t>"); exit(1); }</a:t>
            </a:r>
          </a:p>
          <a:p>
            <a:pPr>
              <a:buNone/>
            </a:pPr>
            <a:r>
              <a:rPr lang="en-US" sz="1600" dirty="0" smtClean="0">
                <a:latin typeface="Arial Black" pitchFamily="34" charset="0"/>
              </a:rPr>
              <a:t> 	</a:t>
            </a:r>
            <a:r>
              <a:rPr lang="en-US" sz="1600" dirty="0" smtClean="0">
                <a:solidFill>
                  <a:schemeClr val="tx1">
                    <a:lumMod val="50000"/>
                    <a:lumOff val="50000"/>
                  </a:schemeClr>
                </a:solidFill>
                <a:latin typeface="Arial Black" pitchFamily="34" charset="0"/>
              </a:rPr>
              <a:t>/* Load up the message with arbitrary test data */ </a:t>
            </a:r>
          </a:p>
          <a:p>
            <a:pPr>
              <a:buNone/>
            </a:pPr>
            <a:r>
              <a:rPr lang="en-US" sz="1600" dirty="0" smtClean="0">
                <a:latin typeface="Arial Black" pitchFamily="34" charset="0"/>
              </a:rPr>
              <a:t>	</a:t>
            </a:r>
            <a:r>
              <a:rPr lang="en-US" sz="1600" dirty="0" err="1" smtClean="0">
                <a:latin typeface="Arial Black" pitchFamily="34" charset="0"/>
              </a:rPr>
              <a:t>msg.mtype</a:t>
            </a:r>
            <a:r>
              <a:rPr lang="en-US" sz="1600" dirty="0" smtClean="0">
                <a:latin typeface="Arial Black" pitchFamily="34" charset="0"/>
              </a:rPr>
              <a:t> = 1; </a:t>
            </a:r>
            <a:r>
              <a:rPr lang="en-US" sz="1600" dirty="0" smtClean="0">
                <a:solidFill>
                  <a:schemeClr val="tx1">
                    <a:lumMod val="50000"/>
                    <a:lumOff val="50000"/>
                  </a:schemeClr>
                </a:solidFill>
                <a:latin typeface="Arial Black" pitchFamily="34" charset="0"/>
              </a:rPr>
              <a:t>/* Message type must be a positive number! */</a:t>
            </a:r>
          </a:p>
          <a:p>
            <a:pPr>
              <a:buNone/>
            </a:pPr>
            <a:r>
              <a:rPr lang="en-US" sz="1600" dirty="0" smtClean="0">
                <a:latin typeface="Arial Black" pitchFamily="34" charset="0"/>
              </a:rPr>
              <a:t> 	</a:t>
            </a:r>
            <a:r>
              <a:rPr lang="en-US" sz="1600" dirty="0" err="1" smtClean="0">
                <a:latin typeface="Arial Black" pitchFamily="34" charset="0"/>
              </a:rPr>
              <a:t>msg.request</a:t>
            </a:r>
            <a:r>
              <a:rPr lang="en-US" sz="1600" dirty="0" smtClean="0">
                <a:latin typeface="Arial Black" pitchFamily="34" charset="0"/>
              </a:rPr>
              <a:t> = 1</a:t>
            </a:r>
            <a:r>
              <a:rPr lang="en-US" sz="1600" dirty="0" smtClean="0">
                <a:solidFill>
                  <a:schemeClr val="tx1">
                    <a:lumMod val="50000"/>
                    <a:lumOff val="50000"/>
                  </a:schemeClr>
                </a:solidFill>
                <a:latin typeface="Arial Black" pitchFamily="34" charset="0"/>
              </a:rPr>
              <a:t>; /* Data element #1 */</a:t>
            </a:r>
          </a:p>
          <a:p>
            <a:pPr>
              <a:buNone/>
            </a:pPr>
            <a:r>
              <a:rPr lang="en-US" sz="1600" dirty="0" smtClean="0">
                <a:latin typeface="Arial Black" pitchFamily="34" charset="0"/>
              </a:rPr>
              <a:t> 	</a:t>
            </a:r>
            <a:r>
              <a:rPr lang="en-US" sz="1600" dirty="0" err="1" smtClean="0">
                <a:latin typeface="Arial Black" pitchFamily="34" charset="0"/>
              </a:rPr>
              <a:t>msg.salary</a:t>
            </a:r>
            <a:r>
              <a:rPr lang="en-US" sz="1600" dirty="0" smtClean="0">
                <a:latin typeface="Arial Black" pitchFamily="34" charset="0"/>
              </a:rPr>
              <a:t> = 1000.00; </a:t>
            </a:r>
            <a:r>
              <a:rPr lang="en-US" sz="1600" dirty="0" smtClean="0">
                <a:solidFill>
                  <a:schemeClr val="tx1">
                    <a:lumMod val="50000"/>
                    <a:lumOff val="50000"/>
                  </a:schemeClr>
                </a:solidFill>
                <a:latin typeface="Arial Black" pitchFamily="34" charset="0"/>
              </a:rPr>
              <a:t>/* Data element #2 (my yearly salary!)*/</a:t>
            </a:r>
          </a:p>
          <a:p>
            <a:pPr>
              <a:buNone/>
            </a:pPr>
            <a:r>
              <a:rPr lang="en-US" sz="1600" dirty="0" smtClean="0">
                <a:latin typeface="Arial Black" pitchFamily="34" charset="0"/>
              </a:rPr>
              <a:t>if((</a:t>
            </a:r>
            <a:r>
              <a:rPr lang="en-US" sz="1600" dirty="0" err="1" smtClean="0">
                <a:latin typeface="Arial Black" pitchFamily="34" charset="0"/>
              </a:rPr>
              <a:t>send_message</a:t>
            </a:r>
            <a:r>
              <a:rPr lang="en-US" sz="1600" dirty="0" smtClean="0">
                <a:latin typeface="Arial Black" pitchFamily="34" charset="0"/>
              </a:rPr>
              <a:t>( </a:t>
            </a:r>
            <a:r>
              <a:rPr lang="en-US" sz="1600" dirty="0" err="1" smtClean="0">
                <a:latin typeface="Arial Black" pitchFamily="34" charset="0"/>
              </a:rPr>
              <a:t>qid</a:t>
            </a:r>
            <a:r>
              <a:rPr lang="en-US" sz="1600" dirty="0" smtClean="0">
                <a:latin typeface="Arial Black" pitchFamily="34" charset="0"/>
              </a:rPr>
              <a:t>, &amp;</a:t>
            </a:r>
            <a:r>
              <a:rPr lang="en-US" sz="1600" dirty="0" err="1" smtClean="0">
                <a:latin typeface="Arial Black" pitchFamily="34" charset="0"/>
              </a:rPr>
              <a:t>msg</a:t>
            </a:r>
            <a:r>
              <a:rPr lang="en-US" sz="1600" dirty="0" smtClean="0">
                <a:latin typeface="Arial Black" pitchFamily="34" charset="0"/>
              </a:rPr>
              <a:t> )) == -1) </a:t>
            </a:r>
          </a:p>
          <a:p>
            <a:pPr>
              <a:buNone/>
            </a:pPr>
            <a:r>
              <a:rPr lang="en-US" sz="1600" dirty="0">
                <a:latin typeface="Arial Black" pitchFamily="34" charset="0"/>
              </a:rPr>
              <a:t>	</a:t>
            </a:r>
            <a:r>
              <a:rPr lang="en-US" sz="1600" dirty="0" smtClean="0">
                <a:latin typeface="Arial Black" pitchFamily="34" charset="0"/>
              </a:rPr>
              <a:t>{ </a:t>
            </a:r>
            <a:r>
              <a:rPr lang="en-US" sz="1600" dirty="0" err="1" smtClean="0">
                <a:latin typeface="Arial Black" pitchFamily="34" charset="0"/>
              </a:rPr>
              <a:t>perror</a:t>
            </a:r>
            <a:r>
              <a:rPr lang="en-US" sz="1600" dirty="0" smtClean="0">
                <a:latin typeface="Arial Black" pitchFamily="34" charset="0"/>
              </a:rPr>
              <a:t>("</a:t>
            </a:r>
            <a:r>
              <a:rPr lang="en-US" sz="1600" dirty="0" err="1" smtClean="0">
                <a:latin typeface="Arial Black" pitchFamily="34" charset="0"/>
              </a:rPr>
              <a:t>send_message</a:t>
            </a:r>
            <a:r>
              <a:rPr lang="en-US" sz="1600" dirty="0" smtClean="0">
                <a:latin typeface="Arial Black" pitchFamily="34" charset="0"/>
              </a:rPr>
              <a:t>"); exit(1); } }</a:t>
            </a:r>
            <a:endParaRPr lang="en-US" sz="1600" dirty="0">
              <a:latin typeface="Arial Black" pitchFamily="34" charset="0"/>
            </a:endParaRPr>
          </a:p>
        </p:txBody>
      </p:sp>
      <p:sp>
        <p:nvSpPr>
          <p:cNvPr id="4" name="Slide Number Placeholder 3"/>
          <p:cNvSpPr>
            <a:spLocks noGrp="1"/>
          </p:cNvSpPr>
          <p:nvPr>
            <p:ph type="sldNum" sz="quarter" idx="12"/>
          </p:nvPr>
        </p:nvSpPr>
        <p:spPr/>
        <p:txBody>
          <a:bodyPr/>
          <a:lstStyle/>
          <a:p>
            <a:fld id="{BAAE0CED-AECF-4F05-AF90-299625F049B1}"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 </a:t>
            </a:r>
            <a:r>
              <a:rPr lang="en-US" dirty="0" err="1" smtClean="0"/>
              <a:t>msgrcv</a:t>
            </a:r>
            <a:r>
              <a:rPr lang="en-US" dirty="0" smtClean="0"/>
              <a:t>()</a:t>
            </a:r>
            <a:endParaRPr lang="en-US" dirty="0"/>
          </a:p>
        </p:txBody>
      </p:sp>
      <p:sp>
        <p:nvSpPr>
          <p:cNvPr id="3" name="Content Placeholder 2"/>
          <p:cNvSpPr>
            <a:spLocks noGrp="1"/>
          </p:cNvSpPr>
          <p:nvPr>
            <p:ph idx="1"/>
          </p:nvPr>
        </p:nvSpPr>
        <p:spPr/>
        <p:txBody>
          <a:bodyPr/>
          <a:lstStyle/>
          <a:p>
            <a:r>
              <a:rPr lang="en-US" dirty="0"/>
              <a:t> </a:t>
            </a:r>
            <a:r>
              <a:rPr lang="en-US" dirty="0" smtClean="0"/>
              <a:t>Retrieving </a:t>
            </a:r>
            <a:r>
              <a:rPr lang="en-US" dirty="0"/>
              <a:t>the message from the </a:t>
            </a:r>
            <a:r>
              <a:rPr lang="en-US" dirty="0" smtClean="0"/>
              <a:t>queue is done using </a:t>
            </a:r>
            <a:r>
              <a:rPr lang="en-US" dirty="0"/>
              <a:t>the </a:t>
            </a:r>
            <a:r>
              <a:rPr lang="en-US" dirty="0" err="1" smtClean="0"/>
              <a:t>msgrcv</a:t>
            </a:r>
            <a:r>
              <a:rPr lang="en-US" dirty="0" smtClean="0"/>
              <a:t>()</a:t>
            </a:r>
            <a:r>
              <a:rPr lang="en-US" dirty="0"/>
              <a:t> </a:t>
            </a:r>
            <a:r>
              <a:rPr lang="en-US" dirty="0" smtClean="0"/>
              <a:t>system call:</a:t>
            </a:r>
          </a:p>
          <a:p>
            <a:r>
              <a:rPr lang="en-US" sz="1800" b="1" dirty="0" err="1" smtClean="0"/>
              <a:t>int</a:t>
            </a:r>
            <a:r>
              <a:rPr lang="en-US" sz="1800" b="1" dirty="0" smtClean="0"/>
              <a:t> </a:t>
            </a:r>
            <a:r>
              <a:rPr lang="en-US" sz="1800" b="1" dirty="0" err="1" smtClean="0"/>
              <a:t>msgrcv</a:t>
            </a:r>
            <a:r>
              <a:rPr lang="en-US" sz="1800" b="1" dirty="0" smtClean="0"/>
              <a:t> ( </a:t>
            </a:r>
            <a:r>
              <a:rPr lang="en-US" sz="1800" b="1" dirty="0" err="1" smtClean="0"/>
              <a:t>int</a:t>
            </a:r>
            <a:r>
              <a:rPr lang="en-US" sz="1800" b="1" dirty="0" smtClean="0"/>
              <a:t> </a:t>
            </a:r>
            <a:r>
              <a:rPr lang="en-US" sz="1800" b="1" dirty="0" err="1" smtClean="0"/>
              <a:t>msqid</a:t>
            </a:r>
            <a:r>
              <a:rPr lang="en-US" sz="1800" b="1" dirty="0" smtClean="0"/>
              <a:t>, </a:t>
            </a:r>
            <a:r>
              <a:rPr lang="en-US" sz="1800" b="1" dirty="0" err="1" smtClean="0"/>
              <a:t>struct</a:t>
            </a:r>
            <a:r>
              <a:rPr lang="en-US" sz="1800" b="1" dirty="0" smtClean="0"/>
              <a:t> </a:t>
            </a:r>
            <a:r>
              <a:rPr lang="en-US" sz="1800" b="1" dirty="0" err="1" smtClean="0"/>
              <a:t>msgbuf</a:t>
            </a:r>
            <a:r>
              <a:rPr lang="en-US" sz="1800" b="1" dirty="0" smtClean="0"/>
              <a:t> *</a:t>
            </a:r>
            <a:r>
              <a:rPr lang="en-US" sz="1800" b="1" dirty="0" err="1" smtClean="0"/>
              <a:t>msgp</a:t>
            </a:r>
            <a:r>
              <a:rPr lang="en-US" sz="1800" b="1" dirty="0" smtClean="0"/>
              <a:t>, </a:t>
            </a:r>
            <a:r>
              <a:rPr lang="en-US" sz="1800" b="1" dirty="0" err="1" smtClean="0"/>
              <a:t>int</a:t>
            </a:r>
            <a:r>
              <a:rPr lang="en-US" sz="1800" b="1" dirty="0" smtClean="0"/>
              <a:t> </a:t>
            </a:r>
            <a:r>
              <a:rPr lang="en-US" sz="1800" b="1" dirty="0" err="1" smtClean="0"/>
              <a:t>msgsz</a:t>
            </a:r>
            <a:r>
              <a:rPr lang="en-US" sz="1800" b="1" dirty="0" smtClean="0"/>
              <a:t>, long </a:t>
            </a:r>
            <a:r>
              <a:rPr lang="en-US" sz="1800" b="1" dirty="0" err="1" smtClean="0"/>
              <a:t>mtype</a:t>
            </a:r>
            <a:r>
              <a:rPr lang="en-US" sz="1800" b="1" dirty="0" smtClean="0"/>
              <a:t>, </a:t>
            </a:r>
            <a:r>
              <a:rPr lang="en-US" sz="1800" b="1" dirty="0" err="1" smtClean="0"/>
              <a:t>int</a:t>
            </a:r>
            <a:r>
              <a:rPr lang="en-US" sz="1800" b="1" dirty="0" smtClean="0"/>
              <a:t> </a:t>
            </a:r>
            <a:r>
              <a:rPr lang="en-US" sz="1800" b="1" dirty="0" err="1" smtClean="0"/>
              <a:t>msgflg</a:t>
            </a:r>
            <a:r>
              <a:rPr lang="en-US" sz="1800" b="1" dirty="0" smtClean="0"/>
              <a:t> );</a:t>
            </a:r>
          </a:p>
          <a:p>
            <a:pPr lvl="1"/>
            <a:r>
              <a:rPr lang="en-US" sz="1800" dirty="0" smtClean="0"/>
              <a:t>RETURNS: Number of bytes copied into message buffer</a:t>
            </a:r>
          </a:p>
          <a:p>
            <a:pPr lvl="1"/>
            <a:r>
              <a:rPr lang="en-US" sz="1800" b="1" dirty="0" err="1" smtClean="0"/>
              <a:t>msqid,msgp</a:t>
            </a:r>
            <a:r>
              <a:rPr lang="en-US" sz="1800" b="1" dirty="0" smtClean="0"/>
              <a:t> and </a:t>
            </a:r>
            <a:r>
              <a:rPr lang="en-US" sz="1800" b="1" dirty="0" err="1" smtClean="0"/>
              <a:t>msgsz</a:t>
            </a:r>
            <a:r>
              <a:rPr lang="en-US" sz="1800" b="1" dirty="0" smtClean="0"/>
              <a:t> </a:t>
            </a:r>
            <a:r>
              <a:rPr lang="en-US" sz="1800" dirty="0" smtClean="0"/>
              <a:t>same as</a:t>
            </a:r>
            <a:r>
              <a:rPr lang="en-US" sz="1800" b="1" dirty="0" smtClean="0"/>
              <a:t> </a:t>
            </a:r>
            <a:r>
              <a:rPr lang="en-US" sz="1800" b="1" dirty="0" err="1" smtClean="0"/>
              <a:t>msgsnd</a:t>
            </a:r>
            <a:r>
              <a:rPr lang="en-US" sz="1800" b="1" dirty="0" smtClean="0"/>
              <a:t>()</a:t>
            </a:r>
          </a:p>
          <a:p>
            <a:pPr lvl="1"/>
            <a:r>
              <a:rPr lang="en-US" sz="1800" b="1" dirty="0" err="1" smtClean="0"/>
              <a:t>mtype</a:t>
            </a:r>
            <a:r>
              <a:rPr lang="en-US" sz="1800" dirty="0" smtClean="0"/>
              <a:t>: </a:t>
            </a:r>
            <a:r>
              <a:rPr lang="en-US" sz="1800" dirty="0"/>
              <a:t>specifies the </a:t>
            </a:r>
            <a:r>
              <a:rPr lang="en-US" sz="1800" i="1" dirty="0" smtClean="0"/>
              <a:t>type</a:t>
            </a:r>
            <a:r>
              <a:rPr lang="en-US" sz="1800" dirty="0"/>
              <a:t> of message to retrieve from the </a:t>
            </a:r>
            <a:r>
              <a:rPr lang="en-US" sz="1800" dirty="0" smtClean="0"/>
              <a:t>queue</a:t>
            </a:r>
          </a:p>
          <a:p>
            <a:pPr lvl="1"/>
            <a:r>
              <a:rPr lang="en-US" sz="1800" b="1" dirty="0" err="1" smtClean="0"/>
              <a:t>msgflg</a:t>
            </a:r>
            <a:r>
              <a:rPr lang="en-US" sz="1800" b="1" dirty="0" smtClean="0"/>
              <a:t>: </a:t>
            </a:r>
            <a:r>
              <a:rPr lang="en-US" sz="1800" b="1" dirty="0"/>
              <a:t>IPC_NOWAIT</a:t>
            </a:r>
            <a:r>
              <a:rPr lang="en-US" sz="1800" dirty="0"/>
              <a:t> is passed as a flag, and no messages are available, the call returns ENOMSG to the calling process. Otherwise, the calling process blocks</a:t>
            </a:r>
            <a:endParaRPr lang="en-US" sz="1800" b="1"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read_message</a:t>
            </a:r>
            <a:r>
              <a:rPr lang="en-US" dirty="0" smtClean="0"/>
              <a:t>()</a:t>
            </a:r>
            <a:endParaRPr lang="en-US" dirty="0"/>
          </a:p>
        </p:txBody>
      </p:sp>
      <p:sp>
        <p:nvSpPr>
          <p:cNvPr id="3" name="Content Placeholder 2"/>
          <p:cNvSpPr>
            <a:spLocks noGrp="1"/>
          </p:cNvSpPr>
          <p:nvPr>
            <p:ph idx="1"/>
          </p:nvPr>
        </p:nvSpPr>
        <p:spPr>
          <a:xfrm>
            <a:off x="457200" y="1600200"/>
            <a:ext cx="8229600" cy="4953000"/>
          </a:xfrm>
        </p:spPr>
        <p:style>
          <a:lnRef idx="2">
            <a:schemeClr val="dk1"/>
          </a:lnRef>
          <a:fillRef idx="1">
            <a:schemeClr val="lt1"/>
          </a:fillRef>
          <a:effectRef idx="0">
            <a:schemeClr val="dk1"/>
          </a:effectRef>
          <a:fontRef idx="minor">
            <a:schemeClr val="dk1"/>
          </a:fontRef>
        </p:style>
        <p:txBody>
          <a:bodyPr>
            <a:normAutofit fontScale="85000" lnSpcReduction="10000"/>
          </a:bodyPr>
          <a:lstStyle/>
          <a:p>
            <a:pPr>
              <a:buNone/>
            </a:pPr>
            <a:endParaRPr lang="en-US" sz="2800" dirty="0" smtClean="0"/>
          </a:p>
          <a:p>
            <a:pPr>
              <a:buNone/>
            </a:pPr>
            <a:r>
              <a:rPr lang="en-US" sz="2800" dirty="0" err="1" smtClean="0"/>
              <a:t>int</a:t>
            </a:r>
            <a:r>
              <a:rPr lang="en-US" sz="2800" dirty="0" smtClean="0"/>
              <a:t> </a:t>
            </a:r>
            <a:r>
              <a:rPr lang="en-US" sz="2800" dirty="0" err="1" smtClean="0"/>
              <a:t>read_message</a:t>
            </a:r>
            <a:r>
              <a:rPr lang="en-US" sz="2800" dirty="0" smtClean="0"/>
              <a:t>( </a:t>
            </a:r>
            <a:r>
              <a:rPr lang="en-US" sz="2800" dirty="0" err="1" smtClean="0"/>
              <a:t>int</a:t>
            </a:r>
            <a:r>
              <a:rPr lang="en-US" sz="2800" dirty="0" smtClean="0"/>
              <a:t> </a:t>
            </a:r>
            <a:r>
              <a:rPr lang="en-US" sz="2800" dirty="0" err="1" smtClean="0"/>
              <a:t>qid</a:t>
            </a:r>
            <a:r>
              <a:rPr lang="en-US" sz="2800" dirty="0" smtClean="0"/>
              <a:t>, long type, </a:t>
            </a:r>
            <a:r>
              <a:rPr lang="en-US" sz="2800" dirty="0" err="1" smtClean="0"/>
              <a:t>struct</a:t>
            </a:r>
            <a:r>
              <a:rPr lang="en-US" sz="2800" dirty="0" smtClean="0"/>
              <a:t> </a:t>
            </a:r>
            <a:r>
              <a:rPr lang="en-US" sz="2800" dirty="0" err="1" smtClean="0"/>
              <a:t>mymsgbuf</a:t>
            </a:r>
            <a:r>
              <a:rPr lang="en-US" sz="2800" dirty="0" smtClean="0"/>
              <a:t> *</a:t>
            </a:r>
            <a:r>
              <a:rPr lang="en-US" sz="2800" dirty="0" err="1" smtClean="0"/>
              <a:t>qbuf</a:t>
            </a:r>
            <a:r>
              <a:rPr lang="en-US" sz="2800" dirty="0" smtClean="0"/>
              <a:t> )</a:t>
            </a:r>
          </a:p>
          <a:p>
            <a:pPr>
              <a:buNone/>
            </a:pPr>
            <a:r>
              <a:rPr lang="en-US" dirty="0" smtClean="0"/>
              <a:t> { </a:t>
            </a:r>
          </a:p>
          <a:p>
            <a:pPr>
              <a:buNone/>
            </a:pPr>
            <a:r>
              <a:rPr lang="en-US" dirty="0" smtClean="0"/>
              <a:t>	</a:t>
            </a:r>
            <a:r>
              <a:rPr lang="en-US" dirty="0" err="1" smtClean="0"/>
              <a:t>int</a:t>
            </a:r>
            <a:r>
              <a:rPr lang="en-US" dirty="0" smtClean="0"/>
              <a:t> result, length; </a:t>
            </a:r>
          </a:p>
          <a:p>
            <a:pPr>
              <a:buNone/>
            </a:pPr>
            <a:r>
              <a:rPr lang="en-US" dirty="0" smtClean="0">
                <a:solidFill>
                  <a:schemeClr val="tx1">
                    <a:lumMod val="50000"/>
                    <a:lumOff val="50000"/>
                  </a:schemeClr>
                </a:solidFill>
              </a:rPr>
              <a:t>/* The length is essentially the size of the structure minus </a:t>
            </a:r>
            <a:r>
              <a:rPr lang="en-US" dirty="0" err="1" smtClean="0">
                <a:solidFill>
                  <a:schemeClr val="tx1">
                    <a:lumMod val="50000"/>
                    <a:lumOff val="50000"/>
                  </a:schemeClr>
                </a:solidFill>
              </a:rPr>
              <a:t>sizeof</a:t>
            </a:r>
            <a:r>
              <a:rPr lang="en-US" dirty="0" smtClean="0">
                <a:solidFill>
                  <a:schemeClr val="tx1">
                    <a:lumMod val="50000"/>
                    <a:lumOff val="50000"/>
                  </a:schemeClr>
                </a:solidFill>
              </a:rPr>
              <a:t>(</a:t>
            </a:r>
            <a:r>
              <a:rPr lang="en-US" dirty="0" err="1" smtClean="0">
                <a:solidFill>
                  <a:schemeClr val="tx1">
                    <a:lumMod val="50000"/>
                    <a:lumOff val="50000"/>
                  </a:schemeClr>
                </a:solidFill>
              </a:rPr>
              <a:t>mtype</a:t>
            </a:r>
            <a:r>
              <a:rPr lang="en-US" dirty="0" smtClean="0">
                <a:solidFill>
                  <a:schemeClr val="tx1">
                    <a:lumMod val="50000"/>
                    <a:lumOff val="50000"/>
                  </a:schemeClr>
                </a:solidFill>
              </a:rPr>
              <a:t>) */</a:t>
            </a:r>
          </a:p>
          <a:p>
            <a:pPr>
              <a:buNone/>
            </a:pPr>
            <a:r>
              <a:rPr lang="en-US" dirty="0" smtClean="0"/>
              <a:t> 	length = </a:t>
            </a:r>
            <a:r>
              <a:rPr lang="en-US" dirty="0" err="1" smtClean="0"/>
              <a:t>sizeof</a:t>
            </a:r>
            <a:r>
              <a:rPr lang="en-US" dirty="0" smtClean="0"/>
              <a:t>(</a:t>
            </a:r>
            <a:r>
              <a:rPr lang="en-US" dirty="0" err="1" smtClean="0"/>
              <a:t>struct</a:t>
            </a:r>
            <a:r>
              <a:rPr lang="en-US" dirty="0" smtClean="0"/>
              <a:t> </a:t>
            </a:r>
            <a:r>
              <a:rPr lang="en-US" dirty="0" err="1" smtClean="0"/>
              <a:t>mymsgbuf</a:t>
            </a:r>
            <a:r>
              <a:rPr lang="en-US" dirty="0" smtClean="0"/>
              <a:t>) - </a:t>
            </a:r>
            <a:r>
              <a:rPr lang="en-US" dirty="0" err="1" smtClean="0"/>
              <a:t>sizeof</a:t>
            </a:r>
            <a:r>
              <a:rPr lang="en-US" dirty="0" smtClean="0"/>
              <a:t>(long);</a:t>
            </a:r>
          </a:p>
          <a:p>
            <a:pPr>
              <a:buNone/>
            </a:pPr>
            <a:r>
              <a:rPr lang="en-US" dirty="0" smtClean="0"/>
              <a:t> 	If((result = </a:t>
            </a:r>
            <a:r>
              <a:rPr lang="en-US" dirty="0" err="1" smtClean="0"/>
              <a:t>msgrcv</a:t>
            </a:r>
            <a:r>
              <a:rPr lang="en-US" dirty="0" smtClean="0"/>
              <a:t>( </a:t>
            </a:r>
            <a:r>
              <a:rPr lang="en-US" dirty="0" err="1" smtClean="0"/>
              <a:t>qid</a:t>
            </a:r>
            <a:r>
              <a:rPr lang="en-US" dirty="0" smtClean="0"/>
              <a:t>, </a:t>
            </a:r>
            <a:r>
              <a:rPr lang="en-US" dirty="0" err="1" smtClean="0"/>
              <a:t>qbuf</a:t>
            </a:r>
            <a:r>
              <a:rPr lang="en-US" dirty="0" smtClean="0"/>
              <a:t>, length, type, 0)) == -1)</a:t>
            </a:r>
          </a:p>
          <a:p>
            <a:pPr>
              <a:buNone/>
            </a:pPr>
            <a:r>
              <a:rPr lang="en-US" dirty="0" smtClean="0"/>
              <a:t> 		{ return(-1); } </a:t>
            </a:r>
          </a:p>
          <a:p>
            <a:pPr>
              <a:buNone/>
            </a:pPr>
            <a:r>
              <a:rPr lang="en-US" dirty="0" smtClean="0"/>
              <a:t>	return(result);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peek_message</a:t>
            </a:r>
            <a:r>
              <a:rPr lang="en-US" dirty="0" smtClean="0"/>
              <a:t>()</a:t>
            </a:r>
            <a:endParaRPr lang="en-US" dirty="0"/>
          </a:p>
        </p:txBody>
      </p:sp>
      <p:sp>
        <p:nvSpPr>
          <p:cNvPr id="3" name="Content Placeholder 2"/>
          <p:cNvSpPr>
            <a:spLocks noGrp="1"/>
          </p:cNvSpPr>
          <p:nvPr>
            <p:ph idx="1"/>
          </p:nvPr>
        </p:nvSpPr>
        <p:spPr>
          <a:xfrm>
            <a:off x="457200" y="1600200"/>
            <a:ext cx="8229600" cy="4800600"/>
          </a:xfrm>
        </p:spPr>
        <p:style>
          <a:lnRef idx="2">
            <a:schemeClr val="dk1"/>
          </a:lnRef>
          <a:fillRef idx="1">
            <a:schemeClr val="lt1"/>
          </a:fillRef>
          <a:effectRef idx="0">
            <a:schemeClr val="dk1"/>
          </a:effectRef>
          <a:fontRef idx="minor">
            <a:schemeClr val="dk1"/>
          </a:fontRef>
        </p:style>
        <p:txBody>
          <a:bodyPr>
            <a:normAutofit/>
          </a:bodyPr>
          <a:lstStyle/>
          <a:p>
            <a:pPr>
              <a:buNone/>
            </a:pPr>
            <a:r>
              <a:rPr lang="en-US" dirty="0" err="1" smtClean="0"/>
              <a:t>int</a:t>
            </a:r>
            <a:r>
              <a:rPr lang="en-US" dirty="0" smtClean="0"/>
              <a:t> </a:t>
            </a:r>
            <a:r>
              <a:rPr lang="en-US" dirty="0" err="1" smtClean="0"/>
              <a:t>peek_message</a:t>
            </a:r>
            <a:r>
              <a:rPr lang="en-US" dirty="0" smtClean="0"/>
              <a:t>( </a:t>
            </a:r>
            <a:r>
              <a:rPr lang="en-US" dirty="0" err="1" smtClean="0"/>
              <a:t>int</a:t>
            </a:r>
            <a:r>
              <a:rPr lang="en-US" dirty="0" smtClean="0"/>
              <a:t> </a:t>
            </a:r>
            <a:r>
              <a:rPr lang="en-US" dirty="0" err="1" smtClean="0"/>
              <a:t>qid</a:t>
            </a:r>
            <a:r>
              <a:rPr lang="en-US" dirty="0" smtClean="0"/>
              <a:t>, long type ) </a:t>
            </a:r>
          </a:p>
          <a:p>
            <a:pPr>
              <a:buNone/>
            </a:pPr>
            <a:r>
              <a:rPr lang="en-US" dirty="0" smtClean="0"/>
              <a:t>	{</a:t>
            </a:r>
          </a:p>
          <a:p>
            <a:pPr>
              <a:buNone/>
            </a:pPr>
            <a:r>
              <a:rPr lang="en-US" dirty="0" smtClean="0"/>
              <a:t>	</a:t>
            </a:r>
            <a:r>
              <a:rPr lang="en-US" dirty="0"/>
              <a:t>	</a:t>
            </a:r>
            <a:r>
              <a:rPr lang="en-US" sz="2000" dirty="0" err="1" smtClean="0"/>
              <a:t>int</a:t>
            </a:r>
            <a:r>
              <a:rPr lang="en-US" sz="2000" dirty="0" smtClean="0"/>
              <a:t> result, length; </a:t>
            </a:r>
          </a:p>
          <a:p>
            <a:pPr>
              <a:buNone/>
            </a:pPr>
            <a:r>
              <a:rPr lang="en-US" sz="2000" dirty="0" smtClean="0"/>
              <a:t>		if((result = </a:t>
            </a:r>
            <a:r>
              <a:rPr lang="en-US" sz="2000" dirty="0" err="1" smtClean="0"/>
              <a:t>msgrcv</a:t>
            </a:r>
            <a:r>
              <a:rPr lang="en-US" sz="2000" dirty="0" smtClean="0"/>
              <a:t>( </a:t>
            </a:r>
            <a:r>
              <a:rPr lang="en-US" sz="2000" dirty="0" err="1" smtClean="0"/>
              <a:t>qid</a:t>
            </a:r>
            <a:r>
              <a:rPr lang="en-US" sz="2000" dirty="0" smtClean="0"/>
              <a:t>, NULL, 0, type, IPC_NOWAIT)) == -1) </a:t>
            </a:r>
          </a:p>
          <a:p>
            <a:pPr>
              <a:buNone/>
            </a:pPr>
            <a:r>
              <a:rPr lang="en-US" sz="2000" dirty="0" smtClean="0"/>
              <a:t>			{</a:t>
            </a:r>
          </a:p>
          <a:p>
            <a:pPr>
              <a:buNone/>
            </a:pPr>
            <a:r>
              <a:rPr lang="en-US" sz="2000" dirty="0" smtClean="0"/>
              <a:t> 				if(</a:t>
            </a:r>
            <a:r>
              <a:rPr lang="en-US" sz="2000" dirty="0" err="1" smtClean="0"/>
              <a:t>errno</a:t>
            </a:r>
            <a:r>
              <a:rPr lang="en-US" sz="2000" dirty="0" smtClean="0"/>
              <a:t> == E2BIG) </a:t>
            </a:r>
          </a:p>
          <a:p>
            <a:pPr>
              <a:buNone/>
            </a:pPr>
            <a:r>
              <a:rPr lang="en-US" sz="2000" dirty="0" smtClean="0"/>
              <a:t>					return(TRUE); </a:t>
            </a:r>
          </a:p>
          <a:p>
            <a:pPr>
              <a:buNone/>
            </a:pPr>
            <a:r>
              <a:rPr lang="en-US" sz="2000" dirty="0" smtClean="0"/>
              <a:t>			}</a:t>
            </a:r>
          </a:p>
          <a:p>
            <a:pPr>
              <a:buNone/>
            </a:pPr>
            <a:r>
              <a:rPr lang="en-US" sz="2000" dirty="0" smtClean="0"/>
              <a:t> 		return(FALSE);</a:t>
            </a:r>
            <a:endParaRPr lang="en-US" dirty="0" smtClean="0"/>
          </a:p>
          <a:p>
            <a:pPr>
              <a:buNone/>
            </a:pPr>
            <a:r>
              <a:rPr lang="en-US" dirty="0"/>
              <a:t>	</a:t>
            </a:r>
            <a:r>
              <a:rPr lang="en-US" dirty="0" smtClean="0"/>
              <a:t>}</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CALL: </a:t>
            </a:r>
            <a:r>
              <a:rPr lang="en-US" b="1" dirty="0" err="1"/>
              <a:t>msgctl</a:t>
            </a:r>
            <a:r>
              <a:rPr lang="en-US" b="1" dirty="0"/>
              <a:t>()</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To perform control operations on a message queue, you use the </a:t>
            </a:r>
            <a:r>
              <a:rPr lang="en-US" dirty="0" err="1" smtClean="0"/>
              <a:t>msgctl</a:t>
            </a:r>
            <a:r>
              <a:rPr lang="en-US" dirty="0" smtClean="0"/>
              <a:t>()</a:t>
            </a:r>
            <a:r>
              <a:rPr lang="en-US" dirty="0"/>
              <a:t> system call</a:t>
            </a:r>
            <a:r>
              <a:rPr lang="en-US" dirty="0" smtClean="0"/>
              <a:t>.</a:t>
            </a:r>
          </a:p>
          <a:p>
            <a:r>
              <a:rPr lang="en-US" sz="2400" dirty="0" err="1" smtClean="0"/>
              <a:t>int</a:t>
            </a:r>
            <a:r>
              <a:rPr lang="en-US" sz="2400" dirty="0" smtClean="0"/>
              <a:t> </a:t>
            </a:r>
            <a:r>
              <a:rPr lang="en-US" sz="2400" dirty="0" err="1" smtClean="0"/>
              <a:t>msgctl</a:t>
            </a:r>
            <a:r>
              <a:rPr lang="en-US" sz="2400" dirty="0" smtClean="0"/>
              <a:t>( </a:t>
            </a:r>
            <a:r>
              <a:rPr lang="en-US" sz="2400" dirty="0" err="1" smtClean="0"/>
              <a:t>int</a:t>
            </a:r>
            <a:r>
              <a:rPr lang="en-US" sz="2400" dirty="0" smtClean="0"/>
              <a:t> </a:t>
            </a:r>
            <a:r>
              <a:rPr lang="en-US" sz="2400" dirty="0" err="1" smtClean="0"/>
              <a:t>msgqid</a:t>
            </a:r>
            <a:r>
              <a:rPr lang="en-US" sz="2400" dirty="0" smtClean="0"/>
              <a:t>, </a:t>
            </a:r>
            <a:r>
              <a:rPr lang="en-US" sz="2400" dirty="0" err="1" smtClean="0"/>
              <a:t>int</a:t>
            </a:r>
            <a:r>
              <a:rPr lang="en-US" sz="2400" dirty="0" smtClean="0"/>
              <a:t> </a:t>
            </a:r>
            <a:r>
              <a:rPr lang="en-US" sz="2400" dirty="0" err="1" smtClean="0"/>
              <a:t>cmd</a:t>
            </a:r>
            <a:r>
              <a:rPr lang="en-US" sz="2400" dirty="0" smtClean="0"/>
              <a:t>, </a:t>
            </a:r>
            <a:r>
              <a:rPr lang="en-US" sz="2400" dirty="0" err="1" smtClean="0"/>
              <a:t>struct</a:t>
            </a:r>
            <a:r>
              <a:rPr lang="en-US" sz="2400" dirty="0" smtClean="0"/>
              <a:t> </a:t>
            </a:r>
            <a:r>
              <a:rPr lang="en-US" sz="2400" dirty="0" err="1" smtClean="0"/>
              <a:t>msqid_ds</a:t>
            </a:r>
            <a:r>
              <a:rPr lang="en-US" sz="2400" dirty="0" smtClean="0"/>
              <a:t> *</a:t>
            </a:r>
            <a:r>
              <a:rPr lang="en-US" sz="2400" dirty="0" err="1" smtClean="0"/>
              <a:t>buf</a:t>
            </a:r>
            <a:r>
              <a:rPr lang="en-US" sz="2400" dirty="0" smtClean="0"/>
              <a:t> );</a:t>
            </a:r>
          </a:p>
          <a:p>
            <a:pPr lvl="1"/>
            <a:r>
              <a:rPr lang="en-US" dirty="0" smtClean="0"/>
              <a:t> RETURNS: 0 on success</a:t>
            </a:r>
          </a:p>
          <a:p>
            <a:pPr lvl="1"/>
            <a:r>
              <a:rPr lang="en-US" dirty="0" err="1" smtClean="0"/>
              <a:t>cmd</a:t>
            </a:r>
            <a:r>
              <a:rPr lang="en-US" dirty="0" smtClean="0"/>
              <a:t>:</a:t>
            </a:r>
          </a:p>
          <a:p>
            <a:pPr lvl="2"/>
            <a:r>
              <a:rPr lang="en-US" b="1" dirty="0" smtClean="0"/>
              <a:t>IPC_STAT: </a:t>
            </a:r>
            <a:r>
              <a:rPr lang="en-US" dirty="0" smtClean="0"/>
              <a:t>Retrieves the </a:t>
            </a:r>
            <a:r>
              <a:rPr lang="en-US" b="1" dirty="0" err="1" smtClean="0"/>
              <a:t>msqid_ds</a:t>
            </a:r>
            <a:r>
              <a:rPr lang="en-US" dirty="0" smtClean="0"/>
              <a:t> structure for a queue, and stores it in the address of the </a:t>
            </a:r>
            <a:r>
              <a:rPr lang="en-US" dirty="0" err="1" smtClean="0"/>
              <a:t>buf</a:t>
            </a:r>
            <a:r>
              <a:rPr lang="en-US" dirty="0" smtClean="0"/>
              <a:t> argument.</a:t>
            </a:r>
          </a:p>
          <a:p>
            <a:pPr lvl="2"/>
            <a:r>
              <a:rPr lang="en-US" b="1" dirty="0" smtClean="0"/>
              <a:t>IPC_SET: </a:t>
            </a:r>
            <a:r>
              <a:rPr lang="en-US" dirty="0" smtClean="0"/>
              <a:t>Sets the value of the </a:t>
            </a:r>
            <a:r>
              <a:rPr lang="en-US" b="1" dirty="0" err="1" smtClean="0"/>
              <a:t>ipc_perm</a:t>
            </a:r>
            <a:r>
              <a:rPr lang="en-US" dirty="0" smtClean="0"/>
              <a:t> member of the </a:t>
            </a:r>
            <a:r>
              <a:rPr lang="en-US" dirty="0" err="1" smtClean="0"/>
              <a:t>msqid_ds</a:t>
            </a:r>
            <a:r>
              <a:rPr lang="en-US" dirty="0" smtClean="0"/>
              <a:t> structure for a queue. Takes the values from the </a:t>
            </a:r>
            <a:r>
              <a:rPr lang="en-US" dirty="0" err="1" smtClean="0"/>
              <a:t>buf</a:t>
            </a:r>
            <a:r>
              <a:rPr lang="en-US" dirty="0" smtClean="0"/>
              <a:t> argument.</a:t>
            </a:r>
          </a:p>
          <a:p>
            <a:pPr lvl="2"/>
            <a:r>
              <a:rPr lang="en-US" b="1" dirty="0" smtClean="0"/>
              <a:t>IPC_RMID: </a:t>
            </a:r>
            <a:r>
              <a:rPr lang="en-US" dirty="0" smtClean="0"/>
              <a:t>Removes the queue from the kernel.</a:t>
            </a:r>
          </a:p>
          <a:p>
            <a:pPr lvl="2"/>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remove_queue</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pPr>
              <a:buNone/>
            </a:pPr>
            <a:r>
              <a:rPr lang="en-US" dirty="0" smtClean="0"/>
              <a:t>  </a:t>
            </a:r>
          </a:p>
          <a:p>
            <a:pPr>
              <a:buNone/>
            </a:pPr>
            <a:r>
              <a:rPr lang="en-US" dirty="0"/>
              <a:t> </a:t>
            </a:r>
            <a:r>
              <a:rPr lang="en-US" dirty="0" err="1" smtClean="0"/>
              <a:t>int</a:t>
            </a:r>
            <a:r>
              <a:rPr lang="en-US" dirty="0" smtClean="0"/>
              <a:t> </a:t>
            </a:r>
            <a:r>
              <a:rPr lang="en-US" dirty="0" err="1" smtClean="0"/>
              <a:t>remove_queue</a:t>
            </a:r>
            <a:r>
              <a:rPr lang="en-US" dirty="0" smtClean="0"/>
              <a:t>( </a:t>
            </a:r>
            <a:r>
              <a:rPr lang="en-US" dirty="0" err="1" smtClean="0"/>
              <a:t>int</a:t>
            </a:r>
            <a:r>
              <a:rPr lang="en-US" dirty="0" smtClean="0"/>
              <a:t> </a:t>
            </a:r>
            <a:r>
              <a:rPr lang="en-US" dirty="0" err="1" smtClean="0"/>
              <a:t>qid</a:t>
            </a:r>
            <a:r>
              <a:rPr lang="en-US" dirty="0" smtClean="0"/>
              <a:t> )</a:t>
            </a:r>
          </a:p>
          <a:p>
            <a:pPr>
              <a:buNone/>
            </a:pPr>
            <a:r>
              <a:rPr lang="en-US" dirty="0" smtClean="0"/>
              <a:t>	 { </a:t>
            </a:r>
          </a:p>
          <a:p>
            <a:pPr>
              <a:buNone/>
            </a:pPr>
            <a:r>
              <a:rPr lang="en-US" dirty="0" smtClean="0"/>
              <a:t>		if( </a:t>
            </a:r>
            <a:r>
              <a:rPr lang="en-US" dirty="0" err="1" smtClean="0"/>
              <a:t>msgctl</a:t>
            </a:r>
            <a:r>
              <a:rPr lang="en-US" dirty="0" smtClean="0"/>
              <a:t>( </a:t>
            </a:r>
            <a:r>
              <a:rPr lang="en-US" dirty="0" err="1" smtClean="0"/>
              <a:t>qid</a:t>
            </a:r>
            <a:r>
              <a:rPr lang="en-US" dirty="0" smtClean="0"/>
              <a:t>, IPC_RMID, 0) == -1) </a:t>
            </a:r>
          </a:p>
          <a:p>
            <a:pPr>
              <a:buNone/>
            </a:pPr>
            <a:r>
              <a:rPr lang="en-US" dirty="0" smtClean="0"/>
              <a:t>			{</a:t>
            </a:r>
          </a:p>
          <a:p>
            <a:pPr>
              <a:buNone/>
            </a:pPr>
            <a:r>
              <a:rPr lang="en-US" dirty="0" smtClean="0"/>
              <a:t> 				return(-1); </a:t>
            </a:r>
          </a:p>
          <a:p>
            <a:pPr>
              <a:buNone/>
            </a:pPr>
            <a:r>
              <a:rPr lang="en-US" dirty="0" smtClean="0"/>
              <a:t>			}</a:t>
            </a:r>
          </a:p>
          <a:p>
            <a:pPr>
              <a:buNone/>
            </a:pPr>
            <a:r>
              <a:rPr lang="en-US" dirty="0" smtClean="0"/>
              <a:t>		 return(0);</a:t>
            </a:r>
          </a:p>
          <a:p>
            <a:pPr>
              <a:buNone/>
            </a:pPr>
            <a:r>
              <a:rPr lang="en-US" dirty="0" smtClean="0"/>
              <a:t>	} </a:t>
            </a:r>
            <a:br>
              <a:rPr lang="en-US" dirty="0" smtClean="0"/>
            </a:b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Example- Server</a:t>
            </a:r>
            <a:endParaRPr lang="en-US" dirty="0"/>
          </a:p>
        </p:txBody>
      </p:sp>
      <p:sp>
        <p:nvSpPr>
          <p:cNvPr id="3" name="Content Placeholder 2"/>
          <p:cNvSpPr>
            <a:spLocks noGrp="1"/>
          </p:cNvSpPr>
          <p:nvPr>
            <p:ph idx="1"/>
          </p:nvPr>
        </p:nvSpPr>
        <p:spPr>
          <a:xfrm>
            <a:off x="457200" y="838200"/>
            <a:ext cx="8229600" cy="6019800"/>
          </a:xfrm>
        </p:spPr>
        <p:style>
          <a:lnRef idx="2">
            <a:schemeClr val="dk1"/>
          </a:lnRef>
          <a:fillRef idx="1">
            <a:schemeClr val="lt1"/>
          </a:fillRef>
          <a:effectRef idx="0">
            <a:schemeClr val="dk1"/>
          </a:effectRef>
          <a:fontRef idx="minor">
            <a:schemeClr val="dk1"/>
          </a:fontRef>
        </p:style>
        <p:txBody>
          <a:bodyPr>
            <a:normAutofit fontScale="25000" lnSpcReduction="20000"/>
          </a:bodyPr>
          <a:lstStyle/>
          <a:p>
            <a:pPr>
              <a:buNone/>
            </a:pPr>
            <a:r>
              <a:rPr lang="en-US" sz="4800" dirty="0"/>
              <a:t>#</a:t>
            </a:r>
            <a:r>
              <a:rPr lang="en-US" sz="4800" dirty="0" smtClean="0"/>
              <a:t>include…..</a:t>
            </a:r>
          </a:p>
          <a:p>
            <a:pPr>
              <a:buNone/>
            </a:pPr>
            <a:endParaRPr lang="en-US" sz="4800" dirty="0"/>
          </a:p>
          <a:p>
            <a:pPr>
              <a:buNone/>
            </a:pPr>
            <a:r>
              <a:rPr lang="en-US" sz="7200" dirty="0" smtClean="0"/>
              <a:t>#define </a:t>
            </a:r>
            <a:r>
              <a:rPr lang="en-US" sz="7200" dirty="0"/>
              <a:t>KEY 500</a:t>
            </a:r>
          </a:p>
          <a:p>
            <a:pPr>
              <a:buNone/>
            </a:pPr>
            <a:r>
              <a:rPr lang="en-US" sz="7200" dirty="0" err="1"/>
              <a:t>struct</a:t>
            </a:r>
            <a:r>
              <a:rPr lang="en-US" sz="7200" dirty="0"/>
              <a:t> </a:t>
            </a:r>
            <a:r>
              <a:rPr lang="en-US" sz="7200" dirty="0" err="1"/>
              <a:t>msg</a:t>
            </a:r>
            <a:endParaRPr lang="en-US" sz="7200" dirty="0"/>
          </a:p>
          <a:p>
            <a:pPr>
              <a:buNone/>
            </a:pPr>
            <a:r>
              <a:rPr lang="en-US" sz="7200" dirty="0"/>
              <a:t>{</a:t>
            </a:r>
          </a:p>
          <a:p>
            <a:pPr>
              <a:buNone/>
            </a:pPr>
            <a:r>
              <a:rPr lang="en-US" sz="7200" dirty="0" smtClean="0"/>
              <a:t>	long </a:t>
            </a:r>
            <a:r>
              <a:rPr lang="en-US" sz="7200" dirty="0" err="1"/>
              <a:t>int</a:t>
            </a:r>
            <a:r>
              <a:rPr lang="en-US" sz="7200" dirty="0"/>
              <a:t> type;</a:t>
            </a:r>
          </a:p>
          <a:p>
            <a:pPr>
              <a:buNone/>
            </a:pPr>
            <a:r>
              <a:rPr lang="en-US" sz="7200" dirty="0" smtClean="0"/>
              <a:t>	char </a:t>
            </a:r>
            <a:r>
              <a:rPr lang="en-US" sz="7200" dirty="0"/>
              <a:t>a[1024];</a:t>
            </a:r>
          </a:p>
          <a:p>
            <a:pPr>
              <a:buNone/>
            </a:pPr>
            <a:r>
              <a:rPr lang="en-US" sz="7200" dirty="0" smtClean="0"/>
              <a:t>	</a:t>
            </a:r>
            <a:r>
              <a:rPr lang="en-US" sz="7200" dirty="0" err="1" smtClean="0"/>
              <a:t>int</a:t>
            </a:r>
            <a:r>
              <a:rPr lang="en-US" sz="7200" dirty="0" smtClean="0"/>
              <a:t> </a:t>
            </a:r>
            <a:r>
              <a:rPr lang="en-US" sz="7200" dirty="0" err="1"/>
              <a:t>pid</a:t>
            </a:r>
            <a:r>
              <a:rPr lang="en-US" sz="7200" dirty="0"/>
              <a:t>;</a:t>
            </a:r>
          </a:p>
          <a:p>
            <a:pPr>
              <a:buNone/>
            </a:pPr>
            <a:r>
              <a:rPr lang="en-US" sz="7200" dirty="0" smtClean="0"/>
              <a:t>	}</a:t>
            </a:r>
            <a:r>
              <a:rPr lang="en-US" sz="7200" dirty="0"/>
              <a:t>p,p1;</a:t>
            </a:r>
          </a:p>
          <a:p>
            <a:pPr>
              <a:buNone/>
            </a:pPr>
            <a:r>
              <a:rPr lang="en-US" sz="7200" dirty="0" err="1"/>
              <a:t>int</a:t>
            </a:r>
            <a:r>
              <a:rPr lang="en-US" sz="7200" dirty="0"/>
              <a:t> main()</a:t>
            </a:r>
          </a:p>
          <a:p>
            <a:pPr>
              <a:buNone/>
            </a:pPr>
            <a:r>
              <a:rPr lang="en-US" sz="7200" dirty="0"/>
              <a:t>{</a:t>
            </a:r>
          </a:p>
          <a:p>
            <a:pPr>
              <a:buNone/>
            </a:pPr>
            <a:r>
              <a:rPr lang="en-US" sz="7200" dirty="0" smtClean="0"/>
              <a:t>	</a:t>
            </a:r>
            <a:r>
              <a:rPr lang="en-US" sz="7200" dirty="0" err="1" smtClean="0"/>
              <a:t>int</a:t>
            </a:r>
            <a:r>
              <a:rPr lang="en-US" sz="7200" dirty="0" smtClean="0"/>
              <a:t> </a:t>
            </a:r>
            <a:r>
              <a:rPr lang="en-US" sz="7200" dirty="0"/>
              <a:t>m;</a:t>
            </a:r>
          </a:p>
          <a:p>
            <a:pPr>
              <a:buNone/>
            </a:pPr>
            <a:r>
              <a:rPr lang="en-US" sz="7200" dirty="0" smtClean="0"/>
              <a:t>	m=</a:t>
            </a:r>
            <a:r>
              <a:rPr lang="en-US" sz="7200" dirty="0" err="1" smtClean="0"/>
              <a:t>msgget</a:t>
            </a:r>
            <a:r>
              <a:rPr lang="en-US" sz="7200" dirty="0" smtClean="0"/>
              <a:t>(KEY,0666|IPC_CREAT);</a:t>
            </a:r>
            <a:endParaRPr lang="en-US" sz="7200" dirty="0"/>
          </a:p>
          <a:p>
            <a:pPr>
              <a:buNone/>
            </a:pPr>
            <a:r>
              <a:rPr lang="en-US" sz="7200" dirty="0" smtClean="0"/>
              <a:t>	</a:t>
            </a:r>
            <a:r>
              <a:rPr lang="en-US" sz="7200" dirty="0" err="1" smtClean="0"/>
              <a:t>p.type</a:t>
            </a:r>
            <a:r>
              <a:rPr lang="en-US" sz="7200" dirty="0" smtClean="0"/>
              <a:t>=1</a:t>
            </a:r>
            <a:r>
              <a:rPr lang="en-US" sz="7200" dirty="0"/>
              <a:t>;</a:t>
            </a:r>
          </a:p>
          <a:p>
            <a:pPr>
              <a:buNone/>
            </a:pPr>
            <a:r>
              <a:rPr lang="en-US" sz="7200" dirty="0" smtClean="0"/>
              <a:t>	</a:t>
            </a:r>
            <a:r>
              <a:rPr lang="en-US" sz="7200" dirty="0" err="1" smtClean="0"/>
              <a:t>printf</a:t>
            </a:r>
            <a:r>
              <a:rPr lang="en-US" sz="7200" dirty="0"/>
              <a:t>("\</a:t>
            </a:r>
            <a:r>
              <a:rPr lang="en-US" sz="7200" dirty="0" err="1"/>
              <a:t>nEnter</a:t>
            </a:r>
            <a:r>
              <a:rPr lang="en-US" sz="7200" dirty="0"/>
              <a:t> the </a:t>
            </a:r>
            <a:r>
              <a:rPr lang="en-US" sz="7200" dirty="0" err="1"/>
              <a:t>msg</a:t>
            </a:r>
            <a:r>
              <a:rPr lang="en-US" sz="7200" dirty="0"/>
              <a:t>");</a:t>
            </a:r>
          </a:p>
          <a:p>
            <a:pPr>
              <a:buNone/>
            </a:pPr>
            <a:r>
              <a:rPr lang="en-US" sz="7200" dirty="0" smtClean="0"/>
              <a:t>	</a:t>
            </a:r>
            <a:r>
              <a:rPr lang="en-US" sz="7200" dirty="0" err="1" smtClean="0"/>
              <a:t>scanf</a:t>
            </a:r>
            <a:r>
              <a:rPr lang="en-US" sz="7200" dirty="0"/>
              <a:t>("%</a:t>
            </a:r>
            <a:r>
              <a:rPr lang="en-US" sz="7200" dirty="0" err="1"/>
              <a:t>s",&amp;p.a</a:t>
            </a:r>
            <a:r>
              <a:rPr lang="en-US" sz="7200" dirty="0"/>
              <a:t>);</a:t>
            </a:r>
          </a:p>
          <a:p>
            <a:pPr>
              <a:buNone/>
            </a:pPr>
            <a:r>
              <a:rPr lang="en-US" sz="7200" dirty="0" smtClean="0"/>
              <a:t>	</a:t>
            </a:r>
            <a:r>
              <a:rPr lang="en-US" sz="7200" dirty="0" err="1" smtClean="0"/>
              <a:t>pid_t</a:t>
            </a:r>
            <a:r>
              <a:rPr lang="en-US" sz="7200" dirty="0" smtClean="0"/>
              <a:t> </a:t>
            </a:r>
            <a:r>
              <a:rPr lang="en-US" sz="7200" dirty="0" err="1"/>
              <a:t>pid</a:t>
            </a:r>
            <a:r>
              <a:rPr lang="en-US" sz="7200" dirty="0"/>
              <a:t>;</a:t>
            </a:r>
          </a:p>
          <a:p>
            <a:pPr>
              <a:buNone/>
            </a:pPr>
            <a:r>
              <a:rPr lang="en-US" sz="7200" dirty="0" smtClean="0"/>
              <a:t>	p.pid=</a:t>
            </a:r>
            <a:r>
              <a:rPr lang="en-US" sz="7200" dirty="0" err="1" smtClean="0"/>
              <a:t>getpid</a:t>
            </a:r>
            <a:r>
              <a:rPr lang="en-US" sz="7200" dirty="0"/>
              <a:t>();</a:t>
            </a:r>
          </a:p>
          <a:p>
            <a:pPr>
              <a:buNone/>
            </a:pPr>
            <a:r>
              <a:rPr lang="en-US" sz="7200" dirty="0" smtClean="0"/>
              <a:t>	</a:t>
            </a:r>
            <a:r>
              <a:rPr lang="en-US" sz="7200" dirty="0" err="1" smtClean="0"/>
              <a:t>msgsnd</a:t>
            </a:r>
            <a:r>
              <a:rPr lang="en-US" sz="7200" dirty="0" smtClean="0"/>
              <a:t>(</a:t>
            </a:r>
            <a:r>
              <a:rPr lang="en-US" sz="7200" dirty="0" err="1" smtClean="0"/>
              <a:t>m</a:t>
            </a:r>
            <a:r>
              <a:rPr lang="en-US" sz="7200" dirty="0" err="1"/>
              <a:t>,&amp;p,sizeof</a:t>
            </a:r>
            <a:r>
              <a:rPr lang="en-US" sz="7200" dirty="0"/>
              <a:t>(p),0);</a:t>
            </a:r>
          </a:p>
          <a:p>
            <a:pPr>
              <a:buNone/>
            </a:pPr>
            <a:r>
              <a:rPr lang="en-US" sz="7200" dirty="0" smtClean="0"/>
              <a:t>	</a:t>
            </a:r>
            <a:r>
              <a:rPr lang="en-US" sz="7200" dirty="0" err="1" smtClean="0"/>
              <a:t>msgrcv</a:t>
            </a:r>
            <a:r>
              <a:rPr lang="en-US" sz="7200" dirty="0" smtClean="0"/>
              <a:t>(m</a:t>
            </a:r>
            <a:r>
              <a:rPr lang="en-US" sz="7200" dirty="0"/>
              <a:t>,&amp;p1,sizeof(p),p.pid,0);</a:t>
            </a:r>
          </a:p>
          <a:p>
            <a:pPr>
              <a:buNone/>
            </a:pPr>
            <a:r>
              <a:rPr lang="en-US" sz="7200" dirty="0" smtClean="0"/>
              <a:t>	</a:t>
            </a:r>
            <a:r>
              <a:rPr lang="en-US" sz="7200" dirty="0" err="1" smtClean="0"/>
              <a:t>printf</a:t>
            </a:r>
            <a:r>
              <a:rPr lang="en-US" sz="7200" dirty="0"/>
              <a:t>("%s",p1.a);</a:t>
            </a:r>
          </a:p>
          <a:p>
            <a:pPr>
              <a:buNone/>
            </a:pPr>
            <a:r>
              <a:rPr lang="en-US" sz="7200" dirty="0"/>
              <a:t>}</a:t>
            </a:r>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Control Block (PCB)</a:t>
            </a:r>
            <a:endParaRPr lang="en-US" dirty="0"/>
          </a:p>
        </p:txBody>
      </p:sp>
      <p:pic>
        <p:nvPicPr>
          <p:cNvPr id="166914" name="Picture 2"/>
          <p:cNvPicPr>
            <a:picLocks noGrp="1" noChangeAspect="1" noChangeArrowheads="1"/>
          </p:cNvPicPr>
          <p:nvPr>
            <p:ph idx="1"/>
          </p:nvPr>
        </p:nvPicPr>
        <p:blipFill>
          <a:blip r:embed="rId2"/>
          <a:srcRect/>
          <a:stretch>
            <a:fillRect/>
          </a:stretch>
        </p:blipFill>
        <p:spPr bwMode="ltGray">
          <a:xfrm>
            <a:off x="3162325" y="1600200"/>
            <a:ext cx="2819350" cy="4525963"/>
          </a:xfrm>
          <a:prstGeom prst="rect">
            <a:avLst/>
          </a:prstGeom>
          <a:noFill/>
          <a:ln w="12700" cap="sq" cmpd="sng">
            <a:noFill/>
            <a:prstDash val="solid"/>
            <a:miter lim="800000"/>
            <a:headEnd type="none" w="sm" len="sm"/>
            <a:tailEnd type="none" w="sm" len="sm"/>
          </a:ln>
          <a:effectLst/>
        </p:spPr>
      </p:pic>
      <p:sp>
        <p:nvSpPr>
          <p:cNvPr id="5" name="Slide Number Placeholder 4"/>
          <p:cNvSpPr>
            <a:spLocks noGrp="1"/>
          </p:cNvSpPr>
          <p:nvPr>
            <p:ph type="sldNum" sz="quarter" idx="12"/>
          </p:nvPr>
        </p:nvSpPr>
        <p:spPr/>
        <p:txBody>
          <a:bodyPr/>
          <a:lstStyle/>
          <a:p>
            <a:fld id="{BAAE0CED-AECF-4F05-AF90-299625F049B1}"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Example- Client</a:t>
            </a:r>
            <a:endParaRPr lang="en-US" dirty="0"/>
          </a:p>
        </p:txBody>
      </p:sp>
      <p:sp>
        <p:nvSpPr>
          <p:cNvPr id="3" name="Content Placeholder 2"/>
          <p:cNvSpPr>
            <a:spLocks noGrp="1"/>
          </p:cNvSpPr>
          <p:nvPr>
            <p:ph idx="1"/>
          </p:nvPr>
        </p:nvSpPr>
        <p:spPr>
          <a:xfrm>
            <a:off x="457200" y="838200"/>
            <a:ext cx="8229600" cy="6019800"/>
          </a:xfrm>
        </p:spPr>
        <p:style>
          <a:lnRef idx="2">
            <a:schemeClr val="dk1"/>
          </a:lnRef>
          <a:fillRef idx="1">
            <a:schemeClr val="lt1"/>
          </a:fillRef>
          <a:effectRef idx="0">
            <a:schemeClr val="dk1"/>
          </a:effectRef>
          <a:fontRef idx="minor">
            <a:schemeClr val="dk1"/>
          </a:fontRef>
        </p:style>
        <p:txBody>
          <a:bodyPr>
            <a:normAutofit fontScale="40000" lnSpcReduction="20000"/>
          </a:bodyPr>
          <a:lstStyle/>
          <a:p>
            <a:pPr>
              <a:buNone/>
            </a:pPr>
            <a:r>
              <a:rPr lang="en-US" sz="4000" dirty="0" smtClean="0"/>
              <a:t>#</a:t>
            </a:r>
            <a:r>
              <a:rPr lang="en-US" sz="4000" dirty="0"/>
              <a:t>define KEY 500</a:t>
            </a:r>
          </a:p>
          <a:p>
            <a:pPr>
              <a:buNone/>
            </a:pPr>
            <a:r>
              <a:rPr lang="en-US" sz="4500" dirty="0" err="1"/>
              <a:t>struct</a:t>
            </a:r>
            <a:r>
              <a:rPr lang="en-US" sz="4500" dirty="0"/>
              <a:t> </a:t>
            </a:r>
            <a:r>
              <a:rPr lang="en-US" sz="4500" dirty="0" err="1"/>
              <a:t>msg</a:t>
            </a:r>
            <a:endParaRPr lang="en-US" sz="4500" dirty="0"/>
          </a:p>
          <a:p>
            <a:pPr>
              <a:buNone/>
            </a:pPr>
            <a:r>
              <a:rPr lang="en-US" sz="4500" dirty="0"/>
              <a:t>{</a:t>
            </a:r>
          </a:p>
          <a:p>
            <a:pPr>
              <a:buNone/>
            </a:pPr>
            <a:r>
              <a:rPr lang="en-US" sz="4500" dirty="0" smtClean="0"/>
              <a:t>	long </a:t>
            </a:r>
            <a:r>
              <a:rPr lang="en-US" sz="4500" dirty="0" err="1"/>
              <a:t>int</a:t>
            </a:r>
            <a:r>
              <a:rPr lang="en-US" sz="4500" dirty="0"/>
              <a:t> type;</a:t>
            </a:r>
          </a:p>
          <a:p>
            <a:pPr>
              <a:buNone/>
            </a:pPr>
            <a:r>
              <a:rPr lang="en-US" sz="4500" dirty="0" smtClean="0"/>
              <a:t>	char </a:t>
            </a:r>
            <a:r>
              <a:rPr lang="en-US" sz="4500" dirty="0"/>
              <a:t>a[1024];</a:t>
            </a:r>
          </a:p>
          <a:p>
            <a:pPr>
              <a:buNone/>
            </a:pPr>
            <a:r>
              <a:rPr lang="en-US" sz="4500" dirty="0" smtClean="0"/>
              <a:t>	</a:t>
            </a:r>
            <a:r>
              <a:rPr lang="en-US" sz="4500" dirty="0" err="1" smtClean="0"/>
              <a:t>int</a:t>
            </a:r>
            <a:r>
              <a:rPr lang="en-US" sz="4500" dirty="0" smtClean="0"/>
              <a:t> </a:t>
            </a:r>
            <a:r>
              <a:rPr lang="en-US" sz="4500" dirty="0" err="1"/>
              <a:t>pid</a:t>
            </a:r>
            <a:r>
              <a:rPr lang="en-US" sz="4500" dirty="0"/>
              <a:t>;</a:t>
            </a:r>
          </a:p>
          <a:p>
            <a:pPr>
              <a:buNone/>
            </a:pPr>
            <a:r>
              <a:rPr lang="en-US" sz="4500" dirty="0"/>
              <a:t>}p;</a:t>
            </a:r>
          </a:p>
          <a:p>
            <a:pPr>
              <a:buNone/>
            </a:pPr>
            <a:r>
              <a:rPr lang="en-US" sz="4500" dirty="0" err="1"/>
              <a:t>int</a:t>
            </a:r>
            <a:r>
              <a:rPr lang="en-US" sz="4500" dirty="0"/>
              <a:t> main()</a:t>
            </a:r>
          </a:p>
          <a:p>
            <a:pPr>
              <a:buNone/>
            </a:pPr>
            <a:r>
              <a:rPr lang="en-US" sz="4500" dirty="0" smtClean="0"/>
              <a:t>	{</a:t>
            </a:r>
            <a:endParaRPr lang="en-US" sz="4500" dirty="0"/>
          </a:p>
          <a:p>
            <a:pPr>
              <a:buNone/>
            </a:pPr>
            <a:r>
              <a:rPr lang="en-US" sz="4500" dirty="0" smtClean="0"/>
              <a:t>		</a:t>
            </a:r>
            <a:r>
              <a:rPr lang="en-US" sz="4500" dirty="0" err="1" smtClean="0"/>
              <a:t>int</a:t>
            </a:r>
            <a:r>
              <a:rPr lang="en-US" sz="4500" dirty="0" smtClean="0"/>
              <a:t> </a:t>
            </a:r>
            <a:r>
              <a:rPr lang="en-US" sz="4500" dirty="0"/>
              <a:t>m,n,fd,m1;</a:t>
            </a:r>
          </a:p>
          <a:p>
            <a:pPr>
              <a:buNone/>
            </a:pPr>
            <a:r>
              <a:rPr lang="en-US" sz="4500" dirty="0" smtClean="0"/>
              <a:t>		m=</a:t>
            </a:r>
            <a:r>
              <a:rPr lang="en-US" sz="4500" dirty="0" err="1" smtClean="0"/>
              <a:t>msgget</a:t>
            </a:r>
            <a:r>
              <a:rPr lang="en-US" sz="4500" dirty="0" smtClean="0"/>
              <a:t>(KEY,0666|IPC_CREAT</a:t>
            </a:r>
            <a:r>
              <a:rPr lang="en-US" sz="4500" dirty="0"/>
              <a:t>);</a:t>
            </a:r>
          </a:p>
          <a:p>
            <a:pPr>
              <a:buNone/>
            </a:pPr>
            <a:r>
              <a:rPr lang="en-US" sz="4500" dirty="0" smtClean="0"/>
              <a:t>		while(1</a:t>
            </a:r>
            <a:r>
              <a:rPr lang="en-US" sz="4500" dirty="0"/>
              <a:t>)</a:t>
            </a:r>
          </a:p>
          <a:p>
            <a:pPr>
              <a:buNone/>
            </a:pPr>
            <a:r>
              <a:rPr lang="en-US" sz="4500" dirty="0" smtClean="0"/>
              <a:t>		{</a:t>
            </a:r>
            <a:endParaRPr lang="en-US" sz="4500" dirty="0"/>
          </a:p>
          <a:p>
            <a:pPr>
              <a:buNone/>
            </a:pPr>
            <a:r>
              <a:rPr lang="en-US" sz="4500" dirty="0" smtClean="0"/>
              <a:t>			</a:t>
            </a:r>
            <a:r>
              <a:rPr lang="en-US" sz="4500" dirty="0" err="1" smtClean="0"/>
              <a:t>msgrcv</a:t>
            </a:r>
            <a:r>
              <a:rPr lang="en-US" sz="4500" dirty="0" smtClean="0"/>
              <a:t>(</a:t>
            </a:r>
            <a:r>
              <a:rPr lang="en-US" sz="4500" dirty="0" err="1" smtClean="0"/>
              <a:t>m</a:t>
            </a:r>
            <a:r>
              <a:rPr lang="en-US" sz="4500" dirty="0" err="1"/>
              <a:t>,&amp;p,sizeof</a:t>
            </a:r>
            <a:r>
              <a:rPr lang="en-US" sz="4500" dirty="0"/>
              <a:t>(p),1,0);</a:t>
            </a:r>
          </a:p>
          <a:p>
            <a:pPr>
              <a:buNone/>
            </a:pPr>
            <a:r>
              <a:rPr lang="en-US" sz="4500" dirty="0" smtClean="0"/>
              <a:t>			</a:t>
            </a:r>
            <a:r>
              <a:rPr lang="en-US" sz="4500" dirty="0" err="1" smtClean="0"/>
              <a:t>printf</a:t>
            </a:r>
            <a:r>
              <a:rPr lang="en-US" sz="4500" dirty="0"/>
              <a:t>("Filename from client %s\</a:t>
            </a:r>
            <a:r>
              <a:rPr lang="en-US" sz="4500" dirty="0" err="1"/>
              <a:t>n",p.a</a:t>
            </a:r>
            <a:r>
              <a:rPr lang="en-US" sz="4500" dirty="0"/>
              <a:t>);</a:t>
            </a:r>
          </a:p>
          <a:p>
            <a:pPr>
              <a:buNone/>
            </a:pPr>
            <a:r>
              <a:rPr lang="en-US" sz="4500" dirty="0" smtClean="0"/>
              <a:t>			</a:t>
            </a:r>
            <a:r>
              <a:rPr lang="en-US" sz="4500" dirty="0" err="1" smtClean="0"/>
              <a:t>fd</a:t>
            </a:r>
            <a:r>
              <a:rPr lang="en-US" sz="4500" dirty="0" smtClean="0"/>
              <a:t>=open(</a:t>
            </a:r>
            <a:r>
              <a:rPr lang="en-US" sz="4500" dirty="0" err="1" smtClean="0"/>
              <a:t>p.a,O_RDONLY</a:t>
            </a:r>
            <a:r>
              <a:rPr lang="en-US" sz="4500" dirty="0"/>
              <a:t>);</a:t>
            </a:r>
          </a:p>
          <a:p>
            <a:pPr>
              <a:buNone/>
            </a:pPr>
            <a:r>
              <a:rPr lang="en-US" sz="4500" dirty="0" smtClean="0"/>
              <a:t>			n=read(fd,p.a,1024</a:t>
            </a:r>
            <a:r>
              <a:rPr lang="en-US" sz="4500" dirty="0"/>
              <a:t>);</a:t>
            </a:r>
          </a:p>
          <a:p>
            <a:pPr>
              <a:buNone/>
            </a:pPr>
            <a:r>
              <a:rPr lang="en-US" sz="4500" dirty="0" smtClean="0"/>
              <a:t>			</a:t>
            </a:r>
            <a:r>
              <a:rPr lang="en-US" sz="4500" dirty="0" err="1" smtClean="0"/>
              <a:t>p.type</a:t>
            </a:r>
            <a:r>
              <a:rPr lang="en-US" sz="4500" dirty="0" smtClean="0"/>
              <a:t>=p.pid</a:t>
            </a:r>
            <a:r>
              <a:rPr lang="en-US" sz="4500" dirty="0"/>
              <a:t>;</a:t>
            </a:r>
          </a:p>
          <a:p>
            <a:pPr>
              <a:buNone/>
            </a:pPr>
            <a:r>
              <a:rPr lang="en-US" sz="4500" dirty="0" smtClean="0"/>
              <a:t>			p.pid=</a:t>
            </a:r>
            <a:r>
              <a:rPr lang="en-US" sz="4500" dirty="0" err="1" smtClean="0"/>
              <a:t>getpid</a:t>
            </a:r>
            <a:r>
              <a:rPr lang="en-US" sz="4500" dirty="0"/>
              <a:t>();</a:t>
            </a:r>
          </a:p>
          <a:p>
            <a:pPr>
              <a:buNone/>
            </a:pPr>
            <a:r>
              <a:rPr lang="en-US" sz="4500" dirty="0" smtClean="0"/>
              <a:t>			</a:t>
            </a:r>
            <a:r>
              <a:rPr lang="en-US" sz="4500" dirty="0" err="1" smtClean="0"/>
              <a:t>msgsnd</a:t>
            </a:r>
            <a:r>
              <a:rPr lang="en-US" sz="4500" dirty="0" smtClean="0"/>
              <a:t>(</a:t>
            </a:r>
            <a:r>
              <a:rPr lang="en-US" sz="4500" dirty="0" err="1" smtClean="0"/>
              <a:t>m</a:t>
            </a:r>
            <a:r>
              <a:rPr lang="en-US" sz="4500" dirty="0" err="1"/>
              <a:t>,&amp;p,sizeof</a:t>
            </a:r>
            <a:r>
              <a:rPr lang="en-US" sz="4500" dirty="0"/>
              <a:t>(p),0);</a:t>
            </a:r>
          </a:p>
          <a:p>
            <a:pPr>
              <a:buNone/>
            </a:pPr>
            <a:r>
              <a:rPr lang="en-US" sz="4500" dirty="0" smtClean="0"/>
              <a:t>		} }</a:t>
            </a:r>
            <a:endParaRPr lang="en-US" sz="4500" dirty="0"/>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Example- Output</a:t>
            </a:r>
            <a:endParaRPr lang="en-US" dirty="0"/>
          </a:p>
        </p:txBody>
      </p:sp>
      <p:sp>
        <p:nvSpPr>
          <p:cNvPr id="3" name="Content Placeholder 2"/>
          <p:cNvSpPr>
            <a:spLocks noGrp="1"/>
          </p:cNvSpPr>
          <p:nvPr>
            <p:ph idx="1"/>
          </p:nvPr>
        </p:nvSpPr>
        <p:spPr>
          <a:xfrm>
            <a:off x="457200" y="838200"/>
            <a:ext cx="8229600" cy="6019800"/>
          </a:xfrm>
        </p:spPr>
        <p:style>
          <a:lnRef idx="2">
            <a:schemeClr val="dk1"/>
          </a:lnRef>
          <a:fillRef idx="1">
            <a:schemeClr val="lt1"/>
          </a:fillRef>
          <a:effectRef idx="0">
            <a:schemeClr val="dk1"/>
          </a:effectRef>
          <a:fontRef idx="minor">
            <a:schemeClr val="dk1"/>
          </a:fontRef>
        </p:style>
        <p:txBody>
          <a:bodyPr>
            <a:normAutofit/>
          </a:bodyPr>
          <a:lstStyle/>
          <a:p>
            <a:pPr>
              <a:buNone/>
            </a:pPr>
            <a:r>
              <a:rPr lang="en-US" sz="1800" dirty="0"/>
              <a:t>Enter the </a:t>
            </a:r>
            <a:r>
              <a:rPr lang="en-US" sz="1800" dirty="0" err="1"/>
              <a:t>msg</a:t>
            </a:r>
            <a:r>
              <a:rPr lang="en-US" sz="1800" dirty="0"/>
              <a:t> </a:t>
            </a:r>
            <a:r>
              <a:rPr lang="en-US" sz="1800" dirty="0" err="1"/>
              <a:t>strcmp.c</a:t>
            </a:r>
            <a:endParaRPr lang="en-US" sz="1800" dirty="0"/>
          </a:p>
          <a:p>
            <a:pPr>
              <a:buNone/>
            </a:pPr>
            <a:r>
              <a:rPr lang="en-US" sz="1800" dirty="0"/>
              <a:t>Filename from client </a:t>
            </a:r>
            <a:r>
              <a:rPr lang="en-US" sz="1800" dirty="0" err="1"/>
              <a:t>strcmp.c</a:t>
            </a:r>
            <a:endParaRPr lang="en-US" sz="1800" dirty="0"/>
          </a:p>
          <a:p>
            <a:pPr>
              <a:buNone/>
            </a:pPr>
            <a:r>
              <a:rPr lang="en-US" sz="1800" dirty="0"/>
              <a:t>#include&lt;</a:t>
            </a:r>
            <a:r>
              <a:rPr lang="en-US" sz="1800" dirty="0" err="1"/>
              <a:t>stdio.h</a:t>
            </a:r>
            <a:r>
              <a:rPr lang="en-US" sz="1800" dirty="0"/>
              <a:t>&gt;</a:t>
            </a:r>
          </a:p>
          <a:p>
            <a:pPr>
              <a:buNone/>
            </a:pPr>
            <a:r>
              <a:rPr lang="en-US" sz="1800" dirty="0"/>
              <a:t>#include&lt;</a:t>
            </a:r>
            <a:r>
              <a:rPr lang="en-US" sz="1800" dirty="0" err="1"/>
              <a:t>unistd.h</a:t>
            </a:r>
            <a:r>
              <a:rPr lang="en-US" sz="1800" dirty="0"/>
              <a:t>&gt;</a:t>
            </a:r>
          </a:p>
          <a:p>
            <a:pPr>
              <a:buNone/>
            </a:pPr>
            <a:r>
              <a:rPr lang="en-US" sz="1800" dirty="0"/>
              <a:t>#include&lt;sys/</a:t>
            </a:r>
            <a:r>
              <a:rPr lang="en-US" sz="1800" dirty="0" err="1"/>
              <a:t>types.h</a:t>
            </a:r>
            <a:r>
              <a:rPr lang="en-US" sz="1800" dirty="0"/>
              <a:t>&gt;</a:t>
            </a:r>
          </a:p>
          <a:p>
            <a:pPr>
              <a:buNone/>
            </a:pPr>
            <a:r>
              <a:rPr lang="en-US" sz="1800" dirty="0"/>
              <a:t>#include&lt;sys/</a:t>
            </a:r>
            <a:r>
              <a:rPr lang="en-US" sz="1800" dirty="0" err="1"/>
              <a:t>stat.h</a:t>
            </a:r>
            <a:r>
              <a:rPr lang="en-US" sz="1800" dirty="0"/>
              <a:t>&gt;</a:t>
            </a:r>
          </a:p>
          <a:p>
            <a:pPr>
              <a:buNone/>
            </a:pPr>
            <a:r>
              <a:rPr lang="en-US" sz="1800" dirty="0"/>
              <a:t>#include&lt;</a:t>
            </a:r>
            <a:r>
              <a:rPr lang="en-US" sz="1800" dirty="0" err="1"/>
              <a:t>stdlib.h</a:t>
            </a:r>
            <a:r>
              <a:rPr lang="en-US" sz="1800" dirty="0"/>
              <a:t>&gt;</a:t>
            </a:r>
          </a:p>
          <a:p>
            <a:pPr>
              <a:buNone/>
            </a:pPr>
            <a:r>
              <a:rPr lang="en-US" sz="1800" dirty="0"/>
              <a:t>#include&lt;</a:t>
            </a:r>
            <a:r>
              <a:rPr lang="en-US" sz="1800" dirty="0" err="1"/>
              <a:t>string.h</a:t>
            </a:r>
            <a:r>
              <a:rPr lang="en-US" sz="1800" dirty="0"/>
              <a:t>&gt;</a:t>
            </a:r>
          </a:p>
          <a:p>
            <a:pPr>
              <a:buNone/>
            </a:pPr>
            <a:r>
              <a:rPr lang="en-US" sz="1800" dirty="0" err="1"/>
              <a:t>int</a:t>
            </a:r>
            <a:r>
              <a:rPr lang="en-US" sz="1800" dirty="0"/>
              <a:t> main(</a:t>
            </a:r>
            <a:r>
              <a:rPr lang="en-US" sz="1800" dirty="0" err="1"/>
              <a:t>int</a:t>
            </a:r>
            <a:r>
              <a:rPr lang="en-US" sz="1800" dirty="0"/>
              <a:t> </a:t>
            </a:r>
            <a:r>
              <a:rPr lang="en-US" sz="1800" dirty="0" err="1"/>
              <a:t>argc,char</a:t>
            </a:r>
            <a:r>
              <a:rPr lang="en-US" sz="1800" dirty="0"/>
              <a:t> *</a:t>
            </a:r>
            <a:r>
              <a:rPr lang="en-US" sz="1800" dirty="0" err="1"/>
              <a:t>argv</a:t>
            </a:r>
            <a:r>
              <a:rPr lang="en-US" sz="1800" dirty="0"/>
              <a:t>[])</a:t>
            </a:r>
          </a:p>
          <a:p>
            <a:pPr>
              <a:buNone/>
            </a:pPr>
            <a:r>
              <a:rPr lang="en-US" sz="1800" dirty="0"/>
              <a:t>{</a:t>
            </a:r>
          </a:p>
          <a:p>
            <a:pPr>
              <a:buNone/>
            </a:pPr>
            <a:r>
              <a:rPr lang="en-US" sz="1800" dirty="0"/>
              <a:t>        if(</a:t>
            </a:r>
            <a:r>
              <a:rPr lang="en-US" sz="1800" dirty="0" err="1"/>
              <a:t>strcmp</a:t>
            </a:r>
            <a:r>
              <a:rPr lang="en-US" sz="1800" dirty="0"/>
              <a:t>(</a:t>
            </a:r>
            <a:r>
              <a:rPr lang="en-US" sz="1800" dirty="0" err="1"/>
              <a:t>argv</a:t>
            </a:r>
            <a:r>
              <a:rPr lang="en-US" sz="1800" dirty="0"/>
              <a:t>[1],</a:t>
            </a:r>
            <a:r>
              <a:rPr lang="en-US" sz="1800" dirty="0" err="1"/>
              <a:t>argv</a:t>
            </a:r>
            <a:r>
              <a:rPr lang="en-US" sz="1800" dirty="0"/>
              <a:t>[2])==0)</a:t>
            </a:r>
          </a:p>
          <a:p>
            <a:pPr>
              <a:buNone/>
            </a:pPr>
            <a:r>
              <a:rPr lang="en-US" sz="1800" dirty="0"/>
              <a:t>                </a:t>
            </a:r>
            <a:r>
              <a:rPr lang="en-US" sz="1800" dirty="0" err="1"/>
              <a:t>printf</a:t>
            </a:r>
            <a:r>
              <a:rPr lang="en-US" sz="1800" dirty="0"/>
              <a:t>("The given strings are equal");</a:t>
            </a:r>
          </a:p>
          <a:p>
            <a:pPr>
              <a:buNone/>
            </a:pPr>
            <a:r>
              <a:rPr lang="en-US" sz="1800" dirty="0"/>
              <a:t>        else</a:t>
            </a:r>
          </a:p>
          <a:p>
            <a:pPr>
              <a:buNone/>
            </a:pPr>
            <a:r>
              <a:rPr lang="en-US" sz="1800" dirty="0"/>
              <a:t>                </a:t>
            </a:r>
            <a:r>
              <a:rPr lang="en-US" sz="1800" dirty="0" err="1"/>
              <a:t>printf</a:t>
            </a:r>
            <a:r>
              <a:rPr lang="en-US" sz="1800" dirty="0"/>
              <a:t>("The strings are not equal");</a:t>
            </a:r>
          </a:p>
          <a:p>
            <a:pPr>
              <a:buNone/>
            </a:pPr>
            <a:r>
              <a:rPr lang="en-US" sz="1800" dirty="0"/>
              <a:t>}</a:t>
            </a:r>
          </a:p>
          <a:p>
            <a:pPr>
              <a:buNone/>
            </a:pPr>
            <a:r>
              <a:rPr lang="en-US" sz="1800" dirty="0" smtClean="0"/>
              <a:t/>
            </a:r>
            <a:br>
              <a:rPr lang="en-US" sz="1800" dirty="0" smtClean="0"/>
            </a:b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Mailslot</a:t>
            </a:r>
            <a:r>
              <a:rPr lang="en-US" dirty="0" smtClean="0"/>
              <a:t> – Win32</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a:t>Mailslot</a:t>
            </a:r>
            <a:r>
              <a:rPr lang="en-US" dirty="0"/>
              <a:t> is used for one way inter-process communications. </a:t>
            </a:r>
            <a:endParaRPr lang="en-US" dirty="0" smtClean="0"/>
          </a:p>
          <a:p>
            <a:r>
              <a:rPr lang="en-US" dirty="0" smtClean="0"/>
              <a:t>There </a:t>
            </a:r>
            <a:r>
              <a:rPr lang="en-US" dirty="0"/>
              <a:t>is a </a:t>
            </a:r>
            <a:r>
              <a:rPr lang="en-US" dirty="0" err="1"/>
              <a:t>Mailslot</a:t>
            </a:r>
            <a:r>
              <a:rPr lang="en-US" dirty="0"/>
              <a:t> server which will be read-only; it will just read the client sent messages. </a:t>
            </a:r>
            <a:endParaRPr lang="en-US" dirty="0" smtClean="0"/>
          </a:p>
          <a:p>
            <a:r>
              <a:rPr lang="en-US" dirty="0" smtClean="0"/>
              <a:t>The </a:t>
            </a:r>
            <a:r>
              <a:rPr lang="en-US" dirty="0"/>
              <a:t>clients will be write-only clients, sending messages to the server</a:t>
            </a:r>
            <a:r>
              <a:rPr lang="en-US" dirty="0" smtClean="0"/>
              <a:t>.</a:t>
            </a:r>
          </a:p>
          <a:p>
            <a:r>
              <a:rPr lang="en-US" dirty="0" smtClean="0"/>
              <a:t> </a:t>
            </a:r>
            <a:r>
              <a:rPr lang="en-US" dirty="0" err="1"/>
              <a:t>Mailslot</a:t>
            </a:r>
            <a:r>
              <a:rPr lang="en-US" dirty="0"/>
              <a:t> messages can be of around 400 bytes only.</a:t>
            </a:r>
          </a:p>
          <a:p>
            <a:r>
              <a:rPr lang="en-US" dirty="0" err="1"/>
              <a:t>Mailslot</a:t>
            </a:r>
            <a:r>
              <a:rPr lang="en-US" dirty="0"/>
              <a:t> can broadcast messages in a domain. If processes in a domain create a </a:t>
            </a:r>
            <a:r>
              <a:rPr lang="en-US" dirty="0" err="1"/>
              <a:t>mailslot</a:t>
            </a:r>
            <a:r>
              <a:rPr lang="en-US" dirty="0"/>
              <a:t> with the same name, then a message that is sent to that </a:t>
            </a:r>
            <a:r>
              <a:rPr lang="en-US" dirty="0" err="1"/>
              <a:t>mailslot</a:t>
            </a:r>
            <a:r>
              <a:rPr lang="en-US" dirty="0"/>
              <a:t> is sent to all of these processes.</a:t>
            </a:r>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Mailslot</a:t>
            </a:r>
            <a:r>
              <a:rPr lang="en-US" dirty="0" smtClean="0"/>
              <a:t> Win32 APIs </a:t>
            </a:r>
            <a:endParaRPr lang="en-US" dirty="0"/>
          </a:p>
        </p:txBody>
      </p:sp>
      <p:sp>
        <p:nvSpPr>
          <p:cNvPr id="3" name="Content Placeholder 2"/>
          <p:cNvSpPr>
            <a:spLocks noGrp="1"/>
          </p:cNvSpPr>
          <p:nvPr>
            <p:ph idx="1"/>
          </p:nvPr>
        </p:nvSpPr>
        <p:spPr/>
        <p:txBody>
          <a:bodyPr>
            <a:normAutofit/>
          </a:bodyPr>
          <a:lstStyle/>
          <a:p>
            <a:r>
              <a:rPr lang="en-US" dirty="0"/>
              <a:t>Following are some of the Win32 APIs that are used when working with </a:t>
            </a:r>
            <a:r>
              <a:rPr lang="en-US" dirty="0" err="1"/>
              <a:t>Mailslot</a:t>
            </a:r>
            <a:r>
              <a:rPr lang="en-US" dirty="0"/>
              <a:t>:</a:t>
            </a:r>
          </a:p>
          <a:p>
            <a:pPr lvl="1"/>
            <a:r>
              <a:rPr lang="en-US" dirty="0" err="1"/>
              <a:t>CreateMailSlot</a:t>
            </a:r>
            <a:r>
              <a:rPr lang="en-US" dirty="0"/>
              <a:t>()</a:t>
            </a:r>
          </a:p>
          <a:p>
            <a:pPr lvl="1"/>
            <a:r>
              <a:rPr lang="en-US" dirty="0" err="1"/>
              <a:t>GetMailslotInfo</a:t>
            </a:r>
            <a:r>
              <a:rPr lang="en-US" dirty="0"/>
              <a:t>()</a:t>
            </a:r>
          </a:p>
          <a:p>
            <a:pPr lvl="1"/>
            <a:r>
              <a:rPr lang="en-US" dirty="0" err="1"/>
              <a:t>SetMailslotInfo</a:t>
            </a:r>
            <a:r>
              <a:rPr lang="en-US" dirty="0"/>
              <a:t>()</a:t>
            </a:r>
          </a:p>
          <a:p>
            <a:pPr lvl="1"/>
            <a:r>
              <a:rPr lang="en-US" dirty="0" err="1"/>
              <a:t>ReadFile</a:t>
            </a:r>
            <a:r>
              <a:rPr lang="en-US" dirty="0"/>
              <a:t>()</a:t>
            </a:r>
          </a:p>
          <a:p>
            <a:pPr lvl="1"/>
            <a:r>
              <a:rPr lang="en-US" dirty="0" err="1"/>
              <a:t>WriteFile</a:t>
            </a:r>
            <a:r>
              <a:rPr lang="en-US" dirty="0"/>
              <a:t>()</a:t>
            </a:r>
          </a:p>
          <a:p>
            <a:pPr lvl="1"/>
            <a:r>
              <a:rPr lang="en-US" dirty="0" err="1"/>
              <a:t>CloseHandle</a:t>
            </a:r>
            <a:r>
              <a:rPr lang="en-US" dirty="0"/>
              <a:t>()</a:t>
            </a:r>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Mailslot</a:t>
            </a:r>
            <a:r>
              <a:rPr lang="en-US" dirty="0" smtClean="0"/>
              <a:t> name</a:t>
            </a:r>
            <a:endParaRPr lang="en-US" dirty="0"/>
          </a:p>
        </p:txBody>
      </p:sp>
      <p:sp>
        <p:nvSpPr>
          <p:cNvPr id="3" name="Content Placeholder 2"/>
          <p:cNvSpPr>
            <a:spLocks noGrp="1"/>
          </p:cNvSpPr>
          <p:nvPr>
            <p:ph idx="1"/>
          </p:nvPr>
        </p:nvSpPr>
        <p:spPr/>
        <p:txBody>
          <a:bodyPr/>
          <a:lstStyle/>
          <a:p>
            <a:r>
              <a:rPr lang="en-US" dirty="0"/>
              <a:t>A </a:t>
            </a:r>
            <a:r>
              <a:rPr lang="en-US" dirty="0" err="1"/>
              <a:t>Mailslot</a:t>
            </a:r>
            <a:r>
              <a:rPr lang="en-US" dirty="0"/>
              <a:t> name needs to be in the following format:</a:t>
            </a:r>
          </a:p>
          <a:p>
            <a:pPr lvl="1"/>
            <a:r>
              <a:rPr lang="en-US" i="1" dirty="0"/>
              <a:t>\\ComputerName\mailslot\[path\]name</a:t>
            </a:r>
            <a:endParaRPr lang="en-US" dirty="0"/>
          </a:p>
          <a:p>
            <a:pPr lvl="1"/>
            <a:r>
              <a:rPr lang="en-US" i="1" dirty="0"/>
              <a:t>\\DomainName\mailslot\[path\]name</a:t>
            </a:r>
            <a:endParaRPr lang="en-US" dirty="0"/>
          </a:p>
          <a:p>
            <a:pPr lvl="1"/>
            <a:r>
              <a:rPr lang="en-US" i="1" dirty="0"/>
              <a:t>\\*\</a:t>
            </a:r>
            <a:r>
              <a:rPr lang="en-US" i="1" dirty="0" err="1"/>
              <a:t>mailslot</a:t>
            </a:r>
            <a:r>
              <a:rPr lang="en-US" i="1" dirty="0"/>
              <a:t>\[path\]</a:t>
            </a:r>
            <a:r>
              <a:rPr lang="en-US" i="1" dirty="0" smtClean="0"/>
              <a:t>name</a:t>
            </a:r>
          </a:p>
          <a:p>
            <a:pPr lvl="1">
              <a:buNone/>
            </a:pPr>
            <a:endParaRPr lang="en-US" dirty="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smtClean="0"/>
          </a:p>
          <a:p>
            <a:pPr>
              <a:buNone/>
            </a:pPr>
            <a:endParaRPr lang="en-US" dirty="0"/>
          </a:p>
          <a:p>
            <a:pPr algn="ctr">
              <a:buNone/>
            </a:pPr>
            <a:r>
              <a:rPr lang="en-US" sz="7200" dirty="0" smtClean="0"/>
              <a:t>Demo</a:t>
            </a:r>
            <a:endParaRPr lang="en-US" sz="7200"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a:t>
            </a:r>
            <a:endParaRPr lang="en-US" dirty="0"/>
          </a:p>
        </p:txBody>
      </p:sp>
      <p:sp>
        <p:nvSpPr>
          <p:cNvPr id="3" name="Content Placeholder 2"/>
          <p:cNvSpPr>
            <a:spLocks noGrp="1"/>
          </p:cNvSpPr>
          <p:nvPr>
            <p:ph idx="1"/>
          </p:nvPr>
        </p:nvSpPr>
        <p:spPr/>
        <p:txBody>
          <a:bodyPr>
            <a:normAutofit fontScale="92500" lnSpcReduction="20000"/>
          </a:bodyPr>
          <a:lstStyle/>
          <a:p>
            <a:r>
              <a:rPr lang="en-US" dirty="0"/>
              <a:t>Shared memory can best be described as the mapping of an area (segment) of memory that will be mapped and shared by more than one process</a:t>
            </a:r>
            <a:r>
              <a:rPr lang="en-US" dirty="0" smtClean="0"/>
              <a:t>.</a:t>
            </a:r>
          </a:p>
          <a:p>
            <a:r>
              <a:rPr lang="en-US" dirty="0"/>
              <a:t>This is by far the fastest form of </a:t>
            </a:r>
            <a:r>
              <a:rPr lang="en-US" dirty="0" smtClean="0"/>
              <a:t>IPC.</a:t>
            </a:r>
          </a:p>
          <a:p>
            <a:r>
              <a:rPr lang="en-US" dirty="0"/>
              <a:t> information is mapped directly from a memory segment, and into the addressing space of the calling </a:t>
            </a:r>
            <a:r>
              <a:rPr lang="en-US" dirty="0" smtClean="0"/>
              <a:t>process</a:t>
            </a:r>
          </a:p>
          <a:p>
            <a:r>
              <a:rPr lang="en-US" dirty="0"/>
              <a:t>A segment can be created by one process, and subsequently written to and read from by any number of processes</a:t>
            </a:r>
            <a:r>
              <a:rPr lang="en-US" dirty="0" smtClean="0"/>
              <a:t>.</a:t>
            </a:r>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 - </a:t>
            </a:r>
            <a:r>
              <a:rPr lang="en-US" dirty="0" err="1" smtClean="0"/>
              <a:t>unix</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kernel maintains a special internal data structure for each shared memory segment which exists within its addressing space. This structure is of type</a:t>
            </a:r>
            <a:r>
              <a:rPr lang="en-US" b="1" dirty="0"/>
              <a:t> </a:t>
            </a:r>
            <a:r>
              <a:rPr lang="en-US" b="1" dirty="0" err="1" smtClean="0"/>
              <a:t>shmid_ds</a:t>
            </a:r>
            <a:r>
              <a:rPr lang="en-US" dirty="0"/>
              <a:t>, and is defined in </a:t>
            </a:r>
            <a:r>
              <a:rPr lang="en-US" dirty="0" err="1" smtClean="0"/>
              <a:t>linux</a:t>
            </a:r>
            <a:r>
              <a:rPr lang="en-US" dirty="0" smtClean="0"/>
              <a:t>/</a:t>
            </a:r>
            <a:r>
              <a:rPr lang="en-US" dirty="0" err="1" smtClean="0"/>
              <a:t>shm.h</a:t>
            </a:r>
            <a:endParaRPr lang="en-US" dirty="0" smtClean="0"/>
          </a:p>
          <a:p>
            <a:r>
              <a:rPr lang="en-US" dirty="0" smtClean="0"/>
              <a:t>The shared memory is managed using four system calls</a:t>
            </a:r>
          </a:p>
          <a:p>
            <a:pPr lvl="1"/>
            <a:r>
              <a:rPr lang="en-US" dirty="0" err="1" smtClean="0"/>
              <a:t>shmget</a:t>
            </a:r>
            <a:r>
              <a:rPr lang="en-US" dirty="0" smtClean="0"/>
              <a:t>()</a:t>
            </a:r>
          </a:p>
          <a:p>
            <a:pPr lvl="1"/>
            <a:r>
              <a:rPr lang="en-US" dirty="0" err="1" smtClean="0"/>
              <a:t>shmat</a:t>
            </a:r>
            <a:r>
              <a:rPr lang="en-US" dirty="0" smtClean="0"/>
              <a:t>()</a:t>
            </a:r>
          </a:p>
          <a:p>
            <a:pPr lvl="1"/>
            <a:r>
              <a:rPr lang="en-US" dirty="0" err="1" smtClean="0"/>
              <a:t>shmctl</a:t>
            </a:r>
            <a:r>
              <a:rPr lang="en-US" dirty="0" smtClean="0"/>
              <a:t>()</a:t>
            </a:r>
          </a:p>
          <a:p>
            <a:pPr lvl="1"/>
            <a:r>
              <a:rPr lang="en-US" dirty="0" err="1" smtClean="0"/>
              <a:t>shmdt</a:t>
            </a:r>
            <a:r>
              <a:rPr lang="en-US" dirty="0" smtClean="0"/>
              <a: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CALL: </a:t>
            </a:r>
            <a:r>
              <a:rPr lang="en-US" b="1" dirty="0" err="1"/>
              <a:t>shmget</a:t>
            </a:r>
            <a:r>
              <a:rPr lang="en-US" b="1" dirty="0"/>
              <a:t>()</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In order to create a new </a:t>
            </a:r>
            <a:r>
              <a:rPr lang="en-US" dirty="0" smtClean="0"/>
              <a:t>shared memory, </a:t>
            </a:r>
            <a:r>
              <a:rPr lang="en-US" dirty="0"/>
              <a:t>or access an existing </a:t>
            </a:r>
            <a:r>
              <a:rPr lang="en-US" dirty="0" smtClean="0"/>
              <a:t>one, </a:t>
            </a:r>
            <a:r>
              <a:rPr lang="en-US" dirty="0"/>
              <a:t>the </a:t>
            </a:r>
            <a:r>
              <a:rPr lang="en-US" dirty="0" err="1" smtClean="0"/>
              <a:t>shmget</a:t>
            </a:r>
            <a:r>
              <a:rPr lang="en-US" dirty="0" smtClean="0"/>
              <a:t>()</a:t>
            </a:r>
            <a:r>
              <a:rPr lang="en-US" dirty="0"/>
              <a:t> system call is used</a:t>
            </a:r>
            <a:r>
              <a:rPr lang="en-US" dirty="0" smtClean="0"/>
              <a:t>.</a:t>
            </a:r>
          </a:p>
          <a:p>
            <a:r>
              <a:rPr lang="en-US" dirty="0" err="1" smtClean="0"/>
              <a:t>int</a:t>
            </a:r>
            <a:r>
              <a:rPr lang="en-US" dirty="0" smtClean="0"/>
              <a:t> </a:t>
            </a:r>
            <a:r>
              <a:rPr lang="en-US" dirty="0" err="1" smtClean="0"/>
              <a:t>shmget</a:t>
            </a:r>
            <a:r>
              <a:rPr lang="en-US" dirty="0" smtClean="0"/>
              <a:t> ( </a:t>
            </a:r>
            <a:r>
              <a:rPr lang="en-US" dirty="0" err="1" smtClean="0"/>
              <a:t>key_t</a:t>
            </a:r>
            <a:r>
              <a:rPr lang="en-US" dirty="0" smtClean="0"/>
              <a:t> key, </a:t>
            </a:r>
            <a:r>
              <a:rPr lang="en-US" dirty="0" err="1" smtClean="0"/>
              <a:t>int</a:t>
            </a:r>
            <a:r>
              <a:rPr lang="en-US" dirty="0" smtClean="0"/>
              <a:t> size, </a:t>
            </a:r>
            <a:r>
              <a:rPr lang="en-US" dirty="0" err="1" smtClean="0"/>
              <a:t>int</a:t>
            </a:r>
            <a:r>
              <a:rPr lang="en-US" dirty="0" smtClean="0"/>
              <a:t> </a:t>
            </a:r>
            <a:r>
              <a:rPr lang="en-US" dirty="0" err="1" smtClean="0"/>
              <a:t>shmflg</a:t>
            </a:r>
            <a:r>
              <a:rPr lang="en-US" dirty="0" smtClean="0"/>
              <a:t> );</a:t>
            </a:r>
          </a:p>
          <a:p>
            <a:pPr lvl="1"/>
            <a:r>
              <a:rPr lang="en-US" dirty="0" smtClean="0"/>
              <a:t>RETURNS: shared memory segment identifier on success -1 on error</a:t>
            </a:r>
          </a:p>
          <a:p>
            <a:pPr lvl="1"/>
            <a:r>
              <a:rPr lang="en-US" dirty="0" smtClean="0"/>
              <a:t>key :the IPC key value (in our case returned by a call to </a:t>
            </a:r>
            <a:r>
              <a:rPr lang="en-US" dirty="0" err="1" smtClean="0"/>
              <a:t>ftok</a:t>
            </a:r>
            <a:r>
              <a:rPr lang="en-US" dirty="0" smtClean="0"/>
              <a:t>()).</a:t>
            </a:r>
          </a:p>
          <a:p>
            <a:pPr lvl="1"/>
            <a:r>
              <a:rPr lang="en-US" dirty="0" smtClean="0"/>
              <a:t> the </a:t>
            </a:r>
            <a:r>
              <a:rPr lang="en-US" dirty="0" err="1" smtClean="0"/>
              <a:t>msgflg</a:t>
            </a:r>
            <a:r>
              <a:rPr lang="en-US" dirty="0" smtClean="0"/>
              <a:t> argument</a:t>
            </a:r>
          </a:p>
          <a:p>
            <a:pPr lvl="2"/>
            <a:r>
              <a:rPr lang="en-US" b="1" dirty="0" smtClean="0"/>
              <a:t>IPC_CREAT: </a:t>
            </a:r>
            <a:r>
              <a:rPr lang="en-US" dirty="0"/>
              <a:t>Create the segment if it doesn't already exist in the kernel.</a:t>
            </a:r>
            <a:endParaRPr lang="en-US" dirty="0" smtClean="0"/>
          </a:p>
          <a:p>
            <a:pPr lvl="2"/>
            <a:r>
              <a:rPr lang="en-US" b="1" dirty="0" smtClean="0"/>
              <a:t>IPC_EXCL: </a:t>
            </a:r>
            <a:r>
              <a:rPr lang="en-US" dirty="0"/>
              <a:t>When used with IPC_CREAT, fail if segment already exists.</a:t>
            </a:r>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open_segment</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pPr>
              <a:buNone/>
            </a:pPr>
            <a:r>
              <a:rPr lang="en-US" dirty="0" err="1" smtClean="0"/>
              <a:t>int</a:t>
            </a:r>
            <a:r>
              <a:rPr lang="en-US" dirty="0" smtClean="0"/>
              <a:t> </a:t>
            </a:r>
            <a:r>
              <a:rPr lang="en-US" dirty="0" err="1" smtClean="0"/>
              <a:t>open_segment</a:t>
            </a:r>
            <a:r>
              <a:rPr lang="en-US" dirty="0" smtClean="0"/>
              <a:t>( </a:t>
            </a:r>
            <a:r>
              <a:rPr lang="en-US" dirty="0" err="1" smtClean="0"/>
              <a:t>key_t</a:t>
            </a:r>
            <a:r>
              <a:rPr lang="en-US" dirty="0" smtClean="0"/>
              <a:t> </a:t>
            </a:r>
            <a:r>
              <a:rPr lang="en-US" dirty="0" err="1" smtClean="0"/>
              <a:t>keyval</a:t>
            </a:r>
            <a:r>
              <a:rPr lang="en-US" dirty="0" smtClean="0"/>
              <a:t>, </a:t>
            </a:r>
            <a:r>
              <a:rPr lang="en-US" dirty="0" err="1" smtClean="0"/>
              <a:t>int</a:t>
            </a:r>
            <a:r>
              <a:rPr lang="en-US" dirty="0" smtClean="0"/>
              <a:t> </a:t>
            </a:r>
            <a:r>
              <a:rPr lang="en-US" dirty="0" err="1" smtClean="0"/>
              <a:t>segsize</a:t>
            </a:r>
            <a:r>
              <a:rPr lang="en-US" dirty="0" smtClean="0"/>
              <a:t> ) </a:t>
            </a:r>
          </a:p>
          <a:p>
            <a:pPr>
              <a:buNone/>
            </a:pPr>
            <a:r>
              <a:rPr lang="en-US" dirty="0" smtClean="0"/>
              <a:t>{ </a:t>
            </a:r>
          </a:p>
          <a:p>
            <a:pPr>
              <a:buNone/>
            </a:pPr>
            <a:r>
              <a:rPr lang="en-US" dirty="0"/>
              <a:t>	</a:t>
            </a:r>
            <a:r>
              <a:rPr lang="en-US" dirty="0" err="1" smtClean="0"/>
              <a:t>int</a:t>
            </a:r>
            <a:r>
              <a:rPr lang="en-US" dirty="0" smtClean="0"/>
              <a:t> </a:t>
            </a:r>
            <a:r>
              <a:rPr lang="en-US" dirty="0" err="1" smtClean="0"/>
              <a:t>shmid</a:t>
            </a:r>
            <a:r>
              <a:rPr lang="en-US" dirty="0" smtClean="0"/>
              <a:t>; </a:t>
            </a:r>
          </a:p>
          <a:p>
            <a:pPr>
              <a:buNone/>
            </a:pPr>
            <a:r>
              <a:rPr lang="en-US" dirty="0"/>
              <a:t>	</a:t>
            </a:r>
            <a:r>
              <a:rPr lang="en-US" sz="2600" dirty="0" smtClean="0"/>
              <a:t>if((</a:t>
            </a:r>
            <a:r>
              <a:rPr lang="en-US" sz="2600" dirty="0" err="1" smtClean="0"/>
              <a:t>shmid</a:t>
            </a:r>
            <a:r>
              <a:rPr lang="en-US" sz="2600" dirty="0" smtClean="0"/>
              <a:t> = </a:t>
            </a:r>
            <a:r>
              <a:rPr lang="en-US" sz="2600" dirty="0" err="1" smtClean="0"/>
              <a:t>shmget</a:t>
            </a:r>
            <a:r>
              <a:rPr lang="en-US" sz="2600" dirty="0" smtClean="0"/>
              <a:t>( </a:t>
            </a:r>
            <a:r>
              <a:rPr lang="en-US" sz="2600" dirty="0" err="1" smtClean="0"/>
              <a:t>keyval</a:t>
            </a:r>
            <a:r>
              <a:rPr lang="en-US" sz="2600" dirty="0" smtClean="0"/>
              <a:t>, </a:t>
            </a:r>
            <a:r>
              <a:rPr lang="en-US" sz="2600" dirty="0" err="1" smtClean="0"/>
              <a:t>segsize</a:t>
            </a:r>
            <a:r>
              <a:rPr lang="en-US" sz="2600" dirty="0" smtClean="0"/>
              <a:t>, IPC_CREAT | 0660 )) == -1) </a:t>
            </a:r>
            <a:endParaRPr lang="en-US" dirty="0" smtClean="0"/>
          </a:p>
          <a:p>
            <a:pPr>
              <a:buNone/>
            </a:pPr>
            <a:r>
              <a:rPr lang="en-US" dirty="0"/>
              <a:t>	</a:t>
            </a:r>
            <a:r>
              <a:rPr lang="en-US" dirty="0" smtClean="0"/>
              <a:t>	{ </a:t>
            </a:r>
          </a:p>
          <a:p>
            <a:pPr>
              <a:buNone/>
            </a:pPr>
            <a:r>
              <a:rPr lang="en-US" dirty="0"/>
              <a:t>	</a:t>
            </a:r>
            <a:r>
              <a:rPr lang="en-US" dirty="0" smtClean="0"/>
              <a:t>		return(-1); </a:t>
            </a:r>
          </a:p>
          <a:p>
            <a:pPr>
              <a:buNone/>
            </a:pPr>
            <a:r>
              <a:rPr lang="en-US" dirty="0"/>
              <a:t>	</a:t>
            </a:r>
            <a:r>
              <a:rPr lang="en-US" dirty="0" smtClean="0"/>
              <a:t>	} </a:t>
            </a:r>
          </a:p>
          <a:p>
            <a:pPr>
              <a:buNone/>
            </a:pPr>
            <a:r>
              <a:rPr lang="en-US" dirty="0"/>
              <a:t>	</a:t>
            </a:r>
            <a:r>
              <a:rPr lang="en-US" dirty="0" smtClean="0"/>
              <a:t>return(</a:t>
            </a:r>
            <a:r>
              <a:rPr lang="en-US" dirty="0" err="1" smtClean="0"/>
              <a:t>shmid</a:t>
            </a:r>
            <a:r>
              <a:rPr lang="en-US" dirty="0" smtClean="0"/>
              <a:t>);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67938" name="Picture 2"/>
          <p:cNvPicPr>
            <a:picLocks noGrp="1" noChangeAspect="1" noChangeArrowheads="1"/>
          </p:cNvPicPr>
          <p:nvPr>
            <p:ph idx="1"/>
          </p:nvPr>
        </p:nvPicPr>
        <p:blipFill>
          <a:blip r:embed="rId2"/>
          <a:srcRect/>
          <a:stretch>
            <a:fillRect/>
          </a:stretch>
        </p:blipFill>
        <p:spPr bwMode="ltGray">
          <a:xfrm>
            <a:off x="1202305" y="1600200"/>
            <a:ext cx="6739390" cy="4525963"/>
          </a:xfrm>
          <a:prstGeom prst="rect">
            <a:avLst/>
          </a:prstGeom>
          <a:noFill/>
          <a:ln w="12700" cap="sq" cmpd="sng">
            <a:noFill/>
            <a:prstDash val="solid"/>
            <a:miter lim="800000"/>
            <a:headEnd type="none" w="sm" len="sm"/>
            <a:tailEnd type="none" w="sm" len="sm"/>
          </a:ln>
          <a:effectLst/>
        </p:spPr>
      </p:pic>
      <p:sp>
        <p:nvSpPr>
          <p:cNvPr id="5" name="Slide Number Placeholder 4"/>
          <p:cNvSpPr>
            <a:spLocks noGrp="1"/>
          </p:cNvSpPr>
          <p:nvPr>
            <p:ph type="sldNum" sz="quarter" idx="12"/>
          </p:nvPr>
        </p:nvSpPr>
        <p:spPr/>
        <p:txBody>
          <a:bodyPr/>
          <a:lstStyle/>
          <a:p>
            <a:fld id="{BAAE0CED-AECF-4F05-AF90-299625F049B1}"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CALL: </a:t>
            </a:r>
            <a:r>
              <a:rPr lang="en-US" b="1" dirty="0" err="1"/>
              <a:t>shmat</a:t>
            </a:r>
            <a:r>
              <a:rPr lang="en-US" b="1" dirty="0"/>
              <a:t>()</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Once a process has a valid IPC identifier for a given segment, the next step is for the process to </a:t>
            </a:r>
            <a:r>
              <a:rPr lang="en-US" dirty="0" smtClean="0"/>
              <a:t>attach</a:t>
            </a:r>
            <a:r>
              <a:rPr lang="en-US" dirty="0"/>
              <a:t> or map the segment into its own </a:t>
            </a:r>
            <a:r>
              <a:rPr lang="en-US" dirty="0" smtClean="0"/>
              <a:t>addressing space</a:t>
            </a:r>
          </a:p>
          <a:p>
            <a:r>
              <a:rPr lang="en-US" sz="2800" dirty="0" err="1" smtClean="0"/>
              <a:t>int</a:t>
            </a:r>
            <a:r>
              <a:rPr lang="en-US" sz="2800" dirty="0" smtClean="0"/>
              <a:t> </a:t>
            </a:r>
            <a:r>
              <a:rPr lang="en-US" sz="2800" dirty="0" err="1" smtClean="0"/>
              <a:t>shmat</a:t>
            </a:r>
            <a:r>
              <a:rPr lang="en-US" sz="2800" dirty="0" smtClean="0"/>
              <a:t> ( </a:t>
            </a:r>
            <a:r>
              <a:rPr lang="en-US" sz="2800" dirty="0" err="1" smtClean="0"/>
              <a:t>int</a:t>
            </a:r>
            <a:r>
              <a:rPr lang="en-US" sz="2800" dirty="0" smtClean="0"/>
              <a:t> </a:t>
            </a:r>
            <a:r>
              <a:rPr lang="en-US" sz="2800" dirty="0" err="1" smtClean="0"/>
              <a:t>shmid</a:t>
            </a:r>
            <a:r>
              <a:rPr lang="en-US" sz="2800" dirty="0" smtClean="0"/>
              <a:t>, char *</a:t>
            </a:r>
            <a:r>
              <a:rPr lang="en-US" sz="2800" dirty="0" err="1" smtClean="0"/>
              <a:t>shmaddr</a:t>
            </a:r>
            <a:r>
              <a:rPr lang="en-US" sz="2800" dirty="0" smtClean="0"/>
              <a:t>, </a:t>
            </a:r>
            <a:r>
              <a:rPr lang="en-US" sz="2800" dirty="0" err="1" smtClean="0"/>
              <a:t>int</a:t>
            </a:r>
            <a:r>
              <a:rPr lang="en-US" sz="2800" dirty="0" smtClean="0"/>
              <a:t> </a:t>
            </a:r>
            <a:r>
              <a:rPr lang="en-US" sz="2800" dirty="0" err="1" smtClean="0"/>
              <a:t>shmflg</a:t>
            </a:r>
            <a:r>
              <a:rPr lang="en-US" sz="2800" dirty="0" smtClean="0"/>
              <a:t>);</a:t>
            </a:r>
          </a:p>
          <a:p>
            <a:pPr lvl="1"/>
            <a:r>
              <a:rPr lang="en-US" sz="2400" dirty="0" smtClean="0"/>
              <a:t>RETURNS: address at which segment was attached to the process, or -1 on error</a:t>
            </a:r>
          </a:p>
          <a:p>
            <a:pPr lvl="1"/>
            <a:r>
              <a:rPr lang="en-US" sz="2400" dirty="0"/>
              <a:t>If the </a:t>
            </a:r>
            <a:r>
              <a:rPr lang="en-US" sz="2400" dirty="0" err="1"/>
              <a:t>addr</a:t>
            </a:r>
            <a:r>
              <a:rPr lang="en-US" sz="2400" dirty="0"/>
              <a:t> argument is zero (0), the kernel tries to find an unmapped </a:t>
            </a:r>
            <a:r>
              <a:rPr lang="en-US" sz="2400" dirty="0" smtClean="0"/>
              <a:t>region</a:t>
            </a:r>
          </a:p>
          <a:p>
            <a:pPr lvl="1"/>
            <a:r>
              <a:rPr lang="en-US" sz="2400" dirty="0"/>
              <a:t>if the SHM_RDONLY flag is </a:t>
            </a:r>
            <a:r>
              <a:rPr lang="en-US" sz="2400" dirty="0" err="1"/>
              <a:t>OR'd</a:t>
            </a:r>
            <a:r>
              <a:rPr lang="en-US" sz="2400" dirty="0"/>
              <a:t> in with the flag argument, then the shared memory segment will be mapped in, but marked as </a:t>
            </a:r>
            <a:r>
              <a:rPr lang="en-US" sz="2400" dirty="0" err="1"/>
              <a:t>readonly</a:t>
            </a:r>
            <a:r>
              <a:rPr lang="en-US" sz="2400" dirty="0"/>
              <a:t>.</a:t>
            </a:r>
            <a:endParaRPr lang="en-US" sz="2400" dirty="0" smtClean="0"/>
          </a:p>
          <a:p>
            <a:pPr lvl="1"/>
            <a:endParaRPr lang="en-US" sz="2400" dirty="0" smtClean="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attach_segment</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a:buNone/>
            </a:pPr>
            <a:endParaRPr lang="en-US" dirty="0" smtClean="0"/>
          </a:p>
          <a:p>
            <a:pPr>
              <a:buNone/>
            </a:pPr>
            <a:endParaRPr lang="en-US" dirty="0"/>
          </a:p>
          <a:p>
            <a:pPr>
              <a:buNone/>
            </a:pPr>
            <a:r>
              <a:rPr lang="en-US" dirty="0" smtClean="0"/>
              <a:t>char *</a:t>
            </a:r>
            <a:r>
              <a:rPr lang="en-US" dirty="0" err="1" smtClean="0"/>
              <a:t>attach_segment</a:t>
            </a:r>
            <a:r>
              <a:rPr lang="en-US" dirty="0" smtClean="0"/>
              <a:t>( </a:t>
            </a:r>
            <a:r>
              <a:rPr lang="en-US" dirty="0" err="1" smtClean="0"/>
              <a:t>int</a:t>
            </a:r>
            <a:r>
              <a:rPr lang="en-US" dirty="0" smtClean="0"/>
              <a:t> </a:t>
            </a:r>
            <a:r>
              <a:rPr lang="en-US" dirty="0" err="1" smtClean="0"/>
              <a:t>shmid</a:t>
            </a:r>
            <a:r>
              <a:rPr lang="en-US" dirty="0" smtClean="0"/>
              <a:t> ) </a:t>
            </a:r>
          </a:p>
          <a:p>
            <a:pPr>
              <a:buNone/>
            </a:pPr>
            <a:r>
              <a:rPr lang="en-US" dirty="0"/>
              <a:t>	</a:t>
            </a:r>
            <a:r>
              <a:rPr lang="en-US" dirty="0" smtClean="0"/>
              <a:t>{ </a:t>
            </a:r>
          </a:p>
          <a:p>
            <a:pPr>
              <a:buNone/>
            </a:pPr>
            <a:r>
              <a:rPr lang="en-US" dirty="0"/>
              <a:t>	</a:t>
            </a:r>
            <a:r>
              <a:rPr lang="en-US" dirty="0" smtClean="0"/>
              <a:t>	return(</a:t>
            </a:r>
            <a:r>
              <a:rPr lang="en-US" dirty="0" err="1" smtClean="0"/>
              <a:t>shmat</a:t>
            </a:r>
            <a:r>
              <a:rPr lang="en-US" dirty="0" smtClean="0"/>
              <a:t>(</a:t>
            </a:r>
            <a:r>
              <a:rPr lang="en-US" dirty="0" err="1" smtClean="0"/>
              <a:t>shmid</a:t>
            </a:r>
            <a:r>
              <a:rPr lang="en-US" dirty="0" smtClean="0"/>
              <a:t>, 0, 0)); </a:t>
            </a:r>
          </a:p>
          <a:p>
            <a:pPr>
              <a:buNone/>
            </a:pPr>
            <a:r>
              <a:rPr lang="en-US" dirty="0"/>
              <a:t>	</a:t>
            </a:r>
            <a:r>
              <a:rPr lang="en-US" dirty="0" smtClean="0"/>
              <a:t>}</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CALL: </a:t>
            </a:r>
            <a:r>
              <a:rPr lang="en-US" b="1" dirty="0" err="1"/>
              <a:t>shmctl</a:t>
            </a:r>
            <a:r>
              <a:rPr lang="en-US" b="1" dirty="0"/>
              <a:t>()</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sz="2800" dirty="0" err="1" smtClean="0"/>
              <a:t>int</a:t>
            </a:r>
            <a:r>
              <a:rPr lang="en-US" sz="2800" dirty="0" smtClean="0"/>
              <a:t> </a:t>
            </a:r>
            <a:r>
              <a:rPr lang="en-US" sz="2800" dirty="0" err="1" smtClean="0"/>
              <a:t>shmctl</a:t>
            </a:r>
            <a:r>
              <a:rPr lang="en-US" sz="2800" dirty="0" smtClean="0"/>
              <a:t> ( </a:t>
            </a:r>
            <a:r>
              <a:rPr lang="en-US" sz="2800" dirty="0" err="1" smtClean="0"/>
              <a:t>int</a:t>
            </a:r>
            <a:r>
              <a:rPr lang="en-US" sz="2800" dirty="0" smtClean="0"/>
              <a:t> </a:t>
            </a:r>
            <a:r>
              <a:rPr lang="en-US" sz="2800" dirty="0" err="1" smtClean="0"/>
              <a:t>shmqid</a:t>
            </a:r>
            <a:r>
              <a:rPr lang="en-US" sz="2800" dirty="0" smtClean="0"/>
              <a:t>, </a:t>
            </a:r>
            <a:r>
              <a:rPr lang="en-US" sz="2800" dirty="0" err="1" smtClean="0"/>
              <a:t>int</a:t>
            </a:r>
            <a:r>
              <a:rPr lang="en-US" sz="2800" dirty="0" smtClean="0"/>
              <a:t> </a:t>
            </a:r>
            <a:r>
              <a:rPr lang="en-US" sz="2800" dirty="0" err="1" smtClean="0"/>
              <a:t>cmd</a:t>
            </a:r>
            <a:r>
              <a:rPr lang="en-US" sz="2800" dirty="0" smtClean="0"/>
              <a:t>, </a:t>
            </a:r>
            <a:r>
              <a:rPr lang="en-US" sz="2800" dirty="0" err="1" smtClean="0"/>
              <a:t>struct</a:t>
            </a:r>
            <a:r>
              <a:rPr lang="en-US" sz="2800" dirty="0" smtClean="0"/>
              <a:t> </a:t>
            </a:r>
            <a:r>
              <a:rPr lang="en-US" sz="2800" dirty="0" err="1" smtClean="0"/>
              <a:t>shmid_ds</a:t>
            </a:r>
            <a:r>
              <a:rPr lang="en-US" sz="2800" dirty="0" smtClean="0"/>
              <a:t> *</a:t>
            </a:r>
            <a:r>
              <a:rPr lang="en-US" sz="2800" dirty="0" err="1" smtClean="0"/>
              <a:t>buf</a:t>
            </a:r>
            <a:r>
              <a:rPr lang="en-US" sz="2800" dirty="0" smtClean="0"/>
              <a:t> );</a:t>
            </a:r>
          </a:p>
          <a:p>
            <a:r>
              <a:rPr lang="en-US" sz="2400" dirty="0" smtClean="0"/>
              <a:t>Commands:</a:t>
            </a:r>
          </a:p>
          <a:p>
            <a:pPr lvl="1"/>
            <a:r>
              <a:rPr lang="en-US" sz="2400" b="1" dirty="0" smtClean="0"/>
              <a:t>IPC_STAT </a:t>
            </a:r>
            <a:r>
              <a:rPr lang="en-US" sz="2400" dirty="0" smtClean="0"/>
              <a:t>Retrieves the </a:t>
            </a:r>
            <a:r>
              <a:rPr lang="en-US" sz="2400" dirty="0" err="1" smtClean="0"/>
              <a:t>shmid_ds</a:t>
            </a:r>
            <a:r>
              <a:rPr lang="en-US" sz="2400" dirty="0" smtClean="0"/>
              <a:t> structure for a segment, and stores it in the address of the </a:t>
            </a:r>
            <a:r>
              <a:rPr lang="en-US" sz="2400" dirty="0" err="1" smtClean="0"/>
              <a:t>buf</a:t>
            </a:r>
            <a:r>
              <a:rPr lang="en-US" sz="2400" dirty="0" smtClean="0"/>
              <a:t> argument</a:t>
            </a:r>
          </a:p>
          <a:p>
            <a:pPr lvl="1"/>
            <a:r>
              <a:rPr lang="en-US" sz="2400" b="1" dirty="0" smtClean="0"/>
              <a:t>IPC_SET </a:t>
            </a:r>
            <a:r>
              <a:rPr lang="en-US" sz="2400" dirty="0" smtClean="0"/>
              <a:t>Sets the value of the </a:t>
            </a:r>
            <a:r>
              <a:rPr lang="en-US" sz="2400" dirty="0" err="1" smtClean="0"/>
              <a:t>ipc_perm</a:t>
            </a:r>
            <a:r>
              <a:rPr lang="en-US" sz="2400" dirty="0" smtClean="0"/>
              <a:t> member of the </a:t>
            </a:r>
            <a:r>
              <a:rPr lang="en-US" sz="2400" dirty="0" err="1" smtClean="0"/>
              <a:t>shmid_ds</a:t>
            </a:r>
            <a:r>
              <a:rPr lang="en-US" sz="2400" dirty="0" smtClean="0"/>
              <a:t> structure for a segment. Takes the values from the </a:t>
            </a:r>
            <a:r>
              <a:rPr lang="en-US" sz="2400" dirty="0" err="1" smtClean="0"/>
              <a:t>buf</a:t>
            </a:r>
            <a:r>
              <a:rPr lang="en-US" sz="2400" dirty="0" smtClean="0"/>
              <a:t> argument.</a:t>
            </a:r>
          </a:p>
          <a:p>
            <a:pPr lvl="1"/>
            <a:r>
              <a:rPr lang="en-US" sz="2400" b="1" dirty="0" smtClean="0"/>
              <a:t>IPC_RMID </a:t>
            </a:r>
            <a:r>
              <a:rPr lang="en-US" sz="2400" dirty="0" smtClean="0"/>
              <a:t>Marks a segment for removal.</a:t>
            </a:r>
          </a:p>
          <a:p>
            <a:pPr algn="just"/>
            <a:r>
              <a:rPr lang="en-US" sz="2800" dirty="0"/>
              <a:t>The IPC_RMID command doesn't actually remove a segment from the kernel. Rather, it </a:t>
            </a:r>
            <a:r>
              <a:rPr lang="en-US" sz="2800" dirty="0" smtClean="0"/>
              <a:t>marks</a:t>
            </a:r>
            <a:r>
              <a:rPr lang="en-US" sz="2800" dirty="0"/>
              <a:t> the segment for removal. The actual removal itself occurs when the last process currently attached to the segment has properly detached it. Of course, if no processes are currently attached to the segment, the removal seems immediate.</a:t>
            </a:r>
          </a:p>
        </p:txBody>
      </p:sp>
      <p:sp>
        <p:nvSpPr>
          <p:cNvPr id="4" name="Slide Number Placeholder 3"/>
          <p:cNvSpPr>
            <a:spLocks noGrp="1"/>
          </p:cNvSpPr>
          <p:nvPr>
            <p:ph type="sldNum" sz="quarter" idx="12"/>
          </p:nvPr>
        </p:nvSpPr>
        <p:spPr/>
        <p:txBody>
          <a:bodyPr/>
          <a:lstStyle/>
          <a:p>
            <a:fld id="{BAAE0CED-AECF-4F05-AF90-299625F049B1}"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CALL: </a:t>
            </a:r>
            <a:r>
              <a:rPr lang="en-US" b="1" dirty="0" err="1"/>
              <a:t>shmdt</a:t>
            </a:r>
            <a:r>
              <a:rPr lang="en-US" b="1" dirty="0"/>
              <a:t>()</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err="1" smtClean="0"/>
              <a:t>int</a:t>
            </a:r>
            <a:r>
              <a:rPr lang="en-US" dirty="0" smtClean="0"/>
              <a:t> </a:t>
            </a:r>
            <a:r>
              <a:rPr lang="en-US" dirty="0" err="1" smtClean="0"/>
              <a:t>shmdt</a:t>
            </a:r>
            <a:r>
              <a:rPr lang="en-US" dirty="0" smtClean="0"/>
              <a:t> ( char *</a:t>
            </a:r>
            <a:r>
              <a:rPr lang="en-US" dirty="0" err="1" smtClean="0"/>
              <a:t>shmaddr</a:t>
            </a:r>
            <a:r>
              <a:rPr lang="en-US" dirty="0" smtClean="0"/>
              <a:t> );</a:t>
            </a:r>
          </a:p>
          <a:p>
            <a:pPr algn="just"/>
            <a:r>
              <a:rPr lang="en-US" dirty="0"/>
              <a:t>After a shared memory segment is no longer needed by a process, it should be detached by calling this system call</a:t>
            </a:r>
            <a:r>
              <a:rPr lang="en-US" dirty="0" smtClean="0"/>
              <a:t>.</a:t>
            </a:r>
          </a:p>
          <a:p>
            <a:pPr algn="just"/>
            <a:r>
              <a:rPr lang="en-US" dirty="0"/>
              <a:t>this is not the same as removing the segment from the kernel! After a detach is successful, the </a:t>
            </a:r>
            <a:r>
              <a:rPr lang="en-US" b="1" dirty="0" err="1"/>
              <a:t>shm_nattch</a:t>
            </a:r>
            <a:r>
              <a:rPr lang="en-US" dirty="0"/>
              <a:t> member of the associates </a:t>
            </a:r>
            <a:r>
              <a:rPr lang="en-US" b="1" dirty="0" err="1"/>
              <a:t>shmid_ds</a:t>
            </a:r>
            <a:r>
              <a:rPr lang="en-US" dirty="0"/>
              <a:t> structure is decremented by one. When this value reaches zero (0), the kernel will physically remove the segment.</a:t>
            </a:r>
            <a:endParaRPr lang="en-US" dirty="0" smtClean="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487362"/>
          </a:xfrm>
        </p:spPr>
        <p:txBody>
          <a:bodyPr>
            <a:normAutofit fontScale="90000"/>
          </a:bodyPr>
          <a:lstStyle/>
          <a:p>
            <a:r>
              <a:rPr lang="en-US" b="1" dirty="0" err="1"/>
              <a:t>shm_server.c</a:t>
            </a:r>
            <a:r>
              <a:rPr lang="en-US" b="1" dirty="0"/>
              <a:t/>
            </a:r>
            <a:br>
              <a:rPr lang="en-US" b="1" dirty="0"/>
            </a:br>
            <a:endParaRPr lang="en-US" dirty="0"/>
          </a:p>
        </p:txBody>
      </p:sp>
      <p:sp>
        <p:nvSpPr>
          <p:cNvPr id="3" name="Content Placeholder 2"/>
          <p:cNvSpPr>
            <a:spLocks noGrp="1"/>
          </p:cNvSpPr>
          <p:nvPr>
            <p:ph idx="1"/>
          </p:nvPr>
        </p:nvSpPr>
        <p:spPr>
          <a:xfrm>
            <a:off x="457200" y="914400"/>
            <a:ext cx="8229600" cy="5943600"/>
          </a:xfrm>
        </p:spPr>
        <p:style>
          <a:lnRef idx="2">
            <a:schemeClr val="dk1"/>
          </a:lnRef>
          <a:fillRef idx="1">
            <a:schemeClr val="lt1"/>
          </a:fillRef>
          <a:effectRef idx="0">
            <a:schemeClr val="dk1"/>
          </a:effectRef>
          <a:fontRef idx="minor">
            <a:schemeClr val="dk1"/>
          </a:fontRef>
        </p:style>
        <p:txBody>
          <a:bodyPr>
            <a:normAutofit fontScale="40000" lnSpcReduction="20000"/>
          </a:bodyPr>
          <a:lstStyle/>
          <a:p>
            <a:pPr>
              <a:buNone/>
            </a:pPr>
            <a:r>
              <a:rPr lang="en-US" sz="2500" dirty="0" smtClean="0"/>
              <a:t>#include &lt;sys/</a:t>
            </a:r>
            <a:r>
              <a:rPr lang="en-US" sz="2500" dirty="0" err="1" smtClean="0"/>
              <a:t>types.h</a:t>
            </a:r>
            <a:r>
              <a:rPr lang="en-US" sz="2500" dirty="0" smtClean="0"/>
              <a:t>&gt; </a:t>
            </a:r>
          </a:p>
          <a:p>
            <a:pPr>
              <a:buNone/>
            </a:pPr>
            <a:r>
              <a:rPr lang="en-US" sz="2500" dirty="0" smtClean="0"/>
              <a:t>#include &lt;sys/</a:t>
            </a:r>
            <a:r>
              <a:rPr lang="en-US" sz="2500" dirty="0" err="1" smtClean="0"/>
              <a:t>ipc.h</a:t>
            </a:r>
            <a:endParaRPr lang="en-US" sz="2500" dirty="0" smtClean="0"/>
          </a:p>
          <a:p>
            <a:pPr>
              <a:buNone/>
            </a:pPr>
            <a:r>
              <a:rPr lang="en-US" sz="2500" dirty="0" smtClean="0"/>
              <a:t>#include &lt;sys/</a:t>
            </a:r>
            <a:r>
              <a:rPr lang="en-US" sz="2500" dirty="0" err="1" smtClean="0"/>
              <a:t>shm.h</a:t>
            </a:r>
            <a:r>
              <a:rPr lang="en-US" sz="2500" dirty="0" smtClean="0"/>
              <a:t>&gt; </a:t>
            </a:r>
          </a:p>
          <a:p>
            <a:pPr>
              <a:buNone/>
            </a:pPr>
            <a:r>
              <a:rPr lang="en-US" sz="2500" dirty="0" smtClean="0"/>
              <a:t>#include &lt;</a:t>
            </a:r>
            <a:r>
              <a:rPr lang="en-US" sz="2500" dirty="0" err="1" smtClean="0"/>
              <a:t>stdio.h</a:t>
            </a:r>
            <a:r>
              <a:rPr lang="en-US" sz="2500" dirty="0" smtClean="0"/>
              <a:t>&gt; </a:t>
            </a:r>
          </a:p>
          <a:p>
            <a:pPr>
              <a:buNone/>
            </a:pPr>
            <a:r>
              <a:rPr lang="en-US" sz="5000" dirty="0" smtClean="0"/>
              <a:t>#define SHMSZ 27 </a:t>
            </a:r>
          </a:p>
          <a:p>
            <a:pPr>
              <a:buNone/>
            </a:pPr>
            <a:r>
              <a:rPr lang="en-US" sz="5000" dirty="0" smtClean="0"/>
              <a:t>main() { </a:t>
            </a:r>
          </a:p>
          <a:p>
            <a:pPr>
              <a:buNone/>
            </a:pPr>
            <a:r>
              <a:rPr lang="en-US" sz="5000" dirty="0" smtClean="0"/>
              <a:t>char c; </a:t>
            </a:r>
            <a:r>
              <a:rPr lang="en-US" sz="5000" dirty="0" err="1" smtClean="0"/>
              <a:t>int</a:t>
            </a:r>
            <a:r>
              <a:rPr lang="en-US" sz="5000" dirty="0" smtClean="0"/>
              <a:t> </a:t>
            </a:r>
            <a:r>
              <a:rPr lang="en-US" sz="5000" dirty="0" err="1" smtClean="0"/>
              <a:t>shmid</a:t>
            </a:r>
            <a:r>
              <a:rPr lang="en-US" sz="5000" dirty="0" smtClean="0"/>
              <a:t>; </a:t>
            </a:r>
            <a:r>
              <a:rPr lang="en-US" sz="5000" dirty="0" err="1" smtClean="0"/>
              <a:t>key_t</a:t>
            </a:r>
            <a:r>
              <a:rPr lang="en-US" sz="5000" dirty="0" smtClean="0"/>
              <a:t> key; </a:t>
            </a:r>
          </a:p>
          <a:p>
            <a:pPr>
              <a:buNone/>
            </a:pPr>
            <a:r>
              <a:rPr lang="en-US" sz="5000" dirty="0" smtClean="0"/>
              <a:t>char *</a:t>
            </a:r>
            <a:r>
              <a:rPr lang="en-US" sz="5000" dirty="0" err="1" smtClean="0"/>
              <a:t>shm</a:t>
            </a:r>
            <a:r>
              <a:rPr lang="en-US" sz="5000" dirty="0" smtClean="0"/>
              <a:t>, *s; </a:t>
            </a:r>
          </a:p>
          <a:p>
            <a:pPr>
              <a:buNone/>
            </a:pPr>
            <a:r>
              <a:rPr lang="en-US" sz="5000" dirty="0" smtClean="0"/>
              <a:t>key = 5678; </a:t>
            </a:r>
            <a:r>
              <a:rPr lang="en-US" sz="5000" dirty="0" smtClean="0">
                <a:solidFill>
                  <a:schemeClr val="tx1">
                    <a:lumMod val="50000"/>
                    <a:lumOff val="50000"/>
                  </a:schemeClr>
                </a:solidFill>
              </a:rPr>
              <a:t>/* * Create the segment. */ </a:t>
            </a:r>
          </a:p>
          <a:p>
            <a:pPr>
              <a:buNone/>
            </a:pPr>
            <a:r>
              <a:rPr lang="en-US" sz="5000" dirty="0" smtClean="0"/>
              <a:t>if ((</a:t>
            </a:r>
            <a:r>
              <a:rPr lang="en-US" sz="5000" dirty="0" err="1" smtClean="0"/>
              <a:t>shmid</a:t>
            </a:r>
            <a:r>
              <a:rPr lang="en-US" sz="5000" dirty="0" smtClean="0"/>
              <a:t> = </a:t>
            </a:r>
            <a:r>
              <a:rPr lang="en-US" sz="5000" dirty="0" err="1" smtClean="0"/>
              <a:t>shmget</a:t>
            </a:r>
            <a:r>
              <a:rPr lang="en-US" sz="5000" dirty="0" smtClean="0"/>
              <a:t>(key, SHMSZ, IPC_CREAT | 0666)) &lt; 0) </a:t>
            </a:r>
          </a:p>
          <a:p>
            <a:pPr>
              <a:buNone/>
            </a:pPr>
            <a:r>
              <a:rPr lang="en-US" sz="5000" dirty="0" smtClean="0"/>
              <a:t>{ </a:t>
            </a:r>
            <a:r>
              <a:rPr lang="en-US" sz="5000" dirty="0" err="1" smtClean="0"/>
              <a:t>perror</a:t>
            </a:r>
            <a:r>
              <a:rPr lang="en-US" sz="5000" dirty="0" smtClean="0"/>
              <a:t>("</a:t>
            </a:r>
            <a:r>
              <a:rPr lang="en-US" sz="5000" dirty="0" err="1" smtClean="0"/>
              <a:t>shmget</a:t>
            </a:r>
            <a:r>
              <a:rPr lang="en-US" sz="5000" dirty="0" smtClean="0"/>
              <a:t>"); exit(1); } </a:t>
            </a:r>
          </a:p>
          <a:p>
            <a:pPr>
              <a:buNone/>
            </a:pPr>
            <a:r>
              <a:rPr lang="en-US" sz="5000" dirty="0" smtClean="0">
                <a:solidFill>
                  <a:schemeClr val="tx1">
                    <a:lumMod val="50000"/>
                    <a:lumOff val="50000"/>
                  </a:schemeClr>
                </a:solidFill>
              </a:rPr>
              <a:t>/* * Now we attach the segment to our data space. */</a:t>
            </a:r>
          </a:p>
          <a:p>
            <a:pPr>
              <a:buNone/>
            </a:pPr>
            <a:r>
              <a:rPr lang="en-US" sz="5000" dirty="0" smtClean="0"/>
              <a:t> if ((</a:t>
            </a:r>
            <a:r>
              <a:rPr lang="en-US" sz="5000" dirty="0" err="1" smtClean="0"/>
              <a:t>shm</a:t>
            </a:r>
            <a:r>
              <a:rPr lang="en-US" sz="5000" dirty="0" smtClean="0"/>
              <a:t> = </a:t>
            </a:r>
            <a:r>
              <a:rPr lang="en-US" sz="5000" dirty="0" err="1" smtClean="0"/>
              <a:t>shmat</a:t>
            </a:r>
            <a:r>
              <a:rPr lang="en-US" sz="5000" dirty="0" smtClean="0"/>
              <a:t>(</a:t>
            </a:r>
            <a:r>
              <a:rPr lang="en-US" sz="5000" dirty="0" err="1" smtClean="0"/>
              <a:t>shmid</a:t>
            </a:r>
            <a:r>
              <a:rPr lang="en-US" sz="5000" dirty="0" smtClean="0"/>
              <a:t>, NULL, 0)) == (char *) -1) </a:t>
            </a:r>
          </a:p>
          <a:p>
            <a:pPr>
              <a:buNone/>
            </a:pPr>
            <a:r>
              <a:rPr lang="en-US" sz="5000" dirty="0" smtClean="0"/>
              <a:t>{ </a:t>
            </a:r>
            <a:r>
              <a:rPr lang="en-US" sz="5000" dirty="0" err="1" smtClean="0"/>
              <a:t>perror</a:t>
            </a:r>
            <a:r>
              <a:rPr lang="en-US" sz="5000" dirty="0" smtClean="0"/>
              <a:t>("</a:t>
            </a:r>
            <a:r>
              <a:rPr lang="en-US" sz="5000" dirty="0" err="1" smtClean="0"/>
              <a:t>shmat</a:t>
            </a:r>
            <a:r>
              <a:rPr lang="en-US" sz="5000" dirty="0" smtClean="0"/>
              <a:t>"); exit(1); } </a:t>
            </a:r>
          </a:p>
          <a:p>
            <a:pPr>
              <a:buNone/>
            </a:pPr>
            <a:r>
              <a:rPr lang="en-US" sz="5000" dirty="0" smtClean="0">
                <a:solidFill>
                  <a:schemeClr val="tx1">
                    <a:lumMod val="50000"/>
                    <a:lumOff val="50000"/>
                  </a:schemeClr>
                </a:solidFill>
              </a:rPr>
              <a:t>/* * Now put some things into the memory for the * other process to read. */ </a:t>
            </a:r>
          </a:p>
          <a:p>
            <a:pPr>
              <a:buNone/>
            </a:pPr>
            <a:r>
              <a:rPr lang="en-US" sz="5000" dirty="0"/>
              <a:t> </a:t>
            </a:r>
            <a:r>
              <a:rPr lang="en-US" sz="5000" dirty="0" smtClean="0"/>
              <a:t>    s = </a:t>
            </a:r>
            <a:r>
              <a:rPr lang="en-US" sz="5000" dirty="0" err="1" smtClean="0"/>
              <a:t>shm</a:t>
            </a:r>
            <a:r>
              <a:rPr lang="en-US" sz="5000" dirty="0" smtClean="0"/>
              <a:t>; </a:t>
            </a:r>
          </a:p>
          <a:p>
            <a:pPr>
              <a:buNone/>
            </a:pPr>
            <a:r>
              <a:rPr lang="en-US" sz="5000" dirty="0"/>
              <a:t> </a:t>
            </a:r>
            <a:r>
              <a:rPr lang="en-US" sz="5000" dirty="0" smtClean="0"/>
              <a:t>   for (c = 'a'; c &lt;= 'z'; </a:t>
            </a:r>
            <a:r>
              <a:rPr lang="en-US" sz="5000" dirty="0" err="1" smtClean="0"/>
              <a:t>c++</a:t>
            </a:r>
            <a:r>
              <a:rPr lang="en-US" sz="5000" dirty="0" smtClean="0"/>
              <a:t>) *s++ = c; *s = NULL;</a:t>
            </a:r>
          </a:p>
          <a:p>
            <a:pPr>
              <a:buNone/>
            </a:pPr>
            <a:r>
              <a:rPr lang="en-US" sz="5000" dirty="0" smtClean="0">
                <a:solidFill>
                  <a:schemeClr val="tx1">
                    <a:lumMod val="50000"/>
                    <a:lumOff val="50000"/>
                  </a:schemeClr>
                </a:solidFill>
              </a:rPr>
              <a:t> /* * Finally, we wait until the other process * changes the first character of our memory * to '*', indicating that it has read what * we put there. */ </a:t>
            </a:r>
          </a:p>
          <a:p>
            <a:pPr>
              <a:buNone/>
            </a:pPr>
            <a:r>
              <a:rPr lang="en-US" sz="5000" dirty="0" smtClean="0"/>
              <a:t>while (*</a:t>
            </a:r>
            <a:r>
              <a:rPr lang="en-US" sz="5000" dirty="0" err="1" smtClean="0"/>
              <a:t>shm</a:t>
            </a:r>
            <a:r>
              <a:rPr lang="en-US" sz="5000" dirty="0" smtClean="0"/>
              <a:t> != '*') sleep(1);</a:t>
            </a:r>
          </a:p>
          <a:p>
            <a:pPr>
              <a:buNone/>
            </a:pPr>
            <a:r>
              <a:rPr lang="en-US" sz="5000" dirty="0" smtClean="0"/>
              <a:t> exit(0); }</a:t>
            </a:r>
            <a:endParaRPr lang="en-US" sz="5000"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487362"/>
          </a:xfrm>
        </p:spPr>
        <p:txBody>
          <a:bodyPr>
            <a:normAutofit fontScale="90000"/>
          </a:bodyPr>
          <a:lstStyle/>
          <a:p>
            <a:r>
              <a:rPr lang="en-US" b="1" dirty="0" smtClean="0"/>
              <a:t/>
            </a:r>
            <a:br>
              <a:rPr lang="en-US" b="1" dirty="0" smtClean="0"/>
            </a:br>
            <a:r>
              <a:rPr lang="en-US" b="1" dirty="0" err="1" smtClean="0"/>
              <a:t>shm_client.c</a:t>
            </a: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a:xfrm>
            <a:off x="457200" y="914400"/>
            <a:ext cx="8229600" cy="5943600"/>
          </a:xfrm>
        </p:spPr>
        <p:style>
          <a:lnRef idx="2">
            <a:schemeClr val="dk1"/>
          </a:lnRef>
          <a:fillRef idx="1">
            <a:schemeClr val="lt1"/>
          </a:fillRef>
          <a:effectRef idx="0">
            <a:schemeClr val="dk1"/>
          </a:effectRef>
          <a:fontRef idx="minor">
            <a:schemeClr val="dk1"/>
          </a:fontRef>
        </p:style>
        <p:txBody>
          <a:bodyPr>
            <a:normAutofit fontScale="25000" lnSpcReduction="20000"/>
          </a:bodyPr>
          <a:lstStyle/>
          <a:p>
            <a:pPr>
              <a:buNone/>
            </a:pPr>
            <a:r>
              <a:rPr lang="en-US" sz="2500" dirty="0" smtClean="0"/>
              <a:t>#include &lt;sys/</a:t>
            </a:r>
            <a:r>
              <a:rPr lang="en-US" sz="2500" dirty="0" err="1" smtClean="0"/>
              <a:t>types.h</a:t>
            </a:r>
            <a:r>
              <a:rPr lang="en-US" sz="2500" dirty="0" smtClean="0"/>
              <a:t>&gt; </a:t>
            </a:r>
          </a:p>
          <a:p>
            <a:pPr>
              <a:buNone/>
            </a:pPr>
            <a:r>
              <a:rPr lang="en-US" sz="2500" dirty="0" smtClean="0"/>
              <a:t>#include &lt;sys/</a:t>
            </a:r>
            <a:r>
              <a:rPr lang="en-US" sz="2500" dirty="0" err="1" smtClean="0"/>
              <a:t>ipc.h</a:t>
            </a:r>
            <a:endParaRPr lang="en-US" sz="2500" dirty="0" smtClean="0"/>
          </a:p>
          <a:p>
            <a:pPr>
              <a:buNone/>
            </a:pPr>
            <a:r>
              <a:rPr lang="en-US" sz="2500" dirty="0" smtClean="0"/>
              <a:t>#include &lt;sys/</a:t>
            </a:r>
            <a:r>
              <a:rPr lang="en-US" sz="2500" dirty="0" err="1" smtClean="0"/>
              <a:t>shm.h</a:t>
            </a:r>
            <a:r>
              <a:rPr lang="en-US" sz="2500" dirty="0" smtClean="0"/>
              <a:t>&gt; </a:t>
            </a:r>
          </a:p>
          <a:p>
            <a:pPr>
              <a:buNone/>
            </a:pPr>
            <a:r>
              <a:rPr lang="en-US" sz="2500" dirty="0" smtClean="0"/>
              <a:t>#include &lt;</a:t>
            </a:r>
            <a:r>
              <a:rPr lang="en-US" sz="2500" dirty="0" err="1" smtClean="0"/>
              <a:t>stdio.h</a:t>
            </a:r>
            <a:r>
              <a:rPr lang="en-US" sz="2500" dirty="0" smtClean="0"/>
              <a:t>&gt; </a:t>
            </a:r>
          </a:p>
          <a:p>
            <a:pPr>
              <a:buNone/>
            </a:pPr>
            <a:r>
              <a:rPr lang="en-US" sz="8000" dirty="0" smtClean="0"/>
              <a:t>#define SHMSZ 27 </a:t>
            </a:r>
          </a:p>
          <a:p>
            <a:pPr>
              <a:buNone/>
            </a:pPr>
            <a:r>
              <a:rPr lang="en-US" sz="9600" dirty="0" smtClean="0"/>
              <a:t>main() { </a:t>
            </a:r>
          </a:p>
          <a:p>
            <a:pPr>
              <a:buNone/>
            </a:pPr>
            <a:r>
              <a:rPr lang="en-US" sz="9600" dirty="0" smtClean="0"/>
              <a:t>	char c; </a:t>
            </a:r>
            <a:r>
              <a:rPr lang="en-US" sz="9600" dirty="0" err="1" smtClean="0"/>
              <a:t>int</a:t>
            </a:r>
            <a:r>
              <a:rPr lang="en-US" sz="9600" dirty="0" smtClean="0"/>
              <a:t> </a:t>
            </a:r>
            <a:r>
              <a:rPr lang="en-US" sz="9600" dirty="0" err="1" smtClean="0"/>
              <a:t>shmid</a:t>
            </a:r>
            <a:r>
              <a:rPr lang="en-US" sz="9600" dirty="0" smtClean="0"/>
              <a:t>; </a:t>
            </a:r>
            <a:r>
              <a:rPr lang="en-US" sz="9600" dirty="0" err="1" smtClean="0"/>
              <a:t>key_t</a:t>
            </a:r>
            <a:r>
              <a:rPr lang="en-US" sz="9600" dirty="0" smtClean="0"/>
              <a:t> key; </a:t>
            </a:r>
          </a:p>
          <a:p>
            <a:pPr>
              <a:buNone/>
            </a:pPr>
            <a:r>
              <a:rPr lang="en-US" sz="9600" dirty="0" smtClean="0"/>
              <a:t>	char *</a:t>
            </a:r>
            <a:r>
              <a:rPr lang="en-US" sz="9600" dirty="0" err="1" smtClean="0"/>
              <a:t>shm</a:t>
            </a:r>
            <a:r>
              <a:rPr lang="en-US" sz="9600" dirty="0" smtClean="0"/>
              <a:t>, *s; </a:t>
            </a:r>
          </a:p>
          <a:p>
            <a:pPr>
              <a:buNone/>
            </a:pPr>
            <a:r>
              <a:rPr lang="en-US" sz="9600" dirty="0" smtClean="0"/>
              <a:t>	key = 5678; </a:t>
            </a:r>
            <a:r>
              <a:rPr lang="en-US" sz="9600" dirty="0" smtClean="0">
                <a:solidFill>
                  <a:schemeClr val="tx1">
                    <a:lumMod val="50000"/>
                    <a:lumOff val="50000"/>
                  </a:schemeClr>
                </a:solidFill>
              </a:rPr>
              <a:t>/* * Locate the segment.. */ </a:t>
            </a:r>
          </a:p>
          <a:p>
            <a:pPr>
              <a:buNone/>
            </a:pPr>
            <a:r>
              <a:rPr lang="en-US" sz="9600" dirty="0" smtClean="0"/>
              <a:t>	if ((</a:t>
            </a:r>
            <a:r>
              <a:rPr lang="en-US" sz="9600" dirty="0" err="1" smtClean="0"/>
              <a:t>shmid</a:t>
            </a:r>
            <a:r>
              <a:rPr lang="en-US" sz="9600" dirty="0" smtClean="0"/>
              <a:t> = </a:t>
            </a:r>
            <a:r>
              <a:rPr lang="en-US" sz="9600" dirty="0" err="1" smtClean="0"/>
              <a:t>shmget</a:t>
            </a:r>
            <a:r>
              <a:rPr lang="en-US" sz="9600" dirty="0" smtClean="0"/>
              <a:t>(key, SHMSZ, IPC_CREAT | 0666)) &lt; 0) </a:t>
            </a:r>
          </a:p>
          <a:p>
            <a:pPr>
              <a:buNone/>
            </a:pPr>
            <a:r>
              <a:rPr lang="en-US" sz="9600" dirty="0" smtClean="0"/>
              <a:t>		{ </a:t>
            </a:r>
            <a:r>
              <a:rPr lang="en-US" sz="9600" dirty="0" err="1" smtClean="0"/>
              <a:t>perror</a:t>
            </a:r>
            <a:r>
              <a:rPr lang="en-US" sz="9600" dirty="0" smtClean="0"/>
              <a:t>("</a:t>
            </a:r>
            <a:r>
              <a:rPr lang="en-US" sz="9600" dirty="0" err="1" smtClean="0"/>
              <a:t>shmget</a:t>
            </a:r>
            <a:r>
              <a:rPr lang="en-US" sz="9600" dirty="0" smtClean="0"/>
              <a:t>"); exit(1); } </a:t>
            </a:r>
          </a:p>
          <a:p>
            <a:pPr>
              <a:buNone/>
            </a:pPr>
            <a:r>
              <a:rPr lang="en-US" sz="9600" dirty="0" smtClean="0">
                <a:solidFill>
                  <a:schemeClr val="tx1">
                    <a:lumMod val="50000"/>
                    <a:lumOff val="50000"/>
                  </a:schemeClr>
                </a:solidFill>
              </a:rPr>
              <a:t>/* * Now we attach the segment to our data space. */</a:t>
            </a:r>
          </a:p>
          <a:p>
            <a:pPr>
              <a:buNone/>
            </a:pPr>
            <a:r>
              <a:rPr lang="en-US" sz="9600" dirty="0" smtClean="0"/>
              <a:t> 	if ((</a:t>
            </a:r>
            <a:r>
              <a:rPr lang="en-US" sz="9600" dirty="0" err="1" smtClean="0"/>
              <a:t>shm</a:t>
            </a:r>
            <a:r>
              <a:rPr lang="en-US" sz="9600" dirty="0" smtClean="0"/>
              <a:t> = </a:t>
            </a:r>
            <a:r>
              <a:rPr lang="en-US" sz="9600" dirty="0" err="1" smtClean="0"/>
              <a:t>shmat</a:t>
            </a:r>
            <a:r>
              <a:rPr lang="en-US" sz="9600" dirty="0" smtClean="0"/>
              <a:t>(</a:t>
            </a:r>
            <a:r>
              <a:rPr lang="en-US" sz="9600" dirty="0" err="1" smtClean="0"/>
              <a:t>shmid</a:t>
            </a:r>
            <a:r>
              <a:rPr lang="en-US" sz="9600" dirty="0" smtClean="0"/>
              <a:t>, NULL, 0)) == (char *) -1) </a:t>
            </a:r>
          </a:p>
          <a:p>
            <a:pPr>
              <a:buNone/>
            </a:pPr>
            <a:r>
              <a:rPr lang="en-US" sz="9600" dirty="0" smtClean="0"/>
              <a:t>		{ </a:t>
            </a:r>
            <a:r>
              <a:rPr lang="en-US" sz="9600" dirty="0" err="1" smtClean="0"/>
              <a:t>perror</a:t>
            </a:r>
            <a:r>
              <a:rPr lang="en-US" sz="9600" dirty="0" smtClean="0"/>
              <a:t>("</a:t>
            </a:r>
            <a:r>
              <a:rPr lang="en-US" sz="9600" dirty="0" err="1" smtClean="0"/>
              <a:t>shmat</a:t>
            </a:r>
            <a:r>
              <a:rPr lang="en-US" sz="9600" dirty="0" smtClean="0"/>
              <a:t>"); exit(1); } </a:t>
            </a:r>
          </a:p>
          <a:p>
            <a:pPr>
              <a:buNone/>
            </a:pPr>
            <a:r>
              <a:rPr lang="en-US" sz="9600" dirty="0" smtClean="0">
                <a:solidFill>
                  <a:schemeClr val="tx1">
                    <a:lumMod val="50000"/>
                    <a:lumOff val="50000"/>
                  </a:schemeClr>
                </a:solidFill>
              </a:rPr>
              <a:t>/* * Now read what the server put in the memory. */ </a:t>
            </a:r>
          </a:p>
          <a:p>
            <a:pPr>
              <a:buNone/>
            </a:pPr>
            <a:r>
              <a:rPr lang="en-US" sz="9600" dirty="0" smtClean="0"/>
              <a:t>	for (s = </a:t>
            </a:r>
            <a:r>
              <a:rPr lang="en-US" sz="9600" dirty="0" err="1" smtClean="0"/>
              <a:t>shm</a:t>
            </a:r>
            <a:r>
              <a:rPr lang="en-US" sz="9600" dirty="0" smtClean="0"/>
              <a:t>; *s != NULL; s++)  </a:t>
            </a:r>
            <a:r>
              <a:rPr lang="en-US" sz="9600" dirty="0" err="1" smtClean="0"/>
              <a:t>putchar</a:t>
            </a:r>
            <a:r>
              <a:rPr lang="en-US" sz="9600" dirty="0" smtClean="0"/>
              <a:t>(*s);</a:t>
            </a:r>
          </a:p>
          <a:p>
            <a:pPr>
              <a:buNone/>
            </a:pPr>
            <a:r>
              <a:rPr lang="en-US" sz="9600" dirty="0"/>
              <a:t>	</a:t>
            </a:r>
            <a:r>
              <a:rPr lang="en-US" sz="9600" dirty="0" smtClean="0"/>
              <a:t> </a:t>
            </a:r>
            <a:r>
              <a:rPr lang="en-US" sz="9600" dirty="0" err="1" smtClean="0"/>
              <a:t>putchar</a:t>
            </a:r>
            <a:r>
              <a:rPr lang="en-US" sz="9600" dirty="0" smtClean="0"/>
              <a:t>('\n'); </a:t>
            </a:r>
          </a:p>
          <a:p>
            <a:pPr>
              <a:buNone/>
            </a:pPr>
            <a:r>
              <a:rPr lang="en-US" sz="9600" dirty="0"/>
              <a:t>	</a:t>
            </a:r>
            <a:r>
              <a:rPr lang="en-US" sz="5600" dirty="0" smtClean="0">
                <a:solidFill>
                  <a:schemeClr val="tx1">
                    <a:lumMod val="50000"/>
                    <a:lumOff val="50000"/>
                  </a:schemeClr>
                </a:solidFill>
              </a:rPr>
              <a:t>/* * Finally, change the first character of the * segment to '*', indicating we have read * the segment. */ </a:t>
            </a:r>
            <a:endParaRPr lang="en-US" sz="9600" dirty="0" smtClean="0">
              <a:solidFill>
                <a:schemeClr val="tx1">
                  <a:lumMod val="50000"/>
                  <a:lumOff val="50000"/>
                </a:schemeClr>
              </a:solidFill>
            </a:endParaRPr>
          </a:p>
          <a:p>
            <a:pPr>
              <a:buNone/>
            </a:pPr>
            <a:r>
              <a:rPr lang="en-US" sz="9600" dirty="0"/>
              <a:t>	</a:t>
            </a:r>
            <a:r>
              <a:rPr lang="en-US" sz="9600" dirty="0" smtClean="0"/>
              <a:t>*</a:t>
            </a:r>
            <a:r>
              <a:rPr lang="en-US" sz="9600" dirty="0" err="1" smtClean="0"/>
              <a:t>shm</a:t>
            </a:r>
            <a:r>
              <a:rPr lang="en-US" sz="9600" dirty="0" smtClean="0"/>
              <a:t> = '*'; exit(0); }</a:t>
            </a:r>
            <a:endParaRPr lang="en-US" sz="9600"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Mapped files – win32</a:t>
            </a:r>
            <a:endParaRPr lang="en-US" dirty="0"/>
          </a:p>
        </p:txBody>
      </p:sp>
      <p:sp>
        <p:nvSpPr>
          <p:cNvPr id="3" name="Content Placeholder 2"/>
          <p:cNvSpPr>
            <a:spLocks noGrp="1"/>
          </p:cNvSpPr>
          <p:nvPr>
            <p:ph idx="1"/>
          </p:nvPr>
        </p:nvSpPr>
        <p:spPr/>
        <p:txBody>
          <a:bodyPr>
            <a:normAutofit lnSpcReduction="10000"/>
          </a:bodyPr>
          <a:lstStyle/>
          <a:p>
            <a:r>
              <a:rPr lang="en-US" dirty="0"/>
              <a:t>File mapping is an efficient way for two or more processes on the same computer to share data. </a:t>
            </a:r>
            <a:endParaRPr lang="en-US" dirty="0" smtClean="0"/>
          </a:p>
          <a:p>
            <a:r>
              <a:rPr lang="en-US" dirty="0" smtClean="0"/>
              <a:t>In </a:t>
            </a:r>
            <a:r>
              <a:rPr lang="en-US" dirty="0"/>
              <a:t>order to access the file's contents, the processes uses virtual address space called file view. </a:t>
            </a:r>
            <a:endParaRPr lang="en-US" dirty="0" smtClean="0"/>
          </a:p>
          <a:p>
            <a:r>
              <a:rPr lang="en-US" dirty="0" smtClean="0"/>
              <a:t>Processes </a:t>
            </a:r>
            <a:r>
              <a:rPr lang="en-US" dirty="0"/>
              <a:t>read from and write to the file view using pointers, just as they would with dynamically allocated memory.</a:t>
            </a:r>
          </a:p>
        </p:txBody>
      </p:sp>
      <p:sp>
        <p:nvSpPr>
          <p:cNvPr id="4" name="Slide Number Placeholder 3"/>
          <p:cNvSpPr>
            <a:spLocks noGrp="1"/>
          </p:cNvSpPr>
          <p:nvPr>
            <p:ph type="sldNum" sz="quarter" idx="12"/>
          </p:nvPr>
        </p:nvSpPr>
        <p:spPr/>
        <p:txBody>
          <a:bodyPr/>
          <a:lstStyle/>
          <a:p>
            <a:fld id="{BAAE0CED-AECF-4F05-AF90-299625F049B1}"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 win32 APIs</a:t>
            </a:r>
            <a:endParaRPr lang="en-US" dirty="0"/>
          </a:p>
        </p:txBody>
      </p:sp>
      <p:sp>
        <p:nvSpPr>
          <p:cNvPr id="3" name="Content Placeholder 2"/>
          <p:cNvSpPr>
            <a:spLocks noGrp="1"/>
          </p:cNvSpPr>
          <p:nvPr>
            <p:ph idx="1"/>
          </p:nvPr>
        </p:nvSpPr>
        <p:spPr/>
        <p:txBody>
          <a:bodyPr/>
          <a:lstStyle/>
          <a:p>
            <a:r>
              <a:rPr lang="en-US" dirty="0"/>
              <a:t>Following are some of the Win32 APIs that are used when working with shared memory (memory mapped objects):</a:t>
            </a:r>
          </a:p>
          <a:p>
            <a:pPr lvl="1"/>
            <a:r>
              <a:rPr lang="en-US" dirty="0" err="1"/>
              <a:t>CreateFileMapping</a:t>
            </a:r>
            <a:r>
              <a:rPr lang="en-US" dirty="0" smtClean="0"/>
              <a:t>() : create shared memory</a:t>
            </a:r>
            <a:endParaRPr lang="en-US" dirty="0"/>
          </a:p>
          <a:p>
            <a:pPr lvl="1"/>
            <a:r>
              <a:rPr lang="en-US" dirty="0" err="1"/>
              <a:t>MapViewOfFile</a:t>
            </a:r>
            <a:r>
              <a:rPr lang="en-US" dirty="0" smtClean="0"/>
              <a:t>() : attach the process to the shared segment </a:t>
            </a:r>
            <a:endParaRPr lang="en-US" dirty="0"/>
          </a:p>
          <a:p>
            <a:pPr lvl="1"/>
            <a:r>
              <a:rPr lang="en-US" dirty="0" err="1"/>
              <a:t>UnMapViewOfFile</a:t>
            </a:r>
            <a:r>
              <a:rPr lang="en-US" dirty="0" smtClean="0"/>
              <a:t>() detach the process from the shared segment </a:t>
            </a:r>
            <a:endParaRPr lang="en-US" dirty="0"/>
          </a:p>
          <a:p>
            <a:pPr lvl="1"/>
            <a:r>
              <a:rPr lang="en-US" dirty="0" err="1"/>
              <a:t>CloseHandle</a:t>
            </a:r>
            <a:r>
              <a:rPr lang="en-US" dirty="0"/>
              <a:t>()</a:t>
            </a:r>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CreateFileMapping</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a:t>HANDLE </a:t>
            </a:r>
            <a:r>
              <a:rPr lang="en-US" b="1" dirty="0" err="1"/>
              <a:t>CreateFileMapping</a:t>
            </a:r>
            <a:r>
              <a:rPr lang="en-US" b="1" dirty="0" smtClean="0"/>
              <a:t>(</a:t>
            </a:r>
            <a:endParaRPr lang="en-US" dirty="0" smtClean="0"/>
          </a:p>
          <a:p>
            <a:pPr>
              <a:buNone/>
            </a:pPr>
            <a:r>
              <a:rPr lang="en-US" sz="2400" b="1" dirty="0" smtClean="0"/>
              <a:t>    HANDLE</a:t>
            </a:r>
            <a:r>
              <a:rPr lang="en-US" sz="2400" dirty="0" smtClean="0"/>
              <a:t> </a:t>
            </a:r>
            <a:r>
              <a:rPr lang="en-US" sz="2400" i="1" dirty="0" err="1" smtClean="0"/>
              <a:t>hFile</a:t>
            </a:r>
            <a:r>
              <a:rPr lang="en-US" sz="1400" b="1" dirty="0" smtClean="0">
                <a:solidFill>
                  <a:schemeClr val="tx1">
                    <a:lumMod val="50000"/>
                    <a:lumOff val="50000"/>
                  </a:schemeClr>
                </a:solidFill>
              </a:rPr>
              <a:t>,</a:t>
            </a:r>
            <a:r>
              <a:rPr lang="en-US" sz="1400" dirty="0" smtClean="0">
                <a:solidFill>
                  <a:schemeClr val="tx1">
                    <a:lumMod val="50000"/>
                    <a:lumOff val="50000"/>
                  </a:schemeClr>
                </a:solidFill>
              </a:rPr>
              <a:t>// handle to file to map -- INVALID_HANDLE_VALUE, if only shared memory </a:t>
            </a:r>
            <a:r>
              <a:rPr lang="en-US" sz="2400" b="1" dirty="0" smtClean="0"/>
              <a:t>LPSECURITY_ATTRIBUTES</a:t>
            </a:r>
            <a:r>
              <a:rPr lang="en-US" sz="2400" dirty="0" smtClean="0"/>
              <a:t> </a:t>
            </a:r>
            <a:r>
              <a:rPr lang="en-US" sz="2400" i="1" dirty="0" err="1" smtClean="0"/>
              <a:t>lpFileMappingAttributes</a:t>
            </a:r>
            <a:r>
              <a:rPr lang="en-US" sz="2400" i="1" dirty="0" smtClean="0"/>
              <a:t>,</a:t>
            </a:r>
          </a:p>
          <a:p>
            <a:pPr>
              <a:buNone/>
            </a:pPr>
            <a:r>
              <a:rPr lang="en-US" sz="2400" b="1" i="1" dirty="0"/>
              <a:t> </a:t>
            </a:r>
            <a:r>
              <a:rPr lang="en-US" sz="2400" b="1" i="1" dirty="0" smtClean="0"/>
              <a:t>	</a:t>
            </a:r>
            <a:r>
              <a:rPr lang="en-US" sz="2400" b="1" dirty="0" smtClean="0"/>
              <a:t>DWORD</a:t>
            </a:r>
            <a:r>
              <a:rPr lang="en-US" sz="2400" dirty="0" smtClean="0"/>
              <a:t> </a:t>
            </a:r>
            <a:r>
              <a:rPr lang="en-US" sz="2400" i="1" dirty="0" err="1" smtClean="0"/>
              <a:t>flProtect</a:t>
            </a:r>
            <a:r>
              <a:rPr lang="en-US" sz="2400" b="1" dirty="0" smtClean="0"/>
              <a:t>, </a:t>
            </a:r>
            <a:r>
              <a:rPr lang="en-US" sz="2400" dirty="0" smtClean="0">
                <a:solidFill>
                  <a:schemeClr val="tx1">
                    <a:lumMod val="50000"/>
                    <a:lumOff val="50000"/>
                  </a:schemeClr>
                </a:solidFill>
              </a:rPr>
              <a:t>// protection for mapping object </a:t>
            </a:r>
            <a:r>
              <a:rPr lang="en-US" sz="2400" b="1" dirty="0" smtClean="0"/>
              <a:t>DWORD</a:t>
            </a:r>
            <a:r>
              <a:rPr lang="en-US" sz="2400" dirty="0" smtClean="0"/>
              <a:t> </a:t>
            </a:r>
            <a:r>
              <a:rPr lang="en-US" sz="2400" i="1" dirty="0" err="1" smtClean="0"/>
              <a:t>dwMaximumSizeHigh</a:t>
            </a:r>
            <a:r>
              <a:rPr lang="en-US" sz="2400" b="1" dirty="0" smtClean="0"/>
              <a:t>,</a:t>
            </a:r>
            <a:endParaRPr lang="en-US" sz="2400" dirty="0" smtClean="0"/>
          </a:p>
          <a:p>
            <a:pPr>
              <a:buNone/>
            </a:pPr>
            <a:r>
              <a:rPr lang="en-US" sz="2400" b="1" dirty="0"/>
              <a:t>	</a:t>
            </a:r>
            <a:r>
              <a:rPr lang="en-US" sz="2400" b="1" dirty="0" smtClean="0"/>
              <a:t>DWORD</a:t>
            </a:r>
            <a:r>
              <a:rPr lang="en-US" sz="2400" dirty="0" smtClean="0"/>
              <a:t> </a:t>
            </a:r>
            <a:r>
              <a:rPr lang="en-US" sz="2400" i="1" dirty="0" err="1" smtClean="0"/>
              <a:t>dwMaximumSizeLow</a:t>
            </a:r>
            <a:r>
              <a:rPr lang="en-US" sz="2400" i="1" dirty="0" smtClean="0"/>
              <a:t>,</a:t>
            </a:r>
          </a:p>
          <a:p>
            <a:pPr>
              <a:buNone/>
            </a:pPr>
            <a:r>
              <a:rPr lang="en-US" sz="2400" b="1" i="1" dirty="0"/>
              <a:t>	</a:t>
            </a:r>
            <a:r>
              <a:rPr lang="en-US" sz="2400" b="1" dirty="0" smtClean="0"/>
              <a:t>LPCTSTR</a:t>
            </a:r>
            <a:r>
              <a:rPr lang="en-US" sz="2400" dirty="0" smtClean="0"/>
              <a:t> </a:t>
            </a:r>
            <a:r>
              <a:rPr lang="en-US" sz="2400" i="1" dirty="0" err="1" smtClean="0"/>
              <a:t>lpName</a:t>
            </a:r>
            <a:r>
              <a:rPr lang="en-US" sz="2400" dirty="0" smtClean="0">
                <a:solidFill>
                  <a:schemeClr val="tx1">
                    <a:lumMod val="50000"/>
                    <a:lumOff val="50000"/>
                  </a:schemeClr>
                </a:solidFill>
              </a:rPr>
              <a:t>// name of file-mapping object</a:t>
            </a:r>
            <a:r>
              <a:rPr lang="en-US" sz="2400" b="1" dirty="0" smtClean="0"/>
              <a:t>);</a:t>
            </a:r>
          </a:p>
          <a:p>
            <a:r>
              <a:rPr lang="en-US" sz="2400" dirty="0"/>
              <a:t> The </a:t>
            </a:r>
            <a:r>
              <a:rPr lang="en-US" sz="2400" dirty="0" err="1"/>
              <a:t>flProtect</a:t>
            </a:r>
            <a:r>
              <a:rPr lang="en-US" sz="2400" dirty="0"/>
              <a:t> argument can be one of the </a:t>
            </a:r>
            <a:r>
              <a:rPr lang="en-US" sz="2400" dirty="0" smtClean="0"/>
              <a:t>following. </a:t>
            </a:r>
          </a:p>
          <a:p>
            <a:pPr lvl="1"/>
            <a:r>
              <a:rPr lang="en-US" sz="2000" dirty="0" smtClean="0"/>
              <a:t>PAGE_READONLY   -  memory  is </a:t>
            </a:r>
            <a:r>
              <a:rPr lang="en-US" sz="2000" dirty="0" err="1" smtClean="0"/>
              <a:t>readonly</a:t>
            </a:r>
            <a:endParaRPr lang="en-US" sz="2000" dirty="0" smtClean="0"/>
          </a:p>
          <a:p>
            <a:pPr lvl="1"/>
            <a:r>
              <a:rPr lang="en-US" sz="2000" dirty="0" smtClean="0"/>
              <a:t>PAGE_READWRITE  - memory is readable and writable</a:t>
            </a:r>
          </a:p>
          <a:p>
            <a:pPr lvl="1"/>
            <a:r>
              <a:rPr lang="en-US" sz="2000" dirty="0" smtClean="0"/>
              <a:t>PAGE_WRITECOPY  - memory is readable, after memory has been written too.</a:t>
            </a:r>
          </a:p>
          <a:p>
            <a:pPr>
              <a:buNone/>
            </a:pPr>
            <a:endParaRPr lang="en-US" sz="2400"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MapViewOfFile</a:t>
            </a:r>
            <a:r>
              <a:rPr lang="en-US" dirty="0" smtClean="0"/>
              <a:t>()</a:t>
            </a:r>
            <a:endParaRPr lang="en-US" dirty="0"/>
          </a:p>
        </p:txBody>
      </p:sp>
      <p:sp>
        <p:nvSpPr>
          <p:cNvPr id="3" name="Content Placeholder 2"/>
          <p:cNvSpPr>
            <a:spLocks noGrp="1"/>
          </p:cNvSpPr>
          <p:nvPr>
            <p:ph idx="1"/>
          </p:nvPr>
        </p:nvSpPr>
        <p:spPr>
          <a:xfrm>
            <a:off x="457200" y="1798637"/>
            <a:ext cx="8229600" cy="4525963"/>
          </a:xfrm>
        </p:spPr>
        <p:txBody>
          <a:bodyPr>
            <a:normAutofit fontScale="77500" lnSpcReduction="20000"/>
          </a:bodyPr>
          <a:lstStyle/>
          <a:p>
            <a:pPr>
              <a:buNone/>
            </a:pPr>
            <a:r>
              <a:rPr lang="en-US" b="1" dirty="0"/>
              <a:t>LPVOID </a:t>
            </a:r>
            <a:r>
              <a:rPr lang="en-US" b="1" dirty="0" err="1"/>
              <a:t>MapViewOfFile</a:t>
            </a:r>
            <a:r>
              <a:rPr lang="en-US" b="1" dirty="0" smtClean="0"/>
              <a:t>(</a:t>
            </a:r>
            <a:endParaRPr lang="en-US" dirty="0" smtClean="0"/>
          </a:p>
          <a:p>
            <a:pPr>
              <a:buNone/>
            </a:pPr>
            <a:r>
              <a:rPr lang="en-US" b="1" dirty="0" smtClean="0"/>
              <a:t>   HANDLE</a:t>
            </a:r>
            <a:r>
              <a:rPr lang="en-US" dirty="0" smtClean="0"/>
              <a:t> </a:t>
            </a:r>
            <a:r>
              <a:rPr lang="en-US" i="1" dirty="0" err="1" smtClean="0"/>
              <a:t>hFileMappingObject</a:t>
            </a:r>
            <a:r>
              <a:rPr lang="en-US" sz="2400" b="1" dirty="0" smtClean="0"/>
              <a:t>,</a:t>
            </a:r>
            <a:r>
              <a:rPr lang="en-US" sz="2400" dirty="0" smtClean="0"/>
              <a:t>// file-mapping object</a:t>
            </a:r>
            <a:r>
              <a:rPr lang="en-US" dirty="0" smtClean="0"/>
              <a:t> </a:t>
            </a:r>
            <a:r>
              <a:rPr lang="en-US" b="1" dirty="0" smtClean="0"/>
              <a:t>DWORD</a:t>
            </a:r>
            <a:r>
              <a:rPr lang="en-US" dirty="0" smtClean="0"/>
              <a:t> </a:t>
            </a:r>
            <a:r>
              <a:rPr lang="en-US" i="1" dirty="0" err="1" smtClean="0"/>
              <a:t>dwDesiredAccess</a:t>
            </a:r>
            <a:r>
              <a:rPr lang="en-US" sz="2800" b="1" dirty="0" smtClean="0"/>
              <a:t>,</a:t>
            </a:r>
            <a:r>
              <a:rPr lang="en-US" sz="2800" dirty="0" smtClean="0"/>
              <a:t>// access mode </a:t>
            </a:r>
            <a:r>
              <a:rPr lang="en-US" b="1" dirty="0" smtClean="0"/>
              <a:t>DWORD</a:t>
            </a:r>
            <a:r>
              <a:rPr lang="en-US" dirty="0" smtClean="0"/>
              <a:t> </a:t>
            </a:r>
            <a:r>
              <a:rPr lang="en-US" i="1" dirty="0" err="1" smtClean="0"/>
              <a:t>dwFileOffsetHigh</a:t>
            </a:r>
            <a:r>
              <a:rPr lang="en-US" b="1" dirty="0" smtClean="0"/>
              <a:t>,</a:t>
            </a:r>
            <a:r>
              <a:rPr lang="en-US" dirty="0" smtClean="0"/>
              <a:t>// file offset </a:t>
            </a:r>
            <a:r>
              <a:rPr lang="en-US" b="1" dirty="0" smtClean="0"/>
              <a:t>DWORD</a:t>
            </a:r>
            <a:r>
              <a:rPr lang="en-US" dirty="0" smtClean="0"/>
              <a:t> </a:t>
            </a:r>
            <a:r>
              <a:rPr lang="en-US" i="1" dirty="0" err="1" smtClean="0"/>
              <a:t>dwFileOffsetLow</a:t>
            </a:r>
            <a:r>
              <a:rPr lang="en-US" b="1" dirty="0" smtClean="0"/>
              <a:t>,</a:t>
            </a:r>
            <a:r>
              <a:rPr lang="en-US" dirty="0" smtClean="0"/>
              <a:t>// file offset </a:t>
            </a:r>
            <a:r>
              <a:rPr lang="en-US" b="1" dirty="0" smtClean="0"/>
              <a:t>DWORD</a:t>
            </a:r>
            <a:r>
              <a:rPr lang="en-US" dirty="0" smtClean="0"/>
              <a:t> </a:t>
            </a:r>
            <a:r>
              <a:rPr lang="en-US" i="1" dirty="0" err="1" smtClean="0"/>
              <a:t>dwNumberOfBytesToMap</a:t>
            </a:r>
            <a:r>
              <a:rPr lang="en-US" b="1" dirty="0" smtClean="0"/>
              <a:t>);</a:t>
            </a:r>
            <a:r>
              <a:rPr lang="en-US" dirty="0"/>
              <a:t> </a:t>
            </a:r>
            <a:endParaRPr lang="en-US" dirty="0" smtClean="0"/>
          </a:p>
          <a:p>
            <a:r>
              <a:rPr lang="en-US" dirty="0" smtClean="0"/>
              <a:t>Function </a:t>
            </a:r>
            <a:r>
              <a:rPr lang="en-US" dirty="0"/>
              <a:t>maps a buffer referred to by the file mapping object to the local process space of the current process. The function returns NULL, if  there was an error.  Otherwise, it returns a legal address.  The </a:t>
            </a:r>
            <a:r>
              <a:rPr lang="en-US" dirty="0" err="1"/>
              <a:t>dwDesiredAccess</a:t>
            </a:r>
            <a:r>
              <a:rPr lang="en-US" dirty="0"/>
              <a:t> has the following values</a:t>
            </a:r>
            <a:r>
              <a:rPr lang="en-US" dirty="0" smtClean="0"/>
              <a:t>:</a:t>
            </a:r>
          </a:p>
          <a:p>
            <a:pPr lvl="1"/>
            <a:r>
              <a:rPr lang="en-US" dirty="0"/>
              <a:t>FILE_MAP_READ -   mapping can only be read only</a:t>
            </a:r>
          </a:p>
          <a:p>
            <a:pPr lvl="1"/>
            <a:r>
              <a:rPr lang="en-US" dirty="0"/>
              <a:t>FILE_MAP_WRITE  - mapping can either be read or write</a:t>
            </a:r>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715962"/>
          </a:xfrm>
        </p:spPr>
        <p:txBody>
          <a:bodyPr>
            <a:normAutofit fontScale="90000"/>
          </a:bodyPr>
          <a:lstStyle/>
          <a:p>
            <a:r>
              <a:rPr lang="en-US" b="1" dirty="0" smtClean="0"/>
              <a:t>Ready </a:t>
            </a:r>
            <a:r>
              <a:rPr lang="en-US" b="1" dirty="0"/>
              <a:t>Queue And Various I/O </a:t>
            </a:r>
            <a:r>
              <a:rPr lang="en-US" b="1" dirty="0" smtClean="0"/>
              <a:t>Queues</a:t>
            </a:r>
            <a:endParaRPr lang="en-US" dirty="0"/>
          </a:p>
        </p:txBody>
      </p:sp>
      <p:sp>
        <p:nvSpPr>
          <p:cNvPr id="3" name="Content Placeholder 2"/>
          <p:cNvSpPr>
            <a:spLocks noGrp="1"/>
          </p:cNvSpPr>
          <p:nvPr>
            <p:ph idx="1"/>
          </p:nvPr>
        </p:nvSpPr>
        <p:spPr/>
        <p:txBody>
          <a:bodyPr/>
          <a:lstStyle/>
          <a:p>
            <a:endParaRPr lang="en-US" dirty="0"/>
          </a:p>
        </p:txBody>
      </p:sp>
      <p:pic>
        <p:nvPicPr>
          <p:cNvPr id="168962" name="Picture 2"/>
          <p:cNvPicPr>
            <a:picLocks noChangeAspect="1" noChangeArrowheads="1"/>
          </p:cNvPicPr>
          <p:nvPr/>
        </p:nvPicPr>
        <p:blipFill>
          <a:blip r:embed="rId2"/>
          <a:srcRect/>
          <a:stretch>
            <a:fillRect/>
          </a:stretch>
        </p:blipFill>
        <p:spPr bwMode="ltGray">
          <a:xfrm>
            <a:off x="1543050" y="1371600"/>
            <a:ext cx="6057900" cy="5229225"/>
          </a:xfrm>
          <a:prstGeom prst="rect">
            <a:avLst/>
          </a:prstGeom>
          <a:noFill/>
          <a:ln w="12700" cap="sq" cmpd="sng">
            <a:noFill/>
            <a:prstDash val="solid"/>
            <a:miter lim="800000"/>
            <a:headEnd type="none" w="sm" len="sm"/>
            <a:tailEnd type="none" w="sm" len="sm"/>
          </a:ln>
          <a:effectLst/>
        </p:spPr>
      </p:pic>
      <p:sp>
        <p:nvSpPr>
          <p:cNvPr id="6" name="Slide Number Placeholder 5"/>
          <p:cNvSpPr>
            <a:spLocks noGrp="1"/>
          </p:cNvSpPr>
          <p:nvPr>
            <p:ph type="sldNum" sz="quarter" idx="12"/>
          </p:nvPr>
        </p:nvSpPr>
        <p:spPr/>
        <p:txBody>
          <a:bodyPr/>
          <a:lstStyle/>
          <a:p>
            <a:fld id="{BAAE0CED-AECF-4F05-AF90-299625F049B1}"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UnMapViewOfFile</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A file buffer that was mapped to the current process space is </a:t>
            </a:r>
            <a:r>
              <a:rPr lang="en-US" dirty="0" err="1"/>
              <a:t>realeased</a:t>
            </a:r>
            <a:r>
              <a:rPr lang="en-US" dirty="0"/>
              <a:t> with this function.  The </a:t>
            </a:r>
            <a:r>
              <a:rPr lang="en-US" dirty="0" err="1"/>
              <a:t>lpBaseAddress</a:t>
            </a:r>
            <a:r>
              <a:rPr lang="en-US" dirty="0"/>
              <a:t> argument takes the return value from the   </a:t>
            </a:r>
            <a:r>
              <a:rPr lang="en-US" b="1" dirty="0" err="1"/>
              <a:t>MapViewOfFile</a:t>
            </a:r>
            <a:r>
              <a:rPr lang="en-US" dirty="0"/>
              <a:t> function.  The return value of this function is TRUE on success</a:t>
            </a:r>
            <a:r>
              <a:rPr lang="en-US" dirty="0" smtClean="0"/>
              <a:t>.</a:t>
            </a:r>
          </a:p>
          <a:p>
            <a:r>
              <a:rPr lang="en-US" sz="2800" b="1" dirty="0"/>
              <a:t>BOOL </a:t>
            </a:r>
            <a:r>
              <a:rPr lang="en-US" sz="2800" b="1" dirty="0" err="1" smtClean="0"/>
              <a:t>UnmapViewOfFile</a:t>
            </a:r>
            <a:r>
              <a:rPr lang="en-US" sz="2800" b="1" dirty="0" smtClean="0"/>
              <a:t>( LPCVOID</a:t>
            </a:r>
            <a:r>
              <a:rPr lang="en-US" sz="2800" dirty="0" smtClean="0"/>
              <a:t> </a:t>
            </a:r>
            <a:r>
              <a:rPr lang="en-US" sz="2800" i="1" dirty="0" err="1" smtClean="0"/>
              <a:t>lpBaseAddress</a:t>
            </a:r>
            <a:r>
              <a:rPr lang="en-US" sz="2800" b="1" dirty="0" smtClean="0"/>
              <a:t>);</a:t>
            </a:r>
            <a:endParaRPr lang="en-US" sz="2800"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a:xfrm>
            <a:off x="457200" y="1600200"/>
            <a:ext cx="8229600" cy="5029200"/>
          </a:xfrm>
        </p:spPr>
        <p:style>
          <a:lnRef idx="2">
            <a:schemeClr val="dk1"/>
          </a:lnRef>
          <a:fillRef idx="1">
            <a:schemeClr val="lt1"/>
          </a:fillRef>
          <a:effectRef idx="0">
            <a:schemeClr val="dk1"/>
          </a:effectRef>
          <a:fontRef idx="minor">
            <a:schemeClr val="dk1"/>
          </a:fontRef>
        </p:style>
        <p:txBody>
          <a:bodyPr>
            <a:normAutofit fontScale="62500" lnSpcReduction="20000"/>
          </a:bodyPr>
          <a:lstStyle/>
          <a:p>
            <a:pPr>
              <a:buNone/>
            </a:pPr>
            <a:r>
              <a:rPr lang="en-US" dirty="0" err="1"/>
              <a:t>struct</a:t>
            </a:r>
            <a:r>
              <a:rPr lang="en-US" dirty="0"/>
              <a:t> </a:t>
            </a:r>
            <a:r>
              <a:rPr lang="en-US" dirty="0" err="1"/>
              <a:t>TSharedMemory</a:t>
            </a:r>
            <a:r>
              <a:rPr lang="en-US" dirty="0"/>
              <a:t> {</a:t>
            </a:r>
          </a:p>
          <a:p>
            <a:pPr>
              <a:buNone/>
            </a:pPr>
            <a:r>
              <a:rPr lang="en-US" dirty="0"/>
              <a:t>  DWORD </a:t>
            </a:r>
            <a:r>
              <a:rPr lang="en-US" dirty="0" err="1"/>
              <a:t>m_dwProcessID</a:t>
            </a:r>
            <a:r>
              <a:rPr lang="en-US" dirty="0"/>
              <a:t>;  </a:t>
            </a:r>
            <a:r>
              <a:rPr lang="en-US" sz="2400" dirty="0" smtClean="0"/>
              <a:t>// </a:t>
            </a:r>
            <a:r>
              <a:rPr lang="en-US" sz="2400" dirty="0"/>
              <a:t>Process ID from client</a:t>
            </a:r>
            <a:endParaRPr lang="en-US" dirty="0"/>
          </a:p>
          <a:p>
            <a:pPr>
              <a:buNone/>
            </a:pPr>
            <a:r>
              <a:rPr lang="en-US" dirty="0"/>
              <a:t>  CHAR </a:t>
            </a:r>
            <a:r>
              <a:rPr lang="en-US" dirty="0" err="1"/>
              <a:t>m_cText</a:t>
            </a:r>
            <a:r>
              <a:rPr lang="en-US" dirty="0"/>
              <a:t>[512];  </a:t>
            </a:r>
            <a:r>
              <a:rPr lang="en-US" dirty="0" smtClean="0"/>
              <a:t> </a:t>
            </a:r>
            <a:r>
              <a:rPr lang="en-US" sz="2800" dirty="0"/>
              <a:t>// Text from client to server</a:t>
            </a:r>
            <a:endParaRPr lang="en-US" dirty="0"/>
          </a:p>
          <a:p>
            <a:pPr>
              <a:buNone/>
            </a:pPr>
            <a:r>
              <a:rPr lang="en-US" dirty="0"/>
              <a:t>  UINT </a:t>
            </a:r>
            <a:r>
              <a:rPr lang="en-US" dirty="0" err="1"/>
              <a:t>m_nTextLength</a:t>
            </a:r>
            <a:r>
              <a:rPr lang="en-US" sz="2800" dirty="0"/>
              <a:t>;       // Returned from client</a:t>
            </a:r>
            <a:endParaRPr lang="en-US" dirty="0"/>
          </a:p>
          <a:p>
            <a:pPr>
              <a:buNone/>
            </a:pPr>
            <a:r>
              <a:rPr lang="en-US" dirty="0" smtClean="0"/>
              <a:t>};</a:t>
            </a:r>
          </a:p>
          <a:p>
            <a:pPr>
              <a:buNone/>
            </a:pPr>
            <a:r>
              <a:rPr lang="en-US" dirty="0" err="1" smtClean="0"/>
              <a:t>m_hMap</a:t>
            </a:r>
            <a:r>
              <a:rPr lang="en-US" dirty="0" smtClean="0"/>
              <a:t> = ::</a:t>
            </a:r>
            <a:r>
              <a:rPr lang="en-US" dirty="0" err="1" smtClean="0"/>
              <a:t>CreateFileMapping</a:t>
            </a:r>
            <a:r>
              <a:rPr lang="en-US" dirty="0" smtClean="0"/>
              <a:t>(</a:t>
            </a:r>
          </a:p>
          <a:p>
            <a:pPr lvl="1">
              <a:buNone/>
            </a:pPr>
            <a:r>
              <a:rPr lang="en-US" dirty="0" smtClean="0"/>
              <a:t>(HANDLE) INVALID_HANDLE_VALUE,</a:t>
            </a:r>
          </a:p>
          <a:p>
            <a:pPr lvl="1">
              <a:buNone/>
            </a:pPr>
            <a:r>
              <a:rPr lang="en-US" dirty="0" smtClean="0"/>
              <a:t> NULL,</a:t>
            </a:r>
          </a:p>
          <a:p>
            <a:pPr lvl="1">
              <a:buNone/>
            </a:pPr>
            <a:r>
              <a:rPr lang="en-US" dirty="0" smtClean="0"/>
              <a:t>PAGE_READWRITE,</a:t>
            </a:r>
          </a:p>
          <a:p>
            <a:pPr lvl="1">
              <a:buNone/>
            </a:pPr>
            <a:r>
              <a:rPr lang="en-US" dirty="0" smtClean="0"/>
              <a:t>0,</a:t>
            </a:r>
          </a:p>
          <a:p>
            <a:pPr lvl="1">
              <a:buNone/>
            </a:pPr>
            <a:r>
              <a:rPr lang="en-US" dirty="0" smtClean="0"/>
              <a:t> </a:t>
            </a:r>
            <a:r>
              <a:rPr lang="en-US" dirty="0" err="1"/>
              <a:t>sizeof</a:t>
            </a:r>
            <a:r>
              <a:rPr lang="en-US" dirty="0"/>
              <a:t>(</a:t>
            </a:r>
            <a:r>
              <a:rPr lang="en-US" dirty="0" err="1"/>
              <a:t>TSharedMemory</a:t>
            </a:r>
            <a:r>
              <a:rPr lang="en-US" dirty="0" smtClean="0"/>
              <a:t>), </a:t>
            </a:r>
          </a:p>
          <a:p>
            <a:pPr lvl="1">
              <a:buNone/>
            </a:pPr>
            <a:r>
              <a:rPr lang="en-US" dirty="0" smtClean="0"/>
              <a:t>“</a:t>
            </a:r>
            <a:r>
              <a:rPr lang="en-US" dirty="0" err="1" smtClean="0"/>
              <a:t>ApplicationSpecificSharedMem</a:t>
            </a:r>
            <a:r>
              <a:rPr lang="en-US" dirty="0" smtClean="0"/>
              <a:t>");</a:t>
            </a:r>
          </a:p>
          <a:p>
            <a:pPr lvl="1">
              <a:buNone/>
            </a:pPr>
            <a:r>
              <a:rPr lang="en-US" dirty="0" err="1" smtClean="0"/>
              <a:t>m_pMsg</a:t>
            </a:r>
            <a:r>
              <a:rPr lang="en-US" dirty="0" smtClean="0"/>
              <a:t> = (</a:t>
            </a:r>
            <a:r>
              <a:rPr lang="en-US" dirty="0" err="1" smtClean="0"/>
              <a:t>TSharedMemory</a:t>
            </a:r>
            <a:r>
              <a:rPr lang="en-US" dirty="0" smtClean="0"/>
              <a:t>*)::</a:t>
            </a:r>
            <a:r>
              <a:rPr lang="en-US" dirty="0" err="1" smtClean="0"/>
              <a:t>MapViewOfFile</a:t>
            </a:r>
            <a:r>
              <a:rPr lang="en-US" dirty="0" smtClean="0"/>
              <a:t>(m_hMap,FILE_MAP_WRITE,0,0,</a:t>
            </a:r>
            <a:r>
              <a:rPr lang="en-US" dirty="0"/>
              <a:t>sizeof(</a:t>
            </a:r>
            <a:r>
              <a:rPr lang="en-US" dirty="0" err="1"/>
              <a:t>TSharedMemory</a:t>
            </a:r>
            <a:r>
              <a:rPr lang="en-US" dirty="0" smtClean="0"/>
              <a:t>));</a:t>
            </a:r>
          </a:p>
          <a:p>
            <a:pPr lvl="1">
              <a:buNone/>
            </a:pPr>
            <a:r>
              <a:rPr lang="en-US" dirty="0" smtClean="0"/>
              <a:t>// read and write to the memory</a:t>
            </a:r>
          </a:p>
          <a:p>
            <a:pPr lvl="1">
              <a:buNone/>
            </a:pPr>
            <a:r>
              <a:rPr lang="en-US" dirty="0" smtClean="0"/>
              <a:t>::</a:t>
            </a:r>
            <a:r>
              <a:rPr lang="en-US" dirty="0" err="1" smtClean="0"/>
              <a:t>CloseHandle</a:t>
            </a:r>
            <a:r>
              <a:rPr lang="en-US" dirty="0" smtClean="0"/>
              <a:t>(</a:t>
            </a:r>
            <a:r>
              <a:rPr lang="en-US" dirty="0" err="1" smtClean="0"/>
              <a:t>m_hMap</a:t>
            </a:r>
            <a:r>
              <a:rPr lang="en-US" dirty="0" smtClean="0"/>
              <a:t>);</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 </a:t>
            </a:r>
          </a:p>
        </p:txBody>
      </p:sp>
      <p:sp>
        <p:nvSpPr>
          <p:cNvPr id="3" name="Content Placeholder 2"/>
          <p:cNvSpPr>
            <a:spLocks noGrp="1"/>
          </p:cNvSpPr>
          <p:nvPr>
            <p:ph idx="1"/>
          </p:nvPr>
        </p:nvSpPr>
        <p:spPr/>
        <p:txBody>
          <a:bodyPr>
            <a:normAutofit fontScale="92500" lnSpcReduction="10000"/>
          </a:bodyPr>
          <a:lstStyle/>
          <a:p>
            <a:r>
              <a:rPr lang="en-US" dirty="0"/>
              <a:t>Semaphores can best be described as counters used to control access to shared resources by multiple processes. They are most often used as a locking mechanism to prevent processes from accessing a particular resource while another process is performing operations on </a:t>
            </a:r>
            <a:r>
              <a:rPr lang="en-US" dirty="0" smtClean="0"/>
              <a:t>it.</a:t>
            </a:r>
          </a:p>
          <a:p>
            <a:r>
              <a:rPr lang="en-US" dirty="0"/>
              <a:t>think of them as </a:t>
            </a:r>
            <a:r>
              <a:rPr lang="en-US" i="1" dirty="0"/>
              <a:t>resource </a:t>
            </a:r>
            <a:r>
              <a:rPr lang="en-US" i="1" dirty="0" smtClean="0"/>
              <a:t>counters</a:t>
            </a:r>
          </a:p>
          <a:p>
            <a:r>
              <a:rPr lang="en-US" dirty="0" smtClean="0"/>
              <a:t>it </a:t>
            </a:r>
            <a:r>
              <a:rPr lang="en-US" dirty="0"/>
              <a:t>is important to realize that semaphores are actually implemented as </a:t>
            </a:r>
            <a:r>
              <a:rPr lang="en-US" i="1" dirty="0" smtClean="0"/>
              <a:t>sets ( Unix )</a:t>
            </a:r>
            <a:r>
              <a:rPr lang="en-US" dirty="0" smtClean="0"/>
              <a:t>, </a:t>
            </a:r>
            <a:r>
              <a:rPr lang="en-US" dirty="0"/>
              <a:t>rather than as single entities.</a:t>
            </a:r>
          </a:p>
        </p:txBody>
      </p:sp>
      <p:sp>
        <p:nvSpPr>
          <p:cNvPr id="4" name="Slide Number Placeholder 3"/>
          <p:cNvSpPr>
            <a:spLocks noGrp="1"/>
          </p:cNvSpPr>
          <p:nvPr>
            <p:ph type="sldNum" sz="quarter" idx="12"/>
          </p:nvPr>
        </p:nvSpPr>
        <p:spPr/>
        <p:txBody>
          <a:bodyPr/>
          <a:lstStyle/>
          <a:p>
            <a:fld id="{BAAE0CED-AECF-4F05-AF90-299625F049B1}"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 Unix</a:t>
            </a:r>
            <a:endParaRPr lang="en-US" dirty="0"/>
          </a:p>
        </p:txBody>
      </p:sp>
      <p:sp>
        <p:nvSpPr>
          <p:cNvPr id="3" name="Content Placeholder 2"/>
          <p:cNvSpPr>
            <a:spLocks noGrp="1"/>
          </p:cNvSpPr>
          <p:nvPr>
            <p:ph idx="1"/>
          </p:nvPr>
        </p:nvSpPr>
        <p:spPr/>
        <p:txBody>
          <a:bodyPr/>
          <a:lstStyle/>
          <a:p>
            <a:r>
              <a:rPr lang="en-US" dirty="0"/>
              <a:t>As with message queues, the kernel maintains a special internal data structure for each semaphore set which exists within its addressing space. This structure is of type </a:t>
            </a:r>
            <a:r>
              <a:rPr lang="en-US" b="1" dirty="0" err="1" smtClean="0"/>
              <a:t>semid_ds</a:t>
            </a:r>
            <a:endParaRPr lang="en-US" b="1" dirty="0" smtClean="0"/>
          </a:p>
          <a:p>
            <a:r>
              <a:rPr lang="en-US" b="1" dirty="0" err="1" smtClean="0"/>
              <a:t>sem</a:t>
            </a:r>
            <a:r>
              <a:rPr lang="en-US" dirty="0"/>
              <a:t> structure </a:t>
            </a:r>
            <a:r>
              <a:rPr lang="en-US" dirty="0" smtClean="0"/>
              <a:t>exists for every semaphore in the set and contains information like the current count</a:t>
            </a:r>
            <a:endParaRPr lang="en-US" b="1"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CALL: </a:t>
            </a:r>
            <a:r>
              <a:rPr lang="en-US" b="1" dirty="0" err="1"/>
              <a:t>semget</a:t>
            </a:r>
            <a:r>
              <a:rPr lang="en-US" b="1" dirty="0"/>
              <a:t>()</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err="1" smtClean="0"/>
              <a:t>int</a:t>
            </a:r>
            <a:r>
              <a:rPr lang="en-US" dirty="0" smtClean="0"/>
              <a:t> </a:t>
            </a:r>
            <a:r>
              <a:rPr lang="en-US" dirty="0" err="1" smtClean="0"/>
              <a:t>semget</a:t>
            </a:r>
            <a:r>
              <a:rPr lang="en-US" dirty="0" smtClean="0"/>
              <a:t> ( </a:t>
            </a:r>
            <a:r>
              <a:rPr lang="en-US" dirty="0" err="1" smtClean="0"/>
              <a:t>key_t</a:t>
            </a:r>
            <a:r>
              <a:rPr lang="en-US" dirty="0" smtClean="0"/>
              <a:t> key, </a:t>
            </a:r>
            <a:r>
              <a:rPr lang="en-US" dirty="0" err="1" smtClean="0"/>
              <a:t>int</a:t>
            </a:r>
            <a:r>
              <a:rPr lang="en-US" dirty="0" smtClean="0"/>
              <a:t> </a:t>
            </a:r>
            <a:r>
              <a:rPr lang="en-US" dirty="0" err="1" smtClean="0"/>
              <a:t>nsems</a:t>
            </a:r>
            <a:r>
              <a:rPr lang="en-US" dirty="0" smtClean="0"/>
              <a:t>, </a:t>
            </a:r>
            <a:r>
              <a:rPr lang="en-US" dirty="0" err="1" smtClean="0"/>
              <a:t>int</a:t>
            </a:r>
            <a:r>
              <a:rPr lang="en-US" dirty="0" smtClean="0"/>
              <a:t> </a:t>
            </a:r>
            <a:r>
              <a:rPr lang="en-US" dirty="0" err="1" smtClean="0"/>
              <a:t>semflg</a:t>
            </a:r>
            <a:r>
              <a:rPr lang="en-US" dirty="0" smtClean="0"/>
              <a:t> ); </a:t>
            </a:r>
          </a:p>
          <a:p>
            <a:pPr lvl="1"/>
            <a:r>
              <a:rPr lang="en-US" dirty="0" smtClean="0"/>
              <a:t>RETURNS: semaphore set IPC identifier on success -1 on error</a:t>
            </a:r>
          </a:p>
          <a:p>
            <a:pPr lvl="1"/>
            <a:r>
              <a:rPr lang="en-US" dirty="0" smtClean="0"/>
              <a:t>key :the IPC key value (in our case returned by a call to </a:t>
            </a:r>
            <a:r>
              <a:rPr lang="en-US" dirty="0" err="1" smtClean="0"/>
              <a:t>ftok</a:t>
            </a:r>
            <a:r>
              <a:rPr lang="en-US" dirty="0" smtClean="0"/>
              <a:t>()).</a:t>
            </a:r>
          </a:p>
          <a:p>
            <a:pPr lvl="1"/>
            <a:r>
              <a:rPr lang="en-US" dirty="0" smtClean="0"/>
              <a:t> the </a:t>
            </a:r>
            <a:r>
              <a:rPr lang="en-US" dirty="0" err="1" smtClean="0"/>
              <a:t>msgflg</a:t>
            </a:r>
            <a:r>
              <a:rPr lang="en-US" dirty="0" smtClean="0"/>
              <a:t> argument</a:t>
            </a:r>
          </a:p>
          <a:p>
            <a:pPr lvl="2"/>
            <a:r>
              <a:rPr lang="en-US" b="1" dirty="0" smtClean="0"/>
              <a:t>IPC_CREAT: </a:t>
            </a:r>
            <a:r>
              <a:rPr lang="en-US" dirty="0" smtClean="0"/>
              <a:t>Create the semaphore set if it doesn't already exist in the kernel.</a:t>
            </a:r>
          </a:p>
          <a:p>
            <a:pPr lvl="2"/>
            <a:r>
              <a:rPr lang="en-US" b="1" dirty="0" smtClean="0"/>
              <a:t>IPC_EXCL: </a:t>
            </a:r>
            <a:r>
              <a:rPr lang="en-US" dirty="0" smtClean="0"/>
              <a:t>When used with IPC_CREAT, fail if semaphore already exists.</a:t>
            </a:r>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t>
            </a:r>
            <a:r>
              <a:rPr lang="en-US" dirty="0" err="1" smtClean="0"/>
              <a:t>open_semaphore_set</a:t>
            </a:r>
            <a:endParaRPr lang="en-US" dirty="0"/>
          </a:p>
        </p:txBody>
      </p:sp>
      <p:sp>
        <p:nvSpPr>
          <p:cNvPr id="3" name="Content Placeholder 2"/>
          <p:cNvSpPr>
            <a:spLocks noGrp="1"/>
          </p:cNvSpPr>
          <p:nvPr>
            <p:ph idx="1"/>
          </p:nvPr>
        </p:nvSpPr>
        <p:spPr>
          <a:xfrm>
            <a:off x="457200" y="1295400"/>
            <a:ext cx="8229600" cy="4830763"/>
          </a:xfrm>
        </p:spPr>
        <p:style>
          <a:lnRef idx="2">
            <a:schemeClr val="dk1"/>
          </a:lnRef>
          <a:fillRef idx="1">
            <a:schemeClr val="lt1"/>
          </a:fillRef>
          <a:effectRef idx="0">
            <a:schemeClr val="dk1"/>
          </a:effectRef>
          <a:fontRef idx="minor">
            <a:schemeClr val="dk1"/>
          </a:fontRef>
        </p:style>
        <p:txBody>
          <a:bodyPr>
            <a:normAutofit lnSpcReduction="10000"/>
          </a:bodyPr>
          <a:lstStyle/>
          <a:p>
            <a:pPr>
              <a:buNone/>
            </a:pPr>
            <a:r>
              <a:rPr lang="en-US" sz="2800" dirty="0" err="1" smtClean="0"/>
              <a:t>int</a:t>
            </a:r>
            <a:r>
              <a:rPr lang="en-US" sz="2800" dirty="0" smtClean="0"/>
              <a:t> </a:t>
            </a:r>
            <a:r>
              <a:rPr lang="en-US" sz="2800" dirty="0" err="1" smtClean="0"/>
              <a:t>open_semaphore_set</a:t>
            </a:r>
            <a:r>
              <a:rPr lang="en-US" sz="2800" dirty="0" smtClean="0"/>
              <a:t>( </a:t>
            </a:r>
            <a:r>
              <a:rPr lang="en-US" sz="2800" dirty="0" err="1" smtClean="0"/>
              <a:t>key_t</a:t>
            </a:r>
            <a:r>
              <a:rPr lang="en-US" sz="2800" dirty="0" smtClean="0"/>
              <a:t> </a:t>
            </a:r>
            <a:r>
              <a:rPr lang="en-US" sz="2800" dirty="0" err="1" smtClean="0"/>
              <a:t>keyval</a:t>
            </a:r>
            <a:r>
              <a:rPr lang="en-US" sz="2800" dirty="0" smtClean="0"/>
              <a:t>, </a:t>
            </a:r>
            <a:r>
              <a:rPr lang="en-US" sz="2800" dirty="0" err="1" smtClean="0"/>
              <a:t>int</a:t>
            </a:r>
            <a:r>
              <a:rPr lang="en-US" sz="2800" dirty="0" smtClean="0"/>
              <a:t> </a:t>
            </a:r>
            <a:r>
              <a:rPr lang="en-US" sz="2800" dirty="0" err="1" smtClean="0"/>
              <a:t>numsems</a:t>
            </a:r>
            <a:r>
              <a:rPr lang="en-US" sz="2800" dirty="0" smtClean="0"/>
              <a:t> )</a:t>
            </a:r>
          </a:p>
          <a:p>
            <a:pPr>
              <a:buNone/>
            </a:pPr>
            <a:r>
              <a:rPr lang="en-US" dirty="0" smtClean="0"/>
              <a:t> { </a:t>
            </a:r>
          </a:p>
          <a:p>
            <a:pPr>
              <a:buNone/>
            </a:pPr>
            <a:r>
              <a:rPr lang="en-US" dirty="0"/>
              <a:t>	</a:t>
            </a:r>
            <a:r>
              <a:rPr lang="en-US" dirty="0" err="1" smtClean="0"/>
              <a:t>int</a:t>
            </a:r>
            <a:r>
              <a:rPr lang="en-US" dirty="0" smtClean="0"/>
              <a:t> </a:t>
            </a:r>
            <a:r>
              <a:rPr lang="en-US" dirty="0" err="1" smtClean="0"/>
              <a:t>sid</a:t>
            </a:r>
            <a:r>
              <a:rPr lang="en-US" dirty="0" smtClean="0"/>
              <a:t>;</a:t>
            </a:r>
          </a:p>
          <a:p>
            <a:pPr>
              <a:buNone/>
            </a:pPr>
            <a:r>
              <a:rPr lang="en-US" dirty="0" smtClean="0"/>
              <a:t>	 if ( ! </a:t>
            </a:r>
            <a:r>
              <a:rPr lang="en-US" dirty="0" err="1" smtClean="0"/>
              <a:t>numsems</a:t>
            </a:r>
            <a:r>
              <a:rPr lang="en-US" dirty="0" smtClean="0"/>
              <a:t> ) </a:t>
            </a:r>
          </a:p>
          <a:p>
            <a:pPr>
              <a:buNone/>
            </a:pPr>
            <a:r>
              <a:rPr lang="en-US" dirty="0" smtClean="0"/>
              <a:t>		return(-1); </a:t>
            </a:r>
          </a:p>
          <a:p>
            <a:pPr>
              <a:buNone/>
            </a:pPr>
            <a:r>
              <a:rPr lang="en-US" dirty="0" smtClean="0"/>
              <a:t>	</a:t>
            </a:r>
            <a:r>
              <a:rPr lang="en-US" sz="2400" dirty="0" smtClean="0"/>
              <a:t>if((</a:t>
            </a:r>
            <a:r>
              <a:rPr lang="en-US" sz="2400" dirty="0" err="1" smtClean="0"/>
              <a:t>sid</a:t>
            </a:r>
            <a:r>
              <a:rPr lang="en-US" sz="2400" dirty="0" smtClean="0"/>
              <a:t> = </a:t>
            </a:r>
            <a:r>
              <a:rPr lang="en-US" sz="2400" dirty="0" err="1" smtClean="0"/>
              <a:t>semget</a:t>
            </a:r>
            <a:r>
              <a:rPr lang="en-US" sz="2400" dirty="0" smtClean="0"/>
              <a:t>( </a:t>
            </a:r>
            <a:r>
              <a:rPr lang="en-US" sz="2400" dirty="0" err="1" smtClean="0"/>
              <a:t>mykey</a:t>
            </a:r>
            <a:r>
              <a:rPr lang="en-US" sz="2400" dirty="0" smtClean="0"/>
              <a:t>, </a:t>
            </a:r>
            <a:r>
              <a:rPr lang="en-US" sz="2400" dirty="0" err="1" smtClean="0"/>
              <a:t>numsems</a:t>
            </a:r>
            <a:r>
              <a:rPr lang="en-US" sz="2400" dirty="0" smtClean="0"/>
              <a:t>, IPC_CREAT | 0660 )) == -1) </a:t>
            </a:r>
            <a:endParaRPr lang="en-US" dirty="0" smtClean="0"/>
          </a:p>
          <a:p>
            <a:pPr>
              <a:buNone/>
            </a:pPr>
            <a:r>
              <a:rPr lang="en-US" dirty="0" smtClean="0"/>
              <a:t>		{ return(-1); } </a:t>
            </a:r>
          </a:p>
          <a:p>
            <a:pPr>
              <a:buNone/>
            </a:pPr>
            <a:r>
              <a:rPr lang="en-US" dirty="0" smtClean="0"/>
              <a:t>	return(</a:t>
            </a:r>
            <a:r>
              <a:rPr lang="en-US" dirty="0" err="1" smtClean="0"/>
              <a:t>sid</a:t>
            </a:r>
            <a:r>
              <a:rPr lang="en-US" dirty="0" smtClean="0"/>
              <a:t>);</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CALL: </a:t>
            </a:r>
            <a:r>
              <a:rPr lang="en-US" b="1" dirty="0" err="1"/>
              <a:t>semop</a:t>
            </a:r>
            <a:r>
              <a:rPr lang="en-US" b="1" dirty="0"/>
              <a:t>()</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err="1" smtClean="0"/>
              <a:t>int</a:t>
            </a:r>
            <a:r>
              <a:rPr lang="en-US" dirty="0" smtClean="0"/>
              <a:t> </a:t>
            </a:r>
            <a:r>
              <a:rPr lang="en-US" dirty="0" err="1" smtClean="0"/>
              <a:t>semop</a:t>
            </a:r>
            <a:r>
              <a:rPr lang="en-US" dirty="0" smtClean="0"/>
              <a:t> ( </a:t>
            </a:r>
            <a:r>
              <a:rPr lang="en-US" dirty="0" err="1" smtClean="0"/>
              <a:t>int</a:t>
            </a:r>
            <a:r>
              <a:rPr lang="en-US" dirty="0" smtClean="0"/>
              <a:t> </a:t>
            </a:r>
            <a:r>
              <a:rPr lang="en-US" dirty="0" err="1" smtClean="0"/>
              <a:t>semid</a:t>
            </a:r>
            <a:r>
              <a:rPr lang="en-US" dirty="0" smtClean="0"/>
              <a:t>, </a:t>
            </a:r>
            <a:r>
              <a:rPr lang="en-US" dirty="0" err="1" smtClean="0"/>
              <a:t>struct</a:t>
            </a:r>
            <a:r>
              <a:rPr lang="en-US" dirty="0" smtClean="0"/>
              <a:t> </a:t>
            </a:r>
            <a:r>
              <a:rPr lang="en-US" dirty="0" err="1" smtClean="0"/>
              <a:t>sembuf</a:t>
            </a:r>
            <a:r>
              <a:rPr lang="en-US" dirty="0" smtClean="0"/>
              <a:t> *sops, unsigned </a:t>
            </a:r>
            <a:r>
              <a:rPr lang="en-US" dirty="0" err="1" smtClean="0"/>
              <a:t>nsops</a:t>
            </a:r>
            <a:r>
              <a:rPr lang="en-US" dirty="0" smtClean="0"/>
              <a:t>);</a:t>
            </a:r>
          </a:p>
          <a:p>
            <a:pPr lvl="1"/>
            <a:r>
              <a:rPr lang="en-US" dirty="0" smtClean="0"/>
              <a:t>RETURNS: 0 on success (all operations performed) -1 on error</a:t>
            </a:r>
          </a:p>
          <a:p>
            <a:pPr lvl="1"/>
            <a:r>
              <a:rPr lang="en-US" dirty="0"/>
              <a:t>The first argument to </a:t>
            </a:r>
            <a:r>
              <a:rPr lang="en-US" dirty="0" err="1" smtClean="0"/>
              <a:t>semget</a:t>
            </a:r>
            <a:r>
              <a:rPr lang="en-US" dirty="0" smtClean="0"/>
              <a:t>()</a:t>
            </a:r>
            <a:r>
              <a:rPr lang="en-US" dirty="0"/>
              <a:t> is the key value (in our case returned by a call to </a:t>
            </a:r>
            <a:r>
              <a:rPr lang="en-US" dirty="0" err="1" smtClean="0"/>
              <a:t>semget</a:t>
            </a:r>
            <a:r>
              <a:rPr lang="en-US" dirty="0"/>
              <a:t>). </a:t>
            </a:r>
            <a:endParaRPr lang="en-US" dirty="0" smtClean="0"/>
          </a:p>
          <a:p>
            <a:pPr lvl="1"/>
            <a:r>
              <a:rPr lang="en-US" dirty="0" smtClean="0"/>
              <a:t>The </a:t>
            </a:r>
            <a:r>
              <a:rPr lang="en-US" dirty="0"/>
              <a:t>second argument (</a:t>
            </a:r>
            <a:r>
              <a:rPr lang="en-US" dirty="0" smtClean="0"/>
              <a:t>sops</a:t>
            </a:r>
            <a:r>
              <a:rPr lang="en-US" dirty="0"/>
              <a:t>) is a pointer to an array of </a:t>
            </a:r>
            <a:r>
              <a:rPr lang="en-US" i="1" dirty="0"/>
              <a:t>operations</a:t>
            </a:r>
            <a:r>
              <a:rPr lang="en-US" dirty="0"/>
              <a:t> to be performed on the semaphore </a:t>
            </a:r>
            <a:r>
              <a:rPr lang="en-US" dirty="0" smtClean="0"/>
              <a:t>set</a:t>
            </a:r>
          </a:p>
          <a:p>
            <a:pPr lvl="1"/>
            <a:r>
              <a:rPr lang="en-US" dirty="0" smtClean="0"/>
              <a:t>the </a:t>
            </a:r>
            <a:r>
              <a:rPr lang="en-US" dirty="0"/>
              <a:t>third argument (</a:t>
            </a:r>
            <a:r>
              <a:rPr lang="en-US" dirty="0" err="1" smtClean="0"/>
              <a:t>nsops</a:t>
            </a:r>
            <a:r>
              <a:rPr lang="en-US" dirty="0"/>
              <a:t>) is the number of operations in that array.</a:t>
            </a:r>
          </a:p>
        </p:txBody>
      </p:sp>
      <p:sp>
        <p:nvSpPr>
          <p:cNvPr id="4" name="Slide Number Placeholder 3"/>
          <p:cNvSpPr>
            <a:spLocks noGrp="1"/>
          </p:cNvSpPr>
          <p:nvPr>
            <p:ph type="sldNum" sz="quarter" idx="12"/>
          </p:nvPr>
        </p:nvSpPr>
        <p:spPr/>
        <p:txBody>
          <a:bodyPr/>
          <a:lstStyle/>
          <a:p>
            <a:fld id="{BAAE0CED-AECF-4F05-AF90-299625F049B1}"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US" dirty="0" err="1" smtClean="0"/>
              <a:t>struct</a:t>
            </a:r>
            <a:r>
              <a:rPr lang="en-US" dirty="0" smtClean="0"/>
              <a:t> </a:t>
            </a:r>
            <a:r>
              <a:rPr lang="en-US" dirty="0" err="1" smtClean="0"/>
              <a:t>sembuf</a:t>
            </a:r>
            <a:r>
              <a:rPr lang="en-US" dirty="0" smtClean="0"/>
              <a:t> { </a:t>
            </a:r>
          </a:p>
          <a:p>
            <a:pPr>
              <a:buNone/>
            </a:pPr>
            <a:r>
              <a:rPr lang="en-US" dirty="0" smtClean="0"/>
              <a:t>	</a:t>
            </a:r>
            <a:r>
              <a:rPr lang="en-US" dirty="0" err="1" smtClean="0"/>
              <a:t>ushort</a:t>
            </a:r>
            <a:r>
              <a:rPr lang="en-US" dirty="0" smtClean="0"/>
              <a:t> </a:t>
            </a:r>
            <a:r>
              <a:rPr lang="en-US" dirty="0" err="1" smtClean="0"/>
              <a:t>sem_num</a:t>
            </a:r>
            <a:r>
              <a:rPr lang="en-US" dirty="0" smtClean="0"/>
              <a:t>; </a:t>
            </a:r>
            <a:r>
              <a:rPr lang="en-US" sz="2800" dirty="0" smtClean="0"/>
              <a:t>/* semaphore index in array */ </a:t>
            </a:r>
            <a:r>
              <a:rPr lang="en-US" dirty="0" smtClean="0"/>
              <a:t>short </a:t>
            </a:r>
            <a:r>
              <a:rPr lang="en-US" dirty="0" err="1" smtClean="0"/>
              <a:t>sem_op</a:t>
            </a:r>
            <a:r>
              <a:rPr lang="en-US" dirty="0" smtClean="0"/>
              <a:t>; /* semaphore operation */ short </a:t>
            </a:r>
            <a:r>
              <a:rPr lang="en-US" dirty="0" err="1" smtClean="0"/>
              <a:t>sem_flg</a:t>
            </a:r>
            <a:r>
              <a:rPr lang="en-US" dirty="0" smtClean="0"/>
              <a:t>; /* operation flags */ </a:t>
            </a:r>
          </a:p>
          <a:p>
            <a:pPr>
              <a:buNone/>
            </a:pPr>
            <a:r>
              <a:rPr lang="en-US" dirty="0"/>
              <a:t> </a:t>
            </a:r>
            <a:r>
              <a:rPr lang="en-US" dirty="0" smtClean="0"/>
              <a:t>};</a:t>
            </a:r>
          </a:p>
          <a:p>
            <a:r>
              <a:rPr lang="en-US" dirty="0"/>
              <a:t>If </a:t>
            </a:r>
            <a:r>
              <a:rPr lang="en-US" dirty="0" err="1" smtClean="0"/>
              <a:t>sem_op</a:t>
            </a:r>
            <a:r>
              <a:rPr lang="en-US" dirty="0"/>
              <a:t> is negative, then its value is subtracted from the semaphore. This correlates with obtaining resources that the semaphore </a:t>
            </a:r>
            <a:r>
              <a:rPr lang="en-US" dirty="0" smtClean="0"/>
              <a:t>controls</a:t>
            </a:r>
          </a:p>
          <a:p>
            <a:r>
              <a:rPr lang="en-US" dirty="0"/>
              <a:t>If </a:t>
            </a:r>
            <a:r>
              <a:rPr lang="en-US" dirty="0" err="1" smtClean="0"/>
              <a:t>sem_op</a:t>
            </a:r>
            <a:r>
              <a:rPr lang="en-US" dirty="0"/>
              <a:t> is positive, then it's value is added to the semaphore. This correlates with returning resources back to the application's semaphore </a:t>
            </a:r>
            <a:r>
              <a:rPr lang="en-US" dirty="0" smtClean="0"/>
              <a:t>set</a:t>
            </a:r>
          </a:p>
          <a:p>
            <a:r>
              <a:rPr lang="en-US" dirty="0"/>
              <a:t>if </a:t>
            </a:r>
            <a:r>
              <a:rPr lang="en-US" dirty="0" err="1" smtClean="0"/>
              <a:t>sem_op</a:t>
            </a:r>
            <a:r>
              <a:rPr lang="en-US" dirty="0"/>
              <a:t> is zero (0), then the calling process will sleep() until the semaphore's value is 0. This correlates to waiting for a semaphore to reach 100% utilization.</a:t>
            </a:r>
            <a:endParaRPr lang="en-US" dirty="0" smtClean="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a:buNone/>
            </a:pPr>
            <a:r>
              <a:rPr lang="en-US" b="1" dirty="0" err="1" smtClean="0"/>
              <a:t>struct</a:t>
            </a:r>
            <a:r>
              <a:rPr lang="en-US" b="1" dirty="0" smtClean="0"/>
              <a:t> </a:t>
            </a:r>
            <a:r>
              <a:rPr lang="en-US" b="1" dirty="0" err="1" smtClean="0"/>
              <a:t>sembuf</a:t>
            </a:r>
            <a:r>
              <a:rPr lang="en-US" b="1" dirty="0" smtClean="0"/>
              <a:t> acquire = {0, -1, SEM_UNDO}, </a:t>
            </a:r>
          </a:p>
          <a:p>
            <a:pPr>
              <a:buNone/>
            </a:pPr>
            <a:r>
              <a:rPr lang="en-US" b="1" dirty="0" smtClean="0"/>
              <a:t>              release = {0,  1, SEM_UNDO};</a:t>
            </a:r>
            <a:endParaRPr lang="en-US" dirty="0" smtClean="0"/>
          </a:p>
          <a:p>
            <a:pPr>
              <a:buNone/>
            </a:pPr>
            <a:r>
              <a:rPr lang="en-US" sz="2400" b="1" dirty="0" err="1"/>
              <a:t>semid</a:t>
            </a:r>
            <a:r>
              <a:rPr lang="en-US" sz="2400" b="1" dirty="0"/>
              <a:t> = </a:t>
            </a:r>
            <a:r>
              <a:rPr lang="en-US" sz="2400" b="1" dirty="0" err="1"/>
              <a:t>semget</a:t>
            </a:r>
            <a:r>
              <a:rPr lang="en-US" sz="2400" b="1" dirty="0"/>
              <a:t>(</a:t>
            </a:r>
            <a:r>
              <a:rPr lang="en-US" sz="2400" b="1" dirty="0" err="1"/>
              <a:t>ipc_key</a:t>
            </a:r>
            <a:r>
              <a:rPr lang="en-US" sz="2400" b="1" dirty="0"/>
              <a:t>, 2, IPC_CREAT | </a:t>
            </a:r>
            <a:r>
              <a:rPr lang="en-US" sz="2400" b="1" dirty="0" smtClean="0"/>
              <a:t> </a:t>
            </a:r>
            <a:r>
              <a:rPr lang="en-US" sz="2400" b="1" dirty="0"/>
              <a:t>IPC_EXCL | 0660)) </a:t>
            </a:r>
            <a:r>
              <a:rPr lang="en-US" sz="2400" b="1" dirty="0" smtClean="0"/>
              <a:t>;</a:t>
            </a:r>
          </a:p>
          <a:p>
            <a:pPr>
              <a:buNone/>
            </a:pPr>
            <a:r>
              <a:rPr lang="en-US" sz="3600" b="1" dirty="0" err="1"/>
              <a:t>semop</a:t>
            </a:r>
            <a:r>
              <a:rPr lang="en-US" sz="3600" b="1" dirty="0"/>
              <a:t>(</a:t>
            </a:r>
            <a:r>
              <a:rPr lang="en-US" sz="3600" b="1" dirty="0" err="1"/>
              <a:t>semid</a:t>
            </a:r>
            <a:r>
              <a:rPr lang="en-US" sz="3600" b="1" dirty="0"/>
              <a:t>, &amp;acquire, 1</a:t>
            </a:r>
            <a:r>
              <a:rPr lang="en-US" sz="3600" b="1" dirty="0" smtClean="0"/>
              <a:t>);</a:t>
            </a:r>
          </a:p>
          <a:p>
            <a:pPr>
              <a:buNone/>
            </a:pPr>
            <a:r>
              <a:rPr lang="en-US" sz="3600" b="1" dirty="0" smtClean="0"/>
              <a:t>/// use the shared </a:t>
            </a:r>
            <a:r>
              <a:rPr lang="en-US" sz="3600" b="1" dirty="0" err="1" smtClean="0"/>
              <a:t>recource</a:t>
            </a:r>
            <a:endParaRPr lang="en-US" sz="3600" b="1" dirty="0" smtClean="0"/>
          </a:p>
          <a:p>
            <a:pPr>
              <a:buNone/>
            </a:pPr>
            <a:r>
              <a:rPr lang="en-US" sz="3600" b="1" dirty="0" err="1" smtClean="0"/>
              <a:t>semop</a:t>
            </a:r>
            <a:r>
              <a:rPr lang="en-US" sz="3600" b="1" dirty="0" smtClean="0"/>
              <a:t>(</a:t>
            </a:r>
            <a:r>
              <a:rPr lang="en-US" sz="3600" b="1" dirty="0" err="1" smtClean="0"/>
              <a:t>semid</a:t>
            </a:r>
            <a:r>
              <a:rPr lang="en-US" sz="3600" b="1" dirty="0" smtClean="0"/>
              <a:t>, &amp;release, 1);</a:t>
            </a:r>
          </a:p>
          <a:p>
            <a:pPr>
              <a:buNone/>
            </a:pPr>
            <a:endParaRPr lang="en-US" sz="2400"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SYSTEM CALL: </a:t>
            </a:r>
            <a:r>
              <a:rPr lang="en-US" b="1" dirty="0" err="1"/>
              <a:t>semctl</a:t>
            </a:r>
            <a:r>
              <a:rPr lang="en-US" b="1" dirty="0"/>
              <a:t>()</a:t>
            </a:r>
            <a:br>
              <a:rPr lang="en-US" b="1" dirty="0"/>
            </a:b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buNone/>
            </a:pPr>
            <a:r>
              <a:rPr lang="en-US" sz="2400" dirty="0" err="1" smtClean="0"/>
              <a:t>int</a:t>
            </a:r>
            <a:r>
              <a:rPr lang="en-US" sz="2400" dirty="0" smtClean="0"/>
              <a:t> </a:t>
            </a:r>
            <a:r>
              <a:rPr lang="en-US" sz="2400" dirty="0" err="1" smtClean="0"/>
              <a:t>semctl</a:t>
            </a:r>
            <a:r>
              <a:rPr lang="en-US" sz="2400" dirty="0" smtClean="0"/>
              <a:t> ( </a:t>
            </a:r>
            <a:r>
              <a:rPr lang="en-US" sz="2400" dirty="0" err="1" smtClean="0"/>
              <a:t>int</a:t>
            </a:r>
            <a:r>
              <a:rPr lang="en-US" sz="2400" dirty="0" smtClean="0"/>
              <a:t> </a:t>
            </a:r>
            <a:r>
              <a:rPr lang="en-US" sz="2400" dirty="0" err="1" smtClean="0"/>
              <a:t>semid</a:t>
            </a:r>
            <a:r>
              <a:rPr lang="en-US" sz="2400" dirty="0" smtClean="0"/>
              <a:t>, </a:t>
            </a:r>
            <a:r>
              <a:rPr lang="en-US" sz="2400" dirty="0" err="1" smtClean="0"/>
              <a:t>int</a:t>
            </a:r>
            <a:r>
              <a:rPr lang="en-US" sz="2400" dirty="0" smtClean="0"/>
              <a:t> </a:t>
            </a:r>
            <a:r>
              <a:rPr lang="en-US" sz="2400" dirty="0" err="1" smtClean="0"/>
              <a:t>semnum</a:t>
            </a:r>
            <a:r>
              <a:rPr lang="en-US" sz="2400" dirty="0" smtClean="0"/>
              <a:t>, </a:t>
            </a:r>
            <a:r>
              <a:rPr lang="en-US" sz="2400" dirty="0" err="1" smtClean="0"/>
              <a:t>int</a:t>
            </a:r>
            <a:r>
              <a:rPr lang="en-US" sz="2400" dirty="0" smtClean="0"/>
              <a:t> </a:t>
            </a:r>
            <a:r>
              <a:rPr lang="en-US" sz="2400" dirty="0" err="1" smtClean="0"/>
              <a:t>cmd</a:t>
            </a:r>
            <a:r>
              <a:rPr lang="en-US" sz="2400" dirty="0" smtClean="0"/>
              <a:t>, union </a:t>
            </a:r>
            <a:r>
              <a:rPr lang="en-US" sz="2400" dirty="0" err="1" smtClean="0"/>
              <a:t>semun</a:t>
            </a:r>
            <a:r>
              <a:rPr lang="en-US" sz="2400" dirty="0" smtClean="0"/>
              <a:t> </a:t>
            </a:r>
            <a:r>
              <a:rPr lang="en-US" sz="2400" dirty="0" err="1" smtClean="0"/>
              <a:t>arg</a:t>
            </a:r>
            <a:r>
              <a:rPr lang="en-US" sz="2400" dirty="0" smtClean="0"/>
              <a:t> );</a:t>
            </a:r>
          </a:p>
          <a:p>
            <a:r>
              <a:rPr lang="en-US" sz="2400" b="1" dirty="0" smtClean="0"/>
              <a:t>IPC_STAT </a:t>
            </a:r>
            <a:r>
              <a:rPr lang="en-US" sz="2400" dirty="0" smtClean="0"/>
              <a:t>Retrieves the </a:t>
            </a:r>
            <a:r>
              <a:rPr lang="en-US" sz="2400" dirty="0" err="1" smtClean="0"/>
              <a:t>semid_ds</a:t>
            </a:r>
            <a:r>
              <a:rPr lang="en-US" sz="2400" dirty="0" smtClean="0"/>
              <a:t> structure for a set, and stores it in the address of the </a:t>
            </a:r>
            <a:r>
              <a:rPr lang="en-US" sz="2400" dirty="0" err="1" smtClean="0"/>
              <a:t>buf</a:t>
            </a:r>
            <a:r>
              <a:rPr lang="en-US" sz="2400" dirty="0" smtClean="0"/>
              <a:t> argument in the </a:t>
            </a:r>
            <a:r>
              <a:rPr lang="en-US" sz="2400" dirty="0" err="1" smtClean="0"/>
              <a:t>semun</a:t>
            </a:r>
            <a:r>
              <a:rPr lang="en-US" sz="2400" dirty="0" smtClean="0"/>
              <a:t> union.</a:t>
            </a:r>
          </a:p>
          <a:p>
            <a:r>
              <a:rPr lang="en-US" sz="2400" b="1" dirty="0" smtClean="0"/>
              <a:t>IPC_SET </a:t>
            </a:r>
            <a:r>
              <a:rPr lang="en-US" sz="2400" dirty="0" smtClean="0"/>
              <a:t>Sets the value of the </a:t>
            </a:r>
            <a:r>
              <a:rPr lang="en-US" sz="2400" dirty="0" err="1" smtClean="0"/>
              <a:t>ipc_perm</a:t>
            </a:r>
            <a:r>
              <a:rPr lang="en-US" sz="2400" dirty="0" smtClean="0"/>
              <a:t> member of the </a:t>
            </a:r>
            <a:r>
              <a:rPr lang="en-US" sz="2400" dirty="0" err="1" smtClean="0"/>
              <a:t>semid_ds</a:t>
            </a:r>
            <a:r>
              <a:rPr lang="en-US" sz="2400" dirty="0" smtClean="0"/>
              <a:t> structure for a set. Takes the values from the </a:t>
            </a:r>
            <a:r>
              <a:rPr lang="en-US" sz="2400" dirty="0" err="1" smtClean="0"/>
              <a:t>buf</a:t>
            </a:r>
            <a:r>
              <a:rPr lang="en-US" sz="2400" dirty="0" smtClean="0"/>
              <a:t> argument of the </a:t>
            </a:r>
            <a:r>
              <a:rPr lang="en-US" sz="2400" dirty="0" err="1" smtClean="0"/>
              <a:t>semun</a:t>
            </a:r>
            <a:r>
              <a:rPr lang="en-US" sz="2400" dirty="0" smtClean="0"/>
              <a:t> union.</a:t>
            </a:r>
          </a:p>
          <a:p>
            <a:r>
              <a:rPr lang="en-US" sz="2400" b="1" dirty="0" smtClean="0"/>
              <a:t>IPC_RMID </a:t>
            </a:r>
            <a:r>
              <a:rPr lang="en-US" sz="2400" dirty="0" smtClean="0"/>
              <a:t>Removes the set from the kernel.</a:t>
            </a:r>
          </a:p>
          <a:p>
            <a:r>
              <a:rPr lang="en-US" sz="2400" b="1" dirty="0" smtClean="0"/>
              <a:t>GETALL </a:t>
            </a:r>
            <a:r>
              <a:rPr lang="en-US" sz="2400" dirty="0" smtClean="0"/>
              <a:t>Used to obtain the values of all semaphores in a set. The integer values are stored in an array of unsigned short integers pointed to by the </a:t>
            </a:r>
            <a:r>
              <a:rPr lang="en-US" sz="2400" i="1" dirty="0" smtClean="0"/>
              <a:t>array</a:t>
            </a:r>
            <a:r>
              <a:rPr lang="en-US" sz="2400" dirty="0" smtClean="0"/>
              <a:t> member of the union.</a:t>
            </a:r>
          </a:p>
          <a:p>
            <a:r>
              <a:rPr lang="en-US" sz="2400" b="1" dirty="0" smtClean="0"/>
              <a:t>GETNCNT </a:t>
            </a:r>
            <a:r>
              <a:rPr lang="en-US" sz="2400" dirty="0" smtClean="0"/>
              <a:t>Returns the number of processes currently waiting for resources.</a:t>
            </a:r>
          </a:p>
          <a:p>
            <a:r>
              <a:rPr lang="en-US" sz="2400" b="1" dirty="0" smtClean="0"/>
              <a:t>GETPID </a:t>
            </a:r>
            <a:r>
              <a:rPr lang="en-US" sz="2400" dirty="0" smtClean="0"/>
              <a:t>Returns the PID of the process which performed the last </a:t>
            </a:r>
            <a:r>
              <a:rPr lang="en-US" sz="2400" i="1" dirty="0" err="1" smtClean="0"/>
              <a:t>semop</a:t>
            </a:r>
            <a:r>
              <a:rPr lang="en-US" sz="2400" dirty="0" smtClean="0"/>
              <a:t> call.</a:t>
            </a:r>
          </a:p>
          <a:p>
            <a:r>
              <a:rPr lang="en-US" sz="2400" b="1" dirty="0" smtClean="0"/>
              <a:t>GETVAL </a:t>
            </a:r>
            <a:r>
              <a:rPr lang="en-US" sz="2400" dirty="0" smtClean="0"/>
              <a:t>Returns the value of a single semaphore within the set.</a:t>
            </a:r>
          </a:p>
          <a:p>
            <a:r>
              <a:rPr lang="en-US" sz="2400" b="1" dirty="0" smtClean="0"/>
              <a:t>GETZCNT </a:t>
            </a:r>
            <a:r>
              <a:rPr lang="en-US" sz="2400" dirty="0" smtClean="0"/>
              <a:t>Returns the number of processes currently waiting for 100% resource utilization.</a:t>
            </a:r>
          </a:p>
          <a:p>
            <a:r>
              <a:rPr lang="en-US" sz="2400" b="1" dirty="0" smtClean="0"/>
              <a:t>SETALL </a:t>
            </a:r>
            <a:r>
              <a:rPr lang="en-US" sz="2400" dirty="0" smtClean="0"/>
              <a:t>Sets all semaphore values with a set to the matching values contained in the </a:t>
            </a:r>
            <a:r>
              <a:rPr lang="en-US" sz="2400" i="1" dirty="0" smtClean="0"/>
              <a:t>array</a:t>
            </a:r>
            <a:r>
              <a:rPr lang="en-US" sz="2400" dirty="0" smtClean="0"/>
              <a:t> member of the union.</a:t>
            </a:r>
          </a:p>
          <a:p>
            <a:r>
              <a:rPr lang="en-US" sz="2400" b="1" dirty="0" smtClean="0"/>
              <a:t>SETVAL </a:t>
            </a:r>
            <a:r>
              <a:rPr lang="en-US" sz="2400" dirty="0" smtClean="0"/>
              <a:t>Sets the value of an individual semaphore within the set to the </a:t>
            </a:r>
            <a:r>
              <a:rPr lang="en-US" sz="2400" i="1" dirty="0" err="1" smtClean="0"/>
              <a:t>val</a:t>
            </a:r>
            <a:r>
              <a:rPr lang="en-US" sz="2400" dirty="0" smtClean="0"/>
              <a:t> member of the union.</a:t>
            </a:r>
          </a:p>
          <a:p>
            <a:pPr>
              <a:buNone/>
            </a:pPr>
            <a:endParaRPr lang="en-US" sz="2400"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31677</TotalTime>
  <Words>18130</Words>
  <Application>Microsoft Office PowerPoint</Application>
  <PresentationFormat>On-screen Show (4:3)</PresentationFormat>
  <Paragraphs>3035</Paragraphs>
  <Slides>264</Slides>
  <Notes>52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264</vt:i4>
      </vt:variant>
    </vt:vector>
  </HeadingPairs>
  <TitlesOfParts>
    <vt:vector size="278" baseType="lpstr">
      <vt:lpstr>ＭＳ Ｐゴシック</vt:lpstr>
      <vt:lpstr>Arial</vt:lpstr>
      <vt:lpstr>Arial Black</vt:lpstr>
      <vt:lpstr>Calibri</vt:lpstr>
      <vt:lpstr>Comic Sans MS</vt:lpstr>
      <vt:lpstr>Courier</vt:lpstr>
      <vt:lpstr>Courier New</vt:lpstr>
      <vt:lpstr>Helvetica</vt:lpstr>
      <vt:lpstr>Lucida Console</vt:lpstr>
      <vt:lpstr>新細明體</vt:lpstr>
      <vt:lpstr>Tahoma</vt:lpstr>
      <vt:lpstr>Times New Roman</vt:lpstr>
      <vt:lpstr>Wingdings</vt:lpstr>
      <vt:lpstr>Office Theme</vt:lpstr>
      <vt:lpstr>Processes </vt:lpstr>
      <vt:lpstr>Process Concept</vt:lpstr>
      <vt:lpstr>Process in Memory</vt:lpstr>
      <vt:lpstr>Process State</vt:lpstr>
      <vt:lpstr>Process State</vt:lpstr>
      <vt:lpstr>Process Control Block (PCB)</vt:lpstr>
      <vt:lpstr>Process Control Block (PCB)</vt:lpstr>
      <vt:lpstr>PowerPoint Presentation</vt:lpstr>
      <vt:lpstr>Ready Queue And Various I/O Queues</vt:lpstr>
      <vt:lpstr>Representation of Process Scheduling</vt:lpstr>
      <vt:lpstr>Schedulers</vt:lpstr>
      <vt:lpstr>Schedulers</vt:lpstr>
      <vt:lpstr>Context Switch</vt:lpstr>
      <vt:lpstr>Process Creation</vt:lpstr>
      <vt:lpstr>Process Creation</vt:lpstr>
      <vt:lpstr>Process Creation</vt:lpstr>
      <vt:lpstr>C program - fork</vt:lpstr>
      <vt:lpstr>C program - fork</vt:lpstr>
      <vt:lpstr>C program - fork</vt:lpstr>
      <vt:lpstr>C program - fork</vt:lpstr>
      <vt:lpstr>Process Creation –win32</vt:lpstr>
      <vt:lpstr>Process Creation –win32</vt:lpstr>
      <vt:lpstr>Process Termination</vt:lpstr>
      <vt:lpstr>Interprocess Communication</vt:lpstr>
      <vt:lpstr>Communications Models </vt:lpstr>
      <vt:lpstr>Cooperating Processes</vt:lpstr>
      <vt:lpstr>Signals</vt:lpstr>
      <vt:lpstr>Signals</vt:lpstr>
      <vt:lpstr>Handling signals </vt:lpstr>
      <vt:lpstr>Signals - example</vt:lpstr>
      <vt:lpstr>Masking signals with sigprocmask() </vt:lpstr>
      <vt:lpstr>Example – signals masking </vt:lpstr>
      <vt:lpstr>Implementing Timers Using Signals </vt:lpstr>
      <vt:lpstr>"Do" and "Don't" inside A Signal Handler </vt:lpstr>
      <vt:lpstr>pipes</vt:lpstr>
      <vt:lpstr>PowerPoint Presentation</vt:lpstr>
      <vt:lpstr>Implementation </vt:lpstr>
      <vt:lpstr>example- Using a pipe to send data from parent to a child</vt:lpstr>
      <vt:lpstr>Example- cont.</vt:lpstr>
      <vt:lpstr>Named Pipes (FIFOs - First In First Out) </vt:lpstr>
      <vt:lpstr>Creating a FIFO </vt:lpstr>
      <vt:lpstr>FIFO Operations </vt:lpstr>
      <vt:lpstr>fifoserver.c</vt:lpstr>
      <vt:lpstr>fifoclient.c</vt:lpstr>
      <vt:lpstr>Blocking Actions on a FIFO </vt:lpstr>
      <vt:lpstr>Named Pipes –Win32</vt:lpstr>
      <vt:lpstr>Named Pipes –Win32</vt:lpstr>
      <vt:lpstr>PIPE NAMES-win32 </vt:lpstr>
      <vt:lpstr>READ/WRITE MODES </vt:lpstr>
      <vt:lpstr>OVERLAPPED PIPE IO </vt:lpstr>
      <vt:lpstr>BUFFERED INPUT/OUTPUT </vt:lpstr>
      <vt:lpstr>CreateNamedPipe</vt:lpstr>
      <vt:lpstr>Message Passing</vt:lpstr>
      <vt:lpstr>Implementation Questions</vt:lpstr>
      <vt:lpstr>Message Passing Systems</vt:lpstr>
      <vt:lpstr>Message Queues</vt:lpstr>
      <vt:lpstr>Internal and User Data Structures </vt:lpstr>
      <vt:lpstr>Message buffer </vt:lpstr>
      <vt:lpstr>SYSTEM CALL: msgget() </vt:lpstr>
      <vt:lpstr>Example- open_queue()</vt:lpstr>
      <vt:lpstr>SYSTEM CALL: msgsnd() </vt:lpstr>
      <vt:lpstr>Example- send_message</vt:lpstr>
      <vt:lpstr>PowerPoint Presentation</vt:lpstr>
      <vt:lpstr>SYSTEM CALL: msgrcv()</vt:lpstr>
      <vt:lpstr>Example- read_message()</vt:lpstr>
      <vt:lpstr>Example- peek_message()</vt:lpstr>
      <vt:lpstr>SYSTEM CALL: msgctl() </vt:lpstr>
      <vt:lpstr>Example- remove_queue</vt:lpstr>
      <vt:lpstr>Example- Server</vt:lpstr>
      <vt:lpstr>Example- Client</vt:lpstr>
      <vt:lpstr>Example- Output</vt:lpstr>
      <vt:lpstr>Mailslot – Win32</vt:lpstr>
      <vt:lpstr>Mailslot Win32 APIs </vt:lpstr>
      <vt:lpstr>Mailslot name</vt:lpstr>
      <vt:lpstr>PowerPoint Presentation</vt:lpstr>
      <vt:lpstr>Shared Memory</vt:lpstr>
      <vt:lpstr>Shared memory - unix</vt:lpstr>
      <vt:lpstr>SYSTEM CALL: shmget() </vt:lpstr>
      <vt:lpstr>Example- open_segment</vt:lpstr>
      <vt:lpstr>SYSTEM CALL: shmat() </vt:lpstr>
      <vt:lpstr>Example- attach_segment</vt:lpstr>
      <vt:lpstr>SYSTEM CALL: shmctl() </vt:lpstr>
      <vt:lpstr>SYSTEM CALL: shmdt() </vt:lpstr>
      <vt:lpstr>shm_server.c </vt:lpstr>
      <vt:lpstr> shm_client.c  </vt:lpstr>
      <vt:lpstr>Memory Mapped files – win32</vt:lpstr>
      <vt:lpstr>Shared memory win32 APIs</vt:lpstr>
      <vt:lpstr>CreateFileMapping()</vt:lpstr>
      <vt:lpstr>MapViewOfFile()</vt:lpstr>
      <vt:lpstr>UnMapViewOfFile()</vt:lpstr>
      <vt:lpstr>Example </vt:lpstr>
      <vt:lpstr>Semaphores </vt:lpstr>
      <vt:lpstr>Semaphores- Unix</vt:lpstr>
      <vt:lpstr>SYSTEM CALL: semget() </vt:lpstr>
      <vt:lpstr>Example - open_semaphore_set</vt:lpstr>
      <vt:lpstr>SYSTEM CALL: semop() </vt:lpstr>
      <vt:lpstr>PowerPoint Presentation</vt:lpstr>
      <vt:lpstr>example</vt:lpstr>
      <vt:lpstr>SYSTEM CALL: semctl() </vt:lpstr>
      <vt:lpstr>PowerPoint Presentation</vt:lpstr>
      <vt:lpstr>PowerPoint Presentation</vt:lpstr>
      <vt:lpstr>Semaphores – Win32</vt:lpstr>
      <vt:lpstr>CreateSemaphore()</vt:lpstr>
      <vt:lpstr>WaitForSingleObject()</vt:lpstr>
      <vt:lpstr>ReleaseSemaphore</vt:lpstr>
      <vt:lpstr>PowerPoint Presentation</vt:lpstr>
      <vt:lpstr>Server and Client</vt:lpstr>
      <vt:lpstr>User Datagram Protocol(UDP):  An Analogy</vt:lpstr>
      <vt:lpstr>Transmission Control Protocol (TCP): An Analogy </vt:lpstr>
      <vt:lpstr>Network Addressing Analogy</vt:lpstr>
      <vt:lpstr>Concept of Port Numbers</vt:lpstr>
      <vt:lpstr>Names and Addresses</vt:lpstr>
      <vt:lpstr>Internet Addressing Data Structure</vt:lpstr>
      <vt:lpstr>Byte Ordering</vt:lpstr>
      <vt:lpstr>Byte Ordering Functions</vt:lpstr>
      <vt:lpstr>Lecture Overview</vt:lpstr>
      <vt:lpstr>What is a Socket?</vt:lpstr>
      <vt:lpstr>PowerPoint Presentation</vt:lpstr>
      <vt:lpstr>PowerPoint Presentation</vt:lpstr>
      <vt:lpstr>PowerPoint Presentation</vt:lpstr>
      <vt:lpstr>Socket I/O: listen()</vt:lpstr>
      <vt:lpstr>Socket I/O: accept()</vt:lpstr>
      <vt:lpstr>Socket I/O: accept() continued...</vt:lpstr>
      <vt:lpstr>Socket I/O: read()</vt:lpstr>
      <vt:lpstr>TCP Client</vt:lpstr>
      <vt:lpstr>Dealing with IP Addresses</vt:lpstr>
      <vt:lpstr>Translating Names to Addresses</vt:lpstr>
      <vt:lpstr>Socket I/O: connect()</vt:lpstr>
      <vt:lpstr>Socket I/O: write()</vt:lpstr>
      <vt:lpstr>Review: TCP Client-Server Interaction</vt:lpstr>
      <vt:lpstr>UDP Server Example</vt:lpstr>
      <vt:lpstr>Socket I/O: socket()</vt:lpstr>
      <vt:lpstr>Socket I/O: bind()</vt:lpstr>
      <vt:lpstr>Socket I/O: recvfrom()</vt:lpstr>
      <vt:lpstr>Socket I/O: recvfrom() continued...</vt:lpstr>
      <vt:lpstr>UDP Client Example</vt:lpstr>
      <vt:lpstr>Socket I/O: sendto()</vt:lpstr>
      <vt:lpstr>Review: UDP Client-Server Interaction</vt:lpstr>
      <vt:lpstr>The UDP Server</vt:lpstr>
      <vt:lpstr>UDP Server: Servicing Two Ports </vt:lpstr>
      <vt:lpstr>Socket I/O: select()</vt:lpstr>
      <vt:lpstr>Socket I/O: select()</vt:lpstr>
      <vt:lpstr>Socket I/O: select()</vt:lpstr>
      <vt:lpstr>PowerPoint Presentation</vt:lpstr>
      <vt:lpstr>Socket I/O: select()</vt:lpstr>
      <vt:lpstr>Remote Procedure Call</vt:lpstr>
      <vt:lpstr>Message-oriented Protocols</vt:lpstr>
      <vt:lpstr>Remote Procedure Call (RPC)</vt:lpstr>
      <vt:lpstr>Remote Procedure Call (RPC)</vt:lpstr>
      <vt:lpstr>Ordinary procedure/function call</vt:lpstr>
      <vt:lpstr>Remote Procedure Call</vt:lpstr>
      <vt:lpstr>Solution — a pair of Stubs</vt:lpstr>
      <vt:lpstr>Result</vt:lpstr>
      <vt:lpstr>RPC – Issues</vt:lpstr>
      <vt:lpstr>RPC Model</vt:lpstr>
      <vt:lpstr>RPC Model (continued)</vt:lpstr>
      <vt:lpstr>RPC Stubs</vt:lpstr>
      <vt:lpstr>RPC Information Flow</vt:lpstr>
      <vt:lpstr>Marshalling Arguments</vt:lpstr>
      <vt:lpstr>Issue #1 — representation of data</vt:lpstr>
      <vt:lpstr>Representation of Data (continued)</vt:lpstr>
      <vt:lpstr>Issue #2 — Pointers and References</vt:lpstr>
      <vt:lpstr>Pointers and References — Restricted Semantics</vt:lpstr>
      <vt:lpstr>Pointers and References — Restricted Semantics (continued)</vt:lpstr>
      <vt:lpstr>Transport of Remote Procedure Call</vt:lpstr>
      <vt:lpstr>Asynchronous RPC</vt:lpstr>
      <vt:lpstr>Asynchronous RPC (continued)</vt:lpstr>
      <vt:lpstr>RPC Binding</vt:lpstr>
      <vt:lpstr>Remote Procedure Call is used …</vt:lpstr>
      <vt:lpstr>POSIX Thread Programming</vt:lpstr>
      <vt:lpstr>Using Posix Thread Library</vt:lpstr>
      <vt:lpstr>Data Types in POSIX</vt:lpstr>
      <vt:lpstr>Functions and Data Types</vt:lpstr>
      <vt:lpstr>Threads and Their Attributes</vt:lpstr>
      <vt:lpstr>Example</vt:lpstr>
      <vt:lpstr>Joining and Exiting</vt:lpstr>
      <vt:lpstr>Example</vt:lpstr>
      <vt:lpstr>Setting Thread Attributes</vt:lpstr>
      <vt:lpstr>Mutex Variables</vt:lpstr>
      <vt:lpstr>Example</vt:lpstr>
      <vt:lpstr>Example</vt:lpstr>
      <vt:lpstr>Example output</vt:lpstr>
      <vt:lpstr>Example output</vt:lpstr>
      <vt:lpstr>Reader/Writer</vt:lpstr>
      <vt:lpstr>Condition Variables</vt:lpstr>
      <vt:lpstr>Condition Variables</vt:lpstr>
      <vt:lpstr>Condition Variables</vt:lpstr>
      <vt:lpstr>Producer-Consumer Problem</vt:lpstr>
      <vt:lpstr>Definitions and Globals</vt:lpstr>
      <vt:lpstr>Producer Thread</vt:lpstr>
      <vt:lpstr>Consumer Thread</vt:lpstr>
      <vt:lpstr>Main program </vt:lpstr>
      <vt:lpstr>Output</vt:lpstr>
      <vt:lpstr>Win32 vs. POSIX Interface 1. Function calls</vt:lpstr>
      <vt:lpstr>Win32 vs. POSIX Interface 2. Synchronization overhead</vt:lpstr>
      <vt:lpstr>More issues to consider</vt:lpstr>
      <vt:lpstr>Mapping Win32 to Pthreads 1. Process Mapping</vt:lpstr>
      <vt:lpstr>Mapping Win32 to Pthreads  2. Thread Mapping</vt:lpstr>
      <vt:lpstr>Mapping Win32 to Pthreads  3. Synchronization</vt:lpstr>
      <vt:lpstr>Mapping Win32 to Pthreads  Synchronization (semaphores)</vt:lpstr>
      <vt:lpstr>Mapping Win32 to Pthreads  Synchronization (events)</vt:lpstr>
      <vt:lpstr>Mapping Win32 to Pthreads  Synchronization (events) - conclusion</vt:lpstr>
      <vt:lpstr>Mapping Win32 to Pthreads  Synchronization (mutex)</vt:lpstr>
      <vt:lpstr>Mapping Win32 to Linux Synchronization (mutex) - conclusion</vt:lpstr>
      <vt:lpstr>Mapping Win32 to Linux Synchronization (Critical Sections)</vt:lpstr>
      <vt:lpstr>References</vt:lpstr>
      <vt:lpstr>Introduction to OpenMP </vt:lpstr>
      <vt:lpstr>Introduction to OpenMP</vt:lpstr>
      <vt:lpstr>A Programmer’s View of OpenMP</vt:lpstr>
      <vt:lpstr>Outline</vt:lpstr>
      <vt:lpstr>Current Parallel Programming</vt:lpstr>
      <vt:lpstr>Motivation – Threading Library</vt:lpstr>
      <vt:lpstr>Motivation</vt:lpstr>
      <vt:lpstr>Motivation</vt:lpstr>
      <vt:lpstr>Better Parallel Programming</vt:lpstr>
      <vt:lpstr>Motivation – OpenMP</vt:lpstr>
      <vt:lpstr>Motivation – OpenMP</vt:lpstr>
      <vt:lpstr>OpenMP Parallel Programming</vt:lpstr>
      <vt:lpstr>Programming Model - Threading</vt:lpstr>
      <vt:lpstr>Programming Model - Threading</vt:lpstr>
      <vt:lpstr>Programming Model – Nested Threading</vt:lpstr>
      <vt:lpstr>Programming Model – Thread Identification</vt:lpstr>
      <vt:lpstr>Programming Model – Data/Control Parallelism</vt:lpstr>
      <vt:lpstr>Programming Model – Concurrent Loops</vt:lpstr>
      <vt:lpstr>PowerPoint Presentation</vt:lpstr>
      <vt:lpstr>Programming Model – Loop Scheduling</vt:lpstr>
      <vt:lpstr>Programming Model – Loop Scheduling</vt:lpstr>
      <vt:lpstr>Programming Model – Loop Scheduling</vt:lpstr>
      <vt:lpstr>Programming Model – Data Sharing</vt:lpstr>
      <vt:lpstr>Programming Model - Synchronization</vt:lpstr>
      <vt:lpstr>Programming Model - Summary</vt:lpstr>
      <vt:lpstr>Outline</vt:lpstr>
      <vt:lpstr>Performance Concerns</vt:lpstr>
      <vt:lpstr>Performance Comparison: OMP vs. Pthreads</vt:lpstr>
      <vt:lpstr>Methodology</vt:lpstr>
      <vt:lpstr>Microbenchmark: Ocean</vt:lpstr>
      <vt:lpstr>Microbenchmark: Ocean</vt:lpstr>
      <vt:lpstr>Microbenchmark: Ocean</vt:lpstr>
      <vt:lpstr>Microbenchmark: Ocean</vt:lpstr>
      <vt:lpstr>Microbenchmark: Ocean</vt:lpstr>
      <vt:lpstr>Evaluation</vt:lpstr>
      <vt:lpstr>Limitations</vt:lpstr>
      <vt:lpstr>Limitations</vt:lpstr>
      <vt:lpstr>Summary</vt:lpstr>
      <vt:lpstr>More Information</vt:lpstr>
      <vt:lpstr>Consistency Violation?</vt:lpstr>
      <vt:lpstr>OpenMP Syntax</vt:lpstr>
      <vt:lpstr>OpenMP Syntax</vt:lpstr>
      <vt:lpstr>OpenMP Syntax</vt:lpstr>
      <vt:lpstr>OpenMP Syntax</vt:lpstr>
      <vt:lpstr>OpenMP Syntax</vt:lpstr>
      <vt:lpstr>OpenMP Syntax</vt:lpstr>
      <vt:lpstr>PowerPoint Presentation</vt:lpstr>
      <vt:lpstr>OpenMP Syntax</vt:lpstr>
      <vt:lpstr>OpenMP Syntax</vt:lpstr>
      <vt:lpstr>OpenMP Syntax</vt:lpstr>
      <vt:lpstr>OpenMP Syntax</vt:lpstr>
      <vt:lpstr>OpenMP Syntax</vt:lpstr>
      <vt:lpstr>Microbenchmark: Ocean</vt:lpstr>
      <vt:lpstr>Microbenchmark: Ocean</vt:lpstr>
      <vt:lpstr>Microbenchmark: Ocean</vt:lpstr>
      <vt:lpstr>Microbenchmark: Ocean</vt:lpstr>
      <vt:lpstr>Microbenchmark: Ocean</vt:lpstr>
      <vt:lpstr>Microbenchmark: Ocean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Processes </dc:title>
  <dc:creator>Ahmad</dc:creator>
  <cp:lastModifiedBy>Hanna Bullata</cp:lastModifiedBy>
  <cp:revision>683</cp:revision>
  <dcterms:created xsi:type="dcterms:W3CDTF">2012-09-23T10:29:07Z</dcterms:created>
  <dcterms:modified xsi:type="dcterms:W3CDTF">2022-11-04T19:59:42Z</dcterms:modified>
</cp:coreProperties>
</file>