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885D751-9A71-4E72-9A05-81A75842B36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77A0AFE-2859-48C2-A026-9E4E4887F76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3FE36CF-3841-44C0-9138-7A369B2B0CA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8CF0430-7857-411C-8705-707593F3903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039523E-4A37-4C5F-B6FD-B2ED17AB9F4F}"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534B730-5CF6-4844-9022-FA8D744F344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343304F-4087-4CCC-AEEE-CEE2C420FA2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F127154-1220-473D-B03E-CBCD3F85461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EA3B864-F8E1-41D7-857F-18ED27B3660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3D434E7-313F-4F17-9054-5342680FB72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DCF449-E212-4D11-9942-5A2FE4FD2CB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DF53493-0762-49D0-BF54-07F1C8F4418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14353BF-FA93-4DDB-AA95-B0AF15192FC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C3DB517-99A2-4B23-9D32-EED4BA55494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A775F4A-DE44-4E6F-AE9D-086A50CEB27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FB68D69-F3F1-41E5-93C3-6B96E424FE2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68EA2BF-65CA-4875-85E1-23DD7B256F0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FDCF5E-9D87-4602-A722-25A5192F3D1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41D9C84-94BB-4985-B999-E0B95502F19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FA55398-3AEA-43BB-A113-C4E47551E50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C887AD0-AD59-4D77-BE9E-85818B3F25E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A4F1787-A858-4C4E-A195-E338651B59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375E0BD-C2C7-4037-B246-69843BDBE0F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AA6969A-6E2D-46EC-A791-ABBEC67C610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a:t>
            </a:r>
            <a:r>
              <a:rPr b="0" lang="en-US" sz="6000" spc="-1" strike="noStrike">
                <a:solidFill>
                  <a:srgbClr val="000000"/>
                </a:solidFill>
                <a:latin typeface="Calibri Light"/>
              </a:rPr>
              <a:t>edit </a:t>
            </a:r>
            <a:r>
              <a:rPr b="0" lang="en-US" sz="6000" spc="-1" strike="noStrike">
                <a:solidFill>
                  <a:srgbClr val="000000"/>
                </a:solidFill>
                <a:latin typeface="Calibri Light"/>
              </a:rPr>
              <a:t>Master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 </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lnSpc>
                <a:spcPct val="100000"/>
              </a:lnSpc>
              <a:buNone/>
              <a:defRPr b="0" lang="de-DE" sz="1200" spc="-1" strike="noStrike">
                <a:solidFill>
                  <a:srgbClr val="8b8b8b"/>
                </a:solidFill>
                <a:latin typeface="Calibri"/>
              </a:defRPr>
            </a:lvl1pPr>
          </a:lstStyle>
          <a:p>
            <a:pPr algn="ctr">
              <a:lnSpc>
                <a:spcPct val="100000"/>
              </a:lnSpc>
              <a:buNone/>
            </a:pPr>
            <a:r>
              <a:rPr b="0" lang="de-DE" sz="1200" spc="-1" strike="noStrike">
                <a:solidFill>
                  <a:srgbClr val="8b8b8b"/>
                </a:solidFill>
                <a:latin typeface="Calibri"/>
              </a:rPr>
              <a:t>Birzeit University, Samer Zein (PhD) - refs: (Lee 20112) and (Griffiths 2015)</a:t>
            </a:r>
            <a:endParaRPr b="0" lang="en-US" sz="12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B3053C9-5317-4EB4-ABDB-57434C643560}" type="slidenum">
              <a:rPr b="0" lang="en-US" sz="1200" spc="-1" strike="noStrike">
                <a:solidFill>
                  <a:srgbClr val="8b8b8b"/>
                </a:solidFill>
                <a:latin typeface="Calibri"/>
              </a:rPr>
              <a:t>18</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lnSpc>
                <a:spcPct val="100000"/>
              </a:lnSpc>
              <a:buNone/>
              <a:defRPr b="0" lang="de-DE" sz="1200" spc="-1" strike="noStrike">
                <a:solidFill>
                  <a:srgbClr val="8b8b8b"/>
                </a:solidFill>
                <a:latin typeface="Calibri"/>
              </a:defRPr>
            </a:lvl1pPr>
          </a:lstStyle>
          <a:p>
            <a:pPr algn="ctr">
              <a:lnSpc>
                <a:spcPct val="100000"/>
              </a:lnSpc>
              <a:buNone/>
            </a:pPr>
            <a:r>
              <a:rPr b="0" lang="de-DE" sz="1200" spc="-1" strike="noStrike">
                <a:solidFill>
                  <a:srgbClr val="8b8b8b"/>
                </a:solidFill>
                <a:latin typeface="Calibri"/>
              </a:rPr>
              <a:t>&lt;footer&gt;</a:t>
            </a:r>
            <a:endParaRPr b="0" lang="en-US" sz="12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68DA872A-584A-48EB-B7B8-3DB6AB05489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Android App Development </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n-US" sz="2400" spc="-1" strike="noStrike">
                <a:solidFill>
                  <a:srgbClr val="000000"/>
                </a:solidFill>
                <a:latin typeface="Calibri"/>
              </a:rPr>
              <a:t>PART III</a:t>
            </a:r>
            <a:endParaRPr b="0" lang="en-US"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Lifecycle Fundamentals</a:t>
            </a:r>
            <a:endParaRPr b="0" lang="en-US" sz="2400" spc="-1" strike="noStrike">
              <a:latin typeface="Arial"/>
            </a:endParaRPr>
          </a:p>
        </p:txBody>
      </p:sp>
      <p:sp>
        <p:nvSpPr>
          <p:cNvPr id="84" name="TextBox 3"/>
          <p:cNvSpPr/>
          <p:nvPr/>
        </p:nvSpPr>
        <p:spPr>
          <a:xfrm>
            <a:off x="6075000" y="5911200"/>
            <a:ext cx="43174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Birzeit University, Samer Zein (PhD)</a:t>
            </a:r>
            <a:endParaRPr b="0" lang="en-US" sz="1800" spc="-1" strike="noStrike">
              <a:latin typeface="Arial"/>
            </a:endParaRPr>
          </a:p>
        </p:txBody>
      </p:sp>
      <p:sp>
        <p:nvSpPr>
          <p:cNvPr id="4" name="PlaceHolder 3"/>
          <p:cNvSpPr>
            <a:spLocks noGrp="1"/>
          </p:cNvSpPr>
          <p:nvPr>
            <p:ph type="ftr" idx="2"/>
          </p:nvPr>
        </p:nvSpPr>
        <p:spPr/>
        <p:txBody>
          <a:bodyPr/>
          <a:p>
            <a:r>
              <a:t>Birzeit University, Samer Zein (PhD) - refs: (Lee 2012) and (Griffiths 2018)</a:t>
            </a:r>
          </a:p>
        </p:txBody>
      </p:sp>
      <p:sp>
        <p:nvSpPr>
          <p:cNvPr id="5" name="PlaceHolder 4"/>
          <p:cNvSpPr>
            <a:spLocks noGrp="1"/>
          </p:cNvSpPr>
          <p:nvPr>
            <p:ph type="sldNum" idx="3"/>
          </p:nvPr>
        </p:nvSpPr>
        <p:spPr/>
        <p:txBody>
          <a:bodyPr/>
          <a:p>
            <a:fld id="{E5D55667-0FB9-4096-9989-DBB2274CD6CB}"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Test our app…cont</a:t>
            </a:r>
            <a:endParaRPr b="0" lang="en-US" sz="4400" spc="-1" strike="noStrike">
              <a:solidFill>
                <a:srgbClr val="000000"/>
              </a:solidFill>
              <a:latin typeface="Calibri"/>
            </a:endParaRPr>
          </a:p>
        </p:txBody>
      </p:sp>
      <p:pic>
        <p:nvPicPr>
          <p:cNvPr id="117" name="Picture 5" descr=""/>
          <p:cNvPicPr/>
          <p:nvPr/>
        </p:nvPicPr>
        <p:blipFill>
          <a:blip r:embed="rId1"/>
          <a:stretch/>
        </p:blipFill>
        <p:spPr>
          <a:xfrm>
            <a:off x="352440" y="2362320"/>
            <a:ext cx="11486880" cy="2133360"/>
          </a:xfrm>
          <a:prstGeom prst="rect">
            <a:avLst/>
          </a:prstGeom>
          <a:ln w="0">
            <a:noFill/>
          </a:ln>
        </p:spPr>
      </p:pic>
      <p:sp>
        <p:nvSpPr>
          <p:cNvPr id="3" name="PlaceHolder 2"/>
          <p:cNvSpPr>
            <a:spLocks noGrp="1"/>
          </p:cNvSpPr>
          <p:nvPr>
            <p:ph type="ftr" idx="5"/>
          </p:nvPr>
        </p:nvSpPr>
        <p:spPr/>
        <p:txBody>
          <a:bodyPr/>
          <a:p>
            <a:r>
              <a:t>Birzeit University, Samer Zein (PhD) - refs: (Lee 20112) and (Griffiths 2015)</a:t>
            </a:r>
          </a:p>
        </p:txBody>
      </p:sp>
      <p:sp>
        <p:nvSpPr>
          <p:cNvPr id="4" name="PlaceHolder 3"/>
          <p:cNvSpPr>
            <a:spLocks noGrp="1"/>
          </p:cNvSpPr>
          <p:nvPr>
            <p:ph type="sldNum" idx="6"/>
          </p:nvPr>
        </p:nvSpPr>
        <p:spPr/>
        <p:txBody>
          <a:bodyPr/>
          <a:p>
            <a:fld id="{C06829F9-390E-4C81-96CE-B8893D53E06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Example App: Stop Watch</a:t>
            </a:r>
            <a:endParaRPr b="0" lang="en-US" sz="4400" spc="-1" strike="noStrike">
              <a:solidFill>
                <a:srgbClr val="000000"/>
              </a:solidFill>
              <a:latin typeface="Calibri"/>
            </a:endParaRPr>
          </a:p>
        </p:txBody>
      </p:sp>
      <p:sp>
        <p:nvSpPr>
          <p:cNvPr id="119" name="PlaceHolder 2"/>
          <p:cNvSpPr>
            <a:spLocks noGrp="1"/>
          </p:cNvSpPr>
          <p:nvPr>
            <p:ph/>
          </p:nvPr>
        </p:nvSpPr>
        <p:spPr>
          <a:xfrm>
            <a:off x="838080" y="1825560"/>
            <a:ext cx="450000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this example, we will start looking at one of the most important peculiarities of Android Development, </a:t>
            </a:r>
            <a:endParaRPr b="0" lang="en-US" sz="2800" spc="-1" strike="noStrike">
              <a:solidFill>
                <a:srgbClr val="000000"/>
              </a:solidFill>
              <a:latin typeface="Calibri"/>
            </a:endParaRPr>
          </a:p>
          <a:p>
            <a:pPr marL="228600" indent="-228600">
              <a:lnSpc>
                <a:spcPct val="90000"/>
              </a:lnSpc>
              <a:spcBef>
                <a:spcPts val="1001"/>
              </a:spcBef>
              <a:buClr>
                <a:srgbClr val="0070c0"/>
              </a:buClr>
              <a:buFont typeface="Arial"/>
              <a:buChar char="•"/>
            </a:pPr>
            <a:r>
              <a:rPr b="1" lang="en-US" sz="2800" spc="-1" strike="noStrike">
                <a:solidFill>
                  <a:srgbClr val="0070c0"/>
                </a:solidFill>
                <a:latin typeface="Calibri"/>
              </a:rPr>
              <a:t>Activity Lifecycle</a:t>
            </a:r>
            <a:endParaRPr b="0" lang="en-US" sz="2800" spc="-1" strike="noStrike">
              <a:solidFill>
                <a:srgbClr val="000000"/>
              </a:solidFill>
              <a:latin typeface="Calibri"/>
            </a:endParaRPr>
          </a:p>
        </p:txBody>
      </p:sp>
      <p:sp>
        <p:nvSpPr>
          <p:cNvPr id="120" name="Straight Connector 4"/>
          <p:cNvSpPr/>
          <p:nvPr/>
        </p:nvSpPr>
        <p:spPr>
          <a:xfrm>
            <a:off x="7110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121" name="Straight Connector 7"/>
          <p:cNvSpPr/>
          <p:nvPr/>
        </p:nvSpPr>
        <p:spPr>
          <a:xfrm flipV="1">
            <a:off x="1486800" y="6188040"/>
            <a:ext cx="9107280" cy="9360"/>
          </a:xfrm>
          <a:prstGeom prst="line">
            <a:avLst/>
          </a:prstGeom>
          <a:ln>
            <a:solidFill>
              <a:srgbClr val="ed7d31"/>
            </a:solidFill>
          </a:ln>
        </p:spPr>
        <p:style>
          <a:lnRef idx="1">
            <a:schemeClr val="accent2"/>
          </a:lnRef>
          <a:fillRef idx="0">
            <a:schemeClr val="accent2"/>
          </a:fillRef>
          <a:effectRef idx="0">
            <a:schemeClr val="accent2"/>
          </a:effectRef>
          <a:fontRef idx="minor"/>
        </p:style>
      </p:sp>
      <p:pic>
        <p:nvPicPr>
          <p:cNvPr id="122" name="Picture 3" descr=""/>
          <p:cNvPicPr/>
          <p:nvPr/>
        </p:nvPicPr>
        <p:blipFill>
          <a:blip r:embed="rId1"/>
          <a:stretch/>
        </p:blipFill>
        <p:spPr>
          <a:xfrm>
            <a:off x="5582160" y="1953360"/>
            <a:ext cx="5623560" cy="3484080"/>
          </a:xfrm>
          <a:prstGeom prst="rect">
            <a:avLst/>
          </a:prstGeom>
          <a:ln w="0">
            <a:noFill/>
          </a:ln>
        </p:spPr>
      </p:pic>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1196398C-19DA-4DE7-8644-71F1EE53E28F}"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Change of Configuration</a:t>
            </a:r>
            <a:endParaRPr b="0" lang="en-US" sz="4400" spc="-1" strike="noStrike">
              <a:solidFill>
                <a:srgbClr val="000000"/>
              </a:solidFill>
              <a:latin typeface="Calibri"/>
            </a:endParaRPr>
          </a:p>
        </p:txBody>
      </p:sp>
      <p:sp>
        <p:nvSpPr>
          <p:cNvPr id="124" name="PlaceHolder 2"/>
          <p:cNvSpPr>
            <a:spLocks noGrp="1"/>
          </p:cNvSpPr>
          <p:nvPr>
            <p:ph/>
          </p:nvPr>
        </p:nvSpPr>
        <p:spPr>
          <a:xfrm>
            <a:off x="838080" y="1825560"/>
            <a:ext cx="10515240" cy="33832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When device changes its configuration, the activity is destroyed and re-created.</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Such as when you rotate you phone (change orientation)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Or when you change the locale.</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data/data structures you were working on will be lost.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Thus we need to save them if the configuration is changed.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Best way to do this is to implement:</a:t>
            </a:r>
            <a:endParaRPr b="0" lang="en-US" sz="2800" spc="-1" strike="noStrike">
              <a:solidFill>
                <a:srgbClr val="000000"/>
              </a:solidFill>
              <a:latin typeface="Calibri"/>
            </a:endParaRPr>
          </a:p>
        </p:txBody>
      </p:sp>
      <p:sp>
        <p:nvSpPr>
          <p:cNvPr id="125" name="Straight Connector 4"/>
          <p:cNvSpPr/>
          <p:nvPr/>
        </p:nvSpPr>
        <p:spPr>
          <a:xfrm>
            <a:off x="7110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126" name="Straight Connector 7"/>
          <p:cNvSpPr/>
          <p:nvPr/>
        </p:nvSpPr>
        <p:spPr>
          <a:xfrm flipV="1">
            <a:off x="1486800" y="6188040"/>
            <a:ext cx="9107280" cy="9360"/>
          </a:xfrm>
          <a:prstGeom prst="line">
            <a:avLst/>
          </a:prstGeom>
          <a:ln>
            <a:solidFill>
              <a:srgbClr val="ed7d31"/>
            </a:solidFill>
          </a:ln>
        </p:spPr>
        <p:style>
          <a:lnRef idx="1">
            <a:schemeClr val="accent2"/>
          </a:lnRef>
          <a:fillRef idx="0">
            <a:schemeClr val="accent2"/>
          </a:fillRef>
          <a:effectRef idx="0">
            <a:schemeClr val="accent2"/>
          </a:effectRef>
          <a:fontRef idx="minor"/>
        </p:style>
      </p:sp>
      <p:pic>
        <p:nvPicPr>
          <p:cNvPr id="127" name="Picture 3" descr=""/>
          <p:cNvPicPr/>
          <p:nvPr/>
        </p:nvPicPr>
        <p:blipFill>
          <a:blip r:embed="rId1"/>
          <a:stretch/>
        </p:blipFill>
        <p:spPr>
          <a:xfrm>
            <a:off x="1315440" y="5240160"/>
            <a:ext cx="8876880" cy="799920"/>
          </a:xfrm>
          <a:prstGeom prst="rect">
            <a:avLst/>
          </a:prstGeom>
          <a:ln w="0">
            <a:noFill/>
          </a:ln>
        </p:spPr>
      </p:pic>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979D32EB-2157-4B6B-A4FB-BD8CF99F050C}"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More About Lifecycle States and Challenges</a:t>
            </a:r>
            <a:endParaRPr b="0" lang="en-US" sz="4400" spc="-1" strike="noStrike">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Android OS as well as iOS and Windows Phone require the developers to have well understanding about lifecycle states, events and transitions.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Such understanding and conformance is needed to ensure correct app behavior and data integrity over exceptional behavior such as: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Receiving a phone call</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Swapping in and out of the application.</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400" spc="-1" strike="noStrike" u="sng">
                <a:solidFill>
                  <a:srgbClr val="000000"/>
                </a:solidFill>
                <a:uFillTx/>
                <a:latin typeface="Calibri"/>
              </a:rPr>
              <a:t>Note that the application lifecycle events are triggered asynchronously by the system depending on the environment.</a:t>
            </a:r>
            <a:endParaRPr b="0" lang="en-US" sz="2400" spc="-1" strike="noStrike">
              <a:solidFill>
                <a:srgbClr val="000000"/>
              </a:solidFill>
              <a:latin typeface="Calibri"/>
            </a:endParaRPr>
          </a:p>
        </p:txBody>
      </p:sp>
      <p:sp>
        <p:nvSpPr>
          <p:cNvPr id="130" name="Straight Connector 3"/>
          <p:cNvSpPr/>
          <p:nvPr/>
        </p:nvSpPr>
        <p:spPr>
          <a:xfrm>
            <a:off x="7110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830D6065-7991-4F2E-8A5A-36E6B4996FF4}"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Lifecycle …2</a:t>
            </a:r>
            <a:endParaRPr b="0" lang="en-US" sz="44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anchor="t">
            <a:normAutofit fontScale="9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traditional desktop applications, the lifecycle is completely transparent to the developer.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desktop OS takes care of all states of the lifecycle and ensures no data is lost during transitions.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However, this is different in mobile OS such as Android, iOS, J2ME..etc.</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For the sake of efficiency and because mobile operating systems have scarce resources, they cannot save the state of your app.</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It is the developer’s job to ensure data integrity over state transitions caused by OS.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133" name="Straight Connector 3"/>
          <p:cNvSpPr/>
          <p:nvPr/>
        </p:nvSpPr>
        <p:spPr>
          <a:xfrm>
            <a:off x="7110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0ABE1D70-2DD7-405E-8823-A2F1DC42F597}"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Lifecycle ..3</a:t>
            </a:r>
            <a:endParaRPr b="0" lang="en-US" sz="4400" spc="-1" strike="noStrike">
              <a:solidFill>
                <a:srgbClr val="000000"/>
              </a:solidFill>
              <a:latin typeface="Calibri"/>
            </a:endParaRPr>
          </a:p>
        </p:txBody>
      </p:sp>
      <p:sp>
        <p:nvSpPr>
          <p:cNvPr id="135" name="PlaceHolder 2"/>
          <p:cNvSpPr>
            <a:spLocks noGrp="1"/>
          </p:cNvSpPr>
          <p:nvPr>
            <p:ph/>
          </p:nvPr>
        </p:nvSpPr>
        <p:spPr>
          <a:xfrm>
            <a:off x="677160" y="1464840"/>
            <a:ext cx="8596440" cy="4575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Lets assume a Rule: </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Calibri"/>
              </a:rPr>
              <a:t>When an application ensures its own correctness through reacting appropriately to state changes in the application’s life cycle, we say that it conforms to the lifecycle.</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Note that the developer has to decide on which data that needs to be preserved over state transitions.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Sometimes the OS can decide to kill your app in order to spare resources, without saving your data.</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Data Entered by user via UI is well preserved.</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Calibri"/>
              </a:rPr>
              <a:t>But data generated by app (array list of something) has to be preserved.</a:t>
            </a:r>
            <a:endParaRPr b="0" lang="en-US" sz="2000" spc="-1" strike="noStrike">
              <a:solidFill>
                <a:srgbClr val="000000"/>
              </a:solidFill>
              <a:latin typeface="Calibri"/>
            </a:endParaRPr>
          </a:p>
        </p:txBody>
      </p:sp>
      <p:sp>
        <p:nvSpPr>
          <p:cNvPr id="136" name="Straight Connector 3"/>
          <p:cNvSpPr/>
          <p:nvPr/>
        </p:nvSpPr>
        <p:spPr>
          <a:xfrm>
            <a:off x="711000" y="145836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AD97AE60-56C2-4560-A57B-2C46445B23AD}"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The Concept of Lifecycle is not New</a:t>
            </a:r>
            <a:endParaRPr b="0" lang="en-US" sz="4400" spc="-1" strike="noStrike">
              <a:solidFill>
                <a:srgbClr val="000000"/>
              </a:solidFill>
              <a:latin typeface="Calibri"/>
            </a:endParaRPr>
          </a:p>
        </p:txBody>
      </p:sp>
      <p:pic>
        <p:nvPicPr>
          <p:cNvPr id="138" name="Picture 3" descr=""/>
          <p:cNvPicPr/>
          <p:nvPr/>
        </p:nvPicPr>
        <p:blipFill>
          <a:blip r:embed="rId1"/>
          <a:stretch/>
        </p:blipFill>
        <p:spPr>
          <a:xfrm>
            <a:off x="391320" y="1614600"/>
            <a:ext cx="3826440" cy="2520720"/>
          </a:xfrm>
          <a:prstGeom prst="rect">
            <a:avLst/>
          </a:prstGeom>
          <a:ln w="0">
            <a:noFill/>
          </a:ln>
        </p:spPr>
      </p:pic>
      <p:pic>
        <p:nvPicPr>
          <p:cNvPr id="139" name="Picture 4" descr=""/>
          <p:cNvPicPr/>
          <p:nvPr/>
        </p:nvPicPr>
        <p:blipFill>
          <a:blip r:embed="rId2"/>
          <a:stretch/>
        </p:blipFill>
        <p:spPr>
          <a:xfrm>
            <a:off x="6116760" y="1614600"/>
            <a:ext cx="5288040" cy="2428560"/>
          </a:xfrm>
          <a:prstGeom prst="rect">
            <a:avLst/>
          </a:prstGeom>
          <a:ln w="0">
            <a:noFill/>
          </a:ln>
        </p:spPr>
      </p:pic>
      <p:sp>
        <p:nvSpPr>
          <p:cNvPr id="140" name="TextBox 5"/>
          <p:cNvSpPr/>
          <p:nvPr/>
        </p:nvSpPr>
        <p:spPr>
          <a:xfrm>
            <a:off x="545400" y="4876920"/>
            <a:ext cx="754344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With some minor differences, the same applied to Android, iOS, </a:t>
            </a:r>
            <a:endParaRPr b="0" lang="en-US" sz="1800" spc="-1" strike="noStrike">
              <a:latin typeface="Arial"/>
            </a:endParaRPr>
          </a:p>
          <a:p>
            <a:pPr>
              <a:lnSpc>
                <a:spcPct val="100000"/>
              </a:lnSpc>
              <a:buNone/>
            </a:pPr>
            <a:r>
              <a:rPr b="0" lang="en-US" sz="1800" spc="-1" strike="noStrike">
                <a:solidFill>
                  <a:srgbClr val="000000"/>
                </a:solidFill>
                <a:latin typeface="Calibri"/>
              </a:rPr>
              <a:t>Windows Phone 7, and Java ME</a:t>
            </a:r>
            <a:endParaRPr b="0" lang="en-US" sz="1800" spc="-1" strike="noStrike">
              <a:latin typeface="Arial"/>
            </a:endParaRPr>
          </a:p>
        </p:txBody>
      </p:sp>
      <p:sp>
        <p:nvSpPr>
          <p:cNvPr id="141" name="Straight Connector 6"/>
          <p:cNvSpPr/>
          <p:nvPr/>
        </p:nvSpPr>
        <p:spPr>
          <a:xfrm>
            <a:off x="535680" y="1406520"/>
            <a:ext cx="1064232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3" name="PlaceHolder 2"/>
          <p:cNvSpPr>
            <a:spLocks noGrp="1"/>
          </p:cNvSpPr>
          <p:nvPr>
            <p:ph type="ftr" idx="5"/>
          </p:nvPr>
        </p:nvSpPr>
        <p:spPr/>
        <p:txBody>
          <a:bodyPr/>
          <a:p>
            <a:r>
              <a:t>Birzeit University, Samer Zein (PhD) - refs: (Lee 20112) and (Griffiths 2015)</a:t>
            </a:r>
          </a:p>
        </p:txBody>
      </p:sp>
      <p:sp>
        <p:nvSpPr>
          <p:cNvPr id="4" name="PlaceHolder 3"/>
          <p:cNvSpPr>
            <a:spLocks noGrp="1"/>
          </p:cNvSpPr>
          <p:nvPr>
            <p:ph type="sldNum" idx="6"/>
          </p:nvPr>
        </p:nvSpPr>
        <p:spPr/>
        <p:txBody>
          <a:bodyPr/>
          <a:p>
            <a:fld id="{7FC5FCA0-7DC9-4665-ADEB-4C7A51CC8577}"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687600"/>
          </a:xfrm>
          <a:prstGeom prst="rect">
            <a:avLst/>
          </a:prstGeom>
          <a:noFill/>
          <a:ln w="0">
            <a:noFill/>
          </a:ln>
        </p:spPr>
        <p:txBody>
          <a:bodyPr anchor="ctr">
            <a:normAutofit fontScale="98000"/>
          </a:bodyPr>
          <a:p>
            <a:pPr>
              <a:lnSpc>
                <a:spcPct val="90000"/>
              </a:lnSpc>
              <a:buNone/>
            </a:pPr>
            <a:r>
              <a:rPr b="0" lang="en-US" sz="4400" spc="-1" strike="noStrike">
                <a:solidFill>
                  <a:srgbClr val="000000"/>
                </a:solidFill>
                <a:latin typeface="Calibri Light"/>
              </a:rPr>
              <a:t>Conformance Examples</a:t>
            </a:r>
            <a:endParaRPr b="0" lang="en-US" sz="4400" spc="-1" strike="noStrike">
              <a:solidFill>
                <a:srgbClr val="000000"/>
              </a:solidFill>
              <a:latin typeface="Calibri"/>
            </a:endParaRPr>
          </a:p>
        </p:txBody>
      </p:sp>
      <p:sp>
        <p:nvSpPr>
          <p:cNvPr id="143" name="PlaceHolder 2"/>
          <p:cNvSpPr>
            <a:spLocks noGrp="1"/>
          </p:cNvSpPr>
          <p:nvPr>
            <p:ph/>
          </p:nvPr>
        </p:nvSpPr>
        <p:spPr>
          <a:xfrm>
            <a:off x="677160" y="1327320"/>
            <a:ext cx="8596440" cy="47134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Of course every app has to be tested on its own. Every app has its own properties.</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But generic examples can be shown:</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A) In an application with text input (e.g. messenger or text application), the inserted text is stored, when an unpredicted event occurs (e.g. incoming call or SMS), so that after resume the text is still available.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B) An active Voice over Internet Protocol (VoIP) application shall not affect the current call, if receiving text messages (e.g. SMS or e-mail) or declining an incoming call. But it shall hold the current VoIP call, when accepting an incoming phone call.</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 A game application shall be paused in each case of interference.</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D) For reasons of power consumption, the GPS- and Bluetooth-using application shall free both resources, if the application is not visible to the end-user.</a:t>
            </a:r>
            <a:endParaRPr b="0" lang="en-US" sz="2000" spc="-1" strike="noStrike">
              <a:solidFill>
                <a:srgbClr val="000000"/>
              </a:solidFill>
              <a:latin typeface="Calibri"/>
            </a:endParaRPr>
          </a:p>
        </p:txBody>
      </p:sp>
      <p:sp>
        <p:nvSpPr>
          <p:cNvPr id="144" name="Straight Connector 4"/>
          <p:cNvSpPr/>
          <p:nvPr/>
        </p:nvSpPr>
        <p:spPr>
          <a:xfrm>
            <a:off x="554040" y="112968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109369FE-0800-44A3-AD8C-E6588D205645}"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34720" y="88560"/>
            <a:ext cx="8596440" cy="132048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Lifecycle Scheduling</a:t>
            </a:r>
            <a:endParaRPr b="0" lang="en-US" sz="4400" spc="-1" strike="noStrike">
              <a:solidFill>
                <a:srgbClr val="000000"/>
              </a:solidFill>
              <a:latin typeface="Calibri"/>
            </a:endParaRPr>
          </a:p>
        </p:txBody>
      </p:sp>
      <p:sp>
        <p:nvSpPr>
          <p:cNvPr id="146" name="PlaceHolder 2"/>
          <p:cNvSpPr>
            <a:spLocks noGrp="1"/>
          </p:cNvSpPr>
          <p:nvPr>
            <p:ph/>
          </p:nvPr>
        </p:nvSpPr>
        <p:spPr>
          <a:xfrm>
            <a:off x="7542360" y="1914840"/>
            <a:ext cx="2774520" cy="3880440"/>
          </a:xfrm>
          <a:prstGeom prst="rect">
            <a:avLst/>
          </a:prstGeom>
          <a:noFill/>
          <a:ln w="0">
            <a:noFill/>
          </a:ln>
        </p:spPr>
        <p:txBody>
          <a:bodyPr anchor="t">
            <a:normAutofit fontScale="7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scheduling strategy puts a high load on life cycles of mobile applications, as each time the user opens a new application, or wants to switch to a different application, multiple life cycle callback-methods are called.</a:t>
            </a:r>
            <a:endParaRPr b="0" lang="en-US" sz="2800" spc="-1" strike="noStrike">
              <a:solidFill>
                <a:srgbClr val="000000"/>
              </a:solidFill>
              <a:latin typeface="Calibri"/>
            </a:endParaRPr>
          </a:p>
        </p:txBody>
      </p:sp>
      <p:pic>
        <p:nvPicPr>
          <p:cNvPr id="147" name="Picture 3" descr=""/>
          <p:cNvPicPr/>
          <p:nvPr/>
        </p:nvPicPr>
        <p:blipFill>
          <a:blip r:embed="rId1"/>
          <a:stretch/>
        </p:blipFill>
        <p:spPr>
          <a:xfrm>
            <a:off x="0" y="1064520"/>
            <a:ext cx="7157880" cy="4942800"/>
          </a:xfrm>
          <a:prstGeom prst="rect">
            <a:avLst/>
          </a:prstGeom>
          <a:ln w="0">
            <a:noFill/>
          </a:ln>
        </p:spPr>
      </p:pic>
      <p:sp>
        <p:nvSpPr>
          <p:cNvPr id="148" name=""/>
          <p:cNvSpPr txBox="1"/>
          <p:nvPr/>
        </p:nvSpPr>
        <p:spPr>
          <a:xfrm>
            <a:off x="7157880" y="457200"/>
            <a:ext cx="3586320" cy="1114200"/>
          </a:xfrm>
          <a:prstGeom prst="rect">
            <a:avLst/>
          </a:prstGeom>
          <a:noFill/>
          <a:ln w="0">
            <a:noFill/>
          </a:ln>
        </p:spPr>
        <p:txBody>
          <a:bodyPr lIns="90000" rIns="90000" tIns="45000" bIns="45000" anchor="t">
            <a:noAutofit/>
          </a:bodyPr>
          <a:p>
            <a:r>
              <a:rPr b="0" lang="en-US" sz="1800" spc="-1" strike="noStrike">
                <a:latin typeface="Arial"/>
              </a:rPr>
              <a:t>The second activity wont start working not until all the code on the on Pause is done</a:t>
            </a:r>
            <a:endParaRPr b="0" lang="en-US" sz="1800" spc="-1" strike="noStrike">
              <a:latin typeface="Arial"/>
            </a:endParaRPr>
          </a:p>
          <a:p>
            <a:endParaRPr b="0" lang="en-US" sz="1800" spc="-1" strike="noStrike">
              <a:latin typeface="Arial"/>
            </a:endParaRPr>
          </a:p>
        </p:txBody>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1637E10F-CDA1-48C7-A9D0-54FBEA36B39F}"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How do Activities Really Work?</a:t>
            </a:r>
            <a:endParaRPr b="0" lang="en-US" sz="4400" spc="-1" strike="noStrike">
              <a:solidFill>
                <a:srgbClr val="000000"/>
              </a:solidFill>
              <a:latin typeface="Calibri"/>
            </a:endParaRPr>
          </a:p>
        </p:txBody>
      </p:sp>
      <p:sp>
        <p:nvSpPr>
          <p:cNvPr id="86" name="PlaceHolder 2"/>
          <p:cNvSpPr>
            <a:spLocks noGrp="1"/>
          </p:cNvSpPr>
          <p:nvPr>
            <p:ph/>
          </p:nvPr>
        </p:nvSpPr>
        <p:spPr>
          <a:xfrm>
            <a:off x="838080" y="1825560"/>
            <a:ext cx="6227280" cy="4380840"/>
          </a:xfrm>
          <a:prstGeom prst="rect">
            <a:avLst/>
          </a:prstGeom>
          <a:noFill/>
          <a:ln w="0">
            <a:noFill/>
          </a:ln>
        </p:spPr>
        <p:txBody>
          <a:bodyPr anchor="t">
            <a:normAutofit fontScale="9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general, an App is a collection of activities, resources…, with one of the activities as main activity.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By Default, each app runs in its own process.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When you start an activity of other app, the Android system checks if there is already a process for that app, if not, it will start new process.</a:t>
            </a:r>
            <a:endParaRPr b="0" lang="en-US" sz="2800" spc="-1" strike="noStrike">
              <a:solidFill>
                <a:srgbClr val="000000"/>
              </a:solidFill>
              <a:latin typeface="Calibri"/>
            </a:endParaRPr>
          </a:p>
        </p:txBody>
      </p:sp>
      <p:pic>
        <p:nvPicPr>
          <p:cNvPr id="87" name="Picture 5" descr=""/>
          <p:cNvPicPr/>
          <p:nvPr/>
        </p:nvPicPr>
        <p:blipFill>
          <a:blip r:embed="rId1"/>
          <a:stretch/>
        </p:blipFill>
        <p:spPr>
          <a:xfrm>
            <a:off x="6879600" y="1825560"/>
            <a:ext cx="5227200" cy="2274840"/>
          </a:xfrm>
          <a:prstGeom prst="rect">
            <a:avLst/>
          </a:prstGeom>
          <a:ln w="0">
            <a:noFill/>
          </a:ln>
        </p:spPr>
      </p:pic>
      <p:sp>
        <p:nvSpPr>
          <p:cNvPr id="88" name="Straight Connector 7"/>
          <p:cNvSpPr/>
          <p:nvPr/>
        </p:nvSpPr>
        <p:spPr>
          <a:xfrm flipV="1">
            <a:off x="905040" y="1450080"/>
            <a:ext cx="10963440" cy="46080"/>
          </a:xfrm>
          <a:prstGeom prst="line">
            <a:avLst/>
          </a:prstGeom>
          <a:ln w="57150">
            <a:solidFill>
              <a:srgbClr val="5b9bd5"/>
            </a:solidFill>
          </a:ln>
        </p:spPr>
        <p:style>
          <a:lnRef idx="1">
            <a:schemeClr val="accent1"/>
          </a:lnRef>
          <a:fillRef idx="0">
            <a:schemeClr val="accent1"/>
          </a:fillRef>
          <a:effectRef idx="0">
            <a:schemeClr val="accent1"/>
          </a:effectRef>
          <a:fontRef idx="minor"/>
        </p:style>
      </p:sp>
      <p:sp>
        <p:nvSpPr>
          <p:cNvPr id="89" name="Straight Connector 9"/>
          <p:cNvSpPr/>
          <p:nvPr/>
        </p:nvSpPr>
        <p:spPr>
          <a:xfrm flipV="1">
            <a:off x="1486800" y="6188040"/>
            <a:ext cx="9107280" cy="9360"/>
          </a:xfrm>
          <a:prstGeom prst="line">
            <a:avLst/>
          </a:prstGeom>
          <a:ln>
            <a:solidFill>
              <a:srgbClr val="ed7d31"/>
            </a:solidFill>
          </a:ln>
        </p:spPr>
        <p:style>
          <a:lnRef idx="1">
            <a:schemeClr val="accent2"/>
          </a:lnRef>
          <a:fillRef idx="0">
            <a:schemeClr val="accent2"/>
          </a:fillRef>
          <a:effectRef idx="0">
            <a:schemeClr val="accent2"/>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54F43C95-30F5-4437-BD79-557F3A6A2CC5}"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How Activities Really Work..2</a:t>
            </a:r>
            <a:endParaRPr b="0" lang="en-US" sz="44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rmAutofit fontScale="9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But there are still lots of things we don’t yet know about how activities function.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How long does an activity live for?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happens when your activity disappears from the screen?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Is it still running?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Is it still in memory? And what happens if your app gets interrupted by an incoming phone call?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want to be able to control the behavior of our activities in a </a:t>
            </a:r>
            <a:r>
              <a:rPr b="0" i="1" lang="en-US" sz="2800" spc="-1" strike="noStrike">
                <a:solidFill>
                  <a:srgbClr val="000000"/>
                </a:solidFill>
                <a:latin typeface="Calibri"/>
              </a:rPr>
              <a:t>whole range of different circumstances</a:t>
            </a:r>
            <a:r>
              <a:rPr b="0" lang="en-US" sz="2800" spc="-1" strike="noStrike">
                <a:solidFill>
                  <a:srgbClr val="000000"/>
                </a:solidFill>
                <a:latin typeface="Calibri"/>
              </a:rPr>
              <a:t>,.</a:t>
            </a:r>
            <a:endParaRPr b="0" lang="en-US" sz="2800" spc="-1" strike="noStrike">
              <a:solidFill>
                <a:srgbClr val="000000"/>
              </a:solidFill>
              <a:latin typeface="Calibri"/>
            </a:endParaRPr>
          </a:p>
        </p:txBody>
      </p:sp>
      <p:sp>
        <p:nvSpPr>
          <p:cNvPr id="92" name="Straight Connector 4"/>
          <p:cNvSpPr/>
          <p:nvPr/>
        </p:nvSpPr>
        <p:spPr>
          <a:xfrm>
            <a:off x="7848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93" name="Straight Connector 7"/>
          <p:cNvSpPr/>
          <p:nvPr/>
        </p:nvSpPr>
        <p:spPr>
          <a:xfrm flipV="1">
            <a:off x="1486800" y="6188040"/>
            <a:ext cx="9107280" cy="9360"/>
          </a:xfrm>
          <a:prstGeom prst="line">
            <a:avLst/>
          </a:prstGeom>
          <a:ln>
            <a:solidFill>
              <a:srgbClr val="ed7d31"/>
            </a:solidFill>
          </a:ln>
        </p:spPr>
        <p:style>
          <a:lnRef idx="1">
            <a:schemeClr val="accent2"/>
          </a:lnRef>
          <a:fillRef idx="0">
            <a:schemeClr val="accent2"/>
          </a:fillRef>
          <a:effectRef idx="0">
            <a:schemeClr val="accent2"/>
          </a:effectRef>
          <a:fontRef idx="minor"/>
        </p:style>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9F37CD9E-E324-4590-B1B9-3FC91EABA0CE}"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46960" y="2087280"/>
            <a:ext cx="2117160" cy="1325160"/>
          </a:xfrm>
          <a:prstGeom prst="rect">
            <a:avLst/>
          </a:prstGeom>
          <a:noFill/>
          <a:ln w="0">
            <a:noFill/>
          </a:ln>
        </p:spPr>
        <p:txBody>
          <a:bodyPr anchor="ctr">
            <a:normAutofit fontScale="67000"/>
          </a:bodyPr>
          <a:p>
            <a:pPr>
              <a:lnSpc>
                <a:spcPct val="90000"/>
              </a:lnSpc>
              <a:buNone/>
            </a:pPr>
            <a:r>
              <a:rPr b="0" lang="en-US" sz="4400" spc="-1" strike="noStrike">
                <a:solidFill>
                  <a:srgbClr val="000000"/>
                </a:solidFill>
                <a:latin typeface="Calibri Light"/>
              </a:rPr>
              <a:t>Activity Lifecycle - Intro</a:t>
            </a:r>
            <a:endParaRPr b="0" lang="en-US" sz="4400" spc="-1" strike="noStrike">
              <a:solidFill>
                <a:srgbClr val="000000"/>
              </a:solidFill>
              <a:latin typeface="Calibri"/>
            </a:endParaRPr>
          </a:p>
        </p:txBody>
      </p:sp>
      <p:sp>
        <p:nvSpPr>
          <p:cNvPr id="95" name="Straight Connector 4"/>
          <p:cNvSpPr/>
          <p:nvPr/>
        </p:nvSpPr>
        <p:spPr>
          <a:xfrm>
            <a:off x="711000" y="1794600"/>
            <a:ext cx="10642680" cy="360"/>
          </a:xfrm>
          <a:prstGeom prst="line">
            <a:avLst/>
          </a:prstGeom>
          <a:ln w="76200">
            <a:solidFill>
              <a:srgbClr val="5b9bd5"/>
            </a:solidFill>
          </a:ln>
        </p:spPr>
        <p:style>
          <a:lnRef idx="1">
            <a:schemeClr val="accent1"/>
          </a:lnRef>
          <a:fillRef idx="0">
            <a:schemeClr val="accent1"/>
          </a:fillRef>
          <a:effectRef idx="0">
            <a:schemeClr val="accent1"/>
          </a:effectRef>
          <a:fontRef idx="minor"/>
        </p:style>
      </p:sp>
      <p:sp>
        <p:nvSpPr>
          <p:cNvPr id="96" name="Straight Connector 7"/>
          <p:cNvSpPr/>
          <p:nvPr/>
        </p:nvSpPr>
        <p:spPr>
          <a:xfrm flipV="1">
            <a:off x="1486800" y="6188040"/>
            <a:ext cx="9107280" cy="9360"/>
          </a:xfrm>
          <a:prstGeom prst="line">
            <a:avLst/>
          </a:prstGeom>
          <a:ln>
            <a:solidFill>
              <a:srgbClr val="ed7d31"/>
            </a:solidFill>
          </a:ln>
        </p:spPr>
        <p:style>
          <a:lnRef idx="1">
            <a:schemeClr val="accent2"/>
          </a:lnRef>
          <a:fillRef idx="0">
            <a:schemeClr val="accent2"/>
          </a:fillRef>
          <a:effectRef idx="0">
            <a:schemeClr val="accent2"/>
          </a:effectRef>
          <a:fontRef idx="minor"/>
        </p:style>
      </p:sp>
      <p:pic>
        <p:nvPicPr>
          <p:cNvPr id="97" name="Picture 3" descr=""/>
          <p:cNvPicPr/>
          <p:nvPr/>
        </p:nvPicPr>
        <p:blipFill>
          <a:blip r:embed="rId1"/>
          <a:stretch/>
        </p:blipFill>
        <p:spPr>
          <a:xfrm>
            <a:off x="3324240" y="114120"/>
            <a:ext cx="6657480" cy="6162480"/>
          </a:xfrm>
          <a:prstGeom prst="rect">
            <a:avLst/>
          </a:prstGeom>
          <a:ln w="0">
            <a:noFill/>
          </a:ln>
        </p:spPr>
      </p:pic>
      <p:sp>
        <p:nvSpPr>
          <p:cNvPr id="3" name="PlaceHolder 2"/>
          <p:cNvSpPr>
            <a:spLocks noGrp="1"/>
          </p:cNvSpPr>
          <p:nvPr>
            <p:ph type="ftr" idx="5"/>
          </p:nvPr>
        </p:nvSpPr>
        <p:spPr/>
        <p:txBody>
          <a:bodyPr/>
          <a:p>
            <a:r>
              <a:t>Birzeit University, Samer Zein (PhD) - refs: (Lee 20112) and (Griffiths 2015)</a:t>
            </a:r>
          </a:p>
        </p:txBody>
      </p:sp>
      <p:sp>
        <p:nvSpPr>
          <p:cNvPr id="4" name="PlaceHolder 3"/>
          <p:cNvSpPr>
            <a:spLocks noGrp="1"/>
          </p:cNvSpPr>
          <p:nvPr>
            <p:ph type="sldNum" idx="6"/>
          </p:nvPr>
        </p:nvSpPr>
        <p:spPr/>
        <p:txBody>
          <a:bodyPr/>
          <a:p>
            <a:fld id="{E57CE9B5-71D5-4639-BCF6-E9E71EFBA5DC}"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3" descr="http://developer.android.com/images/training/basics/basic-lifecycle.png"/>
          <p:cNvPicPr/>
          <p:nvPr/>
        </p:nvPicPr>
        <p:blipFill>
          <a:blip r:embed="rId1"/>
          <a:stretch/>
        </p:blipFill>
        <p:spPr>
          <a:xfrm>
            <a:off x="565560" y="0"/>
            <a:ext cx="8411040" cy="4277880"/>
          </a:xfrm>
          <a:prstGeom prst="rect">
            <a:avLst/>
          </a:prstGeom>
          <a:ln w="9525">
            <a:noFill/>
          </a:ln>
        </p:spPr>
      </p:pic>
      <p:sp>
        <p:nvSpPr>
          <p:cNvPr id="99" name="PlaceHolder 1"/>
          <p:cNvSpPr>
            <a:spLocks noGrp="1"/>
          </p:cNvSpPr>
          <p:nvPr>
            <p:ph/>
          </p:nvPr>
        </p:nvSpPr>
        <p:spPr>
          <a:xfrm>
            <a:off x="565560" y="4795560"/>
            <a:ext cx="8596440" cy="1467000"/>
          </a:xfrm>
          <a:prstGeom prst="rect">
            <a:avLst/>
          </a:prstGeom>
          <a:noFill/>
          <a:ln w="0">
            <a:noFill/>
          </a:ln>
        </p:spPr>
        <p:txBody>
          <a:bodyPr anchor="t">
            <a:normAutofit fontScale="62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Note that we are not only saying that the OS will hide your app activity(UI)</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OS might transfer your app into a state that does not use CPU and RAM (destroyed)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 Android, it is the Activity Manager which is responsible for managing the Activities.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3" name="PlaceHolder 2"/>
          <p:cNvSpPr>
            <a:spLocks noGrp="1"/>
          </p:cNvSpPr>
          <p:nvPr>
            <p:ph type="ftr" idx="5"/>
          </p:nvPr>
        </p:nvSpPr>
        <p:spPr/>
        <p:txBody>
          <a:bodyPr/>
          <a:p>
            <a:r>
              <a:t>Birzeit University, Samer Zein (PhD) - refs: (Lee 20112) and (Griffiths 2015)</a:t>
            </a:r>
          </a:p>
        </p:txBody>
      </p:sp>
      <p:sp>
        <p:nvSpPr>
          <p:cNvPr id="4" name="PlaceHolder 3"/>
          <p:cNvSpPr>
            <a:spLocks noGrp="1"/>
          </p:cNvSpPr>
          <p:nvPr>
            <p:ph type="sldNum" idx="6"/>
          </p:nvPr>
        </p:nvSpPr>
        <p:spPr/>
        <p:txBody>
          <a:bodyPr/>
          <a:p>
            <a:fld id="{3A6BF168-7E58-4BB0-8518-8332D7755FF2}"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530280"/>
          </a:xfrm>
          <a:prstGeom prst="rect">
            <a:avLst/>
          </a:prstGeom>
          <a:noFill/>
          <a:ln w="0">
            <a:noFill/>
          </a:ln>
        </p:spPr>
        <p:txBody>
          <a:bodyPr anchor="ctr">
            <a:normAutofit fontScale="71000"/>
          </a:bodyPr>
          <a:p>
            <a:pPr>
              <a:lnSpc>
                <a:spcPct val="90000"/>
              </a:lnSpc>
              <a:buNone/>
            </a:pPr>
            <a:r>
              <a:rPr b="0" lang="en-US" sz="4400" spc="-1" strike="noStrike">
                <a:solidFill>
                  <a:srgbClr val="000000"/>
                </a:solidFill>
                <a:latin typeface="Calibri Light"/>
              </a:rPr>
              <a:t>Understanding the Activity Lifecycle via Example</a:t>
            </a:r>
            <a:endParaRPr b="0" lang="en-US" sz="4400" spc="-1" strike="noStrike">
              <a:solidFill>
                <a:srgbClr val="000000"/>
              </a:solidFill>
              <a:latin typeface="Calibri"/>
            </a:endParaRPr>
          </a:p>
        </p:txBody>
      </p:sp>
      <p:pic>
        <p:nvPicPr>
          <p:cNvPr id="101" name="Picture 5" descr=""/>
          <p:cNvPicPr/>
          <p:nvPr/>
        </p:nvPicPr>
        <p:blipFill>
          <a:blip r:embed="rId1"/>
          <a:stretch/>
        </p:blipFill>
        <p:spPr>
          <a:xfrm>
            <a:off x="-42120" y="874440"/>
            <a:ext cx="6137640" cy="5983200"/>
          </a:xfrm>
          <a:prstGeom prst="rect">
            <a:avLst/>
          </a:prstGeom>
          <a:ln w="0">
            <a:noFill/>
          </a:ln>
        </p:spPr>
      </p:pic>
      <p:pic>
        <p:nvPicPr>
          <p:cNvPr id="102" name="Picture 6" descr=""/>
          <p:cNvPicPr/>
          <p:nvPr/>
        </p:nvPicPr>
        <p:blipFill>
          <a:blip r:embed="rId2"/>
          <a:stretch/>
        </p:blipFill>
        <p:spPr>
          <a:xfrm>
            <a:off x="6923160" y="1035360"/>
            <a:ext cx="4598280" cy="1292040"/>
          </a:xfrm>
          <a:prstGeom prst="rect">
            <a:avLst/>
          </a:prstGeom>
          <a:ln w="0">
            <a:noFill/>
          </a:ln>
        </p:spPr>
      </p:pic>
      <p:pic>
        <p:nvPicPr>
          <p:cNvPr id="103" name="Picture 7" descr=""/>
          <p:cNvPicPr/>
          <p:nvPr/>
        </p:nvPicPr>
        <p:blipFill>
          <a:blip r:embed="rId3"/>
          <a:stretch/>
        </p:blipFill>
        <p:spPr>
          <a:xfrm>
            <a:off x="6581880" y="2602800"/>
            <a:ext cx="4939560" cy="2548080"/>
          </a:xfrm>
          <a:prstGeom prst="rect">
            <a:avLst/>
          </a:prstGeom>
          <a:ln w="0">
            <a:noFill/>
          </a:ln>
        </p:spPr>
      </p:pic>
      <p:sp>
        <p:nvSpPr>
          <p:cNvPr id="104" name="PlaceHolder 2"/>
          <p:cNvSpPr>
            <a:spLocks noGrp="1"/>
          </p:cNvSpPr>
          <p:nvPr>
            <p:ph type="ftr" idx="7"/>
          </p:nvPr>
        </p:nvSpPr>
        <p:spPr>
          <a:xfrm>
            <a:off x="5488560" y="6356520"/>
            <a:ext cx="4114440" cy="364680"/>
          </a:xfrm>
          <a:prstGeom prst="rect">
            <a:avLst/>
          </a:prstGeom>
          <a:noFill/>
          <a:ln w="0">
            <a:noFill/>
          </a:ln>
        </p:spPr>
        <p:txBody>
          <a:bodyPr anchor="ctr">
            <a:noAutofit/>
          </a:bodyPr>
          <a:lstStyle>
            <a:lvl1pPr algn="ctr">
              <a:lnSpc>
                <a:spcPct val="100000"/>
              </a:lnSpc>
              <a:buNone/>
              <a:defRPr b="0" lang="de-DE" sz="1200" spc="-1" strike="noStrike">
                <a:solidFill>
                  <a:srgbClr val="8b8b8b"/>
                </a:solidFill>
                <a:latin typeface="Calibri"/>
              </a:defRPr>
            </a:lvl1pPr>
          </a:lstStyle>
          <a:p>
            <a:pPr algn="ctr">
              <a:lnSpc>
                <a:spcPct val="100000"/>
              </a:lnSpc>
              <a:buNone/>
            </a:pPr>
            <a:r>
              <a:rPr b="0" lang="de-DE" sz="1200" spc="-1" strike="noStrike">
                <a:solidFill>
                  <a:srgbClr val="8b8b8b"/>
                </a:solidFill>
                <a:latin typeface="Calibri"/>
              </a:rPr>
              <a:t>Birzeit University, Samer Zein (PhD) - refs: (Lee 20112) and (Griffiths 2015)</a:t>
            </a:r>
            <a:endParaRPr b="0" lang="en-US" sz="1200" spc="-1" strike="noStrike">
              <a:latin typeface="Times New Roman"/>
            </a:endParaRPr>
          </a:p>
        </p:txBody>
      </p:sp>
      <p:sp>
        <p:nvSpPr>
          <p:cNvPr id="105" name="Straight Connector 10"/>
          <p:cNvSpPr/>
          <p:nvPr/>
        </p:nvSpPr>
        <p:spPr>
          <a:xfrm>
            <a:off x="6095880" y="1035000"/>
            <a:ext cx="360" cy="5125320"/>
          </a:xfrm>
          <a:prstGeom prst="line">
            <a:avLst/>
          </a:prstGeom>
          <a:ln w="38100">
            <a:solidFill>
              <a:srgbClr val="5b9bd5"/>
            </a:solidFill>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6"/>
          </p:nvPr>
        </p:nvSpPr>
        <p:spPr/>
        <p:txBody>
          <a:bodyPr/>
          <a:p>
            <a:fld id="{2F77391F-189C-4090-8BBD-96BBB8CFB6AC}"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LogCat in Android Studio</a:t>
            </a:r>
            <a:endParaRPr b="0" lang="en-US" sz="4400" spc="-1" strike="noStrike">
              <a:solidFill>
                <a:srgbClr val="000000"/>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Logcat Window</a:t>
            </a:r>
            <a:r>
              <a:rPr b="0" lang="en-US" sz="2800" spc="-1" strike="noStrike">
                <a:solidFill>
                  <a:srgbClr val="000000"/>
                </a:solidFill>
                <a:latin typeface="Calibri"/>
              </a:rPr>
              <a:t> is the place where various messages can be printed when an application runs.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Suppose, you are running your application and the program crashes, unfortunately.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Then, Logcat Window is going to help you to </a:t>
            </a:r>
            <a:r>
              <a:rPr b="1" lang="en-US" sz="2800" spc="-1" strike="noStrike">
                <a:solidFill>
                  <a:srgbClr val="000000"/>
                </a:solidFill>
                <a:latin typeface="Calibri"/>
              </a:rPr>
              <a:t>debug</a:t>
            </a:r>
            <a:r>
              <a:rPr b="0" lang="en-US" sz="2800" spc="-1" strike="noStrike">
                <a:solidFill>
                  <a:srgbClr val="000000"/>
                </a:solidFill>
                <a:latin typeface="Calibri"/>
              </a:rPr>
              <a:t> the output by collecting and viewing all the messages that your emulator throws.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So, this is a very useful component for the app development because this Logcat dumps a lot of system messages and these messages are actually thrown by the emulator.</a:t>
            </a: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916F2944-7F53-44BC-B444-E05782B03DC2}"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Log Class</a:t>
            </a:r>
            <a:endParaRPr b="0" lang="en-US" sz="4400" spc="-1" strike="noStrike">
              <a:solidFill>
                <a:srgbClr val="000000"/>
              </a:solidFill>
              <a:latin typeface="Calibri"/>
            </a:endParaRPr>
          </a:p>
        </p:txBody>
      </p:sp>
      <p:sp>
        <p:nvSpPr>
          <p:cNvPr id="109" name="PlaceHolder 2"/>
          <p:cNvSpPr>
            <a:spLocks noGrp="1"/>
          </p:cNvSpPr>
          <p:nvPr>
            <p:ph/>
          </p:nvPr>
        </p:nvSpPr>
        <p:spPr>
          <a:xfrm>
            <a:off x="838080" y="1825560"/>
            <a:ext cx="10515240" cy="10206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class which is used to print the log messages are actually known as a </a:t>
            </a:r>
            <a:r>
              <a:rPr b="1" lang="en-US" sz="2800" spc="-1" strike="noStrike">
                <a:solidFill>
                  <a:srgbClr val="000000"/>
                </a:solidFill>
                <a:latin typeface="Calibri"/>
              </a:rPr>
              <a:t>Log Class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10" name="Picture 5" descr=""/>
          <p:cNvPicPr/>
          <p:nvPr/>
        </p:nvPicPr>
        <p:blipFill>
          <a:blip r:embed="rId1"/>
          <a:stretch/>
        </p:blipFill>
        <p:spPr>
          <a:xfrm>
            <a:off x="1126440" y="2846520"/>
            <a:ext cx="3142440" cy="3087000"/>
          </a:xfrm>
          <a:prstGeom prst="rect">
            <a:avLst/>
          </a:prstGeom>
          <a:ln w="0">
            <a:noFill/>
          </a:ln>
        </p:spPr>
      </p:pic>
      <p:pic>
        <p:nvPicPr>
          <p:cNvPr id="111" name="Picture 6" descr=""/>
          <p:cNvPicPr/>
          <p:nvPr/>
        </p:nvPicPr>
        <p:blipFill>
          <a:blip r:embed="rId2"/>
          <a:stretch/>
        </p:blipFill>
        <p:spPr>
          <a:xfrm>
            <a:off x="6257880" y="2613240"/>
            <a:ext cx="3648960" cy="3395160"/>
          </a:xfrm>
          <a:prstGeom prst="rect">
            <a:avLst/>
          </a:prstGeom>
          <a:ln w="0">
            <a:noFill/>
          </a:ln>
        </p:spPr>
      </p:pic>
      <p:sp>
        <p:nvSpPr>
          <p:cNvPr id="4" name="PlaceHolder 3"/>
          <p:cNvSpPr>
            <a:spLocks noGrp="1"/>
          </p:cNvSpPr>
          <p:nvPr>
            <p:ph type="ftr" idx="5"/>
          </p:nvPr>
        </p:nvSpPr>
        <p:spPr/>
        <p:txBody>
          <a:bodyPr/>
          <a:p>
            <a:r>
              <a:t>Birzeit University, Samer Zein (PhD) - refs: (Lee 20112) and (Griffiths 2015)</a:t>
            </a:r>
          </a:p>
        </p:txBody>
      </p:sp>
      <p:sp>
        <p:nvSpPr>
          <p:cNvPr id="5" name="PlaceHolder 4"/>
          <p:cNvSpPr>
            <a:spLocks noGrp="1"/>
          </p:cNvSpPr>
          <p:nvPr>
            <p:ph type="sldNum" idx="6"/>
          </p:nvPr>
        </p:nvSpPr>
        <p:spPr/>
        <p:txBody>
          <a:bodyPr/>
          <a:p>
            <a:fld id="{EB16C16E-201B-47D2-A3E3-E6554F693025}"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Now let us test our app:</a:t>
            </a:r>
            <a:endParaRPr b="0" lang="en-US" sz="4400" spc="-1" strike="noStrike">
              <a:solidFill>
                <a:srgbClr val="000000"/>
              </a:solidFill>
              <a:latin typeface="Calibri"/>
            </a:endParaRPr>
          </a:p>
        </p:txBody>
      </p:sp>
      <p:sp>
        <p:nvSpPr>
          <p:cNvPr id="113" name="PlaceHolder 2"/>
          <p:cNvSpPr>
            <a:spLocks noGrp="1"/>
          </p:cNvSpPr>
          <p:nvPr>
            <p:ph type="ftr" idx="8"/>
          </p:nvPr>
        </p:nvSpPr>
        <p:spPr>
          <a:xfrm>
            <a:off x="7021800" y="6376680"/>
            <a:ext cx="4114440" cy="364680"/>
          </a:xfrm>
          <a:prstGeom prst="rect">
            <a:avLst/>
          </a:prstGeom>
          <a:noFill/>
          <a:ln w="0">
            <a:noFill/>
          </a:ln>
        </p:spPr>
        <p:txBody>
          <a:bodyPr anchor="ctr">
            <a:noAutofit/>
          </a:bodyPr>
          <a:lstStyle>
            <a:lvl1pPr algn="ctr">
              <a:lnSpc>
                <a:spcPct val="100000"/>
              </a:lnSpc>
              <a:buNone/>
              <a:defRPr b="0" lang="de-DE" sz="1200" spc="-1" strike="noStrike">
                <a:solidFill>
                  <a:srgbClr val="8b8b8b"/>
                </a:solidFill>
                <a:latin typeface="Calibri"/>
              </a:defRPr>
            </a:lvl1pPr>
          </a:lstStyle>
          <a:p>
            <a:pPr algn="ctr">
              <a:lnSpc>
                <a:spcPct val="100000"/>
              </a:lnSpc>
              <a:buNone/>
            </a:pPr>
            <a:r>
              <a:rPr b="0" lang="de-DE" sz="1200" spc="-1" strike="noStrike">
                <a:solidFill>
                  <a:srgbClr val="8b8b8b"/>
                </a:solidFill>
                <a:latin typeface="Calibri"/>
              </a:rPr>
              <a:t>Birzeit University, Samer Zein (PhD) - refs: (Lee 20112) and (Griffiths 2015)</a:t>
            </a:r>
            <a:endParaRPr b="0" lang="en-US" sz="1200" spc="-1" strike="noStrike">
              <a:latin typeface="Times New Roman"/>
            </a:endParaRPr>
          </a:p>
        </p:txBody>
      </p:sp>
      <p:pic>
        <p:nvPicPr>
          <p:cNvPr id="114" name="Picture 5" descr=""/>
          <p:cNvPicPr/>
          <p:nvPr/>
        </p:nvPicPr>
        <p:blipFill>
          <a:blip r:embed="rId1"/>
          <a:stretch/>
        </p:blipFill>
        <p:spPr>
          <a:xfrm>
            <a:off x="357480" y="878040"/>
            <a:ext cx="9017280" cy="1776960"/>
          </a:xfrm>
          <a:prstGeom prst="rect">
            <a:avLst/>
          </a:prstGeom>
          <a:ln w="0">
            <a:noFill/>
          </a:ln>
        </p:spPr>
      </p:pic>
      <p:pic>
        <p:nvPicPr>
          <p:cNvPr id="115" name="Picture 6" descr=""/>
          <p:cNvPicPr/>
          <p:nvPr/>
        </p:nvPicPr>
        <p:blipFill>
          <a:blip r:embed="rId2"/>
          <a:stretch/>
        </p:blipFill>
        <p:spPr>
          <a:xfrm>
            <a:off x="357480" y="2620080"/>
            <a:ext cx="8612640" cy="4120920"/>
          </a:xfrm>
          <a:prstGeom prst="rect">
            <a:avLst/>
          </a:prstGeom>
          <a:ln w="0">
            <a:noFill/>
          </a:ln>
        </p:spPr>
      </p:pic>
      <p:sp>
        <p:nvSpPr>
          <p:cNvPr id="4" name="PlaceHolder 3"/>
          <p:cNvSpPr>
            <a:spLocks noGrp="1"/>
          </p:cNvSpPr>
          <p:nvPr>
            <p:ph type="sldNum" idx="6"/>
          </p:nvPr>
        </p:nvSpPr>
        <p:spPr/>
        <p:txBody>
          <a:bodyPr/>
          <a:p>
            <a:fld id="{2E667C9B-0D8A-40B1-87FD-A9F9430CE487}"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856</TotalTime>
  <Application>LibreOffice/7.3.7.2$Linux_X86_64 LibreOffice_project/30$Build-2</Application>
  <AppVersion>15.0000</AppVersion>
  <Words>1335</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2018-11-01T07:06:36Z</dcterms:created>
  <dc:creator>Samer Zain</dc:creator>
  <dc:description/>
  <dc:language>en-US</dc:language>
  <cp:lastModifiedBy/>
  <dcterms:modified xsi:type="dcterms:W3CDTF">2023-05-20T11:47:08Z</dcterms:modified>
  <cp:revision>24</cp:revision>
  <dc:subject/>
  <dc:title>Android App Development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