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CDED1E-46FD-48E4-83AA-9D1D81E984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C79791-86BC-4E0C-A35C-428133774F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303723-2EC8-47F3-9A30-EC0150BE18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DCA28E-B5A5-48A3-8C77-077BD2649C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3BDBAF-1467-447F-8AC6-6AD520C801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65F6F2-1439-4827-AED6-FED7FA2FC6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8BF0EB-A7CA-4622-84A8-510F0DB9B5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015DE4-75B6-4DAD-9172-6EBD5B2FB8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59B683-4CA7-4A6D-A28B-4D1B47D219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D5ECC4-5AF5-4663-A1E4-409C1C965E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008D87-A287-47A2-A48A-82A1A35C0E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4301E3-29B3-4A9E-9EB0-3F62050820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DDEE18-7F7C-48D6-8343-FFE2226576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49786D-D212-438F-9EED-840AA29828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2B593F-EBCB-421F-A92C-B2C7D66FE7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226F46-7388-401C-B2C8-2D99D181B6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4412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02440" y="219456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580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4412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02440" y="4296600"/>
            <a:ext cx="34837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048052-FD2F-4CC3-A571-B13207CCA2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959553-B42E-40F0-B348-98161180B0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07C3CB-DA76-4448-A8C4-F4D476D741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3073F5-C24D-46EC-B785-0B6C3723A7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60B81B-1FE5-4D40-93BD-7B0E96DD07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759270-DA90-49BE-939F-0EF2436B43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EE9E9A-587D-4532-BFD8-72C6B8C97E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BB7002-8FDE-4665-B1D2-BC085BDA33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C0-HD-BTM.png"/>
          <p:cNvPicPr/>
          <p:nvPr/>
        </p:nvPicPr>
        <p:blipFill>
          <a:blip r:embed="rId3"/>
          <a:stretch/>
        </p:blipFill>
        <p:spPr>
          <a:xfrm>
            <a:off x="0" y="4375080"/>
            <a:ext cx="12191760" cy="2482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&lt;footer&gt;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8C5B26-CB1D-4D6B-9817-01066F980430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Edit Master text styles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&lt;footer&gt;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795964-21A1-468B-A875-73EFEC6C7E0B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6000" spc="-1" strike="noStrike" cap="all">
                <a:solidFill>
                  <a:srgbClr val="ffffff"/>
                </a:solidFill>
                <a:latin typeface="Century Gothic"/>
              </a:rPr>
              <a:t>Recycler Views &amp; Card Views s</a:t>
            </a:r>
            <a:endParaRPr b="0" lang="en-US" sz="6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292920" y="6172200"/>
            <a:ext cx="944856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By Samer Zain – Ph.D. – Birzeit University – Computer Science Dept.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Samer Zain (Ph.D,), Birzeit University - Computer Science Dept.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Introduction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85800" y="1815840"/>
            <a:ext cx="10820160" cy="2127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The </a:t>
            </a:r>
            <a:r>
              <a:rPr b="1" lang="en-US" sz="2800" spc="-1" strike="noStrike">
                <a:solidFill>
                  <a:srgbClr val="b7d7f1"/>
                </a:solidFill>
                <a:latin typeface="Century Gothic"/>
              </a:rPr>
              <a:t>RecyclerView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 widget is a more advanced and flexible version of </a:t>
            </a:r>
            <a:r>
              <a:rPr b="1" lang="en-US" sz="2400" spc="-1" strike="noStrike">
                <a:solidFill>
                  <a:srgbClr val="b7d7f1"/>
                </a:solidFill>
                <a:latin typeface="Century Gothic"/>
              </a:rPr>
              <a:t>ListView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.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This widget is a container for displaying large data sets that can be scrolled very </a:t>
            </a:r>
            <a:r>
              <a:rPr b="1" lang="en-US" sz="2200" spc="-1" strike="noStrike">
                <a:solidFill>
                  <a:srgbClr val="b7d7f1"/>
                </a:solidFill>
                <a:latin typeface="Century Gothic"/>
              </a:rPr>
              <a:t>efficiently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 by maintaining a </a:t>
            </a:r>
            <a:r>
              <a:rPr b="1" lang="en-US" sz="2200" spc="-1" strike="noStrike">
                <a:solidFill>
                  <a:srgbClr val="b7d7f1"/>
                </a:solidFill>
                <a:latin typeface="Century Gothic"/>
              </a:rPr>
              <a:t>limited number of views</a:t>
            </a: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It is very effiecient and advanced view compared to </a:t>
            </a:r>
            <a:r>
              <a:rPr b="1" lang="en-US" sz="2200" spc="-1" strike="noStrike">
                <a:solidFill>
                  <a:srgbClr val="b7d7f1"/>
                </a:solidFill>
                <a:latin typeface="Century Gothic"/>
              </a:rPr>
              <a:t>ListView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However, Recycler Views needs lots of setup code.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89" name="Picture 5" descr=""/>
          <p:cNvPicPr/>
          <p:nvPr/>
        </p:nvPicPr>
        <p:blipFill>
          <a:blip r:embed="rId1"/>
          <a:stretch/>
        </p:blipFill>
        <p:spPr>
          <a:xfrm>
            <a:off x="2191680" y="4181040"/>
            <a:ext cx="8048160" cy="1628280"/>
          </a:xfrm>
          <a:prstGeom prst="rect">
            <a:avLst/>
          </a:prstGeom>
          <a:ln w="0">
            <a:noFill/>
          </a:ln>
        </p:spPr>
      </p:pic>
      <p:sp>
        <p:nvSpPr>
          <p:cNvPr id="90" name="TextBox 6"/>
          <p:cNvSpPr/>
          <p:nvPr/>
        </p:nvSpPr>
        <p:spPr>
          <a:xfrm>
            <a:off x="8663400" y="6355800"/>
            <a:ext cx="2363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solidFill>
                  <a:srgbClr val="ffffff"/>
                </a:solidFill>
                <a:latin typeface="Century Gothic"/>
              </a:rPr>
              <a:t>Refs: developer.android.com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Samer Zain (Ph.D,), Birzeit University - Computer Science Dept.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38600" y="0"/>
            <a:ext cx="922428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Recycler Views from 10,000 feet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38600" y="1123200"/>
            <a:ext cx="10820160" cy="3116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</a:rPr>
              <a:t>A recycler view accesses its data using an </a:t>
            </a:r>
            <a:r>
              <a:rPr b="1" lang="en-US" sz="2400" spc="-1" strike="noStrike">
                <a:solidFill>
                  <a:srgbClr val="b7d7f1"/>
                </a:solidFill>
                <a:latin typeface="Century Gothic"/>
              </a:rPr>
              <a:t>adapter</a:t>
            </a:r>
            <a:r>
              <a:rPr b="1" lang="en-US" sz="2400" spc="-1" strike="noStrike">
                <a:solidFill>
                  <a:srgbClr val="ffffff"/>
                </a:solidFill>
                <a:latin typeface="Century Gothic"/>
              </a:rPr>
              <a:t>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</a:rPr>
              <a:t>Unlike a list view, however, it doesn’t use any of the built-in Android adapters such as array adapters.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</a:rPr>
              <a:t>Instead, you have to write an adapter of your own that’s tailored to your data.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ffffff"/>
                </a:solidFill>
                <a:latin typeface="Century Gothic"/>
              </a:rPr>
              <a:t>This includes specifying </a:t>
            </a:r>
            <a:r>
              <a:rPr b="1" lang="en-US" sz="2400" spc="-1" strike="noStrike">
                <a:solidFill>
                  <a:srgbClr val="b7d7f1"/>
                </a:solidFill>
                <a:latin typeface="Century Gothic"/>
              </a:rPr>
              <a:t>the type of data</a:t>
            </a:r>
            <a:r>
              <a:rPr b="1" lang="en-US" sz="2400" spc="-1" strike="noStrike">
                <a:solidFill>
                  <a:srgbClr val="ffffff"/>
                </a:solidFill>
                <a:latin typeface="Century Gothic"/>
              </a:rPr>
              <a:t>, </a:t>
            </a:r>
            <a:r>
              <a:rPr b="1" lang="en-US" sz="2400" spc="-1" strike="noStrike">
                <a:solidFill>
                  <a:srgbClr val="b7d7f1"/>
                </a:solidFill>
                <a:latin typeface="Century Gothic"/>
              </a:rPr>
              <a:t>creating views</a:t>
            </a:r>
            <a:r>
              <a:rPr b="1" lang="en-US" sz="2400" spc="-1" strike="noStrike">
                <a:solidFill>
                  <a:srgbClr val="ffffff"/>
                </a:solidFill>
                <a:latin typeface="Century Gothic"/>
              </a:rPr>
              <a:t>, and binding </a:t>
            </a:r>
            <a:r>
              <a:rPr b="1" lang="en-US" sz="2400" spc="-1" strike="noStrike">
                <a:solidFill>
                  <a:srgbClr val="b7d7f1"/>
                </a:solidFill>
                <a:latin typeface="Century Gothic"/>
              </a:rPr>
              <a:t>the data to the views</a:t>
            </a:r>
            <a:r>
              <a:rPr b="1" lang="en-US" sz="2400" spc="-1" strike="noStrike">
                <a:solidFill>
                  <a:srgbClr val="ffffff"/>
                </a:solidFill>
                <a:latin typeface="Century Gothic"/>
              </a:rPr>
              <a:t>.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2087280" y="3902400"/>
            <a:ext cx="8702280" cy="2453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Samer Zain (Ph.D,), Birzeit University - Computer Science Dept.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-290520" y="0"/>
            <a:ext cx="497736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Example: Pizza App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5" name="Picture 4" descr=""/>
          <p:cNvPicPr/>
          <p:nvPr/>
        </p:nvPicPr>
        <p:blipFill>
          <a:blip r:embed="rId1"/>
          <a:stretch/>
        </p:blipFill>
        <p:spPr>
          <a:xfrm>
            <a:off x="5318280" y="262440"/>
            <a:ext cx="6482160" cy="638136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5" descr=""/>
          <p:cNvPicPr/>
          <p:nvPr/>
        </p:nvPicPr>
        <p:blipFill>
          <a:blip r:embed="rId2"/>
          <a:stretch/>
        </p:blipFill>
        <p:spPr>
          <a:xfrm>
            <a:off x="212400" y="1293120"/>
            <a:ext cx="2395440" cy="223848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6" descr=""/>
          <p:cNvPicPr/>
          <p:nvPr/>
        </p:nvPicPr>
        <p:blipFill>
          <a:blip r:embed="rId3"/>
          <a:stretch/>
        </p:blipFill>
        <p:spPr>
          <a:xfrm>
            <a:off x="2086920" y="3946320"/>
            <a:ext cx="2915640" cy="2235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Samer Zain (Ph.D,), Birzeit University - Computer Science Dept.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-309240" y="8100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Adding card view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tretch/>
        </p:blipFill>
        <p:spPr>
          <a:xfrm>
            <a:off x="1191600" y="1373760"/>
            <a:ext cx="10491840" cy="4803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Samer Zain (Ph.D,), Birzeit University - Computer Science Dept.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-168480"/>
            <a:ext cx="8610120" cy="129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90000"/>
              </a:lnSpc>
              <a:buNone/>
            </a:pPr>
            <a:r>
              <a:rPr b="0" lang="en-US" sz="4000" spc="-1" strike="noStrike" cap="all">
                <a:solidFill>
                  <a:srgbClr val="ffffff"/>
                </a:solidFill>
                <a:latin typeface="Century Gothic"/>
              </a:rPr>
              <a:t>How the adapter will work?</a:t>
            </a:r>
            <a:endParaRPr b="0" lang="en-US" sz="4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32640" y="2194560"/>
            <a:ext cx="4349880" cy="402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The adapter has two main jobs: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b0f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b0f0"/>
                </a:solidFill>
                <a:latin typeface="Century Gothic"/>
              </a:rPr>
              <a:t>A) Create each of the views that are visible within the recycler view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b0f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b0f0"/>
                </a:solidFill>
                <a:latin typeface="Century Gothic"/>
              </a:rPr>
              <a:t>B) Bind each view to its corresponding data 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ftr" idx="7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Samer Zain (Ph.D,), Birzeit University - Computer Science Dept.</a:t>
            </a:r>
            <a:endParaRPr b="0" lang="en-US" sz="1050" spc="-1" strike="noStrike">
              <a:latin typeface="Times New Roman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4966200" y="1261800"/>
            <a:ext cx="6653880" cy="487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4" descr=""/>
          <p:cNvPicPr/>
          <p:nvPr/>
        </p:nvPicPr>
        <p:blipFill>
          <a:blip r:embed="rId1"/>
          <a:stretch/>
        </p:blipFill>
        <p:spPr>
          <a:xfrm>
            <a:off x="1176840" y="150120"/>
            <a:ext cx="9010440" cy="621576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ftr" idx="8"/>
          </p:nvPr>
        </p:nvSpPr>
        <p:spPr>
          <a:xfrm>
            <a:off x="685800" y="639288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Samer Zain (Ph.D,), Birzeit University - Computer Science Dept.</a:t>
            </a:r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35</TotalTime>
  <Application>LibreOffice/7.3.7.2$Linux_X86_64 LibreOffice_project/30$Build-2</Application>
  <AppVersion>15.0000</AppVersion>
  <Words>279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2017-11-25T07:19:40Z</dcterms:created>
  <dc:creator>Samer Zain</dc:creator>
  <dc:description/>
  <dc:language>en-US</dc:language>
  <cp:lastModifiedBy/>
  <dcterms:modified xsi:type="dcterms:W3CDTF">2023-06-03T12:05:22Z</dcterms:modified>
  <cp:revision>11</cp:revision>
  <dc:subject/>
  <dc:title>Recycler Views &amp; Card Views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