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6" r:id="rId4"/>
    <p:sldId id="262" r:id="rId5"/>
    <p:sldId id="257" r:id="rId6"/>
    <p:sldId id="258" r:id="rId7"/>
    <p:sldId id="259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79FC6-D026-4D89-9E75-DBEBA9F521F0}" type="doc">
      <dgm:prSet loTypeId="urn:diagrams.loki3.com/VaryingWidthList" loCatId="list" qsTypeId="urn:microsoft.com/office/officeart/2005/8/quickstyle/simple1" qsCatId="simple" csTypeId="urn:microsoft.com/office/officeart/2005/8/colors/colorful1" csCatId="colorful" phldr="1"/>
      <dgm:spPr/>
    </dgm:pt>
    <dgm:pt modelId="{85EA08CA-FB09-4768-B287-8A695E60141A}">
      <dgm:prSet phldrT="[Text]" custT="1"/>
      <dgm:spPr/>
      <dgm:t>
        <a:bodyPr/>
        <a:lstStyle/>
        <a:p>
          <a:r>
            <a:rPr lang="en-US" sz="2000" dirty="0" smtClean="0"/>
            <a:t>5.22 billion unique mobile users worldwide</a:t>
          </a:r>
          <a:endParaRPr lang="en-US" sz="2000" dirty="0"/>
        </a:p>
      </dgm:t>
    </dgm:pt>
    <dgm:pt modelId="{5EF08126-717F-4B52-9007-252289787D22}" type="parTrans" cxnId="{0192E728-B2DA-45AA-AD88-F6A271A378E7}">
      <dgm:prSet/>
      <dgm:spPr/>
      <dgm:t>
        <a:bodyPr/>
        <a:lstStyle/>
        <a:p>
          <a:endParaRPr lang="en-US"/>
        </a:p>
      </dgm:t>
    </dgm:pt>
    <dgm:pt modelId="{25D701C9-85A7-4E4D-9DEB-9A1A61DB2EBE}" type="sibTrans" cxnId="{0192E728-B2DA-45AA-AD88-F6A271A378E7}">
      <dgm:prSet/>
      <dgm:spPr/>
      <dgm:t>
        <a:bodyPr/>
        <a:lstStyle/>
        <a:p>
          <a:endParaRPr lang="en-US"/>
        </a:p>
      </dgm:t>
    </dgm:pt>
    <dgm:pt modelId="{5D66665A-CE50-49DE-87DC-093CD52A99BC}">
      <dgm:prSet phldrT="[Text]" custT="1"/>
      <dgm:spPr/>
      <dgm:t>
        <a:bodyPr/>
        <a:lstStyle/>
        <a:p>
          <a:r>
            <a:rPr lang="en-US" sz="2400" dirty="0" smtClean="0"/>
            <a:t>218 billion apps downloaded in 2020</a:t>
          </a:r>
          <a:endParaRPr lang="en-US" sz="2400" dirty="0"/>
        </a:p>
      </dgm:t>
    </dgm:pt>
    <dgm:pt modelId="{C06618FF-5AC9-4272-84B3-3AA4A8387801}" type="parTrans" cxnId="{B4590ED6-1106-4367-9F24-97D2793D77E2}">
      <dgm:prSet/>
      <dgm:spPr/>
      <dgm:t>
        <a:bodyPr/>
        <a:lstStyle/>
        <a:p>
          <a:endParaRPr lang="en-US"/>
        </a:p>
      </dgm:t>
    </dgm:pt>
    <dgm:pt modelId="{C7CFE660-5221-4D7E-9AD9-09B1D724F7B4}" type="sibTrans" cxnId="{B4590ED6-1106-4367-9F24-97D2793D77E2}">
      <dgm:prSet/>
      <dgm:spPr/>
      <dgm:t>
        <a:bodyPr/>
        <a:lstStyle/>
        <a:p>
          <a:endParaRPr lang="en-US"/>
        </a:p>
      </dgm:t>
    </dgm:pt>
    <dgm:pt modelId="{DA908362-D6E0-471C-AFB8-3A2D20ED3AFB}">
      <dgm:prSet phldrT="[Text]" custT="1"/>
      <dgm:spPr/>
      <dgm:t>
        <a:bodyPr/>
        <a:lstStyle/>
        <a:p>
          <a:r>
            <a:rPr lang="en-US" sz="2400" dirty="0" smtClean="0"/>
            <a:t>Estimates predict 258 billion downloads in 2022</a:t>
          </a:r>
          <a:endParaRPr lang="en-US" sz="2400" dirty="0"/>
        </a:p>
      </dgm:t>
    </dgm:pt>
    <dgm:pt modelId="{B982013B-0D72-4B9A-8C81-B33EAE48B656}" type="parTrans" cxnId="{FEA47954-4922-420C-8BF6-4B736D9F32B9}">
      <dgm:prSet/>
      <dgm:spPr/>
      <dgm:t>
        <a:bodyPr/>
        <a:lstStyle/>
        <a:p>
          <a:endParaRPr lang="en-US"/>
        </a:p>
      </dgm:t>
    </dgm:pt>
    <dgm:pt modelId="{CABFB6F1-3A66-42B6-9D50-4E8808A18B5D}" type="sibTrans" cxnId="{FEA47954-4922-420C-8BF6-4B736D9F32B9}">
      <dgm:prSet/>
      <dgm:spPr/>
      <dgm:t>
        <a:bodyPr/>
        <a:lstStyle/>
        <a:p>
          <a:endParaRPr lang="en-US"/>
        </a:p>
      </dgm:t>
    </dgm:pt>
    <dgm:pt modelId="{363FA1D2-0880-4192-9895-8D273CA435F7}" type="pres">
      <dgm:prSet presAssocID="{7EC79FC6-D026-4D89-9E75-DBEBA9F521F0}" presName="Name0" presStyleCnt="0">
        <dgm:presLayoutVars>
          <dgm:resizeHandles/>
        </dgm:presLayoutVars>
      </dgm:prSet>
      <dgm:spPr/>
    </dgm:pt>
    <dgm:pt modelId="{3045D88E-8E65-418E-B424-FE61D66E6894}" type="pres">
      <dgm:prSet presAssocID="{85EA08CA-FB09-4768-B287-8A695E60141A}" presName="text" presStyleLbl="node1" presStyleIdx="0" presStyleCnt="3" custScaleX="153999" custScaleY="197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70241-156D-4224-B064-0111B33AC9DC}" type="pres">
      <dgm:prSet presAssocID="{25D701C9-85A7-4E4D-9DEB-9A1A61DB2EBE}" presName="space" presStyleCnt="0"/>
      <dgm:spPr/>
    </dgm:pt>
    <dgm:pt modelId="{209C1EB5-F376-433F-8955-52DE106635E5}" type="pres">
      <dgm:prSet presAssocID="{5D66665A-CE50-49DE-87DC-093CD52A99BC}" presName="text" presStyleLbl="node1" presStyleIdx="1" presStyleCnt="3" custScaleX="105061" custScaleY="167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7FD77-8C2B-40C0-B501-F7ABE4C583B7}" type="pres">
      <dgm:prSet presAssocID="{C7CFE660-5221-4D7E-9AD9-09B1D724F7B4}" presName="space" presStyleCnt="0"/>
      <dgm:spPr/>
    </dgm:pt>
    <dgm:pt modelId="{AD06AA32-1D93-4D0B-8B73-1742EFADA4B8}" type="pres">
      <dgm:prSet presAssocID="{DA908362-D6E0-471C-AFB8-3A2D20ED3AFB}" presName="text" presStyleLbl="node1" presStyleIdx="2" presStyleCnt="3" custScaleX="156804" custScaleY="22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A2A1B6-4203-4604-A98A-746125F95A51}" type="presOf" srcId="{7EC79FC6-D026-4D89-9E75-DBEBA9F521F0}" destId="{363FA1D2-0880-4192-9895-8D273CA435F7}" srcOrd="0" destOrd="0" presId="urn:diagrams.loki3.com/VaryingWidthList"/>
    <dgm:cxn modelId="{FEA47954-4922-420C-8BF6-4B736D9F32B9}" srcId="{7EC79FC6-D026-4D89-9E75-DBEBA9F521F0}" destId="{DA908362-D6E0-471C-AFB8-3A2D20ED3AFB}" srcOrd="2" destOrd="0" parTransId="{B982013B-0D72-4B9A-8C81-B33EAE48B656}" sibTransId="{CABFB6F1-3A66-42B6-9D50-4E8808A18B5D}"/>
    <dgm:cxn modelId="{77E13801-0193-4846-82CF-5C78B8D0AC5C}" type="presOf" srcId="{5D66665A-CE50-49DE-87DC-093CD52A99BC}" destId="{209C1EB5-F376-433F-8955-52DE106635E5}" srcOrd="0" destOrd="0" presId="urn:diagrams.loki3.com/VaryingWidthList"/>
    <dgm:cxn modelId="{0192E728-B2DA-45AA-AD88-F6A271A378E7}" srcId="{7EC79FC6-D026-4D89-9E75-DBEBA9F521F0}" destId="{85EA08CA-FB09-4768-B287-8A695E60141A}" srcOrd="0" destOrd="0" parTransId="{5EF08126-717F-4B52-9007-252289787D22}" sibTransId="{25D701C9-85A7-4E4D-9DEB-9A1A61DB2EBE}"/>
    <dgm:cxn modelId="{B4590ED6-1106-4367-9F24-97D2793D77E2}" srcId="{7EC79FC6-D026-4D89-9E75-DBEBA9F521F0}" destId="{5D66665A-CE50-49DE-87DC-093CD52A99BC}" srcOrd="1" destOrd="0" parTransId="{C06618FF-5AC9-4272-84B3-3AA4A8387801}" sibTransId="{C7CFE660-5221-4D7E-9AD9-09B1D724F7B4}"/>
    <dgm:cxn modelId="{3C859340-F9FA-4081-BDBF-A25FDC1FB51D}" type="presOf" srcId="{DA908362-D6E0-471C-AFB8-3A2D20ED3AFB}" destId="{AD06AA32-1D93-4D0B-8B73-1742EFADA4B8}" srcOrd="0" destOrd="0" presId="urn:diagrams.loki3.com/VaryingWidthList"/>
    <dgm:cxn modelId="{81150677-E331-4F16-B637-7A31D7EF85CB}" type="presOf" srcId="{85EA08CA-FB09-4768-B287-8A695E60141A}" destId="{3045D88E-8E65-418E-B424-FE61D66E6894}" srcOrd="0" destOrd="0" presId="urn:diagrams.loki3.com/VaryingWidthList"/>
    <dgm:cxn modelId="{32E7C2FF-080A-4E56-A650-F4F91532557C}" type="presParOf" srcId="{363FA1D2-0880-4192-9895-8D273CA435F7}" destId="{3045D88E-8E65-418E-B424-FE61D66E6894}" srcOrd="0" destOrd="0" presId="urn:diagrams.loki3.com/VaryingWidthList"/>
    <dgm:cxn modelId="{FAE3BD7A-3D05-4525-AEF5-83295EADD27B}" type="presParOf" srcId="{363FA1D2-0880-4192-9895-8D273CA435F7}" destId="{88770241-156D-4224-B064-0111B33AC9DC}" srcOrd="1" destOrd="0" presId="urn:diagrams.loki3.com/VaryingWidthList"/>
    <dgm:cxn modelId="{9B64ABAA-6071-4022-B476-D571A1935E5F}" type="presParOf" srcId="{363FA1D2-0880-4192-9895-8D273CA435F7}" destId="{209C1EB5-F376-433F-8955-52DE106635E5}" srcOrd="2" destOrd="0" presId="urn:diagrams.loki3.com/VaryingWidthList"/>
    <dgm:cxn modelId="{53398869-A423-47D8-909D-F547BCB8D19B}" type="presParOf" srcId="{363FA1D2-0880-4192-9895-8D273CA435F7}" destId="{2507FD77-8C2B-40C0-B501-F7ABE4C583B7}" srcOrd="3" destOrd="0" presId="urn:diagrams.loki3.com/VaryingWidthList"/>
    <dgm:cxn modelId="{D629F5A3-964F-4636-B83F-1123171FAE6C}" type="presParOf" srcId="{363FA1D2-0880-4192-9895-8D273CA435F7}" destId="{AD06AA32-1D93-4D0B-8B73-1742EFADA4B8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5D88E-8E65-418E-B424-FE61D66E6894}">
      <dsp:nvSpPr>
        <dsp:cNvPr id="0" name=""/>
        <dsp:cNvSpPr/>
      </dsp:nvSpPr>
      <dsp:spPr>
        <a:xfrm>
          <a:off x="2678008" y="843930"/>
          <a:ext cx="2771982" cy="10692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5.22 billion unique mobile users worldwide</a:t>
          </a:r>
          <a:endParaRPr lang="en-US" sz="2000" kern="1200" dirty="0"/>
        </a:p>
      </dsp:txBody>
      <dsp:txXfrm>
        <a:off x="2678008" y="843930"/>
        <a:ext cx="2771982" cy="1069265"/>
      </dsp:txXfrm>
    </dsp:sp>
    <dsp:sp modelId="{209C1EB5-F376-433F-8955-52DE106635E5}">
      <dsp:nvSpPr>
        <dsp:cNvPr id="0" name=""/>
        <dsp:cNvSpPr/>
      </dsp:nvSpPr>
      <dsp:spPr>
        <a:xfrm>
          <a:off x="2669315" y="2184129"/>
          <a:ext cx="2789369" cy="9067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218 billion apps downloaded in 2020</a:t>
          </a:r>
          <a:endParaRPr lang="en-US" sz="2400" kern="1200" dirty="0"/>
        </a:p>
      </dsp:txBody>
      <dsp:txXfrm>
        <a:off x="2669315" y="2184129"/>
        <a:ext cx="2789369" cy="906705"/>
      </dsp:txXfrm>
    </dsp:sp>
    <dsp:sp modelId="{AD06AA32-1D93-4D0B-8B73-1742EFADA4B8}">
      <dsp:nvSpPr>
        <dsp:cNvPr id="0" name=""/>
        <dsp:cNvSpPr/>
      </dsp:nvSpPr>
      <dsp:spPr>
        <a:xfrm>
          <a:off x="2123550" y="3361768"/>
          <a:ext cx="3880899" cy="12129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Estimates predict 258 billion downloads in 2022</a:t>
          </a:r>
          <a:endParaRPr lang="en-US" sz="2400" kern="1200" dirty="0"/>
        </a:p>
      </dsp:txBody>
      <dsp:txXfrm>
        <a:off x="2123550" y="3361768"/>
        <a:ext cx="3880899" cy="1212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62F0A-439A-4800-BFBD-D1C4FE9AB893}" type="datetimeFigureOut">
              <a:rPr lang="en-US" smtClean="0"/>
              <a:t>28-Oct-22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40B84-E39C-49F6-921D-98759C1E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349B-3BD3-491D-89F3-958A0BB622BC}" type="datetime1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3B0-CC5D-489D-9952-D91ED6D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8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3A5C-8CAC-4253-AC12-ED449D4CE7E2}" type="datetime1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3B0-CC5D-489D-9952-D91ED6D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0A0A-85DE-4E6D-9E8D-071C7A970C1C}" type="datetime1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3B0-CC5D-489D-9952-D91ED6D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4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71B2-CD8E-4BB7-8E68-A84D9ABECC47}" type="datetime1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3B0-CC5D-489D-9952-D91ED6D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EA28-5EF0-4ECD-A93B-E7E791D53162}" type="datetime1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3B0-CC5D-489D-9952-D91ED6D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7BB-3953-4C5F-A1E4-7F7E47B20ABF}" type="datetime1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3B0-CC5D-489D-9952-D91ED6D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7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BD69-4BDF-4E49-A76B-42838787C72E}" type="datetime1">
              <a:rPr lang="en-US" smtClean="0"/>
              <a:t>28-Oct-22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3B0-CC5D-489D-9952-D91ED6D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9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DB2A-6106-4A06-B6B7-63D539A1A583}" type="datetime1">
              <a:rPr lang="en-US" smtClean="0"/>
              <a:t>28-Oct-22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3B0-CC5D-489D-9952-D91ED6D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9EA9-0F18-4A12-9F56-49DD347DC7C4}" type="datetime1">
              <a:rPr lang="en-US" smtClean="0"/>
              <a:t>28-Oct-22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3B0-CC5D-489D-9952-D91ED6D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0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261E-4A3F-4002-AA5B-020208A6762C}" type="datetime1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3B0-CC5D-489D-9952-D91ED6D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7DD8-5CC7-4F7A-8CE5-F9F65EB33E37}" type="datetime1">
              <a:rPr lang="en-US" smtClean="0"/>
              <a:t>28-Oct-22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3B0-CC5D-489D-9952-D91ED6D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1AB5-B08F-4E88-BF3C-73EEE9D4E447}" type="datetime1">
              <a:rPr lang="en-US" smtClean="0"/>
              <a:t>28-Oct-22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F3B0-CC5D-489D-9952-D91ED6D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Apps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3025472" y="6232158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Birzeit University, CS Dept, Mobile Software Development- Dr. Samer Zein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1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than traditional web and desktop development?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176963"/>
            <a:ext cx="12192001" cy="681037"/>
          </a:xfrm>
          <a:solidFill>
            <a:srgbClr val="FF3E11"/>
          </a:solidFill>
        </p:spPr>
        <p:txBody>
          <a:bodyPr/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Dr. Samer Zein</a:t>
            </a:r>
            <a:endParaRPr lang="en-US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800" y="6332815"/>
            <a:ext cx="6226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Birzeit University, CS Dept., Mobile </a:t>
            </a:r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Software Development Course</a:t>
            </a:r>
            <a:endParaRPr lang="en-US" sz="16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773925"/>
            <a:ext cx="82296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A mobile application is more sophisticated and more complex than web applications because: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resource management,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data entry, sensors,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data storage,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and life cycle.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Furthermore, each operating system has its own set of development guidelines and a proprietary deployment model.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176963"/>
            <a:ext cx="12192001" cy="681037"/>
          </a:xfrm>
          <a:solidFill>
            <a:srgbClr val="FF3E11"/>
          </a:solidFill>
        </p:spPr>
        <p:txBody>
          <a:bodyPr/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Dr. Samer Zein</a:t>
            </a:r>
            <a:endParaRPr lang="en-US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800" y="6332815"/>
            <a:ext cx="6226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Birzeit University, CS Dept., Mobile </a:t>
            </a:r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Software Development Course</a:t>
            </a:r>
            <a:endParaRPr lang="en-US" sz="16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7781636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Mobile applications running on </a:t>
            </a:r>
            <a:r>
              <a:rPr lang="en-US" b="1" dirty="0" smtClean="0">
                <a:solidFill>
                  <a:srgbClr val="7030A0"/>
                </a:solidFill>
              </a:rPr>
              <a:t>smartphone</a:t>
            </a:r>
            <a:r>
              <a:rPr lang="en-US" dirty="0" smtClean="0"/>
              <a:t> devices have become an </a:t>
            </a:r>
            <a:r>
              <a:rPr lang="en-US" b="1" dirty="0" smtClean="0">
                <a:solidFill>
                  <a:srgbClr val="7030A0"/>
                </a:solidFill>
              </a:rPr>
              <a:t>indispensible</a:t>
            </a:r>
            <a:r>
              <a:rPr lang="en-US" dirty="0" smtClean="0"/>
              <a:t> part in people’s daily activities and </a:t>
            </a:r>
            <a:r>
              <a:rPr lang="en-US" b="1" dirty="0" smtClean="0">
                <a:solidFill>
                  <a:srgbClr val="7030A0"/>
                </a:solidFill>
              </a:rPr>
              <a:t>modern life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dirty="0"/>
              <a:t>For many people, smartphones have become an </a:t>
            </a:r>
            <a:r>
              <a:rPr lang="en-US" b="1" dirty="0">
                <a:solidFill>
                  <a:srgbClr val="7030A0"/>
                </a:solidFill>
              </a:rPr>
              <a:t>extension of </a:t>
            </a:r>
            <a:r>
              <a:rPr lang="en-US" b="1" dirty="0" smtClean="0">
                <a:solidFill>
                  <a:srgbClr val="7030A0"/>
                </a:solidFill>
              </a:rPr>
              <a:t>themselves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5128" y="2049780"/>
            <a:ext cx="269111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54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Overview..</a:t>
            </a:r>
            <a:r>
              <a:rPr lang="en-US" dirty="0" err="1" smtClean="0"/>
              <a:t>cont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176963"/>
            <a:ext cx="12192001" cy="681037"/>
          </a:xfrm>
          <a:solidFill>
            <a:srgbClr val="FF3E11"/>
          </a:solidFill>
        </p:spPr>
        <p:txBody>
          <a:bodyPr/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Dr. Samer Zein</a:t>
            </a:r>
            <a:endParaRPr lang="en-US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800" y="6332815"/>
            <a:ext cx="6226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Birzeit University, CS Dept., Mobile </a:t>
            </a:r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Software Development Course</a:t>
            </a:r>
            <a:endParaRPr lang="en-US" sz="16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77634" y="2055465"/>
            <a:ext cx="7086600" cy="4325112"/>
          </a:xfrm>
        </p:spPr>
        <p:txBody>
          <a:bodyPr/>
          <a:lstStyle/>
          <a:p>
            <a:r>
              <a:rPr lang="en-US" dirty="0" smtClean="0"/>
              <a:t>Studies have shown that people </a:t>
            </a:r>
            <a:r>
              <a:rPr lang="en-US" dirty="0"/>
              <a:t>become </a:t>
            </a:r>
            <a:r>
              <a:rPr lang="en-US" b="1" dirty="0">
                <a:solidFill>
                  <a:srgbClr val="7030A0"/>
                </a:solidFill>
              </a:rPr>
              <a:t>anxious</a:t>
            </a:r>
            <a:r>
              <a:rPr lang="en-US" dirty="0"/>
              <a:t> if they misplace their device, lose connectivity, or run low on battery</a:t>
            </a:r>
          </a:p>
          <a:p>
            <a:r>
              <a:rPr lang="en-US" dirty="0" smtClean="0"/>
              <a:t>Great </a:t>
            </a:r>
            <a:r>
              <a:rPr lang="en-US" dirty="0"/>
              <a:t>advancements in HW: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Faster </a:t>
            </a:r>
            <a:r>
              <a:rPr lang="en-US" sz="2800" b="1" dirty="0">
                <a:solidFill>
                  <a:srgbClr val="7030A0"/>
                </a:solidFill>
              </a:rPr>
              <a:t>CPUs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Larger </a:t>
            </a:r>
            <a:r>
              <a:rPr lang="en-US" sz="2800" b="1" dirty="0">
                <a:solidFill>
                  <a:srgbClr val="7030A0"/>
                </a:solidFill>
              </a:rPr>
              <a:t>Memories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More Accurate </a:t>
            </a:r>
            <a:r>
              <a:rPr lang="en-US" sz="2800" b="1" dirty="0">
                <a:solidFill>
                  <a:srgbClr val="7030A0"/>
                </a:solidFill>
              </a:rPr>
              <a:t>Sensors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633" y="2908475"/>
            <a:ext cx="36512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0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176963"/>
            <a:ext cx="12192001" cy="681037"/>
          </a:xfrm>
          <a:solidFill>
            <a:srgbClr val="FF3E11"/>
          </a:solidFill>
        </p:spPr>
        <p:txBody>
          <a:bodyPr/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Dr. Samer Zein</a:t>
            </a:r>
            <a:endParaRPr lang="en-US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800" y="6332815"/>
            <a:ext cx="6226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Birzeit University, CS Dept., Mobile </a:t>
            </a:r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Software Development Course</a:t>
            </a:r>
            <a:endParaRPr lang="en-US" sz="16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994" y="136236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M-Sites vs Native Apps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93" y="1203036"/>
            <a:ext cx="9803133" cy="42989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56909" y="5419893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Refs: buildfire.com </a:t>
            </a: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14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655" y="1345334"/>
            <a:ext cx="51192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Mobile applications, also known as apps, are software products developed to run on mobile devices, such as smartphones and tablets.</a:t>
            </a:r>
          </a:p>
          <a:p>
            <a:r>
              <a:rPr lang="en-US" dirty="0" smtClean="0"/>
              <a:t>Smartphones technology as well as mobile apps are growing at steady pace, with no signs of slowing down in near future.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176963"/>
            <a:ext cx="12192001" cy="681037"/>
          </a:xfrm>
          <a:solidFill>
            <a:srgbClr val="FF3E11"/>
          </a:solidFill>
        </p:spPr>
        <p:txBody>
          <a:bodyPr/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Dr. Samer Zein</a:t>
            </a:r>
            <a:endParaRPr lang="en-US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800" y="6332815"/>
            <a:ext cx="6226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Birzeit University, CS Dept., Mobile </a:t>
            </a:r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Software Development Course</a:t>
            </a:r>
            <a:endParaRPr lang="en-US" sz="16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33239402"/>
              </p:ext>
            </p:extLst>
          </p:nvPr>
        </p:nvGraphicFramePr>
        <p:xfrm>
          <a:off x="4941454" y="51815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22163" y="5149561"/>
            <a:ext cx="1618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Source: TechCrunch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768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Mobile App Downloads 2016 - 2021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176963"/>
            <a:ext cx="12192001" cy="681037"/>
          </a:xfrm>
          <a:solidFill>
            <a:srgbClr val="FF3E11"/>
          </a:solidFill>
        </p:spPr>
        <p:txBody>
          <a:bodyPr/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Dr. Samer Zein</a:t>
            </a:r>
            <a:endParaRPr lang="en-US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800" y="6332815"/>
            <a:ext cx="6226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Birzeit University, CS Dept., Mobile </a:t>
            </a:r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Software Development Course</a:t>
            </a:r>
            <a:endParaRPr lang="en-US" sz="16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63583"/>
            <a:ext cx="7979532" cy="335336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581818" y="1763583"/>
            <a:ext cx="2771982" cy="1069265"/>
            <a:chOff x="2678008" y="843930"/>
            <a:chExt cx="2771982" cy="1069265"/>
          </a:xfrm>
        </p:grpSpPr>
        <p:sp>
          <p:nvSpPr>
            <p:cNvPr id="11" name="Rectangle 10"/>
            <p:cNvSpPr/>
            <p:nvPr/>
          </p:nvSpPr>
          <p:spPr>
            <a:xfrm>
              <a:off x="2678008" y="843930"/>
              <a:ext cx="2771982" cy="106926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2678008" y="843930"/>
              <a:ext cx="2771982" cy="10692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As of 2022: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Google Play has 3.5 million apps</a:t>
              </a:r>
              <a:endParaRPr lang="en-US" sz="20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573125" y="3103782"/>
            <a:ext cx="2789369" cy="906705"/>
            <a:chOff x="2669315" y="2184129"/>
            <a:chExt cx="2789369" cy="906705"/>
          </a:xfrm>
        </p:grpSpPr>
        <p:sp>
          <p:nvSpPr>
            <p:cNvPr id="9" name="Rectangle 8"/>
            <p:cNvSpPr/>
            <p:nvPr/>
          </p:nvSpPr>
          <p:spPr>
            <a:xfrm>
              <a:off x="2669315" y="2184129"/>
              <a:ext cx="2789369" cy="90670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2669315" y="2184129"/>
              <a:ext cx="2789369" cy="9067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Apple store has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2.2 millions apps</a:t>
              </a:r>
              <a:endParaRPr lang="en-US" sz="2400" kern="1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722752" y="4245942"/>
            <a:ext cx="1469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Source: Statista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9976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09130"/>
            <a:ext cx="3271982" cy="1325563"/>
          </a:xfrm>
        </p:spPr>
        <p:txBody>
          <a:bodyPr/>
          <a:lstStyle/>
          <a:p>
            <a:r>
              <a:rPr lang="en-US" dirty="0" smtClean="0"/>
              <a:t>Popular apps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176963"/>
            <a:ext cx="12192001" cy="681037"/>
          </a:xfrm>
          <a:solidFill>
            <a:srgbClr val="FF3E11"/>
          </a:solidFill>
        </p:spPr>
        <p:txBody>
          <a:bodyPr/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Dr. Samer Zein</a:t>
            </a:r>
            <a:endParaRPr lang="en-US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800" y="6332815"/>
            <a:ext cx="6226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Birzeit University, CS Dept., Mobile </a:t>
            </a:r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Software Development Course</a:t>
            </a:r>
            <a:endParaRPr lang="en-US" sz="16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76" y="59790"/>
            <a:ext cx="7001452" cy="60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0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1" y="-336838"/>
            <a:ext cx="10515600" cy="1325563"/>
          </a:xfrm>
        </p:spPr>
        <p:txBody>
          <a:bodyPr/>
          <a:lstStyle/>
          <a:p>
            <a:r>
              <a:rPr lang="en-US" dirty="0" smtClean="0"/>
              <a:t>Paid vs Free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91" y="708025"/>
            <a:ext cx="10515600" cy="1416339"/>
          </a:xfrm>
        </p:spPr>
        <p:txBody>
          <a:bodyPr>
            <a:normAutofit/>
          </a:bodyPr>
          <a:lstStyle/>
          <a:p>
            <a:r>
              <a:rPr lang="en-US" dirty="0" smtClean="0"/>
              <a:t>Not surprisingly, the </a:t>
            </a:r>
            <a:r>
              <a:rPr lang="en-US" dirty="0"/>
              <a:t>vast majority of global downloads are free. As a matter of fact, </a:t>
            </a:r>
            <a:r>
              <a:rPr lang="en-US" b="1" dirty="0"/>
              <a:t>98% of app revenue worldwide comes from free apps</a:t>
            </a:r>
            <a:r>
              <a:rPr lang="en-US" dirty="0"/>
              <a:t> (</a:t>
            </a:r>
            <a:r>
              <a:rPr lang="en-US" dirty="0" err="1"/>
              <a:t>Buildfire</a:t>
            </a:r>
            <a:r>
              <a:rPr lang="en-US" dirty="0"/>
              <a:t>, 2021). Only a few are willing to pay for </a:t>
            </a:r>
            <a:r>
              <a:rPr lang="en-US" dirty="0" smtClean="0"/>
              <a:t>downloads.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176963"/>
            <a:ext cx="12192001" cy="681037"/>
          </a:xfrm>
          <a:solidFill>
            <a:srgbClr val="FF3E11"/>
          </a:solidFill>
        </p:spPr>
        <p:txBody>
          <a:bodyPr/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Dr. Samer Zein</a:t>
            </a:r>
            <a:endParaRPr lang="en-US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800" y="6332815"/>
            <a:ext cx="6226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Birzeit University, CS Dept., Mobile </a:t>
            </a:r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Software Development Course</a:t>
            </a:r>
            <a:endParaRPr lang="en-US" sz="16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95" y="2173667"/>
            <a:ext cx="8372186" cy="39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0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176963"/>
            <a:ext cx="12192001" cy="681037"/>
          </a:xfrm>
          <a:solidFill>
            <a:srgbClr val="FF3E11"/>
          </a:solidFill>
        </p:spPr>
        <p:txBody>
          <a:bodyPr/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Dr. Samer Zein</a:t>
            </a:r>
            <a:endParaRPr lang="en-US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800" y="6332815"/>
            <a:ext cx="6226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Birzeit University, CS Dept., Mobile </a:t>
            </a:r>
            <a:r>
              <a:rPr lang="en-US" sz="16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Software Development Course</a:t>
            </a:r>
            <a:endParaRPr lang="en-US" sz="16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84733"/>
            <a:ext cx="3435927" cy="114299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How do mobile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apps make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/>
              <a:t>money</a:t>
            </a:r>
            <a:r>
              <a:rPr lang="en-US" sz="3200" dirty="0" smtClean="0"/>
              <a:t>? </a:t>
            </a:r>
            <a:endParaRPr lang="en-US" sz="3200" b="1" i="1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08" y="-60164"/>
            <a:ext cx="7012709" cy="614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429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Light</vt:lpstr>
      <vt:lpstr>Calibri</vt:lpstr>
      <vt:lpstr>Calibri Light</vt:lpstr>
      <vt:lpstr>Office Theme</vt:lpstr>
      <vt:lpstr>Mobile Apps </vt:lpstr>
      <vt:lpstr>Overview</vt:lpstr>
      <vt:lpstr>Overview..cont.</vt:lpstr>
      <vt:lpstr>PowerPoint Presentation</vt:lpstr>
      <vt:lpstr>Overview</vt:lpstr>
      <vt:lpstr>Global Mobile App Downloads 2016 - 2021</vt:lpstr>
      <vt:lpstr>Popular apps</vt:lpstr>
      <vt:lpstr>Paid vs Free Apps</vt:lpstr>
      <vt:lpstr>How do mobile  apps make  money? </vt:lpstr>
      <vt:lpstr>Different than traditional web and desktop development?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Samer Zain</dc:creator>
  <cp:lastModifiedBy>Samer Zain</cp:lastModifiedBy>
  <cp:revision>24</cp:revision>
  <dcterms:created xsi:type="dcterms:W3CDTF">2020-01-21T15:04:26Z</dcterms:created>
  <dcterms:modified xsi:type="dcterms:W3CDTF">2022-10-28T12:58:42Z</dcterms:modified>
</cp:coreProperties>
</file>