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68" r:id="rId5"/>
    <p:sldId id="280" r:id="rId6"/>
    <p:sldId id="285" r:id="rId7"/>
    <p:sldId id="288" r:id="rId8"/>
    <p:sldId id="289" r:id="rId9"/>
    <p:sldId id="286" r:id="rId10"/>
    <p:sldId id="287" r:id="rId11"/>
    <p:sldId id="258" r:id="rId12"/>
    <p:sldId id="269" r:id="rId13"/>
    <p:sldId id="276" r:id="rId14"/>
    <p:sldId id="277" r:id="rId15"/>
    <p:sldId id="278" r:id="rId16"/>
    <p:sldId id="279" r:id="rId17"/>
    <p:sldId id="28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EB6E6-A2E2-4E44-B554-D2F7D79EF204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9843B-9E45-499B-8ED1-405C2721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0607-A9E5-40A1-AF66-1A1082E02220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4D12-8834-45FF-9972-650FFF182514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A4EE-C6B4-4E24-B396-3E1CDCE8B69E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5124-1E7A-467E-A28A-AF6325F78273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B78-CE8A-4DFE-B8DD-BAAF6CFDDC76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51D-4015-459D-8CFA-8DE0B38C81CB}" type="datetime1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006-5AB8-4C5A-A65D-5C2767125C5B}" type="datetime1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F77C-B323-40C3-B0AF-AE14ACDC3128}" type="datetime1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0BE-4D9F-4A5A-87BF-570CC198FBA5}" type="datetime1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36A7-B77F-46B7-BC2E-4D0B787FE364}" type="datetime1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A3B-E578-4FD1-B209-D79EA32C90BF}" type="datetime1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72DB-187D-4C3F-8BC1-3F363A79E81E}" type="datetime1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1C9B-F1BB-4DEE-8246-0DEA9AA1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App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</a:p>
          <a:p>
            <a:r>
              <a:rPr lang="en-US" dirty="0" smtClean="0"/>
              <a:t>Lifecycle Fundamentals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3164" y="5911273"/>
            <a:ext cx="348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Birzeit University, Samer Zein (PhD)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Birzeit University, Samer Zein (PhD) - refs: (Lee 2012) and (Griffiths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our app…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62200"/>
            <a:ext cx="11487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App: Stop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0418" cy="4351338"/>
          </a:xfrm>
        </p:spPr>
        <p:txBody>
          <a:bodyPr/>
          <a:lstStyle/>
          <a:p>
            <a:r>
              <a:rPr lang="en-US" dirty="0" smtClean="0"/>
              <a:t>In this example, we will start looking at one of the most important peculiarities of Android Development,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Activity Lifecycle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1200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7057" y="6188361"/>
            <a:ext cx="9107054" cy="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84" y="1953495"/>
            <a:ext cx="5624068" cy="34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84"/>
          </a:xfrm>
        </p:spPr>
        <p:txBody>
          <a:bodyPr/>
          <a:lstStyle/>
          <a:p>
            <a:r>
              <a:rPr lang="en-US" dirty="0" smtClean="0"/>
              <a:t>When device changes its configuration, the activity is destroyed and re-created.</a:t>
            </a:r>
          </a:p>
          <a:p>
            <a:pPr lvl="1"/>
            <a:r>
              <a:rPr lang="en-US" dirty="0" smtClean="0"/>
              <a:t>Such as when you rotate you phone (change orientation)</a:t>
            </a:r>
          </a:p>
          <a:p>
            <a:pPr lvl="1"/>
            <a:r>
              <a:rPr lang="en-US" dirty="0" smtClean="0"/>
              <a:t>Or when you change the locale.</a:t>
            </a:r>
          </a:p>
          <a:p>
            <a:r>
              <a:rPr lang="en-US" dirty="0" smtClean="0"/>
              <a:t>The data/data structures you were working on will be lost. </a:t>
            </a:r>
          </a:p>
          <a:p>
            <a:r>
              <a:rPr lang="en-US" dirty="0" smtClean="0"/>
              <a:t>Thus we need to save them if the configuration is changed.</a:t>
            </a:r>
          </a:p>
          <a:p>
            <a:r>
              <a:rPr lang="en-US" dirty="0" smtClean="0"/>
              <a:t>Best way to do this is to implement: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1200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7057" y="6188361"/>
            <a:ext cx="9107054" cy="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05" y="5240192"/>
            <a:ext cx="8877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Lifecycle States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OS as well as iOS and Windows Phone require the developers to have well understanding about lifecycle states, events and transitions.</a:t>
            </a:r>
          </a:p>
          <a:p>
            <a:r>
              <a:rPr lang="en-US" sz="2400" dirty="0" smtClean="0"/>
              <a:t>Such understanding and conformance is needed to ensure correct app behavior and data integrity over exceptional behavior such as:</a:t>
            </a:r>
          </a:p>
          <a:p>
            <a:pPr lvl="1"/>
            <a:r>
              <a:rPr lang="en-US" sz="2000" dirty="0" smtClean="0"/>
              <a:t>Receiving a phone call</a:t>
            </a:r>
          </a:p>
          <a:p>
            <a:pPr lvl="1"/>
            <a:r>
              <a:rPr lang="en-US" sz="2000" dirty="0" smtClean="0"/>
              <a:t>Swapping in and out of the application.</a:t>
            </a:r>
          </a:p>
          <a:p>
            <a:r>
              <a:rPr lang="en-US" sz="2400" b="1" u="sng" dirty="0"/>
              <a:t>Note that the application lifecycle events are triggered asynchronously by the system depending on the environment.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200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…2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traditional desktop applications, the lifecycle is completely transparent to the developer.</a:t>
            </a:r>
          </a:p>
          <a:p>
            <a:r>
              <a:rPr lang="en-US" dirty="0" smtClean="0"/>
              <a:t>The desktop OS takes care of all states of the lifecycle and ensures no data is lost during transitions.</a:t>
            </a:r>
          </a:p>
          <a:p>
            <a:r>
              <a:rPr lang="en-US" dirty="0" smtClean="0"/>
              <a:t>However, this is different in mobile OS such as Android, iOS, J2ME..etc.</a:t>
            </a:r>
          </a:p>
          <a:p>
            <a:r>
              <a:rPr lang="en-US" dirty="0" smtClean="0"/>
              <a:t>For the sake of efficiency and because mobile operating systems have scarce resources, they cannot save the state of your app.</a:t>
            </a:r>
          </a:p>
          <a:p>
            <a:r>
              <a:rPr lang="en-US" dirty="0" smtClean="0"/>
              <a:t>It is the developer’s job to ensure data integrity over state transitions caused by OS.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1200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..3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007"/>
            <a:ext cx="8596668" cy="4576356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Lets assume a Rule: </a:t>
            </a:r>
          </a:p>
          <a:p>
            <a:r>
              <a:rPr lang="en-US" sz="2400" b="1" dirty="0" smtClean="0"/>
              <a:t>When </a:t>
            </a:r>
            <a:r>
              <a:rPr lang="en-US" sz="2400" b="1" dirty="0"/>
              <a:t>an application ensures its own correctness through reacting appropriately to state changes in the application’s life cycle</a:t>
            </a:r>
            <a:r>
              <a:rPr lang="en-US" sz="2400" b="1" dirty="0" smtClean="0"/>
              <a:t>, we say that it conforms to the lifecycle.</a:t>
            </a:r>
          </a:p>
          <a:p>
            <a:r>
              <a:rPr lang="en-US" sz="2400" dirty="0" smtClean="0"/>
              <a:t>Note that the developer has to decide on which data that needs to be preserved over state transitions.</a:t>
            </a:r>
          </a:p>
          <a:p>
            <a:r>
              <a:rPr lang="en-US" sz="2400" dirty="0" smtClean="0"/>
              <a:t>Sometimes the OS can decide to kill your app in order to spare resources, without saving your data.</a:t>
            </a:r>
          </a:p>
          <a:p>
            <a:pPr lvl="1"/>
            <a:r>
              <a:rPr lang="en-US" sz="2000" dirty="0" smtClean="0"/>
              <a:t>Data Entered by user via UI is well preserved.</a:t>
            </a:r>
          </a:p>
          <a:p>
            <a:pPr lvl="1"/>
            <a:r>
              <a:rPr lang="en-US" sz="2000" dirty="0" smtClean="0"/>
              <a:t>But data generated by app (array list of something) has to be preserved.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1200" y="1458657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Lifecycle is not 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4" y="1614544"/>
            <a:ext cx="3826746" cy="252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93" y="1614544"/>
            <a:ext cx="5288526" cy="2428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071" y="4876800"/>
            <a:ext cx="688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some minor differences, the same applied to Android, iOS, </a:t>
            </a:r>
          </a:p>
          <a:p>
            <a:r>
              <a:rPr lang="en-US" dirty="0" smtClean="0"/>
              <a:t>Windows Phone 7, and Java 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5709" y="1406813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Conformance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4714007"/>
          </a:xfrm>
        </p:spPr>
        <p:txBody>
          <a:bodyPr>
            <a:noAutofit/>
          </a:bodyPr>
          <a:lstStyle/>
          <a:p>
            <a:r>
              <a:rPr lang="en-US" sz="2000" dirty="0" smtClean="0"/>
              <a:t>Of course every app has to be tested on its own. Every app has its own properties.</a:t>
            </a:r>
          </a:p>
          <a:p>
            <a:r>
              <a:rPr lang="en-US" sz="2000" dirty="0" smtClean="0"/>
              <a:t>But generic examples can be shown:</a:t>
            </a:r>
          </a:p>
          <a:p>
            <a:r>
              <a:rPr lang="en-US" sz="2000" dirty="0" smtClean="0"/>
              <a:t>A) In </a:t>
            </a:r>
            <a:r>
              <a:rPr lang="en-US" sz="2000" dirty="0"/>
              <a:t>an application with text input (e.g. messenger </a:t>
            </a:r>
            <a:r>
              <a:rPr lang="en-US" sz="2000" dirty="0" smtClean="0"/>
              <a:t>or text </a:t>
            </a:r>
            <a:r>
              <a:rPr lang="en-US" sz="2000" dirty="0"/>
              <a:t>application), the inserted text is stored, when </a:t>
            </a:r>
            <a:r>
              <a:rPr lang="en-US" sz="2000" dirty="0" smtClean="0"/>
              <a:t>an unpredicted </a:t>
            </a:r>
            <a:r>
              <a:rPr lang="en-US" sz="2000" dirty="0"/>
              <a:t>event occurs (e.g. incoming call or SMS</a:t>
            </a:r>
            <a:r>
              <a:rPr lang="en-US" sz="2000" dirty="0" smtClean="0"/>
              <a:t>), so </a:t>
            </a:r>
            <a:r>
              <a:rPr lang="en-US" sz="2000" dirty="0"/>
              <a:t>that after resume the text is still available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B) An active Voice over Internet Protocol (VoIP) </a:t>
            </a:r>
            <a:r>
              <a:rPr lang="en-US" sz="2000" dirty="0" smtClean="0"/>
              <a:t>application shall </a:t>
            </a:r>
            <a:r>
              <a:rPr lang="en-US" sz="2000" dirty="0"/>
              <a:t>not affect the current call, if </a:t>
            </a:r>
            <a:r>
              <a:rPr lang="en-US" sz="2000" dirty="0" smtClean="0"/>
              <a:t>receiving text </a:t>
            </a:r>
            <a:r>
              <a:rPr lang="en-US" sz="2000" dirty="0"/>
              <a:t>messages (e.g. SMS or e-mail) or declining </a:t>
            </a:r>
            <a:r>
              <a:rPr lang="en-US" sz="2000" dirty="0" smtClean="0"/>
              <a:t>an incoming </a:t>
            </a:r>
            <a:r>
              <a:rPr lang="en-US" sz="2000" dirty="0"/>
              <a:t>call. But it shall hold the current VoIP call</a:t>
            </a:r>
            <a:r>
              <a:rPr lang="en-US" sz="2000" dirty="0" smtClean="0"/>
              <a:t>, when </a:t>
            </a:r>
            <a:r>
              <a:rPr lang="en-US" sz="2000" dirty="0"/>
              <a:t>accepting an incoming phone call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C) A game application shall be paused in each case </a:t>
            </a:r>
            <a:r>
              <a:rPr lang="en-US" sz="2000" dirty="0" smtClean="0"/>
              <a:t>of interference.</a:t>
            </a:r>
          </a:p>
          <a:p>
            <a:r>
              <a:rPr lang="en-US" sz="2000" dirty="0"/>
              <a:t>D) For reasons of power consumption, the GPS- </a:t>
            </a:r>
            <a:r>
              <a:rPr lang="en-US" sz="2000" dirty="0" smtClean="0"/>
              <a:t>and Bluetooth-using </a:t>
            </a:r>
            <a:r>
              <a:rPr lang="en-US" sz="2000" dirty="0"/>
              <a:t>application shall free both resources</a:t>
            </a:r>
            <a:r>
              <a:rPr lang="en-US" sz="2000" dirty="0" smtClean="0"/>
              <a:t>, if </a:t>
            </a:r>
            <a:r>
              <a:rPr lang="en-US" sz="2000" dirty="0"/>
              <a:t>the application is not visible to the end-user.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4182" y="1129723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83" y="88490"/>
            <a:ext cx="8596668" cy="1320800"/>
          </a:xfrm>
        </p:spPr>
        <p:txBody>
          <a:bodyPr/>
          <a:lstStyle/>
          <a:p>
            <a:r>
              <a:rPr lang="en-US" dirty="0" smtClean="0"/>
              <a:t>Lifecycle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2431" y="1914783"/>
            <a:ext cx="2774879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scheduling strategy puts a high load on life </a:t>
            </a:r>
            <a:r>
              <a:rPr lang="en-US" dirty="0" smtClean="0"/>
              <a:t>cycles of </a:t>
            </a:r>
            <a:r>
              <a:rPr lang="en-US" dirty="0"/>
              <a:t>mobile applications, as each time the user opens a </a:t>
            </a:r>
            <a:r>
              <a:rPr lang="en-US" dirty="0" smtClean="0"/>
              <a:t>new application</a:t>
            </a:r>
            <a:r>
              <a:rPr lang="en-US" dirty="0"/>
              <a:t>, or wants to switch to a different application</a:t>
            </a:r>
            <a:r>
              <a:rPr lang="en-US" dirty="0" smtClean="0"/>
              <a:t>, multiple </a:t>
            </a:r>
            <a:r>
              <a:rPr lang="en-US" dirty="0"/>
              <a:t>life cycle callback-methods are called.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468"/>
            <a:ext cx="7158182" cy="494304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Activities Really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7618" cy="4381211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an App is a collection of activities, resources…, with one of the activities as main activity.</a:t>
            </a:r>
          </a:p>
          <a:p>
            <a:r>
              <a:rPr lang="en-US" dirty="0" smtClean="0"/>
              <a:t>By Default, each app runs in its own process.</a:t>
            </a:r>
            <a:endParaRPr lang="en-US" dirty="0"/>
          </a:p>
          <a:p>
            <a:r>
              <a:rPr lang="en-US" dirty="0" smtClean="0"/>
              <a:t>When you start an activity of other app, the Android system checks if there is already a process for that app, if not, it will start new process.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03" y="1825624"/>
            <a:ext cx="5227426" cy="227532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05164" y="1450109"/>
            <a:ext cx="10963563" cy="4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87057" y="6188361"/>
            <a:ext cx="9107054" cy="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Activities Really Work..2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there are still lots of things we don’t yet know about how </a:t>
            </a:r>
            <a:r>
              <a:rPr lang="en-US" dirty="0" smtClean="0"/>
              <a:t>activities function.</a:t>
            </a:r>
          </a:p>
          <a:p>
            <a:r>
              <a:rPr lang="en-US" dirty="0" smtClean="0"/>
              <a:t> </a:t>
            </a:r>
            <a:r>
              <a:rPr lang="en-US" dirty="0"/>
              <a:t>How long does an activity live for?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</a:t>
            </a:r>
            <a:r>
              <a:rPr lang="en-US" dirty="0" smtClean="0"/>
              <a:t>when your </a:t>
            </a:r>
            <a:r>
              <a:rPr lang="en-US" dirty="0"/>
              <a:t>activity disappears from the screen?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it still running?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 smtClean="0"/>
              <a:t>still in </a:t>
            </a:r>
            <a:r>
              <a:rPr lang="en-US" dirty="0"/>
              <a:t>memory? And what happens if your app gets interrupted by </a:t>
            </a:r>
            <a:r>
              <a:rPr lang="en-US" dirty="0" smtClean="0"/>
              <a:t>an incoming </a:t>
            </a:r>
            <a:r>
              <a:rPr lang="en-US" dirty="0"/>
              <a:t>phone call?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want to be able to control the behavior </a:t>
            </a:r>
            <a:r>
              <a:rPr lang="en-US" dirty="0" smtClean="0"/>
              <a:t>of our </a:t>
            </a:r>
            <a:r>
              <a:rPr lang="en-US" dirty="0"/>
              <a:t>activities in a </a:t>
            </a:r>
            <a:r>
              <a:rPr lang="en-US" i="1" dirty="0"/>
              <a:t>whole range of different </a:t>
            </a:r>
            <a:r>
              <a:rPr lang="en-US" i="1"/>
              <a:t>circumstances</a:t>
            </a:r>
            <a:r>
              <a:rPr lang="en-US" smtClean="0"/>
              <a:t>,.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5088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7057" y="6188361"/>
            <a:ext cx="9107054" cy="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73" y="2087201"/>
            <a:ext cx="211743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Lifecycle - Intro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1200" y="1794741"/>
            <a:ext cx="10642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7057" y="6188361"/>
            <a:ext cx="9107054" cy="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14298"/>
            <a:ext cx="6657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developer.android.com/images/training/basics/basic-lifecycl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538" y="0"/>
            <a:ext cx="8411313" cy="42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5538" y="4795635"/>
            <a:ext cx="8596668" cy="146751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 that we are not only saying that the OS will hide your app activity(UI)</a:t>
            </a:r>
          </a:p>
          <a:p>
            <a:r>
              <a:rPr lang="en-US" dirty="0" smtClean="0"/>
              <a:t>The OS might transfer your app into a state that does not use CPU and RAM (destroyed)</a:t>
            </a:r>
          </a:p>
          <a:p>
            <a:r>
              <a:rPr lang="en-US" dirty="0" smtClean="0"/>
              <a:t>In Android, it is the Activity Manager which is responsible for managing the Activities.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Birzeit University, Samer Zein (PhD) - refs: (Lee 20112) and (Griffiths 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the Activity Lifecycle via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97" y="874372"/>
            <a:ext cx="6137997" cy="598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87" y="1035316"/>
            <a:ext cx="4598667" cy="129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86" y="2602818"/>
            <a:ext cx="4939868" cy="2548291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88710" y="6356350"/>
            <a:ext cx="4114800" cy="365125"/>
          </a:xfrm>
        </p:spPr>
        <p:txBody>
          <a:bodyPr/>
          <a:lstStyle/>
          <a:p>
            <a:r>
              <a:rPr lang="de-DE" dirty="0" smtClean="0"/>
              <a:t>Birzeit University, Samer Zein (PhD) - refs: (Lee 20112) and (Griffiths 2015)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035316"/>
            <a:ext cx="0" cy="5125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r>
              <a:rPr lang="en-US" dirty="0" smtClean="0"/>
              <a:t> in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Logcat Window</a:t>
            </a:r>
            <a:r>
              <a:rPr lang="en-US" dirty="0"/>
              <a:t> is the place where various messages can be printed when an application runs. </a:t>
            </a:r>
            <a:endParaRPr lang="en-US" dirty="0" smtClean="0"/>
          </a:p>
          <a:p>
            <a:r>
              <a:rPr lang="en-US" dirty="0" smtClean="0"/>
              <a:t>Suppose</a:t>
            </a:r>
            <a:r>
              <a:rPr lang="en-US" dirty="0"/>
              <a:t>, you are running your application and the program crashes, unfortunately.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Logcat Window is going to help you to </a:t>
            </a:r>
            <a:r>
              <a:rPr lang="en-US" b="1" dirty="0"/>
              <a:t>debug</a:t>
            </a:r>
            <a:r>
              <a:rPr lang="en-US" dirty="0"/>
              <a:t> the output by collecting and viewing all the messages that your emulator throws.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this is a very useful component for the app development because this Logcat dumps a lot of system messages and these messages are actually thrown by the emulator.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0942"/>
          </a:xfrm>
        </p:spPr>
        <p:txBody>
          <a:bodyPr/>
          <a:lstStyle/>
          <a:p>
            <a:r>
              <a:rPr lang="en-US" dirty="0"/>
              <a:t>The class which is used to print the log messages are actually known as a </a:t>
            </a:r>
            <a:r>
              <a:rPr lang="en-US" b="1" dirty="0"/>
              <a:t>Log </a:t>
            </a:r>
            <a:r>
              <a:rPr lang="en-US" b="1" dirty="0" smtClean="0"/>
              <a:t>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59" y="2846567"/>
            <a:ext cx="3142629" cy="308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43" y="2613407"/>
            <a:ext cx="3649483" cy="33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Now let us test our app: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21946" y="6376555"/>
            <a:ext cx="4114800" cy="365125"/>
          </a:xfrm>
        </p:spPr>
        <p:txBody>
          <a:bodyPr/>
          <a:lstStyle/>
          <a:p>
            <a:r>
              <a:rPr lang="de-DE" dirty="0" smtClean="0"/>
              <a:t>Birzeit University, Samer Zein (PhD) - refs: (Lee 20112) and (Griffiths 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2" y="878107"/>
            <a:ext cx="9017577" cy="1777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2" y="2620233"/>
            <a:ext cx="8612864" cy="41214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1C9B-F1BB-4DEE-8246-0DEA9AA1BB1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1335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Android App Development </vt:lpstr>
      <vt:lpstr>How do Activities Really Work?</vt:lpstr>
      <vt:lpstr>How Activities Really Work..2</vt:lpstr>
      <vt:lpstr>Activity Lifecycle - Intro</vt:lpstr>
      <vt:lpstr>PowerPoint Presentation</vt:lpstr>
      <vt:lpstr>Understanding the Activity Lifecycle via Example</vt:lpstr>
      <vt:lpstr>LogCat in Android Studio</vt:lpstr>
      <vt:lpstr>Log Class</vt:lpstr>
      <vt:lpstr>Now let us test our app:</vt:lpstr>
      <vt:lpstr>Test our app…cont</vt:lpstr>
      <vt:lpstr>Example App: Stop Watch</vt:lpstr>
      <vt:lpstr>Change of Configuration</vt:lpstr>
      <vt:lpstr>More About Lifecycle States and Challenges</vt:lpstr>
      <vt:lpstr>Lifecycle …2</vt:lpstr>
      <vt:lpstr>Lifecycle ..3</vt:lpstr>
      <vt:lpstr>The Concept of Lifecycle is not New</vt:lpstr>
      <vt:lpstr>Conformance Examples</vt:lpstr>
      <vt:lpstr>Lifecycle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Samer Zain</dc:creator>
  <cp:lastModifiedBy>Samer Zain</cp:lastModifiedBy>
  <cp:revision>23</cp:revision>
  <dcterms:created xsi:type="dcterms:W3CDTF">2018-11-01T07:06:36Z</dcterms:created>
  <dcterms:modified xsi:type="dcterms:W3CDTF">2021-04-10T09:57:49Z</dcterms:modified>
</cp:coreProperties>
</file>