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27C55F-A402-48A5-BB4D-61932EB57D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9BC015-81E0-43A4-86DA-A5AB490FC7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EDCB5B-75A5-4B7E-9D34-91679DAD945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D02511-6E38-4D5F-B9B2-AA67A628C30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7346C4-153B-42E9-AA01-F5EAD8F5F6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E15D12-0964-4AC0-BFE3-E2106269DE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C9603C-FBE9-4161-B17E-9E6B9A3569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597A17-2B85-47EB-87D2-8AACAAC585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A24E38-C4B4-436E-932F-AE12CDB940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42A02D-86CC-4A31-A017-F1AEB513C9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5ABF6E-6476-47B8-B53B-6A12AC216C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E388DC-8E89-4621-9763-97CAD65118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C4E069-A1FD-421E-978A-22990DAD4D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035221-44C2-431A-81F5-535BAC0017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AAF0FB-2202-4B24-ABAD-408722C7DC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983F3F-C6E8-4E5D-85E2-93C6CC1AC40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A7B2F5-7169-47DA-974E-E3F76CCD1C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184612-22F1-4C35-98C5-63884C670D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DAF4CE-16E4-405F-AC13-E109B83418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36FFE0-3EF9-46E0-BABA-B28EBCA833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68C3D0-16E5-43E6-A5B1-4535BF646F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C243CB-15AC-4DB3-8BCA-6E163E5543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DA94D6-2359-4438-9411-76CB143249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5EF8D1-F4D5-4425-816D-C7AA7FD2A9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B08F49-EF5D-40D5-A2DA-0871952492A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CE8E41-2191-445D-B4BA-B0A247B5762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4000"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Native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app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develo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pment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with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androi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 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632040"/>
            <a:ext cx="1489320" cy="68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Part I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4" name="Picture 6" descr=""/>
          <p:cNvPicPr/>
          <p:nvPr/>
        </p:nvPicPr>
        <p:blipFill>
          <a:blip r:embed="rId1"/>
          <a:stretch/>
        </p:blipFill>
        <p:spPr>
          <a:xfrm>
            <a:off x="4963320" y="3632040"/>
            <a:ext cx="2009520" cy="1895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Birzeit University - Samer Zein (Ph.D.) - refs (Lee, 2012) and (Griffiths, 2015)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4" descr=""/>
          <p:cNvPicPr/>
          <p:nvPr/>
        </p:nvPicPr>
        <p:blipFill>
          <a:blip r:embed="rId1"/>
          <a:stretch/>
        </p:blipFill>
        <p:spPr>
          <a:xfrm>
            <a:off x="200160" y="983160"/>
            <a:ext cx="11885400" cy="5335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Birzeit University - Samer Zein (Ph.D.) - refs (Lee, 2012) and (Griffiths, 2015)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3" descr=""/>
          <p:cNvPicPr/>
          <p:nvPr/>
        </p:nvPicPr>
        <p:blipFill>
          <a:blip r:embed="rId1"/>
          <a:stretch/>
        </p:blipFill>
        <p:spPr>
          <a:xfrm>
            <a:off x="970560" y="0"/>
            <a:ext cx="9470880" cy="63324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Birzeit University - Samer Zein (Ph.D.) - refs (Lee, 2012) and (Griffiths, 2015)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" y="-79200"/>
            <a:ext cx="9993960" cy="1012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So what makes an Android App?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05840" y="757080"/>
            <a:ext cx="5891760" cy="5682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typical Android app is comprised of one or more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screens (Activities)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define what each screen looks like using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layout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define its appearance.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Layouts are usually defined using XML, and can include GUI components such as buttons, text fields, and labels.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Java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on the other hand defines what each activity should do.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example, if some activity has a button, Java will respond to that button click.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Extra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resources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(images, data) can be added too.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Your App is just a bunch of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files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directories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!!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5" name="Picture 4" descr=""/>
          <p:cNvPicPr/>
          <p:nvPr/>
        </p:nvPicPr>
        <p:blipFill>
          <a:blip r:embed="rId1"/>
          <a:stretch/>
        </p:blipFill>
        <p:spPr>
          <a:xfrm>
            <a:off x="5997600" y="806400"/>
            <a:ext cx="6156000" cy="5786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Birzeit University - Samer Zein (Ph.D.) - refs (Lee, 2012) and (Griffiths, 2015)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34440" y="390600"/>
            <a:ext cx="2804400" cy="2401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Example App I:</a:t>
            </a:r>
            <a:br>
              <a:rPr sz="2400"/>
            </a:b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Building a </a:t>
            </a:r>
            <a:br>
              <a:rPr sz="2400"/>
            </a:b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basic app</a:t>
            </a:r>
            <a:br>
              <a:rPr sz="2400"/>
            </a:b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Demo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Picture 5" descr=""/>
          <p:cNvPicPr/>
          <p:nvPr/>
        </p:nvPicPr>
        <p:blipFill>
          <a:blip r:embed="rId1"/>
          <a:stretch/>
        </p:blipFill>
        <p:spPr>
          <a:xfrm>
            <a:off x="6589080" y="256680"/>
            <a:ext cx="4026600" cy="6464160"/>
          </a:xfrm>
          <a:prstGeom prst="rect">
            <a:avLst/>
          </a:prstGeom>
          <a:ln w="0">
            <a:noFill/>
          </a:ln>
        </p:spPr>
      </p:pic>
      <p:sp>
        <p:nvSpPr>
          <p:cNvPr id="128" name="Title 1"/>
          <p:cNvSpPr/>
          <p:nvPr/>
        </p:nvSpPr>
        <p:spPr>
          <a:xfrm>
            <a:off x="334440" y="2529360"/>
            <a:ext cx="5476320" cy="24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2000" spc="-1" strike="noStrike" cap="all">
                <a:solidFill>
                  <a:srgbClr val="000000"/>
                </a:solidFill>
                <a:latin typeface="Calibri Light"/>
              </a:rPr>
              <a:t>Objectives: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2000" spc="-1" strike="noStrike" cap="all">
                <a:solidFill>
                  <a:srgbClr val="000000"/>
                </a:solidFill>
                <a:latin typeface="Calibri Light"/>
              </a:rPr>
              <a:t>1 – Android studio Test Drive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2000" spc="-1" strike="noStrike" cap="all">
                <a:solidFill>
                  <a:srgbClr val="000000"/>
                </a:solidFill>
                <a:latin typeface="Calibri Light"/>
              </a:rPr>
              <a:t>2 – Setup AVD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2000" spc="-1" strike="noStrike" cap="all">
                <a:solidFill>
                  <a:srgbClr val="000000"/>
                </a:solidFill>
                <a:latin typeface="Calibri Light"/>
              </a:rPr>
              <a:t>3 – Close Look at Activities and layouts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2000" spc="-1" strike="noStrike" cap="all">
                <a:solidFill>
                  <a:srgbClr val="000000"/>
                </a:solidFill>
                <a:latin typeface="Calibri Light"/>
              </a:rPr>
              <a:t>4 – introduce project structure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Birzeit University - Samer Zein (Ph.D.) - refs (Lee, 2012) and (Griffiths, 2015)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994680" y="-34200"/>
            <a:ext cx="8610120" cy="828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10000"/>
          </a:bodyPr>
          <a:p>
            <a:pPr>
              <a:lnSpc>
                <a:spcPct val="90000"/>
              </a:lnSpc>
              <a:buNone/>
            </a:pPr>
            <a:br>
              <a:rPr sz="4400"/>
            </a:br>
            <a:br>
              <a:rPr sz="4400"/>
            </a:br>
            <a:br>
              <a:rPr sz="4400"/>
            </a:br>
            <a:br>
              <a:rPr sz="4400"/>
            </a:br>
            <a:br>
              <a:rPr sz="4400"/>
            </a:br>
            <a:br>
              <a:rPr sz="4400"/>
            </a:b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Activities and Layouts Intro</a:t>
            </a:r>
            <a:br>
              <a:rPr sz="4400"/>
            </a:br>
            <a:br>
              <a:rPr sz="4400"/>
            </a:br>
            <a:br>
              <a:rPr sz="4400"/>
            </a:br>
            <a:br>
              <a:rPr sz="4400"/>
            </a:b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Picture 4" descr=""/>
          <p:cNvPicPr/>
          <p:nvPr/>
        </p:nvPicPr>
        <p:blipFill>
          <a:blip r:embed="rId1"/>
          <a:stretch/>
        </p:blipFill>
        <p:spPr>
          <a:xfrm>
            <a:off x="6447960" y="2273040"/>
            <a:ext cx="4770360" cy="2070360"/>
          </a:xfrm>
          <a:prstGeom prst="rect">
            <a:avLst/>
          </a:prstGeom>
          <a:ln w="0">
            <a:noFill/>
          </a:ln>
        </p:spPr>
      </p:pic>
      <p:pic>
        <p:nvPicPr>
          <p:cNvPr id="131" name="Picture 5" descr=""/>
          <p:cNvPicPr/>
          <p:nvPr/>
        </p:nvPicPr>
        <p:blipFill>
          <a:blip r:embed="rId2"/>
          <a:stretch/>
        </p:blipFill>
        <p:spPr>
          <a:xfrm>
            <a:off x="994680" y="1024560"/>
            <a:ext cx="3576960" cy="5403600"/>
          </a:xfrm>
          <a:prstGeom prst="rect">
            <a:avLst/>
          </a:prstGeom>
          <a:ln w="0">
            <a:noFill/>
          </a:ln>
        </p:spPr>
      </p:pic>
      <p:sp>
        <p:nvSpPr>
          <p:cNvPr id="132" name="Straight Connector 6"/>
          <p:cNvSpPr/>
          <p:nvPr/>
        </p:nvSpPr>
        <p:spPr>
          <a:xfrm flipV="1">
            <a:off x="294840" y="1014480"/>
            <a:ext cx="10274760" cy="972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Birzeit University - Samer Zein (Ph.D.) - refs (Lee, 2012) and (Griffiths, 2015)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4" descr=""/>
          <p:cNvPicPr/>
          <p:nvPr/>
        </p:nvPicPr>
        <p:blipFill>
          <a:blip r:embed="rId1"/>
          <a:stretch/>
        </p:blipFill>
        <p:spPr>
          <a:xfrm>
            <a:off x="2581200" y="209520"/>
            <a:ext cx="7029000" cy="6438600"/>
          </a:xfrm>
          <a:prstGeom prst="rect">
            <a:avLst/>
          </a:prstGeom>
          <a:ln w="0">
            <a:noFill/>
          </a:ln>
        </p:spPr>
      </p:pic>
      <p:sp>
        <p:nvSpPr>
          <p:cNvPr id="134" name="PlaceHolder 1"/>
          <p:cNvSpPr>
            <a:spLocks noGrp="1"/>
          </p:cNvSpPr>
          <p:nvPr>
            <p:ph type="ftr" idx="9"/>
          </p:nvPr>
        </p:nvSpPr>
        <p:spPr>
          <a:xfrm>
            <a:off x="2249280" y="63957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Birzeit University - Samer Zein (Ph.D.) - refs (Lee, 2012) and (Griffiths, 2015)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5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Specifying Minimum and Target API Levels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85800" y="1632240"/>
            <a:ext cx="10820160" cy="4915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we will see progressively,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AndroidManifest.xml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the main configuration file for your project. It specifies details about your App.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Though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AndroidManifest.xml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you need to specify which versions of Android it supports.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Specifically,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minSdkVersion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targetSdkVersion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attributes for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&lt;uses-sdk&gt;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element identify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lowest API level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with which your app is compatible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highest API level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against which you’ve designed and tested your app.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Straight Connector 4"/>
          <p:cNvSpPr/>
          <p:nvPr/>
        </p:nvSpPr>
        <p:spPr>
          <a:xfrm flipV="1">
            <a:off x="924120" y="1435320"/>
            <a:ext cx="10274760" cy="972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Birzeit University - Samer Zein (Ph.D.) - refs (Lee, 2012) and (Griffiths, 2015)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Specifying Minimum and Target API Levels..2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As new versions of Android are released, some style and behaviors may change.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allow your app to take advantage of these changes and ensure that your app fits the style of each user's device,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you should set the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targetSdkVersion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value to match the latest Android version available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Straight Connector 4"/>
          <p:cNvSpPr/>
          <p:nvPr/>
        </p:nvSpPr>
        <p:spPr>
          <a:xfrm flipV="1">
            <a:off x="924120" y="1435320"/>
            <a:ext cx="10274760" cy="972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Birzeit University - Samer Zein (Ph.D.) - refs (Lee, 2012) and (Griffiths, 2015)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76760" y="37836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More on Activities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85800" y="1533960"/>
            <a:ext cx="10820160" cy="4684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One of the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Main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building blocks of Android Apps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Android apps can have zero or more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Activities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Activity is like a GUI, but has to serve one action.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purpose of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Activity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is to interact with users.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From the moment an activity appears on the screen to the moment it is hidden, it goes through a number of stages.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These stages are known as an activity’s life cycle.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Understanding the life cycle of an activity is vital to ensuring that your application works correctly.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Additionally, there are Fragments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Fragment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can be seen as “miniature” activities that can be groups together.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Straight Connector 4"/>
          <p:cNvSpPr/>
          <p:nvPr/>
        </p:nvSpPr>
        <p:spPr>
          <a:xfrm flipV="1">
            <a:off x="924120" y="1435320"/>
            <a:ext cx="10274760" cy="972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Birzeit University - Samer Zein (Ph.D.) - refs (Lee, 2012) and (Griffiths, 2015)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3" descr=""/>
          <p:cNvPicPr/>
          <p:nvPr/>
        </p:nvPicPr>
        <p:blipFill>
          <a:blip r:embed="rId1"/>
          <a:stretch/>
        </p:blipFill>
        <p:spPr>
          <a:xfrm>
            <a:off x="514800" y="107280"/>
            <a:ext cx="9857880" cy="66805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Birzeit University - Samer Zein (Ph.D.) - refs (Lee, 2012) and (Griffiths, 2015)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is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android?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61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Android is a mobile operating system that is based on a modified version of Linux.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It was originally developed by a startup of the same name, Android, Inc.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 2005, as part of its strategy to enter the mobile space, Google purchased Android, Inc. and took over its development work, and also their team!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Google wanted Android OS to be free.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Thus it was released under Apache License.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Anyone can download Android OS.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Vendors do that, they also add their own extensions to differentiate their products from others.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 2017, there was Two Billion active Android devices…!!!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Straight Connector 5"/>
          <p:cNvSpPr/>
          <p:nvPr/>
        </p:nvSpPr>
        <p:spPr>
          <a:xfrm flipV="1">
            <a:off x="924120" y="1435320"/>
            <a:ext cx="10274760" cy="972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Birzeit University - Samer Zein (Ph.D.) - refs (Lee, 2012) and (Griffiths, 2015)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ftr" idx="10"/>
          </p:nvPr>
        </p:nvSpPr>
        <p:spPr>
          <a:xfrm>
            <a:off x="9780480" y="6538320"/>
            <a:ext cx="2538720" cy="319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Birzeit University - Samer Zein (Ph.D.) - refs (Lee, 2012) and (Griffiths, 2015)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46" name="Picture 4" descr=""/>
          <p:cNvPicPr/>
          <p:nvPr/>
        </p:nvPicPr>
        <p:blipFill>
          <a:blip r:embed="rId1"/>
          <a:stretch/>
        </p:blipFill>
        <p:spPr>
          <a:xfrm>
            <a:off x="1062360" y="0"/>
            <a:ext cx="8238600" cy="693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57080" y="37080"/>
            <a:ext cx="6845400" cy="862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Android Virtual devices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6040" y="947160"/>
            <a:ext cx="7130520" cy="576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Android AVDs allow you to test your App.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AVD has a hardware profile; a mapping to a system image; and emulated storage, such as a secure digital (SD) card.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important thing to remember about emulators is that they are not perfect.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are some applications that are games, or use sensors and GPS, are better tested on real device!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But it is so easy to deploy your APK on real device using USB connection!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You need to choose a system image for an API level that’s compatible with the app you’re building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an example, if you want your app to work on a minimum of API level 19, choose a system image for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at least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API level 19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ftr" idx="11"/>
          </p:nvPr>
        </p:nvSpPr>
        <p:spPr>
          <a:xfrm>
            <a:off x="8494920" y="6084720"/>
            <a:ext cx="3325320" cy="25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Birzeit University - Samer Zein (Ph.D.) - refs (Lee, 2012) and (Griffiths, 2015)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150" name="Picture 4" descr=""/>
          <p:cNvPicPr/>
          <p:nvPr/>
        </p:nvPicPr>
        <p:blipFill>
          <a:blip r:embed="rId1"/>
          <a:stretch/>
        </p:blipFill>
        <p:spPr>
          <a:xfrm>
            <a:off x="7123320" y="1464840"/>
            <a:ext cx="4543920" cy="4057920"/>
          </a:xfrm>
          <a:prstGeom prst="rect">
            <a:avLst/>
          </a:prstGeom>
          <a:ln w="0">
            <a:noFill/>
          </a:ln>
        </p:spPr>
      </p:pic>
      <p:sp>
        <p:nvSpPr>
          <p:cNvPr id="151" name="Straight Connector 5"/>
          <p:cNvSpPr/>
          <p:nvPr/>
        </p:nvSpPr>
        <p:spPr>
          <a:xfrm flipV="1">
            <a:off x="579960" y="878040"/>
            <a:ext cx="10274760" cy="1008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3" descr=""/>
          <p:cNvPicPr/>
          <p:nvPr/>
        </p:nvPicPr>
        <p:blipFill>
          <a:blip r:embed="rId1"/>
          <a:stretch/>
        </p:blipFill>
        <p:spPr>
          <a:xfrm>
            <a:off x="457200" y="644040"/>
            <a:ext cx="11547720" cy="5416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Birzeit University - Samer Zein (Ph.D.) - refs (Lee, 2012) and (Griffiths, 2015)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3" descr=""/>
          <p:cNvPicPr/>
          <p:nvPr/>
        </p:nvPicPr>
        <p:blipFill>
          <a:blip r:embed="rId1"/>
          <a:stretch/>
        </p:blipFill>
        <p:spPr>
          <a:xfrm>
            <a:off x="491760" y="1482840"/>
            <a:ext cx="10992240" cy="4399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Birzeit University - Samer Zein (Ph.D.) - refs (Lee, 2012) and (Griffiths, 2015)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Activities: onCreate()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7531560" y="2194560"/>
            <a:ext cx="397440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Your activity class loads its user interface (UI) component using the XML file defined in your res/layout folder.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Every activity you have in your application must be declared in your AndroidManifest.xml file.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6" name="Picture 3" descr=""/>
          <p:cNvPicPr/>
          <p:nvPr/>
        </p:nvPicPr>
        <p:blipFill>
          <a:blip r:embed="rId1"/>
          <a:stretch/>
        </p:blipFill>
        <p:spPr>
          <a:xfrm>
            <a:off x="160560" y="2194560"/>
            <a:ext cx="6841800" cy="3352320"/>
          </a:xfrm>
          <a:prstGeom prst="rect">
            <a:avLst/>
          </a:prstGeom>
          <a:ln w="0">
            <a:noFill/>
          </a:ln>
        </p:spPr>
      </p:pic>
      <p:sp>
        <p:nvSpPr>
          <p:cNvPr id="157" name="Straight Connector 5"/>
          <p:cNvSpPr/>
          <p:nvPr/>
        </p:nvSpPr>
        <p:spPr>
          <a:xfrm flipV="1">
            <a:off x="491400" y="1533600"/>
            <a:ext cx="10274760" cy="972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Birzeit University - Samer Zein (Ph.D.) - refs (Lee, 2012) and (Griffiths, 2015)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Activities are different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Unlike programming paradigms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which apps are launched with a main() method,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Android system initiates code in an Activity instance by invoking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specific callback methods.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callback methods correspond to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specific stages of its lifecycle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Straight Connector 4"/>
          <p:cNvSpPr/>
          <p:nvPr/>
        </p:nvSpPr>
        <p:spPr>
          <a:xfrm flipV="1">
            <a:off x="924120" y="1435320"/>
            <a:ext cx="10274760" cy="972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Birzeit University - Samer Zein (Ph.D.) - refs (Lee, 2012) and (Griffiths, 2015)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610360" y="1450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Activity Purpose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98960" y="172260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The Activity class serves as the entry point for an app’s interaction with the user, providing the window in which the app draws its UI.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This window typically fills the screen, but may be smaller than the screen and float on top of other windows.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You implement an activity as a subclass of the Activity class.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Generally, one activity implements one screen in an app.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For instance, one of an app’s activities may implement the Preferences screen, while another activity implements the Compose Email screen.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Straight Connector 4"/>
          <p:cNvSpPr/>
          <p:nvPr/>
        </p:nvSpPr>
        <p:spPr>
          <a:xfrm flipV="1">
            <a:off x="924120" y="1435320"/>
            <a:ext cx="10274760" cy="972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Birzeit University - Samer Zein (Ph.D.) - refs (Lee, 2012) and (Griffiths, 2015)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Activities are loosely coupled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Although activities work together to form a cohesive user experience in an app,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each activity is only loosely bound to the other activities;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there are usually minimal dependencies among the activities in an app.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 fact, activities often start up activities belonging to other apps.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For example, a browser app might launch the Share activity of a social-media app.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Straight Connector 4"/>
          <p:cNvSpPr/>
          <p:nvPr/>
        </p:nvSpPr>
        <p:spPr>
          <a:xfrm flipV="1">
            <a:off x="924120" y="1435320"/>
            <a:ext cx="10274760" cy="972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Birzeit University - Samer Zein (Ph.D.) - refs (Lee, 2012) and (Griffiths, 2015)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66760" y="186480"/>
            <a:ext cx="660564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9000"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 App 2: Interactive App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9799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Objectives: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Get the App to do something in response to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user action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to get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Activity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Layout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talk together.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Get deeper on how Android actually works.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Introduce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LinearLayout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Introduce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the hidden gem.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Introduce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strings.xml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Introduce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Mainifest.xml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9" name="Picture 4" descr=""/>
          <p:cNvPicPr/>
          <p:nvPr/>
        </p:nvPicPr>
        <p:blipFill>
          <a:blip r:embed="rId1"/>
          <a:stretch/>
        </p:blipFill>
        <p:spPr>
          <a:xfrm>
            <a:off x="7195680" y="235440"/>
            <a:ext cx="3314880" cy="6622200"/>
          </a:xfrm>
          <a:prstGeom prst="rect">
            <a:avLst/>
          </a:prstGeom>
          <a:ln w="0">
            <a:noFill/>
          </a:ln>
        </p:spPr>
      </p:pic>
      <p:sp>
        <p:nvSpPr>
          <p:cNvPr id="170" name="Straight Connector 5"/>
          <p:cNvSpPr/>
          <p:nvPr/>
        </p:nvSpPr>
        <p:spPr>
          <a:xfrm>
            <a:off x="540720" y="1445040"/>
            <a:ext cx="5810760" cy="3420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Birzeit University - Samer Zein (Ph.D.) - refs (Lee, 2012) and (Griffiths, 2015)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278880" y="2530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Why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android?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85800" y="1681200"/>
            <a:ext cx="8929800" cy="4537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0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When iPhone first made a great success, many vendor saw Android as a great opportunity and solution.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This included Motorola and Sony Ericson, both been developing their own OS for many years.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And lets not forget HUAWEI, the Chinese dragon!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Only iPhone and SAMSUMG have more market share than HUAWEI..!!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The main advantage when adopting Android is that it offers a unified approach to development.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Developers need only to develop for Android.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And their apps will run on numerous Android devices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Picture 3" descr=""/>
          <p:cNvPicPr/>
          <p:nvPr/>
        </p:nvPicPr>
        <p:blipFill>
          <a:blip r:embed="rId1"/>
          <a:stretch/>
        </p:blipFill>
        <p:spPr>
          <a:xfrm>
            <a:off x="9729000" y="2194560"/>
            <a:ext cx="2315160" cy="146268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4" descr=""/>
          <p:cNvPicPr/>
          <p:nvPr/>
        </p:nvPicPr>
        <p:blipFill>
          <a:blip r:embed="rId2"/>
          <a:stretch/>
        </p:blipFill>
        <p:spPr>
          <a:xfrm>
            <a:off x="10077120" y="3830400"/>
            <a:ext cx="1618920" cy="75204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5" descr=""/>
          <p:cNvPicPr/>
          <p:nvPr/>
        </p:nvPicPr>
        <p:blipFill>
          <a:blip r:embed="rId3"/>
          <a:stretch/>
        </p:blipFill>
        <p:spPr>
          <a:xfrm>
            <a:off x="10387800" y="4755600"/>
            <a:ext cx="1209240" cy="1047240"/>
          </a:xfrm>
          <a:prstGeom prst="rect">
            <a:avLst/>
          </a:prstGeom>
          <a:ln w="0">
            <a:noFill/>
          </a:ln>
        </p:spPr>
      </p:pic>
      <p:sp>
        <p:nvSpPr>
          <p:cNvPr id="93" name="Straight Connector 7"/>
          <p:cNvSpPr/>
          <p:nvPr/>
        </p:nvSpPr>
        <p:spPr>
          <a:xfrm flipV="1">
            <a:off x="924120" y="1435320"/>
            <a:ext cx="10274760" cy="972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Birzeit University - Samer Zein (Ph.D.) - refs (Lee, 2012) and (Griffiths, 2015)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716640" y="-233640"/>
            <a:ext cx="5193360" cy="992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Android versions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7"/>
          </p:nvPr>
        </p:nvSpPr>
        <p:spPr>
          <a:xfrm>
            <a:off x="174600" y="641520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Birzeit University - Samer Zein (Ph.D.) - refs (Lee, 2012) and (Griffiths, 2015)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/>
        </p:blipFill>
        <p:spPr>
          <a:xfrm>
            <a:off x="0" y="513000"/>
            <a:ext cx="6361200" cy="250452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4" descr=""/>
          <p:cNvPicPr/>
          <p:nvPr/>
        </p:nvPicPr>
        <p:blipFill>
          <a:blip r:embed="rId2"/>
          <a:stretch/>
        </p:blipFill>
        <p:spPr>
          <a:xfrm>
            <a:off x="4840560" y="3067560"/>
            <a:ext cx="6357960" cy="1744920"/>
          </a:xfrm>
          <a:prstGeom prst="rect">
            <a:avLst/>
          </a:prstGeom>
          <a:ln w="0">
            <a:noFill/>
          </a:ln>
        </p:spPr>
      </p:pic>
      <p:sp>
        <p:nvSpPr>
          <p:cNvPr id="98" name="Bent-Up Arrow 5"/>
          <p:cNvSpPr/>
          <p:nvPr/>
        </p:nvSpPr>
        <p:spPr>
          <a:xfrm rot="5400000">
            <a:off x="3422160" y="3913200"/>
            <a:ext cx="1336680" cy="9435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 6"/>
          <p:cNvSpPr/>
          <p:nvPr/>
        </p:nvSpPr>
        <p:spPr>
          <a:xfrm>
            <a:off x="7870320" y="62640"/>
            <a:ext cx="3696480" cy="221184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One important thing to keep in mind as you are looking at Android versions is that each version has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Calibri"/>
              </a:rPr>
              <a:t>its own features and APIs..!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Straight Connector 7"/>
          <p:cNvSpPr/>
          <p:nvPr/>
        </p:nvSpPr>
        <p:spPr>
          <a:xfrm flipV="1">
            <a:off x="924120" y="943560"/>
            <a:ext cx="10274760" cy="1008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graphicFrame>
        <p:nvGraphicFramePr>
          <p:cNvPr id="101" name="Table 8"/>
          <p:cNvGraphicFramePr/>
          <p:nvPr/>
        </p:nvGraphicFramePr>
        <p:xfrm>
          <a:off x="5257440" y="4915080"/>
          <a:ext cx="5791680" cy="1754280"/>
        </p:xfrm>
        <a:graphic>
          <a:graphicData uri="http://schemas.openxmlformats.org/drawingml/2006/table">
            <a:tbl>
              <a:tblPr/>
              <a:tblGrid>
                <a:gridCol w="2895840"/>
                <a:gridCol w="2895840"/>
              </a:tblGrid>
              <a:tr h="326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8.0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Oreo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26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9.0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Pie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6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Quince Tart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26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Red Velvet Cake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26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Snow Cone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26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Tiramisu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Features of android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85800" y="1769760"/>
            <a:ext cx="10820160" cy="4448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Android is free to be customized by vendors.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No fixed hardware or software configurations!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600" spc="-1" strike="noStrike">
                <a:solidFill>
                  <a:srgbClr val="000000"/>
                </a:solidFill>
                <a:latin typeface="Calibri"/>
              </a:rPr>
              <a:t>However, Android supports the following features: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Storage: such as SQLite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Connectivity: GSM/EDGE, IDEN, CDMA, EV-DO, UMTS, Bluetooth (includes A2DP and AVRCP), Wi-Fi, LTE, and WiMAX.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Messaging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All Media Support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Hardware Support: Accelerometer sensor, camera, digital compass, proximity sensor, and GPS.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Multi-Touch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Multi Tasking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Tethering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Straight Connector 4"/>
          <p:cNvSpPr/>
          <p:nvPr/>
        </p:nvSpPr>
        <p:spPr>
          <a:xfrm flipV="1">
            <a:off x="924120" y="1435320"/>
            <a:ext cx="10274760" cy="972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Birzeit University - Samer Zein (Ph.D.) - refs (Lee, 2012) and (Griffiths, 2015)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1622160"/>
            <a:ext cx="2546280" cy="1553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Android</a:t>
            </a:r>
            <a:br>
              <a:rPr sz="2400"/>
            </a:b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 Platform</a:t>
            </a:r>
            <a:br>
              <a:rPr sz="2400"/>
            </a:br>
            <a:r>
              <a:rPr b="1" lang="en-US" sz="2400" spc="-1" strike="noStrike">
                <a:solidFill>
                  <a:srgbClr val="000000"/>
                </a:solidFill>
                <a:latin typeface="Calibri Light"/>
              </a:rPr>
              <a:t>Dissected</a:t>
            </a: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Picture 4" descr=""/>
          <p:cNvPicPr/>
          <p:nvPr/>
        </p:nvPicPr>
        <p:blipFill>
          <a:blip r:embed="rId1"/>
          <a:stretch/>
        </p:blipFill>
        <p:spPr>
          <a:xfrm>
            <a:off x="2629080" y="0"/>
            <a:ext cx="9454680" cy="6779520"/>
          </a:xfrm>
          <a:prstGeom prst="rect">
            <a:avLst/>
          </a:prstGeom>
          <a:ln w="0">
            <a:noFill/>
          </a:ln>
        </p:spPr>
      </p:pic>
      <p:sp>
        <p:nvSpPr>
          <p:cNvPr id="107" name="PlaceHolder 2"/>
          <p:cNvSpPr>
            <a:spLocks noGrp="1"/>
          </p:cNvSpPr>
          <p:nvPr>
            <p:ph type="ftr" idx="8"/>
          </p:nvPr>
        </p:nvSpPr>
        <p:spPr>
          <a:xfrm>
            <a:off x="-159840" y="6263640"/>
            <a:ext cx="2430720" cy="515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Birzeit University - Samer Zein (Ph.D.) - refs (Lee, 2012) and (Griffiths, 2015)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Android devices in the market!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672732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</a:rPr>
              <a:t>Android devices come in all shapes and sizes including, but not limited to, the following types of devices: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Smartphones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Tablets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E-reader devices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Internet TVs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Automobiles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Smartwatches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Tablets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Picture 3" descr=""/>
          <p:cNvPicPr/>
          <p:nvPr/>
        </p:nvPicPr>
        <p:blipFill>
          <a:blip r:embed="rId1"/>
          <a:stretch/>
        </p:blipFill>
        <p:spPr>
          <a:xfrm>
            <a:off x="9813240" y="1858320"/>
            <a:ext cx="2027880" cy="2242800"/>
          </a:xfrm>
          <a:prstGeom prst="rect">
            <a:avLst/>
          </a:prstGeom>
          <a:ln w="0">
            <a:noFill/>
          </a:ln>
        </p:spPr>
      </p:pic>
      <p:pic>
        <p:nvPicPr>
          <p:cNvPr id="111" name="Picture 4" descr=""/>
          <p:cNvPicPr/>
          <p:nvPr/>
        </p:nvPicPr>
        <p:blipFill>
          <a:blip r:embed="rId2"/>
          <a:stretch/>
        </p:blipFill>
        <p:spPr>
          <a:xfrm>
            <a:off x="7498440" y="1858320"/>
            <a:ext cx="1891080" cy="2183760"/>
          </a:xfrm>
          <a:prstGeom prst="rect">
            <a:avLst/>
          </a:prstGeom>
          <a:ln w="0">
            <a:noFill/>
          </a:ln>
        </p:spPr>
      </p:pic>
      <p:pic>
        <p:nvPicPr>
          <p:cNvPr id="112" name="Picture 5" descr=""/>
          <p:cNvPicPr/>
          <p:nvPr/>
        </p:nvPicPr>
        <p:blipFill>
          <a:blip r:embed="rId3"/>
          <a:stretch/>
        </p:blipFill>
        <p:spPr>
          <a:xfrm>
            <a:off x="7783560" y="4285080"/>
            <a:ext cx="3749400" cy="2385720"/>
          </a:xfrm>
          <a:prstGeom prst="rect">
            <a:avLst/>
          </a:prstGeom>
          <a:ln w="0">
            <a:noFill/>
          </a:ln>
        </p:spPr>
      </p:pic>
      <p:sp>
        <p:nvSpPr>
          <p:cNvPr id="113" name="Straight Connector 7"/>
          <p:cNvSpPr/>
          <p:nvPr/>
        </p:nvSpPr>
        <p:spPr>
          <a:xfrm flipV="1">
            <a:off x="924120" y="1435320"/>
            <a:ext cx="10274760" cy="972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Birzeit University - Samer Zein (Ph.D.) - refs (Lee, 2012) and (Griffiths, 2015)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Android community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65307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Stack Overflow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most likely your Android issue has already been solved there!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Google Android Training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developer.android.com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Android Discuss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monitored closely by Google Android Team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6" name="Picture 3" descr=""/>
          <p:cNvPicPr/>
          <p:nvPr/>
        </p:nvPicPr>
        <p:blipFill>
          <a:blip r:embed="rId1"/>
          <a:stretch/>
        </p:blipFill>
        <p:spPr>
          <a:xfrm>
            <a:off x="7585920" y="2194560"/>
            <a:ext cx="3371400" cy="1923840"/>
          </a:xfrm>
          <a:prstGeom prst="rect">
            <a:avLst/>
          </a:prstGeom>
          <a:ln w="0">
            <a:noFill/>
          </a:ln>
        </p:spPr>
      </p:pic>
      <p:sp>
        <p:nvSpPr>
          <p:cNvPr id="117" name="Straight Connector 5"/>
          <p:cNvSpPr/>
          <p:nvPr/>
        </p:nvSpPr>
        <p:spPr>
          <a:xfrm flipV="1">
            <a:off x="924120" y="1435320"/>
            <a:ext cx="10274760" cy="972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Birzeit University - Samer Zein (Ph.D.) - refs (Lee, 2012) and (Griffiths, 2015)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Obtaining the required tools for development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developing for Android, you can use a Mac, a Windows PC, or a Linux machine.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necessary tools are freely available!.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First download,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Java JDK 8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Then download and install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Android Studio (IntelliJ IDEA)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Then through Android Studio, use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SDK Manager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Tool to download multiple versions of Android SDK.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Multiple SDK versions enable you to write Android app that targets several Android OS versions.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Finally you configure your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Emulators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Straight Connector 4"/>
          <p:cNvSpPr/>
          <p:nvPr/>
        </p:nvSpPr>
        <p:spPr>
          <a:xfrm flipV="1">
            <a:off x="924120" y="1445040"/>
            <a:ext cx="10274760" cy="1008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Birzeit University - Samer Zein (Ph.D.) - refs (Lee, 2012) and (Griffiths, 2015)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3894</TotalTime>
  <Application>LibreOffice/7.3.7.2$Linux_X86_64 LibreOffice_project/30$Build-2</Application>
  <AppVersion>15.0000</AppVersion>
  <Words>1952</Words>
  <Paragraphs>168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2017-03-30T06:36:17Z</dcterms:created>
  <dc:creator>Windows User</dc:creator>
  <dc:description/>
  <dc:language>en-US</dc:language>
  <cp:lastModifiedBy/>
  <dcterms:modified xsi:type="dcterms:W3CDTF">2023-05-03T12:02:42Z</dcterms:modified>
  <cp:revision>93</cp:revision>
  <dc:subject/>
  <dc:title>Native app development with android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28</vt:i4>
  </property>
</Properties>
</file>