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2" r:id="rId9"/>
    <p:sldId id="264" r:id="rId10"/>
    <p:sldId id="297" r:id="rId11"/>
    <p:sldId id="279" r:id="rId12"/>
    <p:sldId id="293" r:id="rId13"/>
    <p:sldId id="294" r:id="rId14"/>
    <p:sldId id="295" r:id="rId15"/>
    <p:sldId id="296" r:id="rId16"/>
    <p:sldId id="271" r:id="rId17"/>
    <p:sldId id="272" r:id="rId18"/>
    <p:sldId id="267" r:id="rId19"/>
    <p:sldId id="292" r:id="rId20"/>
    <p:sldId id="298" r:id="rId21"/>
    <p:sldId id="299" r:id="rId22"/>
    <p:sldId id="300" r:id="rId23"/>
    <p:sldId id="301" r:id="rId24"/>
    <p:sldId id="268" r:id="rId25"/>
    <p:sldId id="270" r:id="rId26"/>
    <p:sldId id="280" r:id="rId27"/>
    <p:sldId id="281" r:id="rId28"/>
    <p:sldId id="30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F8DFE-9134-44F2-BAD2-6F6B9FA1AE63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45F8B-A77B-4491-BB15-E80F9CC7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5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8392-48E5-47B3-8C88-8A2B27177479}" type="datetime1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9A24-2590-4A1A-8B25-0F05313B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5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49C3-7A43-49CF-B063-3DE89318FFF5}" type="datetime1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9A24-2590-4A1A-8B25-0F05313B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9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BCDD-1C0B-47A0-AA74-5618D515A9AC}" type="datetime1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9A24-2590-4A1A-8B25-0F05313B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6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E24E-F6CD-484D-95BC-AEA34FB07188}" type="datetime1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9A24-2590-4A1A-8B25-0F05313B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7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D978-D953-49F3-A42B-18272627FC74}" type="datetime1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9A24-2590-4A1A-8B25-0F05313B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B61C-3C22-481B-9C41-85181077CEFB}" type="datetime1">
              <a:rPr lang="en-US" smtClean="0"/>
              <a:t>29-Aug-22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9A24-2590-4A1A-8B25-0F05313B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2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16B8-3811-45DF-BDEF-11DFDDB52C80}" type="datetime1">
              <a:rPr lang="en-US" smtClean="0"/>
              <a:t>29-Aug-22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9A24-2590-4A1A-8B25-0F05313B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9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DF14-8284-4814-AB29-97BD343A2DEF}" type="datetime1">
              <a:rPr lang="en-US" smtClean="0"/>
              <a:t>29-Aug-22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9A24-2590-4A1A-8B25-0F05313B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6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8A98-E466-466A-B660-FB32147FB437}" type="datetime1">
              <a:rPr lang="en-US" smtClean="0"/>
              <a:t>29-Aug-22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9A24-2590-4A1A-8B25-0F05313B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9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C162-6B3E-4B44-973E-1DD796A72FEC}" type="datetime1">
              <a:rPr lang="en-US" smtClean="0"/>
              <a:t>29-Aug-22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9A24-2590-4A1A-8B25-0F05313B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8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1AB5-1011-4355-8BD3-9DEAA901DF28}" type="datetime1">
              <a:rPr lang="en-US" smtClean="0"/>
              <a:t>29-Aug-22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9A24-2590-4A1A-8B25-0F05313B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7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85E93-6C6B-40B6-A2E7-9F5A93DD56DA}" type="datetime1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69A24-2590-4A1A-8B25-0F05313B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Native app development with android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1489587" cy="685800"/>
          </a:xfrm>
        </p:spPr>
        <p:txBody>
          <a:bodyPr/>
          <a:lstStyle/>
          <a:p>
            <a:r>
              <a:rPr lang="en-US" sz="3600" dirty="0" smtClean="0"/>
              <a:t>Part 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293" y="3632201"/>
            <a:ext cx="20097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983225"/>
            <a:ext cx="11885819" cy="5336151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1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27" y="-1"/>
            <a:ext cx="9471231" cy="633260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9149"/>
            <a:ext cx="9994490" cy="1013214"/>
          </a:xfrm>
        </p:spPr>
        <p:txBody>
          <a:bodyPr/>
          <a:lstStyle/>
          <a:p>
            <a:r>
              <a:rPr lang="en-US" dirty="0" smtClean="0"/>
              <a:t>So what makes an Android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97" y="757087"/>
            <a:ext cx="5891981" cy="56830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typical Android app is comprised of one or more </a:t>
            </a:r>
            <a:r>
              <a:rPr lang="en-US" b="1" dirty="0" smtClean="0"/>
              <a:t>screens (Activities)</a:t>
            </a:r>
            <a:r>
              <a:rPr lang="en-US" dirty="0" smtClean="0"/>
              <a:t>. </a:t>
            </a:r>
          </a:p>
          <a:p>
            <a:r>
              <a:rPr lang="en-US" dirty="0" smtClean="0"/>
              <a:t>You </a:t>
            </a:r>
            <a:r>
              <a:rPr lang="en-US" dirty="0"/>
              <a:t>define what each screen looks like using a </a:t>
            </a:r>
            <a:r>
              <a:rPr lang="en-US" b="1" dirty="0"/>
              <a:t>layout </a:t>
            </a:r>
            <a:r>
              <a:rPr lang="en-US" dirty="0"/>
              <a:t>to define its appearance. </a:t>
            </a:r>
            <a:endParaRPr lang="en-US" dirty="0" smtClean="0"/>
          </a:p>
          <a:p>
            <a:r>
              <a:rPr lang="en-US" dirty="0" smtClean="0"/>
              <a:t>Layouts </a:t>
            </a:r>
            <a:r>
              <a:rPr lang="en-US" dirty="0"/>
              <a:t>are usually defined using XML, and can include GUI components such as buttons, text fields, and </a:t>
            </a:r>
            <a:r>
              <a:rPr lang="en-US" dirty="0" smtClean="0"/>
              <a:t>labels.</a:t>
            </a:r>
          </a:p>
          <a:p>
            <a:r>
              <a:rPr lang="en-US" b="1" dirty="0" smtClean="0"/>
              <a:t>Java</a:t>
            </a:r>
            <a:r>
              <a:rPr lang="en-US" dirty="0" smtClean="0"/>
              <a:t> on the other hand defines what each activity should do.</a:t>
            </a:r>
          </a:p>
          <a:p>
            <a:r>
              <a:rPr lang="en-US" dirty="0" smtClean="0"/>
              <a:t>For example, if some activity has a button, Java will respond to that button click.</a:t>
            </a:r>
          </a:p>
          <a:p>
            <a:r>
              <a:rPr lang="en-US" dirty="0" smtClean="0"/>
              <a:t>Extra </a:t>
            </a:r>
            <a:r>
              <a:rPr lang="en-US" b="1" dirty="0" smtClean="0"/>
              <a:t>resources</a:t>
            </a:r>
            <a:r>
              <a:rPr lang="en-US" dirty="0" smtClean="0"/>
              <a:t> (images, data) can be added too.</a:t>
            </a:r>
          </a:p>
          <a:p>
            <a:r>
              <a:rPr lang="en-US" dirty="0" smtClean="0"/>
              <a:t>Your App is just a bunch of </a:t>
            </a:r>
            <a:r>
              <a:rPr lang="en-US" b="1" dirty="0" smtClean="0"/>
              <a:t>files</a:t>
            </a:r>
            <a:r>
              <a:rPr lang="en-US" dirty="0" smtClean="0"/>
              <a:t> and </a:t>
            </a:r>
            <a:r>
              <a:rPr lang="en-US" b="1" dirty="0" smtClean="0"/>
              <a:t>directories</a:t>
            </a:r>
            <a:r>
              <a:rPr lang="en-US" dirty="0" smtClean="0"/>
              <a:t>!!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78" y="806248"/>
            <a:ext cx="6156450" cy="57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7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297" y="390747"/>
            <a:ext cx="2804650" cy="2401614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Example App I:</a:t>
            </a:r>
            <a:br>
              <a:rPr lang="en-US" sz="2400" b="1" dirty="0" smtClean="0"/>
            </a:br>
            <a:r>
              <a:rPr lang="en-US" sz="2400" b="1" dirty="0" smtClean="0"/>
              <a:t>Building a </a:t>
            </a:r>
            <a:br>
              <a:rPr lang="en-US" sz="2400" b="1" dirty="0" smtClean="0"/>
            </a:br>
            <a:r>
              <a:rPr lang="en-US" sz="2400" b="1" dirty="0" smtClean="0"/>
              <a:t>basic app</a:t>
            </a:r>
            <a:br>
              <a:rPr lang="en-US" sz="2400" b="1" dirty="0" smtClean="0"/>
            </a:br>
            <a:r>
              <a:rPr lang="en-US" sz="2400" b="1" dirty="0" smtClean="0"/>
              <a:t>Demo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995" y="256568"/>
            <a:ext cx="4026869" cy="646440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34296" y="2529263"/>
            <a:ext cx="5476569" cy="2401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Objectives:</a:t>
            </a:r>
          </a:p>
          <a:p>
            <a:pPr algn="l"/>
            <a:r>
              <a:rPr lang="en-US" sz="2000" dirty="0" smtClean="0"/>
              <a:t>1 – Android studio Test Drive</a:t>
            </a:r>
          </a:p>
          <a:p>
            <a:pPr algn="l"/>
            <a:r>
              <a:rPr lang="en-US" sz="2000" dirty="0" smtClean="0"/>
              <a:t>2 – Setup AVD</a:t>
            </a:r>
          </a:p>
          <a:p>
            <a:pPr algn="l"/>
            <a:r>
              <a:rPr lang="en-US" sz="2000" dirty="0" smtClean="0"/>
              <a:t>3 – Close Look at Activities and layouts</a:t>
            </a:r>
          </a:p>
          <a:p>
            <a:pPr algn="l"/>
            <a:r>
              <a:rPr lang="en-US" sz="2000" dirty="0" smtClean="0"/>
              <a:t>4 – introduce project structure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26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570" y="-34042"/>
            <a:ext cx="8610600" cy="828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Activities and Layouts Intro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886" y="2273172"/>
            <a:ext cx="4770719" cy="20708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570" y="1024475"/>
            <a:ext cx="3577430" cy="540405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94967" y="1014643"/>
            <a:ext cx="10274710" cy="983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209550"/>
            <a:ext cx="7029450" cy="64389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249129" y="6395679"/>
            <a:ext cx="4114800" cy="365125"/>
          </a:xfrm>
        </p:spPr>
        <p:txBody>
          <a:bodyPr/>
          <a:lstStyle/>
          <a:p>
            <a:r>
              <a:rPr lang="de-DE" dirty="0" smtClean="0"/>
              <a:t>Birzeit University - Samer Zein (Ph.D.) - refs (Lee, 2012) and (Griffiths, 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80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Specifying </a:t>
            </a:r>
            <a:r>
              <a:rPr lang="en-US" dirty="0"/>
              <a:t>Minimum and Target API Levels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32156"/>
            <a:ext cx="10820400" cy="491612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As we will see progressively, </a:t>
            </a:r>
            <a:r>
              <a:rPr lang="en-US" sz="2800" b="1" dirty="0" smtClean="0"/>
              <a:t>AndroidManifest.xml</a:t>
            </a:r>
            <a:r>
              <a:rPr lang="en-US" sz="2800" dirty="0" smtClean="0"/>
              <a:t> is the main configuration file for your project. It specifies details about your App.</a:t>
            </a:r>
          </a:p>
          <a:p>
            <a:r>
              <a:rPr lang="en-US" sz="2800" dirty="0" smtClean="0"/>
              <a:t>Though </a:t>
            </a:r>
            <a:r>
              <a:rPr lang="en-US" sz="2800" b="1" dirty="0" smtClean="0"/>
              <a:t>AndroidManifest.xml</a:t>
            </a:r>
            <a:r>
              <a:rPr lang="en-US" sz="2800" dirty="0" smtClean="0"/>
              <a:t>, you need </a:t>
            </a:r>
            <a:r>
              <a:rPr lang="en-US" sz="2800" dirty="0"/>
              <a:t>to specify which versions of Android it supports. </a:t>
            </a:r>
            <a:endParaRPr lang="en-US" sz="2800" dirty="0" smtClean="0"/>
          </a:p>
          <a:p>
            <a:r>
              <a:rPr lang="en-US" sz="2800" dirty="0" smtClean="0"/>
              <a:t>Specifically</a:t>
            </a:r>
            <a:r>
              <a:rPr lang="en-US" sz="2800" dirty="0"/>
              <a:t>, the </a:t>
            </a:r>
            <a:r>
              <a:rPr lang="en-US" sz="2800" b="1" dirty="0" err="1"/>
              <a:t>minSdkVersion</a:t>
            </a:r>
            <a:r>
              <a:rPr lang="en-US" sz="2800" dirty="0"/>
              <a:t> and </a:t>
            </a:r>
            <a:r>
              <a:rPr lang="en-US" sz="2800" b="1" dirty="0" err="1"/>
              <a:t>targetSdkVersion</a:t>
            </a:r>
            <a:r>
              <a:rPr lang="en-US" sz="2800" dirty="0"/>
              <a:t> attributes for the </a:t>
            </a:r>
            <a:r>
              <a:rPr lang="en-US" sz="2800" b="1" dirty="0"/>
              <a:t>&lt;uses-</a:t>
            </a:r>
            <a:r>
              <a:rPr lang="en-US" sz="2800" b="1" dirty="0" err="1"/>
              <a:t>sdk</a:t>
            </a:r>
            <a:r>
              <a:rPr lang="en-US" sz="2800" b="1" dirty="0"/>
              <a:t>&gt; </a:t>
            </a:r>
            <a:r>
              <a:rPr lang="en-US" sz="2800" dirty="0"/>
              <a:t>element identify the </a:t>
            </a:r>
            <a:r>
              <a:rPr lang="en-US" sz="2800" b="1" dirty="0"/>
              <a:t>lowest API level</a:t>
            </a:r>
            <a:r>
              <a:rPr lang="en-US" sz="2800" dirty="0"/>
              <a:t> with which your app is compatible </a:t>
            </a:r>
            <a:endParaRPr lang="en-US" sz="2800" dirty="0" smtClean="0"/>
          </a:p>
          <a:p>
            <a:r>
              <a:rPr lang="en-US" sz="2800" dirty="0" smtClean="0"/>
              <a:t>and </a:t>
            </a:r>
            <a:r>
              <a:rPr lang="en-US" sz="2800" dirty="0"/>
              <a:t>the </a:t>
            </a:r>
            <a:r>
              <a:rPr lang="en-US" sz="2800" b="1" dirty="0"/>
              <a:t>highest API level </a:t>
            </a:r>
            <a:r>
              <a:rPr lang="en-US" sz="2800" dirty="0"/>
              <a:t>against which you’ve designed and tested your app.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24232" y="1435510"/>
            <a:ext cx="10274710" cy="983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244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Minimum and Target API </a:t>
            </a:r>
            <a:r>
              <a:rPr lang="en-US" dirty="0" smtClean="0"/>
              <a:t>Levels..2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As new versions of Android are released, some style and behaviors may change.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To </a:t>
            </a:r>
            <a:r>
              <a:rPr lang="en-US" sz="3200" dirty="0"/>
              <a:t>allow your app to take advantage of these changes and ensure that your app fits the style of each user's device,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you </a:t>
            </a:r>
            <a:r>
              <a:rPr lang="en-US" sz="3200" dirty="0"/>
              <a:t>should set the </a:t>
            </a:r>
            <a:r>
              <a:rPr lang="en-US" sz="3200" b="1" dirty="0" err="1"/>
              <a:t>targetSdkVersion</a:t>
            </a:r>
            <a:r>
              <a:rPr lang="en-US" sz="3200" dirty="0"/>
              <a:t> value to match the latest Android version available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24232" y="1435510"/>
            <a:ext cx="10274710" cy="983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255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633" y="378455"/>
            <a:ext cx="8610600" cy="1293028"/>
          </a:xfrm>
        </p:spPr>
        <p:txBody>
          <a:bodyPr/>
          <a:lstStyle/>
          <a:p>
            <a:r>
              <a:rPr lang="en-US" dirty="0" smtClean="0"/>
              <a:t>More on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3832"/>
            <a:ext cx="10820400" cy="468485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One of the </a:t>
            </a:r>
            <a:r>
              <a:rPr lang="en-US" sz="3200" b="1" dirty="0" smtClean="0"/>
              <a:t>Main</a:t>
            </a:r>
            <a:r>
              <a:rPr lang="en-US" sz="2400" dirty="0" smtClean="0"/>
              <a:t> building blocks of Android Apps</a:t>
            </a:r>
          </a:p>
          <a:p>
            <a:r>
              <a:rPr lang="en-US" sz="2400" dirty="0" smtClean="0"/>
              <a:t>Android apps can have zero or more </a:t>
            </a:r>
            <a:r>
              <a:rPr lang="en-US" sz="2400" b="1" dirty="0" smtClean="0"/>
              <a:t>Activities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Activity is like a GUI, but has to serve one action.</a:t>
            </a:r>
          </a:p>
          <a:p>
            <a:r>
              <a:rPr lang="en-US" sz="2400" dirty="0" smtClean="0"/>
              <a:t>The purpose of </a:t>
            </a:r>
            <a:r>
              <a:rPr lang="en-US" sz="2400" b="1" dirty="0" smtClean="0"/>
              <a:t>Activity</a:t>
            </a:r>
            <a:r>
              <a:rPr lang="en-US" sz="2400" dirty="0" smtClean="0"/>
              <a:t> is to interact with users.</a:t>
            </a:r>
          </a:p>
          <a:p>
            <a:r>
              <a:rPr lang="en-US" sz="2400" dirty="0"/>
              <a:t>From </a:t>
            </a:r>
            <a:r>
              <a:rPr lang="en-US" sz="2400" dirty="0" smtClean="0"/>
              <a:t>the moment </a:t>
            </a:r>
            <a:r>
              <a:rPr lang="en-US" sz="2400" dirty="0"/>
              <a:t>an activity appears on the screen to the moment it is hidden, it goes through </a:t>
            </a:r>
            <a:r>
              <a:rPr lang="en-US" sz="2400" dirty="0" smtClean="0"/>
              <a:t>a number </a:t>
            </a:r>
            <a:r>
              <a:rPr lang="en-US" sz="2400" dirty="0"/>
              <a:t>of stages.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stages are known as an activity’s life cycle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Understanding the </a:t>
            </a:r>
            <a:r>
              <a:rPr lang="en-US" sz="2400" dirty="0" smtClean="0"/>
              <a:t>life cycle </a:t>
            </a:r>
            <a:r>
              <a:rPr lang="en-US" sz="2400" dirty="0"/>
              <a:t>of an activity is vital to ensuring that your application works correctly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Additionally, there are Fragments</a:t>
            </a:r>
          </a:p>
          <a:p>
            <a:r>
              <a:rPr lang="en-US" sz="2400" b="1" dirty="0" smtClean="0"/>
              <a:t>Fragment</a:t>
            </a:r>
            <a:r>
              <a:rPr lang="en-US" b="1" dirty="0" smtClean="0"/>
              <a:t>s</a:t>
            </a:r>
            <a:r>
              <a:rPr lang="en-US" dirty="0" smtClean="0"/>
              <a:t> can be seen as “miniature” activities that can be groups together.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24232" y="1435510"/>
            <a:ext cx="10274710" cy="983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3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9" y="107228"/>
            <a:ext cx="9858223" cy="668105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1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Android is a mobile operating system that is based on a modified version of </a:t>
            </a:r>
            <a:r>
              <a:rPr lang="en-US" b="1" dirty="0" smtClean="0"/>
              <a:t>Linux.</a:t>
            </a:r>
          </a:p>
          <a:p>
            <a:r>
              <a:rPr lang="en-US" b="1" dirty="0"/>
              <a:t>It was </a:t>
            </a:r>
            <a:r>
              <a:rPr lang="en-US" b="1" dirty="0" smtClean="0"/>
              <a:t>originally developed </a:t>
            </a:r>
            <a:r>
              <a:rPr lang="en-US" b="1" dirty="0"/>
              <a:t>by a startup of the same name, Android, Inc. </a:t>
            </a:r>
            <a:endParaRPr lang="en-US" b="1" dirty="0" smtClean="0"/>
          </a:p>
          <a:p>
            <a:r>
              <a:rPr lang="en-US" b="1" dirty="0" smtClean="0"/>
              <a:t>In </a:t>
            </a:r>
            <a:r>
              <a:rPr lang="en-US" b="1" dirty="0"/>
              <a:t>2005, as part of its strategy to enter </a:t>
            </a:r>
            <a:r>
              <a:rPr lang="en-US" b="1" dirty="0" smtClean="0"/>
              <a:t>the mobile </a:t>
            </a:r>
            <a:r>
              <a:rPr lang="en-US" b="1" dirty="0"/>
              <a:t>space, Google purchased Android, Inc. and took over its development </a:t>
            </a:r>
            <a:r>
              <a:rPr lang="en-US" b="1" dirty="0" smtClean="0"/>
              <a:t>work, and also their team!</a:t>
            </a:r>
          </a:p>
          <a:p>
            <a:r>
              <a:rPr lang="en-US" b="1" dirty="0" smtClean="0"/>
              <a:t>Google wanted Android OS to be free.</a:t>
            </a:r>
          </a:p>
          <a:p>
            <a:r>
              <a:rPr lang="en-US" b="1" dirty="0" smtClean="0"/>
              <a:t>Thus it was released under Apache License.</a:t>
            </a:r>
          </a:p>
          <a:p>
            <a:r>
              <a:rPr lang="en-US" b="1" dirty="0" smtClean="0"/>
              <a:t>Anyone can download Android OS.</a:t>
            </a:r>
          </a:p>
          <a:p>
            <a:r>
              <a:rPr lang="en-US" b="1" dirty="0" smtClean="0"/>
              <a:t>Vendors do that, they also add their own extensions to differentiate their products from others.</a:t>
            </a:r>
          </a:p>
          <a:p>
            <a:r>
              <a:rPr lang="en-US" b="1" dirty="0" smtClean="0"/>
              <a:t>In 2017, there was Two Billion active Android devices…!!!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24232" y="1435510"/>
            <a:ext cx="10274710" cy="983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77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80639" y="6538407"/>
            <a:ext cx="2539180" cy="319593"/>
          </a:xfrm>
        </p:spPr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90" y="0"/>
            <a:ext cx="8239125" cy="693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81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083" y="37024"/>
            <a:ext cx="6845710" cy="863367"/>
          </a:xfrm>
        </p:spPr>
        <p:txBody>
          <a:bodyPr/>
          <a:lstStyle/>
          <a:p>
            <a:r>
              <a:rPr lang="en-US" dirty="0" smtClean="0"/>
              <a:t>Android Virtual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29" y="947164"/>
            <a:ext cx="7130847" cy="57682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Android AVDs allow you to test your App.</a:t>
            </a:r>
          </a:p>
          <a:p>
            <a:r>
              <a:rPr lang="en-US" dirty="0" smtClean="0"/>
              <a:t>Each AVD has a hardware profile; </a:t>
            </a:r>
            <a:r>
              <a:rPr lang="en-US" dirty="0"/>
              <a:t>a mapping to a system image; and emulated storage, such as a </a:t>
            </a:r>
            <a:r>
              <a:rPr lang="en-US" dirty="0" smtClean="0"/>
              <a:t>secure digital </a:t>
            </a:r>
            <a:r>
              <a:rPr lang="en-US" dirty="0"/>
              <a:t>(SD) card.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important thing to remember about emulators is that they are not perfect.</a:t>
            </a:r>
          </a:p>
          <a:p>
            <a:r>
              <a:rPr lang="en-US" dirty="0"/>
              <a:t>There are some </a:t>
            </a:r>
            <a:r>
              <a:rPr lang="en-US" dirty="0" smtClean="0"/>
              <a:t>applications that are games, or use sensors and GPS, are better tested on real device!</a:t>
            </a:r>
          </a:p>
          <a:p>
            <a:r>
              <a:rPr lang="en-US" dirty="0" smtClean="0"/>
              <a:t>But it is so easy to deploy your APK on real device using USB connection!</a:t>
            </a:r>
          </a:p>
          <a:p>
            <a:r>
              <a:rPr lang="en-US" u="sng" dirty="0"/>
              <a:t>You need to choose a system image for an API level that’s compatible </a:t>
            </a:r>
            <a:r>
              <a:rPr lang="en-US" u="sng" dirty="0" smtClean="0"/>
              <a:t>with the </a:t>
            </a:r>
            <a:r>
              <a:rPr lang="en-US" u="sng" dirty="0"/>
              <a:t>app you’re building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an example, if you want your app to work </a:t>
            </a:r>
            <a:r>
              <a:rPr lang="en-US" dirty="0" smtClean="0"/>
              <a:t>on a </a:t>
            </a:r>
            <a:r>
              <a:rPr lang="en-US" dirty="0"/>
              <a:t>minimum of API level 19, choose a system image for </a:t>
            </a:r>
            <a:r>
              <a:rPr lang="en-US" i="1" dirty="0"/>
              <a:t>at least </a:t>
            </a:r>
            <a:r>
              <a:rPr lang="en-US" dirty="0"/>
              <a:t>API level 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495070" y="6084837"/>
            <a:ext cx="3325761" cy="256970"/>
          </a:xfrm>
        </p:spPr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471" y="1465006"/>
            <a:ext cx="4544232" cy="405841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80106" y="878340"/>
            <a:ext cx="10274710" cy="983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75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8" y="643935"/>
            <a:ext cx="11548141" cy="541703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49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3" y="1482813"/>
            <a:ext cx="10992465" cy="440025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Activities: 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510" y="2194560"/>
            <a:ext cx="3974690" cy="4024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Your activity class loads its user interface (UI) component using the XML file defined in your </a:t>
            </a:r>
            <a:r>
              <a:rPr lang="en-US" dirty="0" smtClean="0"/>
              <a:t>res/layout folder.</a:t>
            </a:r>
          </a:p>
          <a:p>
            <a:r>
              <a:rPr lang="en-US" dirty="0"/>
              <a:t>Every activity you have in your application must be declared in your AndroidManifest.xml </a:t>
            </a:r>
            <a:r>
              <a:rPr lang="en-US" dirty="0" smtClean="0"/>
              <a:t>file.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3" y="2194560"/>
            <a:ext cx="6842282" cy="335264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91613" y="1533833"/>
            <a:ext cx="10274710" cy="983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6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are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Unlike programming paradigms </a:t>
            </a:r>
            <a:r>
              <a:rPr lang="en-US" dirty="0"/>
              <a:t>in which apps are launched with a main() method,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Android system initiates code in an Activity instance by invoking </a:t>
            </a:r>
            <a:r>
              <a:rPr lang="en-US" sz="2800" b="1" dirty="0"/>
              <a:t>specific callback </a:t>
            </a:r>
            <a:r>
              <a:rPr lang="en-US" sz="2800" b="1" dirty="0" smtClean="0"/>
              <a:t>methods.</a:t>
            </a:r>
            <a:endParaRPr lang="en-US" b="1" dirty="0" smtClean="0"/>
          </a:p>
          <a:p>
            <a:r>
              <a:rPr lang="en-US" dirty="0" smtClean="0"/>
              <a:t>These callback methods </a:t>
            </a:r>
            <a:r>
              <a:rPr lang="en-US" dirty="0"/>
              <a:t>correspond to </a:t>
            </a:r>
            <a:r>
              <a:rPr lang="en-US" sz="3200" b="1" dirty="0"/>
              <a:t>specific stages of its lifecycle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24232" y="1435510"/>
            <a:ext cx="10274710" cy="983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8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0464" y="144941"/>
            <a:ext cx="8610600" cy="1293028"/>
          </a:xfrm>
        </p:spPr>
        <p:txBody>
          <a:bodyPr/>
          <a:lstStyle/>
          <a:p>
            <a:r>
              <a:rPr lang="en-US" dirty="0" smtClean="0"/>
              <a:t>Activity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87" y="1722611"/>
            <a:ext cx="10820400" cy="4024125"/>
          </a:xfrm>
        </p:spPr>
        <p:txBody>
          <a:bodyPr>
            <a:noAutofit/>
          </a:bodyPr>
          <a:lstStyle/>
          <a:p>
            <a:r>
              <a:rPr lang="en-US" sz="2800" b="1" dirty="0"/>
              <a:t>The Activity class serves as the entry point for an app’s interaction with the user, providing the window in which the app draws its UI. </a:t>
            </a:r>
            <a:endParaRPr lang="en-US" sz="2800" b="1" dirty="0" smtClean="0"/>
          </a:p>
          <a:p>
            <a:r>
              <a:rPr lang="en-US" sz="2800" b="1" dirty="0" smtClean="0"/>
              <a:t>This </a:t>
            </a:r>
            <a:r>
              <a:rPr lang="en-US" sz="2800" b="1" dirty="0"/>
              <a:t>window typically fills the screen, but may be smaller than the screen and float on top of other windows. </a:t>
            </a:r>
            <a:endParaRPr lang="en-US" sz="2800" b="1" dirty="0" smtClean="0"/>
          </a:p>
          <a:p>
            <a:r>
              <a:rPr lang="en-US" sz="2800" b="1" dirty="0" smtClean="0"/>
              <a:t>You </a:t>
            </a:r>
            <a:r>
              <a:rPr lang="en-US" sz="2800" b="1" dirty="0"/>
              <a:t>implement an activity as a subclass of the Activity class. </a:t>
            </a:r>
            <a:endParaRPr lang="en-US" sz="2800" b="1" dirty="0" smtClean="0"/>
          </a:p>
          <a:p>
            <a:r>
              <a:rPr lang="en-US" sz="2800" b="1" dirty="0" smtClean="0"/>
              <a:t>Generally</a:t>
            </a:r>
            <a:r>
              <a:rPr lang="en-US" sz="2800" b="1" dirty="0"/>
              <a:t>, one activity implements one screen in an app. </a:t>
            </a:r>
            <a:endParaRPr lang="en-US" sz="2800" b="1" dirty="0" smtClean="0"/>
          </a:p>
          <a:p>
            <a:r>
              <a:rPr lang="en-US" sz="2800" b="1" dirty="0" smtClean="0"/>
              <a:t>For </a:t>
            </a:r>
            <a:r>
              <a:rPr lang="en-US" sz="2800" b="1" dirty="0"/>
              <a:t>instance, one of an app’s activities may implement the Preferences screen, while another activity implements the Compose Email screen.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24232" y="1435510"/>
            <a:ext cx="10274710" cy="983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619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are loosely coupled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Although activities work together to form a cohesive user experience in an app, </a:t>
            </a:r>
            <a:endParaRPr lang="en-US" sz="2800" b="1" dirty="0" smtClean="0"/>
          </a:p>
          <a:p>
            <a:r>
              <a:rPr lang="en-US" sz="2800" b="1" dirty="0" smtClean="0"/>
              <a:t>each </a:t>
            </a:r>
            <a:r>
              <a:rPr lang="en-US" sz="2800" b="1" dirty="0"/>
              <a:t>activity is only loosely bound to the other activities</a:t>
            </a:r>
            <a:r>
              <a:rPr lang="en-US" sz="2800" b="1" dirty="0" smtClean="0"/>
              <a:t>;</a:t>
            </a:r>
          </a:p>
          <a:p>
            <a:r>
              <a:rPr lang="en-US" sz="2800" b="1" dirty="0" smtClean="0"/>
              <a:t>there </a:t>
            </a:r>
            <a:r>
              <a:rPr lang="en-US" sz="2800" b="1" dirty="0"/>
              <a:t>are usually minimal dependencies among the activities in an app. </a:t>
            </a:r>
            <a:endParaRPr lang="en-US" sz="2800" b="1" dirty="0" smtClean="0"/>
          </a:p>
          <a:p>
            <a:r>
              <a:rPr lang="en-US" sz="2800" b="1" dirty="0" smtClean="0"/>
              <a:t>In </a:t>
            </a:r>
            <a:r>
              <a:rPr lang="en-US" sz="2800" b="1" dirty="0"/>
              <a:t>fact, activities often start up activities belonging to other apps. </a:t>
            </a:r>
            <a:endParaRPr lang="en-US" sz="2800" b="1" dirty="0" smtClean="0"/>
          </a:p>
          <a:p>
            <a:r>
              <a:rPr lang="en-US" sz="2800" b="1" dirty="0" smtClean="0"/>
              <a:t>For </a:t>
            </a:r>
            <a:r>
              <a:rPr lang="en-US" sz="2800" b="1" dirty="0"/>
              <a:t>example, a browser app might launch the Share activity of a social-media app.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24232" y="1435510"/>
            <a:ext cx="10274710" cy="983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130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86438"/>
            <a:ext cx="6606048" cy="129302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 App 2: Interactive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980471" cy="4024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 the App to do something in response to </a:t>
            </a:r>
            <a:r>
              <a:rPr lang="en-US" b="1" dirty="0" smtClean="0"/>
              <a:t>user action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to get </a:t>
            </a:r>
            <a:r>
              <a:rPr lang="en-US" b="1" dirty="0" smtClean="0"/>
              <a:t>Activity</a:t>
            </a:r>
            <a:r>
              <a:rPr lang="en-US" dirty="0" smtClean="0"/>
              <a:t> and </a:t>
            </a:r>
            <a:r>
              <a:rPr lang="en-US" b="1" dirty="0" smtClean="0"/>
              <a:t>Layout</a:t>
            </a:r>
            <a:r>
              <a:rPr lang="en-US" dirty="0" smtClean="0"/>
              <a:t> talk together.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 deeper on how Android actually works.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Introduce </a:t>
            </a:r>
            <a:r>
              <a:rPr lang="en-US" b="1" dirty="0" err="1" smtClean="0"/>
              <a:t>LinearLayout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Introduce </a:t>
            </a:r>
            <a:r>
              <a:rPr lang="en-US" b="1" dirty="0" smtClean="0"/>
              <a:t>R</a:t>
            </a:r>
            <a:r>
              <a:rPr lang="en-US" dirty="0" smtClean="0"/>
              <a:t>, the hidden gem.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Introduce </a:t>
            </a:r>
            <a:r>
              <a:rPr lang="en-US" b="1" dirty="0" smtClean="0"/>
              <a:t>strings.xml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Introduce </a:t>
            </a:r>
            <a:r>
              <a:rPr lang="en-US" b="1" dirty="0" smtClean="0"/>
              <a:t>Mainifest.xml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831" y="235514"/>
            <a:ext cx="3315316" cy="662248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40775" y="1445342"/>
            <a:ext cx="5810865" cy="3412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40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055" y="253095"/>
            <a:ext cx="8610600" cy="1293028"/>
          </a:xfrm>
        </p:spPr>
        <p:txBody>
          <a:bodyPr/>
          <a:lstStyle/>
          <a:p>
            <a:r>
              <a:rPr lang="en-US" dirty="0" smtClean="0"/>
              <a:t>Why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81316"/>
            <a:ext cx="8930148" cy="45373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When iPhone first made a great success, many vendor saw Android as a great opportunity and solution.</a:t>
            </a:r>
          </a:p>
          <a:p>
            <a:r>
              <a:rPr lang="en-US" b="1" dirty="0" smtClean="0"/>
              <a:t>This included Motorola and Sony Ericson, both been developing their own OS for many years.</a:t>
            </a:r>
          </a:p>
          <a:p>
            <a:r>
              <a:rPr lang="en-US" b="1" dirty="0" smtClean="0"/>
              <a:t>And lets not forget HUAWEI, the Chinese dragon!</a:t>
            </a:r>
          </a:p>
          <a:p>
            <a:r>
              <a:rPr lang="en-US" b="1" dirty="0" smtClean="0"/>
              <a:t>Only iPhone and SAMSUMG have more market share than HUAWEI..!!</a:t>
            </a:r>
          </a:p>
          <a:p>
            <a:r>
              <a:rPr lang="en-US" b="1" dirty="0" smtClean="0"/>
              <a:t>The main advantage when adopting Android is that it offers a unified approach to development.</a:t>
            </a:r>
          </a:p>
          <a:p>
            <a:r>
              <a:rPr lang="en-US" b="1" dirty="0" smtClean="0"/>
              <a:t>Developers need only to develop for Android.</a:t>
            </a:r>
          </a:p>
          <a:p>
            <a:r>
              <a:rPr lang="en-US" b="1" dirty="0" smtClean="0"/>
              <a:t>And their apps will run on numerous Android devices</a:t>
            </a:r>
          </a:p>
          <a:p>
            <a:endParaRPr lang="en-US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865" y="2194560"/>
            <a:ext cx="2315651" cy="1463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065" y="3830384"/>
            <a:ext cx="1619250" cy="75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627" y="4755530"/>
            <a:ext cx="1209675" cy="10477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924232" y="1435510"/>
            <a:ext cx="10274710" cy="983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2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6594" y="-233601"/>
            <a:ext cx="5193890" cy="99321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Android versions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523" y="6415344"/>
            <a:ext cx="4114800" cy="365125"/>
          </a:xfrm>
        </p:spPr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034"/>
            <a:ext cx="6361471" cy="25048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544" y="3067574"/>
            <a:ext cx="6358398" cy="1745315"/>
          </a:xfrm>
          <a:prstGeom prst="rect">
            <a:avLst/>
          </a:prstGeom>
        </p:spPr>
      </p:pic>
      <p:sp>
        <p:nvSpPr>
          <p:cNvPr id="6" name="Bent-Up Arrow 5"/>
          <p:cNvSpPr/>
          <p:nvPr/>
        </p:nvSpPr>
        <p:spPr>
          <a:xfrm rot="5400000">
            <a:off x="3421626" y="3913243"/>
            <a:ext cx="1337187" cy="94389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70262" y="62555"/>
            <a:ext cx="3696929" cy="2212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One important thing to keep in mind as you are looking at Android versions is that each version has</a:t>
            </a:r>
          </a:p>
          <a:p>
            <a:r>
              <a:rPr lang="en-US" sz="2000" b="1" dirty="0"/>
              <a:t>its own features and </a:t>
            </a:r>
            <a:r>
              <a:rPr lang="en-US" sz="2000" b="1" dirty="0" smtClean="0"/>
              <a:t>APIs..!</a:t>
            </a:r>
            <a:endParaRPr lang="en-US" sz="20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24232" y="943891"/>
            <a:ext cx="10274710" cy="983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718378"/>
              </p:ext>
            </p:extLst>
          </p:nvPr>
        </p:nvGraphicFramePr>
        <p:xfrm>
          <a:off x="5257339" y="4915060"/>
          <a:ext cx="579212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061">
                  <a:extLst>
                    <a:ext uri="{9D8B030D-6E8A-4147-A177-3AD203B41FA5}">
                      <a16:colId xmlns:a16="http://schemas.microsoft.com/office/drawing/2014/main" val="1171978096"/>
                    </a:ext>
                  </a:extLst>
                </a:gridCol>
                <a:gridCol w="2896061">
                  <a:extLst>
                    <a:ext uri="{9D8B030D-6E8A-4147-A177-3AD203B41FA5}">
                      <a16:colId xmlns:a16="http://schemas.microsoft.com/office/drawing/2014/main" val="1470593079"/>
                    </a:ext>
                  </a:extLst>
                </a:gridCol>
              </a:tblGrid>
              <a:tr h="2924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Oreo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591359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95209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Quince Tart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28504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Red Velvet Cake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03305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Snow Cone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960477"/>
                  </a:ext>
                </a:extLst>
              </a:tr>
              <a:tr h="29243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Tiramisu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163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63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69806"/>
            <a:ext cx="10820400" cy="4448879"/>
          </a:xfrm>
        </p:spPr>
        <p:txBody>
          <a:bodyPr>
            <a:normAutofit fontScale="92500"/>
          </a:bodyPr>
          <a:lstStyle/>
          <a:p>
            <a:r>
              <a:rPr lang="en-US" sz="2600" b="1" dirty="0" smtClean="0"/>
              <a:t>Android is free to be customized by vendors.</a:t>
            </a:r>
          </a:p>
          <a:p>
            <a:r>
              <a:rPr lang="en-US" sz="2600" b="1" dirty="0" smtClean="0"/>
              <a:t>No fixed hardware or software configurations!</a:t>
            </a:r>
          </a:p>
          <a:p>
            <a:r>
              <a:rPr lang="en-US" sz="2600" b="1" dirty="0" smtClean="0"/>
              <a:t>However, Android supports the following features:</a:t>
            </a:r>
          </a:p>
          <a:p>
            <a:pPr lvl="1"/>
            <a:r>
              <a:rPr lang="en-US" sz="2200" b="1" dirty="0" smtClean="0"/>
              <a:t>Storage: such as SQLite</a:t>
            </a:r>
          </a:p>
          <a:p>
            <a:pPr lvl="1"/>
            <a:r>
              <a:rPr lang="en-US" sz="2200" b="1" dirty="0"/>
              <a:t>Connectivity: GSM/EDGE, IDEN, CDMA, EV-DO, UMTS, Bluetooth (includes A2DP </a:t>
            </a:r>
            <a:r>
              <a:rPr lang="en-US" sz="2200" b="1" dirty="0" smtClean="0"/>
              <a:t>and AVRCP</a:t>
            </a:r>
            <a:r>
              <a:rPr lang="en-US" sz="2200" b="1" dirty="0"/>
              <a:t>), Wi-Fi, LTE, and </a:t>
            </a:r>
            <a:r>
              <a:rPr lang="en-US" sz="2200" b="1" dirty="0" smtClean="0"/>
              <a:t>WiMAX.</a:t>
            </a:r>
          </a:p>
          <a:p>
            <a:pPr lvl="1"/>
            <a:r>
              <a:rPr lang="en-US" sz="2200" b="1" dirty="0" smtClean="0"/>
              <a:t>Messaging</a:t>
            </a:r>
          </a:p>
          <a:p>
            <a:pPr lvl="1"/>
            <a:r>
              <a:rPr lang="en-US" sz="2200" b="1" dirty="0" smtClean="0"/>
              <a:t>All Media Support</a:t>
            </a:r>
          </a:p>
          <a:p>
            <a:pPr lvl="1"/>
            <a:r>
              <a:rPr lang="en-US" sz="2200" b="1" dirty="0"/>
              <a:t>Hardware Support: Accelerometer sensor, camera, digital compass, proximity sensor</a:t>
            </a:r>
            <a:r>
              <a:rPr lang="en-US" sz="2200" b="1" dirty="0" smtClean="0"/>
              <a:t>, and GPS.</a:t>
            </a:r>
          </a:p>
          <a:p>
            <a:pPr lvl="1"/>
            <a:r>
              <a:rPr lang="en-US" sz="2200" b="1" dirty="0" smtClean="0"/>
              <a:t>Multi-Touch</a:t>
            </a:r>
          </a:p>
          <a:p>
            <a:pPr lvl="1"/>
            <a:r>
              <a:rPr lang="en-US" sz="2200" b="1" dirty="0" smtClean="0"/>
              <a:t>Multi Tasking</a:t>
            </a:r>
          </a:p>
          <a:p>
            <a:pPr lvl="1"/>
            <a:r>
              <a:rPr lang="en-US" sz="2200" b="1" dirty="0" smtClean="0"/>
              <a:t>Tethering</a:t>
            </a:r>
            <a:endParaRPr lang="en-US" sz="2200" b="1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24232" y="1435510"/>
            <a:ext cx="10274710" cy="983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22322"/>
            <a:ext cx="2546555" cy="155349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Android</a:t>
            </a:r>
            <a:br>
              <a:rPr lang="en-US" sz="2400" b="1" dirty="0" smtClean="0"/>
            </a:br>
            <a:r>
              <a:rPr lang="en-US" sz="2400" b="1" dirty="0" smtClean="0"/>
              <a:t> Platform</a:t>
            </a:r>
            <a:br>
              <a:rPr lang="en-US" sz="2400" b="1" dirty="0" smtClean="0"/>
            </a:br>
            <a:r>
              <a:rPr lang="en-US" sz="2400" b="1" dirty="0" smtClean="0"/>
              <a:t>Dissected</a:t>
            </a:r>
            <a:br>
              <a:rPr lang="en-US" sz="2400" b="1" dirty="0" smtClean="0"/>
            </a:b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0"/>
            <a:ext cx="9454945" cy="677997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59773" y="6263572"/>
            <a:ext cx="2431025" cy="516398"/>
          </a:xfrm>
        </p:spPr>
        <p:txBody>
          <a:bodyPr/>
          <a:lstStyle/>
          <a:p>
            <a:r>
              <a:rPr lang="de-DE" dirty="0" smtClean="0"/>
              <a:t>Birzeit University - Samer Zein (Ph.D.) - refs (Lee, 2012) and (Griffiths, 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5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devices in the market!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727723" cy="4024125"/>
          </a:xfrm>
        </p:spPr>
        <p:txBody>
          <a:bodyPr>
            <a:normAutofit fontScale="85000" lnSpcReduction="20000"/>
          </a:bodyPr>
          <a:lstStyle/>
          <a:p>
            <a:r>
              <a:rPr lang="en-US" sz="3000" b="1" dirty="0"/>
              <a:t>Android devices come in all shapes and sizes including, but not limited to, the following </a:t>
            </a:r>
            <a:r>
              <a:rPr lang="en-US" sz="3000" b="1" dirty="0" smtClean="0"/>
              <a:t>types of devices:</a:t>
            </a:r>
          </a:p>
          <a:p>
            <a:r>
              <a:rPr lang="en-US" sz="3200" b="1" dirty="0" smtClean="0"/>
              <a:t>Smartphones</a:t>
            </a:r>
          </a:p>
          <a:p>
            <a:r>
              <a:rPr lang="en-US" sz="3200" b="1" dirty="0" smtClean="0"/>
              <a:t>Tablets</a:t>
            </a:r>
          </a:p>
          <a:p>
            <a:r>
              <a:rPr lang="en-US" sz="3200" b="1" dirty="0" smtClean="0"/>
              <a:t>E-reader devices</a:t>
            </a:r>
          </a:p>
          <a:p>
            <a:r>
              <a:rPr lang="en-US" sz="3200" b="1" dirty="0" smtClean="0"/>
              <a:t>Internet TVs</a:t>
            </a:r>
          </a:p>
          <a:p>
            <a:r>
              <a:rPr lang="en-US" sz="3200" b="1" dirty="0" smtClean="0"/>
              <a:t>Automobiles</a:t>
            </a:r>
          </a:p>
          <a:p>
            <a:r>
              <a:rPr lang="en-US" sz="3200" b="1" dirty="0" smtClean="0"/>
              <a:t>Smartwatches</a:t>
            </a:r>
          </a:p>
          <a:p>
            <a:r>
              <a:rPr lang="en-US" sz="3200" b="1" dirty="0" smtClean="0"/>
              <a:t>Tablets</a:t>
            </a:r>
            <a:endParaRPr lang="en-US" sz="3200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363" y="1858295"/>
            <a:ext cx="2028378" cy="2242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479" y="1858295"/>
            <a:ext cx="1891328" cy="2183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621" y="4285110"/>
            <a:ext cx="3749624" cy="238612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924232" y="1435510"/>
            <a:ext cx="10274710" cy="983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531077" cy="402412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Stack Overflow </a:t>
            </a:r>
            <a:r>
              <a:rPr lang="en-US" sz="2800" dirty="0" smtClean="0">
                <a:sym typeface="Wingdings" panose="05000000000000000000" pitchFamily="2" charset="2"/>
              </a:rPr>
              <a:t> most likely your Android issue has already been solved there!</a:t>
            </a:r>
          </a:p>
          <a:p>
            <a:r>
              <a:rPr 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Google Android Training </a:t>
            </a:r>
            <a:r>
              <a:rPr lang="en-US" sz="2800" dirty="0" smtClean="0">
                <a:sym typeface="Wingdings" panose="05000000000000000000" pitchFamily="2" charset="2"/>
              </a:rPr>
              <a:t> developer.android.com </a:t>
            </a:r>
          </a:p>
          <a:p>
            <a:r>
              <a:rPr 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Android Discuss </a:t>
            </a:r>
            <a:r>
              <a:rPr lang="en-US" sz="2800" dirty="0" smtClean="0">
                <a:sym typeface="Wingdings" panose="05000000000000000000" pitchFamily="2" charset="2"/>
              </a:rPr>
              <a:t> monitored closely by Google Android Team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894" y="2194560"/>
            <a:ext cx="3371850" cy="19240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924232" y="1435510"/>
            <a:ext cx="10274710" cy="983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8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the required tools for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developing for Android, </a:t>
            </a:r>
            <a:r>
              <a:rPr lang="en-US" dirty="0"/>
              <a:t>you can use a Mac, a Windows PC, or a Linux </a:t>
            </a:r>
            <a:r>
              <a:rPr lang="en-US" dirty="0" smtClean="0"/>
              <a:t>machine.</a:t>
            </a:r>
          </a:p>
          <a:p>
            <a:r>
              <a:rPr lang="en-US" dirty="0" smtClean="0"/>
              <a:t>All necessary tools are freely available!.</a:t>
            </a:r>
          </a:p>
          <a:p>
            <a:r>
              <a:rPr lang="en-US" dirty="0" smtClean="0"/>
              <a:t>First download, </a:t>
            </a:r>
            <a:r>
              <a:rPr lang="en-US" b="1" dirty="0" smtClean="0"/>
              <a:t>Java JDK 8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 download and install </a:t>
            </a:r>
            <a:r>
              <a:rPr lang="en-US" b="1" dirty="0" smtClean="0"/>
              <a:t>Android Studio (IntelliJ IDEA)</a:t>
            </a:r>
          </a:p>
          <a:p>
            <a:r>
              <a:rPr lang="en-US" dirty="0" smtClean="0"/>
              <a:t>Then through Android Studio, use </a:t>
            </a:r>
            <a:r>
              <a:rPr lang="en-US" b="1" dirty="0" smtClean="0"/>
              <a:t>SDK Manager </a:t>
            </a:r>
            <a:r>
              <a:rPr lang="en-US" dirty="0" smtClean="0"/>
              <a:t>Tool to download multiple versions of Android SDK.</a:t>
            </a:r>
          </a:p>
          <a:p>
            <a:r>
              <a:rPr lang="en-US" dirty="0" smtClean="0"/>
              <a:t>Multiple SDK versions enable you to write Android app that targets several Android OS versions.</a:t>
            </a:r>
          </a:p>
          <a:p>
            <a:r>
              <a:rPr lang="en-US" dirty="0" smtClean="0"/>
              <a:t>Finally you configure your </a:t>
            </a:r>
            <a:r>
              <a:rPr lang="en-US" b="1" dirty="0" smtClean="0"/>
              <a:t>Emulators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Birzeit University - Samer Zein (Ph.D.) - refs (Lee, 2012) and (Griffiths, 2015)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24232" y="1445342"/>
            <a:ext cx="10274710" cy="983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5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3886</TotalTime>
  <Words>1952</Words>
  <Application>Microsoft Office PowerPoint</Application>
  <PresentationFormat>Widescreen</PresentationFormat>
  <Paragraphs>168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Native app development with android </vt:lpstr>
      <vt:lpstr>What is android?</vt:lpstr>
      <vt:lpstr>Why android?</vt:lpstr>
      <vt:lpstr>Android versions</vt:lpstr>
      <vt:lpstr>Features of android</vt:lpstr>
      <vt:lpstr>Android  Platform Dissected </vt:lpstr>
      <vt:lpstr>Android devices in the market!</vt:lpstr>
      <vt:lpstr>Android community</vt:lpstr>
      <vt:lpstr>Obtaining the required tools for development</vt:lpstr>
      <vt:lpstr>PowerPoint Presentation</vt:lpstr>
      <vt:lpstr>PowerPoint Presentation</vt:lpstr>
      <vt:lpstr>So what makes an Android App?</vt:lpstr>
      <vt:lpstr>Example App I: Building a  basic app Demo</vt:lpstr>
      <vt:lpstr>      Activities and Layouts Intro     </vt:lpstr>
      <vt:lpstr>PowerPoint Presentation</vt:lpstr>
      <vt:lpstr>Specifying Minimum and Target API Levels </vt:lpstr>
      <vt:lpstr>Specifying Minimum and Target API Levels..2</vt:lpstr>
      <vt:lpstr>More on Activities</vt:lpstr>
      <vt:lpstr>PowerPoint Presentation</vt:lpstr>
      <vt:lpstr>PowerPoint Presentation</vt:lpstr>
      <vt:lpstr>Android Virtual devices</vt:lpstr>
      <vt:lpstr>PowerPoint Presentation</vt:lpstr>
      <vt:lpstr>PowerPoint Presentation</vt:lpstr>
      <vt:lpstr>Activities: onCreate()</vt:lpstr>
      <vt:lpstr>Activities are different</vt:lpstr>
      <vt:lpstr>Activity Purpose</vt:lpstr>
      <vt:lpstr>Activities are loosely coupled</vt:lpstr>
      <vt:lpstr>Example App 2: Interactive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app development with android</dc:title>
  <dc:creator>Windows User</dc:creator>
  <cp:lastModifiedBy>Samer Zain</cp:lastModifiedBy>
  <cp:revision>92</cp:revision>
  <dcterms:created xsi:type="dcterms:W3CDTF">2017-03-30T06:36:17Z</dcterms:created>
  <dcterms:modified xsi:type="dcterms:W3CDTF">2022-08-29T09:58:50Z</dcterms:modified>
</cp:coreProperties>
</file>