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5" r:id="rId2"/>
    <p:sldId id="512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459" r:id="rId12"/>
  </p:sldIdLst>
  <p:sldSz cx="12190413" cy="6859588"/>
  <p:notesSz cx="7104063" cy="10234613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2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858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430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02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573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02"/>
    <a:srgbClr val="21C0FF"/>
    <a:srgbClr val="FFFFFF"/>
    <a:srgbClr val="00AAF0"/>
    <a:srgbClr val="FF0066"/>
    <a:srgbClr val="5F5F5F"/>
    <a:srgbClr val="EEEEEE"/>
    <a:srgbClr val="080808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922" autoAdjust="0"/>
  </p:normalViewPr>
  <p:slideViewPr>
    <p:cSldViewPr>
      <p:cViewPr varScale="1">
        <p:scale>
          <a:sx n="94" d="100"/>
          <a:sy n="94" d="100"/>
        </p:scale>
        <p:origin x="432" y="60"/>
      </p:cViewPr>
      <p:guideLst>
        <p:guide orient="horz" pos="1620"/>
        <p:guide pos="2880"/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32BA5F1-8D45-48C6-A581-11BA5FA35973}" type="datetimeFigureOut">
              <a:rPr lang="zh-CN" altLang="en-US" smtClean="0"/>
              <a:pPr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5B28B8-5065-43A7-9034-D496D1F128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2022/9/20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9572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9143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8715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8287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7858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30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02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73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15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1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0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9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5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701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72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02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36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10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 rot="5400000">
            <a:off x="0" y="0"/>
            <a:ext cx="1080000" cy="108000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" y="78939"/>
            <a:ext cx="1066712" cy="10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4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28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79" indent="-45717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53" indent="-38098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29" indent="-304786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01" indent="-30478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073" indent="-30478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644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16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88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59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5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7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58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slide" Target="slide1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59"/>
          <p:cNvSpPr txBox="1">
            <a:spLocks noChangeArrowheads="1"/>
          </p:cNvSpPr>
          <p:nvPr/>
        </p:nvSpPr>
        <p:spPr bwMode="auto">
          <a:xfrm>
            <a:off x="1729782" y="2191484"/>
            <a:ext cx="8730900" cy="178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事件源驱动的</a:t>
            </a:r>
            <a:r>
              <a:rPr lang="en-US" altLang="zh-CN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Oracle</a:t>
            </a:r>
            <a:r>
              <a:rPr lang="zh-CN" altLang="en-US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网络</a:t>
            </a:r>
            <a:endParaRPr lang="en-US" altLang="zh-CN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  <a:p>
            <a:pPr algn="ctr"/>
            <a:r>
              <a:rPr lang="en-US" altLang="zh-CN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2022-9-19</a:t>
            </a:r>
            <a:endParaRPr lang="zh-CN" altLang="en-US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2831732" y="4858885"/>
            <a:ext cx="6526950" cy="0"/>
          </a:xfrm>
          <a:prstGeom prst="line">
            <a:avLst/>
          </a:prstGeom>
          <a:ln w="19050">
            <a:solidFill>
              <a:srgbClr val="00A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4374178" y="4571481"/>
            <a:ext cx="3442058" cy="762182"/>
          </a:xfrm>
          <a:prstGeom prst="roundRect">
            <a:avLst/>
          </a:prstGeom>
          <a:solidFill>
            <a:srgbClr val="00A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/>
            <a:r>
              <a:rPr lang="zh-CN" altLang="en-US" sz="2000" dirty="0">
                <a:latin typeface="+mn-ea"/>
                <a:cs typeface="Arial" pitchFamily="34" charset="0"/>
              </a:rPr>
              <a:t>科技改变世界</a:t>
            </a:r>
            <a:endParaRPr lang="en-US" altLang="zh-CN" sz="2000" dirty="0">
              <a:latin typeface="+mn-ea"/>
              <a:cs typeface="Arial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739339" y="5536428"/>
            <a:ext cx="7117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topabomb</a:t>
            </a: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639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- Async Provider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Request-&gt;Provider-&gt;Callback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700F5B-0257-A397-528F-A21C1D633E1A}"/>
              </a:ext>
            </a:extLst>
          </p:cNvPr>
          <p:cNvSpPr/>
          <p:nvPr/>
        </p:nvSpPr>
        <p:spPr>
          <a:xfrm>
            <a:off x="8687494" y="2349674"/>
            <a:ext cx="245138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8B5612-6B11-57CB-E115-81A2ECD4E214}"/>
              </a:ext>
            </a:extLst>
          </p:cNvPr>
          <p:cNvSpPr/>
          <p:nvPr/>
        </p:nvSpPr>
        <p:spPr>
          <a:xfrm>
            <a:off x="8687494" y="2349674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Subscription Manager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55C641-4829-F760-8B99-C13490EEA386}"/>
              </a:ext>
            </a:extLst>
          </p:cNvPr>
          <p:cNvSpPr/>
          <p:nvPr/>
        </p:nvSpPr>
        <p:spPr>
          <a:xfrm>
            <a:off x="8846970" y="4027969"/>
            <a:ext cx="2132429" cy="41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funds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30E869-8F18-0770-9CF4-93B93A4A6BA2}"/>
              </a:ext>
            </a:extLst>
          </p:cNvPr>
          <p:cNvSpPr/>
          <p:nvPr/>
        </p:nvSpPr>
        <p:spPr>
          <a:xfrm>
            <a:off x="8860469" y="3445211"/>
            <a:ext cx="2132429" cy="41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Subscription ID 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520285-2F5E-A8FF-DC46-3ECBA410E68E}"/>
              </a:ext>
            </a:extLst>
          </p:cNvPr>
          <p:cNvSpPr/>
          <p:nvPr/>
        </p:nvSpPr>
        <p:spPr>
          <a:xfrm>
            <a:off x="8846971" y="4575172"/>
            <a:ext cx="2132429" cy="41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Consumer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5FC160-2623-AE0C-9691-A0C540A7A38D}"/>
              </a:ext>
            </a:extLst>
          </p:cNvPr>
          <p:cNvSpPr/>
          <p:nvPr/>
        </p:nvSpPr>
        <p:spPr>
          <a:xfrm>
            <a:off x="8846970" y="2898008"/>
            <a:ext cx="2132429" cy="41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data feed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87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" name="TextBox 59"/>
          <p:cNvSpPr txBox="1">
            <a:spLocks noChangeArrowheads="1"/>
          </p:cNvSpPr>
          <p:nvPr/>
        </p:nvSpPr>
        <p:spPr bwMode="auto">
          <a:xfrm>
            <a:off x="4029364" y="3657142"/>
            <a:ext cx="3866042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Thanks</a:t>
            </a:r>
            <a:endParaRPr lang="zh-CN" altLang="en-US" sz="8800" b="1" spc="400" dirty="0">
              <a:solidFill>
                <a:schemeClr val="bg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AC2CE32B-85C9-4FDE-B0C2-A25E5BCC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934" y="1989634"/>
            <a:ext cx="4965446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感谢聆听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41122B-62AB-A326-FA88-624514E3A75E}"/>
              </a:ext>
            </a:extLst>
          </p:cNvPr>
          <p:cNvGrpSpPr/>
          <p:nvPr/>
        </p:nvGrpSpPr>
        <p:grpSpPr>
          <a:xfrm>
            <a:off x="262558" y="5540844"/>
            <a:ext cx="3096888" cy="913656"/>
            <a:chOff x="2276022" y="642475"/>
            <a:chExt cx="3096888" cy="91365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4D0894C-F109-D174-D038-3B832AFE314A}"/>
                </a:ext>
              </a:extLst>
            </p:cNvPr>
            <p:cNvSpPr/>
            <p:nvPr/>
          </p:nvSpPr>
          <p:spPr>
            <a:xfrm>
              <a:off x="2466498" y="778726"/>
              <a:ext cx="571429" cy="5716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2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858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430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02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573" algn="l" defTabSz="1219143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5265DAA-46A5-DFFA-C511-8BCF950D7A31}"/>
                </a:ext>
              </a:extLst>
            </p:cNvPr>
            <p:cNvGrpSpPr/>
            <p:nvPr/>
          </p:nvGrpSpPr>
          <p:grpSpPr>
            <a:xfrm>
              <a:off x="2276022" y="1152296"/>
              <a:ext cx="383842" cy="383981"/>
              <a:chOff x="304800" y="673100"/>
              <a:chExt cx="4000500" cy="4000500"/>
            </a:xfrm>
            <a:effectLst>
              <a:outerShdw blurRad="381000" dist="152400" dir="8100000" algn="tr" rotWithShape="0">
                <a:prstClr val="black">
                  <a:alpha val="70000"/>
                </a:prstClr>
              </a:outerShdw>
            </a:effectLst>
          </p:grpSpPr>
          <p:sp>
            <p:nvSpPr>
              <p:cNvPr id="26" name="同心圆 48">
                <a:extLst>
                  <a:ext uri="{FF2B5EF4-FFF2-40B4-BE49-F238E27FC236}">
                    <a16:creationId xmlns:a16="http://schemas.microsoft.com/office/drawing/2014/main" id="{21E41202-B3B2-5503-E344-4A752228515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57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14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28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858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430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002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573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425E611-A011-1B3E-36D3-F0298D602B76}"/>
                  </a:ext>
                </a:extLst>
              </p:cNvPr>
              <p:cNvSpPr/>
              <p:nvPr/>
            </p:nvSpPr>
            <p:spPr>
              <a:xfrm>
                <a:off x="479425" y="847725"/>
                <a:ext cx="3651250" cy="365125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572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14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71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287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858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430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002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573" algn="l" defTabSz="1219143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85C5D72E-0361-FCD2-F24D-201FDF6A61A6}"/>
                </a:ext>
              </a:extLst>
            </p:cNvPr>
            <p:cNvSpPr txBox="1"/>
            <p:nvPr/>
          </p:nvSpPr>
          <p:spPr>
            <a:xfrm>
              <a:off x="2998862" y="642475"/>
              <a:ext cx="2374048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6095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12191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828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24382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3047858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3657430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4267002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4876573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en-US" altLang="zh-CN" sz="5400" b="1" i="1" spc="400" dirty="0">
                  <a:solidFill>
                    <a:srgbClr val="00AAF0"/>
                  </a:solidFill>
                  <a:latin typeface="Algerian" panose="04020705040A02060702" pitchFamily="82" charset="0"/>
                  <a:ea typeface="+mn-ea"/>
                  <a:cs typeface="Arabic Typesetting" panose="020B0604020202020204" pitchFamily="66" charset="-78"/>
                </a:rPr>
                <a:t>WEDID</a:t>
              </a:r>
              <a:r>
                <a:rPr lang="en-US" altLang="zh-CN" sz="1200" b="1" i="1" spc="400" dirty="0">
                  <a:solidFill>
                    <a:srgbClr val="00AAF0"/>
                  </a:solidFill>
                  <a:latin typeface="Algerian" panose="04020705040A02060702" pitchFamily="82" charset="0"/>
                  <a:ea typeface="+mn-ea"/>
                  <a:cs typeface="Arabic Typesetting" panose="020B0604020202020204" pitchFamily="66" charset="-78"/>
                </a:rPr>
                <a:t> </a:t>
              </a: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D0617135-ED05-8BCC-A403-1A3886BA37B6}"/>
                </a:ext>
              </a:extLst>
            </p:cNvPr>
            <p:cNvSpPr txBox="1"/>
            <p:nvPr/>
          </p:nvSpPr>
          <p:spPr>
            <a:xfrm>
              <a:off x="4547582" y="1371465"/>
              <a:ext cx="78547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609572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12191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82871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2438287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3047858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3657430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4267002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4876573" algn="l" defTabSz="1219143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r>
                <a:rPr lang="en-US" altLang="zh-CN" sz="1200" b="1" spc="400" dirty="0">
                  <a:solidFill>
                    <a:srgbClr val="00AAF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Oracle</a:t>
              </a:r>
              <a:endPara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56752C0F-B6F5-4173-BC87-1568687BE26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2636" y="101057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介绍</a:t>
            </a:r>
          </a:p>
        </p:txBody>
      </p:sp>
      <p:sp>
        <p:nvSpPr>
          <p:cNvPr id="3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824DC9A2-A5F2-4D43-82DE-F50ECFFC49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8653" y="1082581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MH_Others_1">
            <a:extLst>
              <a:ext uri="{FF2B5EF4-FFF2-40B4-BE49-F238E27FC236}">
                <a16:creationId xmlns:a16="http://schemas.microsoft.com/office/drawing/2014/main" id="{AB04B817-D677-4867-AF84-4C2CDD7CA10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rot="20700000" flipH="1">
            <a:off x="4997959" y="11905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Entry_2">
            <a:hlinkClick r:id="" action="ppaction://noaction"/>
            <a:extLst>
              <a:ext uri="{FF2B5EF4-FFF2-40B4-BE49-F238E27FC236}">
                <a16:creationId xmlns:a16="http://schemas.microsoft.com/office/drawing/2014/main" id="{EBC62FEB-47FA-41F5-AE89-ECE88722BFA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3591" y="2150602"/>
            <a:ext cx="3936125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Mining network 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BB8D0308-0557-4073-A380-9EEBFCDE44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5033" y="1613339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32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MH_Others_2">
            <a:extLst>
              <a:ext uri="{FF2B5EF4-FFF2-40B4-BE49-F238E27FC236}">
                <a16:creationId xmlns:a16="http://schemas.microsoft.com/office/drawing/2014/main" id="{783DE20A-FAF3-41E3-A178-22ED226F2CA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rot="20700000" flipH="1">
            <a:off x="5014625" y="1806436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881672B6-DC3F-4C4A-8EFF-21B962370DD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s_2">
            <a:extLst>
              <a:ext uri="{FF2B5EF4-FFF2-40B4-BE49-F238E27FC236}">
                <a16:creationId xmlns:a16="http://schemas.microsoft.com/office/drawing/2014/main" id="{F2F5462E-2E2C-4E3D-8134-B90B5E6906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74838" y="6022082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s_3">
            <a:extLst>
              <a:ext uri="{FF2B5EF4-FFF2-40B4-BE49-F238E27FC236}">
                <a16:creationId xmlns:a16="http://schemas.microsoft.com/office/drawing/2014/main" id="{8AFEA829-DE35-4568-9BF2-29FCE8C1D64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08781" y="420165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s_4">
            <a:extLst>
              <a:ext uri="{FF2B5EF4-FFF2-40B4-BE49-F238E27FC236}">
                <a16:creationId xmlns:a16="http://schemas.microsoft.com/office/drawing/2014/main" id="{AA1A807D-BDD0-4907-9266-DEAA3C04C8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4838" y="2867096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3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MH_Others_5">
            <a:extLst>
              <a:ext uri="{FF2B5EF4-FFF2-40B4-BE49-F238E27FC236}">
                <a16:creationId xmlns:a16="http://schemas.microsoft.com/office/drawing/2014/main" id="{109257C0-737E-4665-A4B7-2BE3D2A6FD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874838" y="3495178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5D9DE1C8-F8E0-481D-8AEB-BE97BDE248E4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3591" y="2698288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Aggregator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sources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</a:p>
        </p:txBody>
      </p:sp>
      <p:sp>
        <p:nvSpPr>
          <p:cNvPr id="21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DB1D7457-D284-47FA-9610-F6EA4FAD647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0311" y="2738765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MH_Others_1">
            <a:extLst>
              <a:ext uri="{FF2B5EF4-FFF2-40B4-BE49-F238E27FC236}">
                <a16:creationId xmlns:a16="http://schemas.microsoft.com/office/drawing/2014/main" id="{B71C1120-4DF9-4399-BCE0-655909FA9EF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rot="20700000" flipH="1">
            <a:off x="5014625" y="2929960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CB96CC4E-932B-4E2C-85C3-D581F42153C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3591" y="1575982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整体架构</a:t>
            </a:r>
          </a:p>
        </p:txBody>
      </p:sp>
      <p:sp>
        <p:nvSpPr>
          <p:cNvPr id="30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724D59F9-91E7-4AB1-8240-FB365679D85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45033" y="216720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MH_Others_1">
            <a:extLst>
              <a:ext uri="{FF2B5EF4-FFF2-40B4-BE49-F238E27FC236}">
                <a16:creationId xmlns:a16="http://schemas.microsoft.com/office/drawing/2014/main" id="{37A5707B-EBBE-4EE7-9CF5-B73518E7145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20700000" flipH="1">
            <a:off x="5014625" y="2360298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E0937B7C-A21D-D7A3-A38E-432E110B06E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33591" y="3308782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Relayers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network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57A37797-8805-C6DB-2204-E499D8939D2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0311" y="3349259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MH_Others_1">
            <a:extLst>
              <a:ext uri="{FF2B5EF4-FFF2-40B4-BE49-F238E27FC236}">
                <a16:creationId xmlns:a16="http://schemas.microsoft.com/office/drawing/2014/main" id="{1C71BD82-8E7B-798E-5CCD-B2D558AEE6E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rot="20700000" flipH="1">
            <a:off x="5014625" y="3540454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6EE17E99-7B8C-3538-A9A4-DB5A5864AD6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33591" y="3910718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- Data Feeds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1D063D05-4C58-C46B-FD69-8A7AF4073F34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720311" y="3951195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MH_Others_1">
            <a:extLst>
              <a:ext uri="{FF2B5EF4-FFF2-40B4-BE49-F238E27FC236}">
                <a16:creationId xmlns:a16="http://schemas.microsoft.com/office/drawing/2014/main" id="{0F5BFD69-2B5B-F7F4-C6D2-A940FAEDEF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20700000" flipH="1">
            <a:off x="5014625" y="4142390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FE1D58B4-F45D-6A25-0952-7EBF45C719E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33591" y="4543564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- Async Provider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E1F96031-8A1D-AA06-949B-38303B6C4EE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720311" y="4584041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MH_Others_1">
            <a:extLst>
              <a:ext uri="{FF2B5EF4-FFF2-40B4-BE49-F238E27FC236}">
                <a16:creationId xmlns:a16="http://schemas.microsoft.com/office/drawing/2014/main" id="{887BDFB5-FA16-36BB-27F2-08C0817CFC1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rot="20700000" flipH="1">
            <a:off x="5014625" y="4775236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H_Entry_1">
            <a:hlinkClick r:id="rId32" action="ppaction://hlinksldjump"/>
            <a:extLst>
              <a:ext uri="{FF2B5EF4-FFF2-40B4-BE49-F238E27FC236}">
                <a16:creationId xmlns:a16="http://schemas.microsoft.com/office/drawing/2014/main" id="{FA1FD8F1-879D-6487-40D2-A043993319A9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614902" y="5217211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及治理</a:t>
            </a:r>
          </a:p>
        </p:txBody>
      </p:sp>
      <p:sp>
        <p:nvSpPr>
          <p:cNvPr id="26" name="MH_Number_1">
            <a:hlinkClick r:id="rId32" action="ppaction://hlinksldjump"/>
            <a:extLst>
              <a:ext uri="{FF2B5EF4-FFF2-40B4-BE49-F238E27FC236}">
                <a16:creationId xmlns:a16="http://schemas.microsoft.com/office/drawing/2014/main" id="{43CDC026-3A26-5557-3293-19942D133DD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701622" y="5257688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MH_Others_1">
            <a:extLst>
              <a:ext uri="{FF2B5EF4-FFF2-40B4-BE49-F238E27FC236}">
                <a16:creationId xmlns:a16="http://schemas.microsoft.com/office/drawing/2014/main" id="{ABBF8234-0B1A-07C0-1349-1D4BEA421958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rot="20700000" flipH="1">
            <a:off x="4995936" y="5448883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特点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专注于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NFT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及衍生产品的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Oracle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: 剪去单角 1">
            <a:extLst>
              <a:ext uri="{FF2B5EF4-FFF2-40B4-BE49-F238E27FC236}">
                <a16:creationId xmlns:a16="http://schemas.microsoft.com/office/drawing/2014/main" id="{CCA7B4B2-4821-9419-99FF-EE69560CD785}"/>
              </a:ext>
            </a:extLst>
          </p:cNvPr>
          <p:cNvSpPr/>
          <p:nvPr/>
        </p:nvSpPr>
        <p:spPr>
          <a:xfrm>
            <a:off x="910630" y="2350890"/>
            <a:ext cx="2160240" cy="9361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社区驱动</a:t>
            </a:r>
          </a:p>
        </p:txBody>
      </p:sp>
      <p:sp>
        <p:nvSpPr>
          <p:cNvPr id="3" name="矩形: 剪去单角 2">
            <a:extLst>
              <a:ext uri="{FF2B5EF4-FFF2-40B4-BE49-F238E27FC236}">
                <a16:creationId xmlns:a16="http://schemas.microsoft.com/office/drawing/2014/main" id="{57E8100C-0542-F3DA-9D23-90FB4540838E}"/>
              </a:ext>
            </a:extLst>
          </p:cNvPr>
          <p:cNvSpPr/>
          <p:nvPr/>
        </p:nvSpPr>
        <p:spPr>
          <a:xfrm>
            <a:off x="3502918" y="4027083"/>
            <a:ext cx="2160240" cy="936104"/>
          </a:xfrm>
          <a:prstGeom prst="snip1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专用区块链网络</a:t>
            </a:r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FF3B10AD-0B51-5ADB-9FC1-8B9760C742C3}"/>
              </a:ext>
            </a:extLst>
          </p:cNvPr>
          <p:cNvSpPr/>
          <p:nvPr/>
        </p:nvSpPr>
        <p:spPr>
          <a:xfrm>
            <a:off x="6239221" y="2426378"/>
            <a:ext cx="2160240" cy="9361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事件溯源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3C467DD4-FC72-AEF5-D036-53589EC83D4E}"/>
              </a:ext>
            </a:extLst>
          </p:cNvPr>
          <p:cNvSpPr/>
          <p:nvPr/>
        </p:nvSpPr>
        <p:spPr>
          <a:xfrm>
            <a:off x="8903518" y="4005858"/>
            <a:ext cx="2160240" cy="936104"/>
          </a:xfrm>
          <a:prstGeom prst="snip1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多种数据源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9BBEC92-14F3-37A4-DC25-04242FB8D6B5}"/>
              </a:ext>
            </a:extLst>
          </p:cNvPr>
          <p:cNvSpPr/>
          <p:nvPr/>
        </p:nvSpPr>
        <p:spPr>
          <a:xfrm>
            <a:off x="1054646" y="3667043"/>
            <a:ext cx="2014545" cy="1224136"/>
          </a:xfrm>
          <a:prstGeom prst="wedgeRoundRectCallout">
            <a:avLst>
              <a:gd name="adj1" fmla="val -35075"/>
              <a:gd name="adj2" fmla="val -684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/>
              <a:t>无中心化组件，无准入许可；社区成员均可参与网络的建设及运维来获取奖励；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B8830F0-3690-FF21-CD61-7DD5BBD7932D}"/>
              </a:ext>
            </a:extLst>
          </p:cNvPr>
          <p:cNvSpPr/>
          <p:nvPr/>
        </p:nvSpPr>
        <p:spPr>
          <a:xfrm>
            <a:off x="3502918" y="2350889"/>
            <a:ext cx="2160240" cy="1316153"/>
          </a:xfrm>
          <a:prstGeom prst="wedgeRoundRectCallout">
            <a:avLst>
              <a:gd name="adj1" fmla="val 27655"/>
              <a:gd name="adj2" fmla="val 6724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/>
              <a:t>高速、专用的区块链底层设施：</a:t>
            </a:r>
            <a:r>
              <a:rPr lang="en-US" altLang="zh-CN" sz="1400" dirty="0" err="1"/>
              <a:t>WedidChain</a:t>
            </a:r>
            <a:r>
              <a:rPr lang="zh-CN" altLang="en-US" sz="1400" dirty="0"/>
              <a:t>；通过</a:t>
            </a:r>
            <a:r>
              <a:rPr lang="en-US" altLang="zh-CN" sz="1400" dirty="0" err="1"/>
              <a:t>Evm</a:t>
            </a:r>
            <a:r>
              <a:rPr lang="zh-CN" altLang="en-US" sz="1400" dirty="0"/>
              <a:t>兼容形式提供</a:t>
            </a:r>
            <a:r>
              <a:rPr lang="en-US" altLang="zh-CN" sz="1400" dirty="0"/>
              <a:t>Aggregator</a:t>
            </a:r>
            <a:r>
              <a:rPr lang="zh-CN" altLang="en-US" sz="1400" dirty="0"/>
              <a:t>及</a:t>
            </a:r>
            <a:r>
              <a:rPr lang="en-US" altLang="zh-CN" sz="1400" dirty="0"/>
              <a:t>Data sources</a:t>
            </a:r>
            <a:endParaRPr lang="zh-CN" altLang="en-US" sz="1400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D3ED0E0-7723-6439-2EFF-87B03AA31FB3}"/>
              </a:ext>
            </a:extLst>
          </p:cNvPr>
          <p:cNvSpPr/>
          <p:nvPr/>
        </p:nvSpPr>
        <p:spPr>
          <a:xfrm>
            <a:off x="6455246" y="3757424"/>
            <a:ext cx="2014545" cy="1224136"/>
          </a:xfrm>
          <a:prstGeom prst="wedgeRoundRectCallout">
            <a:avLst>
              <a:gd name="adj1" fmla="val 21842"/>
              <a:gd name="adj2" fmla="val -7792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/>
              <a:t>通过</a:t>
            </a:r>
            <a:r>
              <a:rPr lang="en-US" altLang="zh-CN" sz="1400" dirty="0"/>
              <a:t>Data Mining </a:t>
            </a:r>
            <a:r>
              <a:rPr lang="zh-CN" altLang="en-US" sz="1400" dirty="0"/>
              <a:t>网络监控源链事件并提交给</a:t>
            </a:r>
            <a:r>
              <a:rPr lang="en-US" altLang="zh-CN" sz="1400" dirty="0"/>
              <a:t>Aggregator;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WedidChain</a:t>
            </a:r>
            <a:r>
              <a:rPr lang="zh-CN" altLang="en-US" sz="1400" dirty="0"/>
              <a:t>中可回溯源链的交易或事件；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B8541C5F-3DE6-A0D1-BC56-550F989DC7DB}"/>
              </a:ext>
            </a:extLst>
          </p:cNvPr>
          <p:cNvSpPr/>
          <p:nvPr/>
        </p:nvSpPr>
        <p:spPr>
          <a:xfrm>
            <a:off x="8983181" y="2303369"/>
            <a:ext cx="2160240" cy="1316153"/>
          </a:xfrm>
          <a:prstGeom prst="wedgeRoundRectCallout">
            <a:avLst>
              <a:gd name="adj1" fmla="val -34829"/>
              <a:gd name="adj2" fmla="val 7055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/>
              <a:t>集成</a:t>
            </a:r>
            <a:r>
              <a:rPr lang="en-US" altLang="zh-CN" sz="1400" dirty="0" err="1"/>
              <a:t>opensea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looksrare</a:t>
            </a:r>
            <a:r>
              <a:rPr lang="zh-CN" altLang="en-US" sz="1400" dirty="0"/>
              <a:t>等 </a:t>
            </a:r>
            <a:r>
              <a:rPr lang="en-US" altLang="zh-CN" sz="1400" dirty="0"/>
              <a:t>exchange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nftgo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nftbank</a:t>
            </a:r>
            <a:r>
              <a:rPr lang="zh-CN" altLang="en-US" sz="1400" dirty="0"/>
              <a:t>等</a:t>
            </a:r>
            <a:r>
              <a:rPr lang="en-US" altLang="zh-CN" sz="1400" dirty="0"/>
              <a:t>database</a:t>
            </a:r>
            <a:r>
              <a:rPr lang="zh-CN" altLang="en-US" sz="1400" dirty="0"/>
              <a:t>，还引入了基于</a:t>
            </a:r>
            <a:r>
              <a:rPr lang="en-US" altLang="zh-CN" sz="1400" dirty="0"/>
              <a:t>Crowd Valuation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nawarat</a:t>
            </a:r>
            <a:r>
              <a:rPr lang="zh-CN" altLang="en-US" sz="1400" dirty="0"/>
              <a:t>数据；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15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整体架构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100%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去中心化组件架构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98DD69-223C-1948-0928-D787502F6F26}"/>
              </a:ext>
            </a:extLst>
          </p:cNvPr>
          <p:cNvSpPr/>
          <p:nvPr/>
        </p:nvSpPr>
        <p:spPr>
          <a:xfrm>
            <a:off x="6637775" y="1917627"/>
            <a:ext cx="2451384" cy="16561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209AEF-AFB3-CBA6-6A16-25D82AC372E5}"/>
              </a:ext>
            </a:extLst>
          </p:cNvPr>
          <p:cNvSpPr/>
          <p:nvPr/>
        </p:nvSpPr>
        <p:spPr>
          <a:xfrm>
            <a:off x="6637775" y="1917626"/>
            <a:ext cx="2451384" cy="3176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WeDID</a:t>
            </a:r>
            <a:r>
              <a:rPr lang="en-US" altLang="zh-CN" dirty="0"/>
              <a:t> Chain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F9B9D0-76D4-5DD4-B22F-8ABD7DB14532}"/>
              </a:ext>
            </a:extLst>
          </p:cNvPr>
          <p:cNvSpPr/>
          <p:nvPr/>
        </p:nvSpPr>
        <p:spPr>
          <a:xfrm>
            <a:off x="6793153" y="2375157"/>
            <a:ext cx="2132429" cy="42076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Aggregator</a:t>
            </a:r>
            <a:r>
              <a:rPr lang="zh-CN" altLang="en-US" sz="1400" dirty="0"/>
              <a:t>合约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1237584-CD82-69F1-5000-B097EA07BCB0}"/>
              </a:ext>
            </a:extLst>
          </p:cNvPr>
          <p:cNvSpPr/>
          <p:nvPr/>
        </p:nvSpPr>
        <p:spPr>
          <a:xfrm>
            <a:off x="6793152" y="2922613"/>
            <a:ext cx="2132429" cy="42076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sources </a:t>
            </a:r>
            <a:r>
              <a:rPr lang="zh-CN" altLang="en-US" sz="1400" dirty="0"/>
              <a:t>合约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A466ED-9418-46DB-9198-AEF221E98C13}"/>
              </a:ext>
            </a:extLst>
          </p:cNvPr>
          <p:cNvSpPr/>
          <p:nvPr/>
        </p:nvSpPr>
        <p:spPr>
          <a:xfrm>
            <a:off x="200614" y="2841363"/>
            <a:ext cx="2451384" cy="18527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9F3693-F046-5148-58B7-22D9ED85F1DB}"/>
              </a:ext>
            </a:extLst>
          </p:cNvPr>
          <p:cNvSpPr/>
          <p:nvPr/>
        </p:nvSpPr>
        <p:spPr>
          <a:xfrm>
            <a:off x="200614" y="2841363"/>
            <a:ext cx="2451384" cy="3176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源链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52FCEB3-63AE-1B62-174F-96D62470F650}"/>
              </a:ext>
            </a:extLst>
          </p:cNvPr>
          <p:cNvSpPr/>
          <p:nvPr/>
        </p:nvSpPr>
        <p:spPr>
          <a:xfrm>
            <a:off x="419750" y="3306469"/>
            <a:ext cx="2132429" cy="3176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Events</a:t>
            </a:r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19DD2D-B1EE-1F10-D316-1618EB19A52F}"/>
              </a:ext>
            </a:extLst>
          </p:cNvPr>
          <p:cNvSpPr/>
          <p:nvPr/>
        </p:nvSpPr>
        <p:spPr>
          <a:xfrm>
            <a:off x="426573" y="3751755"/>
            <a:ext cx="2132429" cy="3176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View Function</a:t>
            </a:r>
            <a:endParaRPr lang="zh-CN" altLang="en-US" sz="14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C5A3AA3-195C-5340-2001-8783074117B5}"/>
              </a:ext>
            </a:extLst>
          </p:cNvPr>
          <p:cNvSpPr/>
          <p:nvPr/>
        </p:nvSpPr>
        <p:spPr>
          <a:xfrm>
            <a:off x="426573" y="4197041"/>
            <a:ext cx="2132429" cy="30050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Transactions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95F4C5-6B2D-538A-849C-B760A56EC298}"/>
              </a:ext>
            </a:extLst>
          </p:cNvPr>
          <p:cNvSpPr/>
          <p:nvPr/>
        </p:nvSpPr>
        <p:spPr>
          <a:xfrm>
            <a:off x="200614" y="4801988"/>
            <a:ext cx="2451384" cy="17832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C3A62D-D9F5-4833-33C1-3263769D6239}"/>
              </a:ext>
            </a:extLst>
          </p:cNvPr>
          <p:cNvSpPr/>
          <p:nvPr/>
        </p:nvSpPr>
        <p:spPr>
          <a:xfrm>
            <a:off x="200614" y="4801988"/>
            <a:ext cx="2451384" cy="3176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Web2 Ap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B0B49B-F0FA-C93B-901A-834BB7819E57}"/>
              </a:ext>
            </a:extLst>
          </p:cNvPr>
          <p:cNvSpPr/>
          <p:nvPr/>
        </p:nvSpPr>
        <p:spPr>
          <a:xfrm>
            <a:off x="419750" y="5267094"/>
            <a:ext cx="2021613" cy="30589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</a:t>
            </a:r>
            <a:endParaRPr lang="zh-CN" altLang="en-US" sz="1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3F5B10A-2D68-1EB4-1BD9-1A1C6006A805}"/>
              </a:ext>
            </a:extLst>
          </p:cNvPr>
          <p:cNvSpPr/>
          <p:nvPr/>
        </p:nvSpPr>
        <p:spPr>
          <a:xfrm>
            <a:off x="419750" y="5663354"/>
            <a:ext cx="2021614" cy="3176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websocke</a:t>
            </a:r>
            <a:r>
              <a:rPr lang="en-US" altLang="zh-CN" sz="1400" dirty="0" err="1"/>
              <a:t>t</a:t>
            </a:r>
            <a:endParaRPr lang="zh-CN" altLang="en-US" sz="14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008B3E9-0A0D-9F22-69EC-3B765B9EC1D8}"/>
              </a:ext>
            </a:extLst>
          </p:cNvPr>
          <p:cNvSpPr/>
          <p:nvPr/>
        </p:nvSpPr>
        <p:spPr>
          <a:xfrm>
            <a:off x="419750" y="6071361"/>
            <a:ext cx="2021614" cy="30568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graphql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7264322-C321-DF56-804C-DEA1808DEE3A}"/>
              </a:ext>
            </a:extLst>
          </p:cNvPr>
          <p:cNvSpPr/>
          <p:nvPr/>
        </p:nvSpPr>
        <p:spPr>
          <a:xfrm>
            <a:off x="3585447" y="3123548"/>
            <a:ext cx="2304256" cy="239106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40038E-9767-7727-1E8B-75D76DCAFD92}"/>
              </a:ext>
            </a:extLst>
          </p:cNvPr>
          <p:cNvSpPr/>
          <p:nvPr/>
        </p:nvSpPr>
        <p:spPr>
          <a:xfrm>
            <a:off x="3646933" y="3159004"/>
            <a:ext cx="2205113" cy="282295"/>
          </a:xfrm>
          <a:prstGeom prst="rect">
            <a:avLst/>
          </a:prstGeom>
          <a:solidFill>
            <a:srgbClr val="00B05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Mining </a:t>
            </a:r>
            <a:r>
              <a:rPr lang="zh-CN" altLang="en-US" dirty="0"/>
              <a:t>网络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BDF16AB-60D0-00F9-3FC9-C9304625E63B}"/>
              </a:ext>
            </a:extLst>
          </p:cNvPr>
          <p:cNvSpPr/>
          <p:nvPr/>
        </p:nvSpPr>
        <p:spPr>
          <a:xfrm>
            <a:off x="3740826" y="3773152"/>
            <a:ext cx="852734" cy="5213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Node0</a:t>
            </a:r>
            <a:endParaRPr lang="zh-CN" altLang="en-US" sz="14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657B067-123C-A6FC-20D8-EB44E3710FCE}"/>
              </a:ext>
            </a:extLst>
          </p:cNvPr>
          <p:cNvSpPr/>
          <p:nvPr/>
        </p:nvSpPr>
        <p:spPr>
          <a:xfrm>
            <a:off x="3740826" y="4621958"/>
            <a:ext cx="1956154" cy="657413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Node(n)……</a:t>
            </a:r>
            <a:endParaRPr lang="zh-CN" altLang="en-US" sz="14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C192665-985E-6304-8B57-75F2073833BF}"/>
              </a:ext>
            </a:extLst>
          </p:cNvPr>
          <p:cNvSpPr/>
          <p:nvPr/>
        </p:nvSpPr>
        <p:spPr>
          <a:xfrm>
            <a:off x="4844245" y="3770954"/>
            <a:ext cx="852734" cy="5213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Node1</a:t>
            </a:r>
            <a:endParaRPr lang="zh-CN" altLang="en-US" sz="1400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6D2831F-F168-4AFA-7690-D8B4668F176A}"/>
              </a:ext>
            </a:extLst>
          </p:cNvPr>
          <p:cNvSpPr/>
          <p:nvPr/>
        </p:nvSpPr>
        <p:spPr>
          <a:xfrm rot="18803415">
            <a:off x="2967247" y="3734112"/>
            <a:ext cx="366266" cy="4373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2169DA89-B6CB-B735-C4DA-E566716C2BF8}"/>
              </a:ext>
            </a:extLst>
          </p:cNvPr>
          <p:cNvSpPr/>
          <p:nvPr/>
        </p:nvSpPr>
        <p:spPr>
          <a:xfrm rot="13425032">
            <a:off x="2963369" y="5147392"/>
            <a:ext cx="366266" cy="4373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013D2F86-BF60-A1FA-5807-A970F185AA94}"/>
              </a:ext>
            </a:extLst>
          </p:cNvPr>
          <p:cNvSpPr/>
          <p:nvPr/>
        </p:nvSpPr>
        <p:spPr>
          <a:xfrm rot="13698626">
            <a:off x="6117577" y="2904890"/>
            <a:ext cx="366266" cy="4373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EC106BE-68FD-9280-B77F-8C3A9A4D07BC}"/>
              </a:ext>
            </a:extLst>
          </p:cNvPr>
          <p:cNvSpPr/>
          <p:nvPr/>
        </p:nvSpPr>
        <p:spPr>
          <a:xfrm>
            <a:off x="6697701" y="4284555"/>
            <a:ext cx="2304256" cy="239106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8489AA4-0ED0-CF2C-0211-A437A133395E}"/>
              </a:ext>
            </a:extLst>
          </p:cNvPr>
          <p:cNvSpPr/>
          <p:nvPr/>
        </p:nvSpPr>
        <p:spPr>
          <a:xfrm>
            <a:off x="6743277" y="4320295"/>
            <a:ext cx="2182304" cy="2820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Relayers</a:t>
            </a:r>
            <a:r>
              <a:rPr lang="en-US" altLang="zh-CN" dirty="0"/>
              <a:t> </a:t>
            </a:r>
            <a:r>
              <a:rPr lang="zh-CN" altLang="en-US" dirty="0"/>
              <a:t>网络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6E15165-02D8-3091-3DEF-F775D73ACB13}"/>
              </a:ext>
            </a:extLst>
          </p:cNvPr>
          <p:cNvSpPr/>
          <p:nvPr/>
        </p:nvSpPr>
        <p:spPr>
          <a:xfrm>
            <a:off x="6853080" y="4934159"/>
            <a:ext cx="852734" cy="5213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Node0</a:t>
            </a:r>
            <a:endParaRPr lang="zh-CN" altLang="en-US" sz="14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A14B5A0-7D14-B55B-5C23-15A51061E119}"/>
              </a:ext>
            </a:extLst>
          </p:cNvPr>
          <p:cNvSpPr/>
          <p:nvPr/>
        </p:nvSpPr>
        <p:spPr>
          <a:xfrm>
            <a:off x="6853080" y="5782965"/>
            <a:ext cx="1956154" cy="657413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Node(n)……</a:t>
            </a:r>
            <a:endParaRPr lang="zh-CN" altLang="en-US" sz="1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1BD0FAF-96F4-1729-314E-6D1B0F657CBF}"/>
              </a:ext>
            </a:extLst>
          </p:cNvPr>
          <p:cNvSpPr/>
          <p:nvPr/>
        </p:nvSpPr>
        <p:spPr>
          <a:xfrm>
            <a:off x="7956499" y="4931961"/>
            <a:ext cx="852734" cy="5213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Node1</a:t>
            </a:r>
            <a:endParaRPr lang="zh-CN" altLang="en-US" sz="1400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2DC405B3-8AEF-8DDF-B998-A134EA6999B0}"/>
              </a:ext>
            </a:extLst>
          </p:cNvPr>
          <p:cNvSpPr/>
          <p:nvPr/>
        </p:nvSpPr>
        <p:spPr>
          <a:xfrm>
            <a:off x="7585708" y="3710525"/>
            <a:ext cx="366266" cy="4373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59F3F79-F6B8-F61C-8D0C-662A0E46C4A9}"/>
              </a:ext>
            </a:extLst>
          </p:cNvPr>
          <p:cNvSpPr/>
          <p:nvPr/>
        </p:nvSpPr>
        <p:spPr>
          <a:xfrm>
            <a:off x="9609280" y="3770954"/>
            <a:ext cx="2451384" cy="1792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577438-6D63-2CE8-4CF6-61C70B2D2C32}"/>
              </a:ext>
            </a:extLst>
          </p:cNvPr>
          <p:cNvSpPr/>
          <p:nvPr/>
        </p:nvSpPr>
        <p:spPr>
          <a:xfrm>
            <a:off x="9609280" y="3770954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目标链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92A5387-62D7-D948-DC34-92D4BA086CC7}"/>
              </a:ext>
            </a:extLst>
          </p:cNvPr>
          <p:cNvSpPr/>
          <p:nvPr/>
        </p:nvSpPr>
        <p:spPr>
          <a:xfrm>
            <a:off x="9828416" y="4236060"/>
            <a:ext cx="2132429" cy="41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Feeds</a:t>
            </a:r>
            <a:endParaRPr lang="zh-CN" altLang="en-US" sz="1400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3D5137F-D0F1-FB9A-7E66-64362C204BCD}"/>
              </a:ext>
            </a:extLst>
          </p:cNvPr>
          <p:cNvSpPr/>
          <p:nvPr/>
        </p:nvSpPr>
        <p:spPr>
          <a:xfrm>
            <a:off x="9835240" y="4859828"/>
            <a:ext cx="2132429" cy="41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Async Provider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Consumer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CDDF235D-8817-9F27-6487-8874143D18A6}"/>
              </a:ext>
            </a:extLst>
          </p:cNvPr>
          <p:cNvSpPr/>
          <p:nvPr/>
        </p:nvSpPr>
        <p:spPr>
          <a:xfrm rot="16200000">
            <a:off x="9124684" y="4440668"/>
            <a:ext cx="366266" cy="43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18618459-9E97-5894-5AA3-AB8494445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7" y="1782485"/>
            <a:ext cx="1938352" cy="604842"/>
          </a:xfrm>
          <a:prstGeom prst="rect">
            <a:avLst/>
          </a:prstGeom>
        </p:spPr>
      </p:pic>
      <p:sp>
        <p:nvSpPr>
          <p:cNvPr id="59" name="箭头: 下 58">
            <a:extLst>
              <a:ext uri="{FF2B5EF4-FFF2-40B4-BE49-F238E27FC236}">
                <a16:creationId xmlns:a16="http://schemas.microsoft.com/office/drawing/2014/main" id="{64D1ABDE-828F-33FF-4C55-9C534EFC8DE9}"/>
              </a:ext>
            </a:extLst>
          </p:cNvPr>
          <p:cNvSpPr/>
          <p:nvPr/>
        </p:nvSpPr>
        <p:spPr>
          <a:xfrm>
            <a:off x="1198662" y="2495061"/>
            <a:ext cx="366266" cy="236361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8299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Mining network 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兼容多种数据源的数据数据挖掘网络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83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Aggregator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sources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构建于链上的专用数据仓库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Relayers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network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分布式跨链中继网络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50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Relayers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network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分布式跨链中继网络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83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case - Data Feeds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多样性、客制化的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Feeds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合约工厂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5EAFD9-BA22-0FA3-6AC1-F4FAD7F2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3357786"/>
            <a:ext cx="3070870" cy="7920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getRoundData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uint80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_roundId)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uint80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roundId,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answer,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startedAt,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updatedAt,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uint80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answeredInRound );</a:t>
            </a:r>
            <a:r>
              <a:rPr kumimoji="0" lang="zh-CN" altLang="zh-CN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A9CF2-4064-668E-4520-6E133131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4261366"/>
            <a:ext cx="3070870" cy="7758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latestRoundData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uint80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roundId,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int256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answer,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startedAt,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updatedAt, 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uint80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answeredInRound )</a:t>
            </a:r>
            <a:r>
              <a:rPr kumimoji="0" lang="zh-CN" altLang="zh-CN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C26EF3-B054-BCE4-8842-DDD22030CA7F}"/>
              </a:ext>
            </a:extLst>
          </p:cNvPr>
          <p:cNvSpPr/>
          <p:nvPr/>
        </p:nvSpPr>
        <p:spPr>
          <a:xfrm>
            <a:off x="478582" y="2781723"/>
            <a:ext cx="3734352" cy="245850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A159DB-31CA-9491-4C9D-A4C7DB9E4028}"/>
              </a:ext>
            </a:extLst>
          </p:cNvPr>
          <p:cNvSpPr/>
          <p:nvPr/>
        </p:nvSpPr>
        <p:spPr>
          <a:xfrm>
            <a:off x="478582" y="2781722"/>
            <a:ext cx="3734352" cy="42148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竞品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866E9871-26E0-1FDC-9230-97246596DC0C}"/>
              </a:ext>
            </a:extLst>
          </p:cNvPr>
          <p:cNvSpPr/>
          <p:nvPr/>
        </p:nvSpPr>
        <p:spPr>
          <a:xfrm rot="16200000">
            <a:off x="4903962" y="3504914"/>
            <a:ext cx="366266" cy="864097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D1488-480A-64A6-29F2-FB32DA41B746}"/>
              </a:ext>
            </a:extLst>
          </p:cNvPr>
          <p:cNvSpPr txBox="1"/>
          <p:nvPr/>
        </p:nvSpPr>
        <p:spPr>
          <a:xfrm>
            <a:off x="4619043" y="4194798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Upgrade</a:t>
            </a:r>
            <a:endParaRPr lang="zh-CN" altLang="en-US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16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F3F3F"/>
      </a:dk1>
      <a:lt1>
        <a:sysClr val="window" lastClr="FFFFFF"/>
      </a:lt1>
      <a:dk2>
        <a:srgbClr val="7F7F7F"/>
      </a:dk2>
      <a:lt2>
        <a:srgbClr val="7F7F7F"/>
      </a:lt2>
      <a:accent1>
        <a:srgbClr val="00AAF0"/>
      </a:accent1>
      <a:accent2>
        <a:srgbClr val="00AAF0"/>
      </a:accent2>
      <a:accent3>
        <a:srgbClr val="00AAF0"/>
      </a:accent3>
      <a:accent4>
        <a:srgbClr val="00AAF0"/>
      </a:accent4>
      <a:accent5>
        <a:srgbClr val="7F7F7F"/>
      </a:accent5>
      <a:accent6>
        <a:srgbClr val="7F7F7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30353</TotalTime>
  <Words>380</Words>
  <Application>Microsoft Office PowerPoint</Application>
  <PresentationFormat>自定义</PresentationFormat>
  <Paragraphs>92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微软雅黑 Light</vt:lpstr>
      <vt:lpstr>Algerian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华 磊</cp:lastModifiedBy>
  <cp:revision>1818</cp:revision>
  <cp:lastPrinted>2017-12-28T14:19:06Z</cp:lastPrinted>
  <dcterms:created xsi:type="dcterms:W3CDTF">2015-04-24T01:01:13Z</dcterms:created>
  <dcterms:modified xsi:type="dcterms:W3CDTF">2022-09-20T13:11:21Z</dcterms:modified>
  <cp:category>plus206</cp:category>
</cp:coreProperties>
</file>