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5" r:id="rId2"/>
    <p:sldId id="512" r:id="rId3"/>
    <p:sldId id="518" r:id="rId4"/>
    <p:sldId id="519" r:id="rId5"/>
    <p:sldId id="520" r:id="rId6"/>
    <p:sldId id="521" r:id="rId7"/>
    <p:sldId id="522" r:id="rId8"/>
    <p:sldId id="459" r:id="rId9"/>
  </p:sldIdLst>
  <p:sldSz cx="12190413" cy="6859588"/>
  <p:notesSz cx="7104063" cy="10234613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95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91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87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82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3047858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657430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267002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876573" algn="l" defTabSz="12191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402"/>
    <a:srgbClr val="21C0FF"/>
    <a:srgbClr val="FFFFFF"/>
    <a:srgbClr val="00AAF0"/>
    <a:srgbClr val="FF0066"/>
    <a:srgbClr val="5F5F5F"/>
    <a:srgbClr val="EEEEEE"/>
    <a:srgbClr val="080808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4922" autoAdjust="0"/>
  </p:normalViewPr>
  <p:slideViewPr>
    <p:cSldViewPr>
      <p:cViewPr varScale="1">
        <p:scale>
          <a:sx n="99" d="100"/>
          <a:sy n="99" d="100"/>
        </p:scale>
        <p:origin x="66" y="294"/>
      </p:cViewPr>
      <p:guideLst>
        <p:guide orient="horz" pos="1620"/>
        <p:guide pos="2880"/>
        <p:guide orient="horz" pos="2161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2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32BA5F1-8D45-48C6-A581-11BA5FA35973}" type="datetimeFigureOut">
              <a:rPr lang="zh-CN" altLang="en-US" smtClean="0"/>
              <a:pPr/>
              <a:t>2022/8/15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45B28B8-5065-43A7-9034-D496D1F128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2022/8/15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609572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1219143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828715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2438287" algn="l" defTabSz="1219143" rtl="0" eaLnBrk="1" latinLnBrk="0" hangingPunct="1">
      <a:defRPr sz="16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3047858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30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02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73" algn="l" defTabSz="121914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90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09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4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58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3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11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单圆角矩形 14"/>
          <p:cNvSpPr/>
          <p:nvPr userDrawn="1"/>
        </p:nvSpPr>
        <p:spPr>
          <a:xfrm rot="5400000">
            <a:off x="0" y="0"/>
            <a:ext cx="1080000" cy="108000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" y="78939"/>
            <a:ext cx="1066712" cy="10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-1" y="0"/>
            <a:ext cx="121904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110413" y="6787588"/>
            <a:ext cx="108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5pPr>
      <a:lvl6pPr marL="6095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6pPr>
      <a:lvl7pPr marL="121914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7pPr>
      <a:lvl8pPr marL="18287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8pPr>
      <a:lvl9pPr marL="243828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79" indent="-45717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990553" indent="-38098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523929" indent="-304786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2133501" indent="-304786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743073" indent="-304786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3352644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16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88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59" indent="-304786" algn="l" defTabSz="1219143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15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87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58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30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02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73" algn="l" defTabSz="12191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" Target="slide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59"/>
          <p:cNvSpPr txBox="1">
            <a:spLocks noChangeArrowheads="1"/>
          </p:cNvSpPr>
          <p:nvPr/>
        </p:nvSpPr>
        <p:spPr bwMode="auto">
          <a:xfrm>
            <a:off x="1640196" y="2191484"/>
            <a:ext cx="8910051" cy="178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400" b="1" spc="400" dirty="0" err="1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WeDID</a:t>
            </a:r>
            <a:r>
              <a:rPr lang="zh-CN" altLang="en-US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单向跨链交互架构</a:t>
            </a:r>
            <a:endParaRPr lang="en-US" altLang="zh-CN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  <a:p>
            <a:pPr algn="ctr"/>
            <a:r>
              <a:rPr lang="en-US" altLang="zh-CN" sz="5400" b="1" spc="400" dirty="0">
                <a:solidFill>
                  <a:srgbClr val="00AAF0"/>
                </a:solidFill>
                <a:latin typeface="+mn-ea"/>
                <a:ea typeface="+mn-ea"/>
                <a:cs typeface="Arial" pitchFamily="34" charset="0"/>
              </a:rPr>
              <a:t>2022-8-15</a:t>
            </a:r>
            <a:endParaRPr lang="zh-CN" altLang="en-US" sz="5400" b="1" spc="400" dirty="0">
              <a:solidFill>
                <a:srgbClr val="00AAF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264" name="直接连接符 263"/>
          <p:cNvCxnSpPr/>
          <p:nvPr/>
        </p:nvCxnSpPr>
        <p:spPr>
          <a:xfrm>
            <a:off x="2831732" y="4858885"/>
            <a:ext cx="6526950" cy="0"/>
          </a:xfrm>
          <a:prstGeom prst="line">
            <a:avLst/>
          </a:prstGeom>
          <a:ln w="19050">
            <a:solidFill>
              <a:srgbClr val="00AA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4374178" y="4571481"/>
            <a:ext cx="3442058" cy="762182"/>
          </a:xfrm>
          <a:prstGeom prst="roundRect">
            <a:avLst/>
          </a:prstGeom>
          <a:solidFill>
            <a:srgbClr val="00A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/>
            <a:r>
              <a:rPr lang="zh-CN" altLang="en-US" sz="2000" dirty="0">
                <a:latin typeface="+mn-ea"/>
                <a:cs typeface="Arial" pitchFamily="34" charset="0"/>
              </a:rPr>
              <a:t>科技改变世界</a:t>
            </a:r>
            <a:endParaRPr lang="en-US" altLang="zh-CN" sz="2000" dirty="0">
              <a:latin typeface="+mn-ea"/>
              <a:cs typeface="Arial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315346" y="5536428"/>
            <a:ext cx="155972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topabomb@Weero.net</a:t>
            </a: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63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Entry_1">
            <a:hlinkClick r:id="rId23" action="ppaction://hlinksldjump"/>
            <a:extLst>
              <a:ext uri="{FF2B5EF4-FFF2-40B4-BE49-F238E27FC236}">
                <a16:creationId xmlns:a16="http://schemas.microsoft.com/office/drawing/2014/main" id="{56752C0F-B6F5-4173-BC87-1568687BE26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2636" y="1010573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UserProfile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</a:p>
        </p:txBody>
      </p:sp>
      <p:sp>
        <p:nvSpPr>
          <p:cNvPr id="3" name="MH_Number_1">
            <a:hlinkClick r:id="rId23" action="ppaction://hlinksldjump"/>
            <a:extLst>
              <a:ext uri="{FF2B5EF4-FFF2-40B4-BE49-F238E27FC236}">
                <a16:creationId xmlns:a16="http://schemas.microsoft.com/office/drawing/2014/main" id="{824DC9A2-A5F2-4D43-82DE-F50ECFFC492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48653" y="1082581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MH_Others_1">
            <a:extLst>
              <a:ext uri="{FF2B5EF4-FFF2-40B4-BE49-F238E27FC236}">
                <a16:creationId xmlns:a16="http://schemas.microsoft.com/office/drawing/2014/main" id="{AB04B817-D677-4867-AF84-4C2CDD7CA10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rot="20700000" flipH="1">
            <a:off x="4997959" y="1190571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Entry_2">
            <a:hlinkClick r:id="" action="ppaction://noaction"/>
            <a:extLst>
              <a:ext uri="{FF2B5EF4-FFF2-40B4-BE49-F238E27FC236}">
                <a16:creationId xmlns:a16="http://schemas.microsoft.com/office/drawing/2014/main" id="{EBC62FEB-47FA-41F5-AE89-ECE88722BFA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3591" y="2150602"/>
            <a:ext cx="3936125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创建跨链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Wallet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BB8D0308-0557-4073-A380-9EEBFCDE446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45033" y="1613339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32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MH_Others_2">
            <a:extLst>
              <a:ext uri="{FF2B5EF4-FFF2-40B4-BE49-F238E27FC236}">
                <a16:creationId xmlns:a16="http://schemas.microsoft.com/office/drawing/2014/main" id="{783DE20A-FAF3-41E3-A178-22ED226F2CAA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rot="20700000" flipH="1">
            <a:off x="5014625" y="1806436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H_Others_1">
            <a:extLst>
              <a:ext uri="{FF2B5EF4-FFF2-40B4-BE49-F238E27FC236}">
                <a16:creationId xmlns:a16="http://schemas.microsoft.com/office/drawing/2014/main" id="{881672B6-DC3F-4C4A-8EFF-21B962370DD4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H_Others_2">
            <a:extLst>
              <a:ext uri="{FF2B5EF4-FFF2-40B4-BE49-F238E27FC236}">
                <a16:creationId xmlns:a16="http://schemas.microsoft.com/office/drawing/2014/main" id="{F2F5462E-2E2C-4E3D-8134-B90B5E6906B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874838" y="6022082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s_3">
            <a:extLst>
              <a:ext uri="{FF2B5EF4-FFF2-40B4-BE49-F238E27FC236}">
                <a16:creationId xmlns:a16="http://schemas.microsoft.com/office/drawing/2014/main" id="{8AFEA829-DE35-4568-9BF2-29FCE8C1D64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308781" y="420165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H_Others_4">
            <a:extLst>
              <a:ext uri="{FF2B5EF4-FFF2-40B4-BE49-F238E27FC236}">
                <a16:creationId xmlns:a16="http://schemas.microsoft.com/office/drawing/2014/main" id="{AA1A807D-BDD0-4907-9266-DEAA3C04C88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74838" y="2867096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36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MH_Others_5">
            <a:extLst>
              <a:ext uri="{FF2B5EF4-FFF2-40B4-BE49-F238E27FC236}">
                <a16:creationId xmlns:a16="http://schemas.microsoft.com/office/drawing/2014/main" id="{109257C0-737E-4665-A4B7-2BE3D2A6FD9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874838" y="3495178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MH_Entry_1">
            <a:hlinkClick r:id="rId23" action="ppaction://hlinksldjump"/>
            <a:extLst>
              <a:ext uri="{FF2B5EF4-FFF2-40B4-BE49-F238E27FC236}">
                <a16:creationId xmlns:a16="http://schemas.microsoft.com/office/drawing/2014/main" id="{5D9DE1C8-F8E0-481D-8AEB-BE97BDE248E4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33591" y="2698288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跨链互动</a:t>
            </a:r>
          </a:p>
        </p:txBody>
      </p:sp>
      <p:sp>
        <p:nvSpPr>
          <p:cNvPr id="21" name="MH_Number_1">
            <a:hlinkClick r:id="rId23" action="ppaction://hlinksldjump"/>
            <a:extLst>
              <a:ext uri="{FF2B5EF4-FFF2-40B4-BE49-F238E27FC236}">
                <a16:creationId xmlns:a16="http://schemas.microsoft.com/office/drawing/2014/main" id="{DB1D7457-D284-47FA-9610-F6EA4FAD647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20311" y="2738765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MH_Others_1">
            <a:extLst>
              <a:ext uri="{FF2B5EF4-FFF2-40B4-BE49-F238E27FC236}">
                <a16:creationId xmlns:a16="http://schemas.microsoft.com/office/drawing/2014/main" id="{B71C1120-4DF9-4399-BCE0-655909FA9EF4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rot="20700000" flipH="1">
            <a:off x="5014625" y="2929960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H_Entry_1">
            <a:hlinkClick r:id="rId23" action="ppaction://hlinksldjump"/>
            <a:extLst>
              <a:ext uri="{FF2B5EF4-FFF2-40B4-BE49-F238E27FC236}">
                <a16:creationId xmlns:a16="http://schemas.microsoft.com/office/drawing/2014/main" id="{CB96CC4E-932B-4E2C-85C3-D581F42153C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33591" y="1575982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恢复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Profile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MH_Number_1">
            <a:hlinkClick r:id="rId23" action="ppaction://hlinksldjump"/>
            <a:extLst>
              <a:ext uri="{FF2B5EF4-FFF2-40B4-BE49-F238E27FC236}">
                <a16:creationId xmlns:a16="http://schemas.microsoft.com/office/drawing/2014/main" id="{724D59F9-91E7-4AB1-8240-FB365679D85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45033" y="2167200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MH_Others_1">
            <a:extLst>
              <a:ext uri="{FF2B5EF4-FFF2-40B4-BE49-F238E27FC236}">
                <a16:creationId xmlns:a16="http://schemas.microsoft.com/office/drawing/2014/main" id="{37A5707B-EBBE-4EE7-9CF5-B73518E7145B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rot="20700000" flipH="1">
            <a:off x="5014625" y="2360298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>
            <a:hlinkClick r:id="rId23" action="ppaction://hlinksldjump"/>
            <a:extLst>
              <a:ext uri="{FF2B5EF4-FFF2-40B4-BE49-F238E27FC236}">
                <a16:creationId xmlns:a16="http://schemas.microsoft.com/office/drawing/2014/main" id="{E0937B7C-A21D-D7A3-A38E-432E110B06E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633591" y="3352363"/>
            <a:ext cx="5277138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运营方的多方共识</a:t>
            </a:r>
          </a:p>
        </p:txBody>
      </p:sp>
      <p:sp>
        <p:nvSpPr>
          <p:cNvPr id="9" name="MH_Number_1">
            <a:hlinkClick r:id="rId23" action="ppaction://hlinksldjump"/>
            <a:extLst>
              <a:ext uri="{FF2B5EF4-FFF2-40B4-BE49-F238E27FC236}">
                <a16:creationId xmlns:a16="http://schemas.microsoft.com/office/drawing/2014/main" id="{57A37797-8805-C6DB-2204-E499D8939D2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0311" y="3392840"/>
            <a:ext cx="338441" cy="61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marL="0" indent="0">
              <a:buClr>
                <a:srgbClr val="515151"/>
              </a:buClr>
              <a:buSzPct val="80000"/>
            </a:pPr>
            <a:r>
              <a:rPr lang="en-US" altLang="zh-CN" sz="32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32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MH_Others_1">
            <a:extLst>
              <a:ext uri="{FF2B5EF4-FFF2-40B4-BE49-F238E27FC236}">
                <a16:creationId xmlns:a16="http://schemas.microsoft.com/office/drawing/2014/main" id="{1C71BD82-8E7B-798E-5CCD-B2D558AEE6E9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rot="20700000" flipH="1">
            <a:off x="5014625" y="3584035"/>
            <a:ext cx="269117" cy="313935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UserProfile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创建过程</a:t>
            </a:r>
            <a:endParaRPr lang="zh-CN" altLang="en-US" sz="1600" kern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Factory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合约创建的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Profile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承载基于多签的安全机制。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B0DC6D-A3F1-5C59-61E3-611CADFB0C1C}"/>
              </a:ext>
            </a:extLst>
          </p:cNvPr>
          <p:cNvSpPr/>
          <p:nvPr/>
        </p:nvSpPr>
        <p:spPr>
          <a:xfrm>
            <a:off x="1270670" y="1917626"/>
            <a:ext cx="2451384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67F8CE-42E0-7C39-94B7-0CC2161EAAD1}"/>
              </a:ext>
            </a:extLst>
          </p:cNvPr>
          <p:cNvSpPr/>
          <p:nvPr/>
        </p:nvSpPr>
        <p:spPr>
          <a:xfrm>
            <a:off x="1270670" y="1917626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WeDID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88FCC-C9B1-FCD5-C690-E651E0C65E29}"/>
              </a:ext>
            </a:extLst>
          </p:cNvPr>
          <p:cNvSpPr/>
          <p:nvPr/>
        </p:nvSpPr>
        <p:spPr>
          <a:xfrm>
            <a:off x="8180326" y="1888016"/>
            <a:ext cx="2451384" cy="4422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FDBF15-1884-BABC-1FAB-ADCC07DC336F}"/>
              </a:ext>
            </a:extLst>
          </p:cNvPr>
          <p:cNvSpPr/>
          <p:nvPr/>
        </p:nvSpPr>
        <p:spPr>
          <a:xfrm>
            <a:off x="8180326" y="1888016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C2C567-5662-B169-94BD-B520B42C31F1}"/>
              </a:ext>
            </a:extLst>
          </p:cNvPr>
          <p:cNvSpPr/>
          <p:nvPr/>
        </p:nvSpPr>
        <p:spPr>
          <a:xfrm>
            <a:off x="4070094" y="3429794"/>
            <a:ext cx="1404156" cy="48488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D841C12-A8EB-B422-881D-05F9E5F2533D}"/>
              </a:ext>
            </a:extLst>
          </p:cNvPr>
          <p:cNvSpPr/>
          <p:nvPr/>
        </p:nvSpPr>
        <p:spPr>
          <a:xfrm>
            <a:off x="1426048" y="2567229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4.1</a:t>
            </a:r>
            <a:r>
              <a:rPr lang="zh-CN" altLang="en-US" sz="1400" dirty="0"/>
              <a:t>创建</a:t>
            </a:r>
            <a:r>
              <a:rPr lang="en-US" altLang="zh-CN" sz="1400" dirty="0"/>
              <a:t>Profile</a:t>
            </a:r>
            <a:r>
              <a:rPr lang="zh-CN" altLang="en-US" sz="1400" dirty="0"/>
              <a:t>（多签）（</a:t>
            </a:r>
            <a:r>
              <a:rPr lang="en-US" altLang="zh-CN" sz="1400" dirty="0"/>
              <a:t>Set Owner=EOA</a:t>
            </a:r>
            <a:r>
              <a:rPr lang="zh-CN" altLang="en-US" sz="1400" dirty="0"/>
              <a:t>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6AB523-8F36-D6AB-5751-4146C50B9BD0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flipV="1">
            <a:off x="4772172" y="2365889"/>
            <a:ext cx="0" cy="1063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3B553DD-DFE9-F1E7-7426-A6F5F762B41F}"/>
              </a:ext>
            </a:extLst>
          </p:cNvPr>
          <p:cNvSpPr/>
          <p:nvPr/>
        </p:nvSpPr>
        <p:spPr>
          <a:xfrm>
            <a:off x="3953193" y="1939619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1.</a:t>
            </a:r>
            <a:r>
              <a:rPr lang="zh-CN" altLang="en-US" sz="1400" dirty="0"/>
              <a:t>离线创建</a:t>
            </a:r>
            <a:r>
              <a:rPr lang="en-US" altLang="zh-CN" sz="1400" dirty="0"/>
              <a:t>EOA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98C1142-568E-65B8-B42C-784AA9239787}"/>
              </a:ext>
            </a:extLst>
          </p:cNvPr>
          <p:cNvCxnSpPr>
            <a:cxnSpLocks/>
            <a:stCxn id="13" idx="3"/>
            <a:endCxn id="1054" idx="1"/>
          </p:cNvCxnSpPr>
          <p:nvPr/>
        </p:nvCxnSpPr>
        <p:spPr>
          <a:xfrm>
            <a:off x="5591150" y="2152754"/>
            <a:ext cx="289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546C8EE-C2F8-19FD-DF74-B67793AD7131}"/>
              </a:ext>
            </a:extLst>
          </p:cNvPr>
          <p:cNvSpPr/>
          <p:nvPr/>
        </p:nvSpPr>
        <p:spPr>
          <a:xfrm>
            <a:off x="1426048" y="4214017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5.</a:t>
            </a:r>
            <a:r>
              <a:rPr lang="zh-CN" altLang="en-US" sz="1400" dirty="0"/>
              <a:t>在</a:t>
            </a:r>
            <a:r>
              <a:rPr lang="en-US" altLang="zh-CN" sz="1400" dirty="0"/>
              <a:t>Profile</a:t>
            </a:r>
            <a:r>
              <a:rPr lang="zh-CN" altLang="en-US" sz="1400" dirty="0"/>
              <a:t>中更新实名或认证类信息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39A2E3-6B6B-EE18-D94B-81791E689421}"/>
              </a:ext>
            </a:extLst>
          </p:cNvPr>
          <p:cNvCxnSpPr>
            <a:cxnSpLocks/>
            <a:stCxn id="1109" idx="2"/>
          </p:cNvCxnSpPr>
          <p:nvPr/>
        </p:nvCxnSpPr>
        <p:spPr>
          <a:xfrm flipH="1">
            <a:off x="5375126" y="4628990"/>
            <a:ext cx="759018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08A49507-8D9F-6809-0C24-B0909071965B}"/>
              </a:ext>
            </a:extLst>
          </p:cNvPr>
          <p:cNvSpPr/>
          <p:nvPr/>
        </p:nvSpPr>
        <p:spPr>
          <a:xfrm>
            <a:off x="5880379" y="1939618"/>
            <a:ext cx="1892741" cy="426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2.</a:t>
            </a:r>
            <a:r>
              <a:rPr lang="zh-CN" altLang="en-US" sz="1400" dirty="0"/>
              <a:t>设置二级恢复密码</a:t>
            </a:r>
          </a:p>
        </p:txBody>
      </p: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7AEA5CFA-60B9-5715-48AA-D0FB579C7A46}"/>
              </a:ext>
            </a:extLst>
          </p:cNvPr>
          <p:cNvSpPr/>
          <p:nvPr/>
        </p:nvSpPr>
        <p:spPr>
          <a:xfrm>
            <a:off x="8399462" y="2353121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3.</a:t>
            </a:r>
            <a:r>
              <a:rPr lang="zh-CN" altLang="en-US" sz="1400" dirty="0"/>
              <a:t>恢复密码及</a:t>
            </a:r>
            <a:r>
              <a:rPr lang="en-US" altLang="zh-CN" sz="1400" dirty="0"/>
              <a:t>EOA </a:t>
            </a:r>
            <a:r>
              <a:rPr lang="zh-CN" altLang="en-US" sz="1400" dirty="0"/>
              <a:t>地址入库</a:t>
            </a:r>
          </a:p>
        </p:txBody>
      </p:sp>
      <p:cxnSp>
        <p:nvCxnSpPr>
          <p:cNvPr id="1071" name="直接箭头连接符 1070">
            <a:extLst>
              <a:ext uri="{FF2B5EF4-FFF2-40B4-BE49-F238E27FC236}">
                <a16:creationId xmlns:a16="http://schemas.microsoft.com/office/drawing/2014/main" id="{6268A8CE-9569-C63D-1B95-43324CB37EFA}"/>
              </a:ext>
            </a:extLst>
          </p:cNvPr>
          <p:cNvCxnSpPr>
            <a:cxnSpLocks/>
            <a:stCxn id="1054" idx="3"/>
            <a:endCxn id="1070" idx="1"/>
          </p:cNvCxnSpPr>
          <p:nvPr/>
        </p:nvCxnSpPr>
        <p:spPr>
          <a:xfrm>
            <a:off x="7773120" y="2152754"/>
            <a:ext cx="626342" cy="52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4" name="直接箭头连接符 1073">
            <a:extLst>
              <a:ext uri="{FF2B5EF4-FFF2-40B4-BE49-F238E27FC236}">
                <a16:creationId xmlns:a16="http://schemas.microsoft.com/office/drawing/2014/main" id="{5684B84C-BB6B-8FEC-0238-248984D75B91}"/>
              </a:ext>
            </a:extLst>
          </p:cNvPr>
          <p:cNvCxnSpPr>
            <a:cxnSpLocks/>
            <a:stCxn id="1070" idx="1"/>
            <a:endCxn id="1081" idx="6"/>
          </p:cNvCxnSpPr>
          <p:nvPr/>
        </p:nvCxnSpPr>
        <p:spPr>
          <a:xfrm flipH="1">
            <a:off x="7528828" y="2681828"/>
            <a:ext cx="870634" cy="216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1" name="椭圆 1080">
            <a:extLst>
              <a:ext uri="{FF2B5EF4-FFF2-40B4-BE49-F238E27FC236}">
                <a16:creationId xmlns:a16="http://schemas.microsoft.com/office/drawing/2014/main" id="{5D9009CA-7A7A-D36F-2CD7-BA45BC865B05}"/>
              </a:ext>
            </a:extLst>
          </p:cNvPr>
          <p:cNvSpPr/>
          <p:nvPr/>
        </p:nvSpPr>
        <p:spPr>
          <a:xfrm>
            <a:off x="6124672" y="2655401"/>
            <a:ext cx="1404156" cy="484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运营方</a:t>
            </a:r>
          </a:p>
        </p:txBody>
      </p:sp>
      <p:cxnSp>
        <p:nvCxnSpPr>
          <p:cNvPr id="1091" name="直接箭头连接符 1090">
            <a:extLst>
              <a:ext uri="{FF2B5EF4-FFF2-40B4-BE49-F238E27FC236}">
                <a16:creationId xmlns:a16="http://schemas.microsoft.com/office/drawing/2014/main" id="{33914C1D-2024-5498-7465-06B6EDED1423}"/>
              </a:ext>
            </a:extLst>
          </p:cNvPr>
          <p:cNvCxnSpPr>
            <a:cxnSpLocks/>
            <a:stCxn id="1081" idx="2"/>
            <a:endCxn id="8" idx="3"/>
          </p:cNvCxnSpPr>
          <p:nvPr/>
        </p:nvCxnSpPr>
        <p:spPr>
          <a:xfrm flipH="1" flipV="1">
            <a:off x="3558477" y="2895936"/>
            <a:ext cx="2566195" cy="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2" name="直接箭头连接符 1101">
            <a:extLst>
              <a:ext uri="{FF2B5EF4-FFF2-40B4-BE49-F238E27FC236}">
                <a16:creationId xmlns:a16="http://schemas.microsoft.com/office/drawing/2014/main" id="{2583553A-31B0-DB38-B3AE-47734FA506A7}"/>
              </a:ext>
            </a:extLst>
          </p:cNvPr>
          <p:cNvCxnSpPr>
            <a:cxnSpLocks/>
            <a:stCxn id="1081" idx="4"/>
            <a:endCxn id="1105" idx="0"/>
          </p:cNvCxnSpPr>
          <p:nvPr/>
        </p:nvCxnSpPr>
        <p:spPr>
          <a:xfrm>
            <a:off x="6826750" y="3140281"/>
            <a:ext cx="538" cy="34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5" name="矩形: 圆角 1104">
            <a:extLst>
              <a:ext uri="{FF2B5EF4-FFF2-40B4-BE49-F238E27FC236}">
                <a16:creationId xmlns:a16="http://schemas.microsoft.com/office/drawing/2014/main" id="{789C84B3-2DEE-89EA-E2B0-31F0C5AF3C28}"/>
              </a:ext>
            </a:extLst>
          </p:cNvPr>
          <p:cNvSpPr/>
          <p:nvPr/>
        </p:nvSpPr>
        <p:spPr>
          <a:xfrm>
            <a:off x="6008309" y="3486134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4.2</a:t>
            </a:r>
            <a:r>
              <a:rPr lang="zh-CN" altLang="en-US" sz="1400" dirty="0"/>
              <a:t>转入燃料费</a:t>
            </a:r>
            <a:endParaRPr lang="en-US" altLang="zh-CN" sz="1400" dirty="0"/>
          </a:p>
        </p:txBody>
      </p:sp>
      <p:sp>
        <p:nvSpPr>
          <p:cNvPr id="1109" name="椭圆 1108">
            <a:extLst>
              <a:ext uri="{FF2B5EF4-FFF2-40B4-BE49-F238E27FC236}">
                <a16:creationId xmlns:a16="http://schemas.microsoft.com/office/drawing/2014/main" id="{9FF0E0ED-A110-CD2C-4577-C83274E5BC33}"/>
              </a:ext>
            </a:extLst>
          </p:cNvPr>
          <p:cNvSpPr/>
          <p:nvPr/>
        </p:nvSpPr>
        <p:spPr>
          <a:xfrm>
            <a:off x="6134144" y="4386550"/>
            <a:ext cx="1404156" cy="484880"/>
          </a:xfrm>
          <a:prstGeom prst="ellipse">
            <a:avLst/>
          </a:prstGeom>
          <a:solidFill>
            <a:srgbClr val="FEA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EOA</a:t>
            </a:r>
            <a:endParaRPr lang="zh-CN" altLang="en-US" dirty="0"/>
          </a:p>
        </p:txBody>
      </p:sp>
      <p:cxnSp>
        <p:nvCxnSpPr>
          <p:cNvPr id="1110" name="直接箭头连接符 1109">
            <a:extLst>
              <a:ext uri="{FF2B5EF4-FFF2-40B4-BE49-F238E27FC236}">
                <a16:creationId xmlns:a16="http://schemas.microsoft.com/office/drawing/2014/main" id="{2FBE0F38-3D4C-8CA4-9C56-9B5F04FFE358}"/>
              </a:ext>
            </a:extLst>
          </p:cNvPr>
          <p:cNvCxnSpPr>
            <a:cxnSpLocks/>
            <a:stCxn id="1105" idx="2"/>
            <a:endCxn id="1109" idx="0"/>
          </p:cNvCxnSpPr>
          <p:nvPr/>
        </p:nvCxnSpPr>
        <p:spPr>
          <a:xfrm>
            <a:off x="6827288" y="3912404"/>
            <a:ext cx="8934" cy="474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7" name="矩形: 圆角 1116">
            <a:extLst>
              <a:ext uri="{FF2B5EF4-FFF2-40B4-BE49-F238E27FC236}">
                <a16:creationId xmlns:a16="http://schemas.microsoft.com/office/drawing/2014/main" id="{A6F88F71-5215-761B-FE82-AC5F233B2751}"/>
              </a:ext>
            </a:extLst>
          </p:cNvPr>
          <p:cNvSpPr/>
          <p:nvPr/>
        </p:nvSpPr>
        <p:spPr>
          <a:xfrm>
            <a:off x="1441623" y="5048503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6.</a:t>
            </a:r>
            <a:r>
              <a:rPr lang="zh-CN" altLang="en-US" sz="1400" dirty="0"/>
              <a:t>链上互动</a:t>
            </a:r>
          </a:p>
        </p:txBody>
      </p:sp>
      <p:sp>
        <p:nvSpPr>
          <p:cNvPr id="1123" name="箭头: 下 1122">
            <a:extLst>
              <a:ext uri="{FF2B5EF4-FFF2-40B4-BE49-F238E27FC236}">
                <a16:creationId xmlns:a16="http://schemas.microsoft.com/office/drawing/2014/main" id="{DCFC3BF5-8795-A0C0-FEC0-42762CE47CED}"/>
              </a:ext>
            </a:extLst>
          </p:cNvPr>
          <p:cNvSpPr/>
          <p:nvPr/>
        </p:nvSpPr>
        <p:spPr>
          <a:xfrm>
            <a:off x="2283227" y="3469508"/>
            <a:ext cx="366266" cy="437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2" name="矩形: 圆角 1131">
            <a:extLst>
              <a:ext uri="{FF2B5EF4-FFF2-40B4-BE49-F238E27FC236}">
                <a16:creationId xmlns:a16="http://schemas.microsoft.com/office/drawing/2014/main" id="{9677782B-4119-F546-232A-A0B981F73B88}"/>
              </a:ext>
            </a:extLst>
          </p:cNvPr>
          <p:cNvSpPr/>
          <p:nvPr/>
        </p:nvSpPr>
        <p:spPr>
          <a:xfrm>
            <a:off x="4070094" y="4446627"/>
            <a:ext cx="1284362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5.</a:t>
            </a:r>
            <a:r>
              <a:rPr lang="zh-CN" altLang="en-US" sz="1400" dirty="0"/>
              <a:t>委托调用</a:t>
            </a:r>
            <a:endParaRPr lang="en-US" altLang="zh-CN" sz="1400" dirty="0"/>
          </a:p>
        </p:txBody>
      </p:sp>
      <p:cxnSp>
        <p:nvCxnSpPr>
          <p:cNvPr id="1133" name="直接箭头连接符 1132">
            <a:extLst>
              <a:ext uri="{FF2B5EF4-FFF2-40B4-BE49-F238E27FC236}">
                <a16:creationId xmlns:a16="http://schemas.microsoft.com/office/drawing/2014/main" id="{0B92D55B-08AD-B659-A3ED-78204CAC96EA}"/>
              </a:ext>
            </a:extLst>
          </p:cNvPr>
          <p:cNvCxnSpPr>
            <a:cxnSpLocks/>
            <a:stCxn id="1132" idx="1"/>
            <a:endCxn id="8" idx="2"/>
          </p:cNvCxnSpPr>
          <p:nvPr/>
        </p:nvCxnSpPr>
        <p:spPr>
          <a:xfrm flipH="1" flipV="1">
            <a:off x="2492263" y="3224642"/>
            <a:ext cx="1577831" cy="143512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7" name="对话气泡: 矩形 1136">
            <a:extLst>
              <a:ext uri="{FF2B5EF4-FFF2-40B4-BE49-F238E27FC236}">
                <a16:creationId xmlns:a16="http://schemas.microsoft.com/office/drawing/2014/main" id="{14B297B4-3548-9859-9019-B482DC75EC52}"/>
              </a:ext>
            </a:extLst>
          </p:cNvPr>
          <p:cNvSpPr/>
          <p:nvPr/>
        </p:nvSpPr>
        <p:spPr>
          <a:xfrm>
            <a:off x="4070094" y="5157986"/>
            <a:ext cx="3825312" cy="1152128"/>
          </a:xfrm>
          <a:prstGeom prst="wedgeRectCallout">
            <a:avLst>
              <a:gd name="adj1" fmla="val -21588"/>
              <a:gd name="adj2" fmla="val -68663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Profile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即为兼容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EIP4337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的合约，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Owner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指定所有者，另指定运营方的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EOA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列表；所有用户的交易需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Owner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及运营方共同多签后方可执行；</a:t>
            </a:r>
          </a:p>
        </p:txBody>
      </p:sp>
    </p:spTree>
    <p:extLst>
      <p:ext uri="{BB962C8B-B14F-4D97-AF65-F5344CB8AC3E}">
        <p14:creationId xmlns:p14="http://schemas.microsoft.com/office/powerpoint/2010/main" val="41015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2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UserProfile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恢复过程</a:t>
            </a:r>
            <a:endParaRPr lang="zh-CN" altLang="en-US" sz="1600" kern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运营方在多方确认后可更换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Profile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Owner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B0DC6D-A3F1-5C59-61E3-611CADFB0C1C}"/>
              </a:ext>
            </a:extLst>
          </p:cNvPr>
          <p:cNvSpPr/>
          <p:nvPr/>
        </p:nvSpPr>
        <p:spPr>
          <a:xfrm>
            <a:off x="1270670" y="1917626"/>
            <a:ext cx="2451384" cy="3816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67F8CE-42E0-7C39-94B7-0CC2161EAAD1}"/>
              </a:ext>
            </a:extLst>
          </p:cNvPr>
          <p:cNvSpPr/>
          <p:nvPr/>
        </p:nvSpPr>
        <p:spPr>
          <a:xfrm>
            <a:off x="1270670" y="1917626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WeDID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88FCC-C9B1-FCD5-C690-E651E0C65E29}"/>
              </a:ext>
            </a:extLst>
          </p:cNvPr>
          <p:cNvSpPr/>
          <p:nvPr/>
        </p:nvSpPr>
        <p:spPr>
          <a:xfrm>
            <a:off x="8180326" y="1888015"/>
            <a:ext cx="2451384" cy="3846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FDBF15-1884-BABC-1FAB-ADCC07DC336F}"/>
              </a:ext>
            </a:extLst>
          </p:cNvPr>
          <p:cNvSpPr/>
          <p:nvPr/>
        </p:nvSpPr>
        <p:spPr>
          <a:xfrm>
            <a:off x="8180326" y="1888016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C2C567-5662-B169-94BD-B520B42C31F1}"/>
              </a:ext>
            </a:extLst>
          </p:cNvPr>
          <p:cNvSpPr/>
          <p:nvPr/>
        </p:nvSpPr>
        <p:spPr>
          <a:xfrm>
            <a:off x="4201088" y="1941087"/>
            <a:ext cx="1404156" cy="48488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7AEA5CFA-60B9-5715-48AA-D0FB579C7A46}"/>
              </a:ext>
            </a:extLst>
          </p:cNvPr>
          <p:cNvSpPr/>
          <p:nvPr/>
        </p:nvSpPr>
        <p:spPr>
          <a:xfrm>
            <a:off x="8397221" y="2728879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2.</a:t>
            </a:r>
            <a:r>
              <a:rPr lang="zh-CN" altLang="en-US" sz="1400" dirty="0"/>
              <a:t>验证恢复密码</a:t>
            </a:r>
          </a:p>
        </p:txBody>
      </p:sp>
      <p:cxnSp>
        <p:nvCxnSpPr>
          <p:cNvPr id="1071" name="直接箭头连接符 1070">
            <a:extLst>
              <a:ext uri="{FF2B5EF4-FFF2-40B4-BE49-F238E27FC236}">
                <a16:creationId xmlns:a16="http://schemas.microsoft.com/office/drawing/2014/main" id="{6268A8CE-9569-C63D-1B95-43324CB37EFA}"/>
              </a:ext>
            </a:extLst>
          </p:cNvPr>
          <p:cNvCxnSpPr>
            <a:cxnSpLocks/>
            <a:stCxn id="1105" idx="3"/>
            <a:endCxn id="1070" idx="1"/>
          </p:cNvCxnSpPr>
          <p:nvPr/>
        </p:nvCxnSpPr>
        <p:spPr>
          <a:xfrm>
            <a:off x="7850290" y="3057586"/>
            <a:ext cx="546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2" name="直接箭头连接符 1101">
            <a:extLst>
              <a:ext uri="{FF2B5EF4-FFF2-40B4-BE49-F238E27FC236}">
                <a16:creationId xmlns:a16="http://schemas.microsoft.com/office/drawing/2014/main" id="{2583553A-31B0-DB38-B3AE-47734FA506A7}"/>
              </a:ext>
            </a:extLst>
          </p:cNvPr>
          <p:cNvCxnSpPr>
            <a:cxnSpLocks/>
            <a:stCxn id="6" idx="6"/>
            <a:endCxn id="54" idx="2"/>
          </p:cNvCxnSpPr>
          <p:nvPr/>
        </p:nvCxnSpPr>
        <p:spPr>
          <a:xfrm>
            <a:off x="5605244" y="2183527"/>
            <a:ext cx="723990" cy="11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5" name="矩形: 圆角 1104">
            <a:extLst>
              <a:ext uri="{FF2B5EF4-FFF2-40B4-BE49-F238E27FC236}">
                <a16:creationId xmlns:a16="http://schemas.microsoft.com/office/drawing/2014/main" id="{789C84B3-2DEE-89EA-E2B0-31F0C5AF3C28}"/>
              </a:ext>
            </a:extLst>
          </p:cNvPr>
          <p:cNvSpPr/>
          <p:nvPr/>
        </p:nvSpPr>
        <p:spPr>
          <a:xfrm>
            <a:off x="6212333" y="2844451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1.</a:t>
            </a:r>
            <a:r>
              <a:rPr lang="zh-CN" altLang="en-US" sz="1400" dirty="0"/>
              <a:t>发起恢复</a:t>
            </a:r>
            <a:endParaRPr lang="en-US" altLang="zh-CN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39622F6-9B30-F6D8-1301-1859CE51D74B}"/>
              </a:ext>
            </a:extLst>
          </p:cNvPr>
          <p:cNvCxnSpPr>
            <a:cxnSpLocks/>
            <a:stCxn id="1070" idx="2"/>
            <a:endCxn id="31" idx="3"/>
          </p:cNvCxnSpPr>
          <p:nvPr/>
        </p:nvCxnSpPr>
        <p:spPr>
          <a:xfrm rot="5400000">
            <a:off x="6257449" y="427563"/>
            <a:ext cx="247259" cy="61647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D613D5F-7C19-4AB5-389D-781FA8D12B55}"/>
              </a:ext>
            </a:extLst>
          </p:cNvPr>
          <p:cNvSpPr/>
          <p:nvPr/>
        </p:nvSpPr>
        <p:spPr>
          <a:xfrm>
            <a:off x="1660763" y="3420416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3.Profile</a:t>
            </a:r>
            <a:r>
              <a:rPr lang="zh-CN" altLang="en-US" sz="1400" dirty="0"/>
              <a:t>验证实名信息</a:t>
            </a:r>
            <a:endParaRPr lang="en-US" altLang="zh-CN" sz="14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5ACE970-2E09-8D00-5F38-C157BF6F65B3}"/>
              </a:ext>
            </a:extLst>
          </p:cNvPr>
          <p:cNvSpPr/>
          <p:nvPr/>
        </p:nvSpPr>
        <p:spPr>
          <a:xfrm>
            <a:off x="1650412" y="5066155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5.</a:t>
            </a:r>
            <a:r>
              <a:rPr lang="zh-CN" altLang="en-US" sz="1400" dirty="0"/>
              <a:t>更换</a:t>
            </a:r>
            <a:r>
              <a:rPr lang="en-US" altLang="zh-CN" sz="1400" dirty="0"/>
              <a:t>Owner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837B116-82A6-02DC-40F6-8617E1DF9B45}"/>
              </a:ext>
            </a:extLst>
          </p:cNvPr>
          <p:cNvCxnSpPr>
            <a:cxnSpLocks/>
            <a:stCxn id="31" idx="2"/>
            <a:endCxn id="1036" idx="0"/>
          </p:cNvCxnSpPr>
          <p:nvPr/>
        </p:nvCxnSpPr>
        <p:spPr>
          <a:xfrm flipH="1">
            <a:off x="2469391" y="3846686"/>
            <a:ext cx="10351" cy="394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7F83B14-408C-8909-B815-D7DB31CA733F}"/>
              </a:ext>
            </a:extLst>
          </p:cNvPr>
          <p:cNvSpPr/>
          <p:nvPr/>
        </p:nvSpPr>
        <p:spPr>
          <a:xfrm>
            <a:off x="6329234" y="1952539"/>
            <a:ext cx="1404156" cy="484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运营方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B23F418-00E6-A7D2-0990-2B84D6746AEA}"/>
              </a:ext>
            </a:extLst>
          </p:cNvPr>
          <p:cNvCxnSpPr>
            <a:cxnSpLocks/>
            <a:stCxn id="54" idx="4"/>
            <a:endCxn id="1105" idx="0"/>
          </p:cNvCxnSpPr>
          <p:nvPr/>
        </p:nvCxnSpPr>
        <p:spPr>
          <a:xfrm>
            <a:off x="7031312" y="2437419"/>
            <a:ext cx="0" cy="40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5" name="矩形: 圆角 1024">
            <a:extLst>
              <a:ext uri="{FF2B5EF4-FFF2-40B4-BE49-F238E27FC236}">
                <a16:creationId xmlns:a16="http://schemas.microsoft.com/office/drawing/2014/main" id="{65BF0100-E8A2-B99F-447F-D58485F9CF3F}"/>
              </a:ext>
            </a:extLst>
          </p:cNvPr>
          <p:cNvSpPr/>
          <p:nvPr/>
        </p:nvSpPr>
        <p:spPr>
          <a:xfrm>
            <a:off x="8367950" y="4737448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7.</a:t>
            </a:r>
            <a:r>
              <a:rPr lang="zh-CN" altLang="en-US" sz="1400" dirty="0"/>
              <a:t>恢复密码及</a:t>
            </a:r>
            <a:r>
              <a:rPr lang="en-US" altLang="zh-CN" sz="1400" dirty="0"/>
              <a:t>EOA </a:t>
            </a:r>
            <a:r>
              <a:rPr lang="zh-CN" altLang="en-US" sz="1400" dirty="0"/>
              <a:t>地址入库</a:t>
            </a:r>
          </a:p>
        </p:txBody>
      </p:sp>
      <p:sp>
        <p:nvSpPr>
          <p:cNvPr id="1036" name="矩形: 圆角 1035">
            <a:extLst>
              <a:ext uri="{FF2B5EF4-FFF2-40B4-BE49-F238E27FC236}">
                <a16:creationId xmlns:a16="http://schemas.microsoft.com/office/drawing/2014/main" id="{48713849-F3DE-E476-F56A-0235D91DFBFA}"/>
              </a:ext>
            </a:extLst>
          </p:cNvPr>
          <p:cNvSpPr/>
          <p:nvPr/>
        </p:nvSpPr>
        <p:spPr>
          <a:xfrm>
            <a:off x="1650412" y="4241077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4.</a:t>
            </a:r>
            <a:r>
              <a:rPr lang="zh-CN" altLang="en-US" sz="1400" dirty="0"/>
              <a:t>将原</a:t>
            </a:r>
            <a:r>
              <a:rPr lang="en-US" altLang="zh-CN" sz="1400" dirty="0"/>
              <a:t>EOA</a:t>
            </a:r>
            <a:r>
              <a:rPr lang="zh-CN" altLang="en-US" sz="1400" dirty="0"/>
              <a:t>加入黑名单</a:t>
            </a:r>
            <a:endParaRPr lang="en-US" altLang="zh-CN" sz="1400" dirty="0"/>
          </a:p>
        </p:txBody>
      </p:sp>
      <p:cxnSp>
        <p:nvCxnSpPr>
          <p:cNvPr id="1038" name="直接箭头连接符 1037">
            <a:extLst>
              <a:ext uri="{FF2B5EF4-FFF2-40B4-BE49-F238E27FC236}">
                <a16:creationId xmlns:a16="http://schemas.microsoft.com/office/drawing/2014/main" id="{330870FC-3791-0C4D-0314-5631016B20A5}"/>
              </a:ext>
            </a:extLst>
          </p:cNvPr>
          <p:cNvCxnSpPr>
            <a:cxnSpLocks/>
            <a:stCxn id="1036" idx="2"/>
            <a:endCxn id="45" idx="0"/>
          </p:cNvCxnSpPr>
          <p:nvPr/>
        </p:nvCxnSpPr>
        <p:spPr>
          <a:xfrm>
            <a:off x="2469391" y="4667347"/>
            <a:ext cx="0" cy="398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4" name="矩形: 圆角 1043">
            <a:extLst>
              <a:ext uri="{FF2B5EF4-FFF2-40B4-BE49-F238E27FC236}">
                <a16:creationId xmlns:a16="http://schemas.microsoft.com/office/drawing/2014/main" id="{01D7B436-74F4-A08D-7A01-66C1C1A4ABF3}"/>
              </a:ext>
            </a:extLst>
          </p:cNvPr>
          <p:cNvSpPr/>
          <p:nvPr/>
        </p:nvSpPr>
        <p:spPr>
          <a:xfrm>
            <a:off x="4389759" y="4866708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6.</a:t>
            </a:r>
            <a:r>
              <a:rPr lang="zh-CN" altLang="en-US" sz="1400" dirty="0"/>
              <a:t>转入燃料费</a:t>
            </a:r>
            <a:r>
              <a:rPr lang="en-US" altLang="zh-CN" sz="1400" dirty="0"/>
              <a:t>(=</a:t>
            </a:r>
            <a:r>
              <a:rPr lang="zh-CN" altLang="en-US" sz="1400" dirty="0"/>
              <a:t>原</a:t>
            </a:r>
            <a:r>
              <a:rPr lang="en-US" altLang="zh-CN" sz="1400" dirty="0"/>
              <a:t>EOA</a:t>
            </a:r>
            <a:r>
              <a:rPr lang="zh-CN" altLang="en-US" sz="1400" dirty="0"/>
              <a:t>余额</a:t>
            </a:r>
            <a:r>
              <a:rPr lang="en-US" altLang="zh-CN" sz="1400" dirty="0"/>
              <a:t>)</a:t>
            </a:r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FEC219EF-059A-FA19-528E-ADD7B3950F30}"/>
              </a:ext>
            </a:extLst>
          </p:cNvPr>
          <p:cNvSpPr/>
          <p:nvPr/>
        </p:nvSpPr>
        <p:spPr>
          <a:xfrm>
            <a:off x="4506659" y="5722002"/>
            <a:ext cx="1404156" cy="484880"/>
          </a:xfrm>
          <a:prstGeom prst="ellipse">
            <a:avLst/>
          </a:prstGeom>
          <a:solidFill>
            <a:srgbClr val="FEA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用户新</a:t>
            </a:r>
            <a:r>
              <a:rPr lang="en-US" altLang="zh-CN" dirty="0"/>
              <a:t>EOA</a:t>
            </a:r>
            <a:endParaRPr lang="zh-CN" altLang="en-US" dirty="0"/>
          </a:p>
        </p:txBody>
      </p:sp>
      <p:cxnSp>
        <p:nvCxnSpPr>
          <p:cNvPr id="1049" name="直接箭头连接符 1048">
            <a:extLst>
              <a:ext uri="{FF2B5EF4-FFF2-40B4-BE49-F238E27FC236}">
                <a16:creationId xmlns:a16="http://schemas.microsoft.com/office/drawing/2014/main" id="{2494232A-72D5-091C-EC11-DCCC22017601}"/>
              </a:ext>
            </a:extLst>
          </p:cNvPr>
          <p:cNvCxnSpPr>
            <a:cxnSpLocks/>
            <a:stCxn id="45" idx="3"/>
            <a:endCxn id="1044" idx="1"/>
          </p:cNvCxnSpPr>
          <p:nvPr/>
        </p:nvCxnSpPr>
        <p:spPr>
          <a:xfrm flipV="1">
            <a:off x="3288369" y="5079843"/>
            <a:ext cx="1101390" cy="199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6" name="直接箭头连接符 1055">
            <a:extLst>
              <a:ext uri="{FF2B5EF4-FFF2-40B4-BE49-F238E27FC236}">
                <a16:creationId xmlns:a16="http://schemas.microsoft.com/office/drawing/2014/main" id="{F6E264FE-4F54-6756-A3A7-030F574A6F81}"/>
              </a:ext>
            </a:extLst>
          </p:cNvPr>
          <p:cNvCxnSpPr>
            <a:cxnSpLocks/>
            <a:stCxn id="1044" idx="2"/>
            <a:endCxn id="1045" idx="0"/>
          </p:cNvCxnSpPr>
          <p:nvPr/>
        </p:nvCxnSpPr>
        <p:spPr>
          <a:xfrm flipH="1">
            <a:off x="5208737" y="5292978"/>
            <a:ext cx="1" cy="429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1" name="矩形: 圆角 1060">
            <a:extLst>
              <a:ext uri="{FF2B5EF4-FFF2-40B4-BE49-F238E27FC236}">
                <a16:creationId xmlns:a16="http://schemas.microsoft.com/office/drawing/2014/main" id="{303C3F96-3E15-373E-4894-8D32351BFA0C}"/>
              </a:ext>
            </a:extLst>
          </p:cNvPr>
          <p:cNvSpPr/>
          <p:nvPr/>
        </p:nvSpPr>
        <p:spPr>
          <a:xfrm>
            <a:off x="6318901" y="5656668"/>
            <a:ext cx="1637957" cy="61554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6.1</a:t>
            </a:r>
            <a:r>
              <a:rPr lang="zh-CN" altLang="en-US" sz="1400" dirty="0"/>
              <a:t>更新用户全部的跨链</a:t>
            </a:r>
            <a:r>
              <a:rPr lang="en-US" altLang="zh-CN" sz="1400" dirty="0"/>
              <a:t>Wallet</a:t>
            </a:r>
            <a:r>
              <a:rPr lang="zh-CN" altLang="en-US" sz="1400" dirty="0"/>
              <a:t>中的</a:t>
            </a:r>
            <a:r>
              <a:rPr lang="en-US" altLang="zh-CN" sz="1400" dirty="0"/>
              <a:t>Signers</a:t>
            </a:r>
          </a:p>
        </p:txBody>
      </p:sp>
      <p:cxnSp>
        <p:nvCxnSpPr>
          <p:cNvPr id="1062" name="直接箭头连接符 1061">
            <a:extLst>
              <a:ext uri="{FF2B5EF4-FFF2-40B4-BE49-F238E27FC236}">
                <a16:creationId xmlns:a16="http://schemas.microsoft.com/office/drawing/2014/main" id="{5A8005B4-0E92-FCFA-1672-AEF1B718C5F0}"/>
              </a:ext>
            </a:extLst>
          </p:cNvPr>
          <p:cNvCxnSpPr>
            <a:cxnSpLocks/>
            <a:stCxn id="1044" idx="3"/>
            <a:endCxn id="1025" idx="1"/>
          </p:cNvCxnSpPr>
          <p:nvPr/>
        </p:nvCxnSpPr>
        <p:spPr>
          <a:xfrm flipV="1">
            <a:off x="6027716" y="5066155"/>
            <a:ext cx="2340234" cy="13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5" name="直接箭头连接符 1064">
            <a:extLst>
              <a:ext uri="{FF2B5EF4-FFF2-40B4-BE49-F238E27FC236}">
                <a16:creationId xmlns:a16="http://schemas.microsoft.com/office/drawing/2014/main" id="{B790D40E-0159-43D6-8FF3-94417E31311B}"/>
              </a:ext>
            </a:extLst>
          </p:cNvPr>
          <p:cNvCxnSpPr>
            <a:cxnSpLocks/>
            <a:stCxn id="1044" idx="3"/>
            <a:endCxn id="1061" idx="0"/>
          </p:cNvCxnSpPr>
          <p:nvPr/>
        </p:nvCxnSpPr>
        <p:spPr>
          <a:xfrm>
            <a:off x="6027716" y="5079843"/>
            <a:ext cx="1110164" cy="57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8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代理跨链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Wallet</a:t>
            </a:r>
            <a:endParaRPr lang="zh-CN" altLang="en-US" sz="1600" kern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在每个目标链创建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Wallet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代理用户的资产及交互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B0DC6D-A3F1-5C59-61E3-611CADFB0C1C}"/>
              </a:ext>
            </a:extLst>
          </p:cNvPr>
          <p:cNvSpPr/>
          <p:nvPr/>
        </p:nvSpPr>
        <p:spPr>
          <a:xfrm>
            <a:off x="2350790" y="1989634"/>
            <a:ext cx="245138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67F8CE-42E0-7C39-94B7-0CC2161EAAD1}"/>
              </a:ext>
            </a:extLst>
          </p:cNvPr>
          <p:cNvSpPr/>
          <p:nvPr/>
        </p:nvSpPr>
        <p:spPr>
          <a:xfrm>
            <a:off x="2350790" y="1989634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WeDid</a:t>
            </a:r>
            <a:r>
              <a:rPr lang="en-US" altLang="zh-CN" dirty="0"/>
              <a:t> Profile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88FCC-C9B1-FCD5-C690-E651E0C65E29}"/>
              </a:ext>
            </a:extLst>
          </p:cNvPr>
          <p:cNvSpPr/>
          <p:nvPr/>
        </p:nvSpPr>
        <p:spPr>
          <a:xfrm>
            <a:off x="6883972" y="1989633"/>
            <a:ext cx="2451384" cy="273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FDBF15-1884-BABC-1FAB-ADCC07DC336F}"/>
              </a:ext>
            </a:extLst>
          </p:cNvPr>
          <p:cNvSpPr/>
          <p:nvPr/>
        </p:nvSpPr>
        <p:spPr>
          <a:xfrm>
            <a:off x="6883972" y="1989634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目标链</a:t>
            </a:r>
          </a:p>
        </p:txBody>
      </p: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7AEA5CFA-60B9-5715-48AA-D0FB579C7A46}"/>
              </a:ext>
            </a:extLst>
          </p:cNvPr>
          <p:cNvSpPr/>
          <p:nvPr/>
        </p:nvSpPr>
        <p:spPr>
          <a:xfrm>
            <a:off x="7100867" y="2830497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4.</a:t>
            </a:r>
            <a:r>
              <a:rPr lang="zh-CN" altLang="en-US" sz="1400" dirty="0"/>
              <a:t>通过工厂创建</a:t>
            </a:r>
            <a:r>
              <a:rPr lang="en-US" altLang="zh-CN" sz="1400" dirty="0"/>
              <a:t>Wallet</a:t>
            </a:r>
            <a:r>
              <a:rPr lang="zh-CN" altLang="en-US" sz="1400" dirty="0"/>
              <a:t>合约</a:t>
            </a:r>
          </a:p>
        </p:txBody>
      </p:sp>
      <p:cxnSp>
        <p:nvCxnSpPr>
          <p:cNvPr id="1071" name="直接箭头连接符 1070">
            <a:extLst>
              <a:ext uri="{FF2B5EF4-FFF2-40B4-BE49-F238E27FC236}">
                <a16:creationId xmlns:a16="http://schemas.microsoft.com/office/drawing/2014/main" id="{6268A8CE-9569-C63D-1B95-43324CB37EFA}"/>
              </a:ext>
            </a:extLst>
          </p:cNvPr>
          <p:cNvCxnSpPr>
            <a:cxnSpLocks/>
            <a:stCxn id="54" idx="6"/>
            <a:endCxn id="1070" idx="1"/>
          </p:cNvCxnSpPr>
          <p:nvPr/>
        </p:nvCxnSpPr>
        <p:spPr>
          <a:xfrm flipV="1">
            <a:off x="6584673" y="3159204"/>
            <a:ext cx="516194" cy="798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2" name="直接箭头连接符 1101">
            <a:extLst>
              <a:ext uri="{FF2B5EF4-FFF2-40B4-BE49-F238E27FC236}">
                <a16:creationId xmlns:a16="http://schemas.microsoft.com/office/drawing/2014/main" id="{2583553A-31B0-DB38-B3AE-47734FA506A7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3576482" y="2975823"/>
            <a:ext cx="0" cy="330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7F83B14-408C-8909-B815-D7DB31CA733F}"/>
              </a:ext>
            </a:extLst>
          </p:cNvPr>
          <p:cNvSpPr/>
          <p:nvPr/>
        </p:nvSpPr>
        <p:spPr>
          <a:xfrm>
            <a:off x="5180517" y="3714832"/>
            <a:ext cx="1404156" cy="484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运营方</a:t>
            </a:r>
            <a:r>
              <a:rPr lang="en-US" altLang="zh-CN" dirty="0"/>
              <a:t>EOA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B23F418-00E6-A7D2-0990-2B84D6746AEA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4395460" y="2762688"/>
            <a:ext cx="805432" cy="366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5" name="矩形: 圆角 1024">
            <a:extLst>
              <a:ext uri="{FF2B5EF4-FFF2-40B4-BE49-F238E27FC236}">
                <a16:creationId xmlns:a16="http://schemas.microsoft.com/office/drawing/2014/main" id="{65BF0100-E8A2-B99F-447F-D58485F9CF3F}"/>
              </a:ext>
            </a:extLst>
          </p:cNvPr>
          <p:cNvSpPr/>
          <p:nvPr/>
        </p:nvSpPr>
        <p:spPr>
          <a:xfrm>
            <a:off x="7100866" y="3782460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5.Signers=</a:t>
            </a:r>
            <a:r>
              <a:rPr lang="zh-CN" altLang="en-US" sz="1400" dirty="0"/>
              <a:t>用户</a:t>
            </a:r>
            <a:r>
              <a:rPr lang="en-US" altLang="zh-CN" sz="1400" dirty="0"/>
              <a:t>EOA</a:t>
            </a:r>
            <a:r>
              <a:rPr lang="zh-CN" altLang="en-US" sz="1400" dirty="0"/>
              <a:t>、运营</a:t>
            </a:r>
            <a:r>
              <a:rPr lang="en-US" altLang="zh-CN" sz="1400" dirty="0"/>
              <a:t>EOA</a:t>
            </a:r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FEC219EF-059A-FA19-528E-ADD7B3950F30}"/>
              </a:ext>
            </a:extLst>
          </p:cNvPr>
          <p:cNvSpPr/>
          <p:nvPr/>
        </p:nvSpPr>
        <p:spPr>
          <a:xfrm>
            <a:off x="5140995" y="2050102"/>
            <a:ext cx="1404156" cy="484880"/>
          </a:xfrm>
          <a:prstGeom prst="ellipse">
            <a:avLst/>
          </a:prstGeom>
          <a:solidFill>
            <a:srgbClr val="FEA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EOA</a:t>
            </a:r>
            <a:endParaRPr lang="zh-CN" altLang="en-US" dirty="0"/>
          </a:p>
        </p:txBody>
      </p:sp>
      <p:cxnSp>
        <p:nvCxnSpPr>
          <p:cNvPr id="1052" name="直接箭头连接符 1051">
            <a:extLst>
              <a:ext uri="{FF2B5EF4-FFF2-40B4-BE49-F238E27FC236}">
                <a16:creationId xmlns:a16="http://schemas.microsoft.com/office/drawing/2014/main" id="{270FB346-5B5E-7D0F-B37A-C0EAE78598AA}"/>
              </a:ext>
            </a:extLst>
          </p:cNvPr>
          <p:cNvCxnSpPr>
            <a:cxnSpLocks/>
            <a:stCxn id="1070" idx="2"/>
            <a:endCxn id="1025" idx="0"/>
          </p:cNvCxnSpPr>
          <p:nvPr/>
        </p:nvCxnSpPr>
        <p:spPr>
          <a:xfrm flipH="1">
            <a:off x="8167081" y="3487910"/>
            <a:ext cx="1" cy="294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E3CF47-7CF6-B33C-1B3C-522ABCA37824}"/>
              </a:ext>
            </a:extLst>
          </p:cNvPr>
          <p:cNvSpPr/>
          <p:nvPr/>
        </p:nvSpPr>
        <p:spPr>
          <a:xfrm>
            <a:off x="5200892" y="2916459"/>
            <a:ext cx="1284362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1.</a:t>
            </a:r>
            <a:r>
              <a:rPr lang="zh-CN" altLang="en-US" sz="1400" dirty="0"/>
              <a:t>创建目标链</a:t>
            </a:r>
            <a:r>
              <a:rPr lang="en-US" altLang="zh-CN" sz="1400" dirty="0"/>
              <a:t>Wallet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1BB9A3A-AD25-E4D5-3174-3CEA687B2449}"/>
              </a:ext>
            </a:extLst>
          </p:cNvPr>
          <p:cNvSpPr/>
          <p:nvPr/>
        </p:nvSpPr>
        <p:spPr>
          <a:xfrm>
            <a:off x="2757503" y="3306667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3.Emit</a:t>
            </a:r>
            <a:r>
              <a:rPr lang="zh-CN" altLang="en-US" sz="1400" dirty="0"/>
              <a:t>事件</a:t>
            </a:r>
            <a:endParaRPr lang="en-US" altLang="zh-CN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DC6745D-89FD-CFB7-E68C-E7FCF48D6DB7}"/>
              </a:ext>
            </a:extLst>
          </p:cNvPr>
          <p:cNvSpPr/>
          <p:nvPr/>
        </p:nvSpPr>
        <p:spPr>
          <a:xfrm>
            <a:off x="2757503" y="2549553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2.</a:t>
            </a:r>
            <a:r>
              <a:rPr lang="zh-CN" altLang="en-US" sz="1400" dirty="0"/>
              <a:t>审查目标链</a:t>
            </a:r>
            <a:endParaRPr lang="en-US" altLang="zh-CN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DD5EBF7-ECEC-679D-C079-E59DBD02E1FA}"/>
              </a:ext>
            </a:extLst>
          </p:cNvPr>
          <p:cNvCxnSpPr>
            <a:cxnSpLocks/>
            <a:stCxn id="11" idx="3"/>
            <a:endCxn id="54" idx="2"/>
          </p:cNvCxnSpPr>
          <p:nvPr/>
        </p:nvCxnSpPr>
        <p:spPr>
          <a:xfrm>
            <a:off x="4395460" y="3519802"/>
            <a:ext cx="785057" cy="437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9BACBE2-40D2-1A78-1F80-D7A914D36C4E}"/>
              </a:ext>
            </a:extLst>
          </p:cNvPr>
          <p:cNvCxnSpPr>
            <a:cxnSpLocks/>
            <a:stCxn id="1045" idx="4"/>
            <a:endCxn id="10" idx="0"/>
          </p:cNvCxnSpPr>
          <p:nvPr/>
        </p:nvCxnSpPr>
        <p:spPr>
          <a:xfrm>
            <a:off x="5843073" y="2534982"/>
            <a:ext cx="0" cy="381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对话气泡: 矩形 42">
            <a:extLst>
              <a:ext uri="{FF2B5EF4-FFF2-40B4-BE49-F238E27FC236}">
                <a16:creationId xmlns:a16="http://schemas.microsoft.com/office/drawing/2014/main" id="{945B3D38-5694-F4CD-3DA6-E1EE2BE99D1E}"/>
              </a:ext>
            </a:extLst>
          </p:cNvPr>
          <p:cNvSpPr/>
          <p:nvPr/>
        </p:nvSpPr>
        <p:spPr>
          <a:xfrm>
            <a:off x="2350790" y="5157986"/>
            <a:ext cx="6984566" cy="1152128"/>
          </a:xfrm>
          <a:prstGeom prst="wedgeRectCallout">
            <a:avLst>
              <a:gd name="adj1" fmla="val 31881"/>
              <a:gd name="adj2" fmla="val -8035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Owner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的验签动作转移给 用户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EOA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签名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运营方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EOA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签名（注意，合约并没有签名一说，合约的签名必须来源于某个或某多个确定地址的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EOA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，所以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Wallet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中明确了这两个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EOA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的地址，一旦用户恢复账户，则需更新用户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EOA)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，更新用户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EOA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则只需运营方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EOA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的权限。</a:t>
            </a:r>
          </a:p>
        </p:txBody>
      </p:sp>
    </p:spTree>
    <p:extLst>
      <p:ext uri="{BB962C8B-B14F-4D97-AF65-F5344CB8AC3E}">
        <p14:creationId xmlns:p14="http://schemas.microsoft.com/office/powerpoint/2010/main" val="277482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代理跨链</a:t>
            </a:r>
            <a:r>
              <a:rPr lang="en-US" altLang="zh-CN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互动</a:t>
            </a:r>
            <a:endParaRPr lang="zh-CN" altLang="en-US" sz="1600" kern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EOA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WeDID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存证了目标链的互动数据，由运营方代理调用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B0DC6D-A3F1-5C59-61E3-611CADFB0C1C}"/>
              </a:ext>
            </a:extLst>
          </p:cNvPr>
          <p:cNvSpPr/>
          <p:nvPr/>
        </p:nvSpPr>
        <p:spPr>
          <a:xfrm>
            <a:off x="1287700" y="1922295"/>
            <a:ext cx="2451384" cy="3091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67F8CE-42E0-7C39-94B7-0CC2161EAAD1}"/>
              </a:ext>
            </a:extLst>
          </p:cNvPr>
          <p:cNvSpPr/>
          <p:nvPr/>
        </p:nvSpPr>
        <p:spPr>
          <a:xfrm>
            <a:off x="1287700" y="1922296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WeDid</a:t>
            </a:r>
            <a:r>
              <a:rPr lang="en-US" altLang="zh-CN" dirty="0"/>
              <a:t> Profile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288FCC-C9B1-FCD5-C690-E651E0C65E29}"/>
              </a:ext>
            </a:extLst>
          </p:cNvPr>
          <p:cNvSpPr/>
          <p:nvPr/>
        </p:nvSpPr>
        <p:spPr>
          <a:xfrm>
            <a:off x="8180326" y="1922295"/>
            <a:ext cx="2451384" cy="3091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FDBF15-1884-BABC-1FAB-ADCC07DC336F}"/>
              </a:ext>
            </a:extLst>
          </p:cNvPr>
          <p:cNvSpPr/>
          <p:nvPr/>
        </p:nvSpPr>
        <p:spPr>
          <a:xfrm>
            <a:off x="8180326" y="1922296"/>
            <a:ext cx="2451384" cy="317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目标链</a:t>
            </a:r>
          </a:p>
        </p:txBody>
      </p: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7AEA5CFA-60B9-5715-48AA-D0FB579C7A46}"/>
              </a:ext>
            </a:extLst>
          </p:cNvPr>
          <p:cNvSpPr/>
          <p:nvPr/>
        </p:nvSpPr>
        <p:spPr>
          <a:xfrm>
            <a:off x="8397220" y="2366643"/>
            <a:ext cx="2132429" cy="41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2.</a:t>
            </a:r>
            <a:r>
              <a:rPr lang="zh-CN" altLang="en-US" sz="1400" dirty="0"/>
              <a:t> 获互动的</a:t>
            </a:r>
            <a:r>
              <a:rPr lang="en-US" altLang="zh-CN" sz="1400" dirty="0"/>
              <a:t>Input</a:t>
            </a:r>
            <a:endParaRPr lang="zh-CN" altLang="en-US" sz="1400" dirty="0"/>
          </a:p>
        </p:txBody>
      </p:sp>
      <p:cxnSp>
        <p:nvCxnSpPr>
          <p:cNvPr id="1102" name="直接箭头连接符 1101">
            <a:extLst>
              <a:ext uri="{FF2B5EF4-FFF2-40B4-BE49-F238E27FC236}">
                <a16:creationId xmlns:a16="http://schemas.microsoft.com/office/drawing/2014/main" id="{2583553A-31B0-DB38-B3AE-47734FA506A7}"/>
              </a:ext>
            </a:extLst>
          </p:cNvPr>
          <p:cNvCxnSpPr>
            <a:cxnSpLocks/>
            <a:stCxn id="17" idx="3"/>
            <a:endCxn id="54" idx="2"/>
          </p:cNvCxnSpPr>
          <p:nvPr/>
        </p:nvCxnSpPr>
        <p:spPr>
          <a:xfrm>
            <a:off x="3298721" y="3355544"/>
            <a:ext cx="881727" cy="5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7F83B14-408C-8909-B815-D7DB31CA733F}"/>
              </a:ext>
            </a:extLst>
          </p:cNvPr>
          <p:cNvSpPr/>
          <p:nvPr/>
        </p:nvSpPr>
        <p:spPr>
          <a:xfrm>
            <a:off x="4180448" y="3118590"/>
            <a:ext cx="1404156" cy="484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运营方</a:t>
            </a:r>
            <a:r>
              <a:rPr lang="en-US" altLang="zh-CN" dirty="0"/>
              <a:t>EOA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B23F418-00E6-A7D2-0990-2B84D6746AEA}"/>
              </a:ext>
            </a:extLst>
          </p:cNvPr>
          <p:cNvCxnSpPr>
            <a:cxnSpLocks/>
            <a:stCxn id="10" idx="3"/>
            <a:endCxn id="1070" idx="1"/>
          </p:cNvCxnSpPr>
          <p:nvPr/>
        </p:nvCxnSpPr>
        <p:spPr>
          <a:xfrm>
            <a:off x="7869682" y="2294252"/>
            <a:ext cx="527538" cy="2799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5" name="矩形: 圆角 1024">
            <a:extLst>
              <a:ext uri="{FF2B5EF4-FFF2-40B4-BE49-F238E27FC236}">
                <a16:creationId xmlns:a16="http://schemas.microsoft.com/office/drawing/2014/main" id="{65BF0100-E8A2-B99F-447F-D58485F9CF3F}"/>
              </a:ext>
            </a:extLst>
          </p:cNvPr>
          <p:cNvSpPr/>
          <p:nvPr/>
        </p:nvSpPr>
        <p:spPr>
          <a:xfrm>
            <a:off x="8397220" y="3059556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6.Wallet</a:t>
            </a:r>
            <a:r>
              <a:rPr lang="zh-CN" altLang="en-US" sz="1400" dirty="0"/>
              <a:t>验签名调用</a:t>
            </a:r>
            <a:r>
              <a:rPr lang="en-US" altLang="zh-CN" sz="1400" dirty="0"/>
              <a:t>Target</a:t>
            </a:r>
            <a:r>
              <a:rPr lang="zh-CN" altLang="en-US" sz="1400" dirty="0"/>
              <a:t>合约</a:t>
            </a:r>
            <a:endParaRPr lang="en-US" altLang="zh-CN" sz="1400" dirty="0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FEC219EF-059A-FA19-528E-ADD7B3950F30}"/>
              </a:ext>
            </a:extLst>
          </p:cNvPr>
          <p:cNvSpPr/>
          <p:nvPr/>
        </p:nvSpPr>
        <p:spPr>
          <a:xfrm>
            <a:off x="4180448" y="2048954"/>
            <a:ext cx="1404156" cy="484880"/>
          </a:xfrm>
          <a:prstGeom prst="ellipse">
            <a:avLst/>
          </a:prstGeom>
          <a:solidFill>
            <a:srgbClr val="FEA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EOA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E3CF47-7CF6-B33C-1B3C-522ABCA37824}"/>
              </a:ext>
            </a:extLst>
          </p:cNvPr>
          <p:cNvSpPr/>
          <p:nvPr/>
        </p:nvSpPr>
        <p:spPr>
          <a:xfrm>
            <a:off x="5895248" y="2081117"/>
            <a:ext cx="1974434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1.</a:t>
            </a:r>
            <a:r>
              <a:rPr lang="zh-CN" altLang="en-US" sz="1400" dirty="0"/>
              <a:t>通过</a:t>
            </a:r>
            <a:r>
              <a:rPr lang="en-US" altLang="zh-CN" sz="1400" dirty="0"/>
              <a:t>Wallet</a:t>
            </a:r>
            <a:r>
              <a:rPr lang="zh-CN" altLang="en-US" sz="1400" dirty="0"/>
              <a:t>地址与</a:t>
            </a:r>
            <a:r>
              <a:rPr lang="en-US" altLang="zh-CN" sz="1400" dirty="0"/>
              <a:t>Web3 UI</a:t>
            </a:r>
            <a:r>
              <a:rPr lang="zh-CN" altLang="en-US" sz="1400" dirty="0"/>
              <a:t>交互</a:t>
            </a:r>
            <a:endParaRPr lang="en-US" altLang="zh-CN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DC6745D-89FD-CFB7-E68C-E7FCF48D6DB7}"/>
              </a:ext>
            </a:extLst>
          </p:cNvPr>
          <p:cNvSpPr/>
          <p:nvPr/>
        </p:nvSpPr>
        <p:spPr>
          <a:xfrm>
            <a:off x="1660764" y="3142409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4.</a:t>
            </a:r>
            <a:r>
              <a:rPr lang="zh-CN" altLang="en-US" sz="1400" dirty="0"/>
              <a:t>验证</a:t>
            </a:r>
            <a:r>
              <a:rPr lang="en-US" altLang="zh-CN" sz="1400" dirty="0"/>
              <a:t>EOA</a:t>
            </a:r>
            <a:r>
              <a:rPr lang="zh-CN" altLang="en-US" sz="1400" dirty="0"/>
              <a:t>签名</a:t>
            </a:r>
            <a:r>
              <a:rPr lang="en-US" altLang="zh-CN" sz="1400" dirty="0"/>
              <a:t>=Owner</a:t>
            </a:r>
            <a:r>
              <a:rPr lang="zh-CN" altLang="en-US" sz="1400" dirty="0"/>
              <a:t>签名</a:t>
            </a:r>
            <a:endParaRPr lang="en-US" altLang="zh-CN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DD5EBF7-ECEC-679D-C079-E59DBD02E1FA}"/>
              </a:ext>
            </a:extLst>
          </p:cNvPr>
          <p:cNvCxnSpPr>
            <a:cxnSpLocks/>
            <a:stCxn id="1045" idx="2"/>
            <a:endCxn id="42" idx="3"/>
          </p:cNvCxnSpPr>
          <p:nvPr/>
        </p:nvCxnSpPr>
        <p:spPr>
          <a:xfrm flipH="1">
            <a:off x="3298720" y="2291394"/>
            <a:ext cx="881728" cy="341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9BACBE2-40D2-1A78-1F80-D7A914D36C4E}"/>
              </a:ext>
            </a:extLst>
          </p:cNvPr>
          <p:cNvCxnSpPr>
            <a:cxnSpLocks/>
            <a:stCxn id="1045" idx="6"/>
            <a:endCxn id="10" idx="1"/>
          </p:cNvCxnSpPr>
          <p:nvPr/>
        </p:nvCxnSpPr>
        <p:spPr>
          <a:xfrm>
            <a:off x="5584604" y="2291394"/>
            <a:ext cx="310644" cy="28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070E24A-C77C-F9CA-1D7A-FD5EF2D010E7}"/>
              </a:ext>
            </a:extLst>
          </p:cNvPr>
          <p:cNvSpPr/>
          <p:nvPr/>
        </p:nvSpPr>
        <p:spPr>
          <a:xfrm>
            <a:off x="1660763" y="2325526"/>
            <a:ext cx="1637957" cy="615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3.</a:t>
            </a:r>
            <a:r>
              <a:rPr lang="zh-CN" altLang="en-US" sz="1400" dirty="0"/>
              <a:t>交易审查并记录</a:t>
            </a:r>
            <a:r>
              <a:rPr lang="en-US" altLang="zh-CN" sz="1400" dirty="0"/>
              <a:t>Target</a:t>
            </a:r>
            <a:r>
              <a:rPr lang="zh-CN" altLang="en-US" sz="1400" dirty="0"/>
              <a:t>、</a:t>
            </a:r>
            <a:r>
              <a:rPr lang="en-US" altLang="zh-CN" sz="1400" dirty="0"/>
              <a:t>Input</a:t>
            </a:r>
            <a:r>
              <a:rPr lang="zh-CN" altLang="en-US" sz="1400" dirty="0"/>
              <a:t>及</a:t>
            </a:r>
            <a:r>
              <a:rPr lang="en-US" altLang="zh-CN" sz="1400" dirty="0"/>
              <a:t>EOA</a:t>
            </a:r>
            <a:r>
              <a:rPr lang="zh-CN" altLang="en-US" sz="1400" dirty="0"/>
              <a:t>签名</a:t>
            </a:r>
            <a:endParaRPr lang="en-US" altLang="zh-CN" sz="14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1C6BE4D-97AE-0B2B-1A33-8074D799C0DB}"/>
              </a:ext>
            </a:extLst>
          </p:cNvPr>
          <p:cNvCxnSpPr>
            <a:cxnSpLocks/>
            <a:stCxn id="42" idx="2"/>
            <a:endCxn id="17" idx="0"/>
          </p:cNvCxnSpPr>
          <p:nvPr/>
        </p:nvCxnSpPr>
        <p:spPr>
          <a:xfrm>
            <a:off x="2479742" y="2941160"/>
            <a:ext cx="1" cy="20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FBFC82B-4740-2C04-A3B8-C6E0520582FA}"/>
              </a:ext>
            </a:extLst>
          </p:cNvPr>
          <p:cNvSpPr/>
          <p:nvPr/>
        </p:nvSpPr>
        <p:spPr>
          <a:xfrm>
            <a:off x="5868534" y="3170673"/>
            <a:ext cx="1974434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5.Wallet</a:t>
            </a:r>
            <a:r>
              <a:rPr lang="zh-CN" altLang="en-US" sz="1400" dirty="0"/>
              <a:t>多签并调用</a:t>
            </a:r>
            <a:r>
              <a:rPr lang="en-US" altLang="zh-CN" sz="1400" dirty="0"/>
              <a:t>Wallet call</a:t>
            </a:r>
            <a:r>
              <a:rPr lang="zh-CN" altLang="en-US" sz="1400" dirty="0"/>
              <a:t>接口</a:t>
            </a:r>
            <a:endParaRPr lang="en-US" altLang="zh-CN" sz="14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10FCEC7-F240-4E7A-628D-32C442B0C045}"/>
              </a:ext>
            </a:extLst>
          </p:cNvPr>
          <p:cNvCxnSpPr>
            <a:cxnSpLocks/>
            <a:stCxn id="54" idx="6"/>
            <a:endCxn id="56" idx="1"/>
          </p:cNvCxnSpPr>
          <p:nvPr/>
        </p:nvCxnSpPr>
        <p:spPr>
          <a:xfrm>
            <a:off x="5584604" y="3361030"/>
            <a:ext cx="283930" cy="22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807527F-0EF9-E1BF-61C5-D1263E50DE36}"/>
              </a:ext>
            </a:extLst>
          </p:cNvPr>
          <p:cNvCxnSpPr>
            <a:cxnSpLocks/>
            <a:stCxn id="56" idx="3"/>
            <a:endCxn id="1025" idx="1"/>
          </p:cNvCxnSpPr>
          <p:nvPr/>
        </p:nvCxnSpPr>
        <p:spPr>
          <a:xfrm>
            <a:off x="7842968" y="3383808"/>
            <a:ext cx="554252" cy="4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6" name="矩形: 圆角 1025">
            <a:extLst>
              <a:ext uri="{FF2B5EF4-FFF2-40B4-BE49-F238E27FC236}">
                <a16:creationId xmlns:a16="http://schemas.microsoft.com/office/drawing/2014/main" id="{27B86843-B041-4CE8-6DCF-F180D8B66984}"/>
              </a:ext>
            </a:extLst>
          </p:cNvPr>
          <p:cNvSpPr/>
          <p:nvPr/>
        </p:nvSpPr>
        <p:spPr>
          <a:xfrm>
            <a:off x="8387926" y="4091202"/>
            <a:ext cx="2132429" cy="65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7.</a:t>
            </a:r>
            <a:r>
              <a:rPr lang="zh-CN" altLang="en-US" sz="1400" dirty="0"/>
              <a:t>监控交易确认后的</a:t>
            </a:r>
            <a:r>
              <a:rPr lang="en-US" altLang="zh-CN" sz="1400" dirty="0"/>
              <a:t>Data</a:t>
            </a:r>
            <a:r>
              <a:rPr lang="zh-CN" altLang="en-US" sz="1400" dirty="0"/>
              <a:t>及</a:t>
            </a:r>
            <a:r>
              <a:rPr lang="en-US" altLang="zh-CN" sz="1400" dirty="0"/>
              <a:t>Logs</a:t>
            </a:r>
          </a:p>
        </p:txBody>
      </p:sp>
      <p:cxnSp>
        <p:nvCxnSpPr>
          <p:cNvPr id="1028" name="直接箭头连接符 1027">
            <a:extLst>
              <a:ext uri="{FF2B5EF4-FFF2-40B4-BE49-F238E27FC236}">
                <a16:creationId xmlns:a16="http://schemas.microsoft.com/office/drawing/2014/main" id="{8EB3EB43-B318-E663-CAFB-2D140791190E}"/>
              </a:ext>
            </a:extLst>
          </p:cNvPr>
          <p:cNvCxnSpPr>
            <a:cxnSpLocks/>
            <a:stCxn id="56" idx="2"/>
            <a:endCxn id="1026" idx="1"/>
          </p:cNvCxnSpPr>
          <p:nvPr/>
        </p:nvCxnSpPr>
        <p:spPr>
          <a:xfrm>
            <a:off x="6855751" y="3596943"/>
            <a:ext cx="1532175" cy="822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69B4D26-B671-8D3D-9CD8-AAB2062FC435}"/>
              </a:ext>
            </a:extLst>
          </p:cNvPr>
          <p:cNvSpPr/>
          <p:nvPr/>
        </p:nvSpPr>
        <p:spPr>
          <a:xfrm>
            <a:off x="1630710" y="4178855"/>
            <a:ext cx="1637957" cy="42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8.</a:t>
            </a:r>
            <a:r>
              <a:rPr lang="zh-CN" altLang="en-US" sz="1400" dirty="0"/>
              <a:t>更新本笔交易的状态数据</a:t>
            </a:r>
            <a:endParaRPr lang="en-US" altLang="zh-CN" sz="1400" dirty="0"/>
          </a:p>
        </p:txBody>
      </p:sp>
      <p:cxnSp>
        <p:nvCxnSpPr>
          <p:cNvPr id="1032" name="直接箭头连接符 1031">
            <a:extLst>
              <a:ext uri="{FF2B5EF4-FFF2-40B4-BE49-F238E27FC236}">
                <a16:creationId xmlns:a16="http://schemas.microsoft.com/office/drawing/2014/main" id="{2C46A7B4-D325-F908-7340-4E9E0B322103}"/>
              </a:ext>
            </a:extLst>
          </p:cNvPr>
          <p:cNvCxnSpPr>
            <a:cxnSpLocks/>
            <a:stCxn id="1026" idx="1"/>
            <a:endCxn id="1031" idx="3"/>
          </p:cNvCxnSpPr>
          <p:nvPr/>
        </p:nvCxnSpPr>
        <p:spPr>
          <a:xfrm flipH="1" flipV="1">
            <a:off x="3268667" y="4391990"/>
            <a:ext cx="5119259" cy="27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9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​​ 14"/>
          <p:cNvCxnSpPr>
            <a:cxnSpLocks/>
          </p:cNvCxnSpPr>
          <p:nvPr/>
        </p:nvCxnSpPr>
        <p:spPr>
          <a:xfrm>
            <a:off x="550590" y="1125005"/>
            <a:ext cx="10873208" cy="533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8"/>
          <p:cNvSpPr txBox="1">
            <a:spLocks noChangeArrowheads="1"/>
          </p:cNvSpPr>
          <p:nvPr/>
        </p:nvSpPr>
        <p:spPr bwMode="gray">
          <a:xfrm>
            <a:off x="1630710" y="509458"/>
            <a:ext cx="8136904" cy="6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4" tIns="60957" rIns="121914" bIns="6095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运营方的多方共识（暂定）</a:t>
            </a:r>
          </a:p>
        </p:txBody>
      </p:sp>
      <p:sp>
        <p:nvSpPr>
          <p:cNvPr id="32" name="圆角矩形 22">
            <a:extLst>
              <a:ext uri="{FF2B5EF4-FFF2-40B4-BE49-F238E27FC236}">
                <a16:creationId xmlns:a16="http://schemas.microsoft.com/office/drawing/2014/main" id="{FE98BA42-4C16-4321-B99C-AFED948673E0}"/>
              </a:ext>
            </a:extLst>
          </p:cNvPr>
          <p:cNvSpPr/>
          <p:nvPr/>
        </p:nvSpPr>
        <p:spPr>
          <a:xfrm rot="10800000" flipV="1">
            <a:off x="1270670" y="1198077"/>
            <a:ext cx="9361040" cy="542475"/>
          </a:xfrm>
          <a:prstGeom prst="roundRect">
            <a:avLst>
              <a:gd name="adj" fmla="val 2379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5405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运营方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EOA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为多个权威地址多签的一个合约钱包地址</a:t>
            </a:r>
            <a:endParaRPr lang="en-US" altLang="zh-CN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EFFF23-D21E-E78D-42DD-757A16546EF9}"/>
              </a:ext>
            </a:extLst>
          </p:cNvPr>
          <p:cNvSpPr/>
          <p:nvPr/>
        </p:nvSpPr>
        <p:spPr>
          <a:xfrm>
            <a:off x="4096984" y="3907180"/>
            <a:ext cx="29163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C13F9C-6664-093C-D695-7813AABEF6D9}"/>
              </a:ext>
            </a:extLst>
          </p:cNvPr>
          <p:cNvSpPr/>
          <p:nvPr/>
        </p:nvSpPr>
        <p:spPr>
          <a:xfrm>
            <a:off x="4096984" y="2656472"/>
            <a:ext cx="29163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恢复账户请求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8736D8C-B3B0-676A-6525-B092D8CE2F66}"/>
              </a:ext>
            </a:extLst>
          </p:cNvPr>
          <p:cNvSpPr/>
          <p:nvPr/>
        </p:nvSpPr>
        <p:spPr>
          <a:xfrm>
            <a:off x="4096984" y="3281826"/>
            <a:ext cx="29163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随机召集陪审员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0D63843A-3811-DB50-F654-8C28955C8D82}"/>
              </a:ext>
            </a:extLst>
          </p:cNvPr>
          <p:cNvSpPr/>
          <p:nvPr/>
        </p:nvSpPr>
        <p:spPr>
          <a:xfrm>
            <a:off x="4601040" y="4496530"/>
            <a:ext cx="2088232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结果审计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BDEF3AD-7485-1FEA-47FB-B15328BD581F}"/>
              </a:ext>
            </a:extLst>
          </p:cNvPr>
          <p:cNvSpPr/>
          <p:nvPr/>
        </p:nvSpPr>
        <p:spPr>
          <a:xfrm>
            <a:off x="4024976" y="5517928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Profile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69F39A-4D38-1C29-2094-5A086FC5B3F6}"/>
              </a:ext>
            </a:extLst>
          </p:cNvPr>
          <p:cNvSpPr/>
          <p:nvPr/>
        </p:nvSpPr>
        <p:spPr>
          <a:xfrm>
            <a:off x="5825176" y="5524164"/>
            <a:ext cx="1332148" cy="4320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Close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CF36C5-4C08-2D51-00B3-8FE5E77CEFC5}"/>
              </a:ext>
            </a:extLst>
          </p:cNvPr>
          <p:cNvSpPr/>
          <p:nvPr/>
        </p:nvSpPr>
        <p:spPr>
          <a:xfrm>
            <a:off x="4023817" y="6152154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Wallet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353783F-F9FE-7A4A-CBA6-7E94CEE10892}"/>
              </a:ext>
            </a:extLst>
          </p:cNvPr>
          <p:cNvSpPr/>
          <p:nvPr/>
        </p:nvSpPr>
        <p:spPr>
          <a:xfrm>
            <a:off x="4943078" y="1917626"/>
            <a:ext cx="1404156" cy="48488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301841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524230" y="6215876"/>
            <a:ext cx="469077" cy="4692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167304" y="4572802"/>
            <a:ext cx="871613" cy="87192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8524098" y="5787248"/>
            <a:ext cx="586466" cy="58667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428550" y="6287976"/>
            <a:ext cx="293234" cy="2933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38055" y="762158"/>
            <a:ext cx="208362" cy="208437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6149" y="1619613"/>
            <a:ext cx="277884" cy="2779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571387" y="198043"/>
            <a:ext cx="571429" cy="57163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4" tIns="60957" rIns="121914" bIns="60957"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0911" y="571613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" name="TextBox 59"/>
          <p:cNvSpPr txBox="1">
            <a:spLocks noChangeArrowheads="1"/>
          </p:cNvSpPr>
          <p:nvPr/>
        </p:nvSpPr>
        <p:spPr bwMode="auto">
          <a:xfrm>
            <a:off x="4029364" y="3657142"/>
            <a:ext cx="3866042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Thanks</a:t>
            </a:r>
            <a:endParaRPr lang="zh-CN" altLang="en-US" sz="8800" b="1" spc="400" dirty="0">
              <a:solidFill>
                <a:schemeClr val="bg2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TextBox 51"/>
          <p:cNvSpPr txBox="1"/>
          <p:nvPr/>
        </p:nvSpPr>
        <p:spPr>
          <a:xfrm>
            <a:off x="177252" y="6581316"/>
            <a:ext cx="27496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F5F5F"/>
                </a:solidFill>
                <a:latin typeface="+mn-ea"/>
                <a:ea typeface="+mn-ea"/>
                <a:cs typeface="Arial" pitchFamily="34" charset="0"/>
              </a:rPr>
              <a:t>内部资料，未经许可不得转发！</a:t>
            </a:r>
            <a:endParaRPr lang="en-US" altLang="zh-CN" sz="1400" dirty="0">
              <a:solidFill>
                <a:srgbClr val="5F5F5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AC2CE32B-85C9-4FDE-B0C2-A25E5BCC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934" y="1989634"/>
            <a:ext cx="4965446" cy="14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800" b="1" spc="400" dirty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rPr>
              <a:t>感谢聆听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ULTRA_SCORM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ENTRY"/>
  <p:tag name="ID" val="547148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NUMBER"/>
  <p:tag name="ID" val="547148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28140609"/>
  <p:tag name="MH_LIBRARY" val="CONTENTS"/>
  <p:tag name="MH_TYPE" val="OTHERS"/>
  <p:tag name="ID" val="547148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F3F3F"/>
      </a:dk1>
      <a:lt1>
        <a:sysClr val="window" lastClr="FFFFFF"/>
      </a:lt1>
      <a:dk2>
        <a:srgbClr val="7F7F7F"/>
      </a:dk2>
      <a:lt2>
        <a:srgbClr val="7F7F7F"/>
      </a:lt2>
      <a:accent1>
        <a:srgbClr val="00AAF0"/>
      </a:accent1>
      <a:accent2>
        <a:srgbClr val="00AAF0"/>
      </a:accent2>
      <a:accent3>
        <a:srgbClr val="00AAF0"/>
      </a:accent3>
      <a:accent4>
        <a:srgbClr val="00AAF0"/>
      </a:accent4>
      <a:accent5>
        <a:srgbClr val="7F7F7F"/>
      </a:accent5>
      <a:accent6>
        <a:srgbClr val="7F7F7F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30200</TotalTime>
  <Words>535</Words>
  <Application>Microsoft Office PowerPoint</Application>
  <PresentationFormat>自定义</PresentationFormat>
  <Paragraphs>93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华 磊</cp:lastModifiedBy>
  <cp:revision>1775</cp:revision>
  <cp:lastPrinted>2017-12-28T14:19:06Z</cp:lastPrinted>
  <dcterms:created xsi:type="dcterms:W3CDTF">2015-04-24T01:01:13Z</dcterms:created>
  <dcterms:modified xsi:type="dcterms:W3CDTF">2022-08-15T07:42:09Z</dcterms:modified>
  <cp:category>plus206</cp:category>
</cp:coreProperties>
</file>